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0" r:id="rId4"/>
    <p:sldId id="261" r:id="rId5"/>
    <p:sldId id="262" r:id="rId6"/>
    <p:sldId id="274" r:id="rId7"/>
    <p:sldId id="259" r:id="rId8"/>
    <p:sldId id="263" r:id="rId9"/>
    <p:sldId id="264" r:id="rId10"/>
    <p:sldId id="265" r:id="rId11"/>
    <p:sldId id="266" r:id="rId12"/>
    <p:sldId id="271" r:id="rId13"/>
    <p:sldId id="267" r:id="rId14"/>
    <p:sldId id="272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5BBD11C-AC88-4705-9503-AF4638F4276B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809D6ED-A3FC-4842-88A3-8044C1E0C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 MEDIASTINUM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Anterior </a:t>
            </a:r>
            <a:r>
              <a:rPr lang="en-US" dirty="0" err="1" smtClean="0"/>
              <a:t>mediastinum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parathyroid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4614866" cy="4618026"/>
          </a:xfrm>
        </p:spPr>
        <p:txBody>
          <a:bodyPr>
            <a:normAutofit/>
          </a:bodyPr>
          <a:lstStyle/>
          <a:p>
            <a:r>
              <a:rPr lang="en-US" dirty="0" smtClean="0"/>
              <a:t>Behind the upper and lower poles of the thyroid</a:t>
            </a:r>
            <a:endParaRPr lang="el-GR" dirty="0" smtClean="0"/>
          </a:p>
          <a:p>
            <a:r>
              <a:rPr lang="en-US" dirty="0" smtClean="0"/>
              <a:t>Ectopic position</a:t>
            </a:r>
          </a:p>
          <a:p>
            <a:r>
              <a:rPr lang="en-US" dirty="0" smtClean="0"/>
              <a:t>MR better</a:t>
            </a:r>
          </a:p>
          <a:p>
            <a:r>
              <a:rPr lang="en-US" dirty="0" smtClean="0"/>
              <a:t>Take up CM</a:t>
            </a:r>
            <a:endParaRPr lang="el-G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57364"/>
            <a:ext cx="4191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621166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/>
              <a:t>http://www.ajronline.org/content/179/2/495/F8</a:t>
            </a:r>
            <a:endParaRPr lang="en-US" sz="1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</a:t>
            </a:r>
            <a:r>
              <a:rPr lang="en-US" dirty="0" err="1" smtClean="0"/>
              <a:t>mediastinum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Hodgkin’s disease</a:t>
            </a:r>
            <a:endParaRPr lang="el-GR" dirty="0" smtClean="0"/>
          </a:p>
          <a:p>
            <a:pPr lvl="1"/>
            <a:r>
              <a:rPr lang="en-US" dirty="0" smtClean="0"/>
              <a:t>Anterior </a:t>
            </a:r>
            <a:r>
              <a:rPr lang="en-US" dirty="0" err="1" smtClean="0"/>
              <a:t>mediastinum</a:t>
            </a:r>
            <a:endParaRPr lang="el-GR" dirty="0" smtClean="0"/>
          </a:p>
          <a:p>
            <a:r>
              <a:rPr lang="en-US" dirty="0" smtClean="0"/>
              <a:t>Non-Hodgkin (NHL)</a:t>
            </a:r>
          </a:p>
          <a:p>
            <a:pPr lvl="1"/>
            <a:r>
              <a:rPr lang="en-US" dirty="0" err="1" smtClean="0"/>
              <a:t>immunocompromised</a:t>
            </a:r>
            <a:r>
              <a:rPr lang="el-GR" dirty="0" smtClean="0"/>
              <a:t>, </a:t>
            </a:r>
            <a:r>
              <a:rPr lang="en-US" dirty="0" smtClean="0"/>
              <a:t>transplants</a:t>
            </a:r>
            <a:r>
              <a:rPr lang="el-GR" dirty="0" smtClean="0"/>
              <a:t>, </a:t>
            </a:r>
            <a:r>
              <a:rPr lang="en-US" dirty="0" smtClean="0"/>
              <a:t>collagen diseases</a:t>
            </a:r>
            <a:endParaRPr lang="el-GR" dirty="0" smtClean="0"/>
          </a:p>
          <a:p>
            <a:pPr lvl="1"/>
            <a:r>
              <a:rPr lang="en-US" dirty="0" smtClean="0"/>
              <a:t>Multiple independent blocks</a:t>
            </a:r>
            <a:endParaRPr lang="el-GR" dirty="0" smtClean="0"/>
          </a:p>
          <a:p>
            <a:pPr lvl="1"/>
            <a:endParaRPr lang="el-GR" dirty="0" smtClean="0"/>
          </a:p>
          <a:p>
            <a:r>
              <a:rPr lang="en-US" sz="2800" dirty="0" smtClean="0"/>
              <a:t>Residual glands post treatment do not mean active </a:t>
            </a:r>
            <a:r>
              <a:rPr lang="en-US" sz="2800" dirty="0" smtClean="0"/>
              <a:t>disease,  </a:t>
            </a:r>
            <a:r>
              <a:rPr lang="el-GR" sz="2800" dirty="0" err="1" smtClean="0"/>
              <a:t>ΡΕΤ</a:t>
            </a:r>
            <a:r>
              <a:rPr lang="en-US" sz="2800" dirty="0" smtClean="0"/>
              <a:t> can show disease activity better than CT or MRI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8288560" cy="362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71604" y="6072206"/>
            <a:ext cx="6000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www.radiologyassistant.nl/en/4620a193b679d</a:t>
            </a:r>
            <a:endParaRPr lang="en-US" sz="16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</a:t>
            </a:r>
            <a:r>
              <a:rPr lang="en-US" dirty="0" err="1" smtClean="0"/>
              <a:t>mediastinum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686304" cy="4975192"/>
          </a:xfrm>
        </p:spPr>
        <p:txBody>
          <a:bodyPr>
            <a:normAutofit/>
          </a:bodyPr>
          <a:lstStyle/>
          <a:p>
            <a:r>
              <a:rPr lang="en-US" dirty="0" smtClean="0"/>
              <a:t>Lymphoma </a:t>
            </a:r>
            <a:endParaRPr lang="el-GR" dirty="0" smtClean="0"/>
          </a:p>
          <a:p>
            <a:r>
              <a:rPr lang="en-US" dirty="0" smtClean="0"/>
              <a:t>Airways </a:t>
            </a:r>
            <a:endParaRPr lang="el-GR" dirty="0" smtClean="0"/>
          </a:p>
          <a:p>
            <a:r>
              <a:rPr lang="en-US" dirty="0" err="1" smtClean="0"/>
              <a:t>Bronchogenic</a:t>
            </a:r>
            <a:r>
              <a:rPr lang="en-US" dirty="0" smtClean="0"/>
              <a:t> cyst</a:t>
            </a:r>
            <a:endParaRPr lang="el-GR" dirty="0" smtClean="0"/>
          </a:p>
          <a:p>
            <a:r>
              <a:rPr lang="en-US" dirty="0" smtClean="0"/>
              <a:t>Pericardial cyst</a:t>
            </a:r>
            <a:endParaRPr lang="el-GR" dirty="0" smtClean="0"/>
          </a:p>
          <a:p>
            <a:r>
              <a:rPr lang="en-US" dirty="0" err="1" smtClean="0"/>
              <a:t>paragaggliomas</a:t>
            </a:r>
            <a:r>
              <a:rPr lang="el-GR" dirty="0" smtClean="0"/>
              <a:t> – </a:t>
            </a:r>
          </a:p>
          <a:p>
            <a:pPr lvl="1"/>
            <a:r>
              <a:rPr lang="en-US" dirty="0" smtClean="0"/>
              <a:t>Non-functioning</a:t>
            </a:r>
            <a:r>
              <a:rPr lang="el-GR" dirty="0" smtClean="0"/>
              <a:t>– </a:t>
            </a:r>
            <a:r>
              <a:rPr lang="en-US" dirty="0" err="1" smtClean="0"/>
              <a:t>chemodectoma</a:t>
            </a:r>
            <a:endParaRPr lang="el-GR" dirty="0" smtClean="0"/>
          </a:p>
          <a:p>
            <a:pPr lvl="1"/>
            <a:r>
              <a:rPr lang="en-US" dirty="0" smtClean="0"/>
              <a:t>functioning</a:t>
            </a:r>
            <a:r>
              <a:rPr lang="el-GR" dirty="0" smtClean="0"/>
              <a:t> - </a:t>
            </a:r>
            <a:r>
              <a:rPr lang="en-US" dirty="0" err="1" smtClean="0"/>
              <a:t>phaechromocytoma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144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14778" y="6309320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http://radiographics.rsna.org/content/22/suppl_1/S79</a:t>
            </a:r>
            <a:endParaRPr lang="en-US" sz="14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194665" cy="43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71604" y="6072206"/>
            <a:ext cx="6000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www.radiologyassistant.nl/en/4620a193b679d</a:t>
            </a:r>
            <a:endParaRPr lang="en-US" sz="1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</a:t>
            </a:r>
            <a:br>
              <a:rPr lang="en-US" dirty="0" smtClean="0"/>
            </a:br>
            <a:r>
              <a:rPr lang="en-US" dirty="0" err="1" smtClean="0"/>
              <a:t>mediastnum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5472122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Neurogenic</a:t>
            </a:r>
            <a:r>
              <a:rPr lang="en-US" dirty="0" smtClean="0"/>
              <a:t> tumors</a:t>
            </a:r>
            <a:endParaRPr lang="el-GR" dirty="0" smtClean="0"/>
          </a:p>
          <a:p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hemopoiesis</a:t>
            </a:r>
            <a:endParaRPr lang="el-GR" dirty="0" smtClean="0"/>
          </a:p>
          <a:p>
            <a:r>
              <a:rPr lang="en-US" dirty="0" err="1" smtClean="0"/>
              <a:t>Oesophageal</a:t>
            </a:r>
            <a:r>
              <a:rPr lang="en-US" dirty="0" smtClean="0"/>
              <a:t> tumors</a:t>
            </a:r>
            <a:endParaRPr lang="el-GR" dirty="0" smtClean="0"/>
          </a:p>
          <a:p>
            <a:r>
              <a:rPr lang="en-US" dirty="0" err="1" smtClean="0"/>
              <a:t>Meningoceles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068" y="3929066"/>
            <a:ext cx="315093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450" y="1"/>
            <a:ext cx="361754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550223"/>
            <a:ext cx="6215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http://radiographics.rsna.org/content/22/suppl_1/S79</a:t>
            </a:r>
            <a:endParaRPr lang="en-US" sz="1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tumors</a:t>
            </a:r>
            <a:r>
              <a:rPr lang="el-GR" dirty="0" smtClean="0"/>
              <a:t>	</a:t>
            </a:r>
          </a:p>
          <a:p>
            <a:pPr lvl="1"/>
            <a:r>
              <a:rPr lang="en-US" dirty="0" smtClean="0"/>
              <a:t>Metastasis </a:t>
            </a:r>
            <a:endParaRPr lang="el-GR" dirty="0" smtClean="0"/>
          </a:p>
          <a:p>
            <a:pPr lvl="1"/>
            <a:r>
              <a:rPr lang="en-US" dirty="0" err="1" smtClean="0"/>
              <a:t>Mesothelioma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n-US" dirty="0" smtClean="0"/>
              <a:t>Lymphoma </a:t>
            </a:r>
            <a:r>
              <a:rPr lang="el-GR" dirty="0" smtClean="0"/>
              <a:t> </a:t>
            </a:r>
          </a:p>
          <a:p>
            <a:r>
              <a:rPr lang="en-US" dirty="0" smtClean="0"/>
              <a:t>Collections </a:t>
            </a:r>
            <a:r>
              <a:rPr lang="el-GR" dirty="0" smtClean="0"/>
              <a:t> </a:t>
            </a:r>
          </a:p>
          <a:p>
            <a:pPr lvl="1"/>
            <a:r>
              <a:rPr lang="en-US" dirty="0" smtClean="0"/>
              <a:t>blood</a:t>
            </a:r>
            <a:endParaRPr lang="el-GR" dirty="0" smtClean="0"/>
          </a:p>
          <a:p>
            <a:pPr lvl="1"/>
            <a:r>
              <a:rPr lang="en-US" dirty="0" smtClean="0"/>
              <a:t>lymph</a:t>
            </a:r>
            <a:endParaRPr lang="el-GR" dirty="0" smtClean="0"/>
          </a:p>
          <a:p>
            <a:pPr lvl="1"/>
            <a:r>
              <a:rPr lang="en-US" dirty="0" smtClean="0"/>
              <a:t>Pus </a:t>
            </a:r>
            <a:endParaRPr lang="el-GR" dirty="0" smtClean="0"/>
          </a:p>
          <a:p>
            <a:r>
              <a:rPr lang="en-US" dirty="0" smtClean="0"/>
              <a:t>F</a:t>
            </a:r>
            <a:r>
              <a:rPr lang="en-US" dirty="0" smtClean="0"/>
              <a:t>ibrosis</a:t>
            </a:r>
            <a:r>
              <a:rPr lang="el-GR" dirty="0" smtClean="0"/>
              <a:t>, </a:t>
            </a:r>
            <a:r>
              <a:rPr lang="en-US" dirty="0" smtClean="0"/>
              <a:t>exposure to asbestos</a:t>
            </a:r>
            <a:endParaRPr lang="el-GR" dirty="0" smtClean="0"/>
          </a:p>
          <a:p>
            <a:r>
              <a:rPr lang="en-US" dirty="0" err="1" smtClean="0"/>
              <a:t>P</a:t>
            </a:r>
            <a:r>
              <a:rPr lang="en-US" dirty="0" err="1" smtClean="0"/>
              <a:t>neumothorax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n-US" dirty="0" smtClean="0"/>
              <a:t>Emphysema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00174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43208" y="6488668"/>
            <a:ext cx="60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http://radiographics.rsna.org/content/25/3/803/F31</a:t>
            </a:r>
            <a:endParaRPr lang="en-US" sz="1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en-US" dirty="0" err="1" smtClean="0"/>
              <a:t>Mesothelioma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4834880" cy="4572000"/>
          </a:xfrm>
        </p:spPr>
        <p:txBody>
          <a:bodyPr/>
          <a:lstStyle/>
          <a:p>
            <a:r>
              <a:rPr lang="en-US" dirty="0" smtClean="0"/>
              <a:t>Malignant disease of the pleura</a:t>
            </a:r>
          </a:p>
          <a:p>
            <a:r>
              <a:rPr lang="en-US" dirty="0" smtClean="0"/>
              <a:t>Seen in patients with asbestos disease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5175"/>
            <a:ext cx="4191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0"/>
            <a:ext cx="3867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/>
              <a:t>http://radiographics.rsna.org/content/24/1/105/F4</a:t>
            </a:r>
            <a:endParaRPr lang="en-US" sz="14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SVC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54342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Intra- or </a:t>
            </a:r>
            <a:r>
              <a:rPr lang="en-US" dirty="0" err="1" smtClean="0"/>
              <a:t>extraluminal</a:t>
            </a:r>
            <a:endParaRPr lang="el-GR" dirty="0" smtClean="0"/>
          </a:p>
          <a:p>
            <a:pPr lvl="1"/>
            <a:r>
              <a:rPr lang="en-US" dirty="0" smtClean="0"/>
              <a:t>Malignant disease</a:t>
            </a:r>
            <a:endParaRPr lang="el-GR" dirty="0" smtClean="0"/>
          </a:p>
          <a:p>
            <a:pPr lvl="1"/>
            <a:r>
              <a:rPr lang="en-US" dirty="0" smtClean="0"/>
              <a:t>Fibrosis</a:t>
            </a:r>
            <a:endParaRPr lang="el-GR" dirty="0" smtClean="0"/>
          </a:p>
          <a:p>
            <a:r>
              <a:rPr lang="en-US" dirty="0" smtClean="0"/>
              <a:t>Collateral circulation</a:t>
            </a:r>
            <a:endParaRPr lang="el-GR" dirty="0" smtClean="0"/>
          </a:p>
          <a:p>
            <a:pPr lvl="1"/>
            <a:r>
              <a:rPr lang="en-US" dirty="0" err="1" smtClean="0"/>
              <a:t>Azygos</a:t>
            </a:r>
            <a:r>
              <a:rPr lang="en-US" dirty="0" smtClean="0"/>
              <a:t> </a:t>
            </a:r>
            <a:r>
              <a:rPr lang="en-US" dirty="0" err="1" smtClean="0"/>
              <a:t>intercostal</a:t>
            </a:r>
            <a:r>
              <a:rPr lang="en-US" dirty="0" smtClean="0"/>
              <a:t> </a:t>
            </a:r>
            <a:r>
              <a:rPr lang="en-US" smtClean="0"/>
              <a:t>superficial veins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4191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14546" y="6211669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http://www.ajronline.org/content/192/6/W344/F1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302" y="2928934"/>
            <a:ext cx="3595698" cy="263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26992" y="648866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http://radiographics.rsna.org/content/30/1/67/F9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en-US" dirty="0" smtClean="0"/>
              <a:t>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4186238" cy="49292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Anterior </a:t>
            </a:r>
            <a:r>
              <a:rPr lang="el-GR" dirty="0" smtClean="0"/>
              <a:t> (</a:t>
            </a:r>
            <a:r>
              <a:rPr lang="en-US" dirty="0" smtClean="0"/>
              <a:t>thymus</a:t>
            </a:r>
            <a:r>
              <a:rPr lang="el-GR" dirty="0" smtClean="0"/>
              <a:t>, </a:t>
            </a:r>
            <a:r>
              <a:rPr lang="en-US" dirty="0" smtClean="0"/>
              <a:t>thyroid</a:t>
            </a:r>
            <a:r>
              <a:rPr lang="el-GR" dirty="0" smtClean="0"/>
              <a:t>)</a:t>
            </a:r>
          </a:p>
          <a:p>
            <a:r>
              <a:rPr lang="en-US" dirty="0" smtClean="0"/>
              <a:t>Middle </a:t>
            </a:r>
            <a:r>
              <a:rPr lang="el-GR" dirty="0" smtClean="0"/>
              <a:t>(</a:t>
            </a:r>
            <a:r>
              <a:rPr lang="en-US" dirty="0" smtClean="0"/>
              <a:t>heart</a:t>
            </a:r>
            <a:r>
              <a:rPr lang="el-GR" dirty="0" smtClean="0"/>
              <a:t> </a:t>
            </a:r>
            <a:r>
              <a:rPr lang="en-US" dirty="0" smtClean="0"/>
              <a:t>vessels</a:t>
            </a:r>
            <a:r>
              <a:rPr lang="el-GR" dirty="0" smtClean="0"/>
              <a:t>, </a:t>
            </a:r>
            <a:r>
              <a:rPr lang="en-US" dirty="0" smtClean="0"/>
              <a:t>airways,</a:t>
            </a:r>
            <a:r>
              <a:rPr lang="el-GR" dirty="0" smtClean="0"/>
              <a:t> </a:t>
            </a:r>
            <a:r>
              <a:rPr lang="en-US" dirty="0" err="1" smtClean="0"/>
              <a:t>hila</a:t>
            </a:r>
            <a:r>
              <a:rPr lang="el-GR" dirty="0" smtClean="0"/>
              <a:t>)</a:t>
            </a:r>
          </a:p>
          <a:p>
            <a:r>
              <a:rPr lang="en-US" dirty="0" smtClean="0"/>
              <a:t>Posterior </a:t>
            </a:r>
            <a:r>
              <a:rPr lang="el-GR" dirty="0" smtClean="0"/>
              <a:t> (</a:t>
            </a:r>
            <a:r>
              <a:rPr lang="en-US" dirty="0" smtClean="0"/>
              <a:t>descending aorta</a:t>
            </a:r>
            <a:r>
              <a:rPr lang="el-GR" dirty="0" smtClean="0"/>
              <a:t>, </a:t>
            </a:r>
            <a:r>
              <a:rPr lang="en-US" dirty="0" err="1" smtClean="0"/>
              <a:t>oesophagus</a:t>
            </a:r>
            <a:r>
              <a:rPr lang="el-GR" dirty="0" smtClean="0"/>
              <a:t>, </a:t>
            </a:r>
            <a:r>
              <a:rPr lang="en-US" dirty="0" smtClean="0"/>
              <a:t>thoracic duct </a:t>
            </a:r>
            <a:r>
              <a:rPr lang="en-US" dirty="0" err="1" smtClean="0"/>
              <a:t>azygos</a:t>
            </a:r>
            <a:r>
              <a:rPr lang="en-US" dirty="0" smtClean="0"/>
              <a:t> </a:t>
            </a:r>
            <a:r>
              <a:rPr lang="en-US" dirty="0" err="1" smtClean="0"/>
              <a:t>hemiazygos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421201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57686" y="6488668"/>
            <a:ext cx="4786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http://www.radiologyassistant.nl/en/4620a193b679d</a:t>
            </a:r>
            <a:endParaRPr lang="en-US" sz="1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5214950"/>
          </a:xfrm>
        </p:spPr>
        <p:txBody>
          <a:bodyPr>
            <a:normAutofit/>
          </a:bodyPr>
          <a:lstStyle/>
          <a:p>
            <a:r>
              <a:rPr lang="en-US" dirty="0" smtClean="0"/>
              <a:t>Routine chest protocol</a:t>
            </a:r>
            <a:endParaRPr lang="el-GR" dirty="0" smtClean="0"/>
          </a:p>
          <a:p>
            <a:r>
              <a:rPr lang="en-US" dirty="0" smtClean="0"/>
              <a:t>Thin overlapping sections</a:t>
            </a:r>
            <a:endParaRPr lang="el-GR" dirty="0" smtClean="0"/>
          </a:p>
          <a:p>
            <a:r>
              <a:rPr lang="en-US" dirty="0" smtClean="0"/>
              <a:t>IV CM useful (pre contrast in hemorrhage or masses)</a:t>
            </a:r>
            <a:endParaRPr lang="el-GR" dirty="0" smtClean="0"/>
          </a:p>
          <a:p>
            <a:r>
              <a:rPr lang="en-US" dirty="0" smtClean="0"/>
              <a:t>Oral CM in </a:t>
            </a:r>
            <a:r>
              <a:rPr lang="en-US" dirty="0" err="1" smtClean="0"/>
              <a:t>oesophageal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smtClean="0"/>
              <a:t>ECG gating in cardiac and ascending aorta studies. Data collection with least movement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 CM</a:t>
            </a:r>
            <a:endParaRPr lang="el-GR" dirty="0" smtClean="0"/>
          </a:p>
          <a:p>
            <a:pPr lvl="1"/>
            <a:r>
              <a:rPr lang="en-US" dirty="0" smtClean="0"/>
              <a:t>Just for separating vessels </a:t>
            </a:r>
            <a:r>
              <a:rPr lang="en-US" dirty="0" err="1" smtClean="0"/>
              <a:t>lymphnodes</a:t>
            </a:r>
            <a:r>
              <a:rPr lang="en-US" dirty="0" smtClean="0"/>
              <a:t> –</a:t>
            </a:r>
          </a:p>
          <a:p>
            <a:pPr lvl="1">
              <a:buNone/>
            </a:pPr>
            <a:r>
              <a:rPr lang="en-US" dirty="0" smtClean="0"/>
              <a:t>	 </a:t>
            </a:r>
            <a:r>
              <a:rPr lang="el-GR" dirty="0" smtClean="0"/>
              <a:t>90 </a:t>
            </a:r>
            <a:r>
              <a:rPr lang="en-US" dirty="0" err="1" smtClean="0"/>
              <a:t>mls</a:t>
            </a:r>
            <a:r>
              <a:rPr lang="el-GR" dirty="0" smtClean="0"/>
              <a:t> </a:t>
            </a:r>
            <a:r>
              <a:rPr lang="en-US" dirty="0" smtClean="0"/>
              <a:t>at</a:t>
            </a:r>
            <a:r>
              <a:rPr lang="el-GR" dirty="0" smtClean="0"/>
              <a:t> 2</a:t>
            </a:r>
            <a:r>
              <a:rPr lang="en-US" dirty="0" smtClean="0"/>
              <a:t>ml</a:t>
            </a:r>
            <a:r>
              <a:rPr lang="el-GR" dirty="0" smtClean="0"/>
              <a:t>/</a:t>
            </a:r>
            <a:r>
              <a:rPr lang="en-US" dirty="0" smtClean="0"/>
              <a:t>sec</a:t>
            </a:r>
            <a:endParaRPr lang="el-GR" dirty="0" smtClean="0"/>
          </a:p>
          <a:p>
            <a:pPr lvl="1"/>
            <a:r>
              <a:rPr lang="en-US" dirty="0" smtClean="0"/>
              <a:t>Invasion or infection –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l-GR" dirty="0" smtClean="0"/>
              <a:t>120</a:t>
            </a:r>
            <a:r>
              <a:rPr lang="en-US" dirty="0" smtClean="0"/>
              <a:t>ml</a:t>
            </a:r>
            <a:r>
              <a:rPr lang="el-GR" dirty="0" smtClean="0"/>
              <a:t> </a:t>
            </a:r>
            <a:r>
              <a:rPr lang="en-US" dirty="0" smtClean="0"/>
              <a:t>scan delay </a:t>
            </a:r>
            <a:r>
              <a:rPr lang="el-GR" dirty="0" smtClean="0"/>
              <a:t>30-50 </a:t>
            </a:r>
            <a:r>
              <a:rPr lang="en-US" dirty="0" err="1" smtClean="0"/>
              <a:t>secs</a:t>
            </a:r>
            <a:endParaRPr lang="el-GR" dirty="0" smtClean="0"/>
          </a:p>
          <a:p>
            <a:pPr lvl="1"/>
            <a:r>
              <a:rPr lang="en-US" dirty="0" smtClean="0"/>
              <a:t>Evaluation of vessels and tumor </a:t>
            </a:r>
            <a:r>
              <a:rPr lang="en-US" dirty="0" err="1" smtClean="0"/>
              <a:t>vascularity</a:t>
            </a:r>
            <a:r>
              <a:rPr lang="en-US" dirty="0" smtClean="0"/>
              <a:t> </a:t>
            </a:r>
            <a:r>
              <a:rPr lang="el-GR" dirty="0" smtClean="0"/>
              <a:t>150</a:t>
            </a:r>
            <a:r>
              <a:rPr lang="en-US" dirty="0" err="1" smtClean="0"/>
              <a:t>mls</a:t>
            </a:r>
            <a:r>
              <a:rPr lang="el-GR" dirty="0" smtClean="0"/>
              <a:t> </a:t>
            </a:r>
            <a:r>
              <a:rPr lang="en-US" dirty="0" smtClean="0"/>
              <a:t>at</a:t>
            </a:r>
            <a:r>
              <a:rPr lang="el-GR" dirty="0" smtClean="0"/>
              <a:t> 3-4</a:t>
            </a:r>
            <a:r>
              <a:rPr lang="en-US" dirty="0" err="1" smtClean="0"/>
              <a:t>mls</a:t>
            </a:r>
            <a:r>
              <a:rPr lang="el-GR" dirty="0" smtClean="0"/>
              <a:t>/</a:t>
            </a:r>
            <a:r>
              <a:rPr lang="en-US" dirty="0" smtClean="0"/>
              <a:t>sec</a:t>
            </a:r>
            <a:endParaRPr lang="el-GR" dirty="0" smtClean="0"/>
          </a:p>
          <a:p>
            <a:pPr lvl="1"/>
            <a:r>
              <a:rPr lang="en-US" dirty="0" smtClean="0"/>
              <a:t>In patients with thyroid cancer due for radioisotope treatment </a:t>
            </a:r>
            <a:r>
              <a:rPr lang="en-US" u="sng" dirty="0" smtClean="0"/>
              <a:t>no</a:t>
            </a:r>
            <a:r>
              <a:rPr lang="en-US" dirty="0" smtClean="0"/>
              <a:t> IV CM is given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coronal</a:t>
            </a:r>
            <a:endParaRPr lang="el-GR" dirty="0" smtClean="0"/>
          </a:p>
          <a:p>
            <a:r>
              <a:rPr lang="en-US" dirty="0" smtClean="0"/>
              <a:t>Oblique along the trachea</a:t>
            </a:r>
            <a:endParaRPr lang="el-GR" dirty="0" smtClean="0"/>
          </a:p>
          <a:p>
            <a:r>
              <a:rPr lang="el-GR" dirty="0" smtClean="0"/>
              <a:t>ΤΤΡ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err="1" smtClean="0"/>
              <a:t>minIP</a:t>
            </a:r>
            <a:endParaRPr lang="el-GR" dirty="0" smtClean="0"/>
          </a:p>
          <a:p>
            <a:r>
              <a:rPr lang="el-GR" dirty="0" smtClean="0"/>
              <a:t>ΜΙΡ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VRT</a:t>
            </a:r>
            <a:r>
              <a:rPr lang="el-GR" dirty="0" smtClean="0"/>
              <a:t>  </a:t>
            </a:r>
            <a:r>
              <a:rPr lang="en-US" dirty="0" smtClean="0"/>
              <a:t>for vascular pathology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 Conditions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anatomic structures in each compartment will help us to suggest the possible cause of an abnormality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</a:t>
            </a:r>
            <a:r>
              <a:rPr lang="en-US" dirty="0" err="1" smtClean="0"/>
              <a:t>mediastinum</a:t>
            </a:r>
            <a:r>
              <a:rPr lang="en-US" dirty="0" smtClean="0"/>
              <a:t> </a:t>
            </a:r>
            <a:r>
              <a:rPr lang="el-GR" dirty="0" smtClean="0"/>
              <a:t>- </a:t>
            </a:r>
            <a:r>
              <a:rPr lang="en-US" dirty="0" smtClean="0"/>
              <a:t>thymus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up to 20yrs of age</a:t>
            </a:r>
          </a:p>
          <a:p>
            <a:r>
              <a:rPr lang="en-US" dirty="0" smtClean="0"/>
              <a:t>Like an arrowhead</a:t>
            </a:r>
          </a:p>
          <a:p>
            <a:r>
              <a:rPr lang="en-US" dirty="0" smtClean="0"/>
              <a:t>Occasionally two lobes </a:t>
            </a:r>
            <a:endParaRPr lang="el-GR" dirty="0" smtClean="0"/>
          </a:p>
          <a:p>
            <a:r>
              <a:rPr lang="en-US" dirty="0" smtClean="0"/>
              <a:t>Involutes and is replaced by fat in older ages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Hyperplasia</a:t>
            </a:r>
            <a:endParaRPr lang="el-GR" dirty="0" smtClean="0"/>
          </a:p>
          <a:p>
            <a:r>
              <a:rPr lang="en-US" dirty="0" err="1" smtClean="0"/>
              <a:t>Thymoma</a:t>
            </a:r>
            <a:r>
              <a:rPr lang="en-US" dirty="0" smtClean="0"/>
              <a:t> -</a:t>
            </a:r>
            <a:r>
              <a:rPr lang="en-US" dirty="0" err="1" smtClean="0"/>
              <a:t>thymolipoma</a:t>
            </a:r>
            <a:endParaRPr lang="el-GR" dirty="0" smtClean="0"/>
          </a:p>
          <a:p>
            <a:r>
              <a:rPr lang="en-US" dirty="0" smtClean="0"/>
              <a:t>Carcinoma 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n-US" dirty="0" smtClean="0"/>
              <a:t>Genital cell tumors</a:t>
            </a:r>
            <a:endParaRPr lang="el-GR" dirty="0" smtClean="0"/>
          </a:p>
          <a:p>
            <a:pPr lvl="1"/>
            <a:r>
              <a:rPr lang="en-US" dirty="0" err="1" smtClean="0"/>
              <a:t>teratoma</a:t>
            </a:r>
            <a:r>
              <a:rPr lang="el-GR" dirty="0" smtClean="0"/>
              <a:t> </a:t>
            </a:r>
          </a:p>
          <a:p>
            <a:pPr lvl="1"/>
            <a:r>
              <a:rPr lang="en-US" dirty="0" err="1" smtClean="0"/>
              <a:t>dermoid</a:t>
            </a:r>
            <a:endParaRPr lang="el-GR" dirty="0" smtClean="0"/>
          </a:p>
          <a:p>
            <a:pPr lvl="1"/>
            <a:r>
              <a:rPr lang="en-US" dirty="0" err="1" smtClean="0"/>
              <a:t>seminoma</a:t>
            </a:r>
            <a:endParaRPr lang="el-GR" dirty="0" smtClean="0"/>
          </a:p>
          <a:p>
            <a:pPr lvl="1"/>
            <a:r>
              <a:rPr lang="en-US" dirty="0" smtClean="0"/>
              <a:t>Chorionic carcinoma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098" y="0"/>
            <a:ext cx="379290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73136"/>
            <a:ext cx="3929058" cy="24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488668"/>
            <a:ext cx="6000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www.radiologyassistant.nl/en/4620a193b679d</a:t>
            </a:r>
            <a:endParaRPr lang="en-US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Anterior </a:t>
            </a:r>
            <a:r>
              <a:rPr lang="en-US" dirty="0" err="1" smtClean="0"/>
              <a:t>mediastinum</a:t>
            </a:r>
            <a:r>
              <a:rPr lang="el-GR" dirty="0" smtClean="0"/>
              <a:t> –</a:t>
            </a:r>
            <a:r>
              <a:rPr lang="en-US" dirty="0" smtClean="0"/>
              <a:t>descending </a:t>
            </a:r>
            <a:r>
              <a:rPr lang="en-US" dirty="0" err="1" smtClean="0"/>
              <a:t>goitre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543428" cy="4760902"/>
          </a:xfrm>
        </p:spPr>
        <p:txBody>
          <a:bodyPr>
            <a:normAutofit/>
          </a:bodyPr>
          <a:lstStyle/>
          <a:p>
            <a:r>
              <a:rPr lang="en-US" dirty="0" smtClean="0"/>
              <a:t>Low extension of the thyroid</a:t>
            </a:r>
            <a:endParaRPr lang="el-GR" dirty="0" smtClean="0"/>
          </a:p>
          <a:p>
            <a:r>
              <a:rPr lang="en-US" dirty="0" smtClean="0"/>
              <a:t>Connection to the thyroid may not be obvious</a:t>
            </a:r>
            <a:endParaRPr lang="el-GR" dirty="0" smtClean="0"/>
          </a:p>
          <a:p>
            <a:r>
              <a:rPr lang="en-US" dirty="0" smtClean="0"/>
              <a:t>May descend </a:t>
            </a:r>
            <a:r>
              <a:rPr lang="en-US" dirty="0" err="1" smtClean="0"/>
              <a:t>posteriorly</a:t>
            </a:r>
            <a:endParaRPr lang="el-GR" dirty="0" smtClean="0"/>
          </a:p>
          <a:p>
            <a:r>
              <a:rPr lang="en-US" dirty="0" smtClean="0"/>
              <a:t>May displace and narrow the trachea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810125" y="2428868"/>
            <a:ext cx="43338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43372" y="6429396"/>
            <a:ext cx="5000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http://radiographics.rsna.org/content/22/suppl_1/S215</a:t>
            </a:r>
            <a:endParaRPr lang="en-US" sz="1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433</TotalTime>
  <Words>315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CT MEDIASTINUM</vt:lpstr>
      <vt:lpstr>COMPARTMENTS</vt:lpstr>
      <vt:lpstr>Technique </vt:lpstr>
      <vt:lpstr>Slide 4</vt:lpstr>
      <vt:lpstr>Image reprocessing</vt:lpstr>
      <vt:lpstr>Pathologic Conditions</vt:lpstr>
      <vt:lpstr>Anterior mediastinum - thymus</vt:lpstr>
      <vt:lpstr>Slide 8</vt:lpstr>
      <vt:lpstr>Anterior mediastinum –descending goitre</vt:lpstr>
      <vt:lpstr>Anterior mediastinum parathyroid glands</vt:lpstr>
      <vt:lpstr>Anterior mediastinum  lymphoma</vt:lpstr>
      <vt:lpstr>Slide 12</vt:lpstr>
      <vt:lpstr>Middle mediastinum</vt:lpstr>
      <vt:lpstr>Slide 14</vt:lpstr>
      <vt:lpstr>Posterior mediastnum</vt:lpstr>
      <vt:lpstr>Pleural diseases</vt:lpstr>
      <vt:lpstr>Mesothelioma </vt:lpstr>
      <vt:lpstr>SVC occlusion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ΑΞΟΝΙΚΗ ΤΟΜΟΓΡΑΦΙΑ ΜΕΣΟΘΩΡΑΚΙΟΥ</dc:title>
  <dc:creator>Georgia</dc:creator>
  <cp:lastModifiedBy>Georgia</cp:lastModifiedBy>
  <cp:revision>35</cp:revision>
  <dcterms:created xsi:type="dcterms:W3CDTF">2011-12-02T04:08:00Z</dcterms:created>
  <dcterms:modified xsi:type="dcterms:W3CDTF">2016-03-14T04:21:57Z</dcterms:modified>
</cp:coreProperties>
</file>