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60" r:id="rId3"/>
    <p:sldId id="257" r:id="rId4"/>
    <p:sldId id="258" r:id="rId5"/>
    <p:sldId id="259" r:id="rId6"/>
    <p:sldId id="261" r:id="rId7"/>
    <p:sldId id="262" r:id="rId8"/>
    <p:sldId id="264" r:id="rId9"/>
    <p:sldId id="263" r:id="rId10"/>
    <p:sldId id="265" r:id="rId11"/>
    <p:sldId id="267" r:id="rId12"/>
    <p:sldId id="268" r:id="rId13"/>
    <p:sldId id="269" r:id="rId14"/>
    <p:sldId id="270" r:id="rId15"/>
    <p:sldId id="271" r:id="rId16"/>
    <p:sldId id="272" r:id="rId17"/>
    <p:sldId id="266" r:id="rId18"/>
    <p:sldId id="273" r:id="rId19"/>
    <p:sldId id="274" r:id="rId20"/>
    <p:sldId id="275" r:id="rId21"/>
    <p:sldId id="320" r:id="rId22"/>
    <p:sldId id="321" r:id="rId23"/>
    <p:sldId id="276" r:id="rId24"/>
    <p:sldId id="278" r:id="rId25"/>
    <p:sldId id="281" r:id="rId26"/>
    <p:sldId id="277" r:id="rId27"/>
    <p:sldId id="279" r:id="rId28"/>
    <p:sldId id="280" r:id="rId29"/>
    <p:sldId id="283" r:id="rId30"/>
    <p:sldId id="282" r:id="rId31"/>
    <p:sldId id="284" r:id="rId32"/>
    <p:sldId id="285" r:id="rId33"/>
    <p:sldId id="286" r:id="rId34"/>
    <p:sldId id="287" r:id="rId35"/>
    <p:sldId id="288" r:id="rId36"/>
    <p:sldId id="289" r:id="rId37"/>
    <p:sldId id="290" r:id="rId38"/>
    <p:sldId id="291" r:id="rId39"/>
    <p:sldId id="292" r:id="rId40"/>
    <p:sldId id="293" r:id="rId41"/>
    <p:sldId id="294" r:id="rId42"/>
    <p:sldId id="296" r:id="rId43"/>
    <p:sldId id="295" r:id="rId44"/>
    <p:sldId id="297" r:id="rId45"/>
    <p:sldId id="298" r:id="rId46"/>
    <p:sldId id="299" r:id="rId47"/>
    <p:sldId id="300" r:id="rId48"/>
    <p:sldId id="302" r:id="rId49"/>
    <p:sldId id="304" r:id="rId50"/>
    <p:sldId id="301" r:id="rId51"/>
    <p:sldId id="305" r:id="rId52"/>
    <p:sldId id="306" r:id="rId53"/>
    <p:sldId id="307" r:id="rId54"/>
    <p:sldId id="308" r:id="rId55"/>
    <p:sldId id="310" r:id="rId56"/>
    <p:sldId id="311" r:id="rId57"/>
    <p:sldId id="313" r:id="rId58"/>
    <p:sldId id="314" r:id="rId59"/>
    <p:sldId id="315" r:id="rId60"/>
    <p:sldId id="312" r:id="rId61"/>
    <p:sldId id="316" r:id="rId62"/>
    <p:sldId id="317" r:id="rId63"/>
    <p:sldId id="318" r:id="rId64"/>
    <p:sldId id="319" r:id="rId65"/>
    <p:sldId id="309"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53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747BF9B2-3865-479E-A8D4-7A0E78133F2C}" type="datetimeFigureOut">
              <a:rPr lang="en-US" smtClean="0"/>
              <a:pPr/>
              <a:t>2/8/2012</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9D2E9F1B-D2A4-449D-87E0-593EE8309F30}"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47BF9B2-3865-479E-A8D4-7A0E78133F2C}" type="datetimeFigureOut">
              <a:rPr lang="en-US" smtClean="0"/>
              <a:pPr/>
              <a:t>2/8/2012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D2E9F1B-D2A4-449D-87E0-593EE8309F3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47BF9B2-3865-479E-A8D4-7A0E78133F2C}" type="datetimeFigureOut">
              <a:rPr lang="en-US" smtClean="0"/>
              <a:pPr/>
              <a:t>2/8/2012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D2E9F1B-D2A4-449D-87E0-593EE8309F3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47BF9B2-3865-479E-A8D4-7A0E78133F2C}" type="datetimeFigureOut">
              <a:rPr lang="en-US" smtClean="0"/>
              <a:pPr/>
              <a:t>2/8/2012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D2E9F1B-D2A4-449D-87E0-593EE8309F3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47BF9B2-3865-479E-A8D4-7A0E78133F2C}" type="datetimeFigureOut">
              <a:rPr lang="en-US" smtClean="0"/>
              <a:pPr/>
              <a:t>2/8/2012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D2E9F1B-D2A4-449D-87E0-593EE8309F30}"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47BF9B2-3865-479E-A8D4-7A0E78133F2C}" type="datetimeFigureOut">
              <a:rPr lang="en-US" smtClean="0"/>
              <a:pPr/>
              <a:t>2/8/2012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D2E9F1B-D2A4-449D-87E0-593EE8309F3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47BF9B2-3865-479E-A8D4-7A0E78133F2C}" type="datetimeFigureOut">
              <a:rPr lang="en-US" smtClean="0"/>
              <a:pPr/>
              <a:t>2/8/2012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9D2E9F1B-D2A4-449D-87E0-593EE8309F30}"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747BF9B2-3865-479E-A8D4-7A0E78133F2C}" type="datetimeFigureOut">
              <a:rPr lang="en-US" smtClean="0"/>
              <a:pPr/>
              <a:t>2/8/2012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9D2E9F1B-D2A4-449D-87E0-593EE8309F3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47BF9B2-3865-479E-A8D4-7A0E78133F2C}" type="datetimeFigureOut">
              <a:rPr lang="en-US" smtClean="0"/>
              <a:pPr/>
              <a:t>2/8/2012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9D2E9F1B-D2A4-449D-87E0-593EE8309F3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47BF9B2-3865-479E-A8D4-7A0E78133F2C}" type="datetimeFigureOut">
              <a:rPr lang="en-US" smtClean="0"/>
              <a:pPr/>
              <a:t>2/8/2012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D2E9F1B-D2A4-449D-87E0-593EE8309F3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747BF9B2-3865-479E-A8D4-7A0E78133F2C}" type="datetimeFigureOut">
              <a:rPr lang="en-US" smtClean="0"/>
              <a:pPr/>
              <a:t>2/8/2012</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9D2E9F1B-D2A4-449D-87E0-593EE8309F3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747BF9B2-3865-479E-A8D4-7A0E78133F2C}" type="datetimeFigureOut">
              <a:rPr lang="en-US" smtClean="0"/>
              <a:pPr/>
              <a:t>2/8/2012</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9D2E9F1B-D2A4-449D-87E0-593EE8309F3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600" y="1052736"/>
            <a:ext cx="7772400" cy="1975104"/>
          </a:xfrm>
        </p:spPr>
        <p:txBody>
          <a:bodyPr/>
          <a:lstStyle/>
          <a:p>
            <a:r>
              <a:rPr lang="en-US" dirty="0" smtClean="0"/>
              <a:t>CT </a:t>
            </a:r>
            <a:r>
              <a:rPr lang="en-US" dirty="0" err="1" smtClean="0"/>
              <a:t>aRTifacts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4293096"/>
            <a:ext cx="7772400" cy="2206480"/>
          </a:xfrm>
        </p:spPr>
        <p:txBody>
          <a:bodyPr>
            <a:normAutofit/>
          </a:bodyPr>
          <a:lstStyle/>
          <a:p>
            <a:r>
              <a:rPr lang="en-US" dirty="0" smtClean="0"/>
              <a:t>CT number profiles obtained across the center of a uniform water phantom without calibration correction </a:t>
            </a:r>
            <a:r>
              <a:rPr lang="en-US" b="1" dirty="0" smtClean="0"/>
              <a:t>(a) and with  calibration correction (b).</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115616" y="188640"/>
            <a:ext cx="7166570" cy="3750505"/>
          </a:xfrm>
          <a:prstGeom prst="rect">
            <a:avLst/>
          </a:prstGeom>
          <a:noFill/>
          <a:ln w="9525">
            <a:solidFill>
              <a:schemeClr val="tx2">
                <a:lumMod val="50000"/>
              </a:schemeClr>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600" y="332656"/>
            <a:ext cx="7772400" cy="4572000"/>
          </a:xfrm>
        </p:spPr>
        <p:txBody>
          <a:bodyPr/>
          <a:lstStyle/>
          <a:p>
            <a:r>
              <a:rPr lang="en-US" dirty="0" smtClean="0"/>
              <a:t>Can you tell which image has been corrected for beam hardening?</a:t>
            </a:r>
            <a:endParaRPr lang="en-US" dirty="0"/>
          </a:p>
        </p:txBody>
      </p:sp>
      <p:pic>
        <p:nvPicPr>
          <p:cNvPr id="3074" name="Picture 2"/>
          <p:cNvPicPr>
            <a:picLocks noChangeAspect="1" noChangeArrowheads="1"/>
          </p:cNvPicPr>
          <p:nvPr/>
        </p:nvPicPr>
        <p:blipFill>
          <a:blip r:embed="rId2" cstate="print">
            <a:lum bright="-10000" contrast="-10000"/>
          </a:blip>
          <a:srcRect b="8426"/>
          <a:stretch>
            <a:fillRect/>
          </a:stretch>
        </p:blipFill>
        <p:spPr bwMode="auto">
          <a:xfrm>
            <a:off x="1115616" y="2055605"/>
            <a:ext cx="7276356" cy="4397731"/>
          </a:xfrm>
          <a:prstGeom prst="rect">
            <a:avLst/>
          </a:prstGeom>
          <a:noFill/>
          <a:ln w="9525">
            <a:solidFill>
              <a:schemeClr val="tx2">
                <a:lumMod val="50000"/>
              </a:schemeClr>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404664"/>
            <a:ext cx="7772400" cy="914400"/>
          </a:xfrm>
        </p:spPr>
        <p:txBody>
          <a:bodyPr/>
          <a:lstStyle/>
          <a:p>
            <a:r>
              <a:rPr lang="en-US" b="1" dirty="0" smtClean="0"/>
              <a:t>Physics-based Artifacts -</a:t>
            </a:r>
            <a:br>
              <a:rPr lang="en-US" b="1" dirty="0" smtClean="0"/>
            </a:br>
            <a:r>
              <a:rPr lang="en-US" b="1" dirty="0" smtClean="0"/>
              <a:t>Beam Hardening</a:t>
            </a:r>
            <a:endParaRPr lang="en-US" dirty="0"/>
          </a:p>
        </p:txBody>
      </p:sp>
      <p:sp>
        <p:nvSpPr>
          <p:cNvPr id="3" name="Content Placeholder 2"/>
          <p:cNvSpPr>
            <a:spLocks noGrp="1"/>
          </p:cNvSpPr>
          <p:nvPr>
            <p:ph idx="1"/>
          </p:nvPr>
        </p:nvSpPr>
        <p:spPr/>
        <p:txBody>
          <a:bodyPr>
            <a:normAutofit/>
          </a:bodyPr>
          <a:lstStyle/>
          <a:p>
            <a:pPr>
              <a:buNone/>
            </a:pPr>
            <a:r>
              <a:rPr lang="en-US" b="1" i="1" dirty="0" smtClean="0"/>
              <a:t>	Streaks and Dark Bands.</a:t>
            </a:r>
          </a:p>
          <a:p>
            <a:r>
              <a:rPr lang="en-US" dirty="0" smtClean="0"/>
              <a:t>In very heterogeneous cross sections, dark bands or streaks can appear between two dense objects in an image.</a:t>
            </a:r>
          </a:p>
          <a:p>
            <a:r>
              <a:rPr lang="en-US" dirty="0" smtClean="0"/>
              <a:t>They occur because the portion of the beam that passes through one of the objects at certain tube positions is hardened less than when it passes  through both objects at other tube positions.</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1783560"/>
            <a:ext cx="2145432" cy="4572000"/>
          </a:xfrm>
        </p:spPr>
        <p:txBody>
          <a:bodyPr>
            <a:normAutofit lnSpcReduction="10000"/>
          </a:bodyPr>
          <a:lstStyle/>
          <a:p>
            <a:r>
              <a:rPr lang="en-US" dirty="0" smtClean="0"/>
              <a:t>Can you think of two  occasions when this artifact may occur in everyday practice? </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783560"/>
            <a:ext cx="2217440" cy="4572000"/>
          </a:xfrm>
        </p:spPr>
        <p:txBody>
          <a:bodyPr/>
          <a:lstStyle/>
          <a:p>
            <a:r>
              <a:rPr lang="en-US" dirty="0" smtClean="0"/>
              <a:t>Can you think of two occasions when this artifact may occur? </a:t>
            </a:r>
          </a:p>
          <a:p>
            <a:endParaRPr lang="en-US" dirty="0"/>
          </a:p>
        </p:txBody>
      </p:sp>
      <p:pic>
        <p:nvPicPr>
          <p:cNvPr id="4099" name="Picture 3"/>
          <p:cNvPicPr>
            <a:picLocks noChangeAspect="1" noChangeArrowheads="1"/>
          </p:cNvPicPr>
          <p:nvPr/>
        </p:nvPicPr>
        <p:blipFill>
          <a:blip r:embed="rId2" cstate="print"/>
          <a:srcRect/>
          <a:stretch>
            <a:fillRect/>
          </a:stretch>
        </p:blipFill>
        <p:spPr bwMode="auto">
          <a:xfrm>
            <a:off x="3468216" y="692696"/>
            <a:ext cx="5675784" cy="5675784"/>
          </a:xfrm>
          <a:prstGeom prst="rect">
            <a:avLst/>
          </a:prstGeom>
          <a:noFill/>
          <a:ln w="9525">
            <a:solidFill>
              <a:schemeClr val="tx2">
                <a:lumMod val="50000"/>
              </a:schemeClr>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b="7481"/>
          <a:stretch>
            <a:fillRect/>
          </a:stretch>
        </p:blipFill>
        <p:spPr bwMode="auto">
          <a:xfrm>
            <a:off x="683568" y="692695"/>
            <a:ext cx="8136904" cy="5687933"/>
          </a:xfrm>
          <a:prstGeom prst="rect">
            <a:avLst/>
          </a:prstGeom>
          <a:noFill/>
          <a:ln w="9525">
            <a:solidFill>
              <a:schemeClr val="tx2">
                <a:lumMod val="50000"/>
              </a:schemeClr>
            </a:solid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1332760"/>
          </a:xfrm>
        </p:spPr>
        <p:txBody>
          <a:bodyPr/>
          <a:lstStyle/>
          <a:p>
            <a:r>
              <a:rPr lang="en-US" b="1" dirty="0" smtClean="0"/>
              <a:t>Minimizing Beam Hardening — Manufacturers </a:t>
            </a:r>
            <a:endParaRPr lang="en-US" dirty="0"/>
          </a:p>
        </p:txBody>
      </p:sp>
      <p:sp>
        <p:nvSpPr>
          <p:cNvPr id="3" name="Content Placeholder 2"/>
          <p:cNvSpPr>
            <a:spLocks noGrp="1"/>
          </p:cNvSpPr>
          <p:nvPr>
            <p:ph idx="1"/>
          </p:nvPr>
        </p:nvSpPr>
        <p:spPr>
          <a:xfrm>
            <a:off x="914400" y="1783560"/>
            <a:ext cx="7772400" cy="4885800"/>
          </a:xfrm>
        </p:spPr>
        <p:txBody>
          <a:bodyPr>
            <a:normAutofit fontScale="77500" lnSpcReduction="20000"/>
          </a:bodyPr>
          <a:lstStyle/>
          <a:p>
            <a:r>
              <a:rPr lang="en-US" b="1" i="1" dirty="0" smtClean="0"/>
              <a:t>Filtration: </a:t>
            </a:r>
            <a:r>
              <a:rPr lang="en-US" dirty="0" smtClean="0"/>
              <a:t>A flat piece of attenuating, usually metallic material is used to “pre-harden” the beam by filtering out the lower-energy components before it passes through the patient.  A “bowtie” filter further hardens the edges of the beam, which will pass through the thinner parts of the patient. </a:t>
            </a:r>
          </a:p>
          <a:p>
            <a:r>
              <a:rPr lang="en-US" b="1" i="1" dirty="0" smtClean="0"/>
              <a:t>Calibration correction: </a:t>
            </a:r>
            <a:r>
              <a:rPr lang="en-US" dirty="0" smtClean="0"/>
              <a:t>Manufacturers calibrate their scanners using phantoms in a range of sizes. This allows the detectors to be calibrated with compensation tailored for the beam hardening effects of different parts of the patient</a:t>
            </a:r>
          </a:p>
          <a:p>
            <a:r>
              <a:rPr lang="en-US" b="1" i="1" dirty="0" smtClean="0"/>
              <a:t>Beam hardening correction software: </a:t>
            </a:r>
            <a:r>
              <a:rPr lang="en-US" dirty="0" smtClean="0"/>
              <a:t>An iterative correction algorithm may be applied when  images of bony regions are being reconstructed. This helps  minimize blurring of the bone–soft tissue interface in brain scans and also reduces the appearance of dark bands in </a:t>
            </a:r>
            <a:r>
              <a:rPr lang="en-US" dirty="0" err="1" smtClean="0"/>
              <a:t>nonhomogeneous</a:t>
            </a:r>
            <a:r>
              <a:rPr lang="en-US" dirty="0" smtClean="0"/>
              <a:t> cross sections.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978080" cy="914400"/>
          </a:xfrm>
        </p:spPr>
        <p:txBody>
          <a:bodyPr/>
          <a:lstStyle/>
          <a:p>
            <a:r>
              <a:rPr lang="en-US" b="1" dirty="0" smtClean="0"/>
              <a:t>Avoidance of Beam Hardening - Operator</a:t>
            </a:r>
            <a:endParaRPr lang="en-US" dirty="0"/>
          </a:p>
        </p:txBody>
      </p:sp>
      <p:sp>
        <p:nvSpPr>
          <p:cNvPr id="3" name="Content Placeholder 2"/>
          <p:cNvSpPr>
            <a:spLocks noGrp="1"/>
          </p:cNvSpPr>
          <p:nvPr>
            <p:ph idx="1"/>
          </p:nvPr>
        </p:nvSpPr>
        <p:spPr>
          <a:xfrm>
            <a:off x="914400" y="2204864"/>
            <a:ext cx="7772400" cy="4150696"/>
          </a:xfrm>
        </p:spPr>
        <p:txBody>
          <a:bodyPr>
            <a:normAutofit/>
          </a:bodyPr>
          <a:lstStyle/>
          <a:p>
            <a:r>
              <a:rPr lang="en-US" dirty="0" smtClean="0"/>
              <a:t>It is sometimes possible to avoid scanning bony regions, either by means of patient positioning or by tilting the gantry. </a:t>
            </a:r>
          </a:p>
          <a:p>
            <a:r>
              <a:rPr lang="en-US" dirty="0" smtClean="0"/>
              <a:t>It is important to select the appropriate scan field of view to ensure that the scanner uses the correct calibration and beam hardening correction data and, on some systems, the appropriate bowtie filter.</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Partial Volume Effect - 1</a:t>
            </a:r>
            <a:br>
              <a:rPr lang="en-US" b="1" dirty="0" smtClean="0"/>
            </a:br>
            <a:endParaRPr lang="en-US" dirty="0"/>
          </a:p>
        </p:txBody>
      </p:sp>
      <p:sp>
        <p:nvSpPr>
          <p:cNvPr id="3" name="Content Placeholder 2"/>
          <p:cNvSpPr>
            <a:spLocks noGrp="1"/>
          </p:cNvSpPr>
          <p:nvPr>
            <p:ph idx="1"/>
          </p:nvPr>
        </p:nvSpPr>
        <p:spPr/>
        <p:txBody>
          <a:bodyPr>
            <a:normAutofit/>
          </a:bodyPr>
          <a:lstStyle/>
          <a:p>
            <a:r>
              <a:rPr lang="en-US" sz="2400" dirty="0" smtClean="0"/>
              <a:t>These artifacts are a separate problem from partial volume averaging, which yields a CT number representative of the average attenuation of the materials within a </a:t>
            </a:r>
            <a:r>
              <a:rPr lang="en-US" sz="2400" dirty="0" err="1" smtClean="0"/>
              <a:t>voxel</a:t>
            </a:r>
            <a:r>
              <a:rPr lang="en-US" sz="2400" dirty="0" smtClean="0"/>
              <a:t>.</a:t>
            </a:r>
          </a:p>
          <a:p>
            <a:r>
              <a:rPr lang="en-US" sz="2400" dirty="0" smtClean="0"/>
              <a:t>Occurs when a dense object lying off-center protrudes partway into the width of the x-ray beam. As a result the object is not seen by the detectors throughout the whole of the data collection time, </a:t>
            </a:r>
            <a:r>
              <a:rPr lang="en-US" sz="2400" dirty="0" err="1" smtClean="0"/>
              <a:t>ie</a:t>
            </a:r>
            <a:r>
              <a:rPr lang="en-US" sz="2400" dirty="0" smtClean="0"/>
              <a:t> from all points of the detector rotation.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Partial Volume Effect - 2</a:t>
            </a:r>
            <a:br>
              <a:rPr lang="en-US" b="1" dirty="0" smtClean="0"/>
            </a:br>
            <a:endParaRPr lang="en-US" dirty="0"/>
          </a:p>
        </p:txBody>
      </p:sp>
      <p:sp>
        <p:nvSpPr>
          <p:cNvPr id="3" name="Content Placeholder 2"/>
          <p:cNvSpPr>
            <a:spLocks noGrp="1"/>
          </p:cNvSpPr>
          <p:nvPr>
            <p:ph idx="1"/>
          </p:nvPr>
        </p:nvSpPr>
        <p:spPr>
          <a:xfrm>
            <a:off x="899592" y="1412776"/>
            <a:ext cx="7772400" cy="4572000"/>
          </a:xfrm>
        </p:spPr>
        <p:txBody>
          <a:bodyPr/>
          <a:lstStyle/>
          <a:p>
            <a:r>
              <a:rPr lang="en-US" dirty="0" smtClean="0"/>
              <a:t>Look at the green object (metal).  The beam does not “see” it in all positions. The inconsistencies between the views cause shading artifacts to appear in the image</a:t>
            </a:r>
          </a:p>
          <a:p>
            <a:endParaRPr lang="en-US" dirty="0"/>
          </a:p>
        </p:txBody>
      </p:sp>
      <p:pic>
        <p:nvPicPr>
          <p:cNvPr id="5122" name="Picture 2"/>
          <p:cNvPicPr>
            <a:picLocks noChangeAspect="1" noChangeArrowheads="1"/>
          </p:cNvPicPr>
          <p:nvPr/>
        </p:nvPicPr>
        <p:blipFill>
          <a:blip r:embed="rId2" cstate="print"/>
          <a:srcRect b="8827"/>
          <a:stretch>
            <a:fillRect/>
          </a:stretch>
        </p:blipFill>
        <p:spPr bwMode="auto">
          <a:xfrm>
            <a:off x="0" y="3939825"/>
            <a:ext cx="9144000" cy="2800191"/>
          </a:xfrm>
          <a:prstGeom prst="rect">
            <a:avLst/>
          </a:prstGeom>
          <a:noFill/>
          <a:ln w="9525">
            <a:solidFill>
              <a:schemeClr val="tx2">
                <a:lumMod val="50000"/>
              </a:schemeClr>
            </a:solid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i="1" dirty="0" smtClean="0"/>
              <a:t>a) the mechanisms by which artifacts </a:t>
            </a:r>
            <a:r>
              <a:rPr lang="en-US" dirty="0" smtClean="0"/>
              <a:t>are generated, </a:t>
            </a:r>
          </a:p>
          <a:p>
            <a:r>
              <a:rPr lang="en-US" i="1" dirty="0" smtClean="0"/>
              <a:t>(b) the methods employed by CT </a:t>
            </a:r>
            <a:r>
              <a:rPr lang="en-US" dirty="0" smtClean="0"/>
              <a:t>equipment manufacturers to suppress them, and</a:t>
            </a:r>
          </a:p>
          <a:p>
            <a:r>
              <a:rPr lang="en-US" i="1" dirty="0" smtClean="0"/>
              <a:t>(c) techniques of artifact avoidance available to </a:t>
            </a:r>
            <a:r>
              <a:rPr lang="en-US" dirty="0" smtClean="0"/>
              <a:t>the operator.</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Partial Volume Effect - 3</a:t>
            </a:r>
            <a:br>
              <a:rPr lang="en-US" b="1" dirty="0" smtClean="0"/>
            </a:br>
            <a:endParaRPr lang="en-US" dirty="0"/>
          </a:p>
        </p:txBody>
      </p:sp>
      <p:sp>
        <p:nvSpPr>
          <p:cNvPr id="3" name="Content Placeholder 2"/>
          <p:cNvSpPr>
            <a:spLocks noGrp="1"/>
          </p:cNvSpPr>
          <p:nvPr>
            <p:ph idx="1"/>
          </p:nvPr>
        </p:nvSpPr>
        <p:spPr/>
        <p:txBody>
          <a:bodyPr/>
          <a:lstStyle/>
          <a:p>
            <a:r>
              <a:rPr lang="en-US" dirty="0" smtClean="0"/>
              <a:t>Can best be avoided by using a thin acquisition section width. This is necessary when imaging any part of the body where the anatomy is changing rapidly in the Z-axis, as in the posterior </a:t>
            </a:r>
            <a:r>
              <a:rPr lang="en-US" dirty="0" err="1" smtClean="0"/>
              <a:t>fossa</a:t>
            </a:r>
            <a:r>
              <a:rPr lang="en-US" dirty="0" smtClean="0"/>
              <a:t>. </a:t>
            </a:r>
          </a:p>
          <a:p>
            <a:r>
              <a:rPr lang="en-US" dirty="0" smtClean="0"/>
              <a:t>To limit image noise, thicker sections can be generated by adding together several thin sections.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Partial Volume Averaging - 1</a:t>
            </a:r>
            <a:endParaRPr lang="en-US" dirty="0"/>
          </a:p>
        </p:txBody>
      </p:sp>
      <p:sp>
        <p:nvSpPr>
          <p:cNvPr id="3" name="Content Placeholder 2"/>
          <p:cNvSpPr>
            <a:spLocks noGrp="1"/>
          </p:cNvSpPr>
          <p:nvPr>
            <p:ph idx="1"/>
          </p:nvPr>
        </p:nvSpPr>
        <p:spPr>
          <a:xfrm>
            <a:off x="251520" y="1268760"/>
            <a:ext cx="8748464" cy="5086800"/>
          </a:xfrm>
        </p:spPr>
        <p:txBody>
          <a:bodyPr>
            <a:noAutofit/>
          </a:bodyPr>
          <a:lstStyle/>
          <a:p>
            <a:r>
              <a:rPr lang="en-US" sz="2400" dirty="0" smtClean="0"/>
              <a:t>CT is a quantitative method</a:t>
            </a:r>
          </a:p>
          <a:p>
            <a:r>
              <a:rPr lang="en-US" sz="2400" dirty="0" smtClean="0"/>
              <a:t>The CT number in each pixel is proportional to the average </a:t>
            </a:r>
            <a:r>
              <a:rPr lang="el-GR" sz="2400" b="1" i="1" dirty="0" smtClean="0"/>
              <a:t>μ</a:t>
            </a:r>
            <a:r>
              <a:rPr lang="en-US" sz="2400" dirty="0" smtClean="0"/>
              <a:t> in the corresponding </a:t>
            </a:r>
            <a:r>
              <a:rPr lang="en-US" sz="2400" dirty="0" err="1" smtClean="0"/>
              <a:t>voxel</a:t>
            </a:r>
            <a:r>
              <a:rPr lang="en-US" sz="2400" dirty="0" smtClean="0"/>
              <a:t>. For </a:t>
            </a:r>
            <a:r>
              <a:rPr lang="en-US" sz="2400" dirty="0" err="1" smtClean="0"/>
              <a:t>voxels</a:t>
            </a:r>
            <a:r>
              <a:rPr lang="en-US" sz="2400" dirty="0" smtClean="0"/>
              <a:t> containing all one tissue type (e.g., all bone, all liver), </a:t>
            </a:r>
            <a:r>
              <a:rPr lang="el-GR" sz="2400" b="1" i="1" dirty="0" smtClean="0"/>
              <a:t>μ </a:t>
            </a:r>
            <a:r>
              <a:rPr lang="en-US" sz="2400" dirty="0" smtClean="0"/>
              <a:t>is representative of that tissue. Some </a:t>
            </a:r>
            <a:r>
              <a:rPr lang="en-US" sz="2400" dirty="0" err="1" smtClean="0"/>
              <a:t>voxels</a:t>
            </a:r>
            <a:r>
              <a:rPr lang="en-US" sz="2400" dirty="0" smtClean="0"/>
              <a:t> in the image, however, contain a mixture of different tissue types. When this occurs, for example with bone and soft tissue, the </a:t>
            </a:r>
            <a:r>
              <a:rPr lang="el-GR" sz="2400" b="1" i="1" dirty="0" smtClean="0"/>
              <a:t>μ </a:t>
            </a:r>
            <a:r>
              <a:rPr lang="en-US" sz="2400" dirty="0" smtClean="0"/>
              <a:t> is not representative of either tissue but instead is a weighted average of the two different </a:t>
            </a:r>
            <a:r>
              <a:rPr lang="el-GR" sz="2400" b="1" i="1" dirty="0" smtClean="0"/>
              <a:t>μ </a:t>
            </a:r>
            <a:r>
              <a:rPr lang="en-US" sz="2400" dirty="0" smtClean="0"/>
              <a:t>values. </a:t>
            </a:r>
          </a:p>
          <a:p>
            <a:r>
              <a:rPr lang="en-US" sz="2400" dirty="0" smtClean="0"/>
              <a:t>Partial volume averaging is most pronounced for softly rounded structures that are almost parallel to the CT slice. The most evident example is near the top of the head, where the cranium shares a substantial number of </a:t>
            </a:r>
            <a:r>
              <a:rPr lang="en-US" sz="2400" dirty="0" err="1" smtClean="0"/>
              <a:t>voxels</a:t>
            </a:r>
            <a:r>
              <a:rPr lang="en-US" sz="2400" dirty="0" smtClean="0"/>
              <a:t> with brain tissue, causing details of the brain parenchyma to be lost because the large </a:t>
            </a:r>
            <a:r>
              <a:rPr lang="el-GR" sz="2400" b="1" i="1" dirty="0" smtClean="0"/>
              <a:t>μ</a:t>
            </a:r>
            <a:r>
              <a:rPr lang="en-US" sz="2400" dirty="0" smtClean="0"/>
              <a:t> of bone dominates.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Partial Volume Averaging - </a:t>
            </a:r>
            <a:r>
              <a:rPr lang="el-GR" b="1" dirty="0" smtClean="0"/>
              <a:t>2</a:t>
            </a:r>
            <a:endParaRPr lang="en-US" dirty="0"/>
          </a:p>
        </p:txBody>
      </p:sp>
      <p:sp>
        <p:nvSpPr>
          <p:cNvPr id="3" name="Content Placeholder 2"/>
          <p:cNvSpPr>
            <a:spLocks noGrp="1"/>
          </p:cNvSpPr>
          <p:nvPr>
            <p:ph idx="1"/>
          </p:nvPr>
        </p:nvSpPr>
        <p:spPr>
          <a:xfrm>
            <a:off x="539552" y="1844824"/>
            <a:ext cx="8424936" cy="4437112"/>
          </a:xfrm>
        </p:spPr>
        <p:txBody>
          <a:bodyPr>
            <a:noAutofit/>
          </a:bodyPr>
          <a:lstStyle/>
          <a:p>
            <a:r>
              <a:rPr lang="en-US" sz="2800" dirty="0" smtClean="0"/>
              <a:t>This situation is easily recognizable and therefore seldom leads to misdiagnosis.</a:t>
            </a:r>
          </a:p>
          <a:p>
            <a:r>
              <a:rPr lang="en-US" sz="2800" dirty="0" smtClean="0"/>
              <a:t> Partial volume artifacts can lead to misdiagnosis when the presence of adjacent anatomic structures is not suspected.</a:t>
            </a:r>
            <a:endParaRPr lang="el-GR" sz="2800" dirty="0" smtClean="0"/>
          </a:p>
          <a:p>
            <a:r>
              <a:rPr lang="en-US" sz="2800" dirty="0" smtClean="0"/>
              <a:t>It may interfere with </a:t>
            </a:r>
            <a:r>
              <a:rPr lang="en-US" sz="2800" dirty="0" err="1" smtClean="0"/>
              <a:t>quantitave</a:t>
            </a:r>
            <a:r>
              <a:rPr lang="en-US" sz="2800" dirty="0" smtClean="0"/>
              <a:t> CT measurements</a:t>
            </a:r>
          </a:p>
          <a:p>
            <a:r>
              <a:rPr lang="en-US" sz="2800" dirty="0" smtClean="0"/>
              <a:t>Less pronounced with thin sections </a:t>
            </a:r>
          </a:p>
          <a:p>
            <a:r>
              <a:rPr lang="en-US" sz="2800" dirty="0" smtClean="0"/>
              <a:t>Partly overcome by interleaved reconstructions (5mm thick at 2.5mm intervals)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Photon Starvation</a:t>
            </a:r>
            <a:br>
              <a:rPr lang="en-US" b="1" dirty="0" smtClean="0"/>
            </a:br>
            <a:endParaRPr lang="en-US" dirty="0"/>
          </a:p>
        </p:txBody>
      </p:sp>
      <p:sp>
        <p:nvSpPr>
          <p:cNvPr id="3" name="Content Placeholder 2"/>
          <p:cNvSpPr>
            <a:spLocks noGrp="1"/>
          </p:cNvSpPr>
          <p:nvPr>
            <p:ph idx="1"/>
          </p:nvPr>
        </p:nvSpPr>
        <p:spPr>
          <a:xfrm>
            <a:off x="457200" y="1772816"/>
            <a:ext cx="8686800" cy="4572000"/>
          </a:xfrm>
        </p:spPr>
        <p:txBody>
          <a:bodyPr>
            <a:normAutofit/>
          </a:bodyPr>
          <a:lstStyle/>
          <a:p>
            <a:r>
              <a:rPr lang="en-US" dirty="0" smtClean="0"/>
              <a:t>A potential source of serious streaking artifacts is photon starvation, which can occur in highly attenuating areas such as the shoulders</a:t>
            </a:r>
          </a:p>
          <a:p>
            <a:r>
              <a:rPr lang="en-US" dirty="0" smtClean="0"/>
              <a:t>When the x-ray beam is traveling horizontally, the attenuation is greatest and insufficient photons reach the detector</a:t>
            </a:r>
          </a:p>
          <a:p>
            <a:r>
              <a:rPr lang="en-US" dirty="0" smtClean="0"/>
              <a:t>The result is that very noisy projections are produced at these tube angulations.</a:t>
            </a:r>
          </a:p>
          <a:p>
            <a:pPr>
              <a:buNone/>
            </a:pP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548680"/>
            <a:ext cx="7772400" cy="4572000"/>
          </a:xfrm>
        </p:spPr>
        <p:txBody>
          <a:bodyPr/>
          <a:lstStyle/>
          <a:p>
            <a:r>
              <a:rPr lang="en-US" dirty="0" smtClean="0"/>
              <a:t>The reconstruction process has the effect of greatly magnifying the noise, resulting in horizontal streaks in the image.</a:t>
            </a:r>
          </a:p>
          <a:p>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1115616" y="2492896"/>
            <a:ext cx="6953213" cy="3754735"/>
          </a:xfrm>
          <a:prstGeom prst="rect">
            <a:avLst/>
          </a:prstGeom>
          <a:noFill/>
          <a:ln w="9525">
            <a:solidFill>
              <a:schemeClr val="tx2">
                <a:lumMod val="50000"/>
              </a:schemeClr>
            </a:solid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How can this be corrected?</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1772816"/>
            <a:ext cx="7772400" cy="3646640"/>
          </a:xfrm>
        </p:spPr>
        <p:txBody>
          <a:bodyPr>
            <a:normAutofit fontScale="92500" lnSpcReduction="20000"/>
          </a:bodyPr>
          <a:lstStyle/>
          <a:p>
            <a:r>
              <a:rPr lang="en-US" dirty="0" smtClean="0"/>
              <a:t>How can this be corrected?</a:t>
            </a:r>
          </a:p>
          <a:p>
            <a:endParaRPr lang="en-US" dirty="0" smtClean="0"/>
          </a:p>
          <a:p>
            <a:r>
              <a:rPr lang="en-US" dirty="0" smtClean="0"/>
              <a:t>If the tube current is increased for the duration of the scan, the problem of photon starvation will be overcome, but the patient will receive an unnecessary dose when the beam is passing through less attenuating parts. </a:t>
            </a:r>
          </a:p>
          <a:p>
            <a:r>
              <a:rPr lang="en-US" dirty="0" smtClean="0"/>
              <a:t>Therefore, manufacturers have developed techniques for minimizing photon starvation</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352928" cy="914400"/>
          </a:xfrm>
        </p:spPr>
        <p:txBody>
          <a:bodyPr/>
          <a:lstStyle/>
          <a:p>
            <a:r>
              <a:rPr lang="en-US" b="1" dirty="0" smtClean="0"/>
              <a:t>Photon Starvation </a:t>
            </a:r>
            <a:r>
              <a:rPr lang="en-US" dirty="0" smtClean="0"/>
              <a:t/>
            </a:r>
            <a:br>
              <a:rPr lang="en-US" dirty="0" smtClean="0"/>
            </a:br>
            <a:r>
              <a:rPr lang="en-US" dirty="0" smtClean="0"/>
              <a:t>Dose modulation techniques - 1</a:t>
            </a:r>
            <a:endParaRPr lang="en-US" dirty="0"/>
          </a:p>
        </p:txBody>
      </p:sp>
      <p:sp>
        <p:nvSpPr>
          <p:cNvPr id="3" name="Content Placeholder 2"/>
          <p:cNvSpPr>
            <a:spLocks noGrp="1"/>
          </p:cNvSpPr>
          <p:nvPr>
            <p:ph idx="1"/>
          </p:nvPr>
        </p:nvSpPr>
        <p:spPr>
          <a:xfrm>
            <a:off x="539552" y="1772816"/>
            <a:ext cx="8424936" cy="2592288"/>
          </a:xfrm>
        </p:spPr>
        <p:txBody>
          <a:bodyPr>
            <a:normAutofit fontScale="85000" lnSpcReduction="20000"/>
          </a:bodyPr>
          <a:lstStyle/>
          <a:p>
            <a:pPr>
              <a:buNone/>
            </a:pPr>
            <a:r>
              <a:rPr lang="en-US" b="1" i="1" dirty="0" smtClean="0"/>
              <a:t>	Automatic Tube Current Modulation</a:t>
            </a:r>
          </a:p>
          <a:p>
            <a:r>
              <a:rPr lang="en-US" dirty="0" smtClean="0"/>
              <a:t>The tube current is automatically varied during the course of each  rotation, a process known as </a:t>
            </a:r>
            <a:r>
              <a:rPr lang="en-US" i="1" dirty="0" err="1" smtClean="0"/>
              <a:t>milliamperage</a:t>
            </a:r>
            <a:r>
              <a:rPr lang="en-US" i="1" dirty="0" smtClean="0"/>
              <a:t> modulation. </a:t>
            </a:r>
          </a:p>
          <a:p>
            <a:r>
              <a:rPr lang="en-US" dirty="0" smtClean="0"/>
              <a:t>This allows sufficient photons to pass through the widest parts of the patient without unnecessary dose to the narrower parts.</a:t>
            </a:r>
          </a:p>
        </p:txBody>
      </p:sp>
      <p:pic>
        <p:nvPicPr>
          <p:cNvPr id="11266" name="Picture 2"/>
          <p:cNvPicPr>
            <a:picLocks noChangeAspect="1" noChangeArrowheads="1"/>
          </p:cNvPicPr>
          <p:nvPr/>
        </p:nvPicPr>
        <p:blipFill>
          <a:blip r:embed="rId2" cstate="print"/>
          <a:srcRect/>
          <a:stretch>
            <a:fillRect/>
          </a:stretch>
        </p:blipFill>
        <p:spPr bwMode="auto">
          <a:xfrm>
            <a:off x="2195736" y="4293096"/>
            <a:ext cx="5544616" cy="2316417"/>
          </a:xfrm>
          <a:prstGeom prst="rect">
            <a:avLst/>
          </a:prstGeom>
          <a:noFill/>
          <a:ln w="9525">
            <a:solidFill>
              <a:schemeClr val="tx2">
                <a:lumMod val="50000"/>
              </a:schemeClr>
            </a:solid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3568" y="332656"/>
            <a:ext cx="8229600" cy="914400"/>
          </a:xfrm>
        </p:spPr>
        <p:txBody>
          <a:bodyPr/>
          <a:lstStyle/>
          <a:p>
            <a:r>
              <a:rPr lang="en-US" b="1" dirty="0" smtClean="0"/>
              <a:t>Photon Starvation </a:t>
            </a:r>
            <a:r>
              <a:rPr lang="en-US" dirty="0" smtClean="0"/>
              <a:t/>
            </a:r>
            <a:br>
              <a:rPr lang="en-US" dirty="0" smtClean="0"/>
            </a:br>
            <a:r>
              <a:rPr lang="en-US" dirty="0" smtClean="0"/>
              <a:t>Dose modulation techniques - 2</a:t>
            </a:r>
            <a:endParaRPr lang="en-US" dirty="0"/>
          </a:p>
        </p:txBody>
      </p:sp>
      <p:sp>
        <p:nvSpPr>
          <p:cNvPr id="3" name="Content Placeholder 2"/>
          <p:cNvSpPr>
            <a:spLocks noGrp="1"/>
          </p:cNvSpPr>
          <p:nvPr>
            <p:ph idx="1"/>
          </p:nvPr>
        </p:nvSpPr>
        <p:spPr>
          <a:xfrm>
            <a:off x="683568" y="2060848"/>
            <a:ext cx="8003232" cy="4320480"/>
          </a:xfrm>
        </p:spPr>
        <p:txBody>
          <a:bodyPr>
            <a:normAutofit fontScale="85000" lnSpcReduction="20000"/>
          </a:bodyPr>
          <a:lstStyle/>
          <a:p>
            <a:pPr>
              <a:buNone/>
            </a:pPr>
            <a:r>
              <a:rPr lang="en-US" b="1" i="1" dirty="0" smtClean="0"/>
              <a:t>	Adaptive Filtration  (software correction tools)</a:t>
            </a:r>
          </a:p>
          <a:p>
            <a:r>
              <a:rPr lang="en-US" dirty="0" err="1" smtClean="0"/>
              <a:t>Smooths</a:t>
            </a:r>
            <a:r>
              <a:rPr lang="en-US" dirty="0" smtClean="0"/>
              <a:t> the attenuation profile in areas of high attenuation before the image is reconstructed.</a:t>
            </a:r>
          </a:p>
          <a:p>
            <a:r>
              <a:rPr lang="fr-FR" dirty="0" err="1" smtClean="0"/>
              <a:t>Multidimensional</a:t>
            </a:r>
            <a:r>
              <a:rPr lang="fr-FR" dirty="0" smtClean="0"/>
              <a:t> adaptive filtration technique </a:t>
            </a:r>
            <a:r>
              <a:rPr lang="en-US" dirty="0" smtClean="0"/>
              <a:t>for use on </a:t>
            </a:r>
            <a:r>
              <a:rPr lang="en-US" dirty="0" err="1" smtClean="0"/>
              <a:t>multisection</a:t>
            </a:r>
            <a:r>
              <a:rPr lang="en-US" dirty="0" smtClean="0"/>
              <a:t> scanners. </a:t>
            </a:r>
          </a:p>
          <a:p>
            <a:r>
              <a:rPr lang="en-US" dirty="0" smtClean="0"/>
              <a:t>For the small proportion of projection data that exceed a selected attenuation threshold, smoothing is carried out between adjacent in-plane detectors and between successive projection angles. </a:t>
            </a:r>
          </a:p>
          <a:p>
            <a:r>
              <a:rPr lang="en-US" dirty="0" smtClean="0"/>
              <a:t>The Z- filter used in helical reconstruction is broadened for high-attenuation projection angles to allow more photons to contribute to image formation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b="1" i="1" dirty="0" smtClean="0"/>
              <a:t>Adaptive Filtration</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0" y="3083859"/>
            <a:ext cx="9144000" cy="3012141"/>
          </a:xfrm>
          <a:prstGeom prst="rect">
            <a:avLst/>
          </a:prstGeom>
          <a:noFill/>
          <a:ln w="9525">
            <a:solidFill>
              <a:schemeClr val="tx2">
                <a:lumMod val="50000"/>
              </a:schemeClr>
            </a:solid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In computed tomography (CT), the term </a:t>
            </a:r>
            <a:r>
              <a:rPr lang="en-US" i="1" dirty="0" smtClean="0"/>
              <a:t>artifact  </a:t>
            </a:r>
            <a:r>
              <a:rPr lang="en-US" dirty="0" smtClean="0"/>
              <a:t>is </a:t>
            </a:r>
            <a:r>
              <a:rPr lang="en-US" dirty="0"/>
              <a:t>applied to any systematic discrepancy </a:t>
            </a:r>
            <a:r>
              <a:rPr lang="en-US" dirty="0" smtClean="0"/>
              <a:t>between the </a:t>
            </a:r>
            <a:r>
              <a:rPr lang="en-US" dirty="0"/>
              <a:t>CT numbers in the reconstructed image </a:t>
            </a:r>
            <a:r>
              <a:rPr lang="en-US" dirty="0" smtClean="0"/>
              <a:t>and the </a:t>
            </a:r>
            <a:r>
              <a:rPr lang="en-US" dirty="0"/>
              <a:t>true attenuation coefficients of the object</a:t>
            </a:r>
            <a:r>
              <a:rPr lang="en-US" dirty="0" smtClean="0"/>
              <a:t>.</a:t>
            </a:r>
          </a:p>
          <a:p>
            <a:r>
              <a:rPr lang="en-US" dirty="0" smtClean="0"/>
              <a:t>CT images are prone to </a:t>
            </a:r>
            <a:r>
              <a:rPr lang="en-US" dirty="0" err="1" smtClean="0"/>
              <a:t>artefacts</a:t>
            </a:r>
            <a:r>
              <a:rPr lang="en-US" dirty="0" smtClean="0"/>
              <a:t> due to the vast amount of independent measurements needing processing for the image to be produced</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99592" y="1484784"/>
            <a:ext cx="7772400" cy="4572000"/>
          </a:xfrm>
        </p:spPr>
        <p:txBody>
          <a:bodyPr/>
          <a:lstStyle/>
          <a:p>
            <a:r>
              <a:rPr lang="en-US" dirty="0" smtClean="0"/>
              <a:t>Multidimensional adaptive filtration (b)</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0" y="2503800"/>
            <a:ext cx="9105268" cy="4221088"/>
          </a:xfrm>
          <a:prstGeom prst="rect">
            <a:avLst/>
          </a:prstGeom>
          <a:noFill/>
          <a:ln w="9525">
            <a:solidFill>
              <a:schemeClr val="tx2">
                <a:lumMod val="50000"/>
              </a:schemeClr>
            </a:solid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Undersampling</a:t>
            </a:r>
            <a:endParaRPr lang="en-US" dirty="0"/>
          </a:p>
        </p:txBody>
      </p:sp>
      <p:sp>
        <p:nvSpPr>
          <p:cNvPr id="3" name="Content Placeholder 2"/>
          <p:cNvSpPr>
            <a:spLocks noGrp="1"/>
          </p:cNvSpPr>
          <p:nvPr>
            <p:ph sz="half" idx="1"/>
          </p:nvPr>
        </p:nvSpPr>
        <p:spPr>
          <a:xfrm>
            <a:off x="467544" y="1700808"/>
            <a:ext cx="4038600" cy="4106771"/>
          </a:xfrm>
        </p:spPr>
        <p:txBody>
          <a:bodyPr>
            <a:noAutofit/>
          </a:bodyPr>
          <a:lstStyle/>
          <a:p>
            <a:r>
              <a:rPr lang="en-US" sz="2400" dirty="0" smtClean="0"/>
              <a:t>The number of projections used to reconstruct a CT image is one of the determining factors in image quality. Too large an interval between projections (</a:t>
            </a:r>
            <a:r>
              <a:rPr lang="en-US" sz="2400" dirty="0" err="1" smtClean="0"/>
              <a:t>undersampling</a:t>
            </a:r>
            <a:r>
              <a:rPr lang="en-US" sz="2400" dirty="0" smtClean="0"/>
              <a:t>) can result in </a:t>
            </a:r>
            <a:r>
              <a:rPr lang="en-US" sz="2400" dirty="0" err="1" smtClean="0"/>
              <a:t>misregistration</a:t>
            </a:r>
            <a:r>
              <a:rPr lang="en-US" sz="2400" dirty="0" smtClean="0"/>
              <a:t>  by the computer of information relating to  sharp edges and small objects. </a:t>
            </a:r>
          </a:p>
        </p:txBody>
      </p:sp>
      <p:sp>
        <p:nvSpPr>
          <p:cNvPr id="5" name="Content Placeholder 4"/>
          <p:cNvSpPr>
            <a:spLocks noGrp="1"/>
          </p:cNvSpPr>
          <p:nvPr>
            <p:ph sz="half" idx="2"/>
          </p:nvPr>
        </p:nvSpPr>
        <p:spPr>
          <a:xfrm>
            <a:off x="4499992" y="3861048"/>
            <a:ext cx="4644008" cy="2996952"/>
          </a:xfrm>
        </p:spPr>
        <p:txBody>
          <a:bodyPr>
            <a:normAutofit fontScale="92500" lnSpcReduction="10000"/>
          </a:bodyPr>
          <a:lstStyle/>
          <a:p>
            <a:r>
              <a:rPr lang="en-US" sz="2400" dirty="0" smtClean="0"/>
              <a:t>This leads to an effect known as </a:t>
            </a:r>
            <a:r>
              <a:rPr lang="en-US" sz="2400" i="1" dirty="0" smtClean="0"/>
              <a:t>view aliasing, where fine stripes </a:t>
            </a:r>
            <a:r>
              <a:rPr lang="en-US" sz="2400" dirty="0" smtClean="0"/>
              <a:t>appear to be radiating from the edge of, but at a distance from, a dense </a:t>
            </a:r>
            <a:r>
              <a:rPr lang="en-US" sz="2400" dirty="0" smtClean="0"/>
              <a:t>structure. Stripes </a:t>
            </a:r>
            <a:r>
              <a:rPr lang="en-US" sz="2400" dirty="0" smtClean="0"/>
              <a:t>appearing close to the structure are more likely to be caused by </a:t>
            </a:r>
            <a:r>
              <a:rPr lang="en-US" sz="2400" dirty="0" err="1" smtClean="0"/>
              <a:t>undersampling</a:t>
            </a:r>
            <a:r>
              <a:rPr lang="en-US" sz="2400" dirty="0" smtClean="0"/>
              <a:t> within a projection, which is known as </a:t>
            </a:r>
            <a:r>
              <a:rPr lang="en-US" sz="2400" i="1" dirty="0" smtClean="0"/>
              <a:t>ray aliasing</a:t>
            </a:r>
            <a:r>
              <a:rPr lang="en-US" sz="2400" i="1" dirty="0" smtClean="0"/>
              <a:t>.</a:t>
            </a:r>
            <a:endParaRPr lang="en-US" sz="2400" dirty="0"/>
          </a:p>
        </p:txBody>
      </p:sp>
      <p:pic>
        <p:nvPicPr>
          <p:cNvPr id="10242" name="Picture 2"/>
          <p:cNvPicPr>
            <a:picLocks noChangeAspect="1" noChangeArrowheads="1"/>
          </p:cNvPicPr>
          <p:nvPr/>
        </p:nvPicPr>
        <p:blipFill>
          <a:blip r:embed="rId2" cstate="print"/>
          <a:srcRect/>
          <a:stretch>
            <a:fillRect/>
          </a:stretch>
        </p:blipFill>
        <p:spPr bwMode="auto">
          <a:xfrm>
            <a:off x="5436096" y="0"/>
            <a:ext cx="3717032" cy="3717032"/>
          </a:xfrm>
          <a:prstGeom prst="rect">
            <a:avLst/>
          </a:prstGeom>
          <a:noFill/>
          <a:ln w="9525">
            <a:solidFill>
              <a:schemeClr val="tx2">
                <a:lumMod val="50000"/>
              </a:schemeClr>
            </a:solid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052736"/>
            <a:ext cx="7772400" cy="5805264"/>
          </a:xfrm>
        </p:spPr>
        <p:txBody>
          <a:bodyPr>
            <a:normAutofit fontScale="85000" lnSpcReduction="20000"/>
          </a:bodyPr>
          <a:lstStyle/>
          <a:p>
            <a:r>
              <a:rPr lang="en-US" sz="3100" dirty="0" smtClean="0"/>
              <a:t>Aliasing may not </a:t>
            </a:r>
            <a:r>
              <a:rPr lang="en-US" sz="3100" dirty="0" smtClean="0"/>
              <a:t> have </a:t>
            </a:r>
            <a:r>
              <a:rPr lang="en-US" sz="3100" dirty="0" smtClean="0"/>
              <a:t>too serious an effect on the diagnostic quality of an image, since the evenly spaced lines do not normally mimic any anatomic structures. </a:t>
            </a:r>
          </a:p>
          <a:p>
            <a:r>
              <a:rPr lang="en-US" sz="3100" dirty="0" smtClean="0"/>
              <a:t>Where resolution of fine detail is important, </a:t>
            </a:r>
            <a:r>
              <a:rPr lang="en-US" sz="3100" dirty="0" err="1" smtClean="0"/>
              <a:t>undersampling</a:t>
            </a:r>
            <a:r>
              <a:rPr lang="en-US" sz="3100" dirty="0" smtClean="0"/>
              <a:t> artifacts need to be avoided as far as possible. </a:t>
            </a:r>
          </a:p>
          <a:p>
            <a:r>
              <a:rPr lang="en-US" sz="3100" dirty="0" smtClean="0"/>
              <a:t>View aliasing can be minimized by acquiring the largest possible number of projections per rotation. </a:t>
            </a:r>
          </a:p>
          <a:p>
            <a:pPr lvl="1"/>
            <a:r>
              <a:rPr lang="en-US" sz="3100" dirty="0" smtClean="0"/>
              <a:t>slower rotation speed, </a:t>
            </a:r>
          </a:p>
          <a:p>
            <a:pPr lvl="1"/>
            <a:r>
              <a:rPr lang="en-US" sz="3100" dirty="0" smtClean="0"/>
              <a:t>independent of rotation speed. </a:t>
            </a:r>
          </a:p>
          <a:p>
            <a:r>
              <a:rPr lang="en-US" sz="3100" dirty="0" smtClean="0"/>
              <a:t>Ray aliasing can be reduced by using specialized high-resolution techniques </a:t>
            </a:r>
          </a:p>
          <a:p>
            <a:pPr lvl="1"/>
            <a:r>
              <a:rPr lang="en-US" sz="3100" dirty="0" smtClean="0"/>
              <a:t>quarter-detector shift or </a:t>
            </a:r>
          </a:p>
          <a:p>
            <a:pPr lvl="1"/>
            <a:r>
              <a:rPr lang="en-US" sz="3100" dirty="0" smtClean="0"/>
              <a:t>flying focal spot</a:t>
            </a:r>
            <a:r>
              <a:rPr lang="en-US" sz="3100" dirty="0" smtClean="0"/>
              <a:t>.</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332656"/>
            <a:ext cx="7772400" cy="914400"/>
          </a:xfrm>
        </p:spPr>
        <p:txBody>
          <a:bodyPr/>
          <a:lstStyle/>
          <a:p>
            <a:r>
              <a:rPr lang="en-US" b="1" dirty="0" smtClean="0"/>
              <a:t>Patient-based Artifacts -</a:t>
            </a:r>
            <a:br>
              <a:rPr lang="en-US" b="1" dirty="0" smtClean="0"/>
            </a:br>
            <a:r>
              <a:rPr lang="en-US" b="1" dirty="0" smtClean="0"/>
              <a:t>Metallic Materials</a:t>
            </a:r>
            <a:br>
              <a:rPr lang="en-US" b="1" dirty="0" smtClean="0"/>
            </a:br>
            <a:endParaRPr lang="en-US" dirty="0"/>
          </a:p>
        </p:txBody>
      </p:sp>
      <p:sp>
        <p:nvSpPr>
          <p:cNvPr id="3" name="Content Placeholder 2"/>
          <p:cNvSpPr>
            <a:spLocks noGrp="1"/>
          </p:cNvSpPr>
          <p:nvPr>
            <p:ph idx="1"/>
          </p:nvPr>
        </p:nvSpPr>
        <p:spPr>
          <a:xfrm>
            <a:off x="467544" y="1628800"/>
            <a:ext cx="4896544" cy="5040560"/>
          </a:xfrm>
        </p:spPr>
        <p:txBody>
          <a:bodyPr>
            <a:noAutofit/>
          </a:bodyPr>
          <a:lstStyle/>
          <a:p>
            <a:r>
              <a:rPr lang="en-US" sz="2400" dirty="0" smtClean="0"/>
              <a:t>The presence of metal objects in the scan field can lead to severe streaking artifacts. </a:t>
            </a:r>
          </a:p>
          <a:p>
            <a:r>
              <a:rPr lang="en-US" sz="2400" dirty="0" smtClean="0"/>
              <a:t>They occur because the density of the metal is beyond the normal range that can be handled by the computer, resulting in incomplete attenuation profiles. </a:t>
            </a:r>
          </a:p>
          <a:p>
            <a:r>
              <a:rPr lang="en-US" sz="2400" dirty="0" smtClean="0"/>
              <a:t>Additional artifacts due to beam hardening, partial volume, and aliasing are likely to compound the problem when scanning very dense objects.</a:t>
            </a:r>
          </a:p>
          <a:p>
            <a:pPr>
              <a:buNone/>
            </a:pPr>
            <a:endParaRPr lang="en-US" sz="2400" dirty="0"/>
          </a:p>
        </p:txBody>
      </p:sp>
      <p:pic>
        <p:nvPicPr>
          <p:cNvPr id="12290" name="Picture 2"/>
          <p:cNvPicPr>
            <a:picLocks noChangeAspect="1" noChangeArrowheads="1"/>
          </p:cNvPicPr>
          <p:nvPr/>
        </p:nvPicPr>
        <p:blipFill>
          <a:blip r:embed="rId2" cstate="print"/>
          <a:srcRect r="51206" b="6895"/>
          <a:stretch>
            <a:fillRect/>
          </a:stretch>
        </p:blipFill>
        <p:spPr bwMode="auto">
          <a:xfrm>
            <a:off x="5364088" y="2276872"/>
            <a:ext cx="3779912" cy="3714447"/>
          </a:xfrm>
          <a:prstGeom prst="rect">
            <a:avLst/>
          </a:prstGeom>
          <a:noFill/>
          <a:ln w="9525">
            <a:solidFill>
              <a:schemeClr val="tx2">
                <a:lumMod val="50000"/>
              </a:schemeClr>
            </a:solid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0"/>
            <a:ext cx="7772400" cy="914400"/>
          </a:xfrm>
        </p:spPr>
        <p:txBody>
          <a:bodyPr/>
          <a:lstStyle/>
          <a:p>
            <a:r>
              <a:rPr lang="en-US" b="1" dirty="0" smtClean="0"/>
              <a:t>Patient-based Artifacts -</a:t>
            </a:r>
            <a:br>
              <a:rPr lang="en-US" b="1" dirty="0" smtClean="0"/>
            </a:br>
            <a:r>
              <a:rPr lang="en-US" b="1" dirty="0" smtClean="0"/>
              <a:t>Metallic Materials</a:t>
            </a:r>
            <a:endParaRPr lang="en-US" dirty="0"/>
          </a:p>
        </p:txBody>
      </p:sp>
      <p:sp>
        <p:nvSpPr>
          <p:cNvPr id="3" name="Content Placeholder 2"/>
          <p:cNvSpPr>
            <a:spLocks noGrp="1"/>
          </p:cNvSpPr>
          <p:nvPr>
            <p:ph idx="1"/>
          </p:nvPr>
        </p:nvSpPr>
        <p:spPr>
          <a:xfrm>
            <a:off x="0" y="1556792"/>
            <a:ext cx="9144000" cy="5074440"/>
          </a:xfrm>
        </p:spPr>
        <p:txBody>
          <a:bodyPr>
            <a:noAutofit/>
          </a:bodyPr>
          <a:lstStyle/>
          <a:p>
            <a:r>
              <a:rPr lang="en-US" sz="2400" b="1" i="1" dirty="0" smtClean="0"/>
              <a:t>Avoidance of Metal Artifacts by the Operator.</a:t>
            </a:r>
          </a:p>
          <a:p>
            <a:pPr lvl="1"/>
            <a:r>
              <a:rPr lang="en-US" sz="2400" dirty="0" smtClean="0"/>
              <a:t>Take off removable metal objects such as jewelry before scanning commences. </a:t>
            </a:r>
          </a:p>
          <a:p>
            <a:pPr lvl="1"/>
            <a:r>
              <a:rPr lang="en-US" sz="2400" dirty="0" smtClean="0"/>
              <a:t>For </a:t>
            </a:r>
            <a:r>
              <a:rPr lang="en-US" sz="2400" dirty="0" err="1" smtClean="0"/>
              <a:t>nonremovable</a:t>
            </a:r>
            <a:r>
              <a:rPr lang="en-US" sz="2400" dirty="0" smtClean="0"/>
              <a:t> items (dental fillings, prosthetic devices, and surgical clips) -use gantry </a:t>
            </a:r>
            <a:r>
              <a:rPr lang="en-US" sz="2400" dirty="0" err="1" smtClean="0"/>
              <a:t>angulation</a:t>
            </a:r>
            <a:r>
              <a:rPr lang="en-US" sz="2400" dirty="0" smtClean="0"/>
              <a:t> when possible. </a:t>
            </a:r>
          </a:p>
          <a:p>
            <a:pPr lvl="1"/>
            <a:r>
              <a:rPr lang="en-US" sz="2400" dirty="0" smtClean="0"/>
              <a:t>When this is impossible  - increase especially </a:t>
            </a:r>
            <a:r>
              <a:rPr lang="en-US" sz="2400" dirty="0" err="1" smtClean="0"/>
              <a:t>kVp</a:t>
            </a:r>
            <a:r>
              <a:rPr lang="en-US" sz="2400" dirty="0" smtClean="0"/>
              <a:t>, use thin </a:t>
            </a:r>
            <a:r>
              <a:rPr lang="en-US" sz="2400" dirty="0" smtClean="0"/>
              <a:t>sections</a:t>
            </a:r>
            <a:r>
              <a:rPr lang="en-US" sz="2400" dirty="0" smtClean="0"/>
              <a:t>.</a:t>
            </a:r>
          </a:p>
          <a:p>
            <a:r>
              <a:rPr lang="en-US" sz="2400" b="1" i="1" dirty="0" smtClean="0"/>
              <a:t>Software Corrections for Metal Artifacts. </a:t>
            </a:r>
          </a:p>
          <a:p>
            <a:pPr lvl="1"/>
            <a:r>
              <a:rPr lang="en-US" sz="2400" dirty="0" smtClean="0"/>
              <a:t>Streaking caused by </a:t>
            </a:r>
            <a:r>
              <a:rPr lang="en-US" sz="2400" dirty="0" err="1" smtClean="0"/>
              <a:t>overranging</a:t>
            </a:r>
            <a:r>
              <a:rPr lang="en-US" sz="2400" dirty="0" smtClean="0"/>
              <a:t> can be greatly reduced by means of special software  corrections. </a:t>
            </a:r>
          </a:p>
          <a:p>
            <a:pPr lvl="1"/>
            <a:r>
              <a:rPr lang="en-US" sz="2400" dirty="0" smtClean="0"/>
              <a:t>Limited  usefulness  of metal particularly away from metal object</a:t>
            </a:r>
          </a:p>
          <a:p>
            <a:pPr lvl="1"/>
            <a:r>
              <a:rPr lang="en-US" sz="2400" dirty="0" smtClean="0"/>
              <a:t>Use with beam hardening correction software</a:t>
            </a: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cstate="print"/>
          <a:srcRect/>
          <a:stretch>
            <a:fillRect/>
          </a:stretch>
        </p:blipFill>
        <p:spPr bwMode="auto">
          <a:xfrm>
            <a:off x="395536" y="1916832"/>
            <a:ext cx="8248932" cy="4248200"/>
          </a:xfrm>
          <a:prstGeom prst="rect">
            <a:avLst/>
          </a:prstGeom>
          <a:noFill/>
          <a:ln w="9525">
            <a:solidFill>
              <a:schemeClr val="tx2">
                <a:lumMod val="50000"/>
              </a:schemeClr>
            </a:solid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0"/>
            <a:ext cx="7772400" cy="914400"/>
          </a:xfrm>
        </p:spPr>
        <p:txBody>
          <a:bodyPr/>
          <a:lstStyle/>
          <a:p>
            <a:r>
              <a:rPr lang="en-US" b="1" dirty="0" smtClean="0"/>
              <a:t>Patient-based Artifacts - Patient Motion</a:t>
            </a:r>
            <a:br>
              <a:rPr lang="en-US" b="1" dirty="0" smtClean="0"/>
            </a:br>
            <a:endParaRPr lang="en-US" dirty="0"/>
          </a:p>
        </p:txBody>
      </p:sp>
      <p:sp>
        <p:nvSpPr>
          <p:cNvPr id="3" name="Content Placeholder 2"/>
          <p:cNvSpPr>
            <a:spLocks noGrp="1"/>
          </p:cNvSpPr>
          <p:nvPr>
            <p:ph idx="1"/>
          </p:nvPr>
        </p:nvSpPr>
        <p:spPr>
          <a:xfrm>
            <a:off x="467544" y="1268760"/>
            <a:ext cx="8460432" cy="4572000"/>
          </a:xfrm>
        </p:spPr>
        <p:txBody>
          <a:bodyPr>
            <a:noAutofit/>
          </a:bodyPr>
          <a:lstStyle/>
          <a:p>
            <a:r>
              <a:rPr lang="en-US" sz="2400" dirty="0" smtClean="0"/>
              <a:t>Can cause </a:t>
            </a:r>
            <a:r>
              <a:rPr lang="en-US" sz="2400" dirty="0" err="1" smtClean="0"/>
              <a:t>misregistration</a:t>
            </a:r>
            <a:r>
              <a:rPr lang="en-US" sz="2400" dirty="0" smtClean="0"/>
              <a:t> artifacts, which appear as shading or streaking in the reconstructed image. </a:t>
            </a:r>
          </a:p>
          <a:p>
            <a:pPr>
              <a:buNone/>
            </a:pPr>
            <a:r>
              <a:rPr lang="en-US" sz="2400" b="1" i="1" dirty="0" smtClean="0"/>
              <a:t>Avoidance of Motion Artifacts by the Operator </a:t>
            </a:r>
          </a:p>
          <a:p>
            <a:r>
              <a:rPr lang="en-US" sz="2400" dirty="0" smtClean="0"/>
              <a:t>Positioning aids is sufficient to prevent voluntary movement in most patients. </a:t>
            </a:r>
          </a:p>
          <a:p>
            <a:r>
              <a:rPr lang="en-US" sz="2400" dirty="0" smtClean="0"/>
              <a:t>Immobilizing by means of sedation (</a:t>
            </a:r>
            <a:r>
              <a:rPr lang="en-US" sz="2400" dirty="0" err="1" smtClean="0"/>
              <a:t>eg</a:t>
            </a:r>
            <a:r>
              <a:rPr lang="en-US" sz="2400" dirty="0" smtClean="0"/>
              <a:t>, pediatric patients). </a:t>
            </a:r>
          </a:p>
          <a:p>
            <a:r>
              <a:rPr lang="en-US" sz="2400" dirty="0" smtClean="0"/>
              <a:t>Use as short a scan time as possible </a:t>
            </a:r>
          </a:p>
          <a:p>
            <a:r>
              <a:rPr lang="en-US" sz="2400" dirty="0" err="1" smtClean="0"/>
              <a:t>Breathholding</a:t>
            </a:r>
            <a:r>
              <a:rPr lang="en-US" sz="2400" dirty="0" smtClean="0"/>
              <a:t> </a:t>
            </a:r>
          </a:p>
          <a:p>
            <a:r>
              <a:rPr lang="en-US" sz="2400" dirty="0" smtClean="0"/>
              <a:t>The sensitivity </a:t>
            </a:r>
            <a:r>
              <a:rPr lang="en-US" sz="2400" dirty="0" smtClean="0"/>
              <a:t>of  </a:t>
            </a:r>
            <a:r>
              <a:rPr lang="en-US" sz="2400" dirty="0" smtClean="0"/>
              <a:t>the image to motion artifacts depends on the orientation of the motion. </a:t>
            </a:r>
          </a:p>
          <a:p>
            <a:r>
              <a:rPr lang="en-US" sz="2400" dirty="0" smtClean="0"/>
              <a:t>Specifying body scan mode, as opposed to head scan mode, may automatically incorporate some motion artifact reduction in the reconstruction.</a:t>
            </a:r>
            <a:endParaRPr lang="en-US"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cstate="print"/>
          <a:srcRect/>
          <a:stretch>
            <a:fillRect/>
          </a:stretch>
        </p:blipFill>
        <p:spPr bwMode="auto">
          <a:xfrm>
            <a:off x="2339752" y="260648"/>
            <a:ext cx="5464840" cy="6093296"/>
          </a:xfrm>
          <a:prstGeom prst="rect">
            <a:avLst/>
          </a:prstGeom>
          <a:noFill/>
          <a:ln w="9525">
            <a:solidFill>
              <a:schemeClr val="tx2">
                <a:lumMod val="50000"/>
              </a:schemeClr>
            </a:solid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88640"/>
            <a:ext cx="7772400" cy="914400"/>
          </a:xfrm>
        </p:spPr>
        <p:txBody>
          <a:bodyPr/>
          <a:lstStyle/>
          <a:p>
            <a:r>
              <a:rPr lang="en-US" b="1" dirty="0" smtClean="0"/>
              <a:t>Patient-based Artifacts - Patient Motion</a:t>
            </a:r>
            <a:endParaRPr lang="en-US" dirty="0"/>
          </a:p>
        </p:txBody>
      </p:sp>
      <p:sp>
        <p:nvSpPr>
          <p:cNvPr id="3" name="Content Placeholder 2"/>
          <p:cNvSpPr>
            <a:spLocks noGrp="1"/>
          </p:cNvSpPr>
          <p:nvPr>
            <p:ph idx="1"/>
          </p:nvPr>
        </p:nvSpPr>
        <p:spPr>
          <a:xfrm>
            <a:off x="683568" y="1738936"/>
            <a:ext cx="8229600" cy="4930424"/>
          </a:xfrm>
        </p:spPr>
        <p:txBody>
          <a:bodyPr>
            <a:normAutofit fontScale="62500" lnSpcReduction="20000"/>
          </a:bodyPr>
          <a:lstStyle/>
          <a:p>
            <a:pPr>
              <a:buNone/>
            </a:pPr>
            <a:r>
              <a:rPr lang="en-US" b="1" i="1" dirty="0" smtClean="0"/>
              <a:t>	</a:t>
            </a:r>
            <a:r>
              <a:rPr lang="en-US" sz="3800" b="1" i="1" dirty="0" smtClean="0"/>
              <a:t>Built-in Features for Minimizing Motion Artifacts </a:t>
            </a:r>
          </a:p>
          <a:p>
            <a:r>
              <a:rPr lang="en-US" sz="3800" dirty="0" err="1" smtClean="0"/>
              <a:t>Overscan</a:t>
            </a:r>
            <a:r>
              <a:rPr lang="en-US" sz="3800" dirty="0" smtClean="0"/>
              <a:t> and </a:t>
            </a:r>
            <a:r>
              <a:rPr lang="en-US" sz="3800" dirty="0" err="1" smtClean="0"/>
              <a:t>underscan</a:t>
            </a:r>
            <a:r>
              <a:rPr lang="en-US" sz="3800" dirty="0" smtClean="0"/>
              <a:t> modes: The maximum discrepancy in detector readings occurs between views obtained toward the beginning and end of a 360° scan. Adding an extra 10% or so to the standard 360°  helps reduce the severity of motion artifacts.</a:t>
            </a:r>
          </a:p>
          <a:p>
            <a:r>
              <a:rPr lang="en-US" sz="3800" dirty="0" smtClean="0"/>
              <a:t>The use of partial scan mode (</a:t>
            </a:r>
            <a:r>
              <a:rPr lang="en-US" sz="3800" dirty="0" err="1" smtClean="0"/>
              <a:t>underscan</a:t>
            </a:r>
            <a:r>
              <a:rPr lang="en-US" sz="3800" dirty="0" smtClean="0"/>
              <a:t>) can also reduce motion artifacts, but this may be at the expense of poorer resolution.</a:t>
            </a:r>
          </a:p>
          <a:p>
            <a:r>
              <a:rPr lang="en-US" sz="3800" dirty="0" smtClean="0"/>
              <a:t>Software correction: application of  reduced weighting to the beginning and end views to suppress their contribution to the final image. </a:t>
            </a:r>
            <a:r>
              <a:rPr lang="en-US" sz="3800" dirty="0" smtClean="0"/>
              <a:t>This </a:t>
            </a:r>
            <a:r>
              <a:rPr lang="en-US" sz="3800" dirty="0" smtClean="0"/>
              <a:t>may increase noise in the vertical direction </a:t>
            </a:r>
          </a:p>
          <a:p>
            <a:r>
              <a:rPr lang="en-US" sz="3800" dirty="0" smtClean="0"/>
              <a:t>Specialized motion correction is available on some scanners.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print"/>
          <a:srcRect b="8493"/>
          <a:stretch>
            <a:fillRect/>
          </a:stretch>
        </p:blipFill>
        <p:spPr bwMode="auto">
          <a:xfrm>
            <a:off x="-1" y="1916832"/>
            <a:ext cx="9204715" cy="3240360"/>
          </a:xfrm>
          <a:prstGeom prst="rect">
            <a:avLst/>
          </a:prstGeom>
          <a:noFill/>
          <a:ln w="9525">
            <a:solidFill>
              <a:schemeClr val="tx2">
                <a:lumMod val="50000"/>
              </a:schemeClr>
            </a:solid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Types of artifacts - appearance</a:t>
            </a:r>
            <a:endParaRPr lang="en-US" dirty="0"/>
          </a:p>
        </p:txBody>
      </p:sp>
      <p:sp>
        <p:nvSpPr>
          <p:cNvPr id="3" name="Content Placeholder 2"/>
          <p:cNvSpPr>
            <a:spLocks noGrp="1"/>
          </p:cNvSpPr>
          <p:nvPr>
            <p:ph idx="1"/>
          </p:nvPr>
        </p:nvSpPr>
        <p:spPr/>
        <p:txBody>
          <a:bodyPr>
            <a:noAutofit/>
          </a:bodyPr>
          <a:lstStyle/>
          <a:p>
            <a:pPr>
              <a:buNone/>
            </a:pPr>
            <a:r>
              <a:rPr lang="en-US" sz="1400" dirty="0" smtClean="0"/>
              <a:t>	</a:t>
            </a:r>
            <a:endParaRPr lang="en-US" sz="2400" dirty="0" smtClean="0"/>
          </a:p>
          <a:p>
            <a:r>
              <a:rPr lang="en-US" sz="2400" i="1" dirty="0" smtClean="0"/>
              <a:t>(</a:t>
            </a:r>
            <a:r>
              <a:rPr lang="en-US" sz="2400" i="1" dirty="0"/>
              <a:t>a) streaking, </a:t>
            </a:r>
            <a:r>
              <a:rPr lang="en-US" sz="2400" dirty="0" smtClean="0"/>
              <a:t>generally </a:t>
            </a:r>
            <a:r>
              <a:rPr lang="en-US" sz="2400" dirty="0"/>
              <a:t>due to an inconsistency in a </a:t>
            </a:r>
            <a:r>
              <a:rPr lang="en-US" sz="2400" dirty="0" smtClean="0"/>
              <a:t>single measurement</a:t>
            </a:r>
            <a:r>
              <a:rPr lang="en-US" sz="2400" dirty="0"/>
              <a:t>; </a:t>
            </a:r>
            <a:endParaRPr lang="en-US" sz="2400" dirty="0" smtClean="0"/>
          </a:p>
          <a:p>
            <a:r>
              <a:rPr lang="en-US" sz="2400" i="1" dirty="0" smtClean="0"/>
              <a:t>(</a:t>
            </a:r>
            <a:r>
              <a:rPr lang="en-US" sz="2400" i="1" dirty="0"/>
              <a:t>b) shading, </a:t>
            </a:r>
            <a:r>
              <a:rPr lang="en-US" sz="2400" i="1" dirty="0" smtClean="0"/>
              <a:t>due </a:t>
            </a:r>
            <a:r>
              <a:rPr lang="en-US" sz="2400" i="1" dirty="0"/>
              <a:t>to </a:t>
            </a:r>
            <a:r>
              <a:rPr lang="en-US" sz="2400" i="1" dirty="0" smtClean="0"/>
              <a:t>a </a:t>
            </a:r>
            <a:r>
              <a:rPr lang="en-US" sz="2400" dirty="0" smtClean="0"/>
              <a:t>group </a:t>
            </a:r>
            <a:r>
              <a:rPr lang="en-US" sz="2400" dirty="0"/>
              <a:t>of channels or views deviating </a:t>
            </a:r>
            <a:r>
              <a:rPr lang="en-US" sz="2400" dirty="0" smtClean="0"/>
              <a:t>gradually from </a:t>
            </a:r>
            <a:r>
              <a:rPr lang="en-US" sz="2400" dirty="0"/>
              <a:t>the true measurement; </a:t>
            </a:r>
            <a:endParaRPr lang="en-US" sz="2400" dirty="0" smtClean="0"/>
          </a:p>
          <a:p>
            <a:r>
              <a:rPr lang="en-US" sz="2400" i="1" dirty="0" smtClean="0"/>
              <a:t>(</a:t>
            </a:r>
            <a:r>
              <a:rPr lang="en-US" sz="2400" i="1" dirty="0"/>
              <a:t>c) rings, </a:t>
            </a:r>
            <a:r>
              <a:rPr lang="en-US" sz="2400" dirty="0" smtClean="0"/>
              <a:t>due </a:t>
            </a:r>
            <a:r>
              <a:rPr lang="en-US" sz="2400" dirty="0"/>
              <a:t>to errors in an individual detector calibration</a:t>
            </a:r>
            <a:r>
              <a:rPr lang="en-US" sz="2400" dirty="0" smtClean="0"/>
              <a:t>; and </a:t>
            </a:r>
          </a:p>
          <a:p>
            <a:r>
              <a:rPr lang="en-US" sz="2400" i="1" dirty="0" smtClean="0"/>
              <a:t>(</a:t>
            </a:r>
            <a:r>
              <a:rPr lang="en-US" sz="2400" i="1" dirty="0"/>
              <a:t>d) distortion, </a:t>
            </a:r>
            <a:r>
              <a:rPr lang="en-US" sz="2400" i="1" dirty="0" smtClean="0"/>
              <a:t>due </a:t>
            </a:r>
            <a:r>
              <a:rPr lang="en-US" sz="2400" i="1" dirty="0"/>
              <a:t>to helical reconstruction</a:t>
            </a:r>
            <a:r>
              <a:rPr lang="en-US" sz="2400" i="1" dirty="0" smtClean="0"/>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dirty="0" smtClean="0"/>
              <a:t>	Cardiac gating </a:t>
            </a:r>
          </a:p>
          <a:p>
            <a:r>
              <a:rPr lang="en-US" dirty="0" smtClean="0"/>
              <a:t>The rapid motion of the heart can lead to severe artifacts in images of the heart and to artifacts that can mimic disease in associated structures, (</a:t>
            </a:r>
            <a:r>
              <a:rPr lang="en-US" dirty="0" err="1" smtClean="0"/>
              <a:t>eg</a:t>
            </a:r>
            <a:r>
              <a:rPr lang="en-US" dirty="0" smtClean="0"/>
              <a:t>. dissected aorta). </a:t>
            </a:r>
          </a:p>
          <a:p>
            <a:r>
              <a:rPr lang="en-US" dirty="0" smtClean="0"/>
              <a:t>using data from just a fraction of the cardiac cycle, when there is least cardiac motion. </a:t>
            </a:r>
          </a:p>
          <a:p>
            <a:pPr lvl="1"/>
            <a:r>
              <a:rPr lang="en-US" dirty="0" smtClean="0"/>
              <a:t>combining </a:t>
            </a:r>
            <a:r>
              <a:rPr lang="en-US" dirty="0" err="1" smtClean="0"/>
              <a:t>ectrocardiographic</a:t>
            </a:r>
            <a:r>
              <a:rPr lang="en-US" dirty="0" smtClean="0"/>
              <a:t> gating techniques with specialized methods of image </a:t>
            </a:r>
            <a:r>
              <a:rPr lang="en-US" dirty="0" smtClean="0"/>
              <a:t>reconstruction</a:t>
            </a:r>
            <a:endParaRPr lang="en-US" dirty="0"/>
          </a:p>
        </p:txBody>
      </p:sp>
      <p:sp>
        <p:nvSpPr>
          <p:cNvPr id="4" name="Title 1"/>
          <p:cNvSpPr>
            <a:spLocks noGrp="1"/>
          </p:cNvSpPr>
          <p:nvPr>
            <p:ph type="title"/>
          </p:nvPr>
        </p:nvSpPr>
        <p:spPr>
          <a:xfrm>
            <a:off x="899592" y="332656"/>
            <a:ext cx="7772400" cy="914400"/>
          </a:xfrm>
        </p:spPr>
        <p:txBody>
          <a:bodyPr/>
          <a:lstStyle/>
          <a:p>
            <a:r>
              <a:rPr lang="en-US" b="1" dirty="0" smtClean="0"/>
              <a:t>Patient-based Artifacts - Patient Motion</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260648"/>
            <a:ext cx="7772400" cy="914400"/>
          </a:xfrm>
        </p:spPr>
        <p:txBody>
          <a:bodyPr/>
          <a:lstStyle/>
          <a:p>
            <a:r>
              <a:rPr lang="en-US" b="1" dirty="0" smtClean="0"/>
              <a:t>Patient-based Artifacts –</a:t>
            </a:r>
            <a:br>
              <a:rPr lang="en-US" b="1" dirty="0" smtClean="0"/>
            </a:br>
            <a:r>
              <a:rPr lang="en-US" b="1" dirty="0" smtClean="0"/>
              <a:t>Incomplete Projections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computer will have incomplete information relating to any portion of the patient outside the scan field of view. </a:t>
            </a:r>
          </a:p>
          <a:p>
            <a:r>
              <a:rPr lang="en-US" dirty="0" smtClean="0"/>
              <a:t>The part outside the scan field of view is not seen in the images but streaking or shading artifacts are likely to be generated</a:t>
            </a:r>
          </a:p>
          <a:p>
            <a:r>
              <a:rPr lang="en-US" dirty="0" smtClean="0"/>
              <a:t>Blocking </a:t>
            </a:r>
            <a:r>
              <a:rPr lang="en-US" dirty="0" smtClean="0"/>
              <a:t>the reference channels at the sides of the detector array may also interfere with data normalization and cause streaking artifacts.</a:t>
            </a:r>
          </a:p>
          <a:p>
            <a:r>
              <a:rPr lang="en-US" dirty="0" smtClean="0"/>
              <a:t>To avoid artifacts due to incomplete projections, it is essential to position the patient so that no parts lie outside the scan field.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cstate="print"/>
          <a:srcRect/>
          <a:stretch>
            <a:fillRect/>
          </a:stretch>
        </p:blipFill>
        <p:spPr bwMode="auto">
          <a:xfrm>
            <a:off x="1403648" y="1196752"/>
            <a:ext cx="6298059" cy="5108426"/>
          </a:xfrm>
          <a:prstGeom prst="rect">
            <a:avLst/>
          </a:prstGeom>
          <a:noFill/>
          <a:ln w="9525">
            <a:solidFill>
              <a:schemeClr val="tx2">
                <a:lumMod val="50000"/>
              </a:schemeClr>
            </a:solid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60648"/>
            <a:ext cx="7772400" cy="914400"/>
          </a:xfrm>
        </p:spPr>
        <p:txBody>
          <a:bodyPr/>
          <a:lstStyle/>
          <a:p>
            <a:r>
              <a:rPr lang="en-US" b="1" dirty="0" smtClean="0"/>
              <a:t>Patient-based Artifacts –</a:t>
            </a:r>
            <a:br>
              <a:rPr lang="en-US" b="1" dirty="0" smtClean="0"/>
            </a:br>
            <a:r>
              <a:rPr lang="en-US" b="1" dirty="0" smtClean="0"/>
              <a:t>Incomplete Projections</a:t>
            </a:r>
            <a:endParaRPr lang="en-US" dirty="0"/>
          </a:p>
        </p:txBody>
      </p:sp>
      <p:sp>
        <p:nvSpPr>
          <p:cNvPr id="3" name="Content Placeholder 2"/>
          <p:cNvSpPr>
            <a:spLocks noGrp="1"/>
          </p:cNvSpPr>
          <p:nvPr>
            <p:ph idx="1"/>
          </p:nvPr>
        </p:nvSpPr>
        <p:spPr>
          <a:xfrm>
            <a:off x="755576" y="1783560"/>
            <a:ext cx="7931224" cy="4572000"/>
          </a:xfrm>
        </p:spPr>
        <p:txBody>
          <a:bodyPr>
            <a:normAutofit fontScale="92500" lnSpcReduction="20000"/>
          </a:bodyPr>
          <a:lstStyle/>
          <a:p>
            <a:r>
              <a:rPr lang="en-US" dirty="0" smtClean="0"/>
              <a:t>Scanners designed for radiation therapy planning have wider bores and larger scan fields of view also allowing scanning of exceptionally large patients.</a:t>
            </a:r>
          </a:p>
          <a:p>
            <a:r>
              <a:rPr lang="en-US" dirty="0" smtClean="0"/>
              <a:t>Some manufacturers monitor the reference data channels for inconsistencies and avoid using reference data that appear suspicious.</a:t>
            </a:r>
          </a:p>
          <a:p>
            <a:r>
              <a:rPr lang="en-US" dirty="0" smtClean="0"/>
              <a:t> As  an alternative, the CT system may be designed with reference detectors on the tube side or with ray paths within the gantry to eliminate possible interference with reference data.</a:t>
            </a:r>
          </a:p>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260648"/>
            <a:ext cx="7772400" cy="914400"/>
          </a:xfrm>
        </p:spPr>
        <p:txBody>
          <a:bodyPr/>
          <a:lstStyle/>
          <a:p>
            <a:r>
              <a:rPr lang="en-US" b="1" dirty="0" smtClean="0"/>
              <a:t>Scanner-based Artifacts</a:t>
            </a:r>
            <a:br>
              <a:rPr lang="en-US" b="1" dirty="0" smtClean="0"/>
            </a:br>
            <a:r>
              <a:rPr lang="en-US" b="1" dirty="0" smtClean="0"/>
              <a:t>Ring Artifacts</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If one of the detectors is out of calibration on a  third-generation (rotating x-ray tube and detector assembly) scanner, the detector will give a consistently erroneous reading at each angular position, resulting in a circular artifact.</a:t>
            </a:r>
          </a:p>
          <a:p>
            <a:r>
              <a:rPr lang="en-US" dirty="0" smtClean="0"/>
              <a:t>A scanner with solid-state detectors, where all the  detectors are separate entities, is in principle more susceptible to ring artifacts than a scanner with gas detectors, in which the detector array consists of a single xenon-filled chamber subdivided by electrodes.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23528" y="4365104"/>
            <a:ext cx="8424936" cy="1918448"/>
          </a:xfrm>
        </p:spPr>
        <p:txBody>
          <a:bodyPr>
            <a:noAutofit/>
          </a:bodyPr>
          <a:lstStyle/>
          <a:p>
            <a:r>
              <a:rPr lang="en-US" sz="2400" dirty="0" smtClean="0"/>
              <a:t>Rings might not be visible on a clinical image if a wide  window is used. </a:t>
            </a:r>
          </a:p>
          <a:p>
            <a:r>
              <a:rPr lang="en-US" sz="2400" dirty="0" smtClean="0"/>
              <a:t>When visible, they would rarely be confused with disease, but </a:t>
            </a:r>
          </a:p>
          <a:p>
            <a:r>
              <a:rPr lang="en-US" sz="2400" dirty="0" smtClean="0"/>
              <a:t>They can impair the diagnostic quality of an image, particularly when central detectors are affected, creating a dark smudge at the center of the image</a:t>
            </a:r>
            <a:r>
              <a:rPr lang="en-US" sz="2400" dirty="0" smtClean="0"/>
              <a:t>.</a:t>
            </a:r>
            <a:endParaRPr lang="en-US" sz="2400" dirty="0"/>
          </a:p>
        </p:txBody>
      </p:sp>
      <p:pic>
        <p:nvPicPr>
          <p:cNvPr id="16386" name="Picture 2"/>
          <p:cNvPicPr>
            <a:picLocks noChangeAspect="1" noChangeArrowheads="1"/>
          </p:cNvPicPr>
          <p:nvPr/>
        </p:nvPicPr>
        <p:blipFill>
          <a:blip r:embed="rId2" cstate="print"/>
          <a:srcRect/>
          <a:stretch>
            <a:fillRect/>
          </a:stretch>
        </p:blipFill>
        <p:spPr bwMode="auto">
          <a:xfrm>
            <a:off x="4716016" y="0"/>
            <a:ext cx="4104456" cy="4104456"/>
          </a:xfrm>
          <a:prstGeom prst="rect">
            <a:avLst/>
          </a:prstGeom>
          <a:noFill/>
          <a:ln w="9525">
            <a:solidFill>
              <a:schemeClr val="tx2">
                <a:lumMod val="50000"/>
              </a:schemeClr>
            </a:solid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395536" y="0"/>
            <a:ext cx="3779911" cy="4141703"/>
          </a:xfrm>
          <a:prstGeom prst="rect">
            <a:avLst/>
          </a:prstGeom>
          <a:noFill/>
          <a:ln w="9525">
            <a:solidFill>
              <a:schemeClr val="tx2">
                <a:lumMod val="50000"/>
              </a:schemeClr>
            </a:solid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88640"/>
            <a:ext cx="7772400" cy="914400"/>
          </a:xfrm>
        </p:spPr>
        <p:txBody>
          <a:bodyPr/>
          <a:lstStyle/>
          <a:p>
            <a:r>
              <a:rPr lang="en-US" b="1" dirty="0" smtClean="0"/>
              <a:t>Scanner-based Artifacts</a:t>
            </a:r>
            <a:br>
              <a:rPr lang="en-US" b="1" dirty="0" smtClean="0"/>
            </a:br>
            <a:r>
              <a:rPr lang="en-US" b="1" dirty="0" smtClean="0"/>
              <a:t>Ring Artifacts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	</a:t>
            </a:r>
            <a:r>
              <a:rPr lang="en-US" b="1" i="1" dirty="0" smtClean="0"/>
              <a:t>Avoidance and Software Corrections</a:t>
            </a:r>
          </a:p>
          <a:p>
            <a:r>
              <a:rPr lang="en-US" dirty="0" smtClean="0"/>
              <a:t>The presence of circular artifacts in an image is an indication that the detector gain needs recalibration or repair. </a:t>
            </a:r>
          </a:p>
          <a:p>
            <a:r>
              <a:rPr lang="en-US" dirty="0" smtClean="0"/>
              <a:t>Selecting the correct scan field of view may reduce the artifact by using calibration data that fit more closely to the patient anatomy.</a:t>
            </a:r>
          </a:p>
          <a:p>
            <a:r>
              <a:rPr lang="en-US" dirty="0" smtClean="0"/>
              <a:t>All modern scanners use solid-state detectors, but their potential for ring artifacts is reduced by software that characterizes and corrects  detector variations.</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548784"/>
          </a:xfrm>
        </p:spPr>
        <p:txBody>
          <a:bodyPr/>
          <a:lstStyle/>
          <a:p>
            <a:r>
              <a:rPr lang="en-US" b="1" dirty="0" smtClean="0"/>
              <a:t>Helical and MDCT Artifacts</a:t>
            </a:r>
            <a:br>
              <a:rPr lang="en-US" b="1" dirty="0" smtClean="0"/>
            </a:br>
            <a:r>
              <a:rPr lang="en-US" sz="3200" b="1" dirty="0" smtClean="0"/>
              <a:t>Helical Artifacts in the Axial  Plane Single-Section Scanning   </a:t>
            </a:r>
            <a:r>
              <a:rPr lang="en-US" b="1" dirty="0" smtClean="0"/>
              <a:t/>
            </a:r>
            <a:br>
              <a:rPr lang="en-US" b="1" dirty="0" smtClean="0"/>
            </a:br>
            <a:endParaRPr lang="en-US" dirty="0"/>
          </a:p>
        </p:txBody>
      </p:sp>
      <p:sp>
        <p:nvSpPr>
          <p:cNvPr id="3" name="Content Placeholder 2"/>
          <p:cNvSpPr>
            <a:spLocks noGrp="1"/>
          </p:cNvSpPr>
          <p:nvPr>
            <p:ph idx="1"/>
          </p:nvPr>
        </p:nvSpPr>
        <p:spPr>
          <a:xfrm>
            <a:off x="899592" y="2060848"/>
            <a:ext cx="7772400" cy="4572000"/>
          </a:xfrm>
        </p:spPr>
        <p:txBody>
          <a:bodyPr>
            <a:normAutofit fontScale="92500" lnSpcReduction="10000"/>
          </a:bodyPr>
          <a:lstStyle/>
          <a:p>
            <a:r>
              <a:rPr lang="en-US" dirty="0" smtClean="0"/>
              <a:t>There are additional artifacts that can occur in helical scanning due to the helical interpolation and reconstruction process. </a:t>
            </a:r>
          </a:p>
          <a:p>
            <a:r>
              <a:rPr lang="en-US" dirty="0" smtClean="0"/>
              <a:t>Occur when anatomic structures change rapidly in the Z- direction (</a:t>
            </a:r>
            <a:r>
              <a:rPr lang="en-US" dirty="0" err="1" smtClean="0"/>
              <a:t>eg</a:t>
            </a:r>
            <a:r>
              <a:rPr lang="en-US" dirty="0" smtClean="0"/>
              <a:t>, at the top of the skull) and are worse for higher pitches.</a:t>
            </a:r>
          </a:p>
          <a:p>
            <a:r>
              <a:rPr lang="en-US" dirty="0" smtClean="0"/>
              <a:t>If a helical scan is performed of a cone-shaped phantom lying along the z axis of the scanner, the resultant axial images  are distorted because of the weighting function used in the helical interpolation algorithm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899592" y="1340768"/>
            <a:ext cx="7467694" cy="4563591"/>
          </a:xfrm>
          <a:prstGeom prst="rect">
            <a:avLst/>
          </a:prstGeom>
          <a:noFill/>
          <a:ln w="9525">
            <a:solidFill>
              <a:schemeClr val="tx2">
                <a:lumMod val="50000"/>
              </a:schemeClr>
            </a:solid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1" y="1980677"/>
            <a:ext cx="9144000" cy="3980329"/>
          </a:xfrm>
          <a:prstGeom prst="rect">
            <a:avLst/>
          </a:prstGeom>
          <a:noFill/>
          <a:ln w="9525">
            <a:solidFill>
              <a:schemeClr val="tx2">
                <a:lumMod val="50000"/>
              </a:schemeClr>
            </a:solid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71600" y="620688"/>
            <a:ext cx="7772400" cy="914400"/>
          </a:xfrm>
        </p:spPr>
        <p:txBody>
          <a:bodyPr/>
          <a:lstStyle/>
          <a:p>
            <a:r>
              <a:rPr lang="en-US" dirty="0" smtClean="0"/>
              <a:t>Types of artifacts - causes</a:t>
            </a:r>
            <a:endParaRPr lang="en-US" dirty="0"/>
          </a:p>
        </p:txBody>
      </p:sp>
      <p:sp>
        <p:nvSpPr>
          <p:cNvPr id="8" name="Content Placeholder 7"/>
          <p:cNvSpPr>
            <a:spLocks noGrp="1"/>
          </p:cNvSpPr>
          <p:nvPr>
            <p:ph idx="1"/>
          </p:nvPr>
        </p:nvSpPr>
        <p:spPr/>
        <p:txBody>
          <a:bodyPr>
            <a:normAutofit fontScale="92500" lnSpcReduction="10000"/>
          </a:bodyPr>
          <a:lstStyle/>
          <a:p>
            <a:r>
              <a:rPr lang="en-US" sz="3200" i="1" dirty="0" smtClean="0"/>
              <a:t>(a) physics-based artifacts, </a:t>
            </a:r>
            <a:r>
              <a:rPr lang="en-US" sz="3200" dirty="0" smtClean="0"/>
              <a:t>result from the physical processes involved in the acquisition of CT data; </a:t>
            </a:r>
          </a:p>
          <a:p>
            <a:r>
              <a:rPr lang="en-US" sz="3200" i="1" dirty="0" smtClean="0"/>
              <a:t>(b) patient-</a:t>
            </a:r>
            <a:r>
              <a:rPr lang="en-US" sz="3200" dirty="0" smtClean="0"/>
              <a:t>based artifacts, caused by such factors as patient movement or the presence of metallic materials in or on the patient; </a:t>
            </a:r>
          </a:p>
          <a:p>
            <a:r>
              <a:rPr lang="en-US" sz="3200" i="1" dirty="0" smtClean="0"/>
              <a:t>(c) scanner- </a:t>
            </a:r>
            <a:r>
              <a:rPr lang="en-US" sz="3200" dirty="0" smtClean="0"/>
              <a:t>based artifacts, result from imperfections in scanner  function; and </a:t>
            </a:r>
          </a:p>
          <a:p>
            <a:r>
              <a:rPr lang="en-US" sz="3200" i="1" dirty="0" smtClean="0"/>
              <a:t>(d) helical and </a:t>
            </a:r>
            <a:r>
              <a:rPr lang="en-US" sz="3200" i="1" dirty="0" err="1" smtClean="0"/>
              <a:t>multisection</a:t>
            </a:r>
            <a:r>
              <a:rPr lang="en-US" sz="3200" dirty="0" smtClean="0"/>
              <a:t> artifacts, produced by the image reconstruction process.</a:t>
            </a:r>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To reduce the effects of variation along the Z- axis:</a:t>
            </a:r>
          </a:p>
          <a:p>
            <a:pPr lvl="1"/>
            <a:r>
              <a:rPr lang="en-US" dirty="0" smtClean="0"/>
              <a:t>use a low pitch,</a:t>
            </a:r>
          </a:p>
          <a:p>
            <a:pPr lvl="1"/>
            <a:r>
              <a:rPr lang="en-US" dirty="0" smtClean="0"/>
              <a:t>a 180° rather than 360° helical interpolator</a:t>
            </a:r>
          </a:p>
          <a:p>
            <a:pPr lvl="1"/>
            <a:r>
              <a:rPr lang="en-US" dirty="0" smtClean="0"/>
              <a:t>thin acquisition sections rather than thick </a:t>
            </a:r>
          </a:p>
          <a:p>
            <a:pPr lvl="1"/>
            <a:r>
              <a:rPr lang="en-US" dirty="0" smtClean="0"/>
              <a:t>Sometimes, it is still preferable to use axial rather than helical imaging to avoid helical artifacts (</a:t>
            </a:r>
            <a:r>
              <a:rPr lang="en-US" dirty="0" err="1" smtClean="0"/>
              <a:t>eg</a:t>
            </a:r>
            <a:r>
              <a:rPr lang="en-US" dirty="0" smtClean="0"/>
              <a:t>, in brain scanning).</a:t>
            </a:r>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8280920" cy="914400"/>
          </a:xfrm>
        </p:spPr>
        <p:txBody>
          <a:bodyPr/>
          <a:lstStyle/>
          <a:p>
            <a:r>
              <a:rPr lang="en-US" b="1" dirty="0" smtClean="0"/>
              <a:t>Helical and MDCT Artifacts</a:t>
            </a:r>
            <a:br>
              <a:rPr lang="en-US" b="1" dirty="0" smtClean="0"/>
            </a:br>
            <a:r>
              <a:rPr lang="en-US" sz="3200" b="1" dirty="0" smtClean="0"/>
              <a:t>Helical Artifacts in the Axial  Plane Multi-Section Scanning</a:t>
            </a:r>
            <a:endParaRPr lang="en-US" dirty="0"/>
          </a:p>
        </p:txBody>
      </p:sp>
      <p:sp>
        <p:nvSpPr>
          <p:cNvPr id="3" name="Content Placeholder 2"/>
          <p:cNvSpPr>
            <a:spLocks noGrp="1"/>
          </p:cNvSpPr>
          <p:nvPr>
            <p:ph idx="1"/>
          </p:nvPr>
        </p:nvSpPr>
        <p:spPr>
          <a:xfrm>
            <a:off x="3568352" y="1988840"/>
            <a:ext cx="5324128" cy="4869160"/>
          </a:xfrm>
        </p:spPr>
        <p:txBody>
          <a:bodyPr>
            <a:normAutofit fontScale="85000" lnSpcReduction="20000"/>
          </a:bodyPr>
          <a:lstStyle/>
          <a:p>
            <a:r>
              <a:rPr lang="en-US" dirty="0" smtClean="0"/>
              <a:t>More complicated helical interpolation more image distortion. </a:t>
            </a:r>
          </a:p>
          <a:p>
            <a:r>
              <a:rPr lang="en-US" dirty="0" smtClean="0"/>
              <a:t>The typical windmill-like artifact is due to the fact that several rows of detectors intersect the plane of reconstruction during the course of each rotation. </a:t>
            </a:r>
          </a:p>
          <a:p>
            <a:r>
              <a:rPr lang="en-US" dirty="0" smtClean="0"/>
              <a:t>Increasing the pitch, increases the number of detector rows intersecting the image plane per rotation and the number of “vanes” in the windmill artifact increases.</a:t>
            </a:r>
          </a:p>
        </p:txBody>
      </p:sp>
      <p:pic>
        <p:nvPicPr>
          <p:cNvPr id="3074" name="Picture 2"/>
          <p:cNvPicPr>
            <a:picLocks noChangeAspect="1" noChangeArrowheads="1"/>
          </p:cNvPicPr>
          <p:nvPr/>
        </p:nvPicPr>
        <p:blipFill>
          <a:blip r:embed="rId2" cstate="print"/>
          <a:srcRect/>
          <a:stretch>
            <a:fillRect/>
          </a:stretch>
        </p:blipFill>
        <p:spPr bwMode="auto">
          <a:xfrm>
            <a:off x="0" y="3240360"/>
            <a:ext cx="3501008" cy="3501008"/>
          </a:xfrm>
          <a:prstGeom prst="rect">
            <a:avLst/>
          </a:prstGeom>
          <a:noFill/>
          <a:ln w="9525">
            <a:solidFill>
              <a:schemeClr val="tx2">
                <a:lumMod val="50000"/>
              </a:schemeClr>
            </a:solid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Z-filter helical interpolators reduce the severity of windmill artifacts, especially when the image reconstruction width is wider than the detector acquisition width. </a:t>
            </a:r>
          </a:p>
          <a:p>
            <a:r>
              <a:rPr lang="en-US" dirty="0" smtClean="0"/>
              <a:t>Artifacts may also be slightly reduced by using  </a:t>
            </a:r>
            <a:r>
              <a:rPr lang="en-US" dirty="0" err="1" smtClean="0"/>
              <a:t>noninteger</a:t>
            </a:r>
            <a:r>
              <a:rPr lang="en-US" dirty="0" smtClean="0"/>
              <a:t> pitch values relative to detector acquisition width. This is because Z-axis sampling density is  optimized for </a:t>
            </a:r>
            <a:r>
              <a:rPr lang="en-US" dirty="0" err="1" smtClean="0"/>
              <a:t>noninteger</a:t>
            </a:r>
            <a:r>
              <a:rPr lang="en-US" dirty="0" smtClean="0"/>
              <a:t> pitches.</a:t>
            </a:r>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12064"/>
            <a:ext cx="8208912" cy="914400"/>
          </a:xfrm>
        </p:spPr>
        <p:txBody>
          <a:bodyPr/>
          <a:lstStyle/>
          <a:p>
            <a:r>
              <a:rPr lang="en-US" sz="3600" b="1" dirty="0" smtClean="0"/>
              <a:t>MDCT Artifacts - Cone Beam Effect</a:t>
            </a:r>
            <a:r>
              <a:rPr lang="en-US" b="1" dirty="0" smtClean="0"/>
              <a:t/>
            </a:r>
            <a:br>
              <a:rPr lang="en-US" b="1" dirty="0" smtClean="0"/>
            </a:br>
            <a:endParaRPr lang="en-US" dirty="0"/>
          </a:p>
        </p:txBody>
      </p:sp>
      <p:sp>
        <p:nvSpPr>
          <p:cNvPr id="3" name="Content Placeholder 2"/>
          <p:cNvSpPr>
            <a:spLocks noGrp="1"/>
          </p:cNvSpPr>
          <p:nvPr>
            <p:ph idx="1"/>
          </p:nvPr>
        </p:nvSpPr>
        <p:spPr>
          <a:xfrm>
            <a:off x="899592" y="1484784"/>
            <a:ext cx="7772400" cy="4427984"/>
          </a:xfrm>
        </p:spPr>
        <p:txBody>
          <a:bodyPr>
            <a:normAutofit/>
          </a:bodyPr>
          <a:lstStyle/>
          <a:p>
            <a:r>
              <a:rPr lang="en-US" dirty="0" smtClean="0"/>
              <a:t>As the number of sections acquired per rotation increases, a wider collimation is required and the x-ray beam becomes cone-shaped rather than </a:t>
            </a:r>
            <a:r>
              <a:rPr lang="en-US" dirty="0" err="1" smtClean="0"/>
              <a:t>fanshaped</a:t>
            </a:r>
            <a:r>
              <a:rPr lang="en-US" dirty="0" smtClean="0"/>
              <a:t> </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0" y="3933057"/>
            <a:ext cx="4191000" cy="2810044"/>
          </a:xfrm>
          <a:prstGeom prst="rect">
            <a:avLst/>
          </a:prstGeom>
          <a:noFill/>
          <a:ln w="9525">
            <a:solidFill>
              <a:schemeClr val="tx2">
                <a:lumMod val="50000"/>
              </a:schemeClr>
            </a:solid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258779" y="3933056"/>
            <a:ext cx="4864473" cy="2810044"/>
          </a:xfrm>
          <a:prstGeom prst="rect">
            <a:avLst/>
          </a:prstGeom>
          <a:noFill/>
          <a:ln w="9525">
            <a:solidFill>
              <a:schemeClr val="tx2">
                <a:lumMod val="50000"/>
              </a:schemeClr>
            </a:solid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4016"/>
            <a:ext cx="8496944" cy="3140968"/>
          </a:xfrm>
        </p:spPr>
        <p:txBody>
          <a:bodyPr>
            <a:normAutofit/>
          </a:bodyPr>
          <a:lstStyle/>
          <a:p>
            <a:r>
              <a:rPr lang="en-US" sz="2400" dirty="0" smtClean="0"/>
              <a:t>As the tube and detectors rotate around the patient, the data collected by each detector correspond to a volume contained between two cones, instead of the ideal flat plane.</a:t>
            </a:r>
          </a:p>
          <a:p>
            <a:r>
              <a:rPr lang="en-US" sz="2400" dirty="0" smtClean="0"/>
              <a:t>Artifacts similar to those of partial volume for off-axis objects. </a:t>
            </a:r>
          </a:p>
          <a:p>
            <a:r>
              <a:rPr lang="en-US" sz="2400" dirty="0" smtClean="0"/>
              <a:t>More pronounced for the outer detector rows than for the inner ones, where the data collected correspond more closely to a plane.</a:t>
            </a:r>
            <a:endParaRPr lang="en-US" sz="2400" dirty="0"/>
          </a:p>
        </p:txBody>
      </p:sp>
      <p:pic>
        <p:nvPicPr>
          <p:cNvPr id="13" name="Picture 2"/>
          <p:cNvPicPr>
            <a:picLocks noChangeAspect="1" noChangeArrowheads="1"/>
          </p:cNvPicPr>
          <p:nvPr/>
        </p:nvPicPr>
        <p:blipFill>
          <a:blip r:embed="rId2" cstate="print"/>
          <a:srcRect/>
          <a:stretch>
            <a:fillRect/>
          </a:stretch>
        </p:blipFill>
        <p:spPr bwMode="auto">
          <a:xfrm>
            <a:off x="2843808" y="3008423"/>
            <a:ext cx="6300192" cy="3849577"/>
          </a:xfrm>
          <a:prstGeom prst="rect">
            <a:avLst/>
          </a:prstGeom>
          <a:noFill/>
          <a:ln w="9525">
            <a:solidFill>
              <a:schemeClr val="tx2">
                <a:lumMod val="50000"/>
              </a:schemeClr>
            </a:solid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36512" y="0"/>
            <a:ext cx="9236293" cy="6858000"/>
          </a:xfrm>
          <a:prstGeom prst="rect">
            <a:avLst/>
          </a:prstGeom>
          <a:noFill/>
          <a:ln w="9525">
            <a:solidFill>
              <a:schemeClr val="tx2">
                <a:lumMod val="50000"/>
              </a:schemeClr>
            </a:solidFill>
            <a:miter lim="800000"/>
            <a:headEnd/>
            <a:tailEnd/>
          </a:ln>
        </p:spPr>
      </p:pic>
      <p:sp>
        <p:nvSpPr>
          <p:cNvPr id="5" name="Freeform 4"/>
          <p:cNvSpPr/>
          <p:nvPr/>
        </p:nvSpPr>
        <p:spPr>
          <a:xfrm>
            <a:off x="7085156" y="1124744"/>
            <a:ext cx="151140" cy="4572920"/>
          </a:xfrm>
          <a:custGeom>
            <a:avLst/>
            <a:gdLst>
              <a:gd name="connsiteX0" fmla="*/ 14749 w 162233"/>
              <a:gd name="connsiteY0" fmla="*/ 0 h 4159045"/>
              <a:gd name="connsiteX1" fmla="*/ 0 w 162233"/>
              <a:gd name="connsiteY1" fmla="*/ 4159045 h 4159045"/>
              <a:gd name="connsiteX2" fmla="*/ 162233 w 162233"/>
              <a:gd name="connsiteY2" fmla="*/ 2079523 h 4159045"/>
              <a:gd name="connsiteX3" fmla="*/ 14749 w 162233"/>
              <a:gd name="connsiteY3" fmla="*/ 0 h 4159045"/>
            </a:gdLst>
            <a:ahLst/>
            <a:cxnLst>
              <a:cxn ang="0">
                <a:pos x="connsiteX0" y="connsiteY0"/>
              </a:cxn>
              <a:cxn ang="0">
                <a:pos x="connsiteX1" y="connsiteY1"/>
              </a:cxn>
              <a:cxn ang="0">
                <a:pos x="connsiteX2" y="connsiteY2"/>
              </a:cxn>
              <a:cxn ang="0">
                <a:pos x="connsiteX3" y="connsiteY3"/>
              </a:cxn>
            </a:cxnLst>
            <a:rect l="l" t="t" r="r" b="b"/>
            <a:pathLst>
              <a:path w="162233" h="4159045">
                <a:moveTo>
                  <a:pt x="14749" y="0"/>
                </a:moveTo>
                <a:cubicBezTo>
                  <a:pt x="9833" y="1386348"/>
                  <a:pt x="4916" y="2772697"/>
                  <a:pt x="0" y="4159045"/>
                </a:cubicBezTo>
                <a:lnTo>
                  <a:pt x="162233" y="2079523"/>
                </a:lnTo>
                <a:lnTo>
                  <a:pt x="14749" y="0"/>
                </a:lnTo>
                <a:close/>
              </a:path>
            </a:pathLst>
          </a:cu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068122" y="3314480"/>
            <a:ext cx="135726" cy="324320"/>
          </a:xfrm>
          <a:custGeom>
            <a:avLst/>
            <a:gdLst>
              <a:gd name="connsiteX0" fmla="*/ 58993 w 132735"/>
              <a:gd name="connsiteY0" fmla="*/ 0 h 294967"/>
              <a:gd name="connsiteX1" fmla="*/ 0 w 132735"/>
              <a:gd name="connsiteY1" fmla="*/ 162232 h 294967"/>
              <a:gd name="connsiteX2" fmla="*/ 73742 w 132735"/>
              <a:gd name="connsiteY2" fmla="*/ 294967 h 294967"/>
              <a:gd name="connsiteX3" fmla="*/ 132735 w 132735"/>
              <a:gd name="connsiteY3" fmla="*/ 147483 h 294967"/>
              <a:gd name="connsiteX4" fmla="*/ 58993 w 132735"/>
              <a:gd name="connsiteY4" fmla="*/ 0 h 29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 h="294967">
                <a:moveTo>
                  <a:pt x="58993" y="0"/>
                </a:moveTo>
                <a:lnTo>
                  <a:pt x="0" y="162232"/>
                </a:lnTo>
                <a:lnTo>
                  <a:pt x="73742" y="294967"/>
                </a:lnTo>
                <a:lnTo>
                  <a:pt x="132735" y="147483"/>
                </a:lnTo>
                <a:lnTo>
                  <a:pt x="58993" y="0"/>
                </a:lnTo>
                <a:close/>
              </a:path>
            </a:pathLst>
          </a:cu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1052736"/>
            <a:ext cx="7772400" cy="4572000"/>
          </a:xfrm>
        </p:spPr>
        <p:txBody>
          <a:bodyPr/>
          <a:lstStyle/>
          <a:p>
            <a:r>
              <a:rPr lang="en-US" dirty="0" smtClean="0"/>
              <a:t>Which image has been made by central detector data?</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827584" y="2636912"/>
            <a:ext cx="7450039" cy="3951501"/>
          </a:xfrm>
          <a:prstGeom prst="rect">
            <a:avLst/>
          </a:prstGeom>
          <a:noFill/>
          <a:ln w="9525">
            <a:solidFill>
              <a:schemeClr val="tx2">
                <a:lumMod val="50000"/>
              </a:schemeClr>
            </a:solid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As the artifact gets worse by increasing detector rows manufacturers employ cone beam reconstruction techniques instead of the standard ones.</a:t>
            </a:r>
            <a:endParaRPr lang="en-US" dirty="0"/>
          </a:p>
        </p:txBody>
      </p:sp>
      <p:pic>
        <p:nvPicPr>
          <p:cNvPr id="3074" name="Picture 2"/>
          <p:cNvPicPr>
            <a:picLocks noChangeAspect="1" noChangeArrowheads="1"/>
          </p:cNvPicPr>
          <p:nvPr/>
        </p:nvPicPr>
        <p:blipFill>
          <a:blip r:embed="rId2" cstate="print"/>
          <a:srcRect l="1936" r="1925" b="13344"/>
          <a:stretch>
            <a:fillRect/>
          </a:stretch>
        </p:blipFill>
        <p:spPr bwMode="auto">
          <a:xfrm>
            <a:off x="0" y="4291364"/>
            <a:ext cx="9180512" cy="2160240"/>
          </a:xfrm>
          <a:prstGeom prst="rect">
            <a:avLst/>
          </a:prstGeom>
          <a:noFill/>
          <a:ln w="9525">
            <a:solidFill>
              <a:schemeClr val="tx2">
                <a:lumMod val="50000"/>
              </a:schemeClr>
            </a:solidFill>
            <a:miter lim="800000"/>
            <a:headEnd/>
            <a:tailEnd/>
          </a:ln>
        </p:spPr>
      </p:pic>
      <p:sp>
        <p:nvSpPr>
          <p:cNvPr id="6" name="TextBox 5"/>
          <p:cNvSpPr txBox="1"/>
          <p:nvPr/>
        </p:nvSpPr>
        <p:spPr>
          <a:xfrm>
            <a:off x="806748" y="6366580"/>
            <a:ext cx="1872208" cy="461665"/>
          </a:xfrm>
          <a:prstGeom prst="rect">
            <a:avLst/>
          </a:prstGeom>
          <a:noFill/>
        </p:spPr>
        <p:txBody>
          <a:bodyPr wrap="square" rtlCol="0">
            <a:spAutoFit/>
          </a:bodyPr>
          <a:lstStyle/>
          <a:p>
            <a:r>
              <a:rPr lang="en-US" sz="2400" dirty="0" smtClean="0">
                <a:solidFill>
                  <a:schemeClr val="bg1"/>
                </a:solidFill>
              </a:rPr>
              <a:t>4-rows</a:t>
            </a:r>
            <a:endParaRPr lang="en-US" sz="2400" dirty="0">
              <a:solidFill>
                <a:schemeClr val="bg1"/>
              </a:solidFill>
            </a:endParaRPr>
          </a:p>
        </p:txBody>
      </p:sp>
      <p:sp>
        <p:nvSpPr>
          <p:cNvPr id="7" name="TextBox 6"/>
          <p:cNvSpPr txBox="1"/>
          <p:nvPr/>
        </p:nvSpPr>
        <p:spPr>
          <a:xfrm>
            <a:off x="3563888" y="6381328"/>
            <a:ext cx="2520280" cy="461665"/>
          </a:xfrm>
          <a:prstGeom prst="rect">
            <a:avLst/>
          </a:prstGeom>
          <a:noFill/>
        </p:spPr>
        <p:txBody>
          <a:bodyPr wrap="square" rtlCol="0">
            <a:spAutoFit/>
          </a:bodyPr>
          <a:lstStyle/>
          <a:p>
            <a:r>
              <a:rPr lang="en-US" sz="2400" dirty="0" smtClean="0">
                <a:solidFill>
                  <a:schemeClr val="bg1"/>
                </a:solidFill>
              </a:rPr>
              <a:t>16-rows without</a:t>
            </a:r>
            <a:endParaRPr lang="en-US" sz="2400" dirty="0">
              <a:solidFill>
                <a:schemeClr val="bg1"/>
              </a:solidFill>
            </a:endParaRPr>
          </a:p>
        </p:txBody>
      </p:sp>
      <p:sp>
        <p:nvSpPr>
          <p:cNvPr id="8" name="TextBox 7"/>
          <p:cNvSpPr txBox="1"/>
          <p:nvPr/>
        </p:nvSpPr>
        <p:spPr>
          <a:xfrm>
            <a:off x="6804248" y="6396335"/>
            <a:ext cx="1872208" cy="461665"/>
          </a:xfrm>
          <a:prstGeom prst="rect">
            <a:avLst/>
          </a:prstGeom>
          <a:noFill/>
        </p:spPr>
        <p:txBody>
          <a:bodyPr wrap="square" rtlCol="0">
            <a:spAutoFit/>
          </a:bodyPr>
          <a:lstStyle/>
          <a:p>
            <a:r>
              <a:rPr lang="en-US" sz="2400" dirty="0" smtClean="0">
                <a:solidFill>
                  <a:schemeClr val="bg1"/>
                </a:solidFill>
              </a:rPr>
              <a:t>16-rows with</a:t>
            </a:r>
            <a:endParaRPr lang="en-US" sz="2400" dirty="0">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8100392" cy="914400"/>
          </a:xfrm>
        </p:spPr>
        <p:txBody>
          <a:bodyPr/>
          <a:lstStyle/>
          <a:p>
            <a:r>
              <a:rPr lang="en-US" b="1" dirty="0" err="1" smtClean="0"/>
              <a:t>Multiplanar</a:t>
            </a:r>
            <a:r>
              <a:rPr lang="en-US" b="1" dirty="0" smtClean="0"/>
              <a:t> and 3-dimensional</a:t>
            </a:r>
            <a:br>
              <a:rPr lang="en-US" b="1" dirty="0" smtClean="0"/>
            </a:br>
            <a:r>
              <a:rPr lang="en-US" b="1" dirty="0" smtClean="0"/>
              <a:t>Reformation</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Major improvements in </a:t>
            </a:r>
            <a:r>
              <a:rPr lang="en-US" dirty="0" err="1" smtClean="0"/>
              <a:t>multiplanar</a:t>
            </a:r>
            <a:r>
              <a:rPr lang="en-US" dirty="0" smtClean="0"/>
              <a:t> and 3-D reformation have come about with helical and MDCT. </a:t>
            </a:r>
          </a:p>
          <a:p>
            <a:r>
              <a:rPr lang="en-US" dirty="0" smtClean="0"/>
              <a:t>The faster speed  reduces the effect of  patient motion </a:t>
            </a:r>
          </a:p>
          <a:p>
            <a:r>
              <a:rPr lang="en-US" dirty="0" smtClean="0"/>
              <a:t>The narrower acquisition sections and overlapping reconstructed sections lead to sharper edge definition on reformatted images.</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12064"/>
            <a:ext cx="8676456" cy="914400"/>
          </a:xfrm>
        </p:spPr>
        <p:txBody>
          <a:bodyPr/>
          <a:lstStyle/>
          <a:p>
            <a:r>
              <a:rPr lang="en-US" b="1" dirty="0" err="1" smtClean="0"/>
              <a:t>Multiplanar</a:t>
            </a:r>
            <a:r>
              <a:rPr lang="en-US" b="1" dirty="0" smtClean="0"/>
              <a:t> and 3-D Reformation </a:t>
            </a:r>
            <a:r>
              <a:rPr lang="en-US" sz="3200" b="1" i="1" dirty="0" smtClean="0"/>
              <a:t>Stair Step Artifacts</a:t>
            </a:r>
            <a:endParaRPr lang="en-US" dirty="0"/>
          </a:p>
        </p:txBody>
      </p:sp>
      <p:sp>
        <p:nvSpPr>
          <p:cNvPr id="3" name="Content Placeholder 2"/>
          <p:cNvSpPr>
            <a:spLocks noGrp="1"/>
          </p:cNvSpPr>
          <p:nvPr>
            <p:ph idx="1"/>
          </p:nvPr>
        </p:nvSpPr>
        <p:spPr>
          <a:xfrm>
            <a:off x="914400" y="1916832"/>
            <a:ext cx="7772400" cy="4438728"/>
          </a:xfrm>
        </p:spPr>
        <p:txBody>
          <a:bodyPr>
            <a:normAutofit lnSpcReduction="10000"/>
          </a:bodyPr>
          <a:lstStyle/>
          <a:p>
            <a:r>
              <a:rPr lang="en-US" dirty="0" smtClean="0"/>
              <a:t>around the edges of structures of reformatted images when wide collimations and non-overlapping reconstruction intervals are used. </a:t>
            </a:r>
          </a:p>
          <a:p>
            <a:r>
              <a:rPr lang="en-US" dirty="0" smtClean="0"/>
              <a:t>less severe with helical scanning, which permits reconstruction of overlapping sections than with overlapping axial scans (&gt;patient dose) </a:t>
            </a:r>
          </a:p>
          <a:p>
            <a:r>
              <a:rPr lang="en-US" dirty="0" smtClean="0"/>
              <a:t>Virtually eliminated from thin-section data (isotropic imaging)</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16632"/>
            <a:ext cx="7772400" cy="1296144"/>
          </a:xfrm>
        </p:spPr>
        <p:txBody>
          <a:bodyPr/>
          <a:lstStyle/>
          <a:p>
            <a:r>
              <a:rPr lang="en-US" b="1" dirty="0" smtClean="0"/>
              <a:t>Physics-based Artifacts -</a:t>
            </a:r>
            <a:br>
              <a:rPr lang="en-US" b="1" dirty="0" smtClean="0"/>
            </a:br>
            <a:r>
              <a:rPr lang="en-US" b="1" dirty="0" smtClean="0"/>
              <a:t>Beam Hardening</a:t>
            </a:r>
          </a:p>
        </p:txBody>
      </p:sp>
      <p:sp>
        <p:nvSpPr>
          <p:cNvPr id="3" name="Content Placeholder 2"/>
          <p:cNvSpPr>
            <a:spLocks noGrp="1"/>
          </p:cNvSpPr>
          <p:nvPr>
            <p:ph idx="1"/>
          </p:nvPr>
        </p:nvSpPr>
        <p:spPr/>
        <p:txBody>
          <a:bodyPr>
            <a:normAutofit fontScale="92500" lnSpcReduction="10000"/>
          </a:bodyPr>
          <a:lstStyle/>
          <a:p>
            <a:r>
              <a:rPr lang="en-US" dirty="0" smtClean="0"/>
              <a:t>An X-ray beam is composed of individual photons with a range of energies. </a:t>
            </a:r>
          </a:p>
          <a:p>
            <a:r>
              <a:rPr lang="en-US" dirty="0" smtClean="0"/>
              <a:t>As the beam passes through an object, it becomes “harder,” </a:t>
            </a:r>
          </a:p>
          <a:p>
            <a:pPr lvl="1"/>
            <a:r>
              <a:rPr lang="en-US" dirty="0" smtClean="0"/>
              <a:t>that is to say its mean energy increases, because the lower energy photons are absorbed more rapidly than the higher-energy photons. </a:t>
            </a:r>
          </a:p>
          <a:p>
            <a:r>
              <a:rPr lang="en-US" dirty="0" smtClean="0"/>
              <a:t>Two types of artifact can result from this effect: </a:t>
            </a:r>
          </a:p>
          <a:p>
            <a:pPr lvl="1"/>
            <a:r>
              <a:rPr lang="en-US" dirty="0" smtClean="0"/>
              <a:t>cupping artifacts and </a:t>
            </a:r>
          </a:p>
          <a:p>
            <a:pPr lvl="1"/>
            <a:r>
              <a:rPr lang="en-US" dirty="0" smtClean="0"/>
              <a:t>dark bands or streaks between dense objects in the image.</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0" y="168041"/>
            <a:ext cx="8676456" cy="3118420"/>
          </a:xfrm>
          <a:prstGeom prst="rect">
            <a:avLst/>
          </a:prstGeom>
          <a:noFill/>
          <a:ln w="9525">
            <a:solidFill>
              <a:schemeClr val="tx2">
                <a:lumMod val="50000"/>
              </a:schemeClr>
            </a:solid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1475656" y="3391908"/>
            <a:ext cx="7668344" cy="3466092"/>
          </a:xfrm>
          <a:prstGeom prst="rect">
            <a:avLst/>
          </a:prstGeom>
          <a:noFill/>
          <a:ln w="9525">
            <a:solidFill>
              <a:schemeClr val="tx2">
                <a:lumMod val="50000"/>
              </a:schemeClr>
            </a:solid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12064"/>
            <a:ext cx="8748464" cy="1332760"/>
          </a:xfrm>
        </p:spPr>
        <p:txBody>
          <a:bodyPr/>
          <a:lstStyle/>
          <a:p>
            <a:r>
              <a:rPr lang="en-US" b="1" dirty="0" err="1" smtClean="0"/>
              <a:t>Multiplanar</a:t>
            </a:r>
            <a:r>
              <a:rPr lang="en-US" b="1" dirty="0" smtClean="0"/>
              <a:t> and 3-D Reformation </a:t>
            </a:r>
            <a:r>
              <a:rPr lang="en-US" sz="3200" b="1" i="1" dirty="0" smtClean="0"/>
              <a:t>Zebra Artifacts</a:t>
            </a:r>
            <a:endParaRPr lang="en-US" dirty="0"/>
          </a:p>
        </p:txBody>
      </p:sp>
      <p:sp>
        <p:nvSpPr>
          <p:cNvPr id="3" name="Content Placeholder 2"/>
          <p:cNvSpPr>
            <a:spLocks noGrp="1"/>
          </p:cNvSpPr>
          <p:nvPr>
            <p:ph idx="1"/>
          </p:nvPr>
        </p:nvSpPr>
        <p:spPr>
          <a:xfrm>
            <a:off x="899592" y="1916832"/>
            <a:ext cx="7772400" cy="4248472"/>
          </a:xfrm>
        </p:spPr>
        <p:txBody>
          <a:bodyPr>
            <a:normAutofit/>
          </a:bodyPr>
          <a:lstStyle/>
          <a:p>
            <a:r>
              <a:rPr lang="en-US" b="1" i="1" dirty="0" smtClean="0"/>
              <a:t>Faint stripes </a:t>
            </a:r>
            <a:r>
              <a:rPr lang="en-US" dirty="0" smtClean="0"/>
              <a:t>in </a:t>
            </a:r>
            <a:r>
              <a:rPr lang="en-US" dirty="0" err="1" smtClean="0"/>
              <a:t>multiplanar</a:t>
            </a:r>
            <a:r>
              <a:rPr lang="en-US" dirty="0" smtClean="0"/>
              <a:t> and 3-D reformatted images from helical data because the helical interpolation process gives rise to a degree of noise </a:t>
            </a:r>
            <a:r>
              <a:rPr lang="en-US" dirty="0" err="1" smtClean="0"/>
              <a:t>inhomogeneity</a:t>
            </a:r>
            <a:r>
              <a:rPr lang="en-US" dirty="0" smtClean="0"/>
              <a:t> along the Z-axis. </a:t>
            </a:r>
          </a:p>
          <a:p>
            <a:r>
              <a:rPr lang="en-US" dirty="0" smtClean="0"/>
              <a:t>more pronounced away from the axis of rotation because the noise </a:t>
            </a:r>
            <a:r>
              <a:rPr lang="en-US" dirty="0" err="1" smtClean="0"/>
              <a:t>inhomogeneity</a:t>
            </a:r>
            <a:r>
              <a:rPr lang="en-US" dirty="0" smtClean="0"/>
              <a:t> is worse off-axis. </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0" y="476672"/>
            <a:ext cx="8572500" cy="5829300"/>
          </a:xfrm>
          <a:prstGeom prst="rect">
            <a:avLst/>
          </a:prstGeom>
          <a:noFill/>
          <a:ln w="9525">
            <a:solidFill>
              <a:schemeClr val="tx2">
                <a:lumMod val="50000"/>
              </a:schemeClr>
            </a:solid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smtClean="0"/>
              <a:t>Artifacts originate from a range of sources and can degrade the quality of a CT image to varying  degrees. </a:t>
            </a:r>
          </a:p>
          <a:p>
            <a:r>
              <a:rPr lang="en-US" dirty="0" smtClean="0"/>
              <a:t>Design features incorporated into modern scanners minimize some types of artifact, and some can be partially corrected by the scanner software. </a:t>
            </a:r>
          </a:p>
          <a:p>
            <a:r>
              <a:rPr lang="en-US" dirty="0" smtClean="0"/>
              <a:t>However, there are many instances where careful patient positioning and the optimum selection of scan parameters are the most important factors in avoiding image artifacts</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877991" y="0"/>
            <a:ext cx="7798465" cy="6858000"/>
          </a:xfrm>
          <a:prstGeom prst="rect">
            <a:avLst/>
          </a:prstGeom>
          <a:noFill/>
          <a:ln w="9525">
            <a:solidFill>
              <a:schemeClr val="tx2">
                <a:lumMod val="50000"/>
              </a:schemeClr>
            </a:solid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Artifacts in CT: Recognition and Avoidance </a:t>
            </a:r>
            <a:r>
              <a:rPr lang="en-US" i="1" dirty="0" smtClean="0"/>
              <a:t>Julia F. Barrett, </a:t>
            </a:r>
            <a:r>
              <a:rPr lang="en-US" i="1" dirty="0" err="1" smtClean="0"/>
              <a:t>MSc</a:t>
            </a:r>
            <a:r>
              <a:rPr lang="en-US" i="1" dirty="0" smtClean="0"/>
              <a:t> ● Nicholas </a:t>
            </a:r>
            <a:r>
              <a:rPr lang="en-US" i="1" dirty="0" err="1" smtClean="0"/>
              <a:t>Keat</a:t>
            </a:r>
            <a:r>
              <a:rPr lang="en-US" i="1" dirty="0" smtClean="0"/>
              <a:t>, </a:t>
            </a:r>
            <a:r>
              <a:rPr lang="en-US" i="1" dirty="0" err="1" smtClean="0"/>
              <a:t>MSc</a:t>
            </a:r>
            <a:r>
              <a:rPr lang="en-US" i="1" dirty="0" smtClean="0"/>
              <a:t> </a:t>
            </a:r>
            <a:r>
              <a:rPr lang="en-US" b="1" dirty="0" err="1" smtClean="0"/>
              <a:t>RadioGraphics</a:t>
            </a:r>
            <a:r>
              <a:rPr lang="en-US" b="1" dirty="0" smtClean="0"/>
              <a:t> 2004; 24:1679–1691 </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76672"/>
            <a:ext cx="7772400" cy="5878888"/>
          </a:xfrm>
        </p:spPr>
        <p:txBody>
          <a:bodyPr/>
          <a:lstStyle/>
          <a:p>
            <a:r>
              <a:rPr lang="en-US" dirty="0" smtClean="0"/>
              <a:t>Changing energy spectrum of an x-ray beam as it passes through water.  The mean energy increases with depth. </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1043608" y="2492896"/>
            <a:ext cx="7635992" cy="3974187"/>
          </a:xfrm>
          <a:prstGeom prst="rect">
            <a:avLst/>
          </a:prstGeom>
          <a:noFill/>
          <a:ln w="9525">
            <a:solidFill>
              <a:schemeClr val="tx2">
                <a:lumMod val="50000"/>
              </a:schemeClr>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Physics-based Artifacts -</a:t>
            </a:r>
            <a:br>
              <a:rPr lang="en-US" b="1" dirty="0" smtClean="0"/>
            </a:br>
            <a:r>
              <a:rPr lang="en-US" b="1" dirty="0" smtClean="0"/>
              <a:t>Beam Hardening</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i="1" dirty="0" smtClean="0"/>
              <a:t>	Cupping Artifacts. </a:t>
            </a:r>
          </a:p>
          <a:p>
            <a:r>
              <a:rPr lang="en-US" dirty="0" smtClean="0"/>
              <a:t>X-rays passing through the middle portion of a uniform cylindrical phantom are hardened more than those passing though the edges because they are passing though more material.</a:t>
            </a:r>
          </a:p>
          <a:p>
            <a:r>
              <a:rPr lang="en-US" dirty="0" smtClean="0"/>
              <a:t>As the beam becomes harder, the rate at which it is attenuated decreases, so the beam is more intense when it reaches the detectors than would be expected if it had not been hardened.</a:t>
            </a:r>
          </a:p>
          <a:p>
            <a:r>
              <a:rPr lang="en-US" dirty="0" smtClean="0"/>
              <a:t>Therefore, the resultant attenuation profile differs from the ideal profile that would be obtained without beam hardening .  A profile of the CT numbers across the phantom displays a characteristic cupped shape.</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80112" y="1673424"/>
            <a:ext cx="3379912" cy="4347864"/>
          </a:xfrm>
        </p:spPr>
        <p:txBody>
          <a:bodyPr/>
          <a:lstStyle/>
          <a:p>
            <a:r>
              <a:rPr lang="en-US" dirty="0" smtClean="0"/>
              <a:t>Attenuation profiles obtained with and without beam hardening for an x-ray beam passing through a uniform cylindrical phantom.</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0" y="1556792"/>
            <a:ext cx="5328592" cy="4541144"/>
          </a:xfrm>
          <a:prstGeom prst="rect">
            <a:avLst/>
          </a:prstGeom>
          <a:noFill/>
          <a:ln w="9525">
            <a:solidFill>
              <a:schemeClr val="tx2">
                <a:lumMod val="50000"/>
              </a:schemeClr>
            </a:solid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579</TotalTime>
  <Words>2535</Words>
  <Application>Microsoft Office PowerPoint</Application>
  <PresentationFormat>On-screen Show (4:3)</PresentationFormat>
  <Paragraphs>191</Paragraphs>
  <Slides>65</Slides>
  <Notes>0</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Metro</vt:lpstr>
      <vt:lpstr>CT aRTifacts</vt:lpstr>
      <vt:lpstr>Learning objectives</vt:lpstr>
      <vt:lpstr>Slide 3</vt:lpstr>
      <vt:lpstr>Types of artifacts - appearance</vt:lpstr>
      <vt:lpstr>Types of artifacts - causes</vt:lpstr>
      <vt:lpstr>Physics-based Artifacts - Beam Hardening</vt:lpstr>
      <vt:lpstr>Slide 7</vt:lpstr>
      <vt:lpstr>Physics-based Artifacts - Beam Hardening</vt:lpstr>
      <vt:lpstr>Slide 9</vt:lpstr>
      <vt:lpstr>Slide 10</vt:lpstr>
      <vt:lpstr>Slide 11</vt:lpstr>
      <vt:lpstr>Physics-based Artifacts - Beam Hardening</vt:lpstr>
      <vt:lpstr>Slide 13</vt:lpstr>
      <vt:lpstr>Slide 14</vt:lpstr>
      <vt:lpstr>Slide 15</vt:lpstr>
      <vt:lpstr>Minimizing Beam Hardening — Manufacturers </vt:lpstr>
      <vt:lpstr>Avoidance of Beam Hardening - Operator</vt:lpstr>
      <vt:lpstr>Partial Volume Effect - 1 </vt:lpstr>
      <vt:lpstr>Partial Volume Effect - 2 </vt:lpstr>
      <vt:lpstr>Partial Volume Effect - 3 </vt:lpstr>
      <vt:lpstr>Partial Volume Averaging - 1</vt:lpstr>
      <vt:lpstr>Partial Volume Averaging - 2</vt:lpstr>
      <vt:lpstr>Photon Starvation </vt:lpstr>
      <vt:lpstr>Slide 24</vt:lpstr>
      <vt:lpstr>Slide 25</vt:lpstr>
      <vt:lpstr>Slide 26</vt:lpstr>
      <vt:lpstr>Photon Starvation  Dose modulation techniques - 1</vt:lpstr>
      <vt:lpstr>Photon Starvation  Dose modulation techniques - 2</vt:lpstr>
      <vt:lpstr>Slide 29</vt:lpstr>
      <vt:lpstr>Slide 30</vt:lpstr>
      <vt:lpstr>Undersampling</vt:lpstr>
      <vt:lpstr>Slide 32</vt:lpstr>
      <vt:lpstr>Patient-based Artifacts - Metallic Materials </vt:lpstr>
      <vt:lpstr>Patient-based Artifacts - Metallic Materials</vt:lpstr>
      <vt:lpstr>Slide 35</vt:lpstr>
      <vt:lpstr>Patient-based Artifacts - Patient Motion </vt:lpstr>
      <vt:lpstr>Slide 37</vt:lpstr>
      <vt:lpstr>Patient-based Artifacts - Patient Motion</vt:lpstr>
      <vt:lpstr>Slide 39</vt:lpstr>
      <vt:lpstr>Patient-based Artifacts - Patient Motion</vt:lpstr>
      <vt:lpstr>Patient-based Artifacts – Incomplete Projections</vt:lpstr>
      <vt:lpstr>Slide 42</vt:lpstr>
      <vt:lpstr>Patient-based Artifacts – Incomplete Projections</vt:lpstr>
      <vt:lpstr>Scanner-based Artifacts Ring Artifacts </vt:lpstr>
      <vt:lpstr>Slide 45</vt:lpstr>
      <vt:lpstr>Scanner-based Artifacts Ring Artifacts</vt:lpstr>
      <vt:lpstr>Helical and MDCT Artifacts Helical Artifacts in the Axial  Plane Single-Section Scanning    </vt:lpstr>
      <vt:lpstr>Slide 48</vt:lpstr>
      <vt:lpstr>Slide 49</vt:lpstr>
      <vt:lpstr>Slide 50</vt:lpstr>
      <vt:lpstr>Helical and MDCT Artifacts Helical Artifacts in the Axial  Plane Multi-Section Scanning</vt:lpstr>
      <vt:lpstr>Slide 52</vt:lpstr>
      <vt:lpstr>MDCT Artifacts - Cone Beam Effect </vt:lpstr>
      <vt:lpstr>Slide 54</vt:lpstr>
      <vt:lpstr>Slide 55</vt:lpstr>
      <vt:lpstr>Slide 56</vt:lpstr>
      <vt:lpstr>Slide 57</vt:lpstr>
      <vt:lpstr>Multiplanar and 3-dimensional Reformation </vt:lpstr>
      <vt:lpstr>Multiplanar and 3-D Reformation Stair Step Artifacts</vt:lpstr>
      <vt:lpstr>Slide 60</vt:lpstr>
      <vt:lpstr>Multiplanar and 3-D Reformation Zebra Artifacts</vt:lpstr>
      <vt:lpstr>Slide 62</vt:lpstr>
      <vt:lpstr>Slide 63</vt:lpstr>
      <vt:lpstr>Slide 64</vt:lpstr>
      <vt:lpstr>Slide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Georgia</dc:creator>
  <cp:lastModifiedBy>Georgia</cp:lastModifiedBy>
  <cp:revision>67</cp:revision>
  <dcterms:created xsi:type="dcterms:W3CDTF">2012-01-13T09:53:26Z</dcterms:created>
  <dcterms:modified xsi:type="dcterms:W3CDTF">2012-02-08T20:18:58Z</dcterms:modified>
</cp:coreProperties>
</file>