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7" r:id="rId4"/>
    <p:sldId id="259" r:id="rId5"/>
    <p:sldId id="260" r:id="rId6"/>
    <p:sldId id="263" r:id="rId7"/>
    <p:sldId id="261" r:id="rId8"/>
    <p:sldId id="262" r:id="rId9"/>
    <p:sldId id="264" r:id="rId10"/>
    <p:sldId id="265" r:id="rId11"/>
    <p:sldId id="266" r:id="rId12"/>
    <p:sldId id="267" r:id="rId13"/>
    <p:sldId id="268" r:id="rId14"/>
    <p:sldId id="270" r:id="rId15"/>
    <p:sldId id="271" r:id="rId16"/>
    <p:sldId id="288" r:id="rId17"/>
    <p:sldId id="277" r:id="rId18"/>
    <p:sldId id="274" r:id="rId19"/>
    <p:sldId id="272" r:id="rId20"/>
    <p:sldId id="275" r:id="rId21"/>
    <p:sldId id="276" r:id="rId22"/>
    <p:sldId id="278" r:id="rId23"/>
    <p:sldId id="290" r:id="rId24"/>
    <p:sldId id="291" r:id="rId25"/>
    <p:sldId id="279" r:id="rId26"/>
    <p:sldId id="295" r:id="rId27"/>
    <p:sldId id="283" r:id="rId28"/>
    <p:sldId id="300" r:id="rId29"/>
    <p:sldId id="296" r:id="rId30"/>
    <p:sldId id="297" r:id="rId31"/>
    <p:sldId id="298" r:id="rId32"/>
    <p:sldId id="280" r:id="rId33"/>
    <p:sldId id="282" r:id="rId34"/>
    <p:sldId id="292" r:id="rId35"/>
    <p:sldId id="293" r:id="rId36"/>
    <p:sldId id="294" r:id="rId37"/>
    <p:sldId id="287" r:id="rId38"/>
    <p:sldId id="299" r:id="rId39"/>
    <p:sldId id="281" r:id="rId40"/>
    <p:sldId id="284" r:id="rId41"/>
    <p:sldId id="285" r:id="rId42"/>
    <p:sldId id="286" r:id="rId43"/>
    <p:sldId id="289" r:id="rId44"/>
    <p:sldId id="301" r:id="rId45"/>
  </p:sldIdLst>
  <p:sldSz cx="9144000" cy="6858000" type="screen4x3"/>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2E07D2-3526-4372-ADAB-571D106645F5}" type="datetimeFigureOut">
              <a:rPr lang="en-US" smtClean="0"/>
              <a:pPr/>
              <a:t>3/14/2016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59053F-DD63-4317-8222-AFEC4BDBB3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59053F-DD63-4317-8222-AFEC4BDBB3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59053F-DD63-4317-8222-AFEC4BDBB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59053F-DD63-4317-8222-AFEC4BDBB3C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59053F-DD63-4317-8222-AFEC4BDBB3C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59053F-DD63-4317-8222-AFEC4BDBB3C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559053F-DD63-4317-8222-AFEC4BDBB3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559053F-DD63-4317-8222-AFEC4BDBB3C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72E07D2-3526-4372-ADAB-571D106645F5}" type="datetimeFigureOut">
              <a:rPr lang="en-US" smtClean="0"/>
              <a:pPr/>
              <a:t>3/14/2016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559053F-DD63-4317-8222-AFEC4BDBB3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72E07D2-3526-4372-ADAB-571D106645F5}" type="datetimeFigureOut">
              <a:rPr lang="en-US" smtClean="0"/>
              <a:pPr/>
              <a:t>3/14/2016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59053F-DD63-4317-8222-AFEC4BDBB3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2E07D2-3526-4372-ADAB-571D106645F5}" type="datetimeFigureOut">
              <a:rPr lang="en-US" smtClean="0"/>
              <a:pPr/>
              <a:t>3/14/2016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59053F-DD63-4317-8222-AFEC4BDBB3C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2E07D2-3526-4372-ADAB-571D106645F5}" type="datetimeFigureOut">
              <a:rPr lang="en-US" smtClean="0"/>
              <a:pPr/>
              <a:t>3/14/2016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59053F-DD63-4317-8222-AFEC4BDBB3C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Ct image quality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184576"/>
          </a:xfrm>
        </p:spPr>
        <p:txBody>
          <a:bodyPr>
            <a:normAutofit fontScale="85000" lnSpcReduction="20000"/>
          </a:bodyPr>
          <a:lstStyle/>
          <a:p>
            <a:r>
              <a:rPr lang="en-US" dirty="0" err="1" smtClean="0"/>
              <a:t>Misregistration</a:t>
            </a:r>
            <a:r>
              <a:rPr lang="en-US" dirty="0" smtClean="0"/>
              <a:t> is more difficult to </a:t>
            </a:r>
            <a:r>
              <a:rPr lang="en-US" dirty="0" err="1" smtClean="0"/>
              <a:t>quantitate</a:t>
            </a:r>
            <a:r>
              <a:rPr lang="en-US" dirty="0" smtClean="0"/>
              <a:t>, but if it appears to result in more than a 2-cm gap in anatomic coverage, images should be repeated in the area of the gap.</a:t>
            </a:r>
          </a:p>
          <a:p>
            <a:r>
              <a:rPr lang="en-US" dirty="0" smtClean="0"/>
              <a:t>The image should not appear visually grainy; if graininess is present it may be a function of insufficient exposure or the combination of exposure, window width/level, and film density.</a:t>
            </a:r>
          </a:p>
          <a:p>
            <a:r>
              <a:rPr lang="en-US" dirty="0" smtClean="0"/>
              <a:t>Streak artifacts that compromise diagnostic quality with sections not repeated would be a deficiency. If streak artifacts are present, the images should have been repeated after attempting to eliminate the cause of the artifact (such as overlying lines or metallic devices).</a:t>
            </a:r>
          </a:p>
          <a:p>
            <a:r>
              <a:rPr lang="en-US" dirty="0" smtClean="0"/>
              <a:t>In some cases, internal metallic surgical clips are responsible for the streak artifact; if so, the images should not be considered deficient.</a:t>
            </a:r>
          </a:p>
          <a:p>
            <a:endParaRPr lang="en-US" dirty="0"/>
          </a:p>
        </p:txBody>
      </p:sp>
      <p:sp>
        <p:nvSpPr>
          <p:cNvPr id="2" name="Title 1"/>
          <p:cNvSpPr>
            <a:spLocks noGrp="1"/>
          </p:cNvSpPr>
          <p:nvPr>
            <p:ph type="title"/>
          </p:nvPr>
        </p:nvSpPr>
        <p:spPr/>
        <p:txBody>
          <a:bodyPr/>
          <a:lstStyle/>
          <a:p>
            <a:r>
              <a:rPr lang="en-US" b="1" dirty="0" smtClean="0"/>
              <a:t>D: Artifacts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84784"/>
            <a:ext cx="8229600" cy="4525963"/>
          </a:xfrm>
        </p:spPr>
        <p:txBody>
          <a:bodyPr>
            <a:normAutofit fontScale="92500" lnSpcReduction="10000"/>
          </a:bodyPr>
          <a:lstStyle/>
          <a:p>
            <a:r>
              <a:rPr lang="en-US" dirty="0" smtClean="0"/>
              <a:t>All labels should be easily readable and placed so they do not overlap with the relevant anatomy on the image.</a:t>
            </a:r>
          </a:p>
          <a:p>
            <a:r>
              <a:rPr lang="en-US" b="1" dirty="0" smtClean="0"/>
              <a:t>Film submission: The exam information should be printed on films. </a:t>
            </a:r>
            <a:r>
              <a:rPr lang="en-US" dirty="0" smtClean="0"/>
              <a:t>If all of the information is not available on the filmed images, you must include a screen print or demographics page on the films you submit. </a:t>
            </a:r>
          </a:p>
          <a:p>
            <a:r>
              <a:rPr lang="en-US" b="1" dirty="0" smtClean="0"/>
              <a:t>Electronic submission: If you are submitting your images electronically, the information should be on </a:t>
            </a:r>
            <a:r>
              <a:rPr lang="en-US" dirty="0" smtClean="0"/>
              <a:t>the images, or </a:t>
            </a:r>
            <a:r>
              <a:rPr lang="en-US" b="1" dirty="0" smtClean="0"/>
              <a:t>readily assessable by the reviewer.</a:t>
            </a:r>
          </a:p>
          <a:p>
            <a:pPr>
              <a:buNone/>
            </a:pPr>
            <a:endParaRPr lang="en-US" dirty="0"/>
          </a:p>
        </p:txBody>
      </p:sp>
      <p:sp>
        <p:nvSpPr>
          <p:cNvPr id="3" name="Title 2"/>
          <p:cNvSpPr>
            <a:spLocks noGrp="1"/>
          </p:cNvSpPr>
          <p:nvPr>
            <p:ph type="title"/>
          </p:nvPr>
        </p:nvSpPr>
        <p:spPr/>
        <p:txBody>
          <a:bodyPr>
            <a:normAutofit/>
          </a:bodyPr>
          <a:lstStyle/>
          <a:p>
            <a:r>
              <a:rPr lang="en-US" dirty="0" smtClean="0"/>
              <a:t>E: Exam Identification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9328" y="1700808"/>
            <a:ext cx="7283152" cy="4525963"/>
          </a:xfrm>
        </p:spPr>
        <p:txBody>
          <a:bodyPr>
            <a:normAutofit fontScale="92500" lnSpcReduction="20000"/>
          </a:bodyPr>
          <a:lstStyle/>
          <a:p>
            <a:r>
              <a:rPr lang="en-US" dirty="0" smtClean="0"/>
              <a:t>Patient name (First and last)</a:t>
            </a:r>
            <a:endParaRPr lang="en-US" i="1" dirty="0" smtClean="0"/>
          </a:p>
          <a:p>
            <a:r>
              <a:rPr lang="en-US" dirty="0" smtClean="0"/>
              <a:t>Patient age (or date of birth)</a:t>
            </a:r>
          </a:p>
          <a:p>
            <a:r>
              <a:rPr lang="en-US" dirty="0" smtClean="0"/>
              <a:t>Patient identification number</a:t>
            </a:r>
          </a:p>
          <a:p>
            <a:r>
              <a:rPr lang="en-US" dirty="0" smtClean="0"/>
              <a:t>Gender of patient, date of exam</a:t>
            </a:r>
          </a:p>
          <a:p>
            <a:r>
              <a:rPr lang="en-US" dirty="0" smtClean="0"/>
              <a:t>Time of exam (this refers to the time of the first axial image acquired in helical or non-helical</a:t>
            </a:r>
          </a:p>
          <a:p>
            <a:r>
              <a:rPr lang="en-US" dirty="0" smtClean="0"/>
              <a:t>mode), and institution name</a:t>
            </a:r>
          </a:p>
          <a:p>
            <a:r>
              <a:rPr lang="en-US" dirty="0" smtClean="0"/>
              <a:t>The technologist's name, initials, or other means of identifying the technologist who performed the study should be indicated at least once on the study</a:t>
            </a:r>
          </a:p>
          <a:p>
            <a:r>
              <a:rPr lang="en-US" dirty="0" smtClean="0"/>
              <a:t>Left/right labeling</a:t>
            </a:r>
          </a:p>
          <a:p>
            <a:endParaRPr lang="en-US" dirty="0"/>
          </a:p>
        </p:txBody>
      </p:sp>
      <p:sp>
        <p:nvSpPr>
          <p:cNvPr id="3" name="Title 2"/>
          <p:cNvSpPr>
            <a:spLocks noGrp="1"/>
          </p:cNvSpPr>
          <p:nvPr>
            <p:ph type="title"/>
          </p:nvPr>
        </p:nvSpPr>
        <p:spPr/>
        <p:txBody>
          <a:bodyPr/>
          <a:lstStyle/>
          <a:p>
            <a:r>
              <a:rPr lang="en-US" dirty="0" smtClean="0"/>
              <a:t>E: Exam Identification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80928" y="1497800"/>
            <a:ext cx="6563072" cy="5301208"/>
          </a:xfrm>
        </p:spPr>
        <p:txBody>
          <a:bodyPr>
            <a:normAutofit fontScale="85000" lnSpcReduction="20000"/>
          </a:bodyPr>
          <a:lstStyle/>
          <a:p>
            <a:r>
              <a:rPr lang="en-US" dirty="0" err="1" smtClean="0"/>
              <a:t>mA</a:t>
            </a:r>
            <a:endParaRPr lang="en-US" dirty="0" smtClean="0"/>
          </a:p>
          <a:p>
            <a:r>
              <a:rPr lang="en-US" dirty="0" err="1" smtClean="0"/>
              <a:t>kVp</a:t>
            </a:r>
            <a:endParaRPr lang="en-US" dirty="0" smtClean="0"/>
          </a:p>
          <a:p>
            <a:r>
              <a:rPr lang="en-US" dirty="0" smtClean="0"/>
              <a:t>Pitch or rate of table feed</a:t>
            </a:r>
          </a:p>
          <a:p>
            <a:r>
              <a:rPr lang="en-US" dirty="0" smtClean="0"/>
              <a:t>Scan time (duration)</a:t>
            </a:r>
          </a:p>
          <a:p>
            <a:r>
              <a:rPr lang="en-US" dirty="0" smtClean="0"/>
              <a:t>Image number (numbered consecutively based on anatomic location)</a:t>
            </a:r>
          </a:p>
          <a:p>
            <a:r>
              <a:rPr lang="en-US" dirty="0" smtClean="0"/>
              <a:t>Series number (if applicable)</a:t>
            </a:r>
          </a:p>
          <a:p>
            <a:r>
              <a:rPr lang="en-US" dirty="0" smtClean="0"/>
              <a:t>Size (distance) scale as scored lines indicating centimeters</a:t>
            </a:r>
          </a:p>
          <a:p>
            <a:r>
              <a:rPr lang="en-US" dirty="0" smtClean="0"/>
              <a:t>Slice thickness or slice width</a:t>
            </a:r>
          </a:p>
          <a:p>
            <a:r>
              <a:rPr lang="en-US" dirty="0" smtClean="0"/>
              <a:t>Table position (scan location)</a:t>
            </a:r>
          </a:p>
          <a:p>
            <a:r>
              <a:rPr lang="en-US" dirty="0" smtClean="0"/>
              <a:t>Window width and level</a:t>
            </a:r>
          </a:p>
          <a:p>
            <a:r>
              <a:rPr lang="en-US" dirty="0" smtClean="0"/>
              <a:t>Presence or absence of contrast</a:t>
            </a:r>
          </a:p>
          <a:p>
            <a:r>
              <a:rPr lang="en-US" dirty="0" smtClean="0"/>
              <a:t>Field of view</a:t>
            </a:r>
          </a:p>
          <a:p>
            <a:r>
              <a:rPr lang="en-US" dirty="0" smtClean="0"/>
              <a:t>Reconstruction algorithm</a:t>
            </a:r>
          </a:p>
        </p:txBody>
      </p:sp>
      <p:sp>
        <p:nvSpPr>
          <p:cNvPr id="3" name="Title 2"/>
          <p:cNvSpPr>
            <a:spLocks noGrp="1"/>
          </p:cNvSpPr>
          <p:nvPr>
            <p:ph type="title"/>
          </p:nvPr>
        </p:nvSpPr>
        <p:spPr/>
        <p:txBody>
          <a:bodyPr/>
          <a:lstStyle/>
          <a:p>
            <a:r>
              <a:rPr lang="en-US" dirty="0" smtClean="0"/>
              <a:t>E: Exam Identification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2880" y="1567333"/>
            <a:ext cx="8229600" cy="4525963"/>
          </a:xfrm>
        </p:spPr>
        <p:txBody>
          <a:bodyPr>
            <a:normAutofit fontScale="85000" lnSpcReduction="10000"/>
          </a:bodyPr>
          <a:lstStyle/>
          <a:p>
            <a:pPr>
              <a:buNone/>
            </a:pPr>
            <a:r>
              <a:rPr lang="en-US" dirty="0" smtClean="0"/>
              <a:t>	A typical protocol should at least include the following elements:</a:t>
            </a:r>
          </a:p>
          <a:p>
            <a:r>
              <a:rPr lang="en-US" dirty="0" smtClean="0"/>
              <a:t>Indication</a:t>
            </a:r>
          </a:p>
          <a:p>
            <a:r>
              <a:rPr lang="en-US" dirty="0" smtClean="0"/>
              <a:t>Scanner settings (routine </a:t>
            </a:r>
            <a:r>
              <a:rPr lang="en-US" dirty="0" err="1" smtClean="0"/>
              <a:t>kVp</a:t>
            </a:r>
            <a:r>
              <a:rPr lang="en-US" dirty="0" smtClean="0"/>
              <a:t>, </a:t>
            </a:r>
            <a:r>
              <a:rPr lang="en-US" dirty="0" err="1" smtClean="0"/>
              <a:t>mA</a:t>
            </a:r>
            <a:r>
              <a:rPr lang="en-US" dirty="0" smtClean="0"/>
              <a:t>, rotation time, etc.)</a:t>
            </a:r>
          </a:p>
          <a:p>
            <a:r>
              <a:rPr lang="en-US" dirty="0" smtClean="0"/>
              <a:t>Phase of respiration</a:t>
            </a:r>
          </a:p>
          <a:p>
            <a:r>
              <a:rPr lang="en-US" dirty="0" smtClean="0"/>
              <a:t>Slice thickness</a:t>
            </a:r>
          </a:p>
          <a:p>
            <a:r>
              <a:rPr lang="en-US" dirty="0" smtClean="0"/>
              <a:t>Table speed (pitch)</a:t>
            </a:r>
          </a:p>
          <a:p>
            <a:r>
              <a:rPr lang="en-US" dirty="0" smtClean="0"/>
              <a:t>Reconstruction algorithm</a:t>
            </a:r>
          </a:p>
          <a:p>
            <a:r>
              <a:rPr lang="en-US" dirty="0" smtClean="0"/>
              <a:t>Reconstruction interval</a:t>
            </a:r>
          </a:p>
          <a:p>
            <a:r>
              <a:rPr lang="en-US" dirty="0" err="1" smtClean="0"/>
              <a:t>Cranio</a:t>
            </a:r>
            <a:r>
              <a:rPr lang="en-US" dirty="0" smtClean="0"/>
              <a:t>-caudal extent</a:t>
            </a:r>
          </a:p>
          <a:p>
            <a:r>
              <a:rPr lang="en-US" dirty="0" smtClean="0"/>
              <a:t>IV contrast (with injection rate and scan delay)</a:t>
            </a:r>
          </a:p>
          <a:p>
            <a:r>
              <a:rPr lang="en-US" dirty="0" smtClean="0"/>
              <a:t>Necessity for preliminary non-contrast scans</a:t>
            </a:r>
          </a:p>
        </p:txBody>
      </p:sp>
      <p:sp>
        <p:nvSpPr>
          <p:cNvPr id="3" name="Title 2"/>
          <p:cNvSpPr>
            <a:spLocks noGrp="1"/>
          </p:cNvSpPr>
          <p:nvPr>
            <p:ph type="title"/>
          </p:nvPr>
        </p:nvSpPr>
        <p:spPr/>
        <p:txBody>
          <a:bodyPr/>
          <a:lstStyle/>
          <a:p>
            <a:r>
              <a:rPr lang="en-US" dirty="0" smtClean="0"/>
              <a:t>F: Examination Protocol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556792"/>
            <a:ext cx="8028384" cy="4539960"/>
          </a:xfrm>
        </p:spPr>
        <p:txBody>
          <a:bodyPr>
            <a:noAutofit/>
          </a:bodyPr>
          <a:lstStyle/>
          <a:p>
            <a:r>
              <a:rPr lang="en-US" sz="2000" dirty="0" smtClean="0"/>
              <a:t>It is important that scanning protocols be designed specifically to optimize visualization of pathologic processes and take full advantage of the capabilities of the scanner in use. </a:t>
            </a:r>
          </a:p>
          <a:p>
            <a:r>
              <a:rPr lang="en-US" sz="2000" dirty="0" smtClean="0"/>
              <a:t>Protocols will vary from site to site but still share common attributes, e.g., the need to scan prior to contrast equilibration when evaluating the liver. </a:t>
            </a:r>
          </a:p>
          <a:p>
            <a:r>
              <a:rPr lang="en-US" sz="2000" dirty="0" smtClean="0"/>
              <a:t>It should contain clear instructions for the technologist which describe how to perform that type of examination.</a:t>
            </a:r>
          </a:p>
          <a:p>
            <a:r>
              <a:rPr lang="en-US" sz="2000" dirty="0" smtClean="0"/>
              <a:t>Refer to the exam-specific technique parameters section for specific protocol requirements and recommendations.</a:t>
            </a:r>
          </a:p>
          <a:p>
            <a:r>
              <a:rPr lang="en-US" sz="2000" b="1" dirty="0" smtClean="0"/>
              <a:t>All protocols should stress the importance of keeping radiation doses as low as reasonably achievable (ALARA). </a:t>
            </a:r>
            <a:endParaRPr lang="en-US" sz="2000" dirty="0" smtClean="0"/>
          </a:p>
          <a:p>
            <a:endParaRPr lang="en-US" sz="2000" dirty="0"/>
          </a:p>
        </p:txBody>
      </p:sp>
      <p:sp>
        <p:nvSpPr>
          <p:cNvPr id="3" name="Title 2"/>
          <p:cNvSpPr>
            <a:spLocks noGrp="1"/>
          </p:cNvSpPr>
          <p:nvPr>
            <p:ph type="title"/>
          </p:nvPr>
        </p:nvSpPr>
        <p:spPr/>
        <p:txBody>
          <a:bodyPr/>
          <a:lstStyle/>
          <a:p>
            <a:r>
              <a:rPr lang="en-US" dirty="0" smtClean="0"/>
              <a:t>F: Examination Protocol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CT – image quality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71600" y="1468651"/>
            <a:ext cx="7200800" cy="538934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6832"/>
            <a:ext cx="8229600" cy="4090459"/>
          </a:xfrm>
        </p:spPr>
        <p:txBody>
          <a:bodyPr>
            <a:normAutofit lnSpcReduction="10000"/>
          </a:bodyPr>
          <a:lstStyle/>
          <a:p>
            <a:r>
              <a:rPr lang="en-US" b="1" dirty="0" smtClean="0"/>
              <a:t>Optimizing image quality is the process of achieving a balance among the various characteristics (such as detail and noise) and adjusting the image quality to appropriate levels in order to manage the radiation dose to the patient.</a:t>
            </a:r>
            <a:endParaRPr lang="en-US" dirty="0" smtClean="0"/>
          </a:p>
          <a:p>
            <a:r>
              <a:rPr lang="en-US" dirty="0" smtClean="0"/>
              <a:t>The clinical utility of any modality lies in its spatial and contrast resolution. </a:t>
            </a:r>
          </a:p>
          <a:p>
            <a:r>
              <a:rPr lang="en-US" dirty="0" smtClean="0"/>
              <a:t>There is a compromise between spatial resolution and contrast resolution. </a:t>
            </a:r>
          </a:p>
          <a:p>
            <a:pPr>
              <a:buNone/>
            </a:pPr>
            <a:endParaRPr lang="en-US" dirty="0" smtClean="0"/>
          </a:p>
          <a:p>
            <a:endParaRPr lang="en-US" dirty="0"/>
          </a:p>
        </p:txBody>
      </p:sp>
      <p:sp>
        <p:nvSpPr>
          <p:cNvPr id="3" name="Title 2"/>
          <p:cNvSpPr>
            <a:spLocks noGrp="1"/>
          </p:cNvSpPr>
          <p:nvPr>
            <p:ph type="title"/>
          </p:nvPr>
        </p:nvSpPr>
        <p:spPr>
          <a:xfrm>
            <a:off x="467544" y="692696"/>
            <a:ext cx="8229600" cy="1143000"/>
          </a:xfrm>
        </p:spPr>
        <p:txBody>
          <a:bodyPr/>
          <a:lstStyle/>
          <a:p>
            <a:r>
              <a:rPr lang="en-US" dirty="0" smtClean="0"/>
              <a:t>CT – image quality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72816"/>
            <a:ext cx="8229600" cy="4525963"/>
          </a:xfrm>
        </p:spPr>
        <p:txBody>
          <a:bodyPr>
            <a:normAutofit/>
          </a:bodyPr>
          <a:lstStyle/>
          <a:p>
            <a:r>
              <a:rPr lang="en-US" dirty="0" smtClean="0"/>
              <a:t>The MTF, the fundamental measurement of spatial resolution </a:t>
            </a:r>
          </a:p>
          <a:p>
            <a:r>
              <a:rPr lang="en-US" dirty="0" smtClean="0"/>
              <a:t>For a typical CT scanner; MTF is approximately 1 </a:t>
            </a:r>
            <a:r>
              <a:rPr lang="en-US" dirty="0" err="1" smtClean="0"/>
              <a:t>Iine</a:t>
            </a:r>
            <a:r>
              <a:rPr lang="en-US" dirty="0" smtClean="0"/>
              <a:t> pair per millimeter (</a:t>
            </a:r>
            <a:r>
              <a:rPr lang="en-US" dirty="0" err="1" smtClean="0"/>
              <a:t>lp</a:t>
            </a:r>
            <a:r>
              <a:rPr lang="en-US" dirty="0" smtClean="0"/>
              <a:t>/mm) </a:t>
            </a:r>
          </a:p>
          <a:p>
            <a:r>
              <a:rPr lang="en-US" dirty="0" smtClean="0"/>
              <a:t>compared with the typical MTF for digital radiography which is 5 </a:t>
            </a:r>
            <a:r>
              <a:rPr lang="en-US" dirty="0" err="1" smtClean="0"/>
              <a:t>Ip</a:t>
            </a:r>
            <a:r>
              <a:rPr lang="en-US" dirty="0" smtClean="0"/>
              <a:t>/mm.</a:t>
            </a:r>
            <a:endParaRPr lang="en-US" dirty="0"/>
          </a:p>
        </p:txBody>
      </p:sp>
      <p:sp>
        <p:nvSpPr>
          <p:cNvPr id="3" name="Title 2"/>
          <p:cNvSpPr>
            <a:spLocks noGrp="1"/>
          </p:cNvSpPr>
          <p:nvPr>
            <p:ph type="title"/>
          </p:nvPr>
        </p:nvSpPr>
        <p:spPr/>
        <p:txBody>
          <a:bodyPr/>
          <a:lstStyle/>
          <a:p>
            <a:r>
              <a:rPr lang="en-US" dirty="0" smtClean="0"/>
              <a:t>CT - spatial resolution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672" y="2060848"/>
            <a:ext cx="6923112" cy="3891888"/>
          </a:xfrm>
        </p:spPr>
        <p:txBody>
          <a:bodyPr>
            <a:normAutofit lnSpcReduction="10000"/>
          </a:bodyPr>
          <a:lstStyle/>
          <a:p>
            <a:r>
              <a:rPr lang="en-US" dirty="0" smtClean="0"/>
              <a:t>CT has by far, the best contrast resolution of any clinical x-ray modality.</a:t>
            </a:r>
          </a:p>
          <a:p>
            <a:r>
              <a:rPr lang="en-US" dirty="0" smtClean="0"/>
              <a:t>Contrast resolution refers to the ability of an imaging procedure to reliably depict very subtle differences in contrast. </a:t>
            </a:r>
          </a:p>
          <a:p>
            <a:r>
              <a:rPr lang="en-US" dirty="0" smtClean="0"/>
              <a:t>CT demonstrates contrast resolution of about 0.5%.</a:t>
            </a:r>
            <a:endParaRPr lang="en-US" dirty="0"/>
          </a:p>
        </p:txBody>
      </p:sp>
      <p:sp>
        <p:nvSpPr>
          <p:cNvPr id="3" name="Title 2"/>
          <p:cNvSpPr>
            <a:spLocks noGrp="1"/>
          </p:cNvSpPr>
          <p:nvPr>
            <p:ph type="title"/>
          </p:nvPr>
        </p:nvSpPr>
        <p:spPr/>
        <p:txBody>
          <a:bodyPr/>
          <a:lstStyle/>
          <a:p>
            <a:r>
              <a:rPr lang="en-US" dirty="0" smtClean="0"/>
              <a:t>CT – contrast resolution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9552" y="2132856"/>
          <a:ext cx="8147247" cy="3261360"/>
        </p:xfrm>
        <a:graphic>
          <a:graphicData uri="http://schemas.openxmlformats.org/drawingml/2006/table">
            <a:tbl>
              <a:tblPr firstRow="1" bandRow="1">
                <a:tableStyleId>{5C22544A-7EE6-4342-B048-85BDC9FD1C3A}</a:tableStyleId>
              </a:tblPr>
              <a:tblGrid>
                <a:gridCol w="3034680"/>
                <a:gridCol w="2396818"/>
                <a:gridCol w="2715749"/>
              </a:tblGrid>
              <a:tr h="365465">
                <a:tc gridSpan="3">
                  <a:txBody>
                    <a:bodyPr/>
                    <a:lstStyle/>
                    <a:p>
                      <a:pPr algn="ctr"/>
                      <a:r>
                        <a:rPr lang="en-US" sz="2000" b="1" kern="1200" baseline="0" dirty="0" smtClean="0">
                          <a:solidFill>
                            <a:schemeClr val="lt1"/>
                          </a:solidFill>
                          <a:latin typeface="+mn-lt"/>
                          <a:ea typeface="+mn-ea"/>
                          <a:cs typeface="+mn-cs"/>
                        </a:rPr>
                        <a:t>ACR CT Accreditation Dose Pass/Fail Criteria and Reference Levels</a:t>
                      </a:r>
                      <a:endParaRPr lang="en-US" sz="2000" dirty="0"/>
                    </a:p>
                  </a:txBody>
                  <a:tcPr/>
                </a:tc>
                <a:tc hMerge="1">
                  <a:txBody>
                    <a:bodyPr/>
                    <a:lstStyle/>
                    <a:p>
                      <a:endParaRPr lang="en-US" dirty="0"/>
                    </a:p>
                  </a:txBody>
                  <a:tcPr/>
                </a:tc>
                <a:tc hMerge="1">
                  <a:txBody>
                    <a:bodyPr/>
                    <a:lstStyle/>
                    <a:p>
                      <a:endParaRPr lang="en-US" dirty="0"/>
                    </a:p>
                  </a:txBody>
                  <a:tcPr/>
                </a:tc>
              </a:tr>
              <a:tr h="843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Examination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Pass/Fail Criteria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CTDIvol</a:t>
                      </a:r>
                      <a:r>
                        <a:rPr lang="en-US" b="1" dirty="0" smtClean="0"/>
                        <a:t> (</a:t>
                      </a:r>
                      <a:r>
                        <a:rPr lang="en-US" b="1" dirty="0" err="1" smtClean="0"/>
                        <a:t>mGy</a:t>
                      </a:r>
                      <a:r>
                        <a:rPr lang="en-US" b="1" dirty="0" smtClean="0"/>
                        <a:t>) </a:t>
                      </a:r>
                    </a:p>
                    <a:p>
                      <a:endParaRPr lang="en-US" dirty="0"/>
                    </a:p>
                  </a:txBody>
                  <a:tcPr/>
                </a:tc>
                <a:tc>
                  <a:txBody>
                    <a:bodyPr/>
                    <a:lstStyle/>
                    <a:p>
                      <a:r>
                        <a:rPr lang="en-US" b="1" dirty="0" smtClean="0"/>
                        <a:t>Reference Levels</a:t>
                      </a:r>
                    </a:p>
                    <a:p>
                      <a:r>
                        <a:rPr lang="en-US" b="1" dirty="0" err="1" smtClean="0"/>
                        <a:t>CTDIvol</a:t>
                      </a:r>
                      <a:r>
                        <a:rPr lang="en-US" b="1" dirty="0" smtClean="0"/>
                        <a:t> (</a:t>
                      </a:r>
                      <a:r>
                        <a:rPr lang="en-US" b="1" dirty="0" err="1" smtClean="0"/>
                        <a:t>mGy</a:t>
                      </a:r>
                      <a:r>
                        <a:rPr lang="en-US" b="1" dirty="0" smtClean="0"/>
                        <a:t>) </a:t>
                      </a:r>
                      <a:endParaRPr lang="en-US" dirty="0"/>
                    </a:p>
                  </a:txBody>
                  <a:tcPr/>
                </a:tc>
              </a:tr>
              <a:tr h="342038">
                <a:tc>
                  <a:txBody>
                    <a:bodyPr/>
                    <a:lstStyle/>
                    <a:p>
                      <a:r>
                        <a:rPr lang="en-US" b="1" dirty="0" smtClean="0"/>
                        <a:t>Adult Head </a:t>
                      </a:r>
                      <a:endParaRPr lang="en-US" dirty="0"/>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80</a:t>
                      </a:r>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75</a:t>
                      </a:r>
                    </a:p>
                  </a:txBody>
                  <a:tcPr/>
                </a:tc>
              </a:tr>
              <a:tr h="342038">
                <a:tc>
                  <a:txBody>
                    <a:bodyPr/>
                    <a:lstStyle/>
                    <a:p>
                      <a:r>
                        <a:rPr lang="en-US" b="1" dirty="0" smtClean="0"/>
                        <a:t>Adult Abdomen </a:t>
                      </a:r>
                      <a:endParaRPr lang="en-US" dirty="0"/>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30</a:t>
                      </a:r>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25</a:t>
                      </a:r>
                    </a:p>
                  </a:txBody>
                  <a:tcPr/>
                </a:tc>
              </a:tr>
              <a:tr h="843381">
                <a:tc>
                  <a:txBody>
                    <a:bodyPr/>
                    <a:lstStyle/>
                    <a:p>
                      <a:r>
                        <a:rPr lang="en-US" b="1" dirty="0" smtClean="0"/>
                        <a:t>Pediatric Abdomen (5 year</a:t>
                      </a:r>
                    </a:p>
                    <a:p>
                      <a:r>
                        <a:rPr lang="en-US" b="1" dirty="0" smtClean="0"/>
                        <a:t>old)</a:t>
                      </a:r>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25</a:t>
                      </a:r>
                    </a:p>
                  </a:txBody>
                  <a:tcPr/>
                </a:tc>
                <a:tc>
                  <a:txBody>
                    <a:bodyPr/>
                    <a:lstStyle/>
                    <a:p>
                      <a:pPr marL="0" algn="l" defTabSz="914400" rtl="0" eaLnBrk="1" latinLnBrk="0" hangingPunct="1"/>
                      <a:r>
                        <a:rPr lang="en-US" sz="1800" b="1" kern="1200" dirty="0" smtClean="0">
                          <a:solidFill>
                            <a:schemeClr val="dk1"/>
                          </a:solidFill>
                          <a:latin typeface="+mn-lt"/>
                          <a:ea typeface="+mn-ea"/>
                          <a:cs typeface="+mn-cs"/>
                        </a:rPr>
                        <a:t>20</a:t>
                      </a:r>
                    </a:p>
                  </a:txBody>
                  <a:tcPr/>
                </a:tc>
              </a:tr>
            </a:tbl>
          </a:graphicData>
        </a:graphic>
      </p:graphicFrame>
      <p:sp>
        <p:nvSpPr>
          <p:cNvPr id="2" name="Title 1"/>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44824"/>
            <a:ext cx="8435280" cy="4525963"/>
          </a:xfrm>
        </p:spPr>
        <p:txBody>
          <a:bodyPr>
            <a:normAutofit/>
          </a:bodyPr>
          <a:lstStyle/>
          <a:p>
            <a:r>
              <a:rPr lang="en-US" dirty="0" smtClean="0"/>
              <a:t>A classic clinical example in which the contrast resolution capability of CT excels is distinguishing subtle soft tissue tumors </a:t>
            </a:r>
          </a:p>
          <a:p>
            <a:r>
              <a:rPr lang="en-US" dirty="0" smtClean="0"/>
              <a:t>The difference in CT number between the tumor and the surrounding tissue may be small (e.g., 20 CT numbers), but </a:t>
            </a:r>
          </a:p>
          <a:p>
            <a:r>
              <a:rPr lang="en-US" dirty="0" smtClean="0"/>
              <a:t>because the noise in the CT numbers is smaller (e.g., 3 CT numbers), the tumor is visible on the display to the trained human observer. </a:t>
            </a:r>
            <a:endParaRPr lang="en-US" dirty="0"/>
          </a:p>
        </p:txBody>
      </p:sp>
      <p:sp>
        <p:nvSpPr>
          <p:cNvPr id="3" name="Title 2"/>
          <p:cNvSpPr>
            <a:spLocks noGrp="1"/>
          </p:cNvSpPr>
          <p:nvPr>
            <p:ph type="title"/>
          </p:nvPr>
        </p:nvSpPr>
        <p:spPr/>
        <p:txBody>
          <a:bodyPr/>
          <a:lstStyle/>
          <a:p>
            <a:r>
              <a:rPr lang="en-US" dirty="0" smtClean="0"/>
              <a:t>CT – contrast resolution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2776"/>
            <a:ext cx="8136904" cy="5445224"/>
          </a:xfrm>
        </p:spPr>
        <p:txBody>
          <a:bodyPr>
            <a:noAutofit/>
          </a:bodyPr>
          <a:lstStyle/>
          <a:p>
            <a:r>
              <a:rPr lang="en-US" sz="2400" dirty="0" smtClean="0"/>
              <a:t>Contrast resolution is fundamentally tied to SNR. </a:t>
            </a:r>
          </a:p>
          <a:p>
            <a:r>
              <a:rPr lang="en-US" sz="2400" dirty="0" smtClean="0"/>
              <a:t>SNR is also very much related to the number of x-ray quanta used per pixel in the image. </a:t>
            </a:r>
          </a:p>
          <a:p>
            <a:r>
              <a:rPr lang="en-US" sz="2400" dirty="0" smtClean="0"/>
              <a:t>If one attempts to reduce the pixel size (and thereby increase spatial resolution) and the dose levels are kept the same, the number of x-rays per pixel is reduced.</a:t>
            </a:r>
          </a:p>
          <a:p>
            <a:r>
              <a:rPr lang="en-US" sz="2400" dirty="0" smtClean="0"/>
              <a:t>For example, for the same FOV and dose, changing to a 1,024 X 1,024 CT image from a 512 X 512 image would result in fewer x-ray photons passing through each </a:t>
            </a:r>
            <a:r>
              <a:rPr lang="en-US" sz="2400" dirty="0" err="1" smtClean="0"/>
              <a:t>voxel</a:t>
            </a:r>
            <a:r>
              <a:rPr lang="en-US" sz="2400" dirty="0" smtClean="0"/>
              <a:t>, and therefore the SNR per pixel would drop.</a:t>
            </a:r>
          </a:p>
        </p:txBody>
      </p:sp>
      <p:sp>
        <p:nvSpPr>
          <p:cNvPr id="3" name="Title 2"/>
          <p:cNvSpPr>
            <a:spLocks noGrp="1"/>
          </p:cNvSpPr>
          <p:nvPr>
            <p:ph type="title"/>
          </p:nvPr>
        </p:nvSpPr>
        <p:spPr/>
        <p:txBody>
          <a:bodyPr/>
          <a:lstStyle/>
          <a:p>
            <a:r>
              <a:rPr lang="en-US" dirty="0" smtClean="0"/>
              <a:t>CT – contrast resolution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44824"/>
            <a:ext cx="7571184" cy="4107911"/>
          </a:xfrm>
        </p:spPr>
        <p:txBody>
          <a:bodyPr>
            <a:normAutofit/>
          </a:bodyPr>
          <a:lstStyle/>
          <a:p>
            <a:r>
              <a:rPr lang="en-US" dirty="0" smtClean="0"/>
              <a:t>In CT there is a well-established relationship among: </a:t>
            </a:r>
          </a:p>
          <a:p>
            <a:pPr lvl="1"/>
            <a:r>
              <a:rPr lang="en-US" sz="2800" dirty="0" smtClean="0"/>
              <a:t>SNR, </a:t>
            </a:r>
          </a:p>
          <a:p>
            <a:pPr lvl="1"/>
            <a:r>
              <a:rPr lang="en-US" sz="2800" dirty="0" smtClean="0"/>
              <a:t>pixel dimensions (</a:t>
            </a:r>
            <a:r>
              <a:rPr lang="el-GR" sz="2800" dirty="0" smtClean="0"/>
              <a:t>Δ</a:t>
            </a:r>
            <a:r>
              <a:rPr lang="en-US" sz="2800" dirty="0" smtClean="0"/>
              <a:t>), </a:t>
            </a:r>
          </a:p>
          <a:p>
            <a:pPr lvl="1"/>
            <a:r>
              <a:rPr lang="en-US" sz="2800" dirty="0" smtClean="0"/>
              <a:t>slice thickness (T), and</a:t>
            </a:r>
          </a:p>
          <a:p>
            <a:pPr lvl="1"/>
            <a:r>
              <a:rPr lang="en-US" sz="2800" dirty="0" smtClean="0"/>
              <a:t>radiation dose (D)</a:t>
            </a:r>
          </a:p>
          <a:p>
            <a:endParaRPr lang="en-US" dirty="0"/>
          </a:p>
        </p:txBody>
      </p:sp>
      <p:sp>
        <p:nvSpPr>
          <p:cNvPr id="3" name="Title 2"/>
          <p:cNvSpPr>
            <a:spLocks noGrp="1"/>
          </p:cNvSpPr>
          <p:nvPr>
            <p:ph type="title"/>
          </p:nvPr>
        </p:nvSpPr>
        <p:spPr/>
        <p:txBody>
          <a:bodyPr/>
          <a:lstStyle/>
          <a:p>
            <a:endParaRPr lang="en-US"/>
          </a:p>
        </p:txBody>
      </p:sp>
      <p:sp>
        <p:nvSpPr>
          <p:cNvPr id="4" name="TextBox 3"/>
          <p:cNvSpPr txBox="1"/>
          <p:nvPr/>
        </p:nvSpPr>
        <p:spPr>
          <a:xfrm>
            <a:off x="5292080" y="4390653"/>
            <a:ext cx="3096344" cy="1846659"/>
          </a:xfrm>
          <a:prstGeom prst="rect">
            <a:avLst/>
          </a:prstGeom>
          <a:solidFill>
            <a:schemeClr val="accent1">
              <a:lumMod val="40000"/>
              <a:lumOff val="60000"/>
            </a:schemeClr>
          </a:solidFill>
          <a:ln>
            <a:solidFill>
              <a:schemeClr val="accent1"/>
            </a:solidFill>
          </a:ln>
        </p:spPr>
        <p:txBody>
          <a:bodyPr wrap="square" rtlCol="0">
            <a:spAutoFit/>
          </a:bodyPr>
          <a:lstStyle/>
          <a:p>
            <a:endParaRPr lang="en-US" dirty="0" smtClean="0"/>
          </a:p>
          <a:p>
            <a:r>
              <a:rPr lang="en-US" sz="3200" dirty="0" smtClean="0"/>
              <a:t>        </a:t>
            </a:r>
            <a:r>
              <a:rPr lang="en-US" sz="3200" i="1" dirty="0" smtClean="0">
                <a:solidFill>
                  <a:srgbClr val="002060"/>
                </a:solidFill>
              </a:rPr>
              <a:t>SNR</a:t>
            </a:r>
            <a:r>
              <a:rPr lang="en-US" sz="3200" i="1" baseline="30000" dirty="0" smtClean="0">
                <a:solidFill>
                  <a:srgbClr val="002060"/>
                </a:solidFill>
              </a:rPr>
              <a:t>2</a:t>
            </a:r>
          </a:p>
          <a:p>
            <a:r>
              <a:rPr lang="en-US" sz="3200" dirty="0" smtClean="0">
                <a:solidFill>
                  <a:srgbClr val="002060"/>
                </a:solidFill>
              </a:rPr>
              <a:t>D∝</a:t>
            </a:r>
          </a:p>
          <a:p>
            <a:r>
              <a:rPr lang="en-US" sz="3200" dirty="0" smtClean="0">
                <a:solidFill>
                  <a:srgbClr val="002060"/>
                </a:solidFill>
              </a:rPr>
              <a:t>        </a:t>
            </a:r>
            <a:r>
              <a:rPr lang="el-GR" sz="3200" i="1" dirty="0" smtClean="0">
                <a:solidFill>
                  <a:srgbClr val="002060"/>
                </a:solidFill>
              </a:rPr>
              <a:t>Δ</a:t>
            </a:r>
            <a:r>
              <a:rPr lang="en-US" sz="3200" i="1" baseline="30000" dirty="0" smtClean="0">
                <a:solidFill>
                  <a:srgbClr val="002060"/>
                </a:solidFill>
              </a:rPr>
              <a:t>3</a:t>
            </a:r>
            <a:r>
              <a:rPr lang="en-US" sz="3200" i="1" dirty="0" smtClean="0">
                <a:solidFill>
                  <a:srgbClr val="002060"/>
                </a:solidFill>
              </a:rPr>
              <a:t>T</a:t>
            </a:r>
            <a:endParaRPr lang="en-US" sz="3200" i="1" dirty="0">
              <a:solidFill>
                <a:srgbClr val="002060"/>
              </a:solidFill>
            </a:endParaRPr>
          </a:p>
        </p:txBody>
      </p:sp>
      <p:cxnSp>
        <p:nvCxnSpPr>
          <p:cNvPr id="6" name="Straight Connector 5"/>
          <p:cNvCxnSpPr/>
          <p:nvPr/>
        </p:nvCxnSpPr>
        <p:spPr>
          <a:xfrm>
            <a:off x="6300192" y="5398765"/>
            <a:ext cx="1512168" cy="0"/>
          </a:xfrm>
          <a:prstGeom prst="line">
            <a:avLst/>
          </a:prstGeom>
          <a:ln w="28575">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060848"/>
            <a:ext cx="4104456" cy="4525963"/>
          </a:xfrm>
        </p:spPr>
        <p:txBody>
          <a:bodyPr>
            <a:normAutofit fontScale="92500" lnSpcReduction="20000"/>
          </a:bodyPr>
          <a:lstStyle/>
          <a:p>
            <a:r>
              <a:rPr lang="en-US" dirty="0" smtClean="0"/>
              <a:t>This represents an area (Region of Interest, ROI) within an image of water.</a:t>
            </a:r>
          </a:p>
          <a:p>
            <a:r>
              <a:rPr lang="en-US" dirty="0" smtClean="0"/>
              <a:t>Here we see that all of the pixels do not have a CT number value of zero, as might be expected.  This variation in the CT number values is what we see in the image as noise.</a:t>
            </a:r>
          </a:p>
          <a:p>
            <a:endParaRPr lang="en-US" dirty="0"/>
          </a:p>
        </p:txBody>
      </p:sp>
      <p:sp>
        <p:nvSpPr>
          <p:cNvPr id="3" name="Title 2"/>
          <p:cNvSpPr>
            <a:spLocks noGrp="1"/>
          </p:cNvSpPr>
          <p:nvPr>
            <p:ph type="title"/>
          </p:nvPr>
        </p:nvSpPr>
        <p:spPr>
          <a:xfrm>
            <a:off x="539552" y="476672"/>
            <a:ext cx="8229600" cy="1143000"/>
          </a:xfrm>
        </p:spPr>
        <p:txBody>
          <a:bodyPr>
            <a:noAutofit/>
          </a:bodyPr>
          <a:lstStyle/>
          <a:p>
            <a:r>
              <a:rPr lang="en-US" sz="3200" dirty="0" smtClean="0"/>
              <a:t>Random Distribution of CT Numbers </a:t>
            </a:r>
            <a:br>
              <a:rPr lang="en-US" sz="3200" dirty="0" smtClean="0"/>
            </a:br>
            <a:r>
              <a:rPr lang="en-US" sz="3200" dirty="0" smtClean="0"/>
              <a:t>for a Region in an Image of Water</a:t>
            </a:r>
            <a:endParaRPr lang="en-US" sz="3200" dirty="0"/>
          </a:p>
        </p:txBody>
      </p:sp>
      <p:pic>
        <p:nvPicPr>
          <p:cNvPr id="2050" name="Picture 2"/>
          <p:cNvPicPr>
            <a:picLocks noChangeAspect="1" noChangeArrowheads="1"/>
          </p:cNvPicPr>
          <p:nvPr/>
        </p:nvPicPr>
        <p:blipFill>
          <a:blip r:embed="rId2" cstate="print"/>
          <a:srcRect l="22721" t="14414" r="25019" b="15760"/>
          <a:stretch>
            <a:fillRect/>
          </a:stretch>
        </p:blipFill>
        <p:spPr bwMode="auto">
          <a:xfrm>
            <a:off x="4751512" y="1916832"/>
            <a:ext cx="4392488" cy="4392488"/>
          </a:xfrm>
          <a:prstGeom prst="rect">
            <a:avLst/>
          </a:prstGeom>
          <a:noFill/>
          <a:ln w="38100">
            <a:solidFill>
              <a:schemeClr val="accent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060848"/>
            <a:ext cx="8229600" cy="4525963"/>
          </a:xfrm>
        </p:spPr>
        <p:txBody>
          <a:bodyPr/>
          <a:lstStyle/>
          <a:p>
            <a:r>
              <a:rPr lang="en-US" dirty="0" smtClean="0"/>
              <a:t>The amount of variation, or spread, can be calculated and expressed by the statistical parameter, Standard Deviation (SD).</a:t>
            </a:r>
          </a:p>
          <a:p>
            <a:r>
              <a:rPr lang="en-US" dirty="0" smtClean="0"/>
              <a:t>All CT machines are programmed to calculate the SD within a ROI setup by the operator.</a:t>
            </a:r>
          </a:p>
          <a:p>
            <a:r>
              <a:rPr lang="en-US" dirty="0" smtClean="0"/>
              <a:t>This makes it easy to measure the level of noise in CT images.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916832"/>
            <a:ext cx="8229600" cy="4237931"/>
          </a:xfrm>
        </p:spPr>
        <p:txBody>
          <a:bodyPr>
            <a:noAutofit/>
          </a:bodyPr>
          <a:lstStyle/>
          <a:p>
            <a:r>
              <a:rPr lang="en-US" sz="2400" b="1" i="1" dirty="0" smtClean="0"/>
              <a:t>Detector pitch</a:t>
            </a:r>
            <a:r>
              <a:rPr lang="en-US" sz="2400" i="1" dirty="0" smtClean="0"/>
              <a:t>: </a:t>
            </a:r>
            <a:r>
              <a:rPr lang="en-US" sz="2400" dirty="0" smtClean="0"/>
              <a:t>the center-to-center spacing of the detectors along the array. For third-generation scanners, the detector pitch determines the ray spacing; for fourth-generation scanners, the detector pitch influences the view sampling.</a:t>
            </a:r>
          </a:p>
          <a:p>
            <a:r>
              <a:rPr lang="en-US" sz="2400" b="1" i="1" dirty="0" smtClean="0"/>
              <a:t>Detector aperture</a:t>
            </a:r>
            <a:r>
              <a:rPr lang="en-US" sz="2400" i="1" dirty="0" smtClean="0"/>
              <a:t>: </a:t>
            </a:r>
            <a:r>
              <a:rPr lang="en-US" sz="2400" dirty="0" smtClean="0"/>
              <a:t>the width of the active element of one detector. The use of smaller detectors increases the cutoff (</a:t>
            </a:r>
            <a:r>
              <a:rPr lang="en-US" sz="2400" dirty="0" err="1" smtClean="0"/>
              <a:t>Nyquist</a:t>
            </a:r>
            <a:r>
              <a:rPr lang="en-US" sz="2400" dirty="0" smtClean="0"/>
              <a:t>) frequency of the image, and it improves spatial resolution at all frequencies.</a:t>
            </a:r>
          </a:p>
        </p:txBody>
      </p:sp>
      <p:sp>
        <p:nvSpPr>
          <p:cNvPr id="3" name="Title 2"/>
          <p:cNvSpPr>
            <a:spLocks noGrp="1"/>
          </p:cNvSpPr>
          <p:nvPr>
            <p:ph type="title"/>
          </p:nvPr>
        </p:nvSpPr>
        <p:spPr>
          <a:xfrm>
            <a:off x="467544" y="332656"/>
            <a:ext cx="8229600" cy="1143000"/>
          </a:xfrm>
        </p:spPr>
        <p:txBody>
          <a:bodyPr>
            <a:normAutofit/>
          </a:bodyPr>
          <a:lstStyle/>
          <a:p>
            <a:r>
              <a:rPr lang="en-US" sz="3600" dirty="0" smtClean="0"/>
              <a:t>Factors Affecting Spatial Resolution</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51520" y="1700808"/>
            <a:ext cx="3563888" cy="4525963"/>
          </a:xfrm>
        </p:spPr>
        <p:txBody>
          <a:bodyPr>
            <a:noAutofit/>
          </a:bodyPr>
          <a:lstStyle/>
          <a:p>
            <a:pPr>
              <a:lnSpc>
                <a:spcPct val="90000"/>
              </a:lnSpc>
            </a:pPr>
            <a:r>
              <a:rPr lang="en-US" sz="2400" dirty="0" smtClean="0"/>
              <a:t>1</a:t>
            </a:r>
            <a:r>
              <a:rPr lang="en-US" sz="2400" baseline="30000" dirty="0" smtClean="0"/>
              <a:t>st</a:t>
            </a:r>
            <a:r>
              <a:rPr lang="en-US" sz="2400" dirty="0" smtClean="0"/>
              <a:t> and 2</a:t>
            </a:r>
            <a:r>
              <a:rPr lang="en-US" sz="2400" baseline="30000" dirty="0" smtClean="0"/>
              <a:t>nd</a:t>
            </a:r>
            <a:r>
              <a:rPr lang="en-US" sz="2400" dirty="0" smtClean="0"/>
              <a:t> generation scanners used 28,800 and 324,000 data points</a:t>
            </a:r>
          </a:p>
          <a:p>
            <a:pPr>
              <a:lnSpc>
                <a:spcPct val="90000"/>
              </a:lnSpc>
            </a:pPr>
            <a:r>
              <a:rPr lang="en-US" sz="2400" dirty="0" smtClean="0"/>
              <a:t>State-of-the-art scanner may acquire about 800,000 data points</a:t>
            </a:r>
          </a:p>
          <a:p>
            <a:pPr>
              <a:lnSpc>
                <a:spcPct val="90000"/>
              </a:lnSpc>
            </a:pPr>
            <a:r>
              <a:rPr lang="en-US" sz="2400" dirty="0" smtClean="0"/>
              <a:t>Modern 512 x 512 circular CT image contains about 205,000 image pixels</a:t>
            </a:r>
          </a:p>
        </p:txBody>
      </p:sp>
      <p:sp>
        <p:nvSpPr>
          <p:cNvPr id="5" name="Content Placeholder 4"/>
          <p:cNvSpPr>
            <a:spLocks noGrp="1"/>
          </p:cNvSpPr>
          <p:nvPr>
            <p:ph sz="half" idx="2"/>
          </p:nvPr>
        </p:nvSpPr>
        <p:spPr>
          <a:xfrm>
            <a:off x="3995936" y="4005064"/>
            <a:ext cx="5148064" cy="2232248"/>
          </a:xfrm>
        </p:spPr>
        <p:txBody>
          <a:bodyPr>
            <a:normAutofit/>
          </a:bodyPr>
          <a:lstStyle/>
          <a:p>
            <a:r>
              <a:rPr lang="en-US" sz="2400" dirty="0" smtClean="0"/>
              <a:t>Number of rays affects the radial component of spatial resolution; number of views affects the circumferential component of the resolution</a:t>
            </a:r>
            <a:endParaRPr lang="en-US" sz="2400" b="1" i="1" dirty="0" smtClean="0"/>
          </a:p>
          <a:p>
            <a:endParaRPr lang="en-US" sz="2400" dirty="0"/>
          </a:p>
        </p:txBody>
      </p:sp>
      <p:sp>
        <p:nvSpPr>
          <p:cNvPr id="3" name="Title 2"/>
          <p:cNvSpPr>
            <a:spLocks noGrp="1"/>
          </p:cNvSpPr>
          <p:nvPr>
            <p:ph type="title"/>
          </p:nvPr>
        </p:nvSpPr>
        <p:spPr/>
        <p:txBody>
          <a:bodyPr>
            <a:noAutofit/>
          </a:bodyPr>
          <a:lstStyle/>
          <a:p>
            <a:r>
              <a:rPr lang="en-US" sz="4000" dirty="0" smtClean="0"/>
              <a:t>Rays and </a:t>
            </a:r>
            <a:br>
              <a:rPr lang="en-US" sz="4000" dirty="0" smtClean="0"/>
            </a:br>
            <a:r>
              <a:rPr lang="en-US" sz="4000" dirty="0" smtClean="0"/>
              <a:t>views</a:t>
            </a:r>
            <a:endParaRPr lang="en-US" sz="4000" dirty="0"/>
          </a:p>
        </p:txBody>
      </p:sp>
      <p:pic>
        <p:nvPicPr>
          <p:cNvPr id="4" name="Picture 4" descr="bush_13_21"/>
          <p:cNvPicPr>
            <a:picLocks noChangeAspect="1" noChangeArrowheads="1"/>
          </p:cNvPicPr>
          <p:nvPr/>
        </p:nvPicPr>
        <p:blipFill>
          <a:blip r:embed="rId2" cstate="print"/>
          <a:srcRect r="122" b="19445"/>
          <a:stretch>
            <a:fillRect/>
          </a:stretch>
        </p:blipFill>
        <p:spPr>
          <a:xfrm>
            <a:off x="3923928" y="105544"/>
            <a:ext cx="5121572" cy="3251448"/>
          </a:xfrm>
          <a:prstGeom prst="rect">
            <a:avLst/>
          </a:prstGeom>
          <a:noFill/>
          <a:ln w="38100">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2800" dirty="0" smtClean="0"/>
              <a:t>The </a:t>
            </a:r>
            <a:r>
              <a:rPr lang="en-US" sz="2800" dirty="0" err="1" smtClean="0"/>
              <a:t>sinogram</a:t>
            </a:r>
            <a:endParaRPr lang="en-US" sz="2800" dirty="0" smtClean="0"/>
          </a:p>
          <a:p>
            <a:r>
              <a:rPr lang="en-US" sz="2800" dirty="0" smtClean="0"/>
              <a:t>Display of raw data acquired for one CT slice before reconstruction</a:t>
            </a:r>
          </a:p>
          <a:p>
            <a:r>
              <a:rPr lang="en-US" sz="2800" dirty="0" smtClean="0"/>
              <a:t>Rays are plotted horizontally and views are shown on the vertical axis</a:t>
            </a:r>
          </a:p>
          <a:p>
            <a:r>
              <a:rPr lang="en-US" sz="2800" dirty="0" smtClean="0"/>
              <a:t>Objects close to the edge of the FOV produce a sinusoid of high amplitude</a:t>
            </a:r>
          </a:p>
          <a:p>
            <a:r>
              <a:rPr lang="en-US" sz="2800" dirty="0" smtClean="0"/>
              <a:t>Bad detector in a 3</a:t>
            </a:r>
            <a:r>
              <a:rPr lang="en-US" sz="2800" baseline="30000" dirty="0" smtClean="0"/>
              <a:t>rd</a:t>
            </a:r>
            <a:r>
              <a:rPr lang="en-US" sz="2800" dirty="0" smtClean="0"/>
              <a:t> generation scanner would show up as a vertical line on the </a:t>
            </a:r>
            <a:r>
              <a:rPr lang="en-US" sz="2800" dirty="0" err="1" smtClean="0"/>
              <a:t>sinogram</a:t>
            </a:r>
            <a:endParaRPr lang="en-US" sz="2800" dirty="0" smtClean="0"/>
          </a:p>
          <a:p>
            <a:endParaRPr lang="en-US" sz="2000" dirty="0"/>
          </a:p>
        </p:txBody>
      </p:sp>
      <p:sp>
        <p:nvSpPr>
          <p:cNvPr id="3" name="Title 2"/>
          <p:cNvSpPr>
            <a:spLocks noGrp="1"/>
          </p:cNvSpPr>
          <p:nvPr>
            <p:ph type="title"/>
          </p:nvPr>
        </p:nvSpPr>
        <p:spPr/>
        <p:txBody>
          <a:bodyPr>
            <a:normAutofit/>
          </a:bodyPr>
          <a:lstStyle/>
          <a:p>
            <a:r>
              <a:rPr lang="en-US" sz="3600" dirty="0" smtClean="0"/>
              <a:t>Factors Affecting Spatial Resolution</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descr="bush_13_20"/>
          <p:cNvPicPr>
            <a:picLocks noChangeAspect="1" noChangeArrowheads="1"/>
          </p:cNvPicPr>
          <p:nvPr/>
        </p:nvPicPr>
        <p:blipFill>
          <a:blip r:embed="rId2" cstate="print"/>
          <a:srcRect/>
          <a:stretch>
            <a:fillRect/>
          </a:stretch>
        </p:blipFill>
        <p:spPr>
          <a:xfrm>
            <a:off x="395536" y="620688"/>
            <a:ext cx="8468788" cy="5987752"/>
          </a:xfrm>
          <a:prstGeom prst="rect">
            <a:avLst/>
          </a:prstGeo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96752"/>
            <a:ext cx="8229600" cy="4525963"/>
          </a:xfrm>
        </p:spPr>
        <p:txBody>
          <a:bodyPr>
            <a:normAutofit/>
          </a:bodyPr>
          <a:lstStyle/>
          <a:p>
            <a:r>
              <a:rPr lang="en-US" sz="2000" b="1" i="1" dirty="0" smtClean="0"/>
              <a:t>Number of rays</a:t>
            </a:r>
            <a:r>
              <a:rPr lang="en-US" sz="2000" i="1" dirty="0" smtClean="0"/>
              <a:t>: </a:t>
            </a:r>
            <a:r>
              <a:rPr lang="en-US" sz="2000" dirty="0" smtClean="0"/>
              <a:t>over the same FOV has a strong influence on spatial resolution. For a fixed FOV; the number of rays increases as the detector pitch decreases.</a:t>
            </a:r>
          </a:p>
          <a:p>
            <a:r>
              <a:rPr lang="en-US" sz="2000" dirty="0" smtClean="0"/>
              <a:t>CT images of a simulated object reconstructed with differing numbers of rays show that reducing the ray sampling results in low-resolution, blurred images</a:t>
            </a:r>
          </a:p>
          <a:p>
            <a:endParaRPr lang="en-US" sz="2000" dirty="0"/>
          </a:p>
        </p:txBody>
      </p:sp>
      <p:sp>
        <p:nvSpPr>
          <p:cNvPr id="3" name="Title 2"/>
          <p:cNvSpPr>
            <a:spLocks noGrp="1"/>
          </p:cNvSpPr>
          <p:nvPr>
            <p:ph type="title"/>
          </p:nvPr>
        </p:nvSpPr>
        <p:spPr/>
        <p:txBody>
          <a:bodyPr/>
          <a:lstStyle/>
          <a:p>
            <a:r>
              <a:rPr lang="en-US" dirty="0" smtClean="0"/>
              <a:t>Number of rays</a:t>
            </a:r>
            <a:endParaRPr lang="en-US" dirty="0"/>
          </a:p>
        </p:txBody>
      </p:sp>
      <p:pic>
        <p:nvPicPr>
          <p:cNvPr id="5" name="Picture 4" descr="bush_13_22"/>
          <p:cNvPicPr>
            <a:picLocks noChangeAspect="1" noChangeArrowheads="1"/>
          </p:cNvPicPr>
          <p:nvPr/>
        </p:nvPicPr>
        <p:blipFill>
          <a:blip r:embed="rId2" cstate="print"/>
          <a:srcRect/>
          <a:stretch>
            <a:fillRect/>
          </a:stretch>
        </p:blipFill>
        <p:spPr>
          <a:xfrm>
            <a:off x="827584" y="3324666"/>
            <a:ext cx="7560840" cy="3533334"/>
          </a:xfrm>
          <a:prstGeom prst="rect">
            <a:avLst/>
          </a:prstGeom>
          <a:noFill/>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dirty="0"/>
              <a:t>A. Technique Parameters</a:t>
            </a:r>
          </a:p>
          <a:p>
            <a:pPr>
              <a:buNone/>
            </a:pPr>
            <a:r>
              <a:rPr lang="en-US" dirty="0"/>
              <a:t>B. Anatomic Coverage/Display</a:t>
            </a:r>
          </a:p>
          <a:p>
            <a:pPr>
              <a:buNone/>
            </a:pPr>
            <a:r>
              <a:rPr lang="en-US" dirty="0"/>
              <a:t>C. Filming Technique (for hard copy film submissions only)</a:t>
            </a:r>
          </a:p>
          <a:p>
            <a:pPr>
              <a:buNone/>
            </a:pPr>
            <a:r>
              <a:rPr lang="en-US" dirty="0"/>
              <a:t>D. Artifacts</a:t>
            </a:r>
          </a:p>
          <a:p>
            <a:pPr>
              <a:buNone/>
            </a:pPr>
            <a:r>
              <a:rPr lang="en-US" dirty="0"/>
              <a:t>E. Examination Identification: Missing Information</a:t>
            </a:r>
          </a:p>
          <a:p>
            <a:pPr>
              <a:buNone/>
            </a:pPr>
            <a:r>
              <a:rPr lang="en-US" dirty="0"/>
              <a:t>F. Examination Protocols</a:t>
            </a:r>
          </a:p>
        </p:txBody>
      </p:sp>
      <p:sp>
        <p:nvSpPr>
          <p:cNvPr id="5" name="Title 4"/>
          <p:cNvSpPr>
            <a:spLocks noGrp="1"/>
          </p:cNvSpPr>
          <p:nvPr>
            <p:ph type="title"/>
          </p:nvPr>
        </p:nvSpPr>
        <p:spPr/>
        <p:txBody>
          <a:bodyPr>
            <a:normAutofit fontScale="90000"/>
          </a:bodyPr>
          <a:lstStyle/>
          <a:p>
            <a:r>
              <a:rPr lang="en-US" dirty="0" smtClean="0"/>
              <a:t>CT examination quality parameters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700808"/>
            <a:ext cx="8435280" cy="4525963"/>
          </a:xfrm>
        </p:spPr>
        <p:txBody>
          <a:bodyPr>
            <a:normAutofit fontScale="92500" lnSpcReduction="10000"/>
          </a:bodyPr>
          <a:lstStyle/>
          <a:p>
            <a:r>
              <a:rPr lang="en-US" sz="2800" b="1" i="1" dirty="0" smtClean="0"/>
              <a:t>Number of views</a:t>
            </a:r>
            <a:r>
              <a:rPr lang="en-US" sz="2800" i="1" dirty="0" smtClean="0"/>
              <a:t>: </a:t>
            </a:r>
            <a:r>
              <a:rPr lang="en-US" sz="2800" dirty="0" smtClean="0"/>
              <a:t>influence the ability of the CT image to convey the higher spatial frequencies in the image without artifacts. Use of too few views results in view aliasing, which is most noticeable toward the periphery of the image.</a:t>
            </a:r>
          </a:p>
          <a:p>
            <a:r>
              <a:rPr lang="en-US" sz="2800" dirty="0" smtClean="0"/>
              <a:t>CT images of the simulated object reconstructed with differing numbers of views show the effect of using too few angular views (</a:t>
            </a:r>
            <a:r>
              <a:rPr lang="en-US" sz="2800" i="1" dirty="0" smtClean="0"/>
              <a:t>view aliasing</a:t>
            </a:r>
            <a:r>
              <a:rPr lang="en-US" sz="2800" dirty="0" smtClean="0"/>
              <a:t>)</a:t>
            </a:r>
          </a:p>
          <a:p>
            <a:r>
              <a:rPr lang="en-US" sz="2800" dirty="0" smtClean="0"/>
              <a:t>Sharp edges (high spatial frequencies) produce radiating artifacts that become more apparent near the periphery of the image</a:t>
            </a:r>
          </a:p>
          <a:p>
            <a:endParaRPr lang="en-US" sz="2800"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4" name="Picture 4" descr="bush_13_23"/>
          <p:cNvPicPr>
            <a:picLocks noChangeAspect="1" noChangeArrowheads="1"/>
          </p:cNvPicPr>
          <p:nvPr/>
        </p:nvPicPr>
        <p:blipFill>
          <a:blip r:embed="rId2" cstate="print"/>
          <a:srcRect/>
          <a:stretch>
            <a:fillRect/>
          </a:stretch>
        </p:blipFill>
        <p:spPr>
          <a:xfrm>
            <a:off x="0" y="1549399"/>
            <a:ext cx="9144000" cy="4243294"/>
          </a:xfrm>
          <a:prstGeom prst="rect">
            <a:avLst/>
          </a:prstGeo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340768"/>
            <a:ext cx="8229600" cy="4886003"/>
          </a:xfrm>
        </p:spPr>
        <p:txBody>
          <a:bodyPr>
            <a:normAutofit/>
          </a:bodyPr>
          <a:lstStyle/>
          <a:p>
            <a:r>
              <a:rPr lang="en-US" sz="2400" b="1" i="1" dirty="0" smtClean="0"/>
              <a:t>Focal spot size</a:t>
            </a:r>
            <a:r>
              <a:rPr lang="en-US" sz="2400" i="1" dirty="0" smtClean="0"/>
              <a:t>: </a:t>
            </a:r>
            <a:r>
              <a:rPr lang="en-US" sz="2400" dirty="0" smtClean="0"/>
              <a:t>larger focal spots cause more geometric </a:t>
            </a:r>
            <a:r>
              <a:rPr lang="en-US" sz="2400" dirty="0" err="1" smtClean="0"/>
              <a:t>unsharpness</a:t>
            </a:r>
            <a:r>
              <a:rPr lang="en-US" sz="2400" dirty="0" smtClean="0"/>
              <a:t> in the detected image and reduce spatial resolution. The influence of focal spot size is very much related to the magnification of an object to be resolved.</a:t>
            </a:r>
            <a:endParaRPr lang="en-US" sz="2400" i="1" dirty="0" smtClean="0"/>
          </a:p>
          <a:p>
            <a:r>
              <a:rPr lang="en-US" sz="2400" b="1" i="1" dirty="0" smtClean="0"/>
              <a:t>Object magnification</a:t>
            </a:r>
            <a:r>
              <a:rPr lang="en-US" sz="2400" i="1" dirty="0" smtClean="0"/>
              <a:t>: </a:t>
            </a:r>
            <a:r>
              <a:rPr lang="en-US" sz="2400" dirty="0" smtClean="0"/>
              <a:t>amplifies the blurring of the focal spot. Because of the need to scan completely around the patient in a fixed diameter gantry, the magnification factors experienced in CT are higher than in radiography. Magnification factors of 2.0 are common, and they can reach 2.7 for the entrant surfaces of large patients.</a:t>
            </a:r>
          </a:p>
        </p:txBody>
      </p:sp>
      <p:sp>
        <p:nvSpPr>
          <p:cNvPr id="3" name="Title 2"/>
          <p:cNvSpPr>
            <a:spLocks noGrp="1"/>
          </p:cNvSpPr>
          <p:nvPr>
            <p:ph type="title"/>
          </p:nvPr>
        </p:nvSpPr>
        <p:spPr/>
        <p:txBody>
          <a:bodyPr>
            <a:normAutofit/>
          </a:bodyPr>
          <a:lstStyle/>
          <a:p>
            <a:r>
              <a:rPr lang="en-US" sz="3600" dirty="0" smtClean="0"/>
              <a:t>Factors Affecting Spatial Resolution</a:t>
            </a:r>
            <a:endParaRPr lang="en-US"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700808"/>
            <a:ext cx="8229600" cy="4824536"/>
          </a:xfrm>
        </p:spPr>
        <p:txBody>
          <a:bodyPr>
            <a:noAutofit/>
          </a:bodyPr>
          <a:lstStyle/>
          <a:p>
            <a:r>
              <a:rPr lang="en-US" sz="2400" b="1" i="1" dirty="0" smtClean="0"/>
              <a:t>Slice thickness</a:t>
            </a:r>
            <a:r>
              <a:rPr lang="en-US" sz="2400" i="1" dirty="0" smtClean="0"/>
              <a:t>: </a:t>
            </a:r>
            <a:r>
              <a:rPr lang="en-US" sz="2400" dirty="0" smtClean="0"/>
              <a:t>detector aperture in the cranial-caudal axis. Large slice thicknesses clearly reduce spatial resolution in the cranial-caudal axis, but they also reduce sharpness of the edges of structures in the </a:t>
            </a:r>
            <a:r>
              <a:rPr lang="en-US" sz="2400" dirty="0" err="1" smtClean="0"/>
              <a:t>transaxial</a:t>
            </a:r>
            <a:r>
              <a:rPr lang="en-US" sz="2400" dirty="0" smtClean="0"/>
              <a:t> image. If a linear, high-contrast object such as a contrast-filled vessel runs perfectly perpendicular to the trans axial plane, it will exhibit sharp edges regardless of slice thickness. However, if it traverses through the patient at an angle, its edges will be increasingly blurred with increased slice thickness.</a:t>
            </a:r>
          </a:p>
        </p:txBody>
      </p:sp>
      <p:sp>
        <p:nvSpPr>
          <p:cNvPr id="3" name="Title 2"/>
          <p:cNvSpPr>
            <a:spLocks noGrp="1"/>
          </p:cNvSpPr>
          <p:nvPr>
            <p:ph type="title"/>
          </p:nvPr>
        </p:nvSpPr>
        <p:spPr/>
        <p:txBody>
          <a:bodyPr>
            <a:normAutofit/>
          </a:bodyPr>
          <a:lstStyle/>
          <a:p>
            <a:r>
              <a:rPr lang="en-US" sz="3600" dirty="0" smtClean="0"/>
              <a:t>Factors Affecting Spatial Resolution</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90000"/>
              </a:lnSpc>
            </a:pPr>
            <a:r>
              <a:rPr lang="en-US" sz="2800" dirty="0" smtClean="0"/>
              <a:t>In axial scanning (i.e., with no table movement) where, for example, four detector arrays are used, the width of the two center detector arrays almost completely dictates the thickness of the slices</a:t>
            </a:r>
          </a:p>
          <a:p>
            <a:pPr>
              <a:lnSpc>
                <a:spcPct val="90000"/>
              </a:lnSpc>
            </a:pPr>
            <a:r>
              <a:rPr lang="en-US" sz="2800" dirty="0" smtClean="0"/>
              <a:t>For the two slices at the edges of the scan, the inner side of the slice is determined by the edge of the detector, but the outer edge is determined either by the outer edge of the detector or by the collimator penumbra, depending on collimator adjustment</a:t>
            </a:r>
          </a:p>
        </p:txBody>
      </p:sp>
      <p:sp>
        <p:nvSpPr>
          <p:cNvPr id="3" name="Title 2"/>
          <p:cNvSpPr>
            <a:spLocks noGrp="1"/>
          </p:cNvSpPr>
          <p:nvPr>
            <p:ph type="title"/>
          </p:nvPr>
        </p:nvSpPr>
        <p:spPr/>
        <p:txBody>
          <a:bodyPr>
            <a:normAutofit fontScale="90000"/>
          </a:bodyPr>
          <a:lstStyle/>
          <a:p>
            <a:r>
              <a:rPr lang="en-US" dirty="0" smtClean="0"/>
              <a:t>Slice thickness:</a:t>
            </a:r>
            <a:br>
              <a:rPr lang="en-US" dirty="0" smtClean="0"/>
            </a:br>
            <a:r>
              <a:rPr lang="en-US" dirty="0" smtClean="0"/>
              <a:t>multiple detector array scanners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descr="bush_13_18"/>
          <p:cNvPicPr>
            <a:picLocks noChangeAspect="1" noChangeArrowheads="1"/>
          </p:cNvPicPr>
          <p:nvPr/>
        </p:nvPicPr>
        <p:blipFill>
          <a:blip r:embed="rId2" cstate="print"/>
          <a:srcRect/>
          <a:stretch>
            <a:fillRect/>
          </a:stretch>
        </p:blipFill>
        <p:spPr>
          <a:xfrm>
            <a:off x="611560" y="1412776"/>
            <a:ext cx="7772400" cy="4986337"/>
          </a:xfrm>
          <a:prstGeom prst="rect">
            <a:avLst/>
          </a:prstGeom>
          <a:noFill/>
          <a:ln w="28575">
            <a:solidFill>
              <a:schemeClr val="accent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83976"/>
          </a:xfrm>
        </p:spPr>
        <p:txBody>
          <a:bodyPr>
            <a:normAutofit fontScale="92500"/>
          </a:bodyPr>
          <a:lstStyle/>
          <a:p>
            <a:r>
              <a:rPr lang="en-US" sz="2400" b="1" i="1" dirty="0" smtClean="0"/>
              <a:t>Slice sensitivity profile</a:t>
            </a:r>
            <a:r>
              <a:rPr lang="en-US" sz="2400" i="1" dirty="0" smtClean="0"/>
              <a:t>: </a:t>
            </a:r>
            <a:r>
              <a:rPr lang="en-US" sz="2400" dirty="0" smtClean="0"/>
              <a:t>is literally the line spread function in the cranial-caudal axis of the patient. The slice sensitivity profile is a more accurate descriptor of the slice thickness.</a:t>
            </a:r>
          </a:p>
          <a:p>
            <a:pPr>
              <a:lnSpc>
                <a:spcPct val="90000"/>
              </a:lnSpc>
            </a:pPr>
            <a:r>
              <a:rPr lang="en-US" sz="2400" dirty="0" smtClean="0"/>
              <a:t>For single detector array scanners, the shape of the slice sensitivity profile is a consequence of:</a:t>
            </a:r>
          </a:p>
          <a:p>
            <a:pPr lvl="1">
              <a:lnSpc>
                <a:spcPct val="90000"/>
              </a:lnSpc>
            </a:pPr>
            <a:r>
              <a:rPr lang="en-US" sz="2400" dirty="0" smtClean="0"/>
              <a:t>Finite width of the x-ray focal spot</a:t>
            </a:r>
          </a:p>
          <a:p>
            <a:pPr lvl="1">
              <a:lnSpc>
                <a:spcPct val="90000"/>
              </a:lnSpc>
            </a:pPr>
            <a:r>
              <a:rPr lang="en-US" sz="2400" dirty="0" smtClean="0"/>
              <a:t>Penumbra of the collimator</a:t>
            </a:r>
          </a:p>
          <a:p>
            <a:pPr lvl="1">
              <a:lnSpc>
                <a:spcPct val="90000"/>
              </a:lnSpc>
            </a:pPr>
            <a:r>
              <a:rPr lang="en-US" sz="2400" dirty="0" smtClean="0"/>
              <a:t>The fact that the image is computed from a number of projection angles encircling the patient</a:t>
            </a:r>
          </a:p>
          <a:p>
            <a:pPr lvl="1">
              <a:lnSpc>
                <a:spcPct val="90000"/>
              </a:lnSpc>
            </a:pPr>
            <a:r>
              <a:rPr lang="en-US" sz="2400" dirty="0" smtClean="0"/>
              <a:t>Other minor factors</a:t>
            </a:r>
          </a:p>
          <a:p>
            <a:pPr>
              <a:lnSpc>
                <a:spcPct val="90000"/>
              </a:lnSpc>
            </a:pPr>
            <a:r>
              <a:rPr lang="en-US" sz="2400" dirty="0" smtClean="0"/>
              <a:t>Helical scans have a slightly broader slice sensitivity profile due to translation of the patient during the scan</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29600" cy="4525963"/>
          </a:xfrm>
        </p:spPr>
        <p:txBody>
          <a:bodyPr>
            <a:normAutofit fontScale="77500" lnSpcReduction="20000"/>
          </a:bodyPr>
          <a:lstStyle/>
          <a:p>
            <a:r>
              <a:rPr lang="en-US" sz="2800" b="1" i="1" dirty="0" smtClean="0"/>
              <a:t>Helical pitch</a:t>
            </a:r>
            <a:r>
              <a:rPr lang="en-US" sz="2800" i="1" dirty="0" smtClean="0"/>
              <a:t>: </a:t>
            </a:r>
            <a:r>
              <a:rPr lang="en-US" sz="2800" dirty="0" smtClean="0"/>
              <a:t>greater pitches reduce spatial resolution. A larger pitch increases the width of the slice sensitivity profile.</a:t>
            </a:r>
          </a:p>
          <a:p>
            <a:r>
              <a:rPr lang="en-US" sz="2800" b="1" i="1" dirty="0" smtClean="0"/>
              <a:t>Reconstruction kernel</a:t>
            </a:r>
            <a:r>
              <a:rPr lang="en-US" sz="2800" i="1" dirty="0" smtClean="0"/>
              <a:t>: </a:t>
            </a:r>
            <a:r>
              <a:rPr lang="en-US" sz="2800" dirty="0" smtClean="0"/>
              <a:t>its shape has a direct bearing on spatial resolution. Bone filters have the best spatial resolution, and soft tissue filters have lower spatial resolution.</a:t>
            </a:r>
          </a:p>
          <a:p>
            <a:r>
              <a:rPr lang="en-US" sz="2800" dirty="0" smtClean="0"/>
              <a:t>CT reconstruction algorithms assume that the x-ray source has negotiated a circular, not helical, path around the patient</a:t>
            </a:r>
          </a:p>
          <a:p>
            <a:r>
              <a:rPr lang="en-US" sz="2800" dirty="0" smtClean="0"/>
              <a:t>Before the actual CT reconstruction, the helical data set is interpolated into a series of planar image sets</a:t>
            </a:r>
          </a:p>
          <a:p>
            <a:r>
              <a:rPr lang="en-US" sz="2800" dirty="0" smtClean="0"/>
              <a:t>With helical scanning, CT images can be reconstructed at any position along the length of the scan</a:t>
            </a:r>
          </a:p>
          <a:p>
            <a:pPr>
              <a:buNone/>
            </a:pPr>
            <a:endParaRPr lang="en-US" sz="2800" dirty="0" smtClean="0"/>
          </a:p>
          <a:p>
            <a:endParaRPr lang="en-US" sz="2800" dirty="0" smtClean="0"/>
          </a:p>
          <a:p>
            <a:endParaRPr lang="en-US" dirty="0"/>
          </a:p>
        </p:txBody>
      </p:sp>
      <p:sp>
        <p:nvSpPr>
          <p:cNvPr id="3" name="Title 2"/>
          <p:cNvSpPr>
            <a:spLocks noGrp="1"/>
          </p:cNvSpPr>
          <p:nvPr>
            <p:ph type="title"/>
          </p:nvPr>
        </p:nvSpPr>
        <p:spPr>
          <a:xfrm>
            <a:off x="457200" y="274638"/>
            <a:ext cx="8507288" cy="1143000"/>
          </a:xfrm>
        </p:spPr>
        <p:txBody>
          <a:bodyPr>
            <a:normAutofit/>
          </a:bodyPr>
          <a:lstStyle/>
          <a:p>
            <a:r>
              <a:rPr lang="en-US" sz="3600" dirty="0" smtClean="0"/>
              <a:t>Factors Affecting Spatial Resolution</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descr="bush_13_25"/>
          <p:cNvPicPr>
            <a:picLocks noChangeAspect="1" noChangeArrowheads="1"/>
          </p:cNvPicPr>
          <p:nvPr/>
        </p:nvPicPr>
        <p:blipFill>
          <a:blip r:embed="rId2" cstate="print"/>
          <a:srcRect/>
          <a:stretch>
            <a:fillRect/>
          </a:stretch>
        </p:blipFill>
        <p:spPr>
          <a:xfrm>
            <a:off x="1354138" y="609600"/>
            <a:ext cx="6435725" cy="5486400"/>
          </a:xfrm>
          <a:prstGeom prst="rect">
            <a:avLst/>
          </a:prstGeo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92500" lnSpcReduction="20000"/>
          </a:bodyPr>
          <a:lstStyle/>
          <a:p>
            <a:r>
              <a:rPr lang="en-US" b="1" i="1" dirty="0" smtClean="0"/>
              <a:t>Pixel matrix</a:t>
            </a:r>
            <a:r>
              <a:rPr lang="en-US" i="1" dirty="0" smtClean="0"/>
              <a:t>: </a:t>
            </a:r>
            <a:r>
              <a:rPr lang="en-US" dirty="0" smtClean="0"/>
              <a:t>has a direct influence (for a fixed </a:t>
            </a:r>
            <a:r>
              <a:rPr lang="en-US" dirty="0" err="1" smtClean="0"/>
              <a:t>FaY</a:t>
            </a:r>
            <a:r>
              <a:rPr lang="en-US" dirty="0" smtClean="0"/>
              <a:t>) on spatial resolution; however no CT manufacturer compromises on this parameter in a way that reduces resolution. In some instances the pixel matrix may be reduced. For example, some vendors reconstruct to a 256 X 256 pixel matrix for CT fluoroscopy to achieve real-time performance. </a:t>
            </a:r>
          </a:p>
          <a:p>
            <a:r>
              <a:rPr lang="en-US" dirty="0" smtClean="0"/>
              <a:t>Also, in soft copy viewing, if the number of CT images displayed on a monitor exceeds the pixel resolution of the display hardware, the software </a:t>
            </a:r>
            <a:r>
              <a:rPr lang="en-US" dirty="0" err="1" smtClean="0"/>
              <a:t>downscans</a:t>
            </a:r>
            <a:r>
              <a:rPr lang="en-US" dirty="0" smtClean="0"/>
              <a:t> the CT images, reducing the spatial resolution. For example, a 1,024 X 1,024 pixel workstation can display only four 512 X 512 CT images at full resolution.</a:t>
            </a:r>
          </a:p>
        </p:txBody>
      </p:sp>
      <p:sp>
        <p:nvSpPr>
          <p:cNvPr id="3" name="Title 2"/>
          <p:cNvSpPr>
            <a:spLocks noGrp="1"/>
          </p:cNvSpPr>
          <p:nvPr>
            <p:ph type="title"/>
          </p:nvPr>
        </p:nvSpPr>
        <p:spPr/>
        <p:txBody>
          <a:bodyPr>
            <a:normAutofit/>
          </a:bodyPr>
          <a:lstStyle/>
          <a:p>
            <a:r>
              <a:rPr lang="en-US" sz="3600" dirty="0" smtClean="0"/>
              <a:t>Factors Affecting Spatial Resolution</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370379"/>
          </a:xfrm>
        </p:spPr>
        <p:txBody>
          <a:bodyPr/>
          <a:lstStyle/>
          <a:p>
            <a:pPr>
              <a:buNone/>
            </a:pPr>
            <a:r>
              <a:rPr lang="en-US" dirty="0" smtClean="0"/>
              <a:t>A. Technique Parameters</a:t>
            </a:r>
          </a:p>
          <a:p>
            <a:pPr>
              <a:buNone/>
            </a:pPr>
            <a:r>
              <a:rPr lang="en-US" dirty="0" smtClean="0"/>
              <a:t>B. Anatomic Coverage/Display</a:t>
            </a:r>
          </a:p>
          <a:p>
            <a:r>
              <a:rPr lang="en-US" dirty="0" smtClean="0"/>
              <a:t>are examination specific and follow the examination protocols</a:t>
            </a:r>
            <a:endParaRPr lang="en-US" dirty="0"/>
          </a:p>
        </p:txBody>
      </p:sp>
      <p:sp>
        <p:nvSpPr>
          <p:cNvPr id="2" name="Title 1"/>
          <p:cNvSpPr>
            <a:spLocks noGrp="1"/>
          </p:cNvSpPr>
          <p:nvPr>
            <p:ph type="title"/>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12776"/>
            <a:ext cx="8229600" cy="4752528"/>
          </a:xfrm>
        </p:spPr>
        <p:txBody>
          <a:bodyPr>
            <a:noAutofit/>
          </a:bodyPr>
          <a:lstStyle/>
          <a:p>
            <a:r>
              <a:rPr lang="en-US" sz="2800" b="1" i="1" dirty="0" smtClean="0"/>
              <a:t>Patient motion</a:t>
            </a:r>
            <a:r>
              <a:rPr lang="en-US" sz="2800" i="1" dirty="0" smtClean="0"/>
              <a:t>: </a:t>
            </a:r>
            <a:r>
              <a:rPr lang="en-US" sz="2800" dirty="0" smtClean="0"/>
              <a:t>involuntary motion (e.g., heart) or motion resulting from patient noncompliance (e.g., respiratory), causes blurring proportional to the distance of the motion during the scan.</a:t>
            </a:r>
          </a:p>
          <a:p>
            <a:r>
              <a:rPr lang="en-US" sz="2800" b="1" i="1" dirty="0" smtClean="0"/>
              <a:t>Field of view</a:t>
            </a:r>
            <a:r>
              <a:rPr lang="en-US" sz="2800" i="1" dirty="0" smtClean="0"/>
              <a:t>: </a:t>
            </a:r>
            <a:r>
              <a:rPr lang="en-US" sz="2800" dirty="0" smtClean="0"/>
              <a:t>FOV influences the physical dimensions of each pixel. A 10- cm FOV in a 512 X 512 matrix results in pixel dimensions of approximately 0.2 mm, and a 35-cm FOV produces pixel widths of about 0.7 mm.</a:t>
            </a:r>
          </a:p>
          <a:p>
            <a:pPr>
              <a:buNone/>
            </a:pPr>
            <a:endParaRPr lang="en-US" sz="3200" dirty="0"/>
          </a:p>
        </p:txBody>
      </p:sp>
      <p:sp>
        <p:nvSpPr>
          <p:cNvPr id="3" name="Title 2"/>
          <p:cNvSpPr>
            <a:spLocks noGrp="1"/>
          </p:cNvSpPr>
          <p:nvPr>
            <p:ph type="title"/>
          </p:nvPr>
        </p:nvSpPr>
        <p:spPr/>
        <p:txBody>
          <a:bodyPr>
            <a:normAutofit/>
          </a:bodyPr>
          <a:lstStyle/>
          <a:p>
            <a:r>
              <a:rPr lang="en-US" sz="3600" dirty="0" smtClean="0"/>
              <a:t>Factors Affecting Spatial Resolution</a:t>
            </a:r>
            <a:endParaRPr 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i="1" dirty="0" err="1" smtClean="0"/>
              <a:t>mAs</a:t>
            </a:r>
            <a:r>
              <a:rPr lang="en-US" i="1" dirty="0" smtClean="0"/>
              <a:t>: </a:t>
            </a:r>
            <a:r>
              <a:rPr lang="en-US" dirty="0" smtClean="0"/>
              <a:t>directly influence the number of x-ray photons used to produce  the CT image, thereby affecting the SNR and the contrast resolution. Doubling of the </a:t>
            </a:r>
            <a:r>
              <a:rPr lang="en-US" dirty="0" err="1" smtClean="0"/>
              <a:t>mAs</a:t>
            </a:r>
            <a:r>
              <a:rPr lang="en-US" dirty="0" smtClean="0"/>
              <a:t> of the study increases the SNR by v2 or 41 %, and the contrast resolution consequently improves. </a:t>
            </a:r>
            <a:r>
              <a:rPr lang="en-US" i="1" dirty="0" smtClean="0"/>
              <a:t>Dose: </a:t>
            </a:r>
            <a:r>
              <a:rPr lang="en-US" dirty="0" smtClean="0"/>
              <a:t>increases linearly with </a:t>
            </a:r>
            <a:r>
              <a:rPr lang="en-US" dirty="0" err="1" smtClean="0"/>
              <a:t>mAs</a:t>
            </a:r>
            <a:r>
              <a:rPr lang="en-US" dirty="0" smtClean="0"/>
              <a:t> per scan.</a:t>
            </a:r>
          </a:p>
          <a:p>
            <a:r>
              <a:rPr lang="en-US" b="1" i="1" dirty="0" smtClean="0"/>
              <a:t>Pixel size (FOV): </a:t>
            </a:r>
            <a:r>
              <a:rPr lang="en-US" dirty="0" smtClean="0"/>
              <a:t>If patient size and all other scan parameters are fixed, as FOV increases, pixel dimensions increase, and the number of x-rays passing through each pixel increases.</a:t>
            </a:r>
          </a:p>
          <a:p>
            <a:r>
              <a:rPr lang="en-US" b="1" i="1" dirty="0" smtClean="0"/>
              <a:t>Slice thickness</a:t>
            </a:r>
            <a:r>
              <a:rPr lang="en-US" i="1" dirty="0" smtClean="0"/>
              <a:t>: </a:t>
            </a:r>
            <a:r>
              <a:rPr lang="en-US" dirty="0" smtClean="0"/>
              <a:t>has a strong (linear) influence on the number of photons used to produce the image. Thicker slices use more photons and have better SNR. For example, doubling of the slice thickness doubles the number of photons used (at the same kV and </a:t>
            </a:r>
            <a:r>
              <a:rPr lang="en-US" dirty="0" err="1" smtClean="0"/>
              <a:t>mAs</a:t>
            </a:r>
            <a:r>
              <a:rPr lang="en-US" dirty="0" smtClean="0"/>
              <a:t>), and increases the SNR by √2, or 41 %.</a:t>
            </a:r>
          </a:p>
        </p:txBody>
      </p:sp>
      <p:sp>
        <p:nvSpPr>
          <p:cNvPr id="3" name="Title 2"/>
          <p:cNvSpPr>
            <a:spLocks noGrp="1"/>
          </p:cNvSpPr>
          <p:nvPr>
            <p:ph type="title"/>
          </p:nvPr>
        </p:nvSpPr>
        <p:spPr>
          <a:xfrm>
            <a:off x="539552" y="274638"/>
            <a:ext cx="8147248" cy="1143000"/>
          </a:xfrm>
        </p:spPr>
        <p:txBody>
          <a:bodyPr>
            <a:normAutofit fontScale="90000"/>
          </a:bodyPr>
          <a:lstStyle/>
          <a:p>
            <a:r>
              <a:rPr lang="en-US" sz="3600" dirty="0" smtClean="0"/>
              <a:t>Factors Affecting Contrast Resolution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b="1" i="1" dirty="0" smtClean="0"/>
              <a:t>Reconstruction filter</a:t>
            </a:r>
            <a:r>
              <a:rPr lang="en-US" sz="2200" i="1" dirty="0" smtClean="0"/>
              <a:t>: </a:t>
            </a:r>
            <a:r>
              <a:rPr lang="en-US" sz="2200" dirty="0" smtClean="0"/>
              <a:t>Bone filters produce lower contrast resolution, and soft  tissue filters improve contrast resolution.</a:t>
            </a:r>
          </a:p>
          <a:p>
            <a:r>
              <a:rPr lang="en-US" sz="2200" b="1" i="1" dirty="0" smtClean="0"/>
              <a:t>Patient size</a:t>
            </a:r>
            <a:r>
              <a:rPr lang="en-US" sz="2200" i="1" dirty="0" smtClean="0"/>
              <a:t>: </a:t>
            </a:r>
            <a:r>
              <a:rPr lang="en-US" sz="2200" dirty="0" smtClean="0"/>
              <a:t>For the same x-ray technique, larger patients attenuate more </a:t>
            </a:r>
            <a:r>
              <a:rPr lang="en-US" sz="2200" dirty="0" err="1" smtClean="0"/>
              <a:t>xrays</a:t>
            </a:r>
            <a:r>
              <a:rPr lang="en-US" sz="2200" dirty="0" smtClean="0"/>
              <a:t>, resulting in detection of fewer x-rays. This reduces the SNR and therefore the contrast resolution.</a:t>
            </a:r>
          </a:p>
          <a:p>
            <a:r>
              <a:rPr lang="en-US" sz="2200" b="1" i="1" dirty="0" smtClean="0"/>
              <a:t>Gantry rotation speed</a:t>
            </a:r>
            <a:r>
              <a:rPr lang="en-US" sz="2200" i="1" dirty="0" smtClean="0"/>
              <a:t>: </a:t>
            </a:r>
            <a:r>
              <a:rPr lang="en-US" sz="2200" dirty="0" smtClean="0"/>
              <a:t>Most CT systems have an upper limit on </a:t>
            </a:r>
            <a:r>
              <a:rPr lang="en-US" sz="2200" dirty="0" err="1" smtClean="0"/>
              <a:t>mA</a:t>
            </a:r>
            <a:r>
              <a:rPr lang="en-US" sz="2200" dirty="0" smtClean="0"/>
              <a:t>, and for a fixed pitch and a fixed </a:t>
            </a:r>
            <a:r>
              <a:rPr lang="en-US" sz="2200" dirty="0" err="1" smtClean="0"/>
              <a:t>mA</a:t>
            </a:r>
            <a:r>
              <a:rPr lang="en-US" sz="2200" dirty="0" smtClean="0"/>
              <a:t>, faster gantry rotations (e.g., 1 second compared with 0.5 second) result in reduced </a:t>
            </a:r>
            <a:r>
              <a:rPr lang="en-US" sz="2200" dirty="0" err="1" smtClean="0"/>
              <a:t>mAs</a:t>
            </a:r>
            <a:r>
              <a:rPr lang="en-US" sz="2200" dirty="0" smtClean="0"/>
              <a:t> used to produce each CT image, reducing contrast resolution.</a:t>
            </a:r>
          </a:p>
          <a:p>
            <a:endParaRPr lang="en-US" dirty="0"/>
          </a:p>
        </p:txBody>
      </p:sp>
      <p:sp>
        <p:nvSpPr>
          <p:cNvPr id="3" name="Title 2"/>
          <p:cNvSpPr>
            <a:spLocks noGrp="1"/>
          </p:cNvSpPr>
          <p:nvPr>
            <p:ph type="title"/>
          </p:nvPr>
        </p:nvSpPr>
        <p:spPr/>
        <p:txBody>
          <a:bodyPr>
            <a:noAutofit/>
          </a:bodyPr>
          <a:lstStyle/>
          <a:p>
            <a:r>
              <a:rPr lang="en-US" sz="3200" dirty="0" smtClean="0"/>
              <a:t>Factors Affecting Contrast Resolution</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Blurring which effects image detail occurs both in the scanning and image reconstruction phases.</a:t>
            </a:r>
          </a:p>
          <a:p>
            <a:r>
              <a:rPr lang="en-US" sz="2000" dirty="0" smtClean="0"/>
              <a:t>The amount of blurring is determined by a variety of factors, some are fixed by the design of the equipment, but many are adjustable protocol factors.</a:t>
            </a:r>
          </a:p>
          <a:p>
            <a:r>
              <a:rPr lang="en-US" sz="2000" dirty="0" smtClean="0"/>
              <a:t>During the scanning phase the focal spot size and the detector dimensions determine the size of each ray within the x-ray beam. Small rays produce scan data with "better detail".</a:t>
            </a:r>
            <a:br>
              <a:rPr lang="en-US" sz="2000" dirty="0" smtClean="0"/>
            </a:br>
            <a:r>
              <a:rPr lang="en-US" sz="2000" dirty="0" smtClean="0"/>
              <a:t>Increasing the pitch has the effect of reducing the data detail in the direction of patient motion.</a:t>
            </a:r>
          </a:p>
          <a:p>
            <a:r>
              <a:rPr lang="en-US" sz="2000" dirty="0" smtClean="0"/>
              <a:t>All anatomical detail within each </a:t>
            </a:r>
            <a:r>
              <a:rPr lang="en-US" sz="2000" dirty="0" err="1" smtClean="0"/>
              <a:t>voxel</a:t>
            </a:r>
            <a:r>
              <a:rPr lang="en-US" sz="2000" dirty="0" smtClean="0"/>
              <a:t> is "Blurred together" and represented by one CT number value.  Therefore, small </a:t>
            </a:r>
            <a:r>
              <a:rPr lang="en-US" sz="2000" dirty="0" err="1" smtClean="0"/>
              <a:t>voxels</a:t>
            </a:r>
            <a:r>
              <a:rPr lang="en-US" sz="2000" dirty="0" smtClean="0"/>
              <a:t> produce images with less blurring and better detail.</a:t>
            </a:r>
          </a:p>
          <a:p>
            <a:r>
              <a:rPr lang="en-US" sz="2000" dirty="0" smtClean="0"/>
              <a:t>Some of the filter algorithms (like used to reduce noise) blur the image.</a:t>
            </a:r>
          </a:p>
          <a:p>
            <a:endParaRPr lang="en-US" sz="2000"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http://faculty.etsu.edu/blanton/16_-_Computed_Tomography_II.ppt</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4525963"/>
          </a:xfrm>
        </p:spPr>
        <p:txBody>
          <a:bodyPr>
            <a:normAutofit/>
          </a:bodyPr>
          <a:lstStyle/>
          <a:p>
            <a:r>
              <a:rPr lang="en-US" dirty="0" smtClean="0"/>
              <a:t>Images </a:t>
            </a:r>
            <a:r>
              <a:rPr lang="en-US" dirty="0"/>
              <a:t>must be photographed large enough to be evaluated.</a:t>
            </a:r>
          </a:p>
          <a:p>
            <a:r>
              <a:rPr lang="en-US" dirty="0" smtClean="0"/>
              <a:t>Films </a:t>
            </a:r>
            <a:r>
              <a:rPr lang="en-US" dirty="0"/>
              <a:t>must be formatted at no more than 20 on 1 for a 14 x 17 film. </a:t>
            </a:r>
            <a:r>
              <a:rPr lang="en-US" b="1" dirty="0"/>
              <a:t>(For high resolution </a:t>
            </a:r>
            <a:r>
              <a:rPr lang="en-US" b="1" dirty="0" smtClean="0"/>
              <a:t>chest CT </a:t>
            </a:r>
            <a:r>
              <a:rPr lang="en-US" b="1" dirty="0"/>
              <a:t>and pulmonary embolism and all cardiac examinations formats no greater than 12 </a:t>
            </a:r>
            <a:r>
              <a:rPr lang="en-US" b="1" dirty="0" smtClean="0"/>
              <a:t>on 1 </a:t>
            </a:r>
            <a:r>
              <a:rPr lang="en-US" b="1" dirty="0"/>
              <a:t>should be used.)</a:t>
            </a:r>
          </a:p>
          <a:p>
            <a:r>
              <a:rPr lang="en-US" dirty="0" smtClean="0"/>
              <a:t>Each </a:t>
            </a:r>
            <a:r>
              <a:rPr lang="en-US" dirty="0"/>
              <a:t>image should be numbered sequentially and photographed in anatomic order</a:t>
            </a:r>
            <a:r>
              <a:rPr lang="en-US" dirty="0" smtClean="0"/>
              <a:t>.</a:t>
            </a:r>
            <a:endParaRPr lang="en-US" dirty="0"/>
          </a:p>
        </p:txBody>
      </p:sp>
      <p:sp>
        <p:nvSpPr>
          <p:cNvPr id="2" name="Title 1"/>
          <p:cNvSpPr>
            <a:spLocks noGrp="1"/>
          </p:cNvSpPr>
          <p:nvPr>
            <p:ph type="title"/>
          </p:nvPr>
        </p:nvSpPr>
        <p:spPr>
          <a:xfrm>
            <a:off x="457200" y="274638"/>
            <a:ext cx="8363272" cy="1143000"/>
          </a:xfrm>
        </p:spPr>
        <p:txBody>
          <a:bodyPr>
            <a:normAutofit fontScale="90000"/>
          </a:bodyPr>
          <a:lstStyle/>
          <a:p>
            <a:r>
              <a:rPr lang="en-US" b="1" dirty="0" smtClean="0"/>
              <a:t>C. Filming Technique </a:t>
            </a:r>
            <a:br>
              <a:rPr lang="en-US" b="1" dirty="0" smtClean="0"/>
            </a:br>
            <a:r>
              <a:rPr lang="en-US" b="1" dirty="0" smtClean="0"/>
              <a:t>(Hard copy submission only)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700808"/>
            <a:ext cx="8229600" cy="4525963"/>
          </a:xfrm>
        </p:spPr>
        <p:txBody>
          <a:bodyPr>
            <a:normAutofit lnSpcReduction="10000"/>
          </a:bodyPr>
          <a:lstStyle/>
          <a:p>
            <a:r>
              <a:rPr lang="en-US" dirty="0" smtClean="0"/>
              <a:t>The films may also be numbered sequentially with a grease pencil or stick-on label, but this is not a requirement.</a:t>
            </a:r>
          </a:p>
          <a:p>
            <a:r>
              <a:rPr lang="en-US" dirty="0" smtClean="0"/>
              <a:t>There should be no missing images or images photographed out of numerical sequence.</a:t>
            </a:r>
          </a:p>
          <a:p>
            <a:r>
              <a:rPr lang="en-US" dirty="0" smtClean="0"/>
              <a:t>If applicable, non-contrast scans should be photographed in sequence separate from contrast-enhanced scans.</a:t>
            </a:r>
          </a:p>
          <a:p>
            <a:r>
              <a:rPr lang="en-US" dirty="0" smtClean="0"/>
              <a:t>Delayed scans should also be photographed in a separate series in anatomic order.</a:t>
            </a:r>
          </a:p>
          <a:p>
            <a:endParaRPr lang="en-US" dirty="0"/>
          </a:p>
        </p:txBody>
      </p:sp>
      <p:sp>
        <p:nvSpPr>
          <p:cNvPr id="2" name="Title 1"/>
          <p:cNvSpPr>
            <a:spLocks noGrp="1"/>
          </p:cNvSpPr>
          <p:nvPr>
            <p:ph type="title"/>
          </p:nvPr>
        </p:nvSpPr>
        <p:spPr/>
        <p:txBody>
          <a:bodyPr>
            <a:normAutofit fontScale="90000"/>
          </a:bodyPr>
          <a:lstStyle/>
          <a:p>
            <a:r>
              <a:rPr lang="en-US" b="1" dirty="0" smtClean="0"/>
              <a:t>C. Filming Technique </a:t>
            </a:r>
            <a:br>
              <a:rPr lang="en-US" b="1" dirty="0" smtClean="0"/>
            </a:br>
            <a:r>
              <a:rPr lang="en-US" b="1" dirty="0" smtClean="0"/>
              <a:t>(Hard copy submission only)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525963"/>
          </a:xfrm>
        </p:spPr>
        <p:txBody>
          <a:bodyPr>
            <a:normAutofit/>
          </a:bodyPr>
          <a:lstStyle/>
          <a:p>
            <a:r>
              <a:rPr lang="en-US" dirty="0" smtClean="0"/>
              <a:t>The overall film density should be appropriate to display anatomic structures.</a:t>
            </a:r>
          </a:p>
          <a:p>
            <a:r>
              <a:rPr lang="en-US" dirty="0" smtClean="0"/>
              <a:t>Gaps in the alphanumeric information may suggest that the density is set too low, while loss of definition or blooming may suggest density is set too high.</a:t>
            </a:r>
          </a:p>
          <a:p>
            <a:r>
              <a:rPr lang="en-US" dirty="0" smtClean="0"/>
              <a:t>The film should not exhibit variation in density across it or between individual films.</a:t>
            </a:r>
          </a:p>
          <a:p>
            <a:r>
              <a:rPr lang="en-US" dirty="0" smtClean="0"/>
              <a:t>There should be no areas of the film where the images or </a:t>
            </a:r>
            <a:r>
              <a:rPr lang="en-US" dirty="0" err="1" smtClean="0"/>
              <a:t>alphanumerics</a:t>
            </a:r>
            <a:r>
              <a:rPr lang="en-US" dirty="0" smtClean="0"/>
              <a:t> appear blurry.</a:t>
            </a:r>
          </a:p>
          <a:p>
            <a:endParaRPr lang="en-US" dirty="0"/>
          </a:p>
        </p:txBody>
      </p:sp>
      <p:sp>
        <p:nvSpPr>
          <p:cNvPr id="2" name="Title 1"/>
          <p:cNvSpPr>
            <a:spLocks noGrp="1"/>
          </p:cNvSpPr>
          <p:nvPr>
            <p:ph type="title"/>
          </p:nvPr>
        </p:nvSpPr>
        <p:spPr/>
        <p:txBody>
          <a:bodyPr>
            <a:normAutofit fontScale="90000"/>
          </a:bodyPr>
          <a:lstStyle/>
          <a:p>
            <a:r>
              <a:rPr lang="en-US" b="1" dirty="0" smtClean="0"/>
              <a:t>C. Filming Technique </a:t>
            </a:r>
            <a:br>
              <a:rPr lang="en-US" b="1" dirty="0" smtClean="0"/>
            </a:br>
            <a:r>
              <a:rPr lang="en-US" b="1" dirty="0" smtClean="0"/>
              <a:t>(Hard copy submission only)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9341"/>
            <a:ext cx="8229600" cy="4525963"/>
          </a:xfrm>
        </p:spPr>
        <p:txBody>
          <a:bodyPr>
            <a:normAutofit fontScale="92500" lnSpcReduction="10000"/>
          </a:bodyPr>
          <a:lstStyle/>
          <a:p>
            <a:r>
              <a:rPr lang="en-US" sz="2600" dirty="0" smtClean="0"/>
              <a:t>Two digital scout (</a:t>
            </a:r>
            <a:r>
              <a:rPr lang="en-US" sz="2600" dirty="0" err="1" smtClean="0"/>
              <a:t>topogram</a:t>
            </a:r>
            <a:r>
              <a:rPr lang="en-US" sz="2600" dirty="0" smtClean="0"/>
              <a:t>, etc.) images </a:t>
            </a:r>
            <a:r>
              <a:rPr lang="en-US" sz="2600" b="1" dirty="0" smtClean="0"/>
              <a:t>must be included for each study: one of which should </a:t>
            </a:r>
            <a:r>
              <a:rPr lang="en-US" sz="2600" dirty="0" smtClean="0"/>
              <a:t>be annotated.</a:t>
            </a:r>
          </a:p>
          <a:p>
            <a:r>
              <a:rPr lang="en-US" sz="2600" dirty="0" smtClean="0"/>
              <a:t>The digital scout radiograph should be displayed either as an image the same size as the axial images or in a larger format.</a:t>
            </a:r>
          </a:p>
          <a:p>
            <a:r>
              <a:rPr lang="en-US" sz="2600" dirty="0" smtClean="0"/>
              <a:t>It may be on the same film as the axial images or on a separate film. The scan locations (as indicated by an image number or location) should be displayed on the scout radiograph.</a:t>
            </a:r>
          </a:p>
          <a:p>
            <a:r>
              <a:rPr lang="en-US" sz="2600" dirty="0" smtClean="0"/>
              <a:t>The films should be free of fog, roller marks or other artifacts.</a:t>
            </a:r>
          </a:p>
          <a:p>
            <a:endParaRPr lang="en-US" dirty="0"/>
          </a:p>
        </p:txBody>
      </p:sp>
      <p:sp>
        <p:nvSpPr>
          <p:cNvPr id="2" name="Title 1"/>
          <p:cNvSpPr>
            <a:spLocks noGrp="1"/>
          </p:cNvSpPr>
          <p:nvPr>
            <p:ph type="title"/>
          </p:nvPr>
        </p:nvSpPr>
        <p:spPr/>
        <p:txBody>
          <a:bodyPr>
            <a:normAutofit fontScale="90000"/>
          </a:bodyPr>
          <a:lstStyle/>
          <a:p>
            <a:r>
              <a:rPr lang="en-US" b="1" dirty="0" smtClean="0"/>
              <a:t>C. Filming Technique </a:t>
            </a:r>
            <a:br>
              <a:rPr lang="en-US" b="1" dirty="0" smtClean="0"/>
            </a:br>
            <a:r>
              <a:rPr lang="en-US" b="1" dirty="0" smtClean="0"/>
              <a:t>(Hard copy submission only)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a:t>
            </a:r>
            <a:r>
              <a:rPr lang="en-US" dirty="0"/>
              <a:t>images should be free of artifacts that would hinder interpretation. If such artifacts </a:t>
            </a:r>
            <a:r>
              <a:rPr lang="en-US" dirty="0" smtClean="0"/>
              <a:t>are present</a:t>
            </a:r>
            <a:r>
              <a:rPr lang="en-US" dirty="0"/>
              <a:t>, images should be repeated.</a:t>
            </a:r>
          </a:p>
          <a:p>
            <a:r>
              <a:rPr lang="en-US" dirty="0" smtClean="0"/>
              <a:t>The </a:t>
            </a:r>
            <a:r>
              <a:rPr lang="en-US" dirty="0"/>
              <a:t>repeated images may be inserted in the sequence of images either after the </a:t>
            </a:r>
            <a:r>
              <a:rPr lang="en-US" dirty="0" smtClean="0"/>
              <a:t>images containing </a:t>
            </a:r>
            <a:r>
              <a:rPr lang="en-US" dirty="0"/>
              <a:t>artifacts or at the end of the series.</a:t>
            </a:r>
          </a:p>
          <a:p>
            <a:r>
              <a:rPr lang="en-US" dirty="0" smtClean="0"/>
              <a:t>Motion </a:t>
            </a:r>
            <a:r>
              <a:rPr lang="en-US" dirty="0"/>
              <a:t>artifacts that result in indistinct or "double" contours to organs should be repeated if </a:t>
            </a:r>
            <a:r>
              <a:rPr lang="en-US" dirty="0" smtClean="0"/>
              <a:t>they significantly </a:t>
            </a:r>
            <a:r>
              <a:rPr lang="en-US" dirty="0"/>
              <a:t>degrade the exam quality on multiple sections</a:t>
            </a:r>
            <a:r>
              <a:rPr lang="en-US" dirty="0" smtClean="0"/>
              <a:t>.</a:t>
            </a:r>
            <a:endParaRPr lang="en-US" dirty="0"/>
          </a:p>
        </p:txBody>
      </p:sp>
      <p:sp>
        <p:nvSpPr>
          <p:cNvPr id="2" name="Title 1"/>
          <p:cNvSpPr>
            <a:spLocks noGrp="1"/>
          </p:cNvSpPr>
          <p:nvPr>
            <p:ph type="title"/>
          </p:nvPr>
        </p:nvSpPr>
        <p:spPr/>
        <p:txBody>
          <a:bodyPr>
            <a:normAutofit/>
          </a:bodyPr>
          <a:lstStyle/>
          <a:p>
            <a:r>
              <a:rPr lang="en-US" b="1" dirty="0" smtClean="0"/>
              <a:t>D: Artifacts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278</TotalTime>
  <Words>2858</Words>
  <Application>Microsoft Office PowerPoint</Application>
  <PresentationFormat>On-screen Show (4:3)</PresentationFormat>
  <Paragraphs>199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Ct image quality</vt:lpstr>
      <vt:lpstr>Slide 2</vt:lpstr>
      <vt:lpstr>CT examination quality parameters</vt:lpstr>
      <vt:lpstr>Slide 4</vt:lpstr>
      <vt:lpstr>C. Filming Technique  (Hard copy submission only)</vt:lpstr>
      <vt:lpstr>C. Filming Technique  (Hard copy submission only)</vt:lpstr>
      <vt:lpstr>C. Filming Technique  (Hard copy submission only)</vt:lpstr>
      <vt:lpstr>C. Filming Technique  (Hard copy submission only)</vt:lpstr>
      <vt:lpstr>D: Artifacts</vt:lpstr>
      <vt:lpstr>D: Artifacts</vt:lpstr>
      <vt:lpstr>E: Exam Identification</vt:lpstr>
      <vt:lpstr>E: Exam Identification</vt:lpstr>
      <vt:lpstr>E: Exam Identification</vt:lpstr>
      <vt:lpstr>F: Examination Protocol</vt:lpstr>
      <vt:lpstr>F: Examination Protocol</vt:lpstr>
      <vt:lpstr>CT – image quality</vt:lpstr>
      <vt:lpstr>CT – image quality</vt:lpstr>
      <vt:lpstr>CT - spatial resolution</vt:lpstr>
      <vt:lpstr>CT – contrast resolution</vt:lpstr>
      <vt:lpstr>CT – contrast resolution</vt:lpstr>
      <vt:lpstr>CT – contrast resolution</vt:lpstr>
      <vt:lpstr>Slide 22</vt:lpstr>
      <vt:lpstr>Random Distribution of CT Numbers  for a Region in an Image of Water</vt:lpstr>
      <vt:lpstr>Slide 24</vt:lpstr>
      <vt:lpstr>Factors Affecting Spatial Resolution</vt:lpstr>
      <vt:lpstr>Rays and  views</vt:lpstr>
      <vt:lpstr>Factors Affecting Spatial Resolution</vt:lpstr>
      <vt:lpstr>Slide 28</vt:lpstr>
      <vt:lpstr>Number of rays</vt:lpstr>
      <vt:lpstr>Slide 30</vt:lpstr>
      <vt:lpstr>Slide 31</vt:lpstr>
      <vt:lpstr>Factors Affecting Spatial Resolution</vt:lpstr>
      <vt:lpstr>Factors Affecting Spatial Resolution</vt:lpstr>
      <vt:lpstr>Slice thickness: multiple detector array scanners</vt:lpstr>
      <vt:lpstr>Slide 35</vt:lpstr>
      <vt:lpstr>Slide 36</vt:lpstr>
      <vt:lpstr>Factors Affecting Spatial Resolution</vt:lpstr>
      <vt:lpstr>Slide 38</vt:lpstr>
      <vt:lpstr>Factors Affecting Spatial Resolution</vt:lpstr>
      <vt:lpstr>Factors Affecting Spatial Resolution</vt:lpstr>
      <vt:lpstr>Factors Affecting Contrast Resolution</vt:lpstr>
      <vt:lpstr>Factors Affecting Contrast Resolution</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image quality</dc:title>
  <dc:creator>Georgia</dc:creator>
  <cp:lastModifiedBy>Georgia</cp:lastModifiedBy>
  <cp:revision>31</cp:revision>
  <dcterms:created xsi:type="dcterms:W3CDTF">2012-01-14T08:49:29Z</dcterms:created>
  <dcterms:modified xsi:type="dcterms:W3CDTF">2016-03-14T04:39:01Z</dcterms:modified>
</cp:coreProperties>
</file>