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41"/>
  </p:notesMasterIdLst>
  <p:sldIdLst>
    <p:sldId id="256" r:id="rId2"/>
    <p:sldId id="360" r:id="rId3"/>
    <p:sldId id="359" r:id="rId4"/>
    <p:sldId id="364" r:id="rId5"/>
    <p:sldId id="362" r:id="rId6"/>
    <p:sldId id="361" r:id="rId7"/>
    <p:sldId id="363" r:id="rId8"/>
    <p:sldId id="351" r:id="rId9"/>
    <p:sldId id="365" r:id="rId10"/>
    <p:sldId id="366" r:id="rId11"/>
    <p:sldId id="352" r:id="rId12"/>
    <p:sldId id="367" r:id="rId13"/>
    <p:sldId id="353" r:id="rId14"/>
    <p:sldId id="368" r:id="rId15"/>
    <p:sldId id="369" r:id="rId16"/>
    <p:sldId id="355" r:id="rId17"/>
    <p:sldId id="354" r:id="rId18"/>
    <p:sldId id="373" r:id="rId19"/>
    <p:sldId id="375" r:id="rId20"/>
    <p:sldId id="370" r:id="rId21"/>
    <p:sldId id="356" r:id="rId22"/>
    <p:sldId id="371" r:id="rId23"/>
    <p:sldId id="357" r:id="rId24"/>
    <p:sldId id="372" r:id="rId25"/>
    <p:sldId id="358" r:id="rId26"/>
    <p:sldId id="376" r:id="rId27"/>
    <p:sldId id="378" r:id="rId28"/>
    <p:sldId id="379" r:id="rId29"/>
    <p:sldId id="377" r:id="rId30"/>
    <p:sldId id="380" r:id="rId31"/>
    <p:sldId id="381" r:id="rId32"/>
    <p:sldId id="382" r:id="rId33"/>
    <p:sldId id="383" r:id="rId34"/>
    <p:sldId id="385" r:id="rId35"/>
    <p:sldId id="384" r:id="rId36"/>
    <p:sldId id="348" r:id="rId37"/>
    <p:sldId id="349" r:id="rId38"/>
    <p:sldId id="374" r:id="rId39"/>
    <p:sldId id="347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FFA8EE-E146-4F66-805A-06E5A5780FBF}" type="datetimeFigureOut">
              <a:rPr lang="en-US" smtClean="0"/>
              <a:pPr/>
              <a:t>3/14/2016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D84B29-5611-40F6-BBBD-BA33D3B3466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84B29-5611-40F6-BBBD-BA33D3B34669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03799B13-DCAB-4E93-A8FA-605A532F7F46}" type="datetimeFigureOut">
              <a:rPr lang="en-US" smtClean="0"/>
              <a:pPr/>
              <a:t>3/14/2016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E706EA17-07C6-4E85-941F-8170AE2C59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99B13-DCAB-4E93-A8FA-605A532F7F46}" type="datetimeFigureOut">
              <a:rPr lang="en-US" smtClean="0"/>
              <a:pPr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6EA17-07C6-4E85-941F-8170AE2C59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99B13-DCAB-4E93-A8FA-605A532F7F46}" type="datetimeFigureOut">
              <a:rPr lang="en-US" smtClean="0"/>
              <a:pPr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6EA17-07C6-4E85-941F-8170AE2C59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03799B13-DCAB-4E93-A8FA-605A532F7F46}" type="datetimeFigureOut">
              <a:rPr lang="en-US" smtClean="0"/>
              <a:pPr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6EA17-07C6-4E85-941F-8170AE2C59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03799B13-DCAB-4E93-A8FA-605A532F7F46}" type="datetimeFigureOut">
              <a:rPr lang="en-US" smtClean="0"/>
              <a:pPr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E706EA17-07C6-4E85-941F-8170AE2C591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3799B13-DCAB-4E93-A8FA-605A532F7F46}" type="datetimeFigureOut">
              <a:rPr lang="en-US" smtClean="0"/>
              <a:pPr/>
              <a:t>3/14/2016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706EA17-07C6-4E85-941F-8170AE2C59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03799B13-DCAB-4E93-A8FA-605A532F7F46}" type="datetimeFigureOut">
              <a:rPr lang="en-US" smtClean="0"/>
              <a:pPr/>
              <a:t>3/14/2016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E706EA17-07C6-4E85-941F-8170AE2C59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99B13-DCAB-4E93-A8FA-605A532F7F46}" type="datetimeFigureOut">
              <a:rPr lang="en-US" smtClean="0"/>
              <a:pPr/>
              <a:t>3/14/2016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6EA17-07C6-4E85-941F-8170AE2C59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3799B13-DCAB-4E93-A8FA-605A532F7F46}" type="datetimeFigureOut">
              <a:rPr lang="en-US" smtClean="0"/>
              <a:pPr/>
              <a:t>3/14/2016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706EA17-07C6-4E85-941F-8170AE2C59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03799B13-DCAB-4E93-A8FA-605A532F7F46}" type="datetimeFigureOut">
              <a:rPr lang="en-US" smtClean="0"/>
              <a:pPr/>
              <a:t>3/14/2016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E706EA17-07C6-4E85-941F-8170AE2C59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03799B13-DCAB-4E93-A8FA-605A532F7F46}" type="datetimeFigureOut">
              <a:rPr lang="en-US" smtClean="0"/>
              <a:pPr/>
              <a:t>3/14/2016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E706EA17-07C6-4E85-941F-8170AE2C59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03799B13-DCAB-4E93-A8FA-605A532F7F46}" type="datetimeFigureOut">
              <a:rPr lang="en-US" smtClean="0"/>
              <a:pPr/>
              <a:t>3/14/2016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E706EA17-07C6-4E85-941F-8170AE2C591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1868" y="928670"/>
            <a:ext cx="5214974" cy="1470025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/>
              <a:t>CT LIVER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480" y="3929066"/>
            <a:ext cx="5531654" cy="1752600"/>
          </a:xfrm>
        </p:spPr>
        <p:txBody>
          <a:bodyPr>
            <a:normAutofit/>
          </a:bodyPr>
          <a:lstStyle/>
          <a:p>
            <a:endParaRPr lang="en-US" sz="4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71750"/>
            <a:ext cx="362902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203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Arterial phase in vascular tumors results in intense enhancement while the liver is of relatively low density. A </a:t>
            </a:r>
            <a:r>
              <a:rPr lang="en-US" u="sng" dirty="0" err="1" smtClean="0"/>
              <a:t>hyperdense</a:t>
            </a:r>
            <a:r>
              <a:rPr lang="en-US" u="sng" dirty="0" smtClean="0"/>
              <a:t> lesion in </a:t>
            </a:r>
            <a:r>
              <a:rPr lang="en-US" u="sng" dirty="0" err="1" smtClean="0"/>
              <a:t>hypodense</a:t>
            </a:r>
            <a:r>
              <a:rPr lang="en-US" u="sng" dirty="0" smtClean="0"/>
              <a:t> liver</a:t>
            </a:r>
            <a:endParaRPr lang="el-GR" u="sng" dirty="0" smtClean="0"/>
          </a:p>
          <a:p>
            <a:r>
              <a:rPr lang="en-US" dirty="0" smtClean="0"/>
              <a:t>In portal phase the increase in liver density may “hide” these lesions. </a:t>
            </a:r>
            <a:endParaRPr lang="el-GR" dirty="0" smtClean="0"/>
          </a:p>
          <a:p>
            <a:r>
              <a:rPr lang="en-US" dirty="0" smtClean="0"/>
              <a:t>In the portal phase the tumors that show up are those with poor </a:t>
            </a:r>
            <a:r>
              <a:rPr lang="en-US" dirty="0" err="1" smtClean="0"/>
              <a:t>vascularity</a:t>
            </a:r>
            <a:r>
              <a:rPr lang="en-US" dirty="0" smtClean="0"/>
              <a:t>. These tumors show up as </a:t>
            </a:r>
            <a:r>
              <a:rPr lang="en-US" u="sng" dirty="0" err="1" smtClean="0"/>
              <a:t>hypodense</a:t>
            </a:r>
            <a:r>
              <a:rPr lang="en-US" u="sng" dirty="0" smtClean="0"/>
              <a:t> lesion in </a:t>
            </a:r>
            <a:r>
              <a:rPr lang="en-US" u="sng" dirty="0" err="1" smtClean="0"/>
              <a:t>hyperdense</a:t>
            </a:r>
            <a:r>
              <a:rPr lang="en-US" u="sng" dirty="0" smtClean="0"/>
              <a:t> liver</a:t>
            </a:r>
            <a:endParaRPr lang="el-GR" u="sng" dirty="0" smtClean="0"/>
          </a:p>
          <a:p>
            <a:r>
              <a:rPr lang="en-US" dirty="0" smtClean="0"/>
              <a:t>In the delayed phase (equilibrium) tumors that show up are those washing out before the liver (</a:t>
            </a:r>
            <a:r>
              <a:rPr lang="en-US" u="sng" dirty="0" err="1" smtClean="0"/>
              <a:t>hypodense</a:t>
            </a:r>
            <a:r>
              <a:rPr lang="en-US" dirty="0" smtClean="0"/>
              <a:t>) or those retaining CM longer than the liver (</a:t>
            </a:r>
            <a:r>
              <a:rPr lang="en-US" u="sng" dirty="0" err="1" smtClean="0"/>
              <a:t>hyperdense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1968" y="6550223"/>
            <a:ext cx="45720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/>
              <a:t>http://www.radiologyassistant.nl/en/446f010d8f420</a:t>
            </a:r>
            <a:endParaRPr 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000660"/>
          </a:xfrm>
        </p:spPr>
        <p:txBody>
          <a:bodyPr>
            <a:normAutofit/>
          </a:bodyPr>
          <a:lstStyle/>
          <a:p>
            <a:r>
              <a:rPr lang="en-US" dirty="0" smtClean="0"/>
              <a:t>Lesions may be</a:t>
            </a:r>
            <a:r>
              <a:rPr lang="el-GR" dirty="0" smtClean="0"/>
              <a:t>:</a:t>
            </a:r>
          </a:p>
          <a:p>
            <a:pPr lvl="1"/>
            <a:r>
              <a:rPr lang="en-US" dirty="0" smtClean="0"/>
              <a:t>Vascular </a:t>
            </a:r>
            <a:endParaRPr lang="el-GR" dirty="0" smtClean="0"/>
          </a:p>
          <a:p>
            <a:pPr lvl="1"/>
            <a:r>
              <a:rPr lang="en-US" dirty="0" smtClean="0"/>
              <a:t>Non vascular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1968" y="6550223"/>
            <a:ext cx="45720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/>
              <a:t>http://www.radiologyassistant.nl/en/446f010d8f420</a:t>
            </a:r>
            <a:endParaRPr 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71942"/>
            <a:ext cx="8229600" cy="2382866"/>
          </a:xfrm>
        </p:spPr>
        <p:txBody>
          <a:bodyPr>
            <a:normAutofit/>
          </a:bodyPr>
          <a:lstStyle/>
          <a:p>
            <a:r>
              <a:rPr lang="en-US" dirty="0" smtClean="0"/>
              <a:t>Arterial phase </a:t>
            </a:r>
            <a:r>
              <a:rPr lang="el-GR" dirty="0" smtClean="0"/>
              <a:t>- </a:t>
            </a:r>
            <a:r>
              <a:rPr lang="en-US" dirty="0" err="1" smtClean="0"/>
              <a:t>hyperdense</a:t>
            </a:r>
            <a:r>
              <a:rPr lang="el-GR" dirty="0" smtClean="0"/>
              <a:t> </a:t>
            </a:r>
            <a:r>
              <a:rPr lang="en-US" dirty="0" smtClean="0"/>
              <a:t>FNH</a:t>
            </a:r>
          </a:p>
          <a:p>
            <a:r>
              <a:rPr lang="en-US" dirty="0" smtClean="0"/>
              <a:t>Portal phase </a:t>
            </a:r>
            <a:r>
              <a:rPr lang="el-GR" dirty="0" smtClean="0"/>
              <a:t>– </a:t>
            </a:r>
            <a:r>
              <a:rPr lang="en-US" dirty="0" err="1" smtClean="0"/>
              <a:t>hypodense</a:t>
            </a:r>
            <a:r>
              <a:rPr lang="en-US" dirty="0" smtClean="0"/>
              <a:t> metastasis</a:t>
            </a:r>
            <a:endParaRPr lang="el-GR" dirty="0" smtClean="0"/>
          </a:p>
          <a:p>
            <a:r>
              <a:rPr lang="en-US" dirty="0" smtClean="0"/>
              <a:t>Equilibrium phase </a:t>
            </a:r>
            <a:r>
              <a:rPr lang="el-GR" dirty="0" smtClean="0"/>
              <a:t>– </a:t>
            </a:r>
            <a:r>
              <a:rPr lang="en-US" dirty="0" err="1" smtClean="0"/>
              <a:t>hyperdense</a:t>
            </a:r>
            <a:r>
              <a:rPr lang="en-US" dirty="0" smtClean="0"/>
              <a:t> </a:t>
            </a:r>
            <a:r>
              <a:rPr lang="en-US" dirty="0" err="1" smtClean="0"/>
              <a:t>cholangiocarcinoma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85728"/>
            <a:ext cx="7500990" cy="3709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571968" y="6550223"/>
            <a:ext cx="45720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/>
              <a:t>http://www.radiologyassistant.nl/en/446f010d8f420</a:t>
            </a:r>
            <a:endParaRPr 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Hepatocellular</a:t>
            </a:r>
            <a:r>
              <a:rPr lang="en-US" dirty="0" smtClean="0"/>
              <a:t> carcinoma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72000"/>
          </a:xfrm>
        </p:spPr>
        <p:txBody>
          <a:bodyPr/>
          <a:lstStyle/>
          <a:p>
            <a:r>
              <a:rPr lang="en-US" dirty="0" smtClean="0"/>
              <a:t>What would you call this lesion</a:t>
            </a:r>
            <a:r>
              <a:rPr lang="el-GR" dirty="0" smtClean="0"/>
              <a:t>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285992"/>
            <a:ext cx="8001056" cy="428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571968" y="6550223"/>
            <a:ext cx="45720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/>
              <a:t>http://www.radiologyassistant.nl/en/446f010d8f420</a:t>
            </a:r>
            <a:endParaRPr 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liver imaging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Hypervascularised</a:t>
            </a:r>
            <a:r>
              <a:rPr lang="en-US" dirty="0" smtClean="0"/>
              <a:t> tumors take up CM best approximately 35secs post injection start (delayed arterial phase)</a:t>
            </a:r>
            <a:endParaRPr lang="el-GR" dirty="0" smtClean="0"/>
          </a:p>
          <a:p>
            <a:r>
              <a:rPr lang="en-US" dirty="0" smtClean="0"/>
              <a:t>In the delayed arterial phase there is early </a:t>
            </a:r>
            <a:r>
              <a:rPr lang="en-US" dirty="0" err="1" smtClean="0"/>
              <a:t>opacification</a:t>
            </a:r>
            <a:r>
              <a:rPr lang="en-US" dirty="0" smtClean="0"/>
              <a:t> of the portal vein</a:t>
            </a:r>
            <a:endParaRPr lang="el-GR" dirty="0" smtClean="0"/>
          </a:p>
          <a:p>
            <a:r>
              <a:rPr lang="en-US" dirty="0" smtClean="0"/>
              <a:t>The early arterial phase is needed in angiography (20 </a:t>
            </a:r>
            <a:r>
              <a:rPr lang="en-US" dirty="0" err="1" smtClean="0"/>
              <a:t>secs</a:t>
            </a:r>
            <a:r>
              <a:rPr lang="en-US" dirty="0" smtClean="0"/>
              <a:t> scan delay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1968" y="6550223"/>
            <a:ext cx="45720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/>
              <a:t>http://www.radiologyassistant.nl/en/446f010d8f420</a:t>
            </a:r>
            <a:endParaRPr 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25144"/>
            <a:ext cx="8229600" cy="1729664"/>
          </a:xfrm>
        </p:spPr>
        <p:txBody>
          <a:bodyPr/>
          <a:lstStyle/>
          <a:p>
            <a:r>
              <a:rPr lang="en-US" dirty="0" smtClean="0"/>
              <a:t>Early arterial</a:t>
            </a:r>
            <a:r>
              <a:rPr lang="el-GR" dirty="0" smtClean="0"/>
              <a:t> – </a:t>
            </a:r>
            <a:r>
              <a:rPr lang="en-US" dirty="0" smtClean="0"/>
              <a:t>late arterial phase</a:t>
            </a:r>
            <a:endParaRPr lang="el-GR" dirty="0" smtClean="0"/>
          </a:p>
          <a:p>
            <a:r>
              <a:rPr lang="en-US" dirty="0" smtClean="0"/>
              <a:t>Look at the CM in the portal vein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7803823" cy="4007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571968" y="6550223"/>
            <a:ext cx="45720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/>
              <a:t>http://www.radiologyassistant.nl/en/446f010d8f420</a:t>
            </a:r>
            <a:endParaRPr 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4500578"/>
            <a:ext cx="8858280" cy="2357422"/>
          </a:xfrm>
        </p:spPr>
        <p:txBody>
          <a:bodyPr>
            <a:normAutofit/>
          </a:bodyPr>
          <a:lstStyle/>
          <a:p>
            <a:r>
              <a:rPr lang="en-US" dirty="0" smtClean="0"/>
              <a:t>Rate of injection is important </a:t>
            </a:r>
            <a:endParaRPr lang="el-GR" dirty="0" smtClean="0"/>
          </a:p>
          <a:p>
            <a:r>
              <a:rPr lang="en-US" dirty="0" smtClean="0"/>
              <a:t>Ideally </a:t>
            </a:r>
            <a:r>
              <a:rPr lang="el-GR" dirty="0" smtClean="0"/>
              <a:t> = </a:t>
            </a:r>
            <a:r>
              <a:rPr lang="en-US" dirty="0" smtClean="0"/>
              <a:t> </a:t>
            </a:r>
            <a:r>
              <a:rPr lang="el-GR" dirty="0" smtClean="0"/>
              <a:t>5</a:t>
            </a:r>
            <a:r>
              <a:rPr lang="en-US" dirty="0" smtClean="0"/>
              <a:t>ml/sec</a:t>
            </a:r>
            <a:endParaRPr lang="el-GR" dirty="0" smtClean="0"/>
          </a:p>
          <a:p>
            <a:r>
              <a:rPr lang="en-US" dirty="0" smtClean="0"/>
              <a:t>Total volume </a:t>
            </a:r>
            <a:r>
              <a:rPr lang="el-GR" dirty="0" smtClean="0"/>
              <a:t>=140-150 </a:t>
            </a:r>
            <a:r>
              <a:rPr lang="en-US" dirty="0" err="1" smtClean="0"/>
              <a:t>mls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285728"/>
            <a:ext cx="4790783" cy="414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571968" y="6550223"/>
            <a:ext cx="45720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/>
              <a:t>http://www.radiologyassistant.nl/en/446f010d8f420</a:t>
            </a:r>
            <a:endParaRPr 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Arterial phase is important when we need</a:t>
            </a:r>
            <a:r>
              <a:rPr lang="el-GR" dirty="0" smtClean="0"/>
              <a:t>:</a:t>
            </a:r>
            <a:endParaRPr lang="en-US" dirty="0" smtClean="0"/>
          </a:p>
          <a:p>
            <a:pPr lvl="1"/>
            <a:r>
              <a:rPr lang="en-US" dirty="0" smtClean="0"/>
              <a:t>To characterize a focal lesion</a:t>
            </a:r>
            <a:endParaRPr lang="el-GR" dirty="0" smtClean="0"/>
          </a:p>
          <a:p>
            <a:pPr lvl="1"/>
            <a:r>
              <a:rPr lang="en-US" dirty="0" smtClean="0"/>
              <a:t>To look for HCC in pts with elevated a-FP</a:t>
            </a:r>
          </a:p>
          <a:p>
            <a:pPr lvl="1"/>
            <a:r>
              <a:rPr lang="en-US" dirty="0" smtClean="0"/>
              <a:t>Investigate cirrhotic patients</a:t>
            </a:r>
            <a:endParaRPr lang="el-GR" dirty="0" smtClean="0"/>
          </a:p>
          <a:p>
            <a:pPr lvl="1"/>
            <a:r>
              <a:rPr lang="en-US" dirty="0" smtClean="0"/>
              <a:t>To look for metastasis from </a:t>
            </a:r>
            <a:r>
              <a:rPr lang="en-US" dirty="0" err="1" smtClean="0"/>
              <a:t>hypervascular</a:t>
            </a:r>
            <a:r>
              <a:rPr lang="en-US" dirty="0" smtClean="0"/>
              <a:t> primaries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1968" y="6550223"/>
            <a:ext cx="45720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/>
              <a:t>http://www.radiologyassistant.nl/en/446f010d8f420</a:t>
            </a:r>
            <a:endParaRPr 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Hypervascular</a:t>
            </a:r>
            <a:r>
              <a:rPr lang="en-US" dirty="0" smtClean="0"/>
              <a:t> tumors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Benign </a:t>
            </a:r>
            <a:endParaRPr lang="el-GR" dirty="0" smtClean="0"/>
          </a:p>
          <a:p>
            <a:pPr lvl="1"/>
            <a:r>
              <a:rPr lang="en-US" dirty="0" smtClean="0"/>
              <a:t>FNH</a:t>
            </a:r>
            <a:r>
              <a:rPr lang="el-GR" dirty="0" smtClean="0"/>
              <a:t> </a:t>
            </a:r>
          </a:p>
          <a:p>
            <a:pPr lvl="1"/>
            <a:r>
              <a:rPr lang="en-US" dirty="0" smtClean="0"/>
              <a:t>Adenoma </a:t>
            </a:r>
            <a:r>
              <a:rPr lang="el-GR" dirty="0" smtClean="0"/>
              <a:t> </a:t>
            </a:r>
          </a:p>
          <a:p>
            <a:pPr lvl="1"/>
            <a:r>
              <a:rPr lang="en-US" dirty="0" err="1" smtClean="0"/>
              <a:t>Haemangioma</a:t>
            </a:r>
            <a:endParaRPr lang="el-GR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138642" cy="4849835"/>
          </a:xfrm>
        </p:spPr>
        <p:txBody>
          <a:bodyPr>
            <a:normAutofit/>
          </a:bodyPr>
          <a:lstStyle/>
          <a:p>
            <a:r>
              <a:rPr lang="en-US" dirty="0" smtClean="0"/>
              <a:t>Malignant </a:t>
            </a:r>
            <a:endParaRPr lang="el-GR" dirty="0" smtClean="0"/>
          </a:p>
          <a:p>
            <a:pPr lvl="1"/>
            <a:r>
              <a:rPr lang="en-US" dirty="0" smtClean="0"/>
              <a:t>HCC</a:t>
            </a:r>
            <a:endParaRPr lang="el-GR" dirty="0" smtClean="0"/>
          </a:p>
          <a:p>
            <a:pPr lvl="1"/>
            <a:r>
              <a:rPr lang="en-US" dirty="0" smtClean="0"/>
              <a:t>Metastases </a:t>
            </a:r>
            <a:endParaRPr lang="el-GR" dirty="0" smtClean="0"/>
          </a:p>
          <a:p>
            <a:pPr lvl="2"/>
            <a:r>
              <a:rPr lang="en-US" sz="2400" dirty="0" smtClean="0"/>
              <a:t>Breast </a:t>
            </a:r>
            <a:endParaRPr lang="el-GR" sz="2400" dirty="0" smtClean="0"/>
          </a:p>
          <a:p>
            <a:pPr lvl="2"/>
            <a:r>
              <a:rPr lang="en-US" sz="2400" dirty="0" smtClean="0"/>
              <a:t>Sarcoma </a:t>
            </a:r>
            <a:endParaRPr lang="el-GR" sz="2400" dirty="0" smtClean="0"/>
          </a:p>
          <a:p>
            <a:pPr lvl="2"/>
            <a:r>
              <a:rPr lang="en-US" sz="2400" dirty="0" err="1" smtClean="0"/>
              <a:t>Neuroendocrine</a:t>
            </a:r>
            <a:r>
              <a:rPr lang="en-US" sz="2400" dirty="0" smtClean="0"/>
              <a:t> tumors</a:t>
            </a:r>
            <a:endParaRPr lang="el-GR" sz="2400" dirty="0" smtClean="0"/>
          </a:p>
          <a:p>
            <a:pPr lvl="2"/>
            <a:r>
              <a:rPr lang="en-US" sz="2400" dirty="0" err="1" smtClean="0"/>
              <a:t>Hypernephroma</a:t>
            </a:r>
            <a:r>
              <a:rPr lang="en-US" sz="2400" dirty="0" smtClean="0"/>
              <a:t> </a:t>
            </a:r>
            <a:endParaRPr lang="el-GR" sz="2400" dirty="0" smtClean="0"/>
          </a:p>
          <a:p>
            <a:pPr lvl="2"/>
            <a:r>
              <a:rPr lang="en-US" sz="2400" dirty="0" smtClean="0"/>
              <a:t>Melanoma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3071810"/>
            <a:ext cx="8229600" cy="3382998"/>
          </a:xfrm>
        </p:spPr>
        <p:txBody>
          <a:bodyPr/>
          <a:lstStyle/>
          <a:p>
            <a:r>
              <a:rPr lang="en-US" dirty="0" smtClean="0"/>
              <a:t>adenoma</a:t>
            </a:r>
            <a:r>
              <a:rPr lang="el-GR" dirty="0" smtClean="0"/>
              <a:t>, </a:t>
            </a:r>
            <a:r>
              <a:rPr lang="en-US" dirty="0" smtClean="0"/>
              <a:t>FNH,</a:t>
            </a:r>
            <a:r>
              <a:rPr lang="el-GR" dirty="0" smtClean="0"/>
              <a:t> </a:t>
            </a:r>
            <a:r>
              <a:rPr lang="en-US" dirty="0" smtClean="0"/>
              <a:t>HCC, </a:t>
            </a:r>
            <a:r>
              <a:rPr lang="en-US" dirty="0" err="1" smtClean="0"/>
              <a:t>haemangioma</a:t>
            </a:r>
            <a:r>
              <a:rPr lang="en-US" dirty="0" smtClean="0"/>
              <a:t> </a:t>
            </a:r>
            <a:r>
              <a:rPr lang="el-GR" dirty="0" smtClean="0"/>
              <a:t> </a:t>
            </a:r>
          </a:p>
          <a:p>
            <a:r>
              <a:rPr lang="en-US" dirty="0" err="1" smtClean="0"/>
              <a:t>Hypervascular</a:t>
            </a:r>
            <a:r>
              <a:rPr lang="en-US" dirty="0" smtClean="0"/>
              <a:t> tumors look similar in arterial phase</a:t>
            </a:r>
            <a:endParaRPr lang="el-GR" dirty="0" smtClean="0"/>
          </a:p>
          <a:p>
            <a:r>
              <a:rPr lang="en-US" dirty="0" smtClean="0"/>
              <a:t>But different in the portal and late phases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215338" cy="253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4571968" y="6550223"/>
            <a:ext cx="45720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/>
              <a:t>http://www.radiologyassistant.nl/en/446f010d8f420</a:t>
            </a:r>
            <a:endParaRPr 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12976"/>
            <a:ext cx="8229600" cy="3241832"/>
          </a:xfrm>
        </p:spPr>
        <p:txBody>
          <a:bodyPr/>
          <a:lstStyle/>
          <a:p>
            <a:r>
              <a:rPr lang="en-US" dirty="0" smtClean="0"/>
              <a:t>Macroscopic anatomy</a:t>
            </a:r>
            <a:endParaRPr lang="el-GR" dirty="0" smtClean="0"/>
          </a:p>
          <a:p>
            <a:pPr lvl="1"/>
            <a:r>
              <a:rPr lang="en-US" dirty="0" smtClean="0"/>
              <a:t>External view</a:t>
            </a:r>
            <a:endParaRPr lang="el-GR" dirty="0" smtClean="0"/>
          </a:p>
          <a:p>
            <a:pPr lvl="1"/>
            <a:r>
              <a:rPr lang="en-US" dirty="0" smtClean="0"/>
              <a:t>The quadrate lobe belongs anatomically to the right lobe and functionally to the left</a:t>
            </a:r>
            <a:endParaRPr lang="el-GR" dirty="0" smtClean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-1"/>
            <a:ext cx="4000496" cy="3330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428960" y="6286520"/>
            <a:ext cx="57150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smtClean="0"/>
              <a:t>http://www.radiologyassistant.nl/en/4375bb8dc241d</a:t>
            </a:r>
            <a:endParaRPr lang="en-US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liver study </a:t>
            </a:r>
            <a:br>
              <a:rPr lang="en-US" dirty="0" smtClean="0"/>
            </a:br>
            <a:r>
              <a:rPr lang="en-US" dirty="0" smtClean="0"/>
              <a:t>portal 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Hyperdense</a:t>
            </a:r>
            <a:r>
              <a:rPr lang="en-US" dirty="0" smtClean="0"/>
              <a:t> liver, </a:t>
            </a:r>
            <a:r>
              <a:rPr lang="en-US" dirty="0" err="1" smtClean="0"/>
              <a:t>hypodense</a:t>
            </a:r>
            <a:r>
              <a:rPr lang="en-US" dirty="0" smtClean="0"/>
              <a:t> tumor</a:t>
            </a:r>
            <a:endParaRPr lang="el-GR" dirty="0" smtClean="0"/>
          </a:p>
          <a:p>
            <a:r>
              <a:rPr lang="en-US" dirty="0" smtClean="0"/>
              <a:t>Ideally delay around 75 seconds</a:t>
            </a:r>
            <a:endParaRPr lang="el-GR" dirty="0" smtClean="0"/>
          </a:p>
          <a:p>
            <a:r>
              <a:rPr lang="en-US" dirty="0" smtClean="0"/>
              <a:t>Hepatic phase because hepatic veins are also </a:t>
            </a:r>
            <a:r>
              <a:rPr lang="en-US" dirty="0" err="1" smtClean="0"/>
              <a:t>opacified</a:t>
            </a:r>
            <a:endParaRPr lang="el-GR" dirty="0" smtClean="0"/>
          </a:p>
          <a:p>
            <a:r>
              <a:rPr lang="en-US" dirty="0" smtClean="0"/>
              <a:t>Looking for </a:t>
            </a:r>
            <a:r>
              <a:rPr lang="en-US" dirty="0" err="1" smtClean="0"/>
              <a:t>hypovascular</a:t>
            </a:r>
            <a:r>
              <a:rPr lang="en-US" dirty="0" smtClean="0"/>
              <a:t> metastases it is important to inject a high total volume of CM the rate is not that important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1968" y="6550223"/>
            <a:ext cx="45720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/>
              <a:t>http://www.radiologyassistant.nl/en/446f010d8f420</a:t>
            </a:r>
            <a:endParaRPr 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liver study </a:t>
            </a:r>
            <a:br>
              <a:rPr lang="en-US" dirty="0" smtClean="0"/>
            </a:br>
            <a:r>
              <a:rPr lang="en-US" dirty="0" smtClean="0"/>
              <a:t>portal 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4572000"/>
          </a:xfrm>
        </p:spPr>
        <p:txBody>
          <a:bodyPr/>
          <a:lstStyle/>
          <a:p>
            <a:r>
              <a:rPr lang="en-US" dirty="0" err="1" smtClean="0"/>
              <a:t>Hypodense</a:t>
            </a:r>
            <a:r>
              <a:rPr lang="en-US" dirty="0" smtClean="0"/>
              <a:t> in the portal phase are usually metastases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857496"/>
            <a:ext cx="6715140" cy="3720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571968" y="6550223"/>
            <a:ext cx="45720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/>
              <a:t>http://www.radiologyassistant.nl/en/446f010d8f420</a:t>
            </a:r>
            <a:endParaRPr 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liver study </a:t>
            </a:r>
            <a:br>
              <a:rPr lang="en-US" dirty="0" smtClean="0"/>
            </a:br>
            <a:r>
              <a:rPr lang="en-US" dirty="0" smtClean="0"/>
              <a:t>equilibrium 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Reduced liver density due to CM wash out</a:t>
            </a:r>
            <a:endParaRPr lang="el-GR" dirty="0" smtClean="0"/>
          </a:p>
          <a:p>
            <a:r>
              <a:rPr lang="en-US" dirty="0" smtClean="0"/>
              <a:t>3-4 minutes post injection</a:t>
            </a:r>
            <a:endParaRPr lang="el-GR" dirty="0" smtClean="0"/>
          </a:p>
          <a:p>
            <a:r>
              <a:rPr lang="en-US" dirty="0" smtClean="0"/>
              <a:t>Best </a:t>
            </a:r>
            <a:r>
              <a:rPr lang="el-GR" dirty="0" smtClean="0"/>
              <a:t>10</a:t>
            </a:r>
            <a:r>
              <a:rPr lang="en-US" dirty="0" smtClean="0"/>
              <a:t> </a:t>
            </a:r>
            <a:r>
              <a:rPr lang="en-US" dirty="0" err="1" smtClean="0"/>
              <a:t>mins</a:t>
            </a:r>
            <a:r>
              <a:rPr lang="el-GR" dirty="0" smtClean="0"/>
              <a:t> </a:t>
            </a:r>
          </a:p>
          <a:p>
            <a:r>
              <a:rPr lang="en-US" dirty="0" smtClean="0"/>
              <a:t>In tumor with high </a:t>
            </a:r>
            <a:r>
              <a:rPr lang="en-US" dirty="0" err="1" smtClean="0"/>
              <a:t>nascularity</a:t>
            </a:r>
            <a:r>
              <a:rPr lang="en-US" dirty="0" smtClean="0"/>
              <a:t> HCC</a:t>
            </a:r>
            <a:endParaRPr lang="el-GR" dirty="0" smtClean="0"/>
          </a:p>
          <a:p>
            <a:r>
              <a:rPr lang="en-US" dirty="0" smtClean="0"/>
              <a:t>In tumors with CM retention </a:t>
            </a:r>
            <a:r>
              <a:rPr lang="el-GR" dirty="0" smtClean="0"/>
              <a:t>(</a:t>
            </a:r>
            <a:r>
              <a:rPr lang="en-US" dirty="0" err="1" smtClean="0"/>
              <a:t>hemangioma</a:t>
            </a:r>
            <a:r>
              <a:rPr lang="el-GR" dirty="0" smtClean="0"/>
              <a:t>) </a:t>
            </a:r>
          </a:p>
          <a:p>
            <a:r>
              <a:rPr lang="en-US" dirty="0" smtClean="0"/>
              <a:t>Late </a:t>
            </a:r>
            <a:r>
              <a:rPr lang="en-US" dirty="0" err="1" smtClean="0"/>
              <a:t>opacification</a:t>
            </a:r>
            <a:r>
              <a:rPr lang="en-US" dirty="0" smtClean="0"/>
              <a:t> of fibrous tissue in the tumor capsule or the central scar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1968" y="6550223"/>
            <a:ext cx="45720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/>
              <a:t>http://www.radiologyassistant.nl/en/446f010d8f420</a:t>
            </a:r>
            <a:endParaRPr 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571480"/>
            <a:ext cx="6215106" cy="5560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571968" y="6550223"/>
            <a:ext cx="45720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/>
              <a:t>http://www.radiologyassistant.nl/en/446f010d8f420</a:t>
            </a:r>
            <a:endParaRPr 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3286124"/>
            <a:ext cx="8229600" cy="3168684"/>
          </a:xfrm>
        </p:spPr>
        <p:txBody>
          <a:bodyPr>
            <a:normAutofit/>
          </a:bodyPr>
          <a:lstStyle/>
          <a:p>
            <a:r>
              <a:rPr lang="en-US" dirty="0" smtClean="0"/>
              <a:t>Arterial phase </a:t>
            </a:r>
            <a:r>
              <a:rPr lang="el-GR" dirty="0" smtClean="0"/>
              <a:t>= </a:t>
            </a:r>
            <a:r>
              <a:rPr lang="en-US" dirty="0" smtClean="0"/>
              <a:t>middle of scan at 35 </a:t>
            </a:r>
            <a:r>
              <a:rPr lang="en-US" dirty="0" err="1" smtClean="0"/>
              <a:t>secs</a:t>
            </a:r>
            <a:endParaRPr lang="el-GR" dirty="0" smtClean="0"/>
          </a:p>
          <a:p>
            <a:pPr lvl="1"/>
            <a:r>
              <a:rPr lang="en-US" dirty="0" smtClean="0"/>
              <a:t>Scan time </a:t>
            </a:r>
            <a:r>
              <a:rPr lang="el-GR" dirty="0" smtClean="0"/>
              <a:t>4-</a:t>
            </a:r>
            <a:r>
              <a:rPr lang="en-US" dirty="0" smtClean="0"/>
              <a:t>MDCT </a:t>
            </a:r>
            <a:r>
              <a:rPr lang="el-GR" dirty="0" smtClean="0"/>
              <a:t>=</a:t>
            </a:r>
            <a:r>
              <a:rPr lang="en-US" dirty="0" smtClean="0"/>
              <a:t> </a:t>
            </a:r>
            <a:r>
              <a:rPr lang="el-GR" dirty="0" smtClean="0"/>
              <a:t>20 </a:t>
            </a:r>
            <a:r>
              <a:rPr lang="en-US" dirty="0" err="1" smtClean="0"/>
              <a:t>secs</a:t>
            </a:r>
            <a:r>
              <a:rPr lang="el-GR" dirty="0" smtClean="0"/>
              <a:t>, </a:t>
            </a:r>
            <a:r>
              <a:rPr lang="en-US" dirty="0" smtClean="0"/>
              <a:t>start at 25 </a:t>
            </a:r>
            <a:r>
              <a:rPr lang="en-US" dirty="0" err="1" smtClean="0"/>
              <a:t>secs</a:t>
            </a:r>
            <a:endParaRPr lang="el-GR" dirty="0" smtClean="0"/>
          </a:p>
          <a:p>
            <a:pPr lvl="1"/>
            <a:r>
              <a:rPr lang="en-US" dirty="0" smtClean="0"/>
              <a:t>Scan time </a:t>
            </a:r>
            <a:r>
              <a:rPr lang="el-GR" dirty="0" smtClean="0"/>
              <a:t>64-</a:t>
            </a:r>
            <a:r>
              <a:rPr lang="en-US" dirty="0" smtClean="0"/>
              <a:t>MDCT = </a:t>
            </a:r>
            <a:r>
              <a:rPr lang="el-GR" dirty="0" smtClean="0"/>
              <a:t>4 </a:t>
            </a:r>
            <a:r>
              <a:rPr lang="en-US" dirty="0" err="1" smtClean="0"/>
              <a:t>secs</a:t>
            </a:r>
            <a:r>
              <a:rPr lang="el-GR" dirty="0" smtClean="0"/>
              <a:t>, </a:t>
            </a:r>
            <a:r>
              <a:rPr lang="en-US" dirty="0" smtClean="0"/>
              <a:t>start at 33 </a:t>
            </a:r>
            <a:r>
              <a:rPr lang="en-US" dirty="0" err="1" smtClean="0"/>
              <a:t>secs</a:t>
            </a:r>
            <a:endParaRPr lang="el-GR" dirty="0" smtClean="0"/>
          </a:p>
          <a:p>
            <a:r>
              <a:rPr lang="en-US" dirty="0" smtClean="0"/>
              <a:t>Timing in the portal phase is less critical 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857356" y="214290"/>
            <a:ext cx="5572164" cy="304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4571968" y="6550223"/>
            <a:ext cx="45720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/>
              <a:t>http://www.radiologyassistant.nl/en/446f010d8f420</a:t>
            </a:r>
            <a:endParaRPr 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46928"/>
          </a:xfrm>
        </p:spPr>
        <p:txBody>
          <a:bodyPr/>
          <a:lstStyle/>
          <a:p>
            <a:r>
              <a:rPr lang="en-US" dirty="0" err="1" smtClean="0"/>
              <a:t>Hemangioma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329642" cy="4572000"/>
          </a:xfrm>
        </p:spPr>
        <p:txBody>
          <a:bodyPr/>
          <a:lstStyle/>
          <a:p>
            <a:r>
              <a:rPr lang="en-US" dirty="0" smtClean="0"/>
              <a:t>Similar density to vessels at all phases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916832"/>
            <a:ext cx="6960266" cy="4684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571968" y="6550223"/>
            <a:ext cx="45720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/>
              <a:t>http://www.radiologyassistant.nl/en/446f010d8f420</a:t>
            </a:r>
            <a:endParaRPr 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Hemangioma</a:t>
            </a:r>
            <a:r>
              <a:rPr lang="en-US" dirty="0" smtClean="0"/>
              <a:t> </a:t>
            </a:r>
            <a:r>
              <a:rPr lang="el-GR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357298"/>
            <a:ext cx="8229600" cy="2287726"/>
          </a:xfrm>
        </p:spPr>
        <p:txBody>
          <a:bodyPr>
            <a:normAutofit/>
          </a:bodyPr>
          <a:lstStyle/>
          <a:p>
            <a:r>
              <a:rPr lang="en-US" dirty="0" smtClean="0"/>
              <a:t>The commonest benign lesion</a:t>
            </a:r>
            <a:endParaRPr lang="el-GR" dirty="0" smtClean="0"/>
          </a:p>
          <a:p>
            <a:r>
              <a:rPr lang="en-US" dirty="0" smtClean="0"/>
              <a:t>Multiple small vessels</a:t>
            </a:r>
            <a:endParaRPr lang="el-GR" dirty="0" smtClean="0"/>
          </a:p>
          <a:p>
            <a:r>
              <a:rPr lang="en-US" dirty="0" smtClean="0"/>
              <a:t>Fills from outside to the center</a:t>
            </a:r>
            <a:endParaRPr lang="el-GR" dirty="0" smtClean="0"/>
          </a:p>
          <a:p>
            <a:r>
              <a:rPr lang="en-US" dirty="0" smtClean="0"/>
              <a:t>Density same as vessels in all phases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861048"/>
            <a:ext cx="8529787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500546" y="6550223"/>
            <a:ext cx="46434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/>
              <a:t>http://www.radiologyassistant.nl/en/448eef3083354</a:t>
            </a:r>
            <a:endParaRPr 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Hemangioma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572000"/>
          </a:xfrm>
        </p:spPr>
        <p:txBody>
          <a:bodyPr/>
          <a:lstStyle/>
          <a:p>
            <a:r>
              <a:rPr lang="en-US" dirty="0" smtClean="0"/>
              <a:t>Gradual filling-in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1993" y="2357406"/>
            <a:ext cx="5762007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6550223"/>
            <a:ext cx="46434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/>
              <a:t>http://www.radiologyassistant.nl/en/448eef3083354</a:t>
            </a:r>
            <a:endParaRPr lang="en-US" sz="1400" i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0"/>
            <a:ext cx="4311550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1071570"/>
          </a:xfrm>
        </p:spPr>
        <p:txBody>
          <a:bodyPr/>
          <a:lstStyle/>
          <a:p>
            <a:r>
              <a:rPr lang="en-US" dirty="0" err="1" smtClean="0"/>
              <a:t>Hepatocellular</a:t>
            </a:r>
            <a:r>
              <a:rPr lang="en-US" dirty="0" smtClean="0"/>
              <a:t> carcinoma, HCC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2546324"/>
          </a:xfrm>
        </p:spPr>
        <p:txBody>
          <a:bodyPr>
            <a:normAutofit/>
          </a:bodyPr>
          <a:lstStyle/>
          <a:p>
            <a:r>
              <a:rPr lang="en-US" dirty="0" smtClean="0"/>
              <a:t>The commonest malignant tumor</a:t>
            </a:r>
            <a:endParaRPr lang="el-GR" dirty="0" smtClean="0"/>
          </a:p>
          <a:p>
            <a:r>
              <a:rPr lang="el-GR" dirty="0" smtClean="0"/>
              <a:t>85% </a:t>
            </a:r>
            <a:r>
              <a:rPr lang="en-US" dirty="0" smtClean="0"/>
              <a:t>in liver cirrhosis and hepatitis </a:t>
            </a:r>
            <a:r>
              <a:rPr lang="el-GR" dirty="0" smtClean="0"/>
              <a:t>Β/</a:t>
            </a:r>
            <a:r>
              <a:rPr lang="en-US" dirty="0" smtClean="0"/>
              <a:t>C </a:t>
            </a:r>
          </a:p>
          <a:p>
            <a:r>
              <a:rPr lang="en-US" dirty="0" smtClean="0"/>
              <a:t>Early diagnosis with arterial phase scanning </a:t>
            </a:r>
            <a:endParaRPr lang="el-GR" dirty="0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865067"/>
            <a:ext cx="7333676" cy="2992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500546" y="6550223"/>
            <a:ext cx="46434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/>
              <a:t>http://www.radiologyassistant.nl/en/448eef3083354</a:t>
            </a:r>
            <a:endParaRPr 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HCC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57628"/>
            <a:ext cx="8229600" cy="2597180"/>
          </a:xfrm>
        </p:spPr>
        <p:txBody>
          <a:bodyPr>
            <a:normAutofit/>
          </a:bodyPr>
          <a:lstStyle/>
          <a:p>
            <a:r>
              <a:rPr lang="en-US" dirty="0" smtClean="0"/>
              <a:t>Big HCCs display early wash out in portal phase </a:t>
            </a:r>
            <a:endParaRPr lang="el-GR" dirty="0" smtClean="0"/>
          </a:p>
          <a:p>
            <a:r>
              <a:rPr lang="en-US" dirty="0" smtClean="0"/>
              <a:t>There may be thrombus in the portal vein (tumor or blood thrombus)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3717" y="357166"/>
            <a:ext cx="5939789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500546" y="6550223"/>
            <a:ext cx="46434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/>
              <a:t>http://www.radiologyassistant.nl/en/448eef3083354</a:t>
            </a:r>
            <a:endParaRPr 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7494"/>
            <a:ext cx="3600400" cy="3661572"/>
          </a:xfrm>
        </p:spPr>
        <p:txBody>
          <a:bodyPr>
            <a:normAutofit/>
          </a:bodyPr>
          <a:lstStyle/>
          <a:p>
            <a:r>
              <a:rPr lang="en-US" dirty="0" smtClean="0"/>
              <a:t>Segmental anatomy </a:t>
            </a:r>
            <a:r>
              <a:rPr lang="en-US" dirty="0" err="1" smtClean="0"/>
              <a:t>Couinaud</a:t>
            </a:r>
            <a:r>
              <a:rPr lang="en-US" dirty="0" smtClean="0"/>
              <a:t> 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4214818"/>
            <a:ext cx="8229600" cy="2454304"/>
          </a:xfrm>
        </p:spPr>
        <p:txBody>
          <a:bodyPr>
            <a:normAutofit/>
          </a:bodyPr>
          <a:lstStyle/>
          <a:p>
            <a:r>
              <a:rPr lang="en-US" dirty="0" smtClean="0"/>
              <a:t>Functional anatomy</a:t>
            </a:r>
            <a:endParaRPr lang="el-GR" dirty="0" smtClean="0"/>
          </a:p>
          <a:p>
            <a:pPr lvl="1"/>
            <a:r>
              <a:rPr lang="en-US" dirty="0" smtClean="0"/>
              <a:t>Depends on blood vessels and bile ducts</a:t>
            </a:r>
            <a:endParaRPr lang="el-GR" dirty="0" smtClean="0"/>
          </a:p>
          <a:p>
            <a:r>
              <a:rPr lang="en-US" dirty="0" smtClean="0"/>
              <a:t>Right, middle and left hepatic veins</a:t>
            </a:r>
            <a:endParaRPr lang="el-GR" dirty="0" smtClean="0"/>
          </a:p>
          <a:p>
            <a:r>
              <a:rPr lang="en-US" dirty="0" smtClean="0"/>
              <a:t>Portal vein and main branches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285728"/>
            <a:ext cx="5286380" cy="3955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428960" y="6519446"/>
            <a:ext cx="57150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smtClean="0"/>
              <a:t>http://www.radiologyassistant.nl/en/4375bb8dc241d</a:t>
            </a:r>
            <a:endParaRPr lang="en-US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3240360" cy="139903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Adenoma </a:t>
            </a:r>
            <a:r>
              <a:rPr lang="el-GR" sz="3600" dirty="0" smtClean="0"/>
              <a:t>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86124"/>
            <a:ext cx="8229600" cy="3168684"/>
          </a:xfrm>
        </p:spPr>
        <p:txBody>
          <a:bodyPr>
            <a:normAutofit/>
          </a:bodyPr>
          <a:lstStyle/>
          <a:p>
            <a:r>
              <a:rPr lang="en-US" dirty="0" smtClean="0"/>
              <a:t>Benign tumor</a:t>
            </a:r>
            <a:endParaRPr lang="el-GR" dirty="0" smtClean="0"/>
          </a:p>
          <a:p>
            <a:r>
              <a:rPr lang="en-US" dirty="0" smtClean="0"/>
              <a:t>Women on contraceptives or men on anabolic steroids</a:t>
            </a:r>
          </a:p>
          <a:p>
            <a:r>
              <a:rPr lang="en-US" dirty="0" smtClean="0"/>
              <a:t>Arterial enhancement that remains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6616" y="357166"/>
            <a:ext cx="608738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500546" y="6550223"/>
            <a:ext cx="46434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/>
              <a:t>http://www.radiologyassistant.nl/en/448eef3083354</a:t>
            </a:r>
            <a:endParaRPr 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4968552" cy="2492896"/>
          </a:xfrm>
        </p:spPr>
        <p:txBody>
          <a:bodyPr/>
          <a:lstStyle/>
          <a:p>
            <a:r>
              <a:rPr lang="en-US" dirty="0" smtClean="0"/>
              <a:t>Focal nodular hyperplasia</a:t>
            </a:r>
            <a:r>
              <a:rPr lang="el-GR" dirty="0" smtClean="0"/>
              <a:t> - </a:t>
            </a:r>
            <a:r>
              <a:rPr lang="en-US" dirty="0" smtClean="0"/>
              <a:t>FNH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0192" y="260648"/>
            <a:ext cx="2843808" cy="612068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Benign tumor with central scar taking up at delayed phase </a:t>
            </a:r>
            <a:endParaRPr lang="el-GR" dirty="0" smtClean="0"/>
          </a:p>
          <a:p>
            <a:r>
              <a:rPr lang="en-US" dirty="0" smtClean="0"/>
              <a:t>Intense arterial enhancement, </a:t>
            </a:r>
            <a:r>
              <a:rPr lang="en-US" dirty="0" err="1" smtClean="0"/>
              <a:t>isodense</a:t>
            </a:r>
            <a:r>
              <a:rPr lang="en-US" dirty="0" smtClean="0"/>
              <a:t> in portal and the delayed phases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64904"/>
            <a:ext cx="6353783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500546" y="6550223"/>
            <a:ext cx="46434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/>
              <a:t>http://www.radiologyassistant.nl/en/448eef3083354</a:t>
            </a:r>
            <a:endParaRPr 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Cholangiocarcinoma</a:t>
            </a:r>
            <a:r>
              <a:rPr lang="el-GR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Usually big</a:t>
            </a:r>
            <a:endParaRPr lang="el-GR" dirty="0" smtClean="0"/>
          </a:p>
          <a:p>
            <a:r>
              <a:rPr lang="en-US" dirty="0" smtClean="0"/>
              <a:t>Delayed enhancement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3226907"/>
            <a:ext cx="5167324" cy="3631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500546" y="6550223"/>
            <a:ext cx="46434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/>
              <a:t>http://www.radiologyassistant.nl/en/448eef3083354</a:t>
            </a:r>
            <a:endParaRPr 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Metastases </a:t>
            </a:r>
            <a:r>
              <a:rPr lang="el-GR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857784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Hypovascular</a:t>
            </a:r>
            <a:r>
              <a:rPr lang="en-US" dirty="0" smtClean="0"/>
              <a:t> </a:t>
            </a:r>
            <a:endParaRPr lang="el-GR" dirty="0" smtClean="0"/>
          </a:p>
          <a:p>
            <a:pPr lvl="1"/>
            <a:r>
              <a:rPr lang="en-US" dirty="0" smtClean="0"/>
              <a:t>Digestive tract, lung, breast head, neck</a:t>
            </a:r>
          </a:p>
          <a:p>
            <a:pPr lvl="1"/>
            <a:r>
              <a:rPr lang="en-US" dirty="0" err="1" smtClean="0"/>
              <a:t>Hypodense</a:t>
            </a:r>
            <a:r>
              <a:rPr lang="en-US" dirty="0" smtClean="0"/>
              <a:t> in portal phase</a:t>
            </a:r>
            <a:endParaRPr lang="el-GR" dirty="0" smtClean="0"/>
          </a:p>
          <a:p>
            <a:pPr lvl="1"/>
            <a:r>
              <a:rPr lang="en-US" dirty="0" smtClean="0"/>
              <a:t>Peripheral enhancement-active tumor</a:t>
            </a:r>
          </a:p>
          <a:p>
            <a:pPr lvl="1"/>
            <a:r>
              <a:rPr lang="en-US" dirty="0" smtClean="0"/>
              <a:t>Central necrosis-no enhancement </a:t>
            </a:r>
          </a:p>
          <a:p>
            <a:r>
              <a:rPr lang="en-US" dirty="0" err="1" smtClean="0"/>
              <a:t>hypervascular</a:t>
            </a:r>
            <a:r>
              <a:rPr lang="el-GR" dirty="0" smtClean="0"/>
              <a:t> </a:t>
            </a:r>
          </a:p>
          <a:p>
            <a:pPr lvl="1"/>
            <a:r>
              <a:rPr lang="en-US" i="1" dirty="0" smtClean="0"/>
              <a:t>Less common kidney, </a:t>
            </a:r>
            <a:r>
              <a:rPr lang="en-US" i="1" dirty="0" err="1" smtClean="0"/>
              <a:t>insulinoma</a:t>
            </a:r>
            <a:r>
              <a:rPr lang="en-US" i="1" dirty="0" smtClean="0"/>
              <a:t>, </a:t>
            </a:r>
            <a:r>
              <a:rPr lang="en-US" i="1" dirty="0" err="1" smtClean="0"/>
              <a:t>carcinoid</a:t>
            </a:r>
            <a:r>
              <a:rPr lang="en-US" i="1" dirty="0" smtClean="0"/>
              <a:t>, sarcoma, </a:t>
            </a:r>
            <a:r>
              <a:rPr lang="en-US" i="1" dirty="0" err="1" smtClean="0"/>
              <a:t>malanoma</a:t>
            </a:r>
            <a:r>
              <a:rPr lang="en-US" i="1" dirty="0" smtClean="0"/>
              <a:t>, breast</a:t>
            </a:r>
            <a:endParaRPr lang="el-GR" i="1" dirty="0" smtClean="0"/>
          </a:p>
          <a:p>
            <a:pPr lvl="1"/>
            <a:r>
              <a:rPr lang="en-US" i="1" dirty="0" err="1" smtClean="0"/>
              <a:t>Hyperdense</a:t>
            </a:r>
            <a:r>
              <a:rPr lang="en-US" i="1" dirty="0" smtClean="0"/>
              <a:t> arterial phase</a:t>
            </a:r>
            <a:endParaRPr lang="el-GR" dirty="0" smtClean="0"/>
          </a:p>
          <a:p>
            <a:r>
              <a:rPr lang="en-US" dirty="0" smtClean="0"/>
              <a:t>Calcifications </a:t>
            </a:r>
            <a:r>
              <a:rPr lang="el-GR" dirty="0" smtClean="0"/>
              <a:t> </a:t>
            </a:r>
          </a:p>
          <a:p>
            <a:pPr lvl="1"/>
            <a:r>
              <a:rPr lang="en-US" dirty="0" smtClean="0"/>
              <a:t>Large bowel, stomach, breast, pancreas endocrine, </a:t>
            </a:r>
            <a:r>
              <a:rPr lang="en-US" dirty="0" err="1" smtClean="0"/>
              <a:t>leiomyosarcoma</a:t>
            </a:r>
            <a:r>
              <a:rPr lang="en-US" dirty="0" smtClean="0"/>
              <a:t>, </a:t>
            </a:r>
            <a:r>
              <a:rPr lang="en-US" dirty="0" err="1" smtClean="0"/>
              <a:t>osteo</a:t>
            </a:r>
            <a:r>
              <a:rPr lang="en-US" dirty="0" smtClean="0"/>
              <a:t>- , melanoma</a:t>
            </a:r>
            <a:endParaRPr lang="el-GR" dirty="0" smtClean="0"/>
          </a:p>
          <a:p>
            <a:r>
              <a:rPr lang="en-US" dirty="0" smtClean="0"/>
              <a:t>Cystic </a:t>
            </a:r>
            <a:r>
              <a:rPr lang="el-GR" dirty="0" smtClean="0"/>
              <a:t> </a:t>
            </a:r>
            <a:r>
              <a:rPr lang="en-US" dirty="0" smtClean="0"/>
              <a:t> </a:t>
            </a:r>
            <a:endParaRPr lang="el-GR" dirty="0" smtClean="0"/>
          </a:p>
          <a:p>
            <a:pPr lvl="1"/>
            <a:r>
              <a:rPr lang="en-US" dirty="0" err="1" smtClean="0"/>
              <a:t>Mucin</a:t>
            </a:r>
            <a:r>
              <a:rPr lang="en-US" dirty="0" smtClean="0"/>
              <a:t> producing ovarian tumor, large bowel, sarcoma, melanoma, lung, </a:t>
            </a:r>
            <a:r>
              <a:rPr lang="en-US" dirty="0" err="1" smtClean="0"/>
              <a:t>carcinoid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0"/>
            <a:ext cx="3865309" cy="1619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500546" y="6572272"/>
            <a:ext cx="46434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/>
              <a:t>http://www.radiologyassistant.nl/en/448eef3083354</a:t>
            </a:r>
            <a:endParaRPr 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645024"/>
            <a:ext cx="776212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540462"/>
            <a:ext cx="7065693" cy="2959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Liver abscess </a:t>
            </a:r>
            <a:r>
              <a:rPr lang="el-GR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4311692"/>
          </a:xfrm>
        </p:spPr>
        <p:txBody>
          <a:bodyPr/>
          <a:lstStyle/>
          <a:p>
            <a:r>
              <a:rPr lang="en-US" dirty="0" smtClean="0"/>
              <a:t>Bacteria via bile duct portal vein or hepatic artery  or by contiguous spread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3857628"/>
            <a:ext cx="6271964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9750" y="0"/>
            <a:ext cx="352425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2357422" y="3571876"/>
            <a:ext cx="46434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/>
              <a:t>http://www.radiologyassistant.nl/en/448eef3083354</a:t>
            </a:r>
            <a:endParaRPr 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4513" y="704850"/>
            <a:ext cx="5514975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3638" y="1290638"/>
            <a:ext cx="5495948" cy="5495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500042"/>
            <a:ext cx="7143800" cy="608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/>
              <a:t>http://www.info-radiologie.ch/entero-irm-anatomie/fullsize/irm-abdominal-coronal.0030_fs.jpg</a:t>
            </a:r>
            <a:endParaRPr lang="en-US" sz="1100" b="1" dirty="0"/>
          </a:p>
        </p:txBody>
      </p:sp>
      <p:sp>
        <p:nvSpPr>
          <p:cNvPr id="5" name="Rectangle 4"/>
          <p:cNvSpPr/>
          <p:nvPr/>
        </p:nvSpPr>
        <p:spPr>
          <a:xfrm>
            <a:off x="928662" y="2192529"/>
            <a:ext cx="46434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/>
              <a:t>http://www.radiologyassistant.nl/en/448eef3083354</a:t>
            </a:r>
            <a:endParaRPr lang="en-US" sz="1400" i="1" dirty="0"/>
          </a:p>
        </p:txBody>
      </p:sp>
      <p:sp>
        <p:nvSpPr>
          <p:cNvPr id="6" name="Rectangle 5"/>
          <p:cNvSpPr/>
          <p:nvPr/>
        </p:nvSpPr>
        <p:spPr>
          <a:xfrm>
            <a:off x="928662" y="2643182"/>
            <a:ext cx="45720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/>
              <a:t>http://www.radiologyassistant.nl/en/446f010d8f420</a:t>
            </a:r>
            <a:endParaRPr lang="en-US" sz="1400" i="1" dirty="0"/>
          </a:p>
        </p:txBody>
      </p:sp>
      <p:sp>
        <p:nvSpPr>
          <p:cNvPr id="7" name="Rectangle 6"/>
          <p:cNvSpPr/>
          <p:nvPr/>
        </p:nvSpPr>
        <p:spPr>
          <a:xfrm>
            <a:off x="928662" y="3000372"/>
            <a:ext cx="57150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smtClean="0"/>
              <a:t>http://www.radiologyassistant.nl/en/4375bb8dc241d</a:t>
            </a:r>
            <a:endParaRPr lang="en-US" sz="1600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42761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8526" y="3460798"/>
            <a:ext cx="8501122" cy="3193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3428960" y="6519446"/>
            <a:ext cx="57150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smtClean="0"/>
              <a:t>http://www.radiologyassistant.nl/en/4375bb8dc241d</a:t>
            </a:r>
            <a:endParaRPr lang="en-US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8472518" cy="1399032"/>
          </a:xfrm>
        </p:spPr>
        <p:txBody>
          <a:bodyPr>
            <a:noAutofit/>
          </a:bodyPr>
          <a:lstStyle/>
          <a:p>
            <a:r>
              <a:rPr lang="en-US" sz="4000" dirty="0" smtClean="0"/>
              <a:t>Segment </a:t>
            </a:r>
            <a:r>
              <a:rPr lang="el-GR" sz="4000" dirty="0" smtClean="0"/>
              <a:t> Ι – </a:t>
            </a:r>
            <a:br>
              <a:rPr lang="el-GR" sz="4000" dirty="0" smtClean="0"/>
            </a:br>
            <a:r>
              <a:rPr lang="en-US" sz="4000" dirty="0" smtClean="0"/>
              <a:t>quadrate lobe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8868"/>
            <a:ext cx="8229600" cy="4025940"/>
          </a:xfrm>
        </p:spPr>
        <p:txBody>
          <a:bodyPr>
            <a:normAutofit/>
          </a:bodyPr>
          <a:lstStyle/>
          <a:p>
            <a:r>
              <a:rPr lang="en-US" dirty="0" smtClean="0"/>
              <a:t>posterior</a:t>
            </a:r>
          </a:p>
          <a:p>
            <a:r>
              <a:rPr lang="en-US" dirty="0" smtClean="0"/>
              <a:t>Direct communication with IVC via own hepatic veins unrelated to the main ones</a:t>
            </a:r>
          </a:p>
          <a:p>
            <a:r>
              <a:rPr lang="en-US" dirty="0" smtClean="0"/>
              <a:t>May be supplied by the right and left portal veins</a:t>
            </a:r>
            <a:endParaRPr lang="el-GR" dirty="0" smtClean="0"/>
          </a:p>
          <a:p>
            <a:r>
              <a:rPr lang="en-US" dirty="0" smtClean="0"/>
              <a:t>In cirrhosis it retains its size or </a:t>
            </a:r>
            <a:r>
              <a:rPr lang="en-US" dirty="0" err="1" smtClean="0"/>
              <a:t>hyertrophies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0"/>
            <a:ext cx="4214810" cy="2722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000232" y="6211668"/>
            <a:ext cx="57150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smtClean="0"/>
              <a:t>http://www.radiologyassistant.nl/en/4375bb8dc241d</a:t>
            </a:r>
            <a:endParaRPr lang="en-US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Segments I, VI, VII are posterior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500306"/>
            <a:ext cx="5000490" cy="4081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000232" y="6519446"/>
            <a:ext cx="57150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smtClean="0"/>
              <a:t>http://www.radiologyassistant.nl/en/4375bb8dc241d</a:t>
            </a:r>
            <a:endParaRPr lang="en-US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Volumetric studies (CT, MR</a:t>
            </a:r>
            <a:r>
              <a:rPr lang="el-GR" dirty="0" smtClean="0"/>
              <a:t>Ι) </a:t>
            </a:r>
            <a:r>
              <a:rPr lang="en-US" dirty="0" smtClean="0"/>
              <a:t>for non interventional assessment of the anatomy</a:t>
            </a:r>
            <a:endParaRPr lang="el-GR" dirty="0" smtClean="0"/>
          </a:p>
          <a:p>
            <a:r>
              <a:rPr lang="en-US" dirty="0" smtClean="0"/>
              <a:t>Establish the relationship of tumors for surgery planning</a:t>
            </a: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3428960" y="6519446"/>
            <a:ext cx="57150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smtClean="0"/>
              <a:t>http://www.radiologyassistant.nl/en/4375bb8dc241d</a:t>
            </a:r>
            <a:endParaRPr lang="en-US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Patients examined for the first time usually subjected to 3-phase scan</a:t>
            </a:r>
            <a:endParaRPr lang="el-GR" dirty="0" smtClean="0"/>
          </a:p>
          <a:p>
            <a:r>
              <a:rPr lang="en-US" dirty="0" smtClean="0"/>
              <a:t>Before IV CM</a:t>
            </a:r>
            <a:endParaRPr lang="el-GR" dirty="0" smtClean="0"/>
          </a:p>
          <a:p>
            <a:r>
              <a:rPr lang="en-US" dirty="0" smtClean="0"/>
              <a:t>Arterial phase </a:t>
            </a:r>
            <a:r>
              <a:rPr lang="el-GR" dirty="0" smtClean="0"/>
              <a:t>(</a:t>
            </a:r>
            <a:r>
              <a:rPr lang="en-US" dirty="0" smtClean="0"/>
              <a:t>usually late arterial)</a:t>
            </a:r>
            <a:endParaRPr lang="el-GR" dirty="0" smtClean="0"/>
          </a:p>
          <a:p>
            <a:r>
              <a:rPr lang="en-US" dirty="0" smtClean="0"/>
              <a:t>Portal phase</a:t>
            </a:r>
            <a:endParaRPr lang="el-GR" dirty="0" smtClean="0"/>
          </a:p>
          <a:p>
            <a:r>
              <a:rPr lang="en-US" dirty="0" smtClean="0"/>
              <a:t>Depending on findings delayed phase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1968" y="6550223"/>
            <a:ext cx="45720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/>
              <a:t>http://www.radiologyassistant.nl/en/446f010d8f420</a:t>
            </a:r>
            <a:endParaRPr 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6286520"/>
          </a:xfrm>
        </p:spPr>
        <p:txBody>
          <a:bodyPr>
            <a:normAutofit/>
          </a:bodyPr>
          <a:lstStyle/>
          <a:p>
            <a:r>
              <a:rPr lang="en-US" dirty="0" smtClean="0"/>
              <a:t>Depiction of a lesion depends on difference in density</a:t>
            </a:r>
            <a:endParaRPr lang="el-GR" dirty="0" smtClean="0"/>
          </a:p>
          <a:p>
            <a:r>
              <a:rPr lang="en-US" dirty="0" smtClean="0"/>
              <a:t>Some tumors do not show before CM because of low contrast</a:t>
            </a:r>
            <a:endParaRPr lang="el-GR" dirty="0" smtClean="0"/>
          </a:p>
          <a:p>
            <a:r>
              <a:rPr lang="en-US" dirty="0" smtClean="0"/>
              <a:t>CM improves lesion depiction</a:t>
            </a:r>
            <a:endParaRPr lang="el-GR" dirty="0" smtClean="0"/>
          </a:p>
          <a:p>
            <a:r>
              <a:rPr lang="en-US" dirty="0" smtClean="0"/>
              <a:t>Liver has double blood supply </a:t>
            </a:r>
            <a:r>
              <a:rPr lang="el-GR" dirty="0" smtClean="0"/>
              <a:t>80% </a:t>
            </a:r>
            <a:r>
              <a:rPr lang="en-US" dirty="0" smtClean="0"/>
              <a:t>portal</a:t>
            </a:r>
            <a:r>
              <a:rPr lang="el-GR" dirty="0" smtClean="0"/>
              <a:t> </a:t>
            </a:r>
            <a:r>
              <a:rPr lang="en-US" dirty="0" smtClean="0"/>
              <a:t>and</a:t>
            </a:r>
            <a:r>
              <a:rPr lang="el-GR" dirty="0" smtClean="0"/>
              <a:t> 20% </a:t>
            </a:r>
            <a:r>
              <a:rPr lang="en-US" dirty="0" smtClean="0"/>
              <a:t>hepatic artery</a:t>
            </a:r>
            <a:r>
              <a:rPr lang="el-GR" dirty="0" smtClean="0"/>
              <a:t> </a:t>
            </a:r>
          </a:p>
          <a:p>
            <a:r>
              <a:rPr lang="en-US" dirty="0" smtClean="0"/>
              <a:t>Maximum density in portal phase</a:t>
            </a:r>
            <a:endParaRPr lang="el-GR" dirty="0" smtClean="0"/>
          </a:p>
          <a:p>
            <a:r>
              <a:rPr lang="en-US" dirty="0" smtClean="0"/>
              <a:t>Tumors are 100% supplied by hepatic artery so display maximum density in arterial phase</a:t>
            </a: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4571968" y="6550223"/>
            <a:ext cx="45720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/>
              <a:t>http://www.radiologyassistant.nl/en/446f010d8f420</a:t>
            </a:r>
            <a:endParaRPr 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732</TotalTime>
  <Words>929</Words>
  <Application>Microsoft Office PowerPoint</Application>
  <PresentationFormat>On-screen Show (4:3)</PresentationFormat>
  <Paragraphs>170</Paragraphs>
  <Slides>39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Verve</vt:lpstr>
      <vt:lpstr>CT LIVER</vt:lpstr>
      <vt:lpstr>Anatomy</vt:lpstr>
      <vt:lpstr>Segmental anatomy Couinaud  </vt:lpstr>
      <vt:lpstr>Slide 4</vt:lpstr>
      <vt:lpstr>Segment  Ι –  quadrate lobe</vt:lpstr>
      <vt:lpstr>Slide 6</vt:lpstr>
      <vt:lpstr>Slide 7</vt:lpstr>
      <vt:lpstr>Dynamic studies</vt:lpstr>
      <vt:lpstr>Slide 9</vt:lpstr>
      <vt:lpstr>Dynamic studies</vt:lpstr>
      <vt:lpstr>Dynamic studies</vt:lpstr>
      <vt:lpstr>Slide 12</vt:lpstr>
      <vt:lpstr>Hepatocellular carcinoma</vt:lpstr>
      <vt:lpstr>Dynamic liver imaging</vt:lpstr>
      <vt:lpstr>Slide 15</vt:lpstr>
      <vt:lpstr>Slide 16</vt:lpstr>
      <vt:lpstr>Slide 17</vt:lpstr>
      <vt:lpstr>Hypervascular tumors</vt:lpstr>
      <vt:lpstr>Slide 19</vt:lpstr>
      <vt:lpstr>Dynamic liver study  portal phase</vt:lpstr>
      <vt:lpstr>Dynamic liver study  portal phase</vt:lpstr>
      <vt:lpstr>Dynamic liver study  equilibrium phase</vt:lpstr>
      <vt:lpstr>Slide 23</vt:lpstr>
      <vt:lpstr>Slide 24</vt:lpstr>
      <vt:lpstr>Hemangioma </vt:lpstr>
      <vt:lpstr>Hemangioma  </vt:lpstr>
      <vt:lpstr>Hemangioma </vt:lpstr>
      <vt:lpstr>Hepatocellular carcinoma, HCC</vt:lpstr>
      <vt:lpstr>HCC</vt:lpstr>
      <vt:lpstr>Adenoma  </vt:lpstr>
      <vt:lpstr>Focal nodular hyperplasia - FNH</vt:lpstr>
      <vt:lpstr>Cholangiocarcinoma </vt:lpstr>
      <vt:lpstr>Metastases  </vt:lpstr>
      <vt:lpstr>Slide 34</vt:lpstr>
      <vt:lpstr>Liver abscess  </vt:lpstr>
      <vt:lpstr>Slide 36</vt:lpstr>
      <vt:lpstr>Slide 37</vt:lpstr>
      <vt:lpstr>Slide 38</vt:lpstr>
      <vt:lpstr>Slide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Georgia</dc:creator>
  <cp:lastModifiedBy>Georgia</cp:lastModifiedBy>
  <cp:revision>72</cp:revision>
  <dcterms:created xsi:type="dcterms:W3CDTF">2011-04-14T09:41:32Z</dcterms:created>
  <dcterms:modified xsi:type="dcterms:W3CDTF">2016-03-14T04:35:20Z</dcterms:modified>
</cp:coreProperties>
</file>