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57" r:id="rId4"/>
    <p:sldId id="258" r:id="rId5"/>
    <p:sldId id="259" r:id="rId6"/>
    <p:sldId id="261" r:id="rId7"/>
    <p:sldId id="262" r:id="rId8"/>
    <p:sldId id="265" r:id="rId9"/>
    <p:sldId id="263" r:id="rId10"/>
    <p:sldId id="304" r:id="rId11"/>
    <p:sldId id="266" r:id="rId12"/>
    <p:sldId id="268" r:id="rId13"/>
    <p:sldId id="314" r:id="rId14"/>
    <p:sldId id="269" r:id="rId15"/>
    <p:sldId id="270" r:id="rId16"/>
    <p:sldId id="323" r:id="rId17"/>
    <p:sldId id="267" r:id="rId18"/>
    <p:sldId id="271" r:id="rId19"/>
    <p:sldId id="311" r:id="rId20"/>
    <p:sldId id="303" r:id="rId21"/>
    <p:sldId id="272" r:id="rId22"/>
    <p:sldId id="310" r:id="rId23"/>
    <p:sldId id="305" r:id="rId24"/>
    <p:sldId id="273" r:id="rId25"/>
    <p:sldId id="276" r:id="rId26"/>
    <p:sldId id="277" r:id="rId27"/>
    <p:sldId id="306" r:id="rId28"/>
    <p:sldId id="274" r:id="rId29"/>
    <p:sldId id="280" r:id="rId30"/>
    <p:sldId id="275" r:id="rId31"/>
    <p:sldId id="281" r:id="rId32"/>
    <p:sldId id="282" r:id="rId33"/>
    <p:sldId id="283" r:id="rId34"/>
    <p:sldId id="285" r:id="rId35"/>
    <p:sldId id="284" r:id="rId36"/>
    <p:sldId id="286" r:id="rId37"/>
    <p:sldId id="287" r:id="rId38"/>
    <p:sldId id="288" r:id="rId39"/>
    <p:sldId id="289" r:id="rId40"/>
    <p:sldId id="290" r:id="rId41"/>
    <p:sldId id="318" r:id="rId42"/>
    <p:sldId id="307" r:id="rId43"/>
    <p:sldId id="291" r:id="rId44"/>
    <p:sldId id="292" r:id="rId45"/>
    <p:sldId id="308" r:id="rId46"/>
    <p:sldId id="320" r:id="rId47"/>
    <p:sldId id="321" r:id="rId48"/>
    <p:sldId id="293" r:id="rId49"/>
    <p:sldId id="294" r:id="rId50"/>
    <p:sldId id="295" r:id="rId51"/>
    <p:sldId id="296" r:id="rId52"/>
    <p:sldId id="297" r:id="rId53"/>
    <p:sldId id="298" r:id="rId54"/>
    <p:sldId id="299" r:id="rId55"/>
    <p:sldId id="300" r:id="rId56"/>
    <p:sldId id="301" r:id="rId57"/>
    <p:sldId id="302" r:id="rId58"/>
    <p:sldId id="278" r:id="rId59"/>
    <p:sldId id="279" r:id="rId60"/>
    <p:sldId id="264" r:id="rId61"/>
    <p:sldId id="316" r:id="rId62"/>
    <p:sldId id="309" r:id="rId63"/>
    <p:sldId id="312" r:id="rId64"/>
    <p:sldId id="315" r:id="rId65"/>
    <p:sldId id="322" r:id="rId66"/>
  </p:sldIdLst>
  <p:sldSz cx="9144000" cy="6858000" type="screen4x3"/>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67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86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F34DC9-0DF2-4C66-BFD8-139C2588A134}"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1A4AC-9C2A-4E13-910E-CD62F751FF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34DC9-0DF2-4C66-BFD8-139C2588A134}"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1A4AC-9C2A-4E13-910E-CD62F751FF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34DC9-0DF2-4C66-BFD8-139C2588A134}"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1A4AC-9C2A-4E13-910E-CD62F751FF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34DC9-0DF2-4C66-BFD8-139C2588A134}"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1A4AC-9C2A-4E13-910E-CD62F751FF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34DC9-0DF2-4C66-BFD8-139C2588A134}"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1A4AC-9C2A-4E13-910E-CD62F751FF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F34DC9-0DF2-4C66-BFD8-139C2588A134}"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1A4AC-9C2A-4E13-910E-CD62F751FF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F34DC9-0DF2-4C66-BFD8-139C2588A134}" type="datetimeFigureOut">
              <a:rPr lang="en-US" smtClean="0"/>
              <a:pPr/>
              <a:t>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1A4AC-9C2A-4E13-910E-CD62F751FF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F34DC9-0DF2-4C66-BFD8-139C2588A134}" type="datetimeFigureOut">
              <a:rPr lang="en-US" smtClean="0"/>
              <a:pPr/>
              <a:t>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1A4AC-9C2A-4E13-910E-CD62F751FF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34DC9-0DF2-4C66-BFD8-139C2588A134}" type="datetimeFigureOut">
              <a:rPr lang="en-US" smtClean="0"/>
              <a:pPr/>
              <a:t>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1A4AC-9C2A-4E13-910E-CD62F751FF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34DC9-0DF2-4C66-BFD8-139C2588A134}"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1A4AC-9C2A-4E13-910E-CD62F751FF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34DC9-0DF2-4C66-BFD8-139C2588A134}"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1A4AC-9C2A-4E13-910E-CD62F751FF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34DC9-0DF2-4C66-BFD8-139C2588A134}" type="datetimeFigureOut">
              <a:rPr lang="en-US" smtClean="0"/>
              <a:pPr/>
              <a:t>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1A4AC-9C2A-4E13-910E-CD62F751FF9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radiology.rsna.org/search?author1=Kyongtae+T.+Bae&amp;sortspec=date&amp;submit=Submi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Contrast media in MDCT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dirty="0" smtClean="0"/>
              <a:t>Use of contrast medium </a:t>
            </a:r>
            <a:r>
              <a:rPr lang="en-US" dirty="0" smtClean="0"/>
              <a:t>with high iodine concentration is an alternative approach to using a high injection rate as a means to increase iodine delivery rate.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CM kinetics</a:t>
            </a:r>
            <a:endParaRPr lang="en-US" dirty="0"/>
          </a:p>
        </p:txBody>
      </p:sp>
      <p:sp>
        <p:nvSpPr>
          <p:cNvPr id="3" name="Content Placeholder 2"/>
          <p:cNvSpPr>
            <a:spLocks noGrp="1"/>
          </p:cNvSpPr>
          <p:nvPr>
            <p:ph idx="1"/>
          </p:nvPr>
        </p:nvSpPr>
        <p:spPr>
          <a:xfrm>
            <a:off x="467544" y="1268760"/>
            <a:ext cx="8229600" cy="4525963"/>
          </a:xfrm>
        </p:spPr>
        <p:txBody>
          <a:bodyPr/>
          <a:lstStyle/>
          <a:p>
            <a:r>
              <a:rPr lang="en-US" dirty="0" smtClean="0"/>
              <a:t>CM transit time (</a:t>
            </a:r>
            <a:r>
              <a:rPr lang="en-US" dirty="0" err="1" smtClean="0"/>
              <a:t>t</a:t>
            </a:r>
            <a:r>
              <a:rPr lang="en-US" sz="1800" i="1" dirty="0" err="1" smtClean="0"/>
              <a:t>CMT</a:t>
            </a:r>
            <a:r>
              <a:rPr lang="en-US" dirty="0" smtClean="0"/>
              <a:t>): the time needed for CM to reach the vessel of interest</a:t>
            </a:r>
          </a:p>
          <a:p>
            <a:r>
              <a:rPr lang="en-US" dirty="0" smtClean="0"/>
              <a:t>first pass</a:t>
            </a:r>
          </a:p>
          <a:p>
            <a:r>
              <a:rPr lang="en-US" dirty="0" smtClean="0"/>
              <a:t>recirculation – bolus broadening</a:t>
            </a:r>
            <a:endParaRPr lang="en-US" dirty="0"/>
          </a:p>
        </p:txBody>
      </p:sp>
      <p:pic>
        <p:nvPicPr>
          <p:cNvPr id="1026" name="Picture 2"/>
          <p:cNvPicPr>
            <a:picLocks noChangeAspect="1" noChangeArrowheads="1"/>
          </p:cNvPicPr>
          <p:nvPr/>
        </p:nvPicPr>
        <p:blipFill>
          <a:blip r:embed="rId2" cstate="print"/>
          <a:srcRect b="68609"/>
          <a:stretch>
            <a:fillRect/>
          </a:stretch>
        </p:blipFill>
        <p:spPr bwMode="auto">
          <a:xfrm>
            <a:off x="683568" y="3645024"/>
            <a:ext cx="8055465" cy="2996952"/>
          </a:xfrm>
          <a:prstGeom prst="rect">
            <a:avLst/>
          </a:prstGeom>
          <a:noFill/>
          <a:ln w="9525">
            <a:solidFill>
              <a:schemeClr val="accent1"/>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124744"/>
            <a:ext cx="8229600" cy="5328592"/>
          </a:xfrm>
        </p:spPr>
        <p:txBody>
          <a:bodyPr>
            <a:normAutofit fontScale="92500" lnSpcReduction="10000"/>
          </a:bodyPr>
          <a:lstStyle/>
          <a:p>
            <a:r>
              <a:rPr lang="en-US" dirty="0" smtClean="0"/>
              <a:t>the degree of </a:t>
            </a:r>
            <a:r>
              <a:rPr lang="en-US" dirty="0"/>
              <a:t>arterial enhancement is directly </a:t>
            </a:r>
            <a:r>
              <a:rPr lang="en-US" dirty="0" smtClean="0"/>
              <a:t>proportional to </a:t>
            </a:r>
            <a:r>
              <a:rPr lang="en-US" dirty="0"/>
              <a:t>the iodine administration rate. </a:t>
            </a:r>
            <a:endParaRPr lang="en-US" dirty="0" smtClean="0"/>
          </a:p>
          <a:p>
            <a:r>
              <a:rPr lang="en-US" dirty="0" smtClean="0"/>
              <a:t>when </a:t>
            </a:r>
            <a:r>
              <a:rPr lang="en-US" dirty="0"/>
              <a:t>the injection rate is </a:t>
            </a:r>
            <a:r>
              <a:rPr lang="en-US" dirty="0" smtClean="0"/>
              <a:t>doubled the </a:t>
            </a:r>
            <a:r>
              <a:rPr lang="en-US" dirty="0"/>
              <a:t>corresponding enhancement </a:t>
            </a:r>
            <a:r>
              <a:rPr lang="en-US" dirty="0" smtClean="0"/>
              <a:t>response is </a:t>
            </a:r>
            <a:r>
              <a:rPr lang="en-US" dirty="0"/>
              <a:t>twice as strong. </a:t>
            </a:r>
            <a:endParaRPr lang="en-US" dirty="0" smtClean="0"/>
          </a:p>
          <a:p>
            <a:r>
              <a:rPr lang="en-US" dirty="0" smtClean="0"/>
              <a:t>changing </a:t>
            </a:r>
            <a:r>
              <a:rPr lang="en-US" dirty="0"/>
              <a:t>the </a:t>
            </a:r>
            <a:r>
              <a:rPr lang="en-US" dirty="0" smtClean="0"/>
              <a:t>iodine concentration </a:t>
            </a:r>
            <a:r>
              <a:rPr lang="en-US" dirty="0"/>
              <a:t>of the contrast agent has the </a:t>
            </a:r>
            <a:r>
              <a:rPr lang="en-US" dirty="0" smtClean="0"/>
              <a:t>same proportional effect</a:t>
            </a:r>
          </a:p>
          <a:p>
            <a:r>
              <a:rPr lang="en-US" dirty="0" smtClean="0"/>
              <a:t>For fast </a:t>
            </a:r>
            <a:r>
              <a:rPr lang="en-US" dirty="0" err="1" smtClean="0"/>
              <a:t>multidetector</a:t>
            </a:r>
            <a:r>
              <a:rPr lang="en-US" dirty="0" smtClean="0"/>
              <a:t> CT, a high iodine delivery rate is desirable to maximize arterial enhancement at CT angiography and to depict </a:t>
            </a:r>
            <a:r>
              <a:rPr lang="en-US" dirty="0" err="1" smtClean="0"/>
              <a:t>hypervascular</a:t>
            </a:r>
            <a:r>
              <a:rPr lang="en-US" dirty="0" smtClean="0"/>
              <a:t> tumors.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cstate="print"/>
          <a:srcRect b="36147"/>
          <a:stretch>
            <a:fillRect/>
          </a:stretch>
        </p:blipFill>
        <p:spPr bwMode="auto">
          <a:xfrm>
            <a:off x="83622" y="764704"/>
            <a:ext cx="8972205" cy="558924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flow rate</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There are physiologic and practical limitations </a:t>
            </a:r>
            <a:r>
              <a:rPr lang="en-US" dirty="0" smtClean="0"/>
              <a:t>to increasing </a:t>
            </a:r>
            <a:r>
              <a:rPr lang="en-US" dirty="0"/>
              <a:t>the injection flow </a:t>
            </a:r>
            <a:r>
              <a:rPr lang="en-US" dirty="0" smtClean="0"/>
              <a:t>rates </a:t>
            </a:r>
          </a:p>
          <a:p>
            <a:r>
              <a:rPr lang="en-US" dirty="0" smtClean="0"/>
              <a:t>Injection flow </a:t>
            </a:r>
            <a:r>
              <a:rPr lang="en-US" dirty="0"/>
              <a:t>rates </a:t>
            </a:r>
            <a:r>
              <a:rPr lang="en-US" dirty="0" smtClean="0"/>
              <a:t>&gt; of </a:t>
            </a:r>
            <a:r>
              <a:rPr lang="en-US" dirty="0"/>
              <a:t>8 </a:t>
            </a:r>
            <a:r>
              <a:rPr lang="en-US" dirty="0" err="1" smtClean="0"/>
              <a:t>mL</a:t>
            </a:r>
            <a:r>
              <a:rPr lang="en-US" dirty="0" smtClean="0"/>
              <a:t>/s do not increase max. enhancement due to pooling </a:t>
            </a:r>
            <a:r>
              <a:rPr lang="en-US" dirty="0"/>
              <a:t>in </a:t>
            </a:r>
            <a:r>
              <a:rPr lang="en-US" dirty="0" smtClean="0"/>
              <a:t>the central </a:t>
            </a:r>
            <a:r>
              <a:rPr lang="en-US" dirty="0"/>
              <a:t>venous system with reflux into the </a:t>
            </a:r>
            <a:r>
              <a:rPr lang="en-US" dirty="0" smtClean="0"/>
              <a:t>inferior vena cava</a:t>
            </a:r>
            <a:endParaRPr lang="en-US" dirty="0"/>
          </a:p>
          <a:p>
            <a:r>
              <a:rPr lang="en-US" dirty="0"/>
              <a:t>High injection flow rates are also limited by </a:t>
            </a:r>
            <a:r>
              <a:rPr lang="en-US" dirty="0" smtClean="0"/>
              <a:t>the size </a:t>
            </a:r>
            <a:r>
              <a:rPr lang="en-US" dirty="0"/>
              <a:t>of the intravenous </a:t>
            </a:r>
            <a:r>
              <a:rPr lang="en-US" dirty="0" err="1"/>
              <a:t>cannula</a:t>
            </a:r>
            <a:r>
              <a:rPr lang="en-US" dirty="0"/>
              <a:t>, most of </a:t>
            </a:r>
            <a:r>
              <a:rPr lang="en-US" dirty="0" smtClean="0"/>
              <a:t>which would </a:t>
            </a:r>
            <a:r>
              <a:rPr lang="en-US" dirty="0"/>
              <a:t>not allow injection rates </a:t>
            </a:r>
            <a:r>
              <a:rPr lang="en-US" dirty="0" smtClean="0"/>
              <a:t>&gt; 6 </a:t>
            </a:r>
            <a:r>
              <a:rPr lang="en-US" dirty="0" err="1"/>
              <a:t>mL</a:t>
            </a:r>
            <a:r>
              <a:rPr lang="en-US" dirty="0"/>
              <a:t>/s </a:t>
            </a:r>
            <a:r>
              <a:rPr lang="en-US" dirty="0" smtClean="0"/>
              <a:t>(18 G) even </a:t>
            </a:r>
            <a:r>
              <a:rPr lang="en-US" dirty="0"/>
              <a:t>if </a:t>
            </a:r>
            <a:r>
              <a:rPr lang="en-US" dirty="0" smtClean="0"/>
              <a:t>warmed CM </a:t>
            </a:r>
            <a:r>
              <a:rPr lang="en-US" dirty="0"/>
              <a:t>are used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850106"/>
          </a:xfrm>
        </p:spPr>
        <p:txBody>
          <a:bodyPr>
            <a:normAutofit fontScale="90000"/>
          </a:bodyPr>
          <a:lstStyle/>
          <a:p>
            <a:r>
              <a:rPr lang="en-US" dirty="0" smtClean="0"/>
              <a:t>RULE 2</a:t>
            </a:r>
            <a:r>
              <a:rPr lang="en-US" b="1" dirty="0" smtClean="0"/>
              <a:t> </a:t>
            </a:r>
            <a:br>
              <a:rPr lang="en-US" b="1" dirty="0" smtClean="0"/>
            </a:br>
            <a:r>
              <a:rPr lang="en-US" sz="3600" b="1" dirty="0" smtClean="0"/>
              <a:t>Arterial enhancement increases cumulatively </a:t>
            </a:r>
            <a:br>
              <a:rPr lang="en-US" sz="3600" b="1" dirty="0" smtClean="0"/>
            </a:br>
            <a:r>
              <a:rPr lang="en-US" sz="3600" b="1" dirty="0" smtClean="0"/>
              <a:t>with the injection duration</a:t>
            </a:r>
            <a:endParaRPr lang="en-US" sz="2000" dirty="0"/>
          </a:p>
        </p:txBody>
      </p:sp>
      <p:sp>
        <p:nvSpPr>
          <p:cNvPr id="3" name="Content Placeholder 2"/>
          <p:cNvSpPr>
            <a:spLocks noGrp="1"/>
          </p:cNvSpPr>
          <p:nvPr>
            <p:ph idx="1"/>
          </p:nvPr>
        </p:nvSpPr>
        <p:spPr>
          <a:xfrm>
            <a:off x="395536" y="1916832"/>
            <a:ext cx="8496944" cy="4608512"/>
          </a:xfrm>
        </p:spPr>
        <p:txBody>
          <a:bodyPr>
            <a:normAutofit fontScale="70000" lnSpcReduction="20000"/>
          </a:bodyPr>
          <a:lstStyle/>
          <a:p>
            <a:r>
              <a:rPr lang="en-US" sz="4400" dirty="0"/>
              <a:t>The effect of increasing (or shortening) the </a:t>
            </a:r>
            <a:r>
              <a:rPr lang="en-US" sz="4400" dirty="0" smtClean="0"/>
              <a:t>injection duration </a:t>
            </a:r>
            <a:r>
              <a:rPr lang="en-US" sz="4400" dirty="0"/>
              <a:t>is more difficult to understand </a:t>
            </a:r>
            <a:r>
              <a:rPr lang="en-US" sz="4400" dirty="0" smtClean="0"/>
              <a:t>than the </a:t>
            </a:r>
            <a:r>
              <a:rPr lang="en-US" sz="4400" dirty="0"/>
              <a:t>direct relationship of the iodine </a:t>
            </a:r>
            <a:r>
              <a:rPr lang="en-US" sz="4400" dirty="0" smtClean="0"/>
              <a:t>administration rate</a:t>
            </a:r>
            <a:r>
              <a:rPr lang="en-US" sz="4400" dirty="0"/>
              <a:t>, but it is equally </a:t>
            </a:r>
            <a:r>
              <a:rPr lang="en-US" sz="4400" dirty="0" smtClean="0"/>
              <a:t>important</a:t>
            </a:r>
          </a:p>
          <a:p>
            <a:r>
              <a:rPr lang="en-US" sz="4400" dirty="0" smtClean="0"/>
              <a:t>CM Injection may be understood as the sum up of smaller boluses </a:t>
            </a:r>
          </a:p>
          <a:p>
            <a:r>
              <a:rPr lang="en-US" sz="4400" dirty="0" smtClean="0"/>
              <a:t>the </a:t>
            </a:r>
            <a:r>
              <a:rPr lang="en-US" sz="4400" dirty="0"/>
              <a:t>recirculation </a:t>
            </a:r>
            <a:r>
              <a:rPr lang="en-US" sz="4400" dirty="0" smtClean="0"/>
              <a:t>effects of </a:t>
            </a:r>
            <a:r>
              <a:rPr lang="en-US" sz="4400" dirty="0"/>
              <a:t>the earlier test boluses overlap (and thus </a:t>
            </a:r>
            <a:r>
              <a:rPr lang="en-US" sz="4400" dirty="0" smtClean="0"/>
              <a:t>sum up</a:t>
            </a:r>
            <a:r>
              <a:rPr lang="en-US" sz="4400" dirty="0"/>
              <a:t>) with the first-pass effects of later test boluses</a:t>
            </a:r>
            <a:r>
              <a:rPr lang="en-US" sz="4400" dirty="0" smtClean="0"/>
              <a:t>, resulting </a:t>
            </a:r>
            <a:r>
              <a:rPr lang="en-US" sz="4400" dirty="0"/>
              <a:t>in the typical continuous increase of </a:t>
            </a:r>
            <a:r>
              <a:rPr lang="en-US" sz="4400" dirty="0" smtClean="0"/>
              <a:t>arterial enhancement </a:t>
            </a:r>
            <a:r>
              <a:rPr lang="en-US" sz="4400" dirty="0"/>
              <a:t>over </a:t>
            </a:r>
            <a:r>
              <a:rPr lang="en-US" sz="4400" dirty="0" smtClean="0"/>
              <a:t>time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t="63065" r="2449" b="3377"/>
          <a:stretch>
            <a:fillRect/>
          </a:stretch>
        </p:blipFill>
        <p:spPr bwMode="auto">
          <a:xfrm>
            <a:off x="0" y="2132856"/>
            <a:ext cx="9144000" cy="3284984"/>
          </a:xfrm>
          <a:prstGeom prst="rect">
            <a:avLst/>
          </a:prstGeom>
          <a:noFill/>
          <a:ln w="9525">
            <a:solidFill>
              <a:schemeClr val="accent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115616" y="14748"/>
            <a:ext cx="6912768" cy="6827425"/>
          </a:xfrm>
          <a:prstGeom prst="rect">
            <a:avLst/>
          </a:prstGeom>
          <a:noFill/>
          <a:ln w="9525">
            <a:solidFill>
              <a:schemeClr val="accent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86800" cy="994122"/>
          </a:xfrm>
        </p:spPr>
        <p:txBody>
          <a:bodyPr>
            <a:normAutofit fontScale="90000"/>
          </a:bodyPr>
          <a:lstStyle/>
          <a:p>
            <a:r>
              <a:rPr lang="en-US" dirty="0" smtClean="0"/>
              <a:t>RULE 3</a:t>
            </a:r>
            <a:r>
              <a:rPr lang="en-US" b="1" dirty="0" smtClean="0"/>
              <a:t> </a:t>
            </a:r>
            <a:br>
              <a:rPr lang="en-US" b="1" dirty="0" smtClean="0"/>
            </a:br>
            <a:r>
              <a:rPr lang="en-US" sz="3100" b="1" dirty="0" smtClean="0"/>
              <a:t>Individual enhancement is controlled by cardiac output</a:t>
            </a:r>
            <a:r>
              <a:rPr lang="en-US" sz="3100" dirty="0" smtClean="0"/>
              <a:t> </a:t>
            </a:r>
            <a:endParaRPr lang="en-US" sz="4900" dirty="0"/>
          </a:p>
        </p:txBody>
      </p:sp>
      <p:sp>
        <p:nvSpPr>
          <p:cNvPr id="3" name="Content Placeholder 2"/>
          <p:cNvSpPr>
            <a:spLocks noGrp="1"/>
          </p:cNvSpPr>
          <p:nvPr>
            <p:ph idx="1"/>
          </p:nvPr>
        </p:nvSpPr>
        <p:spPr>
          <a:xfrm>
            <a:off x="539552" y="1593304"/>
            <a:ext cx="8136904" cy="4572000"/>
          </a:xfrm>
        </p:spPr>
        <p:txBody>
          <a:bodyPr>
            <a:noAutofit/>
          </a:bodyPr>
          <a:lstStyle/>
          <a:p>
            <a:r>
              <a:rPr lang="en-US" sz="2800" dirty="0" smtClean="0"/>
              <a:t>The </a:t>
            </a:r>
            <a:r>
              <a:rPr lang="en-US" sz="2800" dirty="0"/>
              <a:t>degree of arterial enhancement </a:t>
            </a:r>
            <a:r>
              <a:rPr lang="en-US" sz="2800" dirty="0" smtClean="0"/>
              <a:t>is </a:t>
            </a:r>
            <a:r>
              <a:rPr lang="en-US" sz="2800" dirty="0"/>
              <a:t>highly </a:t>
            </a:r>
            <a:r>
              <a:rPr lang="en-US" sz="2800" dirty="0" smtClean="0"/>
              <a:t>variable between </a:t>
            </a:r>
            <a:r>
              <a:rPr lang="en-US" sz="2800" dirty="0"/>
              <a:t>individuals. Even in </a:t>
            </a:r>
            <a:r>
              <a:rPr lang="en-US" sz="2800" dirty="0" smtClean="0"/>
              <a:t>normal </a:t>
            </a:r>
            <a:r>
              <a:rPr lang="en-US" sz="2800" dirty="0"/>
              <a:t>cardiac output, mid aortic </a:t>
            </a:r>
            <a:r>
              <a:rPr lang="en-US" sz="2800" dirty="0" smtClean="0"/>
              <a:t>enhancement may </a:t>
            </a:r>
            <a:r>
              <a:rPr lang="en-US" sz="2800" dirty="0"/>
              <a:t>range from 140 HU to 440 HU (a factor </a:t>
            </a:r>
            <a:r>
              <a:rPr lang="en-US" sz="2800" dirty="0" smtClean="0"/>
              <a:t>of three</a:t>
            </a:r>
            <a:r>
              <a:rPr lang="en-US" sz="2800" dirty="0"/>
              <a:t>) between patients</a:t>
            </a:r>
            <a:r>
              <a:rPr lang="en-US" sz="2800" dirty="0" smtClean="0"/>
              <a:t>. </a:t>
            </a:r>
          </a:p>
          <a:p>
            <a:r>
              <a:rPr lang="en-US" sz="2800" dirty="0" smtClean="0"/>
              <a:t>Body weight taken into </a:t>
            </a:r>
            <a:r>
              <a:rPr lang="en-US" sz="2800" dirty="0"/>
              <a:t>account, the average aortic </a:t>
            </a:r>
            <a:r>
              <a:rPr lang="en-US" sz="2800" dirty="0" smtClean="0"/>
              <a:t>enhancement ranges </a:t>
            </a:r>
            <a:r>
              <a:rPr lang="en-US" sz="2800" dirty="0"/>
              <a:t>from 92 to 196 HU/</a:t>
            </a:r>
            <a:r>
              <a:rPr lang="en-US" sz="2800" dirty="0" err="1"/>
              <a:t>mL</a:t>
            </a:r>
            <a:r>
              <a:rPr lang="en-US" sz="2800" dirty="0"/>
              <a:t>/kg (a factor </a:t>
            </a:r>
            <a:r>
              <a:rPr lang="en-US" sz="2800" dirty="0" smtClean="0"/>
              <a:t>of two). Adjusting </a:t>
            </a:r>
            <a:r>
              <a:rPr lang="en-US" sz="2800" dirty="0"/>
              <a:t>the CM injection rates (and volumes</a:t>
            </a:r>
            <a:r>
              <a:rPr lang="en-US" sz="2800" dirty="0" smtClean="0"/>
              <a:t>) to </a:t>
            </a:r>
            <a:r>
              <a:rPr lang="en-US" sz="2800" dirty="0"/>
              <a:t>body weight therefore reduces </a:t>
            </a:r>
            <a:r>
              <a:rPr lang="en-US" sz="2800" dirty="0" err="1" smtClean="0"/>
              <a:t>interindividual</a:t>
            </a:r>
            <a:r>
              <a:rPr lang="en-US" sz="2800" dirty="0" smtClean="0"/>
              <a:t> differences </a:t>
            </a:r>
            <a:r>
              <a:rPr lang="en-US" sz="2800" dirty="0"/>
              <a:t>of arterial enhancement, but </a:t>
            </a:r>
            <a:r>
              <a:rPr lang="en-US" sz="2800" dirty="0" smtClean="0"/>
              <a:t>it  does </a:t>
            </a:r>
            <a:r>
              <a:rPr lang="en-US" sz="2800" dirty="0"/>
              <a:t>not completely eliminate them</a:t>
            </a:r>
            <a:r>
              <a:rPr lang="en-US" sz="2000" dirty="0"/>
              <a:t>. </a:t>
            </a:r>
            <a:endParaRPr lang="en-US" sz="2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The most important patient-related factor affecting the magnitude of vascular and </a:t>
            </a:r>
            <a:r>
              <a:rPr lang="en-US" dirty="0" err="1" smtClean="0"/>
              <a:t>parenchymal</a:t>
            </a:r>
            <a:r>
              <a:rPr lang="en-US" dirty="0" smtClean="0"/>
              <a:t> contrast  enhancement is </a:t>
            </a:r>
            <a:r>
              <a:rPr lang="en-US" b="1" dirty="0" smtClean="0">
                <a:solidFill>
                  <a:srgbClr val="FFFF00"/>
                </a:solidFill>
              </a:rPr>
              <a:t>body weight</a:t>
            </a:r>
            <a:endParaRPr lang="en-US" dirty="0" smtClean="0"/>
          </a:p>
          <a:p>
            <a:r>
              <a:rPr lang="en-US" dirty="0" smtClean="0"/>
              <a:t>To maintain a consistent level of contrast enhancement in larger patients, one should consider increasing the overall iodine dose delivery by increasing contrast medium volume and/or concentration.</a:t>
            </a:r>
          </a:p>
          <a:p>
            <a:r>
              <a:rPr lang="en-US" dirty="0" smtClean="0"/>
              <a:t>Iodine dose is commonly adjusted for body size on the basis of the 1:1 linear proportionality to body weight.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971600" y="1556792"/>
            <a:ext cx="7772400" cy="4572000"/>
          </a:xfrm>
        </p:spPr>
        <p:txBody>
          <a:bodyPr>
            <a:normAutofit lnSpcReduction="10000"/>
          </a:bodyPr>
          <a:lstStyle/>
          <a:p>
            <a:pPr>
              <a:buNone/>
            </a:pPr>
            <a:r>
              <a:rPr lang="en-US" dirty="0" smtClean="0"/>
              <a:t>Today you will be presented with</a:t>
            </a:r>
          </a:p>
          <a:p>
            <a:r>
              <a:rPr lang="en-US" dirty="0" smtClean="0"/>
              <a:t>fundamentals of arterial </a:t>
            </a:r>
            <a:r>
              <a:rPr lang="en-US" dirty="0"/>
              <a:t>and </a:t>
            </a:r>
            <a:r>
              <a:rPr lang="en-US" dirty="0" err="1"/>
              <a:t>parenchymal</a:t>
            </a:r>
            <a:r>
              <a:rPr lang="en-US" dirty="0"/>
              <a:t> CM enhancement, </a:t>
            </a:r>
            <a:endParaRPr lang="en-US" dirty="0" smtClean="0"/>
          </a:p>
          <a:p>
            <a:r>
              <a:rPr lang="en-US" dirty="0" smtClean="0"/>
              <a:t>user-selectable parameters </a:t>
            </a:r>
            <a:r>
              <a:rPr lang="en-US" dirty="0"/>
              <a:t>(injection flow rate, injection volume</a:t>
            </a:r>
            <a:r>
              <a:rPr lang="en-US" dirty="0" smtClean="0"/>
              <a:t>, and </a:t>
            </a:r>
            <a:r>
              <a:rPr lang="en-US" dirty="0"/>
              <a:t>injection duration) </a:t>
            </a:r>
            <a:r>
              <a:rPr lang="en-US" dirty="0" smtClean="0"/>
              <a:t>and</a:t>
            </a:r>
          </a:p>
          <a:p>
            <a:r>
              <a:rPr lang="en-US" dirty="0" smtClean="0"/>
              <a:t>the way they affect  the </a:t>
            </a:r>
            <a:r>
              <a:rPr lang="en-US" dirty="0"/>
              <a:t>respective </a:t>
            </a:r>
            <a:r>
              <a:rPr lang="en-US" dirty="0" smtClean="0"/>
              <a:t>time attenuation responses </a:t>
            </a:r>
          </a:p>
          <a:p>
            <a:r>
              <a:rPr lang="en-US" dirty="0" smtClean="0"/>
              <a:t>practical examples of </a:t>
            </a:r>
            <a:r>
              <a:rPr lang="en-US" dirty="0"/>
              <a:t>injection strategies </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404664"/>
            <a:ext cx="7772400" cy="4572000"/>
          </a:xfrm>
        </p:spPr>
        <p:txBody>
          <a:bodyPr>
            <a:normAutofit/>
          </a:bodyPr>
          <a:lstStyle/>
          <a:p>
            <a:r>
              <a:rPr lang="en-US" sz="2800" dirty="0" smtClean="0"/>
              <a:t>Body-weight adjustment of injections is recommended, at least for patients who have small (&lt;60 kg) and large (&gt;90 kg) body size </a:t>
            </a:r>
          </a:p>
          <a:p>
            <a:r>
              <a:rPr lang="en-US" sz="2800" dirty="0" smtClean="0"/>
              <a:t>This approach is a practical compromise that allows individualization of CM delivery while avoiding the need for a calculator</a:t>
            </a:r>
            <a:endParaRPr lang="en-US" sz="2800" dirty="0"/>
          </a:p>
        </p:txBody>
      </p:sp>
      <p:pic>
        <p:nvPicPr>
          <p:cNvPr id="6" name="Picture 2"/>
          <p:cNvPicPr>
            <a:picLocks noChangeAspect="1" noChangeArrowheads="1"/>
          </p:cNvPicPr>
          <p:nvPr/>
        </p:nvPicPr>
        <p:blipFill>
          <a:blip r:embed="rId2" cstate="print"/>
          <a:srcRect/>
          <a:stretch>
            <a:fillRect/>
          </a:stretch>
        </p:blipFill>
        <p:spPr bwMode="auto">
          <a:xfrm>
            <a:off x="1" y="3357562"/>
            <a:ext cx="4543341" cy="3500438"/>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4786102" y="3500439"/>
            <a:ext cx="4357898" cy="3357562"/>
          </a:xfrm>
          <a:prstGeom prst="rect">
            <a:avLst/>
          </a:prstGeom>
          <a:noFill/>
          <a:ln w="9525">
            <a:noFill/>
            <a:miter lim="800000"/>
            <a:headEnd/>
            <a:tailEnd/>
          </a:ln>
          <a:effectLst/>
        </p:spPr>
      </p:pic>
      <p:sp>
        <p:nvSpPr>
          <p:cNvPr id="8" name="Rectangle 7"/>
          <p:cNvSpPr/>
          <p:nvPr/>
        </p:nvSpPr>
        <p:spPr>
          <a:xfrm>
            <a:off x="4955417" y="3140968"/>
            <a:ext cx="4188583" cy="369332"/>
          </a:xfrm>
          <a:prstGeom prst="rect">
            <a:avLst/>
          </a:prstGeom>
        </p:spPr>
        <p:txBody>
          <a:bodyPr wrap="none">
            <a:spAutoFit/>
          </a:bodyPr>
          <a:lstStyle/>
          <a:p>
            <a:r>
              <a:rPr lang="en-US" dirty="0" smtClean="0"/>
              <a:t>http://radiology.rsna.org/content/256/1/32</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Arterial enhancement</a:t>
            </a:r>
            <a:endParaRPr lang="en-US" dirty="0"/>
          </a:p>
        </p:txBody>
      </p:sp>
      <p:sp>
        <p:nvSpPr>
          <p:cNvPr id="3" name="Content Placeholder 2"/>
          <p:cNvSpPr>
            <a:spLocks noGrp="1"/>
          </p:cNvSpPr>
          <p:nvPr>
            <p:ph idx="1"/>
          </p:nvPr>
        </p:nvSpPr>
        <p:spPr/>
        <p:txBody>
          <a:bodyPr>
            <a:normAutofit fontScale="92500"/>
          </a:bodyPr>
          <a:lstStyle/>
          <a:p>
            <a:r>
              <a:rPr lang="en-US" dirty="0"/>
              <a:t>The fundamental physiologic parameter </a:t>
            </a:r>
            <a:r>
              <a:rPr lang="en-US" dirty="0" smtClean="0"/>
              <a:t>affecting arterial </a:t>
            </a:r>
            <a:r>
              <a:rPr lang="en-US" dirty="0"/>
              <a:t>enhancement is </a:t>
            </a:r>
            <a:r>
              <a:rPr lang="en-US" dirty="0">
                <a:solidFill>
                  <a:srgbClr val="FFFF00"/>
                </a:solidFill>
              </a:rPr>
              <a:t>cardiac </a:t>
            </a:r>
            <a:r>
              <a:rPr lang="en-US" dirty="0" smtClean="0">
                <a:solidFill>
                  <a:srgbClr val="FFFF00"/>
                </a:solidFill>
              </a:rPr>
              <a:t>output</a:t>
            </a:r>
          </a:p>
          <a:p>
            <a:r>
              <a:rPr lang="en-US" dirty="0" smtClean="0"/>
              <a:t>Cardiac output </a:t>
            </a:r>
            <a:r>
              <a:rPr lang="en-US" dirty="0"/>
              <a:t>is inversely related to the degree of </a:t>
            </a:r>
            <a:r>
              <a:rPr lang="en-US" dirty="0" smtClean="0"/>
              <a:t>arterial enhancement</a:t>
            </a:r>
            <a:r>
              <a:rPr lang="en-US" dirty="0"/>
              <a:t>, particularly in first-pass </a:t>
            </a:r>
            <a:r>
              <a:rPr lang="en-US" dirty="0" smtClean="0"/>
              <a:t>dynamics</a:t>
            </a:r>
          </a:p>
          <a:p>
            <a:r>
              <a:rPr lang="en-US" dirty="0" smtClean="0"/>
              <a:t>Arterial enhancement </a:t>
            </a:r>
            <a:r>
              <a:rPr lang="en-US" dirty="0"/>
              <a:t>is therefore lower in patients </a:t>
            </a:r>
            <a:r>
              <a:rPr lang="en-US" dirty="0" smtClean="0"/>
              <a:t>who have </a:t>
            </a:r>
            <a:r>
              <a:rPr lang="en-US" dirty="0"/>
              <a:t>high cardiac output, but it is stronger in </a:t>
            </a:r>
            <a:r>
              <a:rPr lang="en-US" dirty="0" smtClean="0"/>
              <a:t>patients who </a:t>
            </a:r>
            <a:r>
              <a:rPr lang="en-US" dirty="0"/>
              <a:t>have low cardiac output (despite </a:t>
            </a:r>
            <a:r>
              <a:rPr lang="en-US" dirty="0" smtClean="0"/>
              <a:t>the delayed </a:t>
            </a:r>
            <a:r>
              <a:rPr lang="en-US" dirty="0" err="1" smtClean="0"/>
              <a:t>t</a:t>
            </a:r>
            <a:r>
              <a:rPr lang="en-US" i="1" baseline="-25000" dirty="0" err="1" smtClean="0"/>
              <a:t>CMT</a:t>
            </a:r>
            <a:r>
              <a:rPr lang="en-US" dirty="0" smtClean="0"/>
              <a: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contrast enhancement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most important patient-related factor affecting the timing of  contrast enhancement is cardiac output and cardiovascular circulation.</a:t>
            </a:r>
          </a:p>
          <a:p>
            <a:r>
              <a:rPr lang="en-US" dirty="0" smtClean="0"/>
              <a:t>When cardiac output decreases, contrast material bolus arrives slowly and clears slowly, resulting in delayed contrast material bolus arrival and delayed but stronger peak arterial and </a:t>
            </a:r>
            <a:r>
              <a:rPr lang="en-US" dirty="0" err="1" smtClean="0"/>
              <a:t>parenchymal</a:t>
            </a:r>
            <a:r>
              <a:rPr lang="en-US" dirty="0" smtClean="0"/>
              <a:t> enhancement.</a:t>
            </a:r>
          </a:p>
          <a:p>
            <a:r>
              <a:rPr lang="en-US" dirty="0" smtClean="0"/>
              <a:t>When scan timing is critical, CT scan delay should be individualized by using a test-bolus or a bolus-tracking technique to account for circulatory variations among patients.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906072" cy="914400"/>
          </a:xfrm>
        </p:spPr>
        <p:txBody>
          <a:bodyPr/>
          <a:lstStyle/>
          <a:p>
            <a:r>
              <a:rPr lang="en-US" sz="3600" dirty="0" smtClean="0"/>
              <a:t>Cardiac output and enhancement</a:t>
            </a:r>
            <a:endParaRPr lang="en-US" sz="3600"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2618265"/>
            <a:ext cx="4429124" cy="3855352"/>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4791804" y="2615988"/>
            <a:ext cx="4352196" cy="3857628"/>
          </a:xfrm>
          <a:prstGeom prst="rect">
            <a:avLst/>
          </a:prstGeom>
          <a:noFill/>
          <a:ln w="9525">
            <a:noFill/>
            <a:miter lim="800000"/>
            <a:headEnd/>
            <a:tailEnd/>
          </a:ln>
          <a:effectLst/>
        </p:spPr>
      </p:pic>
      <p:sp>
        <p:nvSpPr>
          <p:cNvPr id="6" name="Rectangle 5"/>
          <p:cNvSpPr/>
          <p:nvPr/>
        </p:nvSpPr>
        <p:spPr>
          <a:xfrm>
            <a:off x="2267744" y="6488668"/>
            <a:ext cx="4188583" cy="369332"/>
          </a:xfrm>
          <a:prstGeom prst="rect">
            <a:avLst/>
          </a:prstGeom>
        </p:spPr>
        <p:txBody>
          <a:bodyPr wrap="none">
            <a:spAutoFit/>
          </a:bodyPr>
          <a:lstStyle/>
          <a:p>
            <a:r>
              <a:rPr lang="en-US" dirty="0" smtClean="0"/>
              <a:t>http://radiology.rsna.org/content/256/1/32</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Parenchymal</a:t>
            </a:r>
            <a:r>
              <a:rPr lang="en-US" dirty="0" smtClean="0"/>
              <a:t> enhancement - liver</a:t>
            </a:r>
            <a:endParaRPr lang="en-US" dirty="0"/>
          </a:p>
        </p:txBody>
      </p:sp>
      <p:sp>
        <p:nvSpPr>
          <p:cNvPr id="3" name="Content Placeholder 2"/>
          <p:cNvSpPr>
            <a:spLocks noGrp="1"/>
          </p:cNvSpPr>
          <p:nvPr>
            <p:ph idx="1"/>
          </p:nvPr>
        </p:nvSpPr>
        <p:spPr>
          <a:xfrm>
            <a:off x="457200" y="1600200"/>
            <a:ext cx="8229600" cy="5069160"/>
          </a:xfrm>
        </p:spPr>
        <p:txBody>
          <a:bodyPr>
            <a:noAutofit/>
          </a:bodyPr>
          <a:lstStyle/>
          <a:p>
            <a:r>
              <a:rPr lang="en-US" sz="2400" dirty="0" err="1"/>
              <a:t>Parenchymal</a:t>
            </a:r>
            <a:r>
              <a:rPr lang="en-US" sz="2400" dirty="0"/>
              <a:t> enhancement results less from </a:t>
            </a:r>
            <a:r>
              <a:rPr lang="en-US" sz="2400" dirty="0" smtClean="0"/>
              <a:t>the </a:t>
            </a:r>
            <a:r>
              <a:rPr lang="en-US" sz="2400" dirty="0" err="1" smtClean="0"/>
              <a:t>opacification</a:t>
            </a:r>
            <a:r>
              <a:rPr lang="en-US" sz="2400" dirty="0" smtClean="0"/>
              <a:t> </a:t>
            </a:r>
            <a:r>
              <a:rPr lang="en-US" sz="2400" dirty="0"/>
              <a:t>of blood vessels and more from </a:t>
            </a:r>
            <a:r>
              <a:rPr lang="en-US" sz="2400" dirty="0" smtClean="0"/>
              <a:t>CM distribution </a:t>
            </a:r>
            <a:r>
              <a:rPr lang="en-US" sz="2400" dirty="0"/>
              <a:t>into the </a:t>
            </a:r>
            <a:r>
              <a:rPr lang="en-US" sz="2400" dirty="0" err="1"/>
              <a:t>extravascular</a:t>
            </a:r>
            <a:r>
              <a:rPr lang="en-US" sz="2400" dirty="0"/>
              <a:t> interstitial </a:t>
            </a:r>
            <a:r>
              <a:rPr lang="en-US" sz="2400" dirty="0" smtClean="0"/>
              <a:t>space of </a:t>
            </a:r>
            <a:r>
              <a:rPr lang="en-US" sz="2400" dirty="0"/>
              <a:t>an organ or </a:t>
            </a:r>
            <a:r>
              <a:rPr lang="en-US" sz="2400" dirty="0" smtClean="0"/>
              <a:t>tissue. </a:t>
            </a:r>
          </a:p>
          <a:p>
            <a:r>
              <a:rPr lang="en-US" sz="2400" dirty="0" smtClean="0"/>
              <a:t>The </a:t>
            </a:r>
            <a:r>
              <a:rPr lang="en-US" sz="2400" dirty="0"/>
              <a:t>dynamics of </a:t>
            </a:r>
            <a:r>
              <a:rPr lang="en-US" sz="2400" dirty="0" smtClean="0"/>
              <a:t>hepatic CM </a:t>
            </a:r>
            <a:r>
              <a:rPr lang="en-US" sz="2400" dirty="0"/>
              <a:t>enhancement are also influenced by the </a:t>
            </a:r>
            <a:r>
              <a:rPr lang="en-US" sz="2400" dirty="0" smtClean="0"/>
              <a:t>dual blood </a:t>
            </a:r>
            <a:r>
              <a:rPr lang="en-US" sz="2400" dirty="0"/>
              <a:t>supply of the liver, with most hepatic </a:t>
            </a:r>
            <a:r>
              <a:rPr lang="en-US" sz="2400" dirty="0" smtClean="0"/>
              <a:t>blood flow </a:t>
            </a:r>
            <a:r>
              <a:rPr lang="en-US" sz="2400" dirty="0"/>
              <a:t>(approximately 80%) derived from the portal </a:t>
            </a:r>
            <a:r>
              <a:rPr lang="en-US" sz="2400" dirty="0" smtClean="0"/>
              <a:t>venous system</a:t>
            </a:r>
            <a:r>
              <a:rPr lang="en-US" sz="2400" dirty="0"/>
              <a:t>, where any CM bolus is </a:t>
            </a:r>
            <a:r>
              <a:rPr lang="en-US" sz="2400" dirty="0" smtClean="0"/>
              <a:t>substantially broadened </a:t>
            </a:r>
            <a:r>
              <a:rPr lang="en-US" sz="2400" dirty="0"/>
              <a:t>(and delayed) within the </a:t>
            </a:r>
            <a:r>
              <a:rPr lang="en-US" sz="2400" dirty="0" err="1" smtClean="0"/>
              <a:t>splachnic</a:t>
            </a:r>
            <a:r>
              <a:rPr lang="en-US" sz="2400" dirty="0" smtClean="0"/>
              <a:t> vasculature</a:t>
            </a:r>
            <a:r>
              <a:rPr lang="en-US" sz="2400" dirty="0"/>
              <a:t>.</a:t>
            </a:r>
          </a:p>
          <a:p>
            <a:r>
              <a:rPr lang="en-US" sz="2400" dirty="0"/>
              <a:t>The enhancement of normal liver parenchyma </a:t>
            </a:r>
            <a:r>
              <a:rPr lang="en-US" sz="2400" dirty="0" smtClean="0"/>
              <a:t>is much </a:t>
            </a:r>
            <a:r>
              <a:rPr lang="en-US" sz="2400" dirty="0"/>
              <a:t>lower than vascular enhancement, and </a:t>
            </a:r>
            <a:r>
              <a:rPr lang="en-US" sz="2400" dirty="0" smtClean="0"/>
              <a:t>also occurs </a:t>
            </a:r>
            <a:r>
              <a:rPr lang="en-US" sz="2400" dirty="0"/>
              <a:t>much later than arterial </a:t>
            </a:r>
            <a:r>
              <a:rPr lang="en-US" sz="2400" dirty="0" smtClean="0"/>
              <a:t>enhancement (</a:t>
            </a:r>
            <a:r>
              <a:rPr lang="en-US" sz="2400" dirty="0"/>
              <a:t>approximately 40 or 50 seconds after </a:t>
            </a:r>
            <a:r>
              <a:rPr lang="en-US" sz="2400" dirty="0" smtClean="0"/>
              <a:t>aortic enhancement</a:t>
            </a:r>
            <a:r>
              <a:rPr lang="en-US" sz="2400" dirty="0"/>
              <a:t>). </a:t>
            </a:r>
            <a:endParaRPr lang="en-US" sz="24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3200" dirty="0" smtClean="0"/>
              <a:t>Scan timing for </a:t>
            </a:r>
            <a:r>
              <a:rPr lang="en-US" sz="3200" dirty="0" err="1" smtClean="0"/>
              <a:t>parenchymal</a:t>
            </a:r>
            <a:r>
              <a:rPr lang="en-US" sz="3200" dirty="0" smtClean="0"/>
              <a:t> (portal venous phase) liver imaging can also be chosen empirically, approximately 70 seconds or later after start of an injection. </a:t>
            </a:r>
          </a:p>
          <a:p>
            <a:r>
              <a:rPr lang="en-US" sz="3200" dirty="0" smtClean="0"/>
              <a:t>The portal phase is also comparably long, and the contrast to low- attenuation liver lesions remains adequate for as long as CM has not diffused into the interstitial spaces of low-attenuation solid liver lesions, making them potentially </a:t>
            </a:r>
            <a:r>
              <a:rPr lang="en-US" sz="3200" dirty="0" err="1" smtClean="0"/>
              <a:t>isodense</a:t>
            </a:r>
            <a:r>
              <a:rPr lang="en-US" sz="3200" dirty="0" smtClean="0"/>
              <a:t> to surrounding normal liver parenchyma</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sz="2800" dirty="0" smtClean="0"/>
              <a:t>Certain liver lesions, notably well differentiated as </a:t>
            </a:r>
            <a:r>
              <a:rPr lang="en-US" sz="2800" dirty="0" err="1" smtClean="0"/>
              <a:t>hepatocellular</a:t>
            </a:r>
            <a:r>
              <a:rPr lang="en-US" sz="2800" dirty="0" smtClean="0"/>
              <a:t> carcinomas, remain or become </a:t>
            </a:r>
            <a:r>
              <a:rPr lang="en-US" sz="2800" dirty="0" err="1" smtClean="0"/>
              <a:t>hypoattenuating</a:t>
            </a:r>
            <a:r>
              <a:rPr lang="en-US" sz="2800" dirty="0" smtClean="0"/>
              <a:t> even later, in the so-called ‘‘delayed’’ or equilibrium/post-equilibrium phase, which occurs approximately 3 to 5 minutes after contrast delivery. Delayed-phase imaging may improve the sensitivity of </a:t>
            </a:r>
            <a:r>
              <a:rPr lang="en-US" sz="2800" dirty="0" err="1" smtClean="0"/>
              <a:t>hepatocellular</a:t>
            </a:r>
            <a:r>
              <a:rPr lang="en-US" sz="2800" dirty="0" smtClean="0"/>
              <a:t> carcinoma (HCC) in cirrhotic livers. </a:t>
            </a:r>
          </a:p>
          <a:p>
            <a:r>
              <a:rPr lang="en-US" sz="2800" dirty="0" smtClean="0"/>
              <a:t>Even later imaging (10–15 minutes or more) depicts CM retention in fibrous components of </a:t>
            </a:r>
            <a:r>
              <a:rPr lang="en-US" sz="2800" dirty="0" err="1" smtClean="0"/>
              <a:t>neoplasms</a:t>
            </a:r>
            <a:r>
              <a:rPr lang="en-US" sz="2800" dirty="0" smtClean="0"/>
              <a:t>, such as tumor capsules and </a:t>
            </a:r>
            <a:r>
              <a:rPr lang="en-US" sz="2800" dirty="0" err="1" smtClean="0"/>
              <a:t>cholangiocellular</a:t>
            </a:r>
            <a:r>
              <a:rPr lang="en-US" sz="2800" dirty="0" smtClean="0"/>
              <a:t> carcinomas.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tretch>
            <a:fillRect/>
          </a:stretch>
        </p:blipFill>
        <p:spPr bwMode="auto">
          <a:xfrm>
            <a:off x="611560" y="1700808"/>
            <a:ext cx="7866769" cy="429483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Enhancement of normal liver </a:t>
            </a:r>
            <a:r>
              <a:rPr lang="en-US" dirty="0" smtClean="0"/>
              <a:t>parenchyma—and thus </a:t>
            </a:r>
            <a:r>
              <a:rPr lang="en-US" dirty="0"/>
              <a:t>the contrast to low-attenuation </a:t>
            </a:r>
            <a:r>
              <a:rPr lang="en-US" dirty="0" smtClean="0"/>
              <a:t>liver lesions—is </a:t>
            </a:r>
            <a:r>
              <a:rPr lang="en-US" dirty="0"/>
              <a:t>independent of the injection flow rate</a:t>
            </a:r>
            <a:r>
              <a:rPr lang="en-US" dirty="0" smtClean="0"/>
              <a:t>, but </a:t>
            </a:r>
            <a:r>
              <a:rPr lang="en-US" dirty="0"/>
              <a:t>is directly proportional to the total amount </a:t>
            </a:r>
            <a:r>
              <a:rPr lang="en-US" dirty="0" smtClean="0"/>
              <a:t>of CM (iodine</a:t>
            </a:r>
            <a:r>
              <a:rPr lang="en-US" dirty="0"/>
              <a:t>) delivered</a:t>
            </a:r>
            <a:r>
              <a:rPr lang="en-US" dirty="0" smtClean="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main physiologic parameter affecting the strength of CM enhancement of normal liver parenchyma is body weight. </a:t>
            </a:r>
          </a:p>
          <a:p>
            <a:r>
              <a:rPr lang="en-US" dirty="0" smtClean="0"/>
              <a:t>Although body weight may not be the best surrogate marker for extracellular fluid space, it is more readily available than lean body weight. </a:t>
            </a:r>
          </a:p>
          <a:p>
            <a:r>
              <a:rPr lang="en-US" dirty="0" smtClean="0"/>
              <a:t>500 to 600mg of iodine per kilogram of bodyweight achieves adequate hepatic </a:t>
            </a:r>
            <a:r>
              <a:rPr lang="en-US" dirty="0" err="1" smtClean="0"/>
              <a:t>parenchymal</a:t>
            </a:r>
            <a:r>
              <a:rPr lang="en-US" dirty="0" smtClean="0"/>
              <a:t> enhancement. </a:t>
            </a:r>
          </a:p>
          <a:p>
            <a:r>
              <a:rPr lang="en-US" dirty="0" smtClean="0"/>
              <a:t>Adjustment of CM volume to body size is recommended</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err="1"/>
              <a:t>Multislice</a:t>
            </a:r>
            <a:r>
              <a:rPr lang="en-US" dirty="0"/>
              <a:t> or </a:t>
            </a:r>
            <a:r>
              <a:rPr lang="en-US" dirty="0" err="1"/>
              <a:t>multidetector</a:t>
            </a:r>
            <a:r>
              <a:rPr lang="en-US" dirty="0"/>
              <a:t>-row CT (MDCT) is a </a:t>
            </a:r>
            <a:r>
              <a:rPr lang="en-US" dirty="0" smtClean="0"/>
              <a:t>rapidly evolving </a:t>
            </a:r>
            <a:r>
              <a:rPr lang="en-US" dirty="0"/>
              <a:t>technology. </a:t>
            </a:r>
            <a:endParaRPr lang="en-US" dirty="0" smtClean="0"/>
          </a:p>
          <a:p>
            <a:r>
              <a:rPr lang="en-US" dirty="0" smtClean="0"/>
              <a:t>The </a:t>
            </a:r>
            <a:r>
              <a:rPr lang="en-US" dirty="0"/>
              <a:t>development </a:t>
            </a:r>
            <a:r>
              <a:rPr lang="en-US" dirty="0" smtClean="0"/>
              <a:t>of more </a:t>
            </a:r>
            <a:r>
              <a:rPr lang="en-US" dirty="0"/>
              <a:t>powerful and sophisticated x-ray tubes, </a:t>
            </a:r>
            <a:r>
              <a:rPr lang="en-US" dirty="0" smtClean="0"/>
              <a:t>advances in </a:t>
            </a:r>
            <a:r>
              <a:rPr lang="en-US" dirty="0"/>
              <a:t>detector design with increasing </a:t>
            </a:r>
            <a:r>
              <a:rPr lang="en-US" dirty="0" smtClean="0"/>
              <a:t>numbers of </a:t>
            </a:r>
            <a:r>
              <a:rPr lang="en-US" dirty="0"/>
              <a:t>detector rows mounted on ever-faster </a:t>
            </a:r>
            <a:r>
              <a:rPr lang="en-US" dirty="0" smtClean="0"/>
              <a:t>rotating gantry </a:t>
            </a:r>
            <a:r>
              <a:rPr lang="en-US" dirty="0"/>
              <a:t>systems, and sophisticated </a:t>
            </a:r>
            <a:r>
              <a:rPr lang="en-US" dirty="0" smtClean="0"/>
              <a:t>reconstruction algorithms </a:t>
            </a:r>
            <a:r>
              <a:rPr lang="en-US" dirty="0"/>
              <a:t>have led to substantial gains in </a:t>
            </a:r>
            <a:r>
              <a:rPr lang="en-US" dirty="0" smtClean="0"/>
              <a:t>spatial and </a:t>
            </a:r>
            <a:r>
              <a:rPr lang="en-US" dirty="0"/>
              <a:t>temporal resolution, volume coverage, </a:t>
            </a:r>
            <a:r>
              <a:rPr lang="en-US" dirty="0" smtClean="0"/>
              <a:t>and acquisition </a:t>
            </a:r>
            <a:r>
              <a:rPr lang="en-US" dirty="0"/>
              <a:t>speed</a:t>
            </a:r>
            <a:r>
              <a:rPr lang="en-US" dirty="0" smtClean="0"/>
              <a:t>.</a:t>
            </a:r>
          </a:p>
          <a:p>
            <a:r>
              <a:rPr lang="en-US" dirty="0" smtClean="0"/>
              <a:t> </a:t>
            </a:r>
            <a:r>
              <a:rPr lang="en-US" dirty="0"/>
              <a:t>Although these </a:t>
            </a:r>
            <a:r>
              <a:rPr lang="en-US" dirty="0" smtClean="0"/>
              <a:t>developments offer </a:t>
            </a:r>
            <a:r>
              <a:rPr lang="en-US" dirty="0"/>
              <a:t>new opportunities in cardiovascular </a:t>
            </a:r>
            <a:r>
              <a:rPr lang="en-US" dirty="0" smtClean="0"/>
              <a:t>and body </a:t>
            </a:r>
            <a:r>
              <a:rPr lang="en-US" dirty="0"/>
              <a:t>CT imaging, protocol design and </a:t>
            </a:r>
            <a:r>
              <a:rPr lang="en-US" dirty="0" smtClean="0"/>
              <a:t>contrast medium </a:t>
            </a:r>
            <a:r>
              <a:rPr lang="en-US" dirty="0"/>
              <a:t>(CM) delivery become more difficult </a:t>
            </a:r>
            <a:r>
              <a:rPr lang="en-US" dirty="0" smtClean="0"/>
              <a:t>and less </a:t>
            </a:r>
            <a:r>
              <a:rPr lang="en-US" dirty="0"/>
              <a:t>forgiving at the same time.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470776" cy="1143000"/>
          </a:xfrm>
        </p:spPr>
        <p:txBody>
          <a:bodyPr>
            <a:normAutofit fontScale="90000"/>
          </a:bodyPr>
          <a:lstStyle/>
          <a:p>
            <a:r>
              <a:rPr lang="en-US" dirty="0" smtClean="0"/>
              <a:t>Liver and pancreas CT 64-channel injection protocol</a:t>
            </a:r>
            <a:endParaRPr lang="en-US" dirty="0"/>
          </a:p>
        </p:txBody>
      </p:sp>
      <p:sp>
        <p:nvSpPr>
          <p:cNvPr id="4" name="Rectangle 3"/>
          <p:cNvSpPr/>
          <p:nvPr/>
        </p:nvSpPr>
        <p:spPr>
          <a:xfrm>
            <a:off x="899592" y="2204864"/>
            <a:ext cx="7830616" cy="3785652"/>
          </a:xfrm>
          <a:prstGeom prst="rect">
            <a:avLst/>
          </a:prstGeom>
          <a:ln>
            <a:solidFill>
              <a:schemeClr val="accent1"/>
            </a:solidFill>
          </a:ln>
        </p:spPr>
        <p:txBody>
          <a:bodyPr wrap="square">
            <a:spAutoFit/>
          </a:bodyPr>
          <a:lstStyle/>
          <a:p>
            <a:r>
              <a:rPr lang="en-US" sz="2400" b="1" dirty="0" smtClean="0"/>
              <a:t>High </a:t>
            </a:r>
            <a:r>
              <a:rPr lang="en-US" sz="2400" b="1" dirty="0"/>
              <a:t>Concentration CM (370 mg I/</a:t>
            </a:r>
            <a:r>
              <a:rPr lang="en-US" sz="2400" b="1" dirty="0" err="1"/>
              <a:t>mL</a:t>
            </a:r>
            <a:r>
              <a:rPr lang="en-US" sz="2400" b="1" dirty="0"/>
              <a:t>) </a:t>
            </a:r>
            <a:endParaRPr lang="en-US" sz="2400" b="1" dirty="0" smtClean="0"/>
          </a:p>
          <a:p>
            <a:r>
              <a:rPr lang="en-US" sz="2400" b="1" dirty="0" smtClean="0"/>
              <a:t>Injection (~1.6 </a:t>
            </a:r>
            <a:r>
              <a:rPr lang="en-US" sz="2400" b="1" dirty="0" err="1"/>
              <a:t>mL</a:t>
            </a:r>
            <a:r>
              <a:rPr lang="en-US" sz="2400" b="1" dirty="0"/>
              <a:t>/kg </a:t>
            </a:r>
            <a:r>
              <a:rPr lang="en-US" sz="2400" b="1" dirty="0" err="1"/>
              <a:t>BodyWeight</a:t>
            </a:r>
            <a:r>
              <a:rPr lang="en-US" sz="2400" b="1" dirty="0"/>
              <a:t>) in 30 </a:t>
            </a:r>
            <a:r>
              <a:rPr lang="en-US" sz="2400" b="1" dirty="0" smtClean="0"/>
              <a:t>s</a:t>
            </a:r>
          </a:p>
          <a:p>
            <a:endParaRPr lang="en-US" sz="2400" b="1" dirty="0"/>
          </a:p>
          <a:p>
            <a:r>
              <a:rPr lang="en-US" sz="2400" b="1" dirty="0"/>
              <a:t>Body Weight </a:t>
            </a:r>
            <a:r>
              <a:rPr lang="en-US" sz="2400" b="1" dirty="0" smtClean="0"/>
              <a:t>		Injection </a:t>
            </a:r>
            <a:r>
              <a:rPr lang="en-US" sz="2400" b="1" dirty="0"/>
              <a:t>Volume </a:t>
            </a:r>
            <a:r>
              <a:rPr lang="en-US" sz="2400" b="1" dirty="0" smtClean="0"/>
              <a:t>         @ </a:t>
            </a:r>
            <a:r>
              <a:rPr lang="en-US" sz="2400" b="1" dirty="0"/>
              <a:t>Flow </a:t>
            </a:r>
            <a:r>
              <a:rPr lang="en-US" sz="2400" b="1" dirty="0" smtClean="0"/>
              <a:t>Rate</a:t>
            </a:r>
          </a:p>
          <a:p>
            <a:endParaRPr lang="en-US" sz="2400" dirty="0"/>
          </a:p>
          <a:p>
            <a:r>
              <a:rPr lang="en-US" sz="2400" dirty="0" smtClean="0"/>
              <a:t>&lt;55 kg	 			90 </a:t>
            </a:r>
            <a:r>
              <a:rPr lang="en-US" sz="2400" dirty="0" err="1"/>
              <a:t>mL</a:t>
            </a:r>
            <a:r>
              <a:rPr lang="en-US" sz="2400" dirty="0"/>
              <a:t> </a:t>
            </a:r>
            <a:r>
              <a:rPr lang="en-US" sz="2400" dirty="0" smtClean="0"/>
              <a:t>		@ </a:t>
            </a:r>
            <a:r>
              <a:rPr lang="en-US" sz="2400" dirty="0"/>
              <a:t>3.0 </a:t>
            </a:r>
            <a:r>
              <a:rPr lang="en-US" sz="2400" dirty="0" err="1"/>
              <a:t>mL</a:t>
            </a:r>
            <a:r>
              <a:rPr lang="en-US" sz="2400" dirty="0"/>
              <a:t>/s</a:t>
            </a:r>
          </a:p>
          <a:p>
            <a:r>
              <a:rPr lang="en-US" sz="2400" dirty="0" smtClean="0"/>
              <a:t>&lt;65 kg 				100 </a:t>
            </a:r>
            <a:r>
              <a:rPr lang="en-US" sz="2400" dirty="0" err="1"/>
              <a:t>mL</a:t>
            </a:r>
            <a:r>
              <a:rPr lang="en-US" sz="2400" dirty="0"/>
              <a:t> </a:t>
            </a:r>
            <a:r>
              <a:rPr lang="en-US" sz="2400" dirty="0" smtClean="0"/>
              <a:t>	@ </a:t>
            </a:r>
            <a:r>
              <a:rPr lang="en-US" sz="2400" dirty="0"/>
              <a:t>3.5 </a:t>
            </a:r>
            <a:r>
              <a:rPr lang="en-US" sz="2400" dirty="0" err="1"/>
              <a:t>mL</a:t>
            </a:r>
            <a:r>
              <a:rPr lang="en-US" sz="2400" dirty="0"/>
              <a:t>/s</a:t>
            </a:r>
          </a:p>
          <a:p>
            <a:r>
              <a:rPr lang="en-US" sz="2400" dirty="0" smtClean="0"/>
              <a:t>75 </a:t>
            </a:r>
            <a:r>
              <a:rPr lang="en-US" sz="2400" dirty="0"/>
              <a:t>kg </a:t>
            </a:r>
            <a:r>
              <a:rPr lang="en-US" sz="2400" dirty="0" smtClean="0"/>
              <a:t>	 			120 </a:t>
            </a:r>
            <a:r>
              <a:rPr lang="en-US" sz="2400" dirty="0" err="1" smtClean="0"/>
              <a:t>mL</a:t>
            </a:r>
            <a:r>
              <a:rPr lang="en-US" sz="2400" dirty="0" smtClean="0"/>
              <a:t> 	@ </a:t>
            </a:r>
            <a:r>
              <a:rPr lang="en-US" sz="2400" dirty="0"/>
              <a:t>4.0 </a:t>
            </a:r>
            <a:r>
              <a:rPr lang="en-US" sz="2400" dirty="0" err="1"/>
              <a:t>mL</a:t>
            </a:r>
            <a:r>
              <a:rPr lang="en-US" sz="2400" dirty="0"/>
              <a:t>/s</a:t>
            </a:r>
          </a:p>
          <a:p>
            <a:r>
              <a:rPr lang="en-US" sz="2400" dirty="0" smtClean="0"/>
              <a:t>&gt;85 kg 				135 </a:t>
            </a:r>
            <a:r>
              <a:rPr lang="en-US" sz="2400" dirty="0" err="1"/>
              <a:t>mL</a:t>
            </a:r>
            <a:r>
              <a:rPr lang="en-US" sz="2400" dirty="0"/>
              <a:t> </a:t>
            </a:r>
            <a:r>
              <a:rPr lang="en-US" sz="2400" dirty="0" smtClean="0"/>
              <a:t>	@ </a:t>
            </a:r>
            <a:r>
              <a:rPr lang="en-US" sz="2400" dirty="0"/>
              <a:t>4.5 </a:t>
            </a:r>
            <a:r>
              <a:rPr lang="en-US" sz="2400" dirty="0" err="1"/>
              <a:t>mL</a:t>
            </a:r>
            <a:r>
              <a:rPr lang="en-US" sz="2400" dirty="0"/>
              <a:t>/s</a:t>
            </a:r>
          </a:p>
          <a:p>
            <a:r>
              <a:rPr lang="en-US" sz="2400" dirty="0" smtClean="0"/>
              <a:t>&gt;95 kg 				150 </a:t>
            </a:r>
            <a:r>
              <a:rPr lang="en-US" sz="2400" dirty="0" err="1"/>
              <a:t>mL</a:t>
            </a:r>
            <a:r>
              <a:rPr lang="en-US" sz="2400" dirty="0"/>
              <a:t> </a:t>
            </a:r>
            <a:r>
              <a:rPr lang="en-US" sz="2400" dirty="0" smtClean="0"/>
              <a:t>	@ </a:t>
            </a:r>
            <a:r>
              <a:rPr lang="en-US" sz="2400" dirty="0"/>
              <a:t>5.0 </a:t>
            </a:r>
            <a:r>
              <a:rPr lang="en-US" sz="2400" dirty="0" err="1"/>
              <a:t>mL</a:t>
            </a:r>
            <a:r>
              <a:rPr lang="en-US" sz="2400" dirty="0"/>
              <a: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604448" cy="914400"/>
          </a:xfrm>
        </p:spPr>
        <p:txBody>
          <a:bodyPr>
            <a:normAutofit/>
          </a:bodyPr>
          <a:lstStyle/>
          <a:p>
            <a:r>
              <a:rPr lang="en-US" sz="3600" dirty="0" smtClean="0"/>
              <a:t>Enhancement of </a:t>
            </a:r>
            <a:r>
              <a:rPr lang="en-US" sz="3600" dirty="0" err="1" smtClean="0"/>
              <a:t>Hypervascular</a:t>
            </a:r>
            <a:r>
              <a:rPr lang="en-US" sz="3600" dirty="0" smtClean="0"/>
              <a:t> Liver Lesions</a:t>
            </a:r>
            <a:endParaRPr lang="en-US" sz="3600"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971600" y="1556792"/>
            <a:ext cx="7150496" cy="4762648"/>
          </a:xfrm>
          <a:prstGeom prst="rect">
            <a:avLst/>
          </a:prstGeom>
          <a:noFill/>
          <a:ln w="9525">
            <a:noFill/>
            <a:miter lim="800000"/>
            <a:headEnd/>
            <a:tailEnd/>
          </a:ln>
        </p:spPr>
      </p:pic>
      <p:sp>
        <p:nvSpPr>
          <p:cNvPr id="5" name="Rectangle 4"/>
          <p:cNvSpPr/>
          <p:nvPr/>
        </p:nvSpPr>
        <p:spPr>
          <a:xfrm>
            <a:off x="2051720" y="6488668"/>
            <a:ext cx="4188583" cy="369332"/>
          </a:xfrm>
          <a:prstGeom prst="rect">
            <a:avLst/>
          </a:prstGeom>
        </p:spPr>
        <p:txBody>
          <a:bodyPr wrap="none">
            <a:spAutoFit/>
          </a:bodyPr>
          <a:lstStyle/>
          <a:p>
            <a:r>
              <a:rPr lang="en-US" dirty="0" smtClean="0"/>
              <a:t>http://radiology.rsna.org/content/256/1/32</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Such lesions are characterized by their systemic arterial rather than portal venous blood supply, and therefore demonstrate an earlier enhancement than surrounding normal liver parenchyma, somewhat comparable to the enhancement of the spleen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err="1" smtClean="0"/>
              <a:t>Hypervascular</a:t>
            </a:r>
            <a:r>
              <a:rPr lang="en-US" dirty="0" smtClean="0"/>
              <a:t> liver lesion </a:t>
            </a:r>
            <a:r>
              <a:rPr lang="en-US" dirty="0" err="1" smtClean="0"/>
              <a:t>opacification</a:t>
            </a:r>
            <a:r>
              <a:rPr lang="en-US" dirty="0" smtClean="0"/>
              <a:t> increases slightly later than </a:t>
            </a:r>
            <a:r>
              <a:rPr lang="en-US" dirty="0" err="1" smtClean="0"/>
              <a:t>opacification</a:t>
            </a:r>
            <a:r>
              <a:rPr lang="en-US" dirty="0" smtClean="0"/>
              <a:t> of the supplying artery, it is best to image such lesions as late as possible, yet before the surrounding liver parenchyma has a chance to increase the background attenuation from portal venous CM.</a:t>
            </a:r>
          </a:p>
          <a:p>
            <a:r>
              <a:rPr lang="en-US" dirty="0" smtClean="0"/>
              <a:t>late arterial phase occurs approximately 10 to 15 seconds after CM arrival in the aorta</a:t>
            </a:r>
          </a:p>
          <a:p>
            <a:r>
              <a:rPr lang="en-US" dirty="0" smtClean="0"/>
              <a:t>Note that at that time the portal vein branches (but not the parenchyma or hepatic veins) will be slightly </a:t>
            </a:r>
            <a:r>
              <a:rPr lang="en-US" dirty="0" err="1" smtClean="0"/>
              <a:t>opacified</a:t>
            </a:r>
            <a:r>
              <a:rPr lang="en-US" dirty="0" smtClean="0"/>
              <a:t>, hence the alternative term ‘‘portal venous inflow phase’</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enhancement of </a:t>
            </a:r>
            <a:r>
              <a:rPr lang="en-US" dirty="0" err="1" smtClean="0"/>
              <a:t>hypervascular</a:t>
            </a:r>
            <a:r>
              <a:rPr lang="en-US" dirty="0" smtClean="0"/>
              <a:t> liver lesions can be controlled by the same parameters that affect arterial enhancement: </a:t>
            </a:r>
          </a:p>
          <a:p>
            <a:pPr lvl="1"/>
            <a:r>
              <a:rPr lang="en-US" dirty="0" smtClean="0"/>
              <a:t>Fast injection flow rates and </a:t>
            </a:r>
          </a:p>
          <a:p>
            <a:pPr lvl="1"/>
            <a:r>
              <a:rPr lang="en-US" dirty="0" smtClean="0"/>
              <a:t>high-concentration CM</a:t>
            </a:r>
          </a:p>
          <a:p>
            <a:r>
              <a:rPr lang="en-US" dirty="0" smtClean="0"/>
              <a:t>Scan timing is critical, obviously, and should be chosen relative to the arrival of CM (</a:t>
            </a:r>
            <a:r>
              <a:rPr lang="en-US" dirty="0" err="1" smtClean="0"/>
              <a:t>tCMT</a:t>
            </a:r>
            <a:r>
              <a:rPr lang="en-US" dirty="0" smtClean="0"/>
              <a:t>) in the abdominal aorta.</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Enhancement of pancreas</a:t>
            </a:r>
            <a:endParaRPr lang="en-US" dirty="0"/>
          </a:p>
        </p:txBody>
      </p:sp>
      <p:sp>
        <p:nvSpPr>
          <p:cNvPr id="3" name="Content Placeholder 2"/>
          <p:cNvSpPr>
            <a:spLocks noGrp="1"/>
          </p:cNvSpPr>
          <p:nvPr>
            <p:ph idx="1"/>
          </p:nvPr>
        </p:nvSpPr>
        <p:spPr>
          <a:xfrm>
            <a:off x="827584" y="1628800"/>
            <a:ext cx="7772400" cy="4572000"/>
          </a:xfrm>
        </p:spPr>
        <p:txBody>
          <a:bodyPr>
            <a:normAutofit fontScale="77500" lnSpcReduction="20000"/>
          </a:bodyPr>
          <a:lstStyle/>
          <a:p>
            <a:r>
              <a:rPr lang="en-US" dirty="0" smtClean="0"/>
              <a:t>The enhancement kinetics of other solid organs, such as the normal pancreas, also follow arterial dynamics</a:t>
            </a:r>
          </a:p>
          <a:p>
            <a:r>
              <a:rPr lang="en-US" dirty="0" smtClean="0"/>
              <a:t>There is a longer delay necessary to increase the </a:t>
            </a:r>
            <a:r>
              <a:rPr lang="en-US" dirty="0" err="1" smtClean="0"/>
              <a:t>opacification</a:t>
            </a:r>
            <a:r>
              <a:rPr lang="en-US" dirty="0" smtClean="0"/>
              <a:t> of the interstitial spaces of the organ of interest</a:t>
            </a:r>
          </a:p>
          <a:p>
            <a:r>
              <a:rPr lang="en-US" dirty="0" smtClean="0"/>
              <a:t>Approximately 20 to 25 seconds after CM arrival in the aorta (for injection durations of 30 seconds, and scan times of approximately 5 seconds)</a:t>
            </a:r>
          </a:p>
          <a:p>
            <a:r>
              <a:rPr lang="en-US" dirty="0" smtClean="0"/>
              <a:t>The superior mesenteric vein is often not well </a:t>
            </a:r>
            <a:r>
              <a:rPr lang="en-US" dirty="0" err="1" smtClean="0"/>
              <a:t>opacified</a:t>
            </a:r>
            <a:r>
              <a:rPr lang="en-US" dirty="0" smtClean="0"/>
              <a:t> in this phase so perform a portal phase </a:t>
            </a:r>
          </a:p>
          <a:p>
            <a:r>
              <a:rPr lang="en-US" dirty="0" smtClean="0"/>
              <a:t>For hyper vascular lesions start arterial phase a little earlier 15secs post arrival</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A fixed, empiric scanning delay remains adequate for many routine CT applications. </a:t>
            </a:r>
          </a:p>
          <a:p>
            <a:r>
              <a:rPr lang="en-US" dirty="0" smtClean="0"/>
              <a:t>For example, for routine CM-enhanced thoracic CT, small to moderate amounts of CM suffice to delineate the </a:t>
            </a:r>
            <a:r>
              <a:rPr lang="en-US" dirty="0" err="1" smtClean="0"/>
              <a:t>hilar</a:t>
            </a:r>
            <a:r>
              <a:rPr lang="en-US" dirty="0" smtClean="0"/>
              <a:t> vessels. </a:t>
            </a:r>
          </a:p>
          <a:p>
            <a:r>
              <a:rPr lang="en-US" dirty="0" smtClean="0"/>
              <a:t>A fixed scanning delay of approximately 40 to 50 seconds also allows </a:t>
            </a:r>
            <a:r>
              <a:rPr lang="en-US" dirty="0" err="1" smtClean="0"/>
              <a:t>opacification</a:t>
            </a:r>
            <a:r>
              <a:rPr lang="en-US" dirty="0" smtClean="0"/>
              <a:t> of tumors or pleural enhancement. </a:t>
            </a:r>
          </a:p>
          <a:p>
            <a:r>
              <a:rPr lang="en-US" dirty="0" smtClean="0"/>
              <a:t>With fast scanners, the thorax can be scanned within a few seconds (3–6 seconds), and the data acquisition should be initiated approximately 10 seconds after the entire bolus has been injected to avoid artifacts from </a:t>
            </a:r>
            <a:r>
              <a:rPr lang="en-US" dirty="0" err="1" smtClean="0"/>
              <a:t>unopacified</a:t>
            </a:r>
            <a:r>
              <a:rPr lang="en-US" dirty="0" smtClean="0"/>
              <a:t> contrast in the great thoracic veins. </a:t>
            </a:r>
          </a:p>
          <a:p>
            <a:r>
              <a:rPr lang="en-US" dirty="0" smtClean="0"/>
              <a:t>As an example, we inject 1 </a:t>
            </a:r>
            <a:r>
              <a:rPr lang="en-US" dirty="0" err="1" smtClean="0"/>
              <a:t>mL</a:t>
            </a:r>
            <a:r>
              <a:rPr lang="en-US" dirty="0" smtClean="0"/>
              <a:t>/kg body weight within 30 seconds, and use a fixed delay of 40 seconds in this instance.</a:t>
            </a:r>
          </a:p>
          <a:p>
            <a:r>
              <a:rPr lang="en-US" dirty="0" smtClean="0"/>
              <a:t> For routine chest-abdomen-pelvis CT we inject 1.6 </a:t>
            </a:r>
            <a:r>
              <a:rPr lang="en-US" dirty="0" err="1" smtClean="0"/>
              <a:t>mL</a:t>
            </a:r>
            <a:r>
              <a:rPr lang="en-US" dirty="0" smtClean="0"/>
              <a:t>/kg body weight in 40 seconds, and scan after a fixed delay of 70 seconds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en-US" dirty="0" smtClean="0"/>
              <a:t> Fixed, empiric scanning delays cannot be recommended for cardiac or vascular CT, (and also dedicated phase-sensitive scans for liver and pancreas imaging) because the arterial </a:t>
            </a:r>
            <a:r>
              <a:rPr lang="en-US" dirty="0" err="1" smtClean="0"/>
              <a:t>tCMT</a:t>
            </a:r>
            <a:r>
              <a:rPr lang="en-US" dirty="0" smtClean="0"/>
              <a:t> is prohibitively variable between individual patients, ranging from as short as 8 to as long as 40 seconds in patients who have cardiovascular diseases. </a:t>
            </a:r>
          </a:p>
          <a:p>
            <a:r>
              <a:rPr lang="en-US" dirty="0" smtClean="0"/>
              <a:t>The scanning delay (the time interval between the beginning of a CM injection and the initiation of CT data acquisition) needs to be timed relative to the </a:t>
            </a:r>
            <a:r>
              <a:rPr lang="en-US" dirty="0" err="1" smtClean="0"/>
              <a:t>tCMT</a:t>
            </a:r>
            <a:r>
              <a:rPr lang="en-US" dirty="0" smtClean="0"/>
              <a:t> of the vascular territory of interest. </a:t>
            </a:r>
          </a:p>
          <a:p>
            <a:r>
              <a:rPr lang="en-US" dirty="0" smtClean="0"/>
              <a:t>With fast MDCT acquisitions the </a:t>
            </a:r>
            <a:r>
              <a:rPr lang="en-US" dirty="0" err="1" smtClean="0"/>
              <a:t>tCMT</a:t>
            </a:r>
            <a:r>
              <a:rPr lang="en-US" dirty="0" smtClean="0"/>
              <a:t> itself does not necessarily serve as the scanning delay, as was the case with slower single-detector CT systems, but the </a:t>
            </a:r>
            <a:r>
              <a:rPr lang="en-US" dirty="0" err="1" smtClean="0"/>
              <a:t>tCMT</a:t>
            </a:r>
            <a:r>
              <a:rPr lang="en-US" dirty="0" smtClean="0"/>
              <a:t> rather serves as a landmark relative to which the scanning delay can be individualized.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68760"/>
            <a:ext cx="7772400" cy="5086800"/>
          </a:xfrm>
        </p:spPr>
        <p:txBody>
          <a:bodyPr>
            <a:normAutofit fontScale="85000" lnSpcReduction="20000"/>
          </a:bodyPr>
          <a:lstStyle/>
          <a:p>
            <a:r>
              <a:rPr lang="en-US" dirty="0" smtClean="0"/>
              <a:t>Depending on the vessels of interest an additional delay relative to the </a:t>
            </a:r>
            <a:r>
              <a:rPr lang="en-US" dirty="0" err="1" smtClean="0"/>
              <a:t>tCMT</a:t>
            </a:r>
            <a:r>
              <a:rPr lang="en-US" dirty="0" smtClean="0"/>
              <a:t> can be selected. </a:t>
            </a:r>
          </a:p>
          <a:p>
            <a:r>
              <a:rPr lang="en-US" dirty="0" smtClean="0"/>
              <a:t>In CTA, this additional delay may be as short as 2 seconds (</a:t>
            </a:r>
            <a:r>
              <a:rPr lang="en-US" dirty="0" err="1" smtClean="0"/>
              <a:t>tCMT</a:t>
            </a:r>
            <a:r>
              <a:rPr lang="en-US" dirty="0" smtClean="0"/>
              <a:t> + 2s), but often slightly longer delays of 5 or 8 seconds are used (</a:t>
            </a:r>
            <a:r>
              <a:rPr lang="en-US" dirty="0" err="1" smtClean="0"/>
              <a:t>tCMT</a:t>
            </a:r>
            <a:r>
              <a:rPr lang="en-US" dirty="0" smtClean="0"/>
              <a:t> + 8s). </a:t>
            </a:r>
          </a:p>
          <a:p>
            <a:r>
              <a:rPr lang="en-US" dirty="0" smtClean="0"/>
              <a:t>The notation ‘‘</a:t>
            </a:r>
            <a:r>
              <a:rPr lang="en-US" dirty="0" err="1" smtClean="0"/>
              <a:t>tCMT</a:t>
            </a:r>
            <a:r>
              <a:rPr lang="en-US" dirty="0" smtClean="0"/>
              <a:t> + 8s’’ means that the scan is initiated 8 seconds after the CM has arrived in the target vasculature. </a:t>
            </a:r>
          </a:p>
          <a:p>
            <a:r>
              <a:rPr lang="en-US" dirty="0" smtClean="0"/>
              <a:t>Even longer relative delays are used for early-arterial or late arterial phases of the liver and for pancreatic imaging. </a:t>
            </a:r>
          </a:p>
          <a:p>
            <a:r>
              <a:rPr lang="en-US" dirty="0" smtClean="0"/>
              <a:t>Transit times can be easily determined  using either a test-bolus injection or an automatic bolus triggering technique</a:t>
            </a:r>
            <a:r>
              <a:rPr lang="en-US" dirty="0" smtClean="0"/>
              <a: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Bolus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The injection of a small test bolus (15–20 </a:t>
            </a:r>
            <a:r>
              <a:rPr lang="en-US" dirty="0" err="1" smtClean="0"/>
              <a:t>mL</a:t>
            </a:r>
            <a:r>
              <a:rPr lang="en-US" dirty="0" smtClean="0"/>
              <a:t>) while acquiring a low-dose dynamic (non-incremental) CT acquisition is a reliable means to determine the </a:t>
            </a:r>
            <a:r>
              <a:rPr lang="en-US" dirty="0" err="1" smtClean="0"/>
              <a:t>tCMT</a:t>
            </a:r>
            <a:r>
              <a:rPr lang="en-US" dirty="0" smtClean="0"/>
              <a:t> from the intravenous injection site to the arterial territory of interest</a:t>
            </a:r>
          </a:p>
          <a:p>
            <a:r>
              <a:rPr lang="en-US" dirty="0" smtClean="0"/>
              <a:t>The </a:t>
            </a:r>
            <a:r>
              <a:rPr lang="en-US" dirty="0" err="1" smtClean="0"/>
              <a:t>tCMT</a:t>
            </a:r>
            <a:r>
              <a:rPr lang="en-US" dirty="0" smtClean="0"/>
              <a:t> equals the time-to-peak enhancement interval measured in a region of interest (ROI) placed within a reference vessel</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relationship between </a:t>
            </a:r>
            <a:r>
              <a:rPr lang="en-US" dirty="0"/>
              <a:t>the total volume of CM injected and </a:t>
            </a:r>
            <a:r>
              <a:rPr lang="en-US" dirty="0" smtClean="0"/>
              <a:t>the degree </a:t>
            </a:r>
            <a:r>
              <a:rPr lang="en-US" dirty="0"/>
              <a:t>of </a:t>
            </a:r>
            <a:r>
              <a:rPr lang="en-US" dirty="0" err="1"/>
              <a:t>opacification</a:t>
            </a:r>
            <a:r>
              <a:rPr lang="en-US" dirty="0"/>
              <a:t> of the normal liver </a:t>
            </a:r>
            <a:r>
              <a:rPr lang="en-US" dirty="0" smtClean="0"/>
              <a:t>parenchyma will </a:t>
            </a:r>
            <a:r>
              <a:rPr lang="en-US" dirty="0"/>
              <a:t>not change in the foreseeable future,</a:t>
            </a:r>
          </a:p>
          <a:p>
            <a:r>
              <a:rPr lang="en-US" dirty="0"/>
              <a:t>because this relationship is controlled by </a:t>
            </a:r>
            <a:r>
              <a:rPr lang="en-US" dirty="0" smtClean="0"/>
              <a:t>pharmacokinetics—the </a:t>
            </a:r>
            <a:r>
              <a:rPr lang="en-US" dirty="0"/>
              <a:t>respective volumes of </a:t>
            </a:r>
            <a:r>
              <a:rPr lang="en-US" dirty="0" smtClean="0"/>
              <a:t>distribution of </a:t>
            </a:r>
            <a:r>
              <a:rPr lang="en-US" dirty="0"/>
              <a:t>a radiographic contrast agent in the </a:t>
            </a:r>
            <a:r>
              <a:rPr lang="en-US" dirty="0" smtClean="0"/>
              <a:t>extracellular space</a:t>
            </a:r>
            <a:r>
              <a:rPr lang="en-US" dirty="0"/>
              <a:t>. </a:t>
            </a:r>
            <a:endParaRPr lang="en-US" dirty="0" smtClean="0"/>
          </a:p>
          <a:p>
            <a:r>
              <a:rPr lang="en-US" dirty="0" smtClean="0"/>
              <a:t>scan </a:t>
            </a:r>
            <a:r>
              <a:rPr lang="en-US" dirty="0"/>
              <a:t>timing is also not critical for </a:t>
            </a:r>
            <a:r>
              <a:rPr lang="en-US" dirty="0" smtClean="0"/>
              <a:t>imaging of </a:t>
            </a:r>
            <a:r>
              <a:rPr lang="en-US" dirty="0"/>
              <a:t>the liver in a portal venous phase, even </a:t>
            </a:r>
            <a:r>
              <a:rPr lang="en-US" dirty="0" smtClean="0"/>
              <a:t>with the </a:t>
            </a:r>
            <a:r>
              <a:rPr lang="en-US" dirty="0"/>
              <a:t>fastest scanner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bolus triggering</a:t>
            </a:r>
            <a:endParaRPr lang="en-US" dirty="0"/>
          </a:p>
        </p:txBody>
      </p:sp>
      <p:sp>
        <p:nvSpPr>
          <p:cNvPr id="3" name="Content Placeholder 2"/>
          <p:cNvSpPr>
            <a:spLocks noGrp="1"/>
          </p:cNvSpPr>
          <p:nvPr>
            <p:ph idx="1"/>
          </p:nvPr>
        </p:nvSpPr>
        <p:spPr/>
        <p:txBody>
          <a:bodyPr>
            <a:normAutofit lnSpcReduction="10000"/>
          </a:bodyPr>
          <a:lstStyle/>
          <a:p>
            <a:r>
              <a:rPr lang="en-US" dirty="0" smtClean="0"/>
              <a:t>For automated bolus triggering, a circular ROI is placed into the target vessel on a </a:t>
            </a:r>
            <a:r>
              <a:rPr lang="en-US" dirty="0" smtClean="0"/>
              <a:t>non-enhanced </a:t>
            </a:r>
            <a:r>
              <a:rPr lang="en-US" dirty="0" smtClean="0"/>
              <a:t>image. </a:t>
            </a:r>
          </a:p>
          <a:p>
            <a:r>
              <a:rPr lang="en-US" dirty="0" smtClean="0"/>
              <a:t>While CM is injected, a series of low dose non-incremental scans are obtained and the attenuation within the ROI is monitored. </a:t>
            </a:r>
          </a:p>
          <a:p>
            <a:r>
              <a:rPr lang="en-US" dirty="0" smtClean="0"/>
              <a:t>The </a:t>
            </a:r>
            <a:r>
              <a:rPr lang="en-US" dirty="0" err="1" smtClean="0"/>
              <a:t>tCMT</a:t>
            </a:r>
            <a:r>
              <a:rPr lang="en-US" dirty="0" smtClean="0"/>
              <a:t> equals the time when a predefined enhancement threshold (trigger level) is reached (</a:t>
            </a:r>
            <a:r>
              <a:rPr lang="en-US" dirty="0" err="1" smtClean="0"/>
              <a:t>eg</a:t>
            </a:r>
            <a:r>
              <a:rPr lang="en-US" dirty="0" smtClean="0"/>
              <a:t>, 100 </a:t>
            </a:r>
            <a:r>
              <a:rPr lang="en-US" dirty="0" smtClean="0"/>
              <a:t>HU</a:t>
            </a:r>
            <a:r>
              <a:rPr lang="en-US" dirty="0" smtClean="0"/>
              <a:t>)</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92696"/>
            <a:ext cx="7992888" cy="5832648"/>
          </a:xfrm>
        </p:spPr>
        <p:txBody>
          <a:bodyPr>
            <a:noAutofit/>
          </a:bodyPr>
          <a:lstStyle/>
          <a:p>
            <a:r>
              <a:rPr lang="en-US" sz="2400" dirty="0" smtClean="0"/>
              <a:t>Contrast material  arrival time can be estimated either by using a test-bolus or bolus-tracking method.</a:t>
            </a:r>
          </a:p>
          <a:p>
            <a:r>
              <a:rPr lang="en-US" sz="2400" dirty="0" smtClean="0"/>
              <a:t>Contrast material arrival time should not be simply assumed to serve as the scan delay, particularly for fast </a:t>
            </a:r>
            <a:r>
              <a:rPr lang="en-US" sz="2400" dirty="0" err="1" smtClean="0"/>
              <a:t>multidetector</a:t>
            </a:r>
            <a:r>
              <a:rPr lang="en-US" sz="2400" dirty="0" smtClean="0"/>
              <a:t> CT. It should be used as a means of individualizing the scan delay </a:t>
            </a:r>
          </a:p>
          <a:p>
            <a:r>
              <a:rPr lang="en-US" sz="2400" dirty="0" smtClean="0"/>
              <a:t>Scan delay = contrast material arrival time + </a:t>
            </a:r>
            <a:r>
              <a:rPr lang="en-US" sz="2400" dirty="0" smtClean="0"/>
              <a:t>post-trigger </a:t>
            </a:r>
            <a:r>
              <a:rPr lang="en-US" sz="2400" dirty="0" smtClean="0"/>
              <a:t>delay</a:t>
            </a:r>
          </a:p>
          <a:p>
            <a:r>
              <a:rPr lang="en-US" sz="2400" dirty="0" smtClean="0"/>
              <a:t>Some MDCT applications may require long </a:t>
            </a:r>
            <a:r>
              <a:rPr lang="en-US" sz="2400" dirty="0" smtClean="0"/>
              <a:t>post-trigger </a:t>
            </a:r>
            <a:r>
              <a:rPr lang="en-US" sz="2400" dirty="0" smtClean="0"/>
              <a:t>delays that prevent the diagnostic acquisition from starting quickly during the appropriate early contrast enhancement. </a:t>
            </a:r>
          </a:p>
          <a:p>
            <a:r>
              <a:rPr lang="en-US" sz="2400" dirty="0" smtClean="0"/>
              <a:t>The magnitude of </a:t>
            </a:r>
            <a:r>
              <a:rPr lang="en-US" sz="2400" dirty="0" smtClean="0"/>
              <a:t>post-trigger </a:t>
            </a:r>
            <a:r>
              <a:rPr lang="en-US" sz="2400" dirty="0" smtClean="0"/>
              <a:t>delay depends on the injection duration, scan duration, and location of target organ.</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0"/>
            <a:ext cx="9144000" cy="6837891"/>
          </a:xfrm>
          <a:prstGeom prst="rect">
            <a:avLst/>
          </a:prstGeom>
          <a:solidFill>
            <a:schemeClr val="tx1"/>
          </a:solid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For technical reasons, the CT</a:t>
            </a:r>
            <a:r>
              <a:rPr lang="el-GR" dirty="0" smtClean="0"/>
              <a:t> </a:t>
            </a:r>
            <a:r>
              <a:rPr lang="en-US" dirty="0" smtClean="0"/>
              <a:t>acquisition cannot begin immediately and </a:t>
            </a:r>
            <a:r>
              <a:rPr lang="el-GR" dirty="0" smtClean="0"/>
              <a:t> </a:t>
            </a:r>
            <a:r>
              <a:rPr lang="en-US" dirty="0" smtClean="0"/>
              <a:t>automated</a:t>
            </a:r>
            <a:r>
              <a:rPr lang="el-GR" dirty="0" smtClean="0"/>
              <a:t> </a:t>
            </a:r>
            <a:r>
              <a:rPr lang="en-US" dirty="0" smtClean="0"/>
              <a:t>bolus triggering causes a slight delay relative</a:t>
            </a:r>
            <a:r>
              <a:rPr lang="el-GR" dirty="0" smtClean="0"/>
              <a:t> </a:t>
            </a:r>
            <a:r>
              <a:rPr lang="en-US" dirty="0" smtClean="0"/>
              <a:t>to the </a:t>
            </a:r>
            <a:r>
              <a:rPr lang="en-US" dirty="0" err="1" smtClean="0"/>
              <a:t>tCMT</a:t>
            </a:r>
            <a:r>
              <a:rPr lang="en-US" dirty="0" smtClean="0"/>
              <a:t>.</a:t>
            </a:r>
            <a:endParaRPr lang="el-GR" dirty="0" smtClean="0"/>
          </a:p>
          <a:p>
            <a:r>
              <a:rPr lang="en-US" dirty="0" smtClean="0"/>
              <a:t> This inherent delay depends on</a:t>
            </a:r>
            <a:r>
              <a:rPr lang="el-GR" dirty="0" smtClean="0"/>
              <a:t> </a:t>
            </a:r>
            <a:r>
              <a:rPr lang="en-US" dirty="0" smtClean="0"/>
              <a:t>the scanner model and on the longitudinal distance</a:t>
            </a:r>
            <a:r>
              <a:rPr lang="el-GR" dirty="0" smtClean="0"/>
              <a:t> </a:t>
            </a:r>
            <a:r>
              <a:rPr lang="en-US" dirty="0" smtClean="0"/>
              <a:t>between the monitoring series and the </a:t>
            </a:r>
            <a:r>
              <a:rPr lang="el-GR" dirty="0" smtClean="0"/>
              <a:t> </a:t>
            </a:r>
            <a:r>
              <a:rPr lang="en-US" dirty="0" smtClean="0"/>
              <a:t>starting</a:t>
            </a:r>
            <a:r>
              <a:rPr lang="el-GR" dirty="0" smtClean="0"/>
              <a:t> </a:t>
            </a:r>
            <a:r>
              <a:rPr lang="en-US" dirty="0" smtClean="0"/>
              <a:t>position of the scan</a:t>
            </a:r>
            <a:endParaRPr lang="el-GR" dirty="0" smtClean="0"/>
          </a:p>
          <a:p>
            <a:r>
              <a:rPr lang="el-GR" dirty="0" smtClean="0"/>
              <a:t>Α </a:t>
            </a:r>
            <a:r>
              <a:rPr lang="en-US" dirty="0" smtClean="0"/>
              <a:t>prerecorded</a:t>
            </a:r>
            <a:r>
              <a:rPr lang="el-GR" dirty="0" smtClean="0"/>
              <a:t> </a:t>
            </a:r>
            <a:r>
              <a:rPr lang="en-US" dirty="0" smtClean="0"/>
              <a:t>breath-holding command is </a:t>
            </a:r>
            <a:r>
              <a:rPr lang="el-GR" dirty="0" smtClean="0"/>
              <a:t> </a:t>
            </a:r>
            <a:r>
              <a:rPr lang="en-US" dirty="0" smtClean="0"/>
              <a:t>programmed into the</a:t>
            </a:r>
            <a:r>
              <a:rPr lang="el-GR" dirty="0" smtClean="0"/>
              <a:t> </a:t>
            </a:r>
            <a:r>
              <a:rPr lang="en-US" dirty="0" smtClean="0"/>
              <a:t>CT acquisition, this increases the minimal delay</a:t>
            </a:r>
            <a:r>
              <a:rPr lang="el-GR" dirty="0" smtClean="0"/>
              <a:t> </a:t>
            </a:r>
            <a:r>
              <a:rPr lang="en-US" dirty="0" smtClean="0"/>
              <a:t>before a scan can be initiated </a:t>
            </a:r>
          </a:p>
          <a:p>
            <a:r>
              <a:rPr lang="en-US" dirty="0" smtClean="0"/>
              <a:t>The minimal trigger delay is approximately 2secs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If a longer trigger delay is necessary (</a:t>
            </a:r>
            <a:r>
              <a:rPr lang="en-US" dirty="0" err="1" smtClean="0"/>
              <a:t>eg</a:t>
            </a:r>
            <a:r>
              <a:rPr lang="en-US" dirty="0" smtClean="0"/>
              <a:t>, 8 seconds, </a:t>
            </a:r>
            <a:r>
              <a:rPr lang="en-US" dirty="0" err="1" smtClean="0"/>
              <a:t>tCMT</a:t>
            </a:r>
            <a:r>
              <a:rPr lang="en-US" dirty="0" smtClean="0"/>
              <a:t> + 8s), the injection duration needs to be increased accordingly to guarantee a long enough enhancement phase within the vascular territory of interest. </a:t>
            </a:r>
          </a:p>
          <a:p>
            <a:r>
              <a:rPr lang="en-US" dirty="0" smtClean="0"/>
              <a:t>Bolus triggering is a robust and practical technique for routine use and has the advantage of not requiring an additional test bolus injection, thus decreasing the total contrast used. </a:t>
            </a:r>
          </a:p>
          <a:p>
            <a:r>
              <a:rPr lang="en-US" dirty="0" smtClean="0"/>
              <a:t>It also eliminates unwanted organ enhancement (</a:t>
            </a:r>
            <a:r>
              <a:rPr lang="en-US" dirty="0" err="1" smtClean="0"/>
              <a:t>eg</a:t>
            </a:r>
            <a:r>
              <a:rPr lang="en-US" dirty="0" smtClean="0"/>
              <a:t>, renal collecting system) in the subsequent full bolus study.</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16" name="Content Placeholder 15"/>
          <p:cNvGraphicFramePr>
            <a:graphicFrameLocks noGrp="1"/>
          </p:cNvGraphicFramePr>
          <p:nvPr>
            <p:ph idx="1"/>
          </p:nvPr>
        </p:nvGraphicFramePr>
        <p:xfrm>
          <a:off x="1071538" y="1000108"/>
          <a:ext cx="7167506" cy="4929200"/>
        </p:xfrm>
        <a:graphic>
          <a:graphicData uri="http://schemas.openxmlformats.org/drawingml/2006/table">
            <a:tbl>
              <a:tblPr firstRow="1" bandRow="1">
                <a:tableStyleId>{C4B1156A-380E-4F78-BDF5-A606A8083BF9}</a:tableStyleId>
              </a:tblPr>
              <a:tblGrid>
                <a:gridCol w="1143008"/>
                <a:gridCol w="1285884"/>
                <a:gridCol w="1643074"/>
                <a:gridCol w="3095540"/>
              </a:tblGrid>
              <a:tr h="1232300">
                <a:tc gridSpan="3">
                  <a:txBody>
                    <a:bodyPr/>
                    <a:lstStyle/>
                    <a:p>
                      <a:endParaRPr lang="en-US" dirty="0"/>
                    </a:p>
                  </a:txBody>
                  <a:tcPr>
                    <a:lnR w="38100" cap="flat" cmpd="sng" algn="ctr">
                      <a:solidFill>
                        <a:srgbClr val="92D050"/>
                      </a:solidFill>
                      <a:prstDash val="solid"/>
                      <a:round/>
                      <a:headEnd type="none" w="med" len="med"/>
                      <a:tailEnd type="none" w="med" len="med"/>
                    </a:lnR>
                    <a:lnB w="12700" cap="flat" cmpd="sng" algn="ctr">
                      <a:noFill/>
                      <a:prstDash val="solid"/>
                      <a:round/>
                      <a:headEnd type="none" w="med" len="med"/>
                      <a:tailEnd type="none" w="med" len="med"/>
                    </a:lnB>
                    <a:solidFill>
                      <a:schemeClr val="accent1">
                        <a:lumMod val="40000"/>
                        <a:lumOff val="60000"/>
                      </a:schemeClr>
                    </a:solidFill>
                  </a:tcPr>
                </a:tc>
                <a:tc hMerge="1">
                  <a:txBody>
                    <a:bodyPr/>
                    <a:lstStyle/>
                    <a:p>
                      <a:endParaRPr lang="en-US" dirty="0"/>
                    </a:p>
                  </a:txBody>
                  <a:tcPr>
                    <a:lnL w="12700" cmpd="sng">
                      <a:noFill/>
                    </a:lnL>
                    <a:lnB w="12700" cmpd="sng">
                      <a:noFill/>
                    </a:lnB>
                  </a:tcPr>
                </a:tc>
                <a:tc hMerge="1">
                  <a:txBody>
                    <a:bodyPr/>
                    <a:lstStyle/>
                    <a:p>
                      <a:endParaRPr lang="en-US" dirty="0"/>
                    </a:p>
                  </a:txBody>
                  <a:tcPr>
                    <a:lnL w="12700" cmpd="sng">
                      <a:noFill/>
                    </a:lnL>
                    <a:lnB w="12700" cmpd="sng">
                      <a:noFill/>
                    </a:lnB>
                  </a:tcPr>
                </a:tc>
                <a:tc>
                  <a:txBody>
                    <a:bodyPr/>
                    <a:lstStyle/>
                    <a:p>
                      <a:r>
                        <a:rPr lang="en-US" dirty="0" smtClean="0"/>
                        <a:t>spiral</a:t>
                      </a:r>
                      <a:endParaRPr lang="en-US" dirty="0"/>
                    </a:p>
                  </a:txBody>
                  <a:tcPr>
                    <a:lnL w="38100" cap="flat" cmpd="sng" algn="ctr">
                      <a:solidFill>
                        <a:srgbClr val="92D050"/>
                      </a:solidFill>
                      <a:prstDash val="solid"/>
                      <a:round/>
                      <a:headEnd type="none" w="med" len="med"/>
                      <a:tailEnd type="none" w="med" len="med"/>
                    </a:lnL>
                    <a:lnB w="38100" cap="flat" cmpd="sng" algn="ctr">
                      <a:solidFill>
                        <a:srgbClr val="92D050"/>
                      </a:solidFill>
                      <a:prstDash val="solid"/>
                      <a:round/>
                      <a:headEnd type="none" w="med" len="med"/>
                      <a:tailEnd type="none" w="med" len="med"/>
                    </a:lnB>
                  </a:tcPr>
                </a:tc>
              </a:tr>
              <a:tr h="1232300">
                <a:tc gridSpan="2">
                  <a:txBody>
                    <a:bodyPr/>
                    <a:lstStyle/>
                    <a:p>
                      <a:endParaRPr lang="en-US" dirty="0"/>
                    </a:p>
                  </a:txBody>
                  <a:tcPr>
                    <a:lnR w="381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12700" cmpd="sng">
                      <a:noFill/>
                    </a:lnL>
                    <a:lnT w="12700" cmpd="sng">
                      <a:noFill/>
                    </a:lnT>
                  </a:tcPr>
                </a:tc>
                <a:tc>
                  <a:txBody>
                    <a:bodyPr/>
                    <a:lstStyle/>
                    <a:p>
                      <a:r>
                        <a:rPr lang="en-US" dirty="0" smtClean="0"/>
                        <a:t>Post threshold delay</a:t>
                      </a:r>
                      <a:endParaRPr lang="en-US" dirty="0"/>
                    </a:p>
                  </a:txBody>
                  <a:tcPr>
                    <a:lnL w="38100" cap="flat" cmpd="sng" algn="ctr">
                      <a:solidFill>
                        <a:srgbClr val="92D050"/>
                      </a:solidFill>
                      <a:prstDash val="solid"/>
                      <a:round/>
                      <a:headEnd type="none" w="med" len="med"/>
                      <a:tailEnd type="none" w="med" len="med"/>
                    </a:lnL>
                    <a:lnR w="38100" cap="flat" cmpd="sng" algn="ctr">
                      <a:solidFill>
                        <a:srgbClr val="92D050"/>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92D050"/>
                      </a:solidFill>
                      <a:prstDash val="solid"/>
                      <a:round/>
                      <a:headEnd type="none" w="med" len="med"/>
                      <a:tailEnd type="none" w="med" len="med"/>
                    </a:lnB>
                  </a:tcPr>
                </a:tc>
                <a:tc rowSpan="3">
                  <a:txBody>
                    <a:bodyPr/>
                    <a:lstStyle/>
                    <a:p>
                      <a:endParaRPr lang="en-US" dirty="0"/>
                    </a:p>
                  </a:txBody>
                  <a:tcPr>
                    <a:lnL w="38100" cap="flat" cmpd="sng" algn="ctr">
                      <a:solidFill>
                        <a:srgbClr val="92D050"/>
                      </a:solidFill>
                      <a:prstDash val="solid"/>
                      <a:round/>
                      <a:headEnd type="none" w="med" len="med"/>
                      <a:tailEnd type="none" w="med" len="med"/>
                    </a:lnL>
                    <a:lnR w="12700" cmpd="sng">
                      <a:noFill/>
                    </a:lnR>
                    <a:lnT w="38100" cap="flat" cmpd="sng" algn="ctr">
                      <a:solidFill>
                        <a:srgbClr val="92D05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tr>
              <a:tr h="1232300">
                <a:tc>
                  <a:txBody>
                    <a:bodyPr/>
                    <a:lstStyle/>
                    <a:p>
                      <a:endParaRPr lang="en-US" dirty="0"/>
                    </a:p>
                  </a:txBody>
                  <a:tcPr>
                    <a:lnL w="12700" cmpd="sng">
                      <a:noFill/>
                    </a:lnL>
                    <a:lnR w="38100" cap="flat" cmpd="sng" algn="ctr">
                      <a:solidFill>
                        <a:srgbClr val="92D05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dirty="0" smtClean="0"/>
                        <a:t>tracker</a:t>
                      </a:r>
                      <a:endParaRPr lang="en-US" dirty="0"/>
                    </a:p>
                  </a:txBody>
                  <a:tcPr>
                    <a:lnL w="38100" cap="flat" cmpd="sng" algn="ctr">
                      <a:solidFill>
                        <a:srgbClr val="92D050"/>
                      </a:solidFill>
                      <a:prstDash val="solid"/>
                      <a:round/>
                      <a:headEnd type="none" w="med" len="med"/>
                      <a:tailEnd type="none" w="med" len="med"/>
                    </a:lnL>
                    <a:lnR w="38100" cap="flat" cmpd="sng" algn="ctr">
                      <a:solidFill>
                        <a:srgbClr val="92D050"/>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92D050"/>
                      </a:solidFill>
                      <a:prstDash val="solid"/>
                      <a:round/>
                      <a:headEnd type="none" w="med" len="med"/>
                      <a:tailEnd type="none" w="med" len="med"/>
                    </a:lnB>
                  </a:tcPr>
                </a:tc>
                <a:tc>
                  <a:txBody>
                    <a:bodyPr/>
                    <a:lstStyle/>
                    <a:p>
                      <a:endParaRPr lang="en-US" dirty="0"/>
                    </a:p>
                  </a:txBody>
                  <a:tcPr>
                    <a:lnL w="38100" cap="flat" cmpd="sng" algn="ctr">
                      <a:solidFill>
                        <a:srgbClr val="92D05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noFill/>
                      <a:prstDash val="solid"/>
                      <a:round/>
                      <a:headEnd type="none" w="med" len="med"/>
                      <a:tailEnd type="none" w="med" len="med"/>
                    </a:lnB>
                    <a:solidFill>
                      <a:schemeClr val="accent1">
                        <a:lumMod val="40000"/>
                        <a:lumOff val="60000"/>
                      </a:schemeClr>
                    </a:solidFill>
                  </a:tcPr>
                </a:tc>
                <a:tc vMerge="1">
                  <a:txBody>
                    <a:bodyPr/>
                    <a:lstStyle/>
                    <a:p>
                      <a:endParaRPr lang="en-US" dirty="0"/>
                    </a:p>
                  </a:txBody>
                  <a:tcPr>
                    <a:lnL w="12700" cmpd="sng">
                      <a:noFill/>
                    </a:lnL>
                    <a:lnT w="12700" cmpd="sng">
                      <a:noFill/>
                    </a:lnT>
                    <a:lnB w="12700" cmpd="sng">
                      <a:noFill/>
                    </a:lnB>
                  </a:tcPr>
                </a:tc>
              </a:tr>
              <a:tr h="1232300">
                <a:tc>
                  <a:txBody>
                    <a:bodyPr/>
                    <a:lstStyle/>
                    <a:p>
                      <a:r>
                        <a:rPr lang="en-US" sz="1800" dirty="0" smtClean="0"/>
                        <a:t>Post</a:t>
                      </a:r>
                      <a:r>
                        <a:rPr lang="en-US" sz="1800" baseline="0" dirty="0" smtClean="0"/>
                        <a:t> injection delay</a:t>
                      </a:r>
                      <a:endParaRPr lang="en-US" sz="1800" dirty="0"/>
                    </a:p>
                  </a:txBody>
                  <a:tcPr>
                    <a:lnR w="38100" cap="flat" cmpd="sng" algn="ctr">
                      <a:solidFill>
                        <a:srgbClr val="92D050"/>
                      </a:solidFill>
                      <a:prstDash val="solid"/>
                      <a:round/>
                      <a:headEnd type="none" w="med" len="med"/>
                      <a:tailEnd type="none" w="med" len="med"/>
                    </a:lnR>
                    <a:lnT w="38100" cap="flat" cmpd="sng" algn="ctr">
                      <a:solidFill>
                        <a:srgbClr val="92D050"/>
                      </a:solidFill>
                      <a:prstDash val="solid"/>
                      <a:round/>
                      <a:headEnd type="none" w="med" len="med"/>
                      <a:tailEnd type="none" w="med" len="med"/>
                    </a:lnT>
                  </a:tcPr>
                </a:tc>
                <a:tc gridSpan="2">
                  <a:txBody>
                    <a:bodyPr/>
                    <a:lstStyle/>
                    <a:p>
                      <a:endParaRPr lang="en-US" dirty="0"/>
                    </a:p>
                  </a:txBody>
                  <a:tcPr>
                    <a:lnL w="38100" cap="flat" cmpd="sng" algn="ctr">
                      <a:solidFill>
                        <a:srgbClr val="92D05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92D050"/>
                      </a:solidFill>
                      <a:prstDash val="solid"/>
                      <a:round/>
                      <a:headEnd type="none" w="med" len="med"/>
                      <a:tailEnd type="none" w="med" len="med"/>
                    </a:lnT>
                    <a:solidFill>
                      <a:schemeClr val="accent1">
                        <a:lumMod val="40000"/>
                        <a:lumOff val="60000"/>
                      </a:schemeClr>
                    </a:solidFill>
                  </a:tcPr>
                </a:tc>
                <a:tc hMerge="1">
                  <a:txBody>
                    <a:bodyPr/>
                    <a:lstStyle/>
                    <a:p>
                      <a:endParaRPr lang="en-US" dirty="0"/>
                    </a:p>
                  </a:txBody>
                  <a:tcPr>
                    <a:lnL w="12700" cmpd="sng">
                      <a:noFill/>
                    </a:lnL>
                    <a:lnR w="12700" cmpd="sng">
                      <a:noFill/>
                    </a:lnR>
                    <a:lnT w="12700" cmpd="sng">
                      <a:noFill/>
                    </a:lnT>
                  </a:tcPr>
                </a:tc>
                <a:tc vMerge="1">
                  <a:txBody>
                    <a:bodyPr/>
                    <a:lstStyle/>
                    <a:p>
                      <a:endParaRPr lang="en-US" dirty="0"/>
                    </a:p>
                  </a:txBody>
                  <a:tcPr>
                    <a:lnL w="12700" cmpd="sng">
                      <a:noFill/>
                    </a:lnL>
                    <a:lnT w="12700" cmpd="sng">
                      <a:noFill/>
                    </a:lnT>
                  </a:tcPr>
                </a:tc>
              </a:tr>
            </a:tbl>
          </a:graphicData>
        </a:graphic>
      </p:graphicFrame>
      <p:cxnSp>
        <p:nvCxnSpPr>
          <p:cNvPr id="18" name="Straight Arrow Connector 17"/>
          <p:cNvCxnSpPr/>
          <p:nvPr/>
        </p:nvCxnSpPr>
        <p:spPr>
          <a:xfrm rot="5400000">
            <a:off x="1892281" y="3893347"/>
            <a:ext cx="3215504" cy="794"/>
          </a:xfrm>
          <a:prstGeom prst="straightConnector1">
            <a:avLst/>
          </a:prstGeom>
          <a:ln w="76200">
            <a:tailEnd type="arrow"/>
          </a:ln>
          <a:effectLst>
            <a:glow rad="101600">
              <a:schemeClr val="accent4">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14744" y="5214950"/>
            <a:ext cx="1571636" cy="646331"/>
          </a:xfrm>
          <a:prstGeom prst="rect">
            <a:avLst/>
          </a:prstGeom>
          <a:noFill/>
        </p:spPr>
        <p:txBody>
          <a:bodyPr wrap="square" rtlCol="0">
            <a:spAutoFit/>
          </a:bodyPr>
          <a:lstStyle/>
          <a:p>
            <a:r>
              <a:rPr lang="en-US" b="1" i="1" dirty="0" smtClean="0">
                <a:solidFill>
                  <a:srgbClr val="002060"/>
                </a:solidFill>
              </a:rPr>
              <a:t>Threshold (50-150 HU)</a:t>
            </a:r>
            <a:endParaRPr lang="en-US" b="1" i="1" dirty="0">
              <a:solidFill>
                <a:srgbClr val="002060"/>
              </a:solidFill>
            </a:endParaRPr>
          </a:p>
        </p:txBody>
      </p:sp>
      <p:cxnSp>
        <p:nvCxnSpPr>
          <p:cNvPr id="22" name="Straight Arrow Connector 21"/>
          <p:cNvCxnSpPr/>
          <p:nvPr/>
        </p:nvCxnSpPr>
        <p:spPr>
          <a:xfrm rot="5400000">
            <a:off x="-642974" y="4786322"/>
            <a:ext cx="3429024" cy="1588"/>
          </a:xfrm>
          <a:prstGeom prst="straightConnector1">
            <a:avLst/>
          </a:prstGeom>
          <a:ln w="76200">
            <a:solidFill>
              <a:srgbClr val="00B0F0"/>
            </a:solidFill>
            <a:tailEnd type="arrow"/>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57290" y="6286520"/>
            <a:ext cx="2428892" cy="369332"/>
          </a:xfrm>
          <a:prstGeom prst="rect">
            <a:avLst/>
          </a:prstGeom>
          <a:noFill/>
        </p:spPr>
        <p:txBody>
          <a:bodyPr wrap="square" rtlCol="0">
            <a:spAutoFit/>
          </a:bodyPr>
          <a:lstStyle/>
          <a:p>
            <a:r>
              <a:rPr lang="en-US" b="1" i="1" dirty="0" smtClean="0">
                <a:solidFill>
                  <a:srgbClr val="002060"/>
                </a:solidFill>
              </a:rPr>
              <a:t>Injection start</a:t>
            </a:r>
          </a:p>
        </p:txBody>
      </p:sp>
      <p:sp>
        <p:nvSpPr>
          <p:cNvPr id="10" name="Oval 9"/>
          <p:cNvSpPr/>
          <p:nvPr/>
        </p:nvSpPr>
        <p:spPr>
          <a:xfrm>
            <a:off x="2500298" y="4000504"/>
            <a:ext cx="14287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93706" y="3990676"/>
            <a:ext cx="14287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01862" y="3995596"/>
            <a:ext cx="14287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795270" y="4000504"/>
            <a:ext cx="14287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58318" y="1601108"/>
            <a:ext cx="14287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751726" y="1598806"/>
            <a:ext cx="14287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859882" y="1596200"/>
            <a:ext cx="14287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956516" y="1599742"/>
            <a:ext cx="14287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61446" y="1591292"/>
            <a:ext cx="14287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169602" y="1596212"/>
            <a:ext cx="14287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of arrival</a:t>
            </a:r>
            <a:endParaRPr lang="en-US" dirty="0"/>
          </a:p>
        </p:txBody>
      </p:sp>
      <p:graphicFrame>
        <p:nvGraphicFramePr>
          <p:cNvPr id="4" name="Group 23"/>
          <p:cNvGraphicFramePr>
            <a:graphicFrameLocks/>
          </p:cNvGraphicFramePr>
          <p:nvPr/>
        </p:nvGraphicFramePr>
        <p:xfrm>
          <a:off x="493339" y="2492896"/>
          <a:ext cx="8039101" cy="1780208"/>
        </p:xfrm>
        <a:graphic>
          <a:graphicData uri="http://schemas.openxmlformats.org/drawingml/2006/table">
            <a:tbl>
              <a:tblPr/>
              <a:tblGrid>
                <a:gridCol w="2679700"/>
                <a:gridCol w="2679701"/>
                <a:gridCol w="2679700"/>
              </a:tblGrid>
              <a:tr h="1080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Wrist </a:t>
                      </a:r>
                      <a:endParaRPr kumimoji="0" lang="el-GR"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Elbow </a:t>
                      </a:r>
                      <a:endParaRPr kumimoji="0" lang="el-GR"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Central line</a:t>
                      </a:r>
                      <a:endParaRPr kumimoji="0" lang="el-GR"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 </a:t>
                      </a:r>
                      <a:r>
                        <a:rPr kumimoji="0" lang="el-GR" sz="2000" b="1" i="0" u="none" strike="noStrike" cap="none" normalizeH="0" baseline="0" dirty="0" smtClean="0">
                          <a:ln>
                            <a:noFill/>
                          </a:ln>
                          <a:solidFill>
                            <a:schemeClr val="tx1"/>
                          </a:solidFill>
                          <a:effectLst/>
                          <a:latin typeface="Arial" charset="0"/>
                        </a:rPr>
                        <a:t>+</a:t>
                      </a:r>
                      <a:r>
                        <a:rPr kumimoji="0" lang="en-US" sz="2000" b="1" i="0" u="none" strike="noStrike" cap="none" normalizeH="0" baseline="0" dirty="0" smtClean="0">
                          <a:ln>
                            <a:noFill/>
                          </a:ln>
                          <a:solidFill>
                            <a:schemeClr val="tx1"/>
                          </a:solidFill>
                          <a:effectLst/>
                          <a:latin typeface="Arial" charset="0"/>
                        </a:rPr>
                        <a:t> </a:t>
                      </a:r>
                      <a:r>
                        <a:rPr kumimoji="0" lang="el-GR" sz="2000" b="1" i="0" u="none" strike="noStrike" cap="none" normalizeH="0" baseline="0" dirty="0" smtClean="0">
                          <a:ln>
                            <a:noFill/>
                          </a:ln>
                          <a:solidFill>
                            <a:schemeClr val="tx1"/>
                          </a:solidFill>
                          <a:effectLst/>
                          <a:latin typeface="Arial" charset="0"/>
                        </a:rPr>
                        <a:t>(2-4</a:t>
                      </a:r>
                      <a:r>
                        <a:rPr kumimoji="0" lang="en-US" sz="2000" b="1" i="0" u="none" strike="noStrike" cap="none" normalizeH="0" baseline="0" dirty="0" smtClean="0">
                          <a:ln>
                            <a:noFill/>
                          </a:ln>
                          <a:solidFill>
                            <a:schemeClr val="tx1"/>
                          </a:solidFill>
                          <a:effectLst/>
                          <a:latin typeface="Arial" charset="0"/>
                        </a:rPr>
                        <a:t>) </a:t>
                      </a:r>
                      <a:r>
                        <a:rPr kumimoji="0" lang="en-US" sz="2000" b="1" i="0" u="none" strike="noStrike" cap="none" normalizeH="0" baseline="0" dirty="0" err="1" smtClean="0">
                          <a:ln>
                            <a:noFill/>
                          </a:ln>
                          <a:solidFill>
                            <a:schemeClr val="tx1"/>
                          </a:solidFill>
                          <a:effectLst/>
                          <a:latin typeface="Arial" charset="0"/>
                        </a:rPr>
                        <a:t>secs</a:t>
                      </a:r>
                      <a:endParaRPr kumimoji="0" lang="el-GR"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a:t>
                      </a:r>
                      <a:endParaRPr kumimoji="0" lang="el-GR"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a:t>
                      </a:r>
                      <a:r>
                        <a:rPr kumimoji="0" lang="el-GR" sz="2000" b="1" i="0" u="none" strike="noStrike" cap="none" normalizeH="0" baseline="0" dirty="0" smtClean="0">
                          <a:ln>
                            <a:noFill/>
                          </a:ln>
                          <a:solidFill>
                            <a:schemeClr val="tx1"/>
                          </a:solidFill>
                          <a:effectLst/>
                          <a:latin typeface="Arial" charset="0"/>
                        </a:rPr>
                        <a:t> - (4-6)</a:t>
                      </a:r>
                      <a:r>
                        <a:rPr kumimoji="0" lang="en-US" sz="2000" b="1" i="0" u="none" strike="noStrike" cap="none" normalizeH="0" baseline="0" dirty="0" smtClean="0">
                          <a:ln>
                            <a:noFill/>
                          </a:ln>
                          <a:solidFill>
                            <a:schemeClr val="tx1"/>
                          </a:solidFill>
                          <a:effectLst/>
                          <a:latin typeface="Arial" charset="0"/>
                        </a:rPr>
                        <a:t> </a:t>
                      </a:r>
                      <a:r>
                        <a:rPr kumimoji="0" lang="en-US" sz="2000" b="1" i="0" u="none" strike="noStrike" cap="none" normalizeH="0" baseline="0" dirty="0" err="1" smtClean="0">
                          <a:ln>
                            <a:noFill/>
                          </a:ln>
                          <a:solidFill>
                            <a:schemeClr val="tx1"/>
                          </a:solidFill>
                          <a:effectLst/>
                          <a:latin typeface="Arial" charset="0"/>
                        </a:rPr>
                        <a:t>secs</a:t>
                      </a:r>
                      <a:endParaRPr kumimoji="0" lang="el-GR"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772400" cy="914400"/>
          </a:xfrm>
        </p:spPr>
        <p:txBody>
          <a:bodyPr>
            <a:normAutofit fontScale="90000"/>
          </a:bodyPr>
          <a:lstStyle/>
          <a:p>
            <a:r>
              <a:rPr lang="en-US" dirty="0" smtClean="0"/>
              <a:t>Scanning and injection protocol design</a:t>
            </a:r>
            <a:endParaRPr lang="en-US" dirty="0"/>
          </a:p>
        </p:txBody>
      </p:sp>
      <p:sp>
        <p:nvSpPr>
          <p:cNvPr id="3" name="Content Placeholder 2"/>
          <p:cNvSpPr>
            <a:spLocks noGrp="1"/>
          </p:cNvSpPr>
          <p:nvPr>
            <p:ph idx="1"/>
          </p:nvPr>
        </p:nvSpPr>
        <p:spPr>
          <a:xfrm>
            <a:off x="914400" y="1783560"/>
            <a:ext cx="7772400" cy="4813792"/>
          </a:xfrm>
        </p:spPr>
        <p:txBody>
          <a:bodyPr>
            <a:normAutofit fontScale="85000" lnSpcReduction="20000"/>
          </a:bodyPr>
          <a:lstStyle/>
          <a:p>
            <a:r>
              <a:rPr lang="en-US" dirty="0" smtClean="0"/>
              <a:t>The sequence of acquisitions (digital radiograph for selecting the scanning range, </a:t>
            </a:r>
            <a:r>
              <a:rPr lang="en-US" dirty="0" err="1" smtClean="0"/>
              <a:t>precontrast</a:t>
            </a:r>
            <a:r>
              <a:rPr lang="en-US" dirty="0" smtClean="0"/>
              <a:t>, </a:t>
            </a:r>
            <a:r>
              <a:rPr lang="en-US" dirty="0" err="1" smtClean="0"/>
              <a:t>postcontrast</a:t>
            </a:r>
            <a:r>
              <a:rPr lang="en-US" dirty="0" smtClean="0"/>
              <a:t>, and delayed acquisitions, and so forth) with their respective technical acquisition and reconstruction </a:t>
            </a:r>
            <a:r>
              <a:rPr lang="pt-BR" dirty="0" smtClean="0"/>
              <a:t>parameters (kVp, mAs, detector configuration, </a:t>
            </a:r>
            <a:r>
              <a:rPr lang="en-US" dirty="0" smtClean="0"/>
              <a:t>pitch, rotation time, slice thickness/interval, reconstruction kernel, and so forth) are preprogrammed into the scanner menu. </a:t>
            </a:r>
          </a:p>
          <a:p>
            <a:r>
              <a:rPr lang="en-US" dirty="0" smtClean="0"/>
              <a:t>Injection parameters are kept as a separate paper or  electronic file; however, this may change in the future and injection protocols may be stored in the memory of a power injector or on the scanner console</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modulation techniques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Modern CT scanners are equipped with powerful x-ray tubes </a:t>
            </a:r>
          </a:p>
          <a:p>
            <a:r>
              <a:rPr lang="en-US" dirty="0" smtClean="0"/>
              <a:t>There is a complex relationship between tube power, gantry rotation time, pitch, and image noise make  </a:t>
            </a:r>
          </a:p>
          <a:p>
            <a:r>
              <a:rPr lang="en-US" dirty="0" smtClean="0"/>
              <a:t>This makes manual selection of exposure  parameters unintuitive and may result in unnecessarily high radiation exposure (notably in slim individuals) or suboptimal image quality with excessive noise (typically in very obese patients).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Substantially more sophistication is needed</a:t>
            </a:r>
            <a:r>
              <a:rPr lang="en-US" dirty="0" smtClean="0"/>
              <a:t>, however</a:t>
            </a:r>
            <a:r>
              <a:rPr lang="en-US" dirty="0"/>
              <a:t>, when modern CT technology is used </a:t>
            </a:r>
            <a:r>
              <a:rPr lang="en-US" dirty="0" smtClean="0"/>
              <a:t>to take </a:t>
            </a:r>
            <a:r>
              <a:rPr lang="en-US" dirty="0"/>
              <a:t>advantage of rapid changes of CM </a:t>
            </a:r>
            <a:r>
              <a:rPr lang="en-US" dirty="0" err="1" smtClean="0"/>
              <a:t>opacification</a:t>
            </a:r>
            <a:r>
              <a:rPr lang="en-US" dirty="0" smtClean="0"/>
              <a:t> because </a:t>
            </a:r>
            <a:r>
              <a:rPr lang="en-US" dirty="0"/>
              <a:t>of differences in organ perfusion, </a:t>
            </a:r>
            <a:r>
              <a:rPr lang="en-US" dirty="0" smtClean="0"/>
              <a:t>for example </a:t>
            </a:r>
            <a:r>
              <a:rPr lang="en-US" dirty="0"/>
              <a:t>in imaging of </a:t>
            </a:r>
            <a:r>
              <a:rPr lang="en-US" dirty="0" err="1"/>
              <a:t>hypervascular</a:t>
            </a:r>
            <a:r>
              <a:rPr lang="en-US" dirty="0"/>
              <a:t> liver lesions</a:t>
            </a:r>
            <a:r>
              <a:rPr lang="en-US" dirty="0" smtClean="0"/>
              <a:t>, the </a:t>
            </a:r>
            <a:r>
              <a:rPr lang="en-US" dirty="0"/>
              <a:t>pancreas, or perfusion itself, and for </a:t>
            </a:r>
            <a:r>
              <a:rPr lang="en-US" dirty="0" smtClean="0"/>
              <a:t>imaging of </a:t>
            </a:r>
            <a:r>
              <a:rPr lang="en-US" dirty="0"/>
              <a:t>the cardiovascular system. </a:t>
            </a:r>
            <a:endParaRPr lang="en-US" dirty="0" smtClean="0"/>
          </a:p>
          <a:p>
            <a:r>
              <a:rPr lang="en-US" dirty="0" smtClean="0"/>
              <a:t>Understanding the early </a:t>
            </a:r>
            <a:r>
              <a:rPr lang="en-US" dirty="0"/>
              <a:t>CM dynamics is a prerequisite for the </a:t>
            </a:r>
            <a:r>
              <a:rPr lang="en-US" dirty="0" smtClean="0"/>
              <a:t>design of </a:t>
            </a:r>
            <a:r>
              <a:rPr lang="en-US" dirty="0"/>
              <a:t>scanning and injection protocols in all </a:t>
            </a:r>
            <a:r>
              <a:rPr lang="en-US" dirty="0" smtClean="0"/>
              <a:t>these instances</a:t>
            </a:r>
            <a:r>
              <a:rPr lang="en-US" dirty="0"/>
              <a:t>, and correct scan timing is critical.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Automated tube current modulation is available on all modern CT scanners and should be used in all protocols, with a few exceptions (head, and ECG gated scans)</a:t>
            </a:r>
          </a:p>
          <a:p>
            <a:r>
              <a:rPr lang="en-US" dirty="0" smtClean="0"/>
              <a:t>the user selects a desired/acceptable image quality (quality reference </a:t>
            </a:r>
            <a:r>
              <a:rPr lang="en-US" dirty="0" err="1" smtClean="0"/>
              <a:t>mAs</a:t>
            </a:r>
            <a:r>
              <a:rPr lang="en-US" dirty="0" smtClean="0"/>
              <a:t>) or image  noise (noise index) rather than selecting a particular tube current</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772400" cy="914400"/>
          </a:xfrm>
        </p:spPr>
        <p:txBody>
          <a:bodyPr>
            <a:normAutofit fontScale="90000"/>
          </a:bodyPr>
          <a:lstStyle/>
          <a:p>
            <a:r>
              <a:rPr lang="en-US" dirty="0" smtClean="0"/>
              <a:t>Advantages and Disadvantages of Fast CT Acquisitions</a:t>
            </a:r>
            <a:endParaRPr lang="en-US" dirty="0"/>
          </a:p>
        </p:txBody>
      </p:sp>
      <p:sp>
        <p:nvSpPr>
          <p:cNvPr id="3" name="Content Placeholder 2"/>
          <p:cNvSpPr>
            <a:spLocks noGrp="1"/>
          </p:cNvSpPr>
          <p:nvPr>
            <p:ph idx="1"/>
          </p:nvPr>
        </p:nvSpPr>
        <p:spPr/>
        <p:txBody>
          <a:bodyPr>
            <a:normAutofit fontScale="92500"/>
          </a:bodyPr>
          <a:lstStyle/>
          <a:p>
            <a:r>
              <a:rPr lang="en-US" dirty="0" smtClean="0"/>
              <a:t>Shorter scan times allow for easier breath-holding and are the prerequisite for imaging during dedicated phases of organ enhancement.</a:t>
            </a:r>
          </a:p>
          <a:p>
            <a:r>
              <a:rPr lang="en-US" dirty="0" smtClean="0"/>
              <a:t>Fast gantry rotations are also fundamental for cardiac imaging because the gantry rotation time directly translates into temporal resolution.</a:t>
            </a:r>
          </a:p>
          <a:p>
            <a:r>
              <a:rPr lang="en-US" dirty="0" smtClean="0"/>
              <a:t>In the setting of cardiovascular CT applications, shorter scan times also allow for the use of less total CM volumes and larger anatomic coverage</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96752"/>
            <a:ext cx="7772400" cy="5158808"/>
          </a:xfrm>
        </p:spPr>
        <p:txBody>
          <a:bodyPr>
            <a:normAutofit/>
          </a:bodyPr>
          <a:lstStyle/>
          <a:p>
            <a:r>
              <a:rPr lang="en-US" sz="2400" dirty="0" smtClean="0"/>
              <a:t>Fast scan times also come with potential disadvantages.</a:t>
            </a:r>
          </a:p>
          <a:p>
            <a:r>
              <a:rPr lang="en-US" sz="2400" dirty="0" smtClean="0"/>
              <a:t>They usually need faster CM injections, and the traditional strategy of selecting the injection duration equal to the scan time is no longer adequate. </a:t>
            </a:r>
          </a:p>
          <a:p>
            <a:r>
              <a:rPr lang="en-US" sz="2400" dirty="0" smtClean="0"/>
              <a:t>Fast data acquisitions may in fact be too fast in situations in which vascular </a:t>
            </a:r>
            <a:r>
              <a:rPr lang="en-US" sz="2400" dirty="0" err="1" smtClean="0"/>
              <a:t>opacification</a:t>
            </a:r>
            <a:r>
              <a:rPr lang="en-US" sz="2400" dirty="0" smtClean="0"/>
              <a:t> is delayed because of pathologic conditions. </a:t>
            </a:r>
          </a:p>
          <a:p>
            <a:pPr lvl="1"/>
            <a:r>
              <a:rPr lang="en-US" sz="2400" dirty="0" err="1" smtClean="0"/>
              <a:t>Opacification</a:t>
            </a:r>
            <a:r>
              <a:rPr lang="en-US" sz="2400" dirty="0" smtClean="0"/>
              <a:t> of large aneurysms may take several seconds because of slow mixing of </a:t>
            </a:r>
            <a:r>
              <a:rPr lang="en-US" sz="2400" dirty="0" err="1" smtClean="0"/>
              <a:t>opacified</a:t>
            </a:r>
            <a:r>
              <a:rPr lang="en-US" sz="2400" dirty="0" smtClean="0"/>
              <a:t> blood with non-</a:t>
            </a:r>
            <a:r>
              <a:rPr lang="en-US" sz="2400" dirty="0" err="1" smtClean="0"/>
              <a:t>opacified</a:t>
            </a:r>
            <a:r>
              <a:rPr lang="en-US" sz="2400" dirty="0" smtClean="0"/>
              <a:t> blood, and </a:t>
            </a:r>
          </a:p>
          <a:p>
            <a:pPr lvl="1"/>
            <a:r>
              <a:rPr lang="en-US" sz="2400" dirty="0" smtClean="0"/>
              <a:t>filling of arteries distal to significantly diseased vessels may also substantially delay the propagation of an intravenously injected bolus downstream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The fastest possible table speed is not necessarily the best choice with modern CT equipment.</a:t>
            </a:r>
          </a:p>
          <a:p>
            <a:r>
              <a:rPr lang="en-US" dirty="0" smtClean="0"/>
              <a:t>Deliberately scanning at a moderate table speed, or  allowing the bolus a head start, is a more appropriate and reliable strategy. </a:t>
            </a:r>
          </a:p>
          <a:p>
            <a:r>
              <a:rPr lang="en-US" dirty="0" smtClean="0"/>
              <a:t>Another benefit of not using the fastest possible acquisition speed is that slower scans (with </a:t>
            </a:r>
            <a:r>
              <a:rPr lang="en-US" dirty="0" err="1" smtClean="0"/>
              <a:t>submaximal</a:t>
            </a:r>
            <a:r>
              <a:rPr lang="en-US" dirty="0" smtClean="0"/>
              <a:t> gantry rotation speed and </a:t>
            </a:r>
            <a:r>
              <a:rPr lang="en-US" dirty="0" err="1" smtClean="0"/>
              <a:t>submaximal</a:t>
            </a:r>
            <a:r>
              <a:rPr lang="en-US" dirty="0" smtClean="0"/>
              <a:t> pitch) provide a considerable cushion of tube power, which may be needed in large and obese patients to maintain acceptable image noise.</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048" y="404664"/>
            <a:ext cx="8568952" cy="914400"/>
          </a:xfrm>
        </p:spPr>
        <p:txBody>
          <a:bodyPr>
            <a:normAutofit fontScale="90000"/>
          </a:bodyPr>
          <a:lstStyle/>
          <a:p>
            <a:r>
              <a:rPr lang="en-US" sz="3600" dirty="0" smtClean="0"/>
              <a:t>Contrast Medium Injection Strategies for Cardiovascular CT</a:t>
            </a:r>
            <a:endParaRPr lang="en-US" sz="3600" dirty="0"/>
          </a:p>
        </p:txBody>
      </p:sp>
      <p:sp>
        <p:nvSpPr>
          <p:cNvPr id="3" name="Content Placeholder 2"/>
          <p:cNvSpPr>
            <a:spLocks noGrp="1"/>
          </p:cNvSpPr>
          <p:nvPr>
            <p:ph idx="1"/>
          </p:nvPr>
        </p:nvSpPr>
        <p:spPr>
          <a:xfrm>
            <a:off x="914400" y="1783560"/>
            <a:ext cx="7772400" cy="4813792"/>
          </a:xfrm>
        </p:spPr>
        <p:txBody>
          <a:bodyPr>
            <a:normAutofit fontScale="77500" lnSpcReduction="20000"/>
          </a:bodyPr>
          <a:lstStyle/>
          <a:p>
            <a:r>
              <a:rPr lang="en-US" dirty="0" smtClean="0"/>
              <a:t>As opposed to the previous strategies, wherein the injection duration was chosen to match the scan time (plus increased delay), the technical capabilities of modern 64-channel scanners allow a reversal of the traditional paradigm: </a:t>
            </a:r>
          </a:p>
          <a:p>
            <a:r>
              <a:rPr lang="en-US" dirty="0" smtClean="0"/>
              <a:t>we no longer select the injection duration based on the scan time, but we select the scan time based on an injection protocol that allows good </a:t>
            </a:r>
            <a:r>
              <a:rPr lang="en-US" dirty="0" err="1" smtClean="0"/>
              <a:t>opacification</a:t>
            </a:r>
            <a:r>
              <a:rPr lang="en-US" dirty="0" smtClean="0"/>
              <a:t> with reasonable injection flow rates for a wide range of patients. </a:t>
            </a:r>
          </a:p>
          <a:p>
            <a:r>
              <a:rPr lang="en-US" dirty="0" smtClean="0"/>
              <a:t>The average injection flow rate is a moderate 5 </a:t>
            </a:r>
            <a:r>
              <a:rPr lang="en-US" dirty="0" err="1" smtClean="0"/>
              <a:t>mL</a:t>
            </a:r>
            <a:r>
              <a:rPr lang="en-US" dirty="0" smtClean="0"/>
              <a:t>/s, which allows down-regulating (4 </a:t>
            </a:r>
            <a:r>
              <a:rPr lang="en-US" dirty="0" err="1" smtClean="0"/>
              <a:t>mL</a:t>
            </a:r>
            <a:r>
              <a:rPr lang="en-US" dirty="0" smtClean="0"/>
              <a:t>/s) and up-regulating (6 </a:t>
            </a:r>
            <a:r>
              <a:rPr lang="en-US" dirty="0" err="1" smtClean="0"/>
              <a:t>mL</a:t>
            </a:r>
            <a:r>
              <a:rPr lang="en-US" dirty="0" smtClean="0"/>
              <a:t>/s) the flow rates according to patients’ physiology.</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980728"/>
            <a:ext cx="8219256" cy="5472608"/>
          </a:xfrm>
        </p:spPr>
        <p:txBody>
          <a:bodyPr>
            <a:normAutofit fontScale="70000" lnSpcReduction="20000"/>
          </a:bodyPr>
          <a:lstStyle/>
          <a:p>
            <a:r>
              <a:rPr lang="en-US" dirty="0" smtClean="0"/>
              <a:t>Slow down the CT acquisition and use the same scan time for a given vascular territory for every patient (the pitch thus varies between patients and tube output is controlled by automated tube current modulation).</a:t>
            </a:r>
          </a:p>
          <a:p>
            <a:r>
              <a:rPr lang="en-US" dirty="0" smtClean="0"/>
              <a:t>When the same scan time is used for all patients, one can always use the same injection duration also, which simplifies individualizing the flow rates (and volumes) for different patient physiology. </a:t>
            </a:r>
          </a:p>
          <a:p>
            <a:r>
              <a:rPr lang="en-US" dirty="0" smtClean="0"/>
              <a:t>For example, use a fixed scan time of 10 seconds for abdominal CTA, with an injection duration of 18 seconds, and a scanning delay of  </a:t>
            </a:r>
            <a:r>
              <a:rPr lang="en-US" dirty="0" err="1" smtClean="0"/>
              <a:t>tCMT</a:t>
            </a:r>
            <a:r>
              <a:rPr lang="en-US" dirty="0" smtClean="0"/>
              <a:t> + 8 seconds, as determined by bolus triggering</a:t>
            </a:r>
          </a:p>
          <a:p>
            <a:r>
              <a:rPr lang="en-US" dirty="0" smtClean="0"/>
              <a:t>This strategy allows breath-holding for virtually all patients. It results in reliably strong arterial enhancement because of high iodine flux and increased scanning delay relative to the </a:t>
            </a:r>
            <a:r>
              <a:rPr lang="en-US" dirty="0" err="1" smtClean="0"/>
              <a:t>tCMT</a:t>
            </a:r>
            <a:r>
              <a:rPr lang="en-US" dirty="0" smtClean="0"/>
              <a:t>, while avoiding excessive injection flow rates.</a:t>
            </a:r>
          </a:p>
          <a:p>
            <a:r>
              <a:rPr lang="en-US" dirty="0" smtClean="0"/>
              <a:t>Image noise is constant within and across individuals by using automated tube current modulation</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 cardiac CT, the scan time cannot be predetermined, because gantry rotation time and pitch have to be adapted to the heart rate</a:t>
            </a:r>
          </a:p>
          <a:p>
            <a:r>
              <a:rPr lang="en-US" dirty="0" smtClean="0"/>
              <a:t>Instead of flushing the veins with saline alone, it is advantageous to flush the veins with diluted contrast (70%–80% saline, 20%–30% CM) to maintain right ventricular </a:t>
            </a:r>
            <a:r>
              <a:rPr lang="en-US" dirty="0" err="1" smtClean="0"/>
              <a:t>opacification</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Lower extremity CTA benefits from deliberately slowing down the acquisition even more. </a:t>
            </a:r>
          </a:p>
          <a:p>
            <a:r>
              <a:rPr lang="en-US" dirty="0" smtClean="0"/>
              <a:t>Because of the potentially slow propagation of a CM bolus within a diseased lower extremity arterial tree, use a scan time of 40 seconds. </a:t>
            </a:r>
          </a:p>
          <a:p>
            <a:r>
              <a:rPr lang="en-US" dirty="0" smtClean="0"/>
              <a:t>The injection duration is always 35 seconds; this is possible because the data acquisition follows the bolus down the arterial tree and the injection duration can therefore be shorter than the scan time</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0" y="1052736"/>
            <a:ext cx="9143999" cy="504056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4525963"/>
          </a:xfrm>
        </p:spPr>
        <p:txBody>
          <a:bodyPr>
            <a:noAutofit/>
          </a:bodyPr>
          <a:lstStyle/>
          <a:p>
            <a:r>
              <a:rPr lang="en-US" sz="2400" dirty="0"/>
              <a:t>All currently used angiographic x-ray CM are </a:t>
            </a:r>
            <a:r>
              <a:rPr lang="en-US" sz="2400" dirty="0" smtClean="0"/>
              <a:t>water- soluble </a:t>
            </a:r>
            <a:r>
              <a:rPr lang="en-US" sz="2400" dirty="0"/>
              <a:t>derivates of symmetrically </a:t>
            </a:r>
            <a:r>
              <a:rPr lang="en-US" sz="2400" dirty="0" smtClean="0"/>
              <a:t>iodinated benzene </a:t>
            </a:r>
            <a:r>
              <a:rPr lang="en-US" sz="2400" dirty="0"/>
              <a:t>(</a:t>
            </a:r>
            <a:r>
              <a:rPr lang="en-US" sz="2400" dirty="0" err="1"/>
              <a:t>triiodobenzene</a:t>
            </a:r>
            <a:r>
              <a:rPr lang="en-US" sz="2400" dirty="0"/>
              <a:t>).</a:t>
            </a:r>
            <a:endParaRPr lang="en-US" sz="2400" dirty="0" smtClean="0"/>
          </a:p>
          <a:p>
            <a:r>
              <a:rPr lang="en-US" sz="2400" dirty="0" smtClean="0"/>
              <a:t>All </a:t>
            </a:r>
            <a:r>
              <a:rPr lang="en-US" sz="2400" dirty="0"/>
              <a:t>angiographic x-ray CM are extracellular </a:t>
            </a:r>
            <a:r>
              <a:rPr lang="en-US" sz="2400" dirty="0" smtClean="0"/>
              <a:t>fluid markers</a:t>
            </a:r>
            <a:r>
              <a:rPr lang="en-US" sz="2400" dirty="0"/>
              <a:t>. After intravenous administration they </a:t>
            </a:r>
            <a:r>
              <a:rPr lang="en-US" sz="2400" dirty="0" smtClean="0"/>
              <a:t>are rapidly </a:t>
            </a:r>
            <a:r>
              <a:rPr lang="en-US" sz="2400" dirty="0"/>
              <a:t>distributed between the intravascular </a:t>
            </a:r>
            <a:r>
              <a:rPr lang="en-US" sz="2400" dirty="0" smtClean="0"/>
              <a:t>and </a:t>
            </a:r>
            <a:r>
              <a:rPr lang="en-US" sz="2400" dirty="0" err="1" smtClean="0"/>
              <a:t>extravascular</a:t>
            </a:r>
            <a:r>
              <a:rPr lang="en-US" sz="2400" dirty="0" smtClean="0"/>
              <a:t> </a:t>
            </a:r>
            <a:r>
              <a:rPr lang="en-US" sz="2400" dirty="0"/>
              <a:t>interstitial spaces</a:t>
            </a:r>
            <a:r>
              <a:rPr lang="en-US" sz="2400" dirty="0" smtClean="0"/>
              <a:t>.</a:t>
            </a:r>
          </a:p>
          <a:p>
            <a:r>
              <a:rPr lang="en-US" sz="2400" dirty="0" smtClean="0"/>
              <a:t>Traditional pharmacokinetic </a:t>
            </a:r>
            <a:r>
              <a:rPr lang="en-US" sz="2400" dirty="0"/>
              <a:t>studies </a:t>
            </a:r>
            <a:r>
              <a:rPr lang="en-US" sz="2400" dirty="0" smtClean="0"/>
              <a:t>on CM have concentrated on </a:t>
            </a:r>
            <a:r>
              <a:rPr lang="en-US" sz="2400" dirty="0"/>
              <a:t>the phase of elimination rather than on the </a:t>
            </a:r>
            <a:r>
              <a:rPr lang="en-US" sz="2400" dirty="0" smtClean="0"/>
              <a:t>early phase </a:t>
            </a:r>
            <a:r>
              <a:rPr lang="en-US" sz="2400" dirty="0"/>
              <a:t>of CM distribution. </a:t>
            </a:r>
            <a:endParaRPr lang="en-US" sz="2400" dirty="0" smtClean="0"/>
          </a:p>
          <a:p>
            <a:r>
              <a:rPr lang="en-US" sz="2400" dirty="0" smtClean="0"/>
              <a:t>For </a:t>
            </a:r>
            <a:r>
              <a:rPr lang="en-US" sz="2400" dirty="0"/>
              <a:t>the time frame </a:t>
            </a:r>
            <a:r>
              <a:rPr lang="en-US" sz="2400" dirty="0" smtClean="0"/>
              <a:t>relevant to </a:t>
            </a:r>
            <a:r>
              <a:rPr lang="en-US" sz="2400" dirty="0"/>
              <a:t>modern CT, however, it is this </a:t>
            </a:r>
            <a:r>
              <a:rPr lang="en-US" sz="2400" dirty="0" smtClean="0"/>
              <a:t>particularly complex </a:t>
            </a:r>
            <a:r>
              <a:rPr lang="en-US" sz="2400" dirty="0"/>
              <a:t>phase of early CM distribution and </a:t>
            </a:r>
            <a:r>
              <a:rPr lang="en-US" sz="2400" dirty="0" smtClean="0"/>
              <a:t>redistribution that </a:t>
            </a:r>
            <a:r>
              <a:rPr lang="en-US" sz="2400" dirty="0"/>
              <a:t>determines vascular </a:t>
            </a:r>
            <a:r>
              <a:rPr lang="en-US" sz="2400" dirty="0" smtClean="0"/>
              <a:t>enhancement and </a:t>
            </a:r>
            <a:r>
              <a:rPr lang="en-US" sz="2400" dirty="0"/>
              <a:t>enhancement of well-</a:t>
            </a:r>
            <a:r>
              <a:rPr lang="en-US" sz="2400" dirty="0" err="1"/>
              <a:t>perfused</a:t>
            </a:r>
            <a:r>
              <a:rPr lang="en-US" sz="2400" dirty="0"/>
              <a:t> organs.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907" y="836712"/>
            <a:ext cx="9153907" cy="5616624"/>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 y="0"/>
            <a:ext cx="9155663" cy="68580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Saline flush</a:t>
            </a:r>
            <a:endParaRPr lang="en-US" dirty="0"/>
          </a:p>
        </p:txBody>
      </p:sp>
      <p:sp>
        <p:nvSpPr>
          <p:cNvPr id="3" name="Content Placeholder 2"/>
          <p:cNvSpPr>
            <a:spLocks noGrp="1"/>
          </p:cNvSpPr>
          <p:nvPr>
            <p:ph idx="1"/>
          </p:nvPr>
        </p:nvSpPr>
        <p:spPr>
          <a:xfrm>
            <a:off x="914400" y="1196752"/>
            <a:ext cx="7772400" cy="5158808"/>
          </a:xfrm>
        </p:spPr>
        <p:txBody>
          <a:bodyPr>
            <a:normAutofit fontScale="70000" lnSpcReduction="20000"/>
          </a:bodyPr>
          <a:lstStyle/>
          <a:p>
            <a:r>
              <a:rPr lang="en-US" dirty="0" smtClean="0"/>
              <a:t>A saline </a:t>
            </a:r>
            <a:r>
              <a:rPr lang="en-US" dirty="0" smtClean="0"/>
              <a:t>flush </a:t>
            </a:r>
            <a:r>
              <a:rPr lang="en-US" dirty="0" smtClean="0"/>
              <a:t>pushes the tail of the injected contrast medium bolus into the central blood volume and makes use of contrast medium that would otherwise remain unused in the injection tubing and peripheral veins. It therefore increases both the efficiency of contrast medium utilization and the level of contrast enhancement.</a:t>
            </a:r>
          </a:p>
          <a:p>
            <a:r>
              <a:rPr lang="en-US" dirty="0" smtClean="0"/>
              <a:t>improved bolus geometry due to reduced intravascular contrast medium dispersion,</a:t>
            </a:r>
          </a:p>
          <a:p>
            <a:r>
              <a:rPr lang="en-US" dirty="0" smtClean="0"/>
              <a:t>reduced streak artifact from dense contrast medium in the </a:t>
            </a:r>
            <a:r>
              <a:rPr lang="en-US" dirty="0" err="1" smtClean="0"/>
              <a:t>brachiocephalic</a:t>
            </a:r>
            <a:r>
              <a:rPr lang="en-US" dirty="0" smtClean="0"/>
              <a:t> vein and superior vena cava on thoracic CT </a:t>
            </a:r>
          </a:p>
          <a:p>
            <a:r>
              <a:rPr lang="en-US" dirty="0" smtClean="0"/>
              <a:t>increased hydration </a:t>
            </a:r>
            <a:r>
              <a:rPr lang="en-US" i="1" dirty="0" smtClean="0"/>
              <a:t>to reduce </a:t>
            </a:r>
            <a:r>
              <a:rPr lang="en-US" dirty="0" smtClean="0"/>
              <a:t>contrast-induced </a:t>
            </a:r>
            <a:r>
              <a:rPr lang="en-US" dirty="0" err="1" smtClean="0"/>
              <a:t>nephrotoxicity</a:t>
            </a:r>
            <a:r>
              <a:rPr lang="en-US" dirty="0" smtClean="0"/>
              <a:t>, </a:t>
            </a:r>
          </a:p>
          <a:p>
            <a:r>
              <a:rPr lang="en-US" dirty="0" smtClean="0"/>
              <a:t>elimination of the need for injecting a small amount of saline at the end of CT scan to wash out any residual contrast medium which is highly viscous and may clog the vascular access catheter.</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saline flush is particularly beneficial when a small volume of contrast medium is used</a:t>
            </a:r>
          </a:p>
          <a:p>
            <a:r>
              <a:rPr lang="en-US" dirty="0" smtClean="0"/>
              <a:t>practical requirement of a double-barrel power injector</a:t>
            </a:r>
          </a:p>
          <a:p>
            <a:r>
              <a:rPr lang="en-US" dirty="0" smtClean="0"/>
              <a:t>Uniform prolonged arterial enhancement may be achieved with either an individually customized biphasic injection or with the exponentially decelerated </a:t>
            </a:r>
            <a:r>
              <a:rPr lang="en-US" dirty="0" err="1" smtClean="0"/>
              <a:t>multiphasic</a:t>
            </a:r>
            <a:r>
              <a:rPr lang="en-US" dirty="0" smtClean="0"/>
              <a:t> injection method.</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 of scan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Scan duration information is crucial for the calculation of the injection duration and scan timing. For a long scan, an extended injection is likely required.</a:t>
            </a:r>
          </a:p>
          <a:p>
            <a:r>
              <a:rPr lang="en-US" dirty="0" smtClean="0"/>
              <a:t> While clinical contrast-enhanced CT is  performed with the scan direction commensurate with the direction of contrast material bolus propagation, </a:t>
            </a:r>
          </a:p>
          <a:p>
            <a:r>
              <a:rPr lang="en-US" dirty="0" smtClean="0"/>
              <a:t>exception is </a:t>
            </a:r>
            <a:r>
              <a:rPr lang="en-US" dirty="0" err="1" smtClean="0"/>
              <a:t>caudocranial</a:t>
            </a:r>
            <a:r>
              <a:rPr lang="en-US" dirty="0" smtClean="0"/>
              <a:t> scanning at pulmonary CT angiography for the detection of pulmonary emboli</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Intravenous Contrast Medium Administration and Scan Timing at CT: Considerations and Approaches</a:t>
            </a:r>
            <a:r>
              <a:rPr lang="el-GR" b="1" dirty="0" smtClean="0"/>
              <a:t>. </a:t>
            </a:r>
            <a:r>
              <a:rPr lang="en-US" dirty="0" err="1" smtClean="0">
                <a:hlinkClick r:id="rId2"/>
              </a:rPr>
              <a:t>Kyongtae</a:t>
            </a:r>
            <a:r>
              <a:rPr lang="en-US" dirty="0" smtClean="0">
                <a:hlinkClick r:id="rId2"/>
              </a:rPr>
              <a:t> T. </a:t>
            </a:r>
            <a:r>
              <a:rPr lang="en-US" dirty="0" err="1" smtClean="0">
                <a:hlinkClick r:id="rId2"/>
              </a:rPr>
              <a:t>Bae</a:t>
            </a:r>
            <a:r>
              <a:rPr lang="en-US" dirty="0" smtClean="0"/>
              <a:t>, MD, PhD</a:t>
            </a:r>
            <a:r>
              <a:rPr lang="el-GR" dirty="0" smtClean="0"/>
              <a:t>. </a:t>
            </a:r>
            <a:r>
              <a:rPr lang="en-US" i="1" dirty="0" smtClean="0"/>
              <a:t>Radiology July 2010 vol. 256 no. 1 32-61 </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Vascular </a:t>
            </a:r>
            <a:r>
              <a:rPr lang="en-US" dirty="0" err="1" smtClean="0"/>
              <a:t>vs</a:t>
            </a:r>
            <a:r>
              <a:rPr lang="en-US" dirty="0" smtClean="0"/>
              <a:t> </a:t>
            </a:r>
            <a:r>
              <a:rPr lang="en-US" dirty="0" err="1" smtClean="0"/>
              <a:t>parenchymal</a:t>
            </a:r>
            <a:r>
              <a:rPr lang="en-US" dirty="0" smtClean="0"/>
              <a:t> </a:t>
            </a:r>
            <a:r>
              <a:rPr lang="en-US" dirty="0" err="1" smtClean="0"/>
              <a:t>opacification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Vascular enhancement and </a:t>
            </a:r>
            <a:r>
              <a:rPr lang="en-US" dirty="0" err="1"/>
              <a:t>parenchymal</a:t>
            </a:r>
            <a:r>
              <a:rPr lang="en-US" dirty="0"/>
              <a:t> </a:t>
            </a:r>
            <a:r>
              <a:rPr lang="en-US" dirty="0" smtClean="0"/>
              <a:t>organ enhancement </a:t>
            </a:r>
            <a:r>
              <a:rPr lang="en-US" dirty="0"/>
              <a:t>are dominated by different kinetics.</a:t>
            </a:r>
          </a:p>
          <a:p>
            <a:r>
              <a:rPr lang="en-US" dirty="0"/>
              <a:t>For nonvascular CT (</a:t>
            </a:r>
            <a:r>
              <a:rPr lang="en-US" dirty="0" err="1"/>
              <a:t>eg</a:t>
            </a:r>
            <a:r>
              <a:rPr lang="en-US" dirty="0"/>
              <a:t>, imaging of the liver </a:t>
            </a:r>
            <a:r>
              <a:rPr lang="en-US" dirty="0" smtClean="0"/>
              <a:t>during a </a:t>
            </a:r>
            <a:r>
              <a:rPr lang="en-US" dirty="0" err="1"/>
              <a:t>parenchymal</a:t>
            </a:r>
            <a:r>
              <a:rPr lang="en-US" dirty="0"/>
              <a:t> phase) the degree of organ </a:t>
            </a:r>
            <a:r>
              <a:rPr lang="en-US" dirty="0" err="1" smtClean="0"/>
              <a:t>opacification</a:t>
            </a:r>
            <a:r>
              <a:rPr lang="en-US" dirty="0" smtClean="0"/>
              <a:t> correlates </a:t>
            </a:r>
            <a:r>
              <a:rPr lang="en-US" dirty="0"/>
              <a:t>closely with the </a:t>
            </a:r>
            <a:r>
              <a:rPr lang="en-US" u="sng" dirty="0"/>
              <a:t>volume </a:t>
            </a:r>
            <a:r>
              <a:rPr lang="en-US" dirty="0"/>
              <a:t>of </a:t>
            </a:r>
            <a:r>
              <a:rPr lang="en-US" dirty="0" smtClean="0"/>
              <a:t>CM (</a:t>
            </a:r>
            <a:r>
              <a:rPr lang="en-US" dirty="0"/>
              <a:t>iodine) administered and is inversely related </a:t>
            </a:r>
            <a:r>
              <a:rPr lang="en-US" dirty="0" smtClean="0"/>
              <a:t>to a </a:t>
            </a:r>
            <a:r>
              <a:rPr lang="en-US" dirty="0"/>
              <a:t>patient’s body weight (a surrogate </a:t>
            </a:r>
            <a:r>
              <a:rPr lang="en-US" dirty="0" smtClean="0"/>
              <a:t>parameter for </a:t>
            </a:r>
            <a:r>
              <a:rPr lang="en-US" dirty="0"/>
              <a:t>extracellular space</a:t>
            </a:r>
            <a:r>
              <a:rPr lang="en-US" dirty="0" smtClean="0"/>
              <a:t>)</a:t>
            </a:r>
          </a:p>
          <a:p>
            <a:r>
              <a:rPr lang="en-US" dirty="0" smtClean="0"/>
              <a:t>Arterial enhancement, on the other hand, is not immediately related to CM volume.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dirty="0" smtClean="0"/>
              <a:t>Key rules of early arterial CM dynamics and their consequences</a:t>
            </a:r>
            <a:endParaRPr lang="en-US" dirty="0"/>
          </a:p>
        </p:txBody>
      </p:sp>
      <p:sp>
        <p:nvSpPr>
          <p:cNvPr id="3" name="Content Placeholder 2"/>
          <p:cNvSpPr>
            <a:spLocks noGrp="1"/>
          </p:cNvSpPr>
          <p:nvPr>
            <p:ph idx="1"/>
          </p:nvPr>
        </p:nvSpPr>
        <p:spPr>
          <a:xfrm>
            <a:off x="467544" y="1484784"/>
            <a:ext cx="8676456" cy="5184576"/>
          </a:xfrm>
        </p:spPr>
        <p:txBody>
          <a:bodyPr>
            <a:noAutofit/>
          </a:bodyPr>
          <a:lstStyle/>
          <a:p>
            <a:pPr>
              <a:buNone/>
            </a:pPr>
            <a:r>
              <a:rPr lang="en-US" sz="2200" b="1" dirty="0" smtClean="0"/>
              <a:t>Rule </a:t>
            </a:r>
            <a:r>
              <a:rPr lang="en-US" sz="2200" b="1" dirty="0"/>
              <a:t>1: Arterial enhancement is proportional </a:t>
            </a:r>
            <a:r>
              <a:rPr lang="en-US" sz="2200" b="1" dirty="0" smtClean="0"/>
              <a:t>to the </a:t>
            </a:r>
            <a:r>
              <a:rPr lang="en-US" sz="2200" b="1" dirty="0"/>
              <a:t>iodine administration </a:t>
            </a:r>
            <a:r>
              <a:rPr lang="en-US" sz="2200" b="1" dirty="0" smtClean="0"/>
              <a:t>rate. Arterial </a:t>
            </a:r>
            <a:r>
              <a:rPr lang="en-US" sz="2200" b="1" dirty="0" err="1"/>
              <a:t>opacification</a:t>
            </a:r>
            <a:r>
              <a:rPr lang="en-US" sz="2200" b="1" dirty="0"/>
              <a:t> can be increased </a:t>
            </a:r>
            <a:r>
              <a:rPr lang="en-US" sz="2200" b="1" dirty="0" smtClean="0"/>
              <a:t>by</a:t>
            </a:r>
            <a:r>
              <a:rPr lang="en-US" sz="2200" dirty="0" smtClean="0"/>
              <a:t>:  </a:t>
            </a:r>
          </a:p>
          <a:p>
            <a:pPr marL="722313" indent="-369888"/>
            <a:r>
              <a:rPr lang="en-US" sz="2200" dirty="0" smtClean="0"/>
              <a:t>increasing </a:t>
            </a:r>
            <a:r>
              <a:rPr lang="en-US" sz="2200" dirty="0"/>
              <a:t>the injection flow rate and/or </a:t>
            </a:r>
            <a:endParaRPr lang="en-US" sz="2200" dirty="0" smtClean="0"/>
          </a:p>
          <a:p>
            <a:pPr marL="722313" indent="-369888"/>
            <a:r>
              <a:rPr lang="en-US" sz="2200" dirty="0" smtClean="0"/>
              <a:t>increasing </a:t>
            </a:r>
            <a:r>
              <a:rPr lang="en-US" sz="2200" dirty="0"/>
              <a:t>the iodine concentration of </a:t>
            </a:r>
            <a:r>
              <a:rPr lang="en-US" sz="2200" dirty="0" smtClean="0"/>
              <a:t>the contrast </a:t>
            </a:r>
            <a:r>
              <a:rPr lang="en-US" sz="2200" dirty="0"/>
              <a:t>medium</a:t>
            </a:r>
          </a:p>
          <a:p>
            <a:pPr>
              <a:buNone/>
            </a:pPr>
            <a:r>
              <a:rPr lang="en-US" sz="2200" b="1" dirty="0"/>
              <a:t>Rule 2: Arterial enhancement increases </a:t>
            </a:r>
            <a:r>
              <a:rPr lang="en-US" sz="2200" b="1" dirty="0" smtClean="0"/>
              <a:t>cumulatively with </a:t>
            </a:r>
            <a:r>
              <a:rPr lang="en-US" sz="2200" b="1" dirty="0"/>
              <a:t>the injection </a:t>
            </a:r>
            <a:r>
              <a:rPr lang="en-US" sz="2200" b="1" dirty="0" smtClean="0"/>
              <a:t>duration</a:t>
            </a:r>
            <a:endParaRPr lang="en-US" sz="2200" dirty="0" smtClean="0"/>
          </a:p>
          <a:p>
            <a:pPr marL="728663"/>
            <a:r>
              <a:rPr lang="en-US" sz="2200" dirty="0" smtClean="0"/>
              <a:t>longer </a:t>
            </a:r>
            <a:r>
              <a:rPr lang="en-US" sz="2200" dirty="0"/>
              <a:t>CM injections increase arterial enhancement</a:t>
            </a:r>
          </a:p>
          <a:p>
            <a:pPr marL="728663"/>
            <a:r>
              <a:rPr lang="en-US" sz="2200" dirty="0" smtClean="0"/>
              <a:t>a </a:t>
            </a:r>
            <a:r>
              <a:rPr lang="en-US" sz="2200" dirty="0"/>
              <a:t>minimum injection duration of </a:t>
            </a:r>
            <a:r>
              <a:rPr lang="en-US" sz="2200" dirty="0" smtClean="0"/>
              <a:t>approximately 10s </a:t>
            </a:r>
            <a:r>
              <a:rPr lang="en-US" sz="2200" dirty="0"/>
              <a:t>is always </a:t>
            </a:r>
            <a:r>
              <a:rPr lang="en-US" sz="2200" dirty="0" smtClean="0"/>
              <a:t>needed</a:t>
            </a:r>
            <a:endParaRPr lang="en-US" sz="2200" dirty="0"/>
          </a:p>
          <a:p>
            <a:pPr>
              <a:buNone/>
            </a:pPr>
            <a:r>
              <a:rPr lang="en-US" sz="2200" b="1" dirty="0"/>
              <a:t>Rule 3: Individual enhancement is controlled </a:t>
            </a:r>
            <a:r>
              <a:rPr lang="en-US" sz="2200" b="1" dirty="0" smtClean="0"/>
              <a:t>by cardiac </a:t>
            </a:r>
            <a:r>
              <a:rPr lang="en-US" sz="2200" b="1" dirty="0"/>
              <a:t>output</a:t>
            </a:r>
          </a:p>
          <a:p>
            <a:pPr marL="728663"/>
            <a:r>
              <a:rPr lang="en-US" sz="2200" dirty="0"/>
              <a:t> cardiac output is inversely proportional to </a:t>
            </a:r>
            <a:r>
              <a:rPr lang="en-US" sz="2200" dirty="0" smtClean="0"/>
              <a:t>arterial </a:t>
            </a:r>
            <a:r>
              <a:rPr lang="en-US" sz="2200" dirty="0" err="1" smtClean="0"/>
              <a:t>opacification</a:t>
            </a:r>
            <a:endParaRPr lang="en-US" sz="2200" dirty="0"/>
          </a:p>
          <a:p>
            <a:pPr marL="728663"/>
            <a:r>
              <a:rPr lang="en-US" sz="2200" dirty="0"/>
              <a:t> increasing or decreasing both the </a:t>
            </a:r>
            <a:r>
              <a:rPr lang="en-US" sz="2200" dirty="0" smtClean="0"/>
              <a:t>injection rate </a:t>
            </a:r>
            <a:r>
              <a:rPr lang="en-US" sz="2200" dirty="0"/>
              <a:t>and the injection volumes to </a:t>
            </a:r>
            <a:r>
              <a:rPr lang="en-US" sz="2200" dirty="0" smtClean="0"/>
              <a:t>body weight </a:t>
            </a:r>
            <a:r>
              <a:rPr lang="en-US" sz="2200" dirty="0"/>
              <a:t>reduces the </a:t>
            </a:r>
            <a:r>
              <a:rPr lang="en-US" sz="2200" dirty="0" err="1"/>
              <a:t>interindividual</a:t>
            </a:r>
            <a:r>
              <a:rPr lang="en-US" sz="2200" dirty="0"/>
              <a:t> </a:t>
            </a:r>
            <a:r>
              <a:rPr lang="en-US" sz="2200" dirty="0" smtClean="0"/>
              <a:t>variability of </a:t>
            </a:r>
            <a:r>
              <a:rPr lang="en-US" sz="2200" dirty="0"/>
              <a:t>arterial enhancement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r>
              <a:rPr lang="en-US" dirty="0" smtClean="0"/>
              <a:t>RULE 1 </a:t>
            </a:r>
            <a:br>
              <a:rPr lang="en-US" dirty="0" smtClean="0"/>
            </a:br>
            <a:r>
              <a:rPr lang="en-US" sz="3100" b="1" dirty="0" smtClean="0"/>
              <a:t>Arterial enhancement is proportional to the iodine administration rate</a:t>
            </a:r>
            <a:endParaRPr lang="en-US" dirty="0"/>
          </a:p>
        </p:txBody>
      </p:sp>
      <p:sp>
        <p:nvSpPr>
          <p:cNvPr id="3" name="Content Placeholder 2"/>
          <p:cNvSpPr>
            <a:spLocks noGrp="1"/>
          </p:cNvSpPr>
          <p:nvPr>
            <p:ph idx="1"/>
          </p:nvPr>
        </p:nvSpPr>
        <p:spPr>
          <a:xfrm>
            <a:off x="467544" y="1772816"/>
            <a:ext cx="8229600" cy="4525963"/>
          </a:xfrm>
        </p:spPr>
        <p:txBody>
          <a:bodyPr>
            <a:normAutofit fontScale="77500" lnSpcReduction="20000"/>
          </a:bodyPr>
          <a:lstStyle/>
          <a:p>
            <a:r>
              <a:rPr lang="en-US" dirty="0" smtClean="0"/>
              <a:t>Arterial enhancement is </a:t>
            </a:r>
            <a:r>
              <a:rPr lang="en-US" dirty="0"/>
              <a:t>controlled by two </a:t>
            </a:r>
            <a:r>
              <a:rPr lang="en-US" dirty="0" smtClean="0"/>
              <a:t>key rules</a:t>
            </a:r>
            <a:endParaRPr lang="en-US" dirty="0"/>
          </a:p>
          <a:p>
            <a:pPr lvl="1"/>
            <a:r>
              <a:rPr lang="en-US" dirty="0" smtClean="0"/>
              <a:t>the amount </a:t>
            </a:r>
            <a:r>
              <a:rPr lang="en-US" dirty="0"/>
              <a:t>of iodinated CM delivered per unit </a:t>
            </a:r>
            <a:r>
              <a:rPr lang="en-US" dirty="0" smtClean="0"/>
              <a:t>of time</a:t>
            </a:r>
            <a:r>
              <a:rPr lang="en-US" dirty="0"/>
              <a:t>, which, for a given iodine concentration, </a:t>
            </a:r>
            <a:r>
              <a:rPr lang="en-US" dirty="0" smtClean="0"/>
              <a:t>is the </a:t>
            </a:r>
            <a:r>
              <a:rPr lang="en-US" dirty="0"/>
              <a:t>injection flow rate (</a:t>
            </a:r>
            <a:r>
              <a:rPr lang="en-US" dirty="0" err="1"/>
              <a:t>mL</a:t>
            </a:r>
            <a:r>
              <a:rPr lang="en-US" dirty="0"/>
              <a:t>/s), </a:t>
            </a:r>
            <a:r>
              <a:rPr lang="en-US" dirty="0" smtClean="0"/>
              <a:t>and</a:t>
            </a:r>
          </a:p>
          <a:p>
            <a:pPr lvl="1"/>
            <a:r>
              <a:rPr lang="en-US" dirty="0" smtClean="0"/>
              <a:t>the injection duration</a:t>
            </a:r>
            <a:r>
              <a:rPr lang="en-US" dirty="0"/>
              <a:t>, in seconds. </a:t>
            </a:r>
            <a:endParaRPr lang="en-US" dirty="0" smtClean="0"/>
          </a:p>
          <a:p>
            <a:r>
              <a:rPr lang="en-US" dirty="0" smtClean="0"/>
              <a:t>For example 5 </a:t>
            </a:r>
            <a:r>
              <a:rPr lang="en-US" dirty="0" err="1" smtClean="0"/>
              <a:t>mL</a:t>
            </a:r>
            <a:r>
              <a:rPr lang="en-US" dirty="0" smtClean="0"/>
              <a:t>/s for 20 seconds, corresponds to an intravenous CM injection of 100 </a:t>
            </a:r>
            <a:r>
              <a:rPr lang="en-US" dirty="0" err="1" smtClean="0"/>
              <a:t>mL</a:t>
            </a:r>
            <a:r>
              <a:rPr lang="en-US" dirty="0" smtClean="0"/>
              <a:t> at 5 </a:t>
            </a:r>
            <a:r>
              <a:rPr lang="en-US" dirty="0" err="1" smtClean="0"/>
              <a:t>mL</a:t>
            </a:r>
            <a:r>
              <a:rPr lang="en-US" dirty="0" smtClean="0"/>
              <a:t>/s which is the usual way of dictating CM dose</a:t>
            </a:r>
          </a:p>
          <a:p>
            <a:pPr>
              <a:buNone/>
            </a:pPr>
            <a:r>
              <a:rPr lang="en-US" dirty="0" smtClean="0"/>
              <a:t>so </a:t>
            </a:r>
          </a:p>
          <a:p>
            <a:r>
              <a:rPr lang="en-US" dirty="0" smtClean="0"/>
              <a:t>CM volume does indirectly play a role, notably because most power injectors require that a CM injection is keyed into the injector interface as CM volume and flow rate.</a:t>
            </a:r>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Moonlight">
      <a:dk1>
        <a:srgbClr val="595959"/>
      </a:dk1>
      <a:lt1>
        <a:srgbClr val="FFFFFF"/>
      </a:lt1>
      <a:dk2>
        <a:srgbClr val="2AB7FF"/>
      </a:dk2>
      <a:lt2>
        <a:srgbClr val="DBE5F1"/>
      </a:lt2>
      <a:accent1>
        <a:srgbClr val="20378C"/>
      </a:accent1>
      <a:accent2>
        <a:srgbClr val="A20000"/>
      </a:accent2>
      <a:accent3>
        <a:srgbClr val="534088"/>
      </a:accent3>
      <a:accent4>
        <a:srgbClr val="2D9123"/>
      </a:accent4>
      <a:accent5>
        <a:srgbClr val="7E2C80"/>
      </a:accent5>
      <a:accent6>
        <a:srgbClr val="4A4EC5"/>
      </a:accent6>
      <a:hlink>
        <a:srgbClr val="BBECFF"/>
      </a:hlink>
      <a:folHlink>
        <a:srgbClr val="DD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TotalTime>
  <Words>4002</Words>
  <Application>Microsoft Office PowerPoint</Application>
  <PresentationFormat>On-screen Show (4:3)</PresentationFormat>
  <Paragraphs>211</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Contrast media in MDCT</vt:lpstr>
      <vt:lpstr>Learning objectives</vt:lpstr>
      <vt:lpstr>Slide 3</vt:lpstr>
      <vt:lpstr>Slide 4</vt:lpstr>
      <vt:lpstr>Slide 5</vt:lpstr>
      <vt:lpstr>Slide 6</vt:lpstr>
      <vt:lpstr>Vascular vs parenchymal opacification</vt:lpstr>
      <vt:lpstr>Key rules of early arterial CM dynamics and their consequences</vt:lpstr>
      <vt:lpstr>RULE 1  Arterial enhancement is proportional to the iodine administration rate</vt:lpstr>
      <vt:lpstr>Slide 10</vt:lpstr>
      <vt:lpstr>CM kinetics</vt:lpstr>
      <vt:lpstr>Slide 12</vt:lpstr>
      <vt:lpstr>Slide 13</vt:lpstr>
      <vt:lpstr>Maximum flow rate</vt:lpstr>
      <vt:lpstr>RULE 2  Arterial enhancement increases cumulatively  with the injection duration</vt:lpstr>
      <vt:lpstr>Slide 16</vt:lpstr>
      <vt:lpstr>Slide 17</vt:lpstr>
      <vt:lpstr>RULE 3  Individual enhancement is controlled by cardiac output </vt:lpstr>
      <vt:lpstr>Slide 19</vt:lpstr>
      <vt:lpstr>Slide 20</vt:lpstr>
      <vt:lpstr>Arterial enhancement</vt:lpstr>
      <vt:lpstr>Timing contrast enhancement</vt:lpstr>
      <vt:lpstr>Cardiac output and enhancement</vt:lpstr>
      <vt:lpstr>Parenchymal enhancement - liver</vt:lpstr>
      <vt:lpstr>Slide 25</vt:lpstr>
      <vt:lpstr>Slide 26</vt:lpstr>
      <vt:lpstr>Slide 27</vt:lpstr>
      <vt:lpstr>Slide 28</vt:lpstr>
      <vt:lpstr>Slide 29</vt:lpstr>
      <vt:lpstr>Liver and pancreas CT 64-channel injection protocol</vt:lpstr>
      <vt:lpstr>Enhancement of Hypervascular Liver Lesions</vt:lpstr>
      <vt:lpstr>Slide 32</vt:lpstr>
      <vt:lpstr>Slide 33</vt:lpstr>
      <vt:lpstr>Slide 34</vt:lpstr>
      <vt:lpstr>Enhancement of pancreas</vt:lpstr>
      <vt:lpstr>Slide 36</vt:lpstr>
      <vt:lpstr>Slide 37</vt:lpstr>
      <vt:lpstr>Slide 38</vt:lpstr>
      <vt:lpstr>Test Bolus </vt:lpstr>
      <vt:lpstr>Automatic bolus triggering</vt:lpstr>
      <vt:lpstr>Slide 41</vt:lpstr>
      <vt:lpstr>Slide 42</vt:lpstr>
      <vt:lpstr>Slide 43</vt:lpstr>
      <vt:lpstr>Slide 44</vt:lpstr>
      <vt:lpstr>Slide 45</vt:lpstr>
      <vt:lpstr>Slide 46</vt:lpstr>
      <vt:lpstr>Time of arrival</vt:lpstr>
      <vt:lpstr>Scanning and injection protocol design</vt:lpstr>
      <vt:lpstr>Dose modulation techniques</vt:lpstr>
      <vt:lpstr>Slide 50</vt:lpstr>
      <vt:lpstr>Advantages and Disadvantages of Fast CT Acquisitions</vt:lpstr>
      <vt:lpstr>Slide 52</vt:lpstr>
      <vt:lpstr>Slide 53</vt:lpstr>
      <vt:lpstr>Contrast Medium Injection Strategies for Cardiovascular CT</vt:lpstr>
      <vt:lpstr>Slide 55</vt:lpstr>
      <vt:lpstr>Slide 56</vt:lpstr>
      <vt:lpstr>Slide 57</vt:lpstr>
      <vt:lpstr>Slide 58</vt:lpstr>
      <vt:lpstr>Slide 59</vt:lpstr>
      <vt:lpstr>Slide 60</vt:lpstr>
      <vt:lpstr>Slide 61</vt:lpstr>
      <vt:lpstr>Saline flush</vt:lpstr>
      <vt:lpstr>Slide 63</vt:lpstr>
      <vt:lpstr>Direction of scan</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Contrast media in MDCT</dc:title>
  <dc:creator>Georgia</dc:creator>
  <cp:lastModifiedBy>Georgia</cp:lastModifiedBy>
  <cp:revision>44</cp:revision>
  <dcterms:created xsi:type="dcterms:W3CDTF">2012-02-20T08:37:07Z</dcterms:created>
  <dcterms:modified xsi:type="dcterms:W3CDTF">2014-02-03T20:41:25Z</dcterms:modified>
</cp:coreProperties>
</file>