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59" r:id="rId3"/>
  </p:sldMasterIdLst>
  <p:notesMasterIdLst>
    <p:notesMasterId r:id="rId16"/>
  </p:notesMasterIdLst>
  <p:sldIdLst>
    <p:sldId id="261" r:id="rId4"/>
    <p:sldId id="262" r:id="rId5"/>
    <p:sldId id="263" r:id="rId6"/>
    <p:sldId id="264" r:id="rId7"/>
    <p:sldId id="265" r:id="rId8"/>
    <p:sldId id="256" r:id="rId9"/>
    <p:sldId id="266" r:id="rId10"/>
    <p:sldId id="267" r:id="rId11"/>
    <p:sldId id="268" r:id="rId12"/>
    <p:sldId id="269" r:id="rId13"/>
    <p:sldId id="259" r:id="rId14"/>
    <p:sldId id="258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C4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C4-40CB-839B-A2CC1824C3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C4-40CB-839B-A2CC1824C3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C4-40CB-839B-A2CC1824C3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C4-40CB-839B-A2CC1824C3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C4-40CB-839B-A2CC1824C3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0C4-40CB-839B-A2CC1824C3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Φύλλο1!$A$2:$A$7</c:f>
              <c:strCache>
                <c:ptCount val="6"/>
                <c:pt idx="0">
                  <c:v>TV</c:v>
                </c:pt>
                <c:pt idx="1">
                  <c:v>Ψηφιακή</c:v>
                </c:pt>
                <c:pt idx="2">
                  <c:v>Εντυπα</c:v>
                </c:pt>
                <c:pt idx="3">
                  <c:v>Ραδιόφωνο</c:v>
                </c:pt>
                <c:pt idx="4">
                  <c:v>Υπαίθρια</c:v>
                </c:pt>
                <c:pt idx="5">
                  <c:v>Cinema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78.8</c:v>
                </c:pt>
                <c:pt idx="1">
                  <c:v>52.8</c:v>
                </c:pt>
                <c:pt idx="2">
                  <c:v>27.9</c:v>
                </c:pt>
                <c:pt idx="3">
                  <c:v>17.600000000000001</c:v>
                </c:pt>
                <c:pt idx="4">
                  <c:v>8.6999999999999993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4-46C8-8BD6-48229857AC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1549034523999"/>
          <c:y val="0.33892287282852063"/>
          <c:w val="0.22384509654760007"/>
          <c:h val="0.32215404460151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u="sng" dirty="0" smtClean="0"/>
              <a:t>Χρονικός προγραμματισμός</a:t>
            </a:r>
            <a:r>
              <a:rPr lang="el-GR" sz="1800" u="sng" baseline="0" dirty="0" smtClean="0"/>
              <a:t> καμπάνιας</a:t>
            </a:r>
            <a:endParaRPr lang="el-GR" sz="1800" u="sng" dirty="0"/>
          </a:p>
        </c:rich>
      </c:tx>
      <c:layout>
        <c:manualLayout>
          <c:xMode val="edge"/>
          <c:yMode val="edge"/>
          <c:x val="0.1444024862917542"/>
          <c:y val="4.5949744481082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Φύλλο1!$A$3</c:f>
              <c:strCache>
                <c:ptCount val="1"/>
                <c:pt idx="0">
                  <c:v>Συνεχής</c:v>
                </c:pt>
              </c:strCache>
            </c:strRef>
          </c:tx>
          <c:spPr>
            <a:ln w="28575" cap="rnd">
              <a:solidFill>
                <a:srgbClr val="24FC4D"/>
              </a:solidFill>
              <a:round/>
            </a:ln>
            <a:effectLst/>
          </c:spPr>
          <c:marker>
            <c:symbol val="none"/>
          </c:marker>
          <c:cat>
            <c:strRef>
              <c:f>Φύλλο1!$B$2:$M$2</c:f>
              <c:strCache>
                <c:ptCount val="12"/>
                <c:pt idx="0">
                  <c:v>Ιαν</c:v>
                </c:pt>
                <c:pt idx="1">
                  <c:v>Φεβ</c:v>
                </c:pt>
                <c:pt idx="2">
                  <c:v>Μαρ</c:v>
                </c:pt>
                <c:pt idx="3">
                  <c:v>Απρ</c:v>
                </c:pt>
                <c:pt idx="4">
                  <c:v>Μάι</c:v>
                </c:pt>
                <c:pt idx="5">
                  <c:v>Ιουν</c:v>
                </c:pt>
                <c:pt idx="6">
                  <c:v>Ιουλ</c:v>
                </c:pt>
                <c:pt idx="7">
                  <c:v>Αυγ</c:v>
                </c:pt>
                <c:pt idx="8">
                  <c:v>Σεπτ</c:v>
                </c:pt>
                <c:pt idx="9">
                  <c:v>Οκτ</c:v>
                </c:pt>
                <c:pt idx="10">
                  <c:v>Νοε</c:v>
                </c:pt>
                <c:pt idx="11">
                  <c:v>Δεκ</c:v>
                </c:pt>
              </c:strCache>
            </c:strRef>
          </c:cat>
          <c:val>
            <c:numRef>
              <c:f>Φύλλο1!$B$3:$M$3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0C-4924-8E8C-7057A01EF8E6}"/>
            </c:ext>
          </c:extLst>
        </c:ser>
        <c:ser>
          <c:idx val="1"/>
          <c:order val="1"/>
          <c:tx>
            <c:strRef>
              <c:f>Φύλλο1!$A$4</c:f>
              <c:strCache>
                <c:ptCount val="1"/>
                <c:pt idx="0">
                  <c:v>Περιοδική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Φύλλο1!$B$2:$M$2</c:f>
              <c:strCache>
                <c:ptCount val="12"/>
                <c:pt idx="0">
                  <c:v>Ιαν</c:v>
                </c:pt>
                <c:pt idx="1">
                  <c:v>Φεβ</c:v>
                </c:pt>
                <c:pt idx="2">
                  <c:v>Μαρ</c:v>
                </c:pt>
                <c:pt idx="3">
                  <c:v>Απρ</c:v>
                </c:pt>
                <c:pt idx="4">
                  <c:v>Μάι</c:v>
                </c:pt>
                <c:pt idx="5">
                  <c:v>Ιουν</c:v>
                </c:pt>
                <c:pt idx="6">
                  <c:v>Ιουλ</c:v>
                </c:pt>
                <c:pt idx="7">
                  <c:v>Αυγ</c:v>
                </c:pt>
                <c:pt idx="8">
                  <c:v>Σεπτ</c:v>
                </c:pt>
                <c:pt idx="9">
                  <c:v>Οκτ</c:v>
                </c:pt>
                <c:pt idx="10">
                  <c:v>Νοε</c:v>
                </c:pt>
                <c:pt idx="11">
                  <c:v>Δεκ</c:v>
                </c:pt>
              </c:strCache>
            </c:strRef>
          </c:cat>
          <c:val>
            <c:numRef>
              <c:f>Φύλλο1!$B$4:$M$4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0C-4924-8E8C-7057A01EF8E6}"/>
            </c:ext>
          </c:extLst>
        </c:ser>
        <c:ser>
          <c:idx val="2"/>
          <c:order val="2"/>
          <c:tx>
            <c:strRef>
              <c:f>Φύλλο1!$A$5</c:f>
              <c:strCache>
                <c:ptCount val="1"/>
                <c:pt idx="0">
                  <c:v>Παλμική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Φύλλο1!$B$2:$M$2</c:f>
              <c:strCache>
                <c:ptCount val="12"/>
                <c:pt idx="0">
                  <c:v>Ιαν</c:v>
                </c:pt>
                <c:pt idx="1">
                  <c:v>Φεβ</c:v>
                </c:pt>
                <c:pt idx="2">
                  <c:v>Μαρ</c:v>
                </c:pt>
                <c:pt idx="3">
                  <c:v>Απρ</c:v>
                </c:pt>
                <c:pt idx="4">
                  <c:v>Μάι</c:v>
                </c:pt>
                <c:pt idx="5">
                  <c:v>Ιουν</c:v>
                </c:pt>
                <c:pt idx="6">
                  <c:v>Ιουλ</c:v>
                </c:pt>
                <c:pt idx="7">
                  <c:v>Αυγ</c:v>
                </c:pt>
                <c:pt idx="8">
                  <c:v>Σεπτ</c:v>
                </c:pt>
                <c:pt idx="9">
                  <c:v>Οκτ</c:v>
                </c:pt>
                <c:pt idx="10">
                  <c:v>Νοε</c:v>
                </c:pt>
                <c:pt idx="11">
                  <c:v>Δεκ</c:v>
                </c:pt>
              </c:strCache>
            </c:strRef>
          </c:cat>
          <c:val>
            <c:numRef>
              <c:f>Φύλλο1!$B$5:$M$5</c:f>
              <c:numCache>
                <c:formatCode>General</c:formatCode>
                <c:ptCount val="12"/>
                <c:pt idx="0">
                  <c:v>2.5</c:v>
                </c:pt>
                <c:pt idx="1">
                  <c:v>3.5</c:v>
                </c:pt>
                <c:pt idx="2">
                  <c:v>3.5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3.5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0C-4924-8E8C-7057A01EF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398176"/>
        <c:axId val="352388192"/>
      </c:lineChart>
      <c:catAx>
        <c:axId val="3523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52388192"/>
        <c:crosses val="autoZero"/>
        <c:auto val="1"/>
        <c:lblAlgn val="ctr"/>
        <c:lblOffset val="100"/>
        <c:noMultiLvlLbl val="0"/>
      </c:catAx>
      <c:valAx>
        <c:axId val="3523881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239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96380-D754-4DFC-B477-B258B682F41C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C789-3D36-455F-A51A-257DC753E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72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45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24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33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3C23-FEFA-4FC0-A9DE-5EE11A3D7097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C2C8-1C11-464F-B12D-95FED7F1B5B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43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77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80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93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66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20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02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98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14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566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92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710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01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960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153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341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61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800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536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555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348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004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333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230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031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700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599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89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245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960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844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25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62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24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46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41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49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302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7" r:id="rId12"/>
    <p:sldLayoutId id="2147483728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A25F-AA7A-4684-9F11-BABB0CE7D559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CDE9-4D5D-4E2D-9397-1E6D181403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5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43AA5A-5EF2-4A73-8BD3-22D048E06913}" type="datetimeFigureOut">
              <a:rPr lang="el-GR" smtClean="0"/>
              <a:t>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FE4D-BEBD-48F8-AF96-96AB3EFBC9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720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3" y="772553"/>
            <a:ext cx="3401064" cy="2125395"/>
          </a:xfrm>
        </p:spPr>
        <p:txBody>
          <a:bodyPr/>
          <a:lstStyle/>
          <a:p>
            <a:r>
              <a:rPr lang="el-GR" dirty="0" smtClean="0"/>
              <a:t>Κατανομή διαφημιστικής δαπάνης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58590"/>
              </p:ext>
            </p:extLst>
          </p:nvPr>
        </p:nvGraphicFramePr>
        <p:xfrm>
          <a:off x="4243117" y="772553"/>
          <a:ext cx="6403111" cy="501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54954" y="3450607"/>
            <a:ext cx="3401063" cy="773610"/>
          </a:xfrm>
        </p:spPr>
        <p:txBody>
          <a:bodyPr/>
          <a:lstStyle/>
          <a:p>
            <a:r>
              <a:rPr lang="el-GR" dirty="0" smtClean="0"/>
              <a:t>Στα διαφημιστικά μέσα ΗΠΑ</a:t>
            </a:r>
          </a:p>
          <a:p>
            <a:r>
              <a:rPr lang="el-GR" dirty="0" smtClean="0"/>
              <a:t>2015 (</a:t>
            </a:r>
            <a:r>
              <a:rPr lang="en-US" dirty="0" smtClean="0"/>
              <a:t>billion $)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8456528" y="5118473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Figures by Strategy Analytics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323558" y="5893410"/>
            <a:ext cx="1156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2017 : </a:t>
            </a:r>
            <a:r>
              <a:rPr lang="el-GR" b="1" dirty="0">
                <a:solidFill>
                  <a:srgbClr val="FFFF00"/>
                </a:solidFill>
              </a:rPr>
              <a:t>Τάση αυξητική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για τη συνολική δαπάνη –  πρώτη φορά τ</a:t>
            </a:r>
            <a:r>
              <a:rPr lang="en-US" b="1" dirty="0" smtClean="0">
                <a:solidFill>
                  <a:srgbClr val="FFFF00"/>
                </a:solidFill>
              </a:rPr>
              <a:t>o </a:t>
            </a:r>
            <a:r>
              <a:rPr lang="el-GR" b="1" dirty="0">
                <a:solidFill>
                  <a:srgbClr val="FFFF00"/>
                </a:solidFill>
              </a:rPr>
              <a:t>διαδίκτυο θα ξεπεράσει την τηλεόραση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4" grpId="0" build="p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750" y="3074187"/>
            <a:ext cx="9226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l-GR" u="sng" dirty="0" smtClean="0"/>
              <a:t>Κάλυψη έναντι </a:t>
            </a:r>
            <a:r>
              <a:rPr lang="el-GR" u="sng" dirty="0" err="1" smtClean="0"/>
              <a:t>Συχνότητος</a:t>
            </a:r>
            <a:endParaRPr lang="el-GR" u="sng" dirty="0" smtClean="0"/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Clr>
                <a:srgbClr val="FFFF00"/>
              </a:buClr>
            </a:pPr>
            <a:r>
              <a:rPr lang="el-GR" dirty="0" smtClean="0"/>
              <a:t>Με περιορισμό τον προϋπολογισμό, επιλέγουμε :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Κάλυψη στη φάση εισαγωγής του </a:t>
            </a:r>
            <a:r>
              <a:rPr lang="en-US" dirty="0" smtClean="0"/>
              <a:t>PLC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Συχνότητα στη φάση ωριμότητας του </a:t>
            </a:r>
            <a:r>
              <a:rPr lang="en-US" dirty="0" smtClean="0"/>
              <a:t>PLC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Διάφορους συνδυασμούς ενδιαμέσως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79750" y="1890553"/>
            <a:ext cx="1055716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l-GR" u="sng" dirty="0" smtClean="0"/>
              <a:t>Συνολικός </a:t>
            </a:r>
            <a:r>
              <a:rPr lang="el-GR" u="sng" dirty="0"/>
              <a:t>αριθμός εκθέσεων </a:t>
            </a:r>
            <a:endParaRPr lang="en-US" u="sng" dirty="0" smtClean="0"/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Gross Rating Points </a:t>
            </a:r>
            <a:r>
              <a:rPr lang="el-GR" sz="2000" b="1" dirty="0" smtClean="0">
                <a:solidFill>
                  <a:srgbClr val="FFFF00"/>
                </a:solidFill>
              </a:rPr>
              <a:t>(</a:t>
            </a:r>
            <a:r>
              <a:rPr lang="en-US" sz="2000" b="1" dirty="0">
                <a:solidFill>
                  <a:srgbClr val="FFFF00"/>
                </a:solidFill>
              </a:rPr>
              <a:t>GRPs) = </a:t>
            </a:r>
            <a:r>
              <a:rPr lang="en-US" sz="2000" b="1" dirty="0" smtClean="0">
                <a:solidFill>
                  <a:srgbClr val="FFFF00"/>
                </a:solidFill>
              </a:rPr>
              <a:t>Reach </a:t>
            </a:r>
            <a:r>
              <a:rPr lang="en-US" sz="2000" b="1" dirty="0">
                <a:solidFill>
                  <a:srgbClr val="FFFF00"/>
                </a:solidFill>
              </a:rPr>
              <a:t>x </a:t>
            </a:r>
            <a:r>
              <a:rPr lang="en-US" sz="2000" b="1" dirty="0" smtClean="0">
                <a:solidFill>
                  <a:srgbClr val="FFFF00"/>
                </a:solidFill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4736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10645" r="32000" b="24339"/>
          <a:stretch/>
        </p:blipFill>
        <p:spPr>
          <a:xfrm rot="5340000">
            <a:off x="4777427" y="-1632651"/>
            <a:ext cx="3566165" cy="1012329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761999" y="806772"/>
            <a:ext cx="7519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Αποτελεσματική κάλυψη : κάλυψη </a:t>
            </a:r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3-10</a:t>
            </a:r>
            <a:endParaRPr lang="el-GR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645" y="5665911"/>
            <a:ext cx="1071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Αποτελεσματική συχνότητα (</a:t>
            </a:r>
            <a:r>
              <a:rPr lang="el-GR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εξαρτάται από παράγοντες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marketing,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παράγοντες μηνύματος, παράγοντες μέσων</a:t>
            </a:r>
            <a:endParaRPr lang="el-GR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5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8952" r="6327" b="24190"/>
          <a:stretch/>
        </p:blipFill>
        <p:spPr>
          <a:xfrm rot="60000">
            <a:off x="5270136" y="386862"/>
            <a:ext cx="5441405" cy="6562578"/>
          </a:xfrm>
          <a:prstGeom prst="rect">
            <a:avLst/>
          </a:prstGeom>
        </p:spPr>
      </p:pic>
      <p:sp>
        <p:nvSpPr>
          <p:cNvPr id="3" name="Τίτλος 1"/>
          <p:cNvSpPr txBox="1">
            <a:spLocks/>
          </p:cNvSpPr>
          <p:nvPr/>
        </p:nvSpPr>
        <p:spPr>
          <a:xfrm>
            <a:off x="1154953" y="2991401"/>
            <a:ext cx="4226944" cy="936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chemeClr val="accent5"/>
                </a:solidFill>
              </a:rPr>
              <a:t>Χαρακτηριστικά Μέσων</a:t>
            </a:r>
          </a:p>
        </p:txBody>
      </p:sp>
    </p:spTree>
    <p:extLst>
      <p:ext uri="{BB962C8B-B14F-4D97-AF65-F5344CB8AC3E}">
        <p14:creationId xmlns:p14="http://schemas.microsoft.com/office/powerpoint/2010/main" val="1928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2445" y="690487"/>
            <a:ext cx="3401064" cy="1447800"/>
          </a:xfrm>
        </p:spPr>
        <p:txBody>
          <a:bodyPr/>
          <a:lstStyle/>
          <a:p>
            <a:r>
              <a:rPr lang="el-GR" dirty="0" smtClean="0"/>
              <a:t>ΝΕΟ ΤΟΠΙΟ</a:t>
            </a:r>
            <a:br>
              <a:rPr lang="el-GR" dirty="0" smtClean="0"/>
            </a:br>
            <a:r>
              <a:rPr lang="el-GR" dirty="0" smtClean="0"/>
              <a:t>Μέσων Ενημέρωσης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2445" y="2391506"/>
            <a:ext cx="4007691" cy="2293034"/>
          </a:xfrm>
        </p:spPr>
        <p:txBody>
          <a:bodyPr/>
          <a:lstStyle/>
          <a:p>
            <a:r>
              <a:rPr lang="el-GR" dirty="0" smtClean="0"/>
              <a:t>Νέα μέσα</a:t>
            </a:r>
          </a:p>
          <a:p>
            <a:r>
              <a:rPr lang="el-GR" dirty="0" smtClean="0"/>
              <a:t>Νέες τεχνολογίες που βελτιώνουν τα υπάρχοντα μέσα</a:t>
            </a:r>
          </a:p>
          <a:p>
            <a:r>
              <a:rPr lang="el-GR" dirty="0" smtClean="0"/>
              <a:t>Νέες μορφές μέσων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57" y="1301725"/>
            <a:ext cx="7121666" cy="5014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4199" y="45212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Διαρκώς μεταβαλλόμενοι </a:t>
            </a:r>
            <a:r>
              <a:rPr lang="el-GR" u="sng" dirty="0" smtClean="0">
                <a:solidFill>
                  <a:srgbClr val="FFFF00"/>
                </a:solidFill>
              </a:rPr>
              <a:t>τρόποι κατανάλωσης μέσων</a:t>
            </a:r>
            <a:endParaRPr lang="el-GR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906" y="4825217"/>
            <a:ext cx="4783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rgbClr val="FFFF00"/>
                </a:solidFill>
              </a:rPr>
              <a:t>π</a:t>
            </a:r>
            <a:r>
              <a:rPr lang="el-GR" u="sng" dirty="0" smtClean="0">
                <a:solidFill>
                  <a:srgbClr val="FFFF00"/>
                </a:solidFill>
              </a:rPr>
              <a:t>ληθωρισμός μέσων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FF00"/>
                </a:solidFill>
              </a:rPr>
              <a:t>π</a:t>
            </a:r>
            <a:r>
              <a:rPr lang="el-GR" dirty="0" smtClean="0">
                <a:solidFill>
                  <a:srgbClr val="FFFF00"/>
                </a:solidFill>
              </a:rPr>
              <a:t>ροκαλεί πολύπλοκο προγραμματισμό μέσων</a:t>
            </a: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FF00"/>
                </a:solidFill>
              </a:rPr>
              <a:t>α</a:t>
            </a:r>
            <a:r>
              <a:rPr lang="el-GR" dirty="0" smtClean="0">
                <a:solidFill>
                  <a:srgbClr val="FFFF00"/>
                </a:solidFill>
              </a:rPr>
              <a:t>λλά και δημιουργεί πρωτοφανείς ευκαιρίες επικοινωνίας</a:t>
            </a:r>
          </a:p>
        </p:txBody>
      </p:sp>
    </p:spTree>
    <p:extLst>
      <p:ext uri="{BB962C8B-B14F-4D97-AF65-F5344CB8AC3E}">
        <p14:creationId xmlns:p14="http://schemas.microsoft.com/office/powerpoint/2010/main" val="40997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4883" y="893303"/>
            <a:ext cx="9707923" cy="814645"/>
          </a:xfrm>
        </p:spPr>
        <p:txBody>
          <a:bodyPr anchor="t"/>
          <a:lstStyle/>
          <a:p>
            <a:r>
              <a:rPr lang="el-GR" sz="1800" dirty="0">
                <a:solidFill>
                  <a:srgbClr val="FFFF00"/>
                </a:solidFill>
              </a:rPr>
              <a:t>Το </a:t>
            </a:r>
            <a:r>
              <a:rPr lang="el-GR" sz="1800" dirty="0" err="1">
                <a:solidFill>
                  <a:srgbClr val="FFFF00"/>
                </a:solidFill>
              </a:rPr>
              <a:t>Media</a:t>
            </a:r>
            <a:r>
              <a:rPr lang="el-GR" sz="1800" dirty="0">
                <a:solidFill>
                  <a:srgbClr val="FFFF00"/>
                </a:solidFill>
              </a:rPr>
              <a:t> </a:t>
            </a:r>
            <a:r>
              <a:rPr lang="el-GR" sz="1800" dirty="0" err="1">
                <a:solidFill>
                  <a:srgbClr val="FFFF00"/>
                </a:solidFill>
              </a:rPr>
              <a:t>Plan</a:t>
            </a:r>
            <a:r>
              <a:rPr lang="el-GR" sz="1800" dirty="0">
                <a:solidFill>
                  <a:srgbClr val="FFFF00"/>
                </a:solidFill>
              </a:rPr>
              <a:t> προϋποθέτει την ύπαρξη στόχων επικοινωνίας και απαιτεί την ανάπτυξη στρατηγικών μέσων για την επίτευξη των στόχων</a:t>
            </a:r>
            <a:br>
              <a:rPr lang="el-GR" sz="1800" dirty="0">
                <a:solidFill>
                  <a:srgbClr val="FFFF00"/>
                </a:solidFill>
              </a:rPr>
            </a:br>
            <a:endParaRPr lang="el-GR" sz="1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42" y="1955416"/>
            <a:ext cx="22379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Στόχοι </a:t>
            </a:r>
            <a:r>
              <a:rPr lang="en-US" dirty="0"/>
              <a:t>Marketing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439011" y="1967136"/>
            <a:ext cx="23809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Στόχοι Επικοινωνίας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0842" y="1978856"/>
            <a:ext cx="22379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Στρατηγική Μέσων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44959" y="1976513"/>
            <a:ext cx="22379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Τακτικές Μέσων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9011" y="2822466"/>
            <a:ext cx="2237979" cy="25199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>
                <a:latin typeface="+mj-lt"/>
                <a:ea typeface="+mj-ea"/>
                <a:cs typeface="+mj-cs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accent1"/>
              </a:buClr>
            </a:pPr>
            <a:r>
              <a:rPr lang="el-GR" sz="1800" dirty="0" smtClean="0"/>
              <a:t>Εμβέλεια</a:t>
            </a:r>
          </a:p>
          <a:p>
            <a:pPr marL="0" indent="0">
              <a:buNone/>
            </a:pPr>
            <a:r>
              <a:rPr lang="en-US" sz="1800" dirty="0" smtClean="0"/>
              <a:t>(Reach)</a:t>
            </a:r>
            <a:endParaRPr lang="el-GR" sz="1800" dirty="0" smtClean="0"/>
          </a:p>
          <a:p>
            <a:pPr>
              <a:buClr>
                <a:schemeClr val="accent1"/>
              </a:buClr>
            </a:pPr>
            <a:r>
              <a:rPr lang="el-GR" sz="1800" dirty="0" smtClean="0"/>
              <a:t>Συχνότητα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(Frequency)</a:t>
            </a:r>
            <a:endParaRPr lang="el-GR" sz="1800" dirty="0" smtClean="0"/>
          </a:p>
          <a:p>
            <a:pPr>
              <a:buClr>
                <a:schemeClr val="accent1"/>
              </a:buClr>
            </a:pPr>
            <a:r>
              <a:rPr lang="el-GR" sz="1800" dirty="0" smtClean="0"/>
              <a:t>Αντίκτυπος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(Impact)</a:t>
            </a:r>
            <a:endParaRPr lang="el-GR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342" y="2822466"/>
            <a:ext cx="2237979" cy="25199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>
                <a:latin typeface="+mj-lt"/>
                <a:ea typeface="+mj-ea"/>
                <a:cs typeface="+mj-cs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b="0" i="0">
                <a:latin typeface="+mj-lt"/>
                <a:ea typeface="+mj-ea"/>
                <a:cs typeface="+mj-cs"/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5pPr>
            <a:lvl6pPr marL="2506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accent1"/>
              </a:buClr>
            </a:pPr>
            <a:r>
              <a:rPr lang="el-GR" sz="1800" dirty="0" smtClean="0"/>
              <a:t>Γνώση</a:t>
            </a:r>
          </a:p>
          <a:p>
            <a:pPr marL="0" indent="0">
              <a:buNone/>
            </a:pPr>
            <a:r>
              <a:rPr lang="en-US" sz="1800" dirty="0" smtClean="0"/>
              <a:t>(Awareness)</a:t>
            </a:r>
            <a:endParaRPr lang="el-GR" sz="1800" dirty="0" smtClean="0"/>
          </a:p>
          <a:p>
            <a:pPr>
              <a:buClr>
                <a:schemeClr val="accent1"/>
              </a:buClr>
            </a:pPr>
            <a:r>
              <a:rPr lang="el-GR" sz="1800" dirty="0" smtClean="0"/>
              <a:t>Προτίμηση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(Preference)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42931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Μέσων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4616" y="1447800"/>
            <a:ext cx="5786402" cy="4572000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l-GR" dirty="0"/>
              <a:t>Σύμφωνα </a:t>
            </a:r>
            <a:r>
              <a:rPr lang="el-GR" dirty="0" smtClean="0"/>
              <a:t>με :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Clr>
                <a:srgbClr val="FFFF00"/>
              </a:buClr>
            </a:pPr>
            <a:r>
              <a:rPr lang="el-GR" dirty="0" smtClean="0"/>
              <a:t>τη φύση των μέσων</a:t>
            </a:r>
          </a:p>
          <a:p>
            <a:pPr>
              <a:buClr>
                <a:srgbClr val="FFFF00"/>
              </a:buClr>
            </a:pPr>
            <a:r>
              <a:rPr lang="el-GR" dirty="0" smtClean="0"/>
              <a:t>το </a:t>
            </a:r>
            <a:r>
              <a:rPr lang="el-GR" dirty="0"/>
              <a:t>προϊόν / υπηρεσία που διαφημίζεται </a:t>
            </a:r>
            <a:endParaRPr lang="el-GR" dirty="0" smtClean="0"/>
          </a:p>
          <a:p>
            <a:pPr>
              <a:buClr>
                <a:srgbClr val="FFFF00"/>
              </a:buClr>
            </a:pPr>
            <a:r>
              <a:rPr lang="el-GR" dirty="0" smtClean="0"/>
              <a:t>τις συνήθειες κοινού–στόχου</a:t>
            </a:r>
          </a:p>
          <a:p>
            <a:pPr>
              <a:buClr>
                <a:srgbClr val="FFFF00"/>
              </a:buClr>
            </a:pPr>
            <a:r>
              <a:rPr lang="el-GR" dirty="0"/>
              <a:t>τ</a:t>
            </a:r>
            <a:r>
              <a:rPr lang="el-GR" dirty="0" smtClean="0"/>
              <a:t>ο μήνυμα </a:t>
            </a:r>
          </a:p>
          <a:p>
            <a:pPr>
              <a:buClr>
                <a:srgbClr val="FFFF00"/>
              </a:buClr>
            </a:pPr>
            <a:r>
              <a:rPr lang="el-GR" dirty="0"/>
              <a:t>τ</a:t>
            </a:r>
            <a:r>
              <a:rPr lang="el-GR" dirty="0" smtClean="0"/>
              <a:t>ο κόστος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(</a:t>
            </a:r>
            <a:r>
              <a:rPr lang="en-US" sz="1800" dirty="0" smtClean="0"/>
              <a:t>Intermedia Decision)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341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3434" y="1447800"/>
            <a:ext cx="3401064" cy="1447800"/>
          </a:xfrm>
        </p:spPr>
        <p:txBody>
          <a:bodyPr/>
          <a:lstStyle/>
          <a:p>
            <a:r>
              <a:rPr lang="el-GR" dirty="0"/>
              <a:t>Επιλογή Φορέων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24498" y="1447800"/>
            <a:ext cx="7317114" cy="45720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l-GR" dirty="0"/>
              <a:t>Κάλυψη (</a:t>
            </a:r>
            <a:r>
              <a:rPr lang="el-GR" dirty="0" err="1"/>
              <a:t>reach</a:t>
            </a:r>
            <a:r>
              <a:rPr lang="el-GR" dirty="0"/>
              <a:t>) φορέα : Ένα μέτρο του αριθμού των διαφορετικών μελών του ακροατηρίου που εκτίθενται τουλάχιστο μια φορά στο φορέα κατά τη διάρκεια μιας συγκεκριμένης </a:t>
            </a:r>
            <a:r>
              <a:rPr lang="el-GR" dirty="0" smtClean="0"/>
              <a:t>χρονικής </a:t>
            </a:r>
            <a:r>
              <a:rPr lang="el-GR" dirty="0"/>
              <a:t>περιόδου </a:t>
            </a:r>
            <a:endParaRPr lang="en-US" dirty="0" smtClean="0"/>
          </a:p>
          <a:p>
            <a:pPr>
              <a:buClr>
                <a:srgbClr val="FFFF00"/>
              </a:buClr>
            </a:pPr>
            <a:endParaRPr lang="el-GR" dirty="0" smtClean="0"/>
          </a:p>
          <a:p>
            <a:pPr>
              <a:buClr>
                <a:srgbClr val="FFFF00"/>
              </a:buClr>
            </a:pPr>
            <a:r>
              <a:rPr lang="el-GR" dirty="0" smtClean="0"/>
              <a:t>Μέτρα Κόστους </a:t>
            </a:r>
          </a:p>
          <a:p>
            <a:pPr lvl="1"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el-GR" dirty="0" smtClean="0"/>
              <a:t>Κόστος ανά χιλιάδα ατόμων</a:t>
            </a:r>
            <a:r>
              <a:rPr lang="en-US" dirty="0" smtClean="0"/>
              <a:t>(CPM</a:t>
            </a:r>
            <a:r>
              <a:rPr lang="el-GR" dirty="0" smtClean="0"/>
              <a:t> – </a:t>
            </a:r>
            <a:r>
              <a:rPr lang="en-US" dirty="0" smtClean="0"/>
              <a:t>cost per thousand)</a:t>
            </a:r>
            <a:r>
              <a:rPr lang="el-GR" dirty="0" smtClean="0"/>
              <a:t> – έντυπα μέσα</a:t>
            </a:r>
          </a:p>
          <a:p>
            <a:pPr lvl="1"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el-GR" dirty="0" smtClean="0"/>
              <a:t>Κόστος ανά μονάδα </a:t>
            </a:r>
            <a:r>
              <a:rPr lang="el-GR" dirty="0" err="1" smtClean="0"/>
              <a:t>ακροαματικότητος</a:t>
            </a:r>
            <a:r>
              <a:rPr lang="el-GR" dirty="0" smtClean="0"/>
              <a:t> (</a:t>
            </a:r>
            <a:r>
              <a:rPr lang="en-US" dirty="0" smtClean="0"/>
              <a:t>CPRP – cost per rating point) – </a:t>
            </a:r>
            <a:r>
              <a:rPr lang="el-GR" dirty="0" smtClean="0"/>
              <a:t>ραδιοτηλεοπτικά μέσα</a:t>
            </a:r>
          </a:p>
          <a:p>
            <a:pPr lvl="1">
              <a:buClr>
                <a:srgbClr val="FFFF00"/>
              </a:buClr>
              <a:buFont typeface="Courier New" panose="02070309020205020404" pitchFamily="49" charset="0"/>
              <a:buChar char="o"/>
            </a:pPr>
            <a:r>
              <a:rPr lang="el-GR" dirty="0" smtClean="0"/>
              <a:t>Κόστος ανά χιλιάδα εμφανίσεων </a:t>
            </a:r>
            <a:r>
              <a:rPr lang="en-US" dirty="0" smtClean="0"/>
              <a:t>(Cost per thousand impressions) </a:t>
            </a:r>
            <a:r>
              <a:rPr lang="el-GR" dirty="0" smtClean="0"/>
              <a:t>- διαδίκτυο</a:t>
            </a:r>
            <a:endParaRPr lang="en-US" dirty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23434" y="3129280"/>
            <a:ext cx="3401063" cy="2895599"/>
          </a:xfrm>
        </p:spPr>
        <p:txBody>
          <a:bodyPr>
            <a:normAutofit/>
          </a:bodyPr>
          <a:lstStyle/>
          <a:p>
            <a:r>
              <a:rPr lang="el-GR" sz="1800" dirty="0"/>
              <a:t>(</a:t>
            </a:r>
            <a:r>
              <a:rPr lang="en-US" sz="1800" dirty="0"/>
              <a:t>Intermedia Decision)</a:t>
            </a:r>
            <a:endParaRPr lang="el-GR" sz="1800" dirty="0"/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2184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907" y="5601665"/>
            <a:ext cx="1115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Πρόβλημα : Διαφορετικές μεθοδολογίες και μεγέθη δε βοηθούν στις συγκρίσεις μεταξύ μέσων και στη συνολική αποτίμηση ενός πλάνου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Μετρήσεις Μέσων</a:t>
            </a:r>
            <a:br>
              <a:rPr lang="el-GR" dirty="0"/>
            </a:b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103312" y="2052919"/>
            <a:ext cx="9306780" cy="379924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dirty="0" err="1"/>
              <a:t>Εντυπα</a:t>
            </a:r>
            <a:r>
              <a:rPr lang="el-GR" dirty="0"/>
              <a:t> </a:t>
            </a:r>
            <a:r>
              <a:rPr lang="el-GR" dirty="0" smtClean="0"/>
              <a:t>: Κυκλοφορίες (πραγματικά μεγέθη)</a:t>
            </a:r>
            <a:r>
              <a:rPr lang="en-US" dirty="0" smtClean="0"/>
              <a:t>, </a:t>
            </a:r>
            <a:r>
              <a:rPr lang="el-GR" dirty="0" err="1" smtClean="0"/>
              <a:t>Ερευνες</a:t>
            </a:r>
            <a:r>
              <a:rPr lang="el-GR" dirty="0" smtClean="0"/>
              <a:t> </a:t>
            </a:r>
            <a:r>
              <a:rPr lang="el-GR" dirty="0" err="1" smtClean="0"/>
              <a:t>Αναγνωσιμότητος</a:t>
            </a:r>
            <a:r>
              <a:rPr lang="el-GR" dirty="0" smtClean="0"/>
              <a:t> (στατιστικά μεγέθη)</a:t>
            </a:r>
          </a:p>
          <a:p>
            <a:pPr>
              <a:spcAft>
                <a:spcPts val="1200"/>
              </a:spcAft>
            </a:pPr>
            <a:r>
              <a:rPr lang="el-GR" dirty="0"/>
              <a:t>Ραδιόφωνο : </a:t>
            </a:r>
            <a:r>
              <a:rPr lang="el-GR" dirty="0" err="1" smtClean="0"/>
              <a:t>Ερευνες</a:t>
            </a:r>
            <a:r>
              <a:rPr lang="el-GR" dirty="0" smtClean="0"/>
              <a:t> </a:t>
            </a:r>
            <a:r>
              <a:rPr lang="el-GR" dirty="0" err="1" smtClean="0"/>
              <a:t>Ακροαματικότητος</a:t>
            </a:r>
            <a:r>
              <a:rPr lang="el-GR" dirty="0" smtClean="0"/>
              <a:t> </a:t>
            </a:r>
            <a:r>
              <a:rPr lang="el-GR" dirty="0"/>
              <a:t>(στατιστικά μεγέθη)</a:t>
            </a:r>
            <a:endParaRPr lang="el-GR" dirty="0" smtClean="0"/>
          </a:p>
          <a:p>
            <a:pPr>
              <a:spcAft>
                <a:spcPts val="1200"/>
              </a:spcAft>
            </a:pPr>
            <a:r>
              <a:rPr lang="en-US" dirty="0"/>
              <a:t>TV : </a:t>
            </a:r>
            <a:r>
              <a:rPr lang="el-GR" dirty="0" err="1" smtClean="0"/>
              <a:t>Ερευνες</a:t>
            </a:r>
            <a:r>
              <a:rPr lang="el-GR" dirty="0" smtClean="0"/>
              <a:t> Τηλεθέασης </a:t>
            </a:r>
            <a:r>
              <a:rPr lang="el-GR" dirty="0"/>
              <a:t>(στατιστικά μεγέθη</a:t>
            </a:r>
            <a:r>
              <a:rPr lang="el-GR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Internet : </a:t>
            </a:r>
            <a:r>
              <a:rPr lang="el-GR" dirty="0" smtClean="0"/>
              <a:t>Ψηφιακά μέσα (πραγματικά μεγέθη)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35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931019"/>
            <a:ext cx="9404723" cy="602359"/>
          </a:xfrm>
        </p:spPr>
        <p:txBody>
          <a:bodyPr/>
          <a:lstStyle/>
          <a:p>
            <a:r>
              <a:rPr lang="el-GR" sz="2400" dirty="0" smtClean="0"/>
              <a:t>ΣΤΟΧΟΙ : ποσοτικοί, μετρήσιμοι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l-GR" sz="2000" u="sng" dirty="0" smtClean="0"/>
              <a:t>παραδείγματα :</a:t>
            </a:r>
            <a:endParaRPr lang="el-GR" sz="2000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2404615"/>
            <a:ext cx="8946541" cy="3560090"/>
          </a:xfrm>
        </p:spPr>
        <p:txBody>
          <a:bodyPr/>
          <a:lstStyle/>
          <a:p>
            <a:pPr>
              <a:spcAft>
                <a:spcPts val="2400"/>
              </a:spcAft>
              <a:buClr>
                <a:srgbClr val="FFFF00"/>
              </a:buClr>
            </a:pPr>
            <a:r>
              <a:rPr lang="el-GR" dirty="0"/>
              <a:t>χρήση ραδιοφώνου &amp; τηλεόρασης με στόχο τη δυνητική κάλυψη 80% της αγοράς – στόχου μέσα σε μια εξάμηνη περίοδο</a:t>
            </a:r>
          </a:p>
          <a:p>
            <a:pPr>
              <a:spcAft>
                <a:spcPts val="2400"/>
              </a:spcAft>
              <a:buClr>
                <a:srgbClr val="FFFF00"/>
              </a:buClr>
            </a:pPr>
            <a:r>
              <a:rPr lang="el-GR" dirty="0"/>
              <a:t>κ</a:t>
            </a:r>
            <a:r>
              <a:rPr lang="el-GR" dirty="0" smtClean="0"/>
              <a:t>άλυψη 60% της </a:t>
            </a:r>
            <a:r>
              <a:rPr lang="el-GR" dirty="0"/>
              <a:t>αγοράς – στόχου </a:t>
            </a:r>
            <a:r>
              <a:rPr lang="el-GR" dirty="0" smtClean="0"/>
              <a:t>τουλάχιστο τρεις φορές μέσα σε μια εξάμηνη περίοδο</a:t>
            </a:r>
          </a:p>
          <a:p>
            <a:pPr>
              <a:spcAft>
                <a:spcPts val="2400"/>
              </a:spcAft>
              <a:buClr>
                <a:srgbClr val="FFFF00"/>
              </a:buClr>
            </a:pPr>
            <a:r>
              <a:rPr lang="el-GR" dirty="0"/>
              <a:t>ε</a:t>
            </a:r>
            <a:r>
              <a:rPr lang="el-GR" dirty="0" smtClean="0"/>
              <a:t>πικέντρωση στη διαφήμιση κατά 70% (εξίσου σε χειμώνα και άνοιξη)</a:t>
            </a:r>
            <a:r>
              <a:rPr lang="el-GR" dirty="0"/>
              <a:t> </a:t>
            </a:r>
            <a:r>
              <a:rPr lang="el-GR" dirty="0" smtClean="0"/>
              <a:t>και 30% </a:t>
            </a:r>
            <a:r>
              <a:rPr lang="el-GR" dirty="0"/>
              <a:t>(εξίσου σε </a:t>
            </a:r>
            <a:r>
              <a:rPr lang="el-GR" dirty="0" smtClean="0"/>
              <a:t>καλοκαίρι </a:t>
            </a:r>
            <a:r>
              <a:rPr lang="el-GR" dirty="0"/>
              <a:t>και </a:t>
            </a:r>
            <a:r>
              <a:rPr lang="el-GR" dirty="0" smtClean="0"/>
              <a:t>φθινόπωρο)</a:t>
            </a:r>
          </a:p>
        </p:txBody>
      </p:sp>
    </p:spTree>
    <p:extLst>
      <p:ext uri="{BB962C8B-B14F-4D97-AF65-F5344CB8AC3E}">
        <p14:creationId xmlns:p14="http://schemas.microsoft.com/office/powerpoint/2010/main" val="18152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7401"/>
          </a:xfrm>
        </p:spPr>
        <p:txBody>
          <a:bodyPr/>
          <a:lstStyle/>
          <a:p>
            <a:r>
              <a:rPr lang="el-GR" sz="3600" dirty="0" smtClean="0"/>
              <a:t>Ανάπτυξη σχεδίου μέσων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46111" y="1340119"/>
            <a:ext cx="9404723" cy="66855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l-GR" u="sng" dirty="0"/>
              <a:t>Μίγμα </a:t>
            </a:r>
            <a:r>
              <a:rPr lang="el-GR" u="sng" dirty="0" smtClean="0"/>
              <a:t>διαφορετικών </a:t>
            </a:r>
            <a:r>
              <a:rPr lang="el-GR" u="sng" dirty="0"/>
              <a:t>μέσων </a:t>
            </a:r>
            <a:r>
              <a:rPr lang="el-GR" dirty="0"/>
              <a:t>: Προσφέρει αύξηση </a:t>
            </a:r>
            <a:r>
              <a:rPr lang="el-GR" dirty="0" smtClean="0"/>
              <a:t>κάλυψης και συχνότητας</a:t>
            </a:r>
            <a:r>
              <a:rPr lang="el-GR" dirty="0"/>
              <a:t>, εκμεταλλεύεται ξεχωριστά πλεονεκτήματα των μέσων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19" name="Γράφημα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291925"/>
              </p:ext>
            </p:extLst>
          </p:nvPr>
        </p:nvGraphicFramePr>
        <p:xfrm>
          <a:off x="966471" y="2411581"/>
          <a:ext cx="7641952" cy="384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585877" cy="827442"/>
          </a:xfrm>
        </p:spPr>
        <p:txBody>
          <a:bodyPr/>
          <a:lstStyle/>
          <a:p>
            <a:r>
              <a:rPr lang="el-GR" sz="2800" dirty="0" smtClean="0"/>
              <a:t>ΔΙΠΛΟΚΑΛΥΨΗ</a:t>
            </a:r>
            <a:endParaRPr lang="el-GR" sz="28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7" y="1540596"/>
            <a:ext cx="5824025" cy="4969448"/>
          </a:xfrm>
        </p:spPr>
      </p:pic>
    </p:spTree>
    <p:extLst>
      <p:ext uri="{BB962C8B-B14F-4D97-AF65-F5344CB8AC3E}">
        <p14:creationId xmlns:p14="http://schemas.microsoft.com/office/powerpoint/2010/main" val="32874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419</Words>
  <Application>Microsoft Office PowerPoint</Application>
  <PresentationFormat>Ευρεία οθόνη</PresentationFormat>
  <Paragraphs>73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Courier New</vt:lpstr>
      <vt:lpstr>Wingdings</vt:lpstr>
      <vt:lpstr>Wingdings 3</vt:lpstr>
      <vt:lpstr>Προσαρμοσμένη σχεδίαση</vt:lpstr>
      <vt:lpstr>1_Προσαρμοσμένη σχεδίαση</vt:lpstr>
      <vt:lpstr>Ιόν</vt:lpstr>
      <vt:lpstr>Κατανομή διαφημιστικής δαπάνης</vt:lpstr>
      <vt:lpstr>ΝΕΟ ΤΟΠΙΟ Μέσων Ενημέρωσης</vt:lpstr>
      <vt:lpstr>Το Media Plan προϋποθέτει την ύπαρξη στόχων επικοινωνίας και απαιτεί την ανάπτυξη στρατηγικών μέσων για την επίτευξη των στόχων </vt:lpstr>
      <vt:lpstr>Επιλογή Μέσων</vt:lpstr>
      <vt:lpstr>Επιλογή Φορέων</vt:lpstr>
      <vt:lpstr>Μετρήσεις Μέσων </vt:lpstr>
      <vt:lpstr>ΣΤΟΧΟΙ : ποσοτικοί, μετρήσιμοι   παραδείγματα :</vt:lpstr>
      <vt:lpstr>Ανάπτυξη σχεδίου μέσων</vt:lpstr>
      <vt:lpstr>ΔΙΠΛΟΚΑΛΥΨΗ</vt:lpstr>
      <vt:lpstr>Παρουσίαση του PowerPoint</vt:lpstr>
      <vt:lpstr>Παρουσίαση του PowerPoint</vt:lpstr>
      <vt:lpstr>Παρουσίαση του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Windows User</dc:creator>
  <cp:lastModifiedBy>Windows User</cp:lastModifiedBy>
  <cp:revision>78</cp:revision>
  <dcterms:created xsi:type="dcterms:W3CDTF">2017-05-04T11:05:36Z</dcterms:created>
  <dcterms:modified xsi:type="dcterms:W3CDTF">2018-05-09T16:08:00Z</dcterms:modified>
</cp:coreProperties>
</file>