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8" r:id="rId3"/>
    <p:sldId id="256" r:id="rId4"/>
    <p:sldId id="257" r:id="rId5"/>
    <p:sldId id="259" r:id="rId6"/>
    <p:sldId id="260" r:id="rId7"/>
    <p:sldId id="261" r:id="rId8"/>
    <p:sldId id="262" r:id="rId9"/>
    <p:sldId id="264" r:id="rId10"/>
    <p:sldId id="265" r:id="rId11"/>
    <p:sldId id="263" r:id="rId12"/>
    <p:sldId id="266" r:id="rId13"/>
    <p:sldId id="267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5F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259" autoAdjust="0"/>
  </p:normalViewPr>
  <p:slideViewPr>
    <p:cSldViewPr snapToGrid="0">
      <p:cViewPr varScale="1">
        <p:scale>
          <a:sx n="63" d="100"/>
          <a:sy n="63" d="100"/>
        </p:scale>
        <p:origin x="74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0584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1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133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bg>
      <p:bgPr>
        <a:solidFill>
          <a:srgbClr val="775F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anchor="ctr">
            <a:normAutofit/>
          </a:bodyPr>
          <a:lstStyle>
            <a:lvl1pPr>
              <a:defRPr lang="el-GR" dirty="0">
                <a:solidFill>
                  <a:schemeClr val="bg1"/>
                </a:solidFill>
                <a:effectLst>
                  <a:outerShdw blurRad="482600" dist="38100" dir="2700000" algn="tl" rotWithShape="0">
                    <a:schemeClr val="bg1">
                      <a:alpha val="75000"/>
                    </a:schemeClr>
                  </a:outerShdw>
                </a:effectLst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95363"/>
            <a:ext cx="6172200" cy="4873625"/>
          </a:xfrm>
        </p:spPr>
        <p:txBody>
          <a:bodyPr vert="horz">
            <a:normAutofit/>
          </a:bodyPr>
          <a:lstStyle>
            <a:lvl1pPr>
              <a:defRPr lang="el-GR" sz="290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defRPr>
            </a:lvl1pPr>
            <a:lvl2pPr>
              <a:defRPr lang="el-GR" sz="2600" smtClean="0">
                <a:solidFill>
                  <a:schemeClr val="bg1"/>
                </a:solidFill>
              </a:defRPr>
            </a:lvl2pPr>
            <a:lvl3pPr>
              <a:defRPr lang="el-GR" sz="2300" smtClean="0">
                <a:solidFill>
                  <a:schemeClr val="bg1"/>
                </a:solidFill>
              </a:defRPr>
            </a:lvl3pPr>
            <a:lvl4pPr>
              <a:defRPr lang="el-GR" sz="2000" smtClean="0">
                <a:solidFill>
                  <a:schemeClr val="bg1"/>
                </a:solidFill>
              </a:defRPr>
            </a:lvl4pPr>
            <a:lvl5pPr>
              <a:defRPr lang="el-GR" sz="2000">
                <a:solidFill>
                  <a:schemeClr val="bg1"/>
                </a:solidFill>
              </a:defRPr>
            </a:lvl5pPr>
          </a:lstStyle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 3" panose="05040102010807070707" pitchFamily="18" charset="2"/>
              <a:buChar char=""/>
            </a:pPr>
            <a:r>
              <a:rPr lang="el-GR" smtClean="0"/>
              <a:t>Επεξεργασία στυλ υποδείγματος κειμένου</a:t>
            </a:r>
          </a:p>
          <a:p>
            <a:pPr marL="640080" lvl="1" indent="-274320">
              <a:spcBef>
                <a:spcPts val="550"/>
              </a:spcBef>
              <a:buClr>
                <a:schemeClr val="accent1"/>
              </a:buClr>
              <a:buSzPct val="100000"/>
            </a:pPr>
            <a:r>
              <a:rPr lang="el-GR" smtClean="0"/>
              <a:t>Δεύτερου επιπέδου</a:t>
            </a:r>
          </a:p>
          <a:p>
            <a:pPr marL="914400" lvl="2">
              <a:buClr>
                <a:schemeClr val="accent2"/>
              </a:buClr>
              <a:buSzPct val="75000"/>
              <a:buFont typeface="Wingdings"/>
              <a:buChar char=""/>
            </a:pPr>
            <a:r>
              <a:rPr lang="el-GR" smtClean="0"/>
              <a:t>Τρίτου επιπέδου</a:t>
            </a:r>
          </a:p>
          <a:p>
            <a:pPr marL="1371600" lvl="3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</a:pPr>
            <a:r>
              <a:rPr lang="el-GR" smtClean="0"/>
              <a:t>Τέταρτου επιπέδου</a:t>
            </a:r>
          </a:p>
          <a:p>
            <a:pPr marL="1828800" lvl="4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</a:pPr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6416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686800" cy="68580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245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7791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>
              <a:defRPr>
                <a:solidFill>
                  <a:schemeClr val="bg1">
                    <a:alpha val="50000"/>
                  </a:schemeClr>
                </a:solidFill>
              </a:defRPr>
            </a:lvl1pPr>
            <a:lvl2pPr>
              <a:defRPr>
                <a:solidFill>
                  <a:schemeClr val="bg1">
                    <a:alpha val="50000"/>
                  </a:schemeClr>
                </a:solidFill>
              </a:defRPr>
            </a:lvl2pPr>
          </a:lstStyle>
          <a:p>
            <a:pPr lvl="0"/>
            <a:r>
              <a:rPr lang="el-GR" dirty="0" smtClean="0"/>
              <a:t>Επεξεργασία 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42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9930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3474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2381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Τίτλος και Δίστηλ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l-GR" noProof="1" smtClean="0"/>
              <a:t>Επεξεργασία στυλ υποδείγματος κειμένου</a:t>
            </a:r>
          </a:p>
          <a:p>
            <a:pPr lvl="1"/>
            <a:r>
              <a:rPr lang="el-GR" noProof="1" smtClean="0"/>
              <a:t>Δεύτερου επιπέδου</a:t>
            </a:r>
          </a:p>
          <a:p>
            <a:pPr lvl="2"/>
            <a:r>
              <a:rPr lang="el-GR" noProof="1" smtClean="0"/>
              <a:t>Τρίτου επιπέδου</a:t>
            </a:r>
          </a:p>
          <a:p>
            <a:pPr lvl="3"/>
            <a:r>
              <a:rPr lang="el-GR" noProof="1" smtClean="0"/>
              <a:t>Τέταρτου επιπέδου</a:t>
            </a:r>
          </a:p>
          <a:p>
            <a:pPr lvl="4"/>
            <a:r>
              <a:rPr lang="el-GR" noProof="1" smtClean="0"/>
              <a:t>Πέμπτου επιπέδου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274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43592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Περιεχόμενο με λεζάντα">
    <p:bg>
      <p:bgPr>
        <a:solidFill>
          <a:srgbClr val="775F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anchor="ctr">
            <a:normAutofit/>
          </a:bodyPr>
          <a:lstStyle>
            <a:lvl1pPr>
              <a:defRPr lang="el-GR" dirty="0">
                <a:solidFill>
                  <a:schemeClr val="bg1"/>
                </a:solidFill>
                <a:effectLst>
                  <a:outerShdw blurRad="482600" dist="38100" dir="2700000" algn="tl" rotWithShape="0">
                    <a:schemeClr val="bg1">
                      <a:alpha val="75000"/>
                    </a:schemeClr>
                  </a:outerShdw>
                </a:effectLst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95363"/>
            <a:ext cx="6172200" cy="4873625"/>
          </a:xfrm>
        </p:spPr>
        <p:txBody>
          <a:bodyPr vert="horz">
            <a:normAutofit/>
          </a:bodyPr>
          <a:lstStyle>
            <a:lvl1pPr>
              <a:defRPr lang="el-GR" sz="290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defRPr>
            </a:lvl1pPr>
            <a:lvl2pPr>
              <a:defRPr lang="el-GR" sz="2600" smtClean="0">
                <a:solidFill>
                  <a:schemeClr val="bg1"/>
                </a:solidFill>
              </a:defRPr>
            </a:lvl2pPr>
            <a:lvl3pPr>
              <a:defRPr lang="el-GR" sz="2300" smtClean="0">
                <a:solidFill>
                  <a:schemeClr val="bg1"/>
                </a:solidFill>
              </a:defRPr>
            </a:lvl3pPr>
            <a:lvl4pPr>
              <a:defRPr lang="el-GR" sz="2000" smtClean="0">
                <a:solidFill>
                  <a:schemeClr val="bg1"/>
                </a:solidFill>
              </a:defRPr>
            </a:lvl4pPr>
            <a:lvl5pPr>
              <a:defRPr lang="el-GR" sz="2000">
                <a:solidFill>
                  <a:schemeClr val="bg1"/>
                </a:solidFill>
              </a:defRPr>
            </a:lvl5pPr>
          </a:lstStyle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 3" panose="05040102010807070707" pitchFamily="18" charset="2"/>
              <a:buChar char=""/>
            </a:pPr>
            <a:r>
              <a:rPr lang="el-GR" smtClean="0"/>
              <a:t>Επεξεργασία στυλ υποδείγματος κειμένου</a:t>
            </a:r>
          </a:p>
          <a:p>
            <a:pPr marL="640080" lvl="1" indent="-274320">
              <a:spcBef>
                <a:spcPts val="550"/>
              </a:spcBef>
              <a:buClr>
                <a:schemeClr val="accent1"/>
              </a:buClr>
              <a:buSzPct val="100000"/>
            </a:pPr>
            <a:r>
              <a:rPr lang="el-GR" smtClean="0"/>
              <a:t>Δεύτερου επιπέδου</a:t>
            </a:r>
          </a:p>
          <a:p>
            <a:pPr marL="914400" lvl="2">
              <a:buClr>
                <a:schemeClr val="accent2"/>
              </a:buClr>
              <a:buSzPct val="75000"/>
              <a:buFont typeface="Wingdings"/>
              <a:buChar char=""/>
            </a:pPr>
            <a:r>
              <a:rPr lang="el-GR" smtClean="0"/>
              <a:t>Τρίτου επιπέδου</a:t>
            </a:r>
          </a:p>
          <a:p>
            <a:pPr marL="1371600" lvl="3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</a:pPr>
            <a:r>
              <a:rPr lang="el-GR" smtClean="0"/>
              <a:t>Τέταρτου επιπέδου</a:t>
            </a:r>
          </a:p>
          <a:p>
            <a:pPr marL="1828800" lvl="4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</a:pPr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6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461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684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969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798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15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848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185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88335-A502-40D9-8E91-9544AD04C509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722A9-0EF0-4B05-ACAB-C1C9E18F27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761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  <p:sldLayoutId id="2147483671" r:id="rId10"/>
    <p:sldLayoutId id="2147483672" r:id="rId11"/>
    <p:sldLayoutId id="214748366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l-GR" dirty="0" smtClean="0"/>
              <a:t>Επεξεργασία 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E97149F-8644-4FE0-9253-F1C24D97EAC4}" type="datetimeFigureOut">
              <a:rPr lang="el-GR" smtClean="0"/>
              <a:t>23/5/2018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2C1989AF-E00E-4DC6-9445-6A8250DBC3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51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482600" dist="38100" dir="2700000" algn="tl" rotWithShape="0">
              <a:schemeClr val="bg1">
                <a:alpha val="75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 3" panose="05040102010807070707" pitchFamily="18" charset="2"/>
        <a:buChar char=""/>
        <a:defRPr sz="2900" kern="1200"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6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5039" y="100290"/>
            <a:ext cx="3968187" cy="1076632"/>
          </a:xfrm>
        </p:spPr>
        <p:txBody>
          <a:bodyPr vert="horz">
            <a:noAutofit/>
          </a:bodyPr>
          <a:lstStyle/>
          <a:p>
            <a:r>
              <a:rPr lang="el-GR" sz="3600" dirty="0" smtClean="0"/>
              <a:t>ΧΑΡΑΚΤΗΡΙΣΤΙΚΑ </a:t>
            </a:r>
            <a:r>
              <a:rPr lang="en-US" sz="3600" dirty="0" smtClean="0"/>
              <a:t>TV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684206" y="2114919"/>
            <a:ext cx="8671182" cy="3638767"/>
          </a:xfrm>
        </p:spPr>
        <p:txBody>
          <a:bodyPr/>
          <a:lstStyle/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Διείσδυση : 99%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% ενεργού κοινού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Διαφημιστική δαπάνη (201</a:t>
            </a:r>
            <a:r>
              <a:rPr lang="en-US" dirty="0" smtClean="0"/>
              <a:t>4</a:t>
            </a:r>
            <a:r>
              <a:rPr lang="el-GR" dirty="0" smtClean="0"/>
              <a:t>) : </a:t>
            </a:r>
            <a:r>
              <a:rPr lang="el-GR" dirty="0"/>
              <a:t>€ </a:t>
            </a:r>
            <a:r>
              <a:rPr lang="en-US" dirty="0" smtClean="0"/>
              <a:t>644</a:t>
            </a:r>
            <a:r>
              <a:rPr lang="el-GR" dirty="0" smtClean="0"/>
              <a:t>.</a:t>
            </a:r>
            <a:r>
              <a:rPr lang="en-US" dirty="0" smtClean="0"/>
              <a:t>445</a:t>
            </a:r>
            <a:r>
              <a:rPr lang="el-GR" dirty="0" smtClean="0"/>
              <a:t> εκ. 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% Διαφημιστικής δαπάνης : </a:t>
            </a:r>
            <a:r>
              <a:rPr lang="en-US" dirty="0" smtClean="0"/>
              <a:t>50</a:t>
            </a:r>
            <a:r>
              <a:rPr lang="el-GR" dirty="0" smtClean="0"/>
              <a:t>.</a:t>
            </a:r>
            <a:r>
              <a:rPr lang="en-US" dirty="0" smtClean="0"/>
              <a:t>4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350768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288384"/>
            <a:ext cx="6357425" cy="1135626"/>
          </a:xfrm>
        </p:spPr>
        <p:txBody>
          <a:bodyPr vert="horz">
            <a:noAutofit/>
          </a:bodyPr>
          <a:lstStyle/>
          <a:p>
            <a:r>
              <a:rPr lang="el-GR" sz="3600" dirty="0" smtClean="0"/>
              <a:t>ΧΑΡΑΚΤΗΡΙΣΤΙΚΑ ΕΦΗΜΕΡΙΔΩΝ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33379" y="1828800"/>
            <a:ext cx="10142806" cy="4040188"/>
          </a:xfrm>
        </p:spPr>
        <p:txBody>
          <a:bodyPr/>
          <a:lstStyle/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Ημερήσιες, Εβδομαδιαίες, Κυριακάτικες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Διείσδυση </a:t>
            </a:r>
            <a:r>
              <a:rPr lang="el-GR" dirty="0" smtClean="0"/>
              <a:t>(</a:t>
            </a:r>
            <a:r>
              <a:rPr lang="el-GR" dirty="0" smtClean="0"/>
              <a:t>13-70) </a:t>
            </a:r>
            <a:r>
              <a:rPr lang="el-GR" dirty="0" smtClean="0"/>
              <a:t>ΙΑΝ-ΔΕΚ 2013</a:t>
            </a:r>
            <a:r>
              <a:rPr lang="en-US" dirty="0" smtClean="0"/>
              <a:t> </a:t>
            </a:r>
            <a:r>
              <a:rPr lang="el-GR" dirty="0" smtClean="0"/>
              <a:t>: 32,6%</a:t>
            </a:r>
            <a:endParaRPr lang="el-GR" dirty="0" smtClean="0"/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Διαφημιστική </a:t>
            </a:r>
            <a:r>
              <a:rPr lang="el-GR" dirty="0"/>
              <a:t>δαπάνη (</a:t>
            </a:r>
            <a:r>
              <a:rPr lang="el-GR" dirty="0" smtClean="0"/>
              <a:t>201</a:t>
            </a:r>
            <a:r>
              <a:rPr lang="en-US" dirty="0" smtClean="0"/>
              <a:t>4</a:t>
            </a:r>
            <a:r>
              <a:rPr lang="el-GR" dirty="0" smtClean="0"/>
              <a:t>) </a:t>
            </a:r>
            <a:r>
              <a:rPr lang="el-GR" dirty="0"/>
              <a:t>: € </a:t>
            </a:r>
            <a:r>
              <a:rPr lang="en-US" dirty="0" smtClean="0"/>
              <a:t>242.677</a:t>
            </a:r>
            <a:r>
              <a:rPr lang="el-GR" dirty="0" smtClean="0"/>
              <a:t> </a:t>
            </a:r>
            <a:r>
              <a:rPr lang="el-GR" dirty="0"/>
              <a:t>εκ. 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/>
              <a:t>% Διαφημιστικής δαπάνης : </a:t>
            </a:r>
            <a:r>
              <a:rPr lang="en-US" dirty="0" smtClean="0"/>
              <a:t>19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032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ΠΛΕΟΝΕΚΤΗΜΑΤΑ ΕΦΗΜΕΡΙΔΩΝ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l-GR" sz="2800" dirty="0" smtClean="0"/>
              <a:t>Ευελιξία</a:t>
            </a:r>
          </a:p>
          <a:p>
            <a:pPr marL="320040" lvl="1" indent="0">
              <a:buNone/>
            </a:pPr>
            <a:r>
              <a:rPr lang="el-GR" sz="2400" dirty="0" smtClean="0"/>
              <a:t>Τρόπος δημιουργίας και &amp; παρουσίασης της διαφήμισης</a:t>
            </a:r>
          </a:p>
          <a:p>
            <a:pPr marL="320040" lvl="1" indent="0">
              <a:buNone/>
            </a:pPr>
            <a:r>
              <a:rPr lang="el-GR" sz="2400" dirty="0" smtClean="0"/>
              <a:t>Δημιουργικές ευκαιρίες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Γεωγραφική επιλεκτικότητα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Συμμετοχή του αναγνώστη και αποδοχή μηνυμάτων</a:t>
            </a:r>
            <a:endParaRPr lang="el-GR" sz="2400" dirty="0" smtClean="0"/>
          </a:p>
          <a:p>
            <a:pPr marL="320040" lvl="1" indent="0">
              <a:spcBef>
                <a:spcPts val="1800"/>
              </a:spcBef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98397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ΜΕΙΟΝΕΚΤΗΜΑΤΑ ΕΦΗΜΕΡΙΔΩΝ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l-GR" sz="2800" dirty="0" smtClean="0"/>
              <a:t>Κακή ποιότητα αναπαραγωγής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Μικρή διάρκεια ζωής</a:t>
            </a:r>
          </a:p>
          <a:p>
            <a:pPr>
              <a:spcBef>
                <a:spcPts val="2400"/>
              </a:spcBef>
            </a:pPr>
            <a:r>
              <a:rPr lang="el-GR" sz="2800" dirty="0" err="1" smtClean="0"/>
              <a:t>Ελλειψη</a:t>
            </a:r>
            <a:r>
              <a:rPr lang="el-GR" sz="2800" dirty="0" smtClean="0"/>
              <a:t> </a:t>
            </a:r>
            <a:r>
              <a:rPr lang="el-GR" sz="2800" dirty="0" err="1" smtClean="0"/>
              <a:t>επιλεκτικότητος</a:t>
            </a:r>
            <a:endParaRPr lang="el-GR" sz="2800" dirty="0" smtClean="0"/>
          </a:p>
          <a:p>
            <a:pPr marL="320040" lvl="1" indent="0">
              <a:buNone/>
            </a:pPr>
            <a:r>
              <a:rPr lang="el-GR" sz="2400" dirty="0" smtClean="0"/>
              <a:t>(Δημογραφικά</a:t>
            </a:r>
            <a:r>
              <a:rPr lang="en-US" sz="2400" dirty="0" smtClean="0"/>
              <a:t>, lifestyles)</a:t>
            </a:r>
            <a:endParaRPr lang="el-GR" sz="2400" dirty="0" smtClean="0"/>
          </a:p>
          <a:p>
            <a:pPr marL="320040" lvl="1" indent="0">
              <a:spcBef>
                <a:spcPts val="1800"/>
              </a:spcBef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21204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ΠΛΕΟΝΕΚΤΗΜΑΤΑ ΤΗΣ ΤΗΛΕΟΡΑΣΗΣ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>
          <a:xfrm>
            <a:off x="816864" y="1600200"/>
            <a:ext cx="10871200" cy="47313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l-GR" sz="2800" dirty="0" smtClean="0"/>
              <a:t>Δημιουργικότητα</a:t>
            </a:r>
          </a:p>
          <a:p>
            <a:pPr marL="320040" lvl="1" indent="0">
              <a:buNone/>
            </a:pPr>
            <a:r>
              <a:rPr lang="el-GR" sz="2400" dirty="0" smtClean="0"/>
              <a:t>Δραματικές, ζωντανές αναπαραστάσεις των προϊόντων και υπηρεσιών</a:t>
            </a:r>
          </a:p>
          <a:p>
            <a:pPr marL="320040" lvl="1" indent="0">
              <a:buNone/>
            </a:pPr>
            <a:r>
              <a:rPr lang="el-GR" sz="2400" dirty="0" smtClean="0"/>
              <a:t>Πλούσια χρώματα, έντονες λεπτομέρειες, ζωντανή εικόνα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Δυνητική κάλυψη &amp; Οικονομική αποδοτικότητα</a:t>
            </a:r>
          </a:p>
          <a:p>
            <a:pPr marL="320040" lvl="1" indent="0">
              <a:buNone/>
            </a:pPr>
            <a:r>
              <a:rPr lang="el-GR" sz="2400" dirty="0" smtClean="0"/>
              <a:t>Μεγάλα ακροατήρια με χαμηλό </a:t>
            </a:r>
            <a:r>
              <a:rPr lang="en-US" sz="2400" dirty="0" smtClean="0"/>
              <a:t>CPM</a:t>
            </a:r>
            <a:r>
              <a:rPr lang="el-GR" sz="2400" dirty="0" smtClean="0"/>
              <a:t> (αλλά υψηλό συνολικό κόστος)</a:t>
            </a:r>
            <a:endParaRPr lang="en-US" sz="2400" dirty="0" smtClean="0"/>
          </a:p>
          <a:p>
            <a:pPr marL="320040" lvl="1" indent="0">
              <a:buNone/>
            </a:pPr>
            <a:r>
              <a:rPr lang="el-GR" sz="2400" dirty="0" smtClean="0"/>
              <a:t>Για επιχειρήσεις μεγάλου μεγέθους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Απορρόφηση &amp; Προσοχή </a:t>
            </a:r>
          </a:p>
          <a:p>
            <a:pPr marL="320040" lvl="1" indent="0">
              <a:buNone/>
            </a:pPr>
            <a:r>
              <a:rPr lang="el-GR" sz="2400" dirty="0" smtClean="0"/>
              <a:t>Αρκετοί εκτίθενται στα διαφημιστικά μηνύματα σε δεκτική διάθεση</a:t>
            </a:r>
          </a:p>
          <a:p>
            <a:pPr marL="320040" lvl="1" indent="0">
              <a:spcBef>
                <a:spcPts val="1800"/>
              </a:spcBef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79999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816864" y="1762538"/>
            <a:ext cx="10871200" cy="4333461"/>
          </a:xfrm>
        </p:spPr>
        <p:txBody>
          <a:bodyPr>
            <a:normAutofit lnSpcReduction="10000"/>
          </a:bodyPr>
          <a:lstStyle/>
          <a:p>
            <a:r>
              <a:rPr lang="el-GR" sz="2800" dirty="0" smtClean="0"/>
              <a:t>ΚΟΣΤΟΣ</a:t>
            </a:r>
          </a:p>
          <a:p>
            <a:pPr marL="320040" lvl="1" indent="0">
              <a:spcBef>
                <a:spcPts val="300"/>
              </a:spcBef>
              <a:buNone/>
            </a:pPr>
            <a:r>
              <a:rPr lang="el-GR" sz="2400" dirty="0" smtClean="0"/>
              <a:t>Μεγάλα ακροατήρια </a:t>
            </a:r>
            <a:r>
              <a:rPr lang="el-GR" sz="2400" dirty="0" smtClean="0">
                <a:sym typeface="Wingdings 3" panose="05040102010807070707" pitchFamily="18" charset="2"/>
              </a:rPr>
              <a:t> μεγάλο συνολικό κόστος </a:t>
            </a:r>
            <a:r>
              <a:rPr lang="en-US" sz="2400" dirty="0" smtClean="0">
                <a:sym typeface="Wingdings 3" panose="05040102010807070707" pitchFamily="18" charset="2"/>
              </a:rPr>
              <a:t>media</a:t>
            </a:r>
            <a:endParaRPr lang="el-GR" sz="2400" dirty="0" smtClean="0">
              <a:sym typeface="Wingdings 3" panose="05040102010807070707" pitchFamily="18" charset="2"/>
            </a:endParaRPr>
          </a:p>
          <a:p>
            <a:pPr marL="320040" lvl="1" indent="0">
              <a:spcBef>
                <a:spcPts val="300"/>
              </a:spcBef>
              <a:buNone/>
            </a:pPr>
            <a:r>
              <a:rPr lang="el-GR" sz="2400" dirty="0" smtClean="0">
                <a:sym typeface="Wingdings 3" panose="05040102010807070707" pitchFamily="18" charset="2"/>
              </a:rPr>
              <a:t>Μεγάλο κόστος παραγωγής</a:t>
            </a:r>
          </a:p>
          <a:p>
            <a:pPr>
              <a:spcBef>
                <a:spcPts val="1800"/>
              </a:spcBef>
            </a:pPr>
            <a:r>
              <a:rPr lang="el-GR" sz="2800" dirty="0" smtClean="0">
                <a:sym typeface="Wingdings 3" panose="05040102010807070707" pitchFamily="18" charset="2"/>
              </a:rPr>
              <a:t>Φευγαλέο μήνυμα</a:t>
            </a:r>
          </a:p>
          <a:p>
            <a:pPr marL="320040" lvl="1" indent="0">
              <a:spcBef>
                <a:spcPts val="300"/>
              </a:spcBef>
              <a:buNone/>
            </a:pPr>
            <a:r>
              <a:rPr lang="el-GR" sz="2400" dirty="0" smtClean="0">
                <a:sym typeface="Wingdings 3" panose="05040102010807070707" pitchFamily="18" charset="2"/>
              </a:rPr>
              <a:t>Σε διαφημιστικά σποτ 15-30</a:t>
            </a:r>
            <a:r>
              <a:rPr lang="en-US" sz="2400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˝ </a:t>
            </a:r>
            <a:endParaRPr lang="el-GR" sz="2400" dirty="0" smtClean="0">
              <a:latin typeface="Garamond" panose="02020404030301010803" pitchFamily="18" charset="0"/>
              <a:sym typeface="Wingdings 3" panose="05040102010807070707" pitchFamily="18" charset="2"/>
            </a:endParaRPr>
          </a:p>
          <a:p>
            <a:pPr>
              <a:spcBef>
                <a:spcPts val="1800"/>
              </a:spcBef>
            </a:pPr>
            <a:r>
              <a:rPr lang="el-GR" sz="2800" dirty="0" smtClean="0"/>
              <a:t>Κορεσμός </a:t>
            </a:r>
            <a:r>
              <a:rPr lang="en-US" sz="2800" dirty="0" smtClean="0"/>
              <a:t>(clutter)</a:t>
            </a:r>
          </a:p>
          <a:p>
            <a:pPr marL="320040" lvl="1" indent="0">
              <a:spcBef>
                <a:spcPts val="300"/>
              </a:spcBef>
              <a:buNone/>
            </a:pPr>
            <a:r>
              <a:rPr lang="el-GR" sz="2400" dirty="0" smtClean="0"/>
              <a:t>Πολλές διαφημίσεις και άλλο εκτός προγράμματος υλικό</a:t>
            </a:r>
          </a:p>
          <a:p>
            <a:pPr>
              <a:spcBef>
                <a:spcPts val="1800"/>
              </a:spcBef>
            </a:pPr>
            <a:r>
              <a:rPr lang="el-GR" sz="2800" dirty="0" smtClean="0"/>
              <a:t>Μειωμένη Προσοχή των θεατών</a:t>
            </a:r>
            <a:endParaRPr lang="en-US" sz="2800" dirty="0" smtClean="0"/>
          </a:p>
          <a:p>
            <a:pPr marL="320040" lvl="1" indent="0">
              <a:spcBef>
                <a:spcPts val="300"/>
              </a:spcBef>
              <a:buNone/>
            </a:pPr>
            <a:r>
              <a:rPr lang="en-US" sz="2500" dirty="0" smtClean="0"/>
              <a:t>Zapping</a:t>
            </a:r>
          </a:p>
        </p:txBody>
      </p:sp>
      <p:sp>
        <p:nvSpPr>
          <p:cNvPr id="4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ΠΕΡΙΟΡΙΣΜΟΙ ΤΗΣ ΤΗΛΕΟΡΑΣΗΣ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570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30588"/>
            <a:ext cx="6357425" cy="1135626"/>
          </a:xfrm>
        </p:spPr>
        <p:txBody>
          <a:bodyPr vert="horz">
            <a:noAutofit/>
          </a:bodyPr>
          <a:lstStyle/>
          <a:p>
            <a:r>
              <a:rPr lang="el-GR" sz="3600" dirty="0" smtClean="0"/>
              <a:t>ΧΑΡΑΚΤΗΡΙΣΤΙΚΑ ΡΑΔΙΟΦΩΝΟΥ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33379" y="1828800"/>
            <a:ext cx="10142806" cy="4040188"/>
          </a:xfrm>
        </p:spPr>
        <p:txBody>
          <a:bodyPr/>
          <a:lstStyle/>
          <a:p>
            <a:pPr marL="365760"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Αριθμός σταθμών :</a:t>
            </a:r>
            <a:r>
              <a:rPr lang="en-US" dirty="0" smtClean="0"/>
              <a:t> </a:t>
            </a:r>
            <a:r>
              <a:rPr lang="el-GR" dirty="0" smtClean="0"/>
              <a:t>μεγάλος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Διείσδυση : 84,5% (13-70) ΜΑΡ-ΑΠΡ 2017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Συχνότητα χρήσης : 209’</a:t>
            </a:r>
            <a:r>
              <a:rPr lang="en-US" dirty="0" smtClean="0"/>
              <a:t> (</a:t>
            </a:r>
            <a:r>
              <a:rPr lang="el-GR" dirty="0" smtClean="0"/>
              <a:t>μέση ημερήσια διάρκεια ακρόασης)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/>
              <a:t>Διαφημιστική δαπάνη (</a:t>
            </a:r>
            <a:r>
              <a:rPr lang="el-GR" dirty="0" smtClean="0"/>
              <a:t>201</a:t>
            </a:r>
            <a:r>
              <a:rPr lang="en-US" dirty="0" smtClean="0"/>
              <a:t>4</a:t>
            </a:r>
            <a:r>
              <a:rPr lang="el-GR" dirty="0" smtClean="0"/>
              <a:t>) </a:t>
            </a:r>
            <a:r>
              <a:rPr lang="el-GR" dirty="0"/>
              <a:t>: € </a:t>
            </a:r>
            <a:r>
              <a:rPr lang="en-US" dirty="0" smtClean="0"/>
              <a:t>87.756</a:t>
            </a:r>
            <a:r>
              <a:rPr lang="el-GR" dirty="0" smtClean="0"/>
              <a:t> </a:t>
            </a:r>
            <a:r>
              <a:rPr lang="el-GR" dirty="0"/>
              <a:t>εκ. 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/>
              <a:t>% Διαφημιστικής δαπάνης : </a:t>
            </a:r>
            <a:r>
              <a:rPr lang="en-US" dirty="0" smtClean="0"/>
              <a:t>6,9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6927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ΠΛΕΟΝΕΚΤΗΜΑΤΑ ΡΑΔΙΟΦΩΝΟΥ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l-GR" sz="2800" dirty="0" smtClean="0"/>
              <a:t>Κόστος &amp; Αποδοτικότητα</a:t>
            </a:r>
          </a:p>
          <a:p>
            <a:pPr marL="320040" lvl="1" indent="0">
              <a:buNone/>
            </a:pPr>
            <a:r>
              <a:rPr lang="el-GR" sz="2400" dirty="0" smtClean="0"/>
              <a:t>Χαμηλό κόστος παραγωγής και </a:t>
            </a:r>
            <a:r>
              <a:rPr lang="en-US" sz="2400" dirty="0" smtClean="0"/>
              <a:t>media</a:t>
            </a:r>
            <a:endParaRPr lang="el-GR" sz="2400" dirty="0" smtClean="0"/>
          </a:p>
          <a:p>
            <a:pPr marL="320040" lvl="1" indent="0">
              <a:buNone/>
            </a:pPr>
            <a:r>
              <a:rPr lang="el-GR" sz="2400" dirty="0" smtClean="0"/>
              <a:t>Κατάλληλο για «χτίσιμο» κάλυψης και συχνότητας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Δεκτικότητα</a:t>
            </a:r>
          </a:p>
          <a:p>
            <a:pPr marL="320040" lvl="1" indent="0">
              <a:buNone/>
            </a:pPr>
            <a:r>
              <a:rPr lang="el-GR" sz="2400" dirty="0" smtClean="0"/>
              <a:t>Πιο προσωπική/συναισθηματική σχέση ακροατή – σταθμού </a:t>
            </a:r>
            <a:r>
              <a:rPr lang="el-GR" sz="2400" dirty="0" smtClean="0">
                <a:sym typeface="Wingdings" panose="05000000000000000000" pitchFamily="2" charset="2"/>
              </a:rPr>
              <a:t> μεγαλύτερη δεκτικότητα στη διαφήμιση</a:t>
            </a:r>
            <a:endParaRPr lang="en-US" sz="2400" dirty="0" smtClean="0"/>
          </a:p>
          <a:p>
            <a:pPr>
              <a:spcBef>
                <a:spcPts val="2400"/>
              </a:spcBef>
            </a:pPr>
            <a:r>
              <a:rPr lang="el-GR" sz="2800" dirty="0" smtClean="0"/>
              <a:t>Επιλεκτικότητα </a:t>
            </a:r>
          </a:p>
          <a:p>
            <a:pPr marL="320040" lvl="1" indent="0">
              <a:buNone/>
            </a:pPr>
            <a:r>
              <a:rPr lang="el-GR" sz="2400" dirty="0" smtClean="0"/>
              <a:t>Θεματικά προγράμματα – ηλικιακές προτιμήσεις – γεωγραφική κάλυψη</a:t>
            </a:r>
          </a:p>
          <a:p>
            <a:pPr marL="320040" lvl="1" indent="0">
              <a:spcBef>
                <a:spcPts val="1800"/>
              </a:spcBef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36774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ΜΕΙΟΝΕΚΤΗΜΑΤΑ ΡΑΔΙΟΦΩΝΟΥ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l-GR" sz="2800" dirty="0" smtClean="0"/>
              <a:t>Δημιουργικοί περιορισμοί</a:t>
            </a:r>
          </a:p>
          <a:p>
            <a:pPr marL="320040" lvl="1" indent="0">
              <a:buNone/>
            </a:pPr>
            <a:r>
              <a:rPr lang="el-GR" sz="2400" dirty="0" err="1" smtClean="0"/>
              <a:t>Ελλειψη</a:t>
            </a:r>
            <a:r>
              <a:rPr lang="el-GR" sz="2400" dirty="0" smtClean="0"/>
              <a:t> οπτικών ερεθισμάτων</a:t>
            </a:r>
          </a:p>
          <a:p>
            <a:pPr marL="320040" lvl="1" indent="0">
              <a:buNone/>
            </a:pPr>
            <a:r>
              <a:rPr lang="el-GR" sz="2400" dirty="0" smtClean="0"/>
              <a:t>Βραχύβιο/φευγαλέο μήνυμα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Κατάτμηση ακροατηρίου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Χαοτικές αγοραστικές διαδικασίες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Περιορισμένη προσοχή ακροατηρίου (μέσο – φόντο άλλων δραστηριοτήτων)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Ανταγωνισμός από ψηφιακά μέσα</a:t>
            </a:r>
          </a:p>
        </p:txBody>
      </p:sp>
    </p:spTree>
    <p:extLst>
      <p:ext uri="{BB962C8B-B14F-4D97-AF65-F5344CB8AC3E}">
        <p14:creationId xmlns:p14="http://schemas.microsoft.com/office/powerpoint/2010/main" val="193132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288384"/>
            <a:ext cx="6357425" cy="1135626"/>
          </a:xfrm>
        </p:spPr>
        <p:txBody>
          <a:bodyPr vert="horz">
            <a:noAutofit/>
          </a:bodyPr>
          <a:lstStyle/>
          <a:p>
            <a:r>
              <a:rPr lang="el-GR" sz="3600" dirty="0" smtClean="0"/>
              <a:t>ΧΑΡΑΚΤΗΡΙΣΤΙΚΑ ΠΕΡΙΟΔΙΚΩΝ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33379" y="1828800"/>
            <a:ext cx="10142806" cy="4040188"/>
          </a:xfrm>
        </p:spPr>
        <p:txBody>
          <a:bodyPr/>
          <a:lstStyle/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Εβδομαδιαία, Μηνιαία, 2Μηνιαία, </a:t>
            </a:r>
            <a:r>
              <a:rPr lang="el-GR" dirty="0" err="1" smtClean="0"/>
              <a:t>κλπ</a:t>
            </a:r>
            <a:endParaRPr lang="el-GR" dirty="0" smtClean="0"/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Διείσδυση : (13-70) ΜΑΡ-ΑΠΡ 2017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 smtClean="0"/>
              <a:t>Διαφημιστική </a:t>
            </a:r>
            <a:r>
              <a:rPr lang="el-GR" dirty="0"/>
              <a:t>δαπάνη (</a:t>
            </a:r>
            <a:r>
              <a:rPr lang="el-GR" dirty="0" smtClean="0"/>
              <a:t>201</a:t>
            </a:r>
            <a:r>
              <a:rPr lang="en-US" dirty="0" smtClean="0"/>
              <a:t>4</a:t>
            </a:r>
            <a:r>
              <a:rPr lang="el-GR" dirty="0" smtClean="0"/>
              <a:t>) </a:t>
            </a:r>
            <a:r>
              <a:rPr lang="el-GR" dirty="0"/>
              <a:t>: € </a:t>
            </a:r>
            <a:r>
              <a:rPr lang="en-US" dirty="0" smtClean="0"/>
              <a:t>304.049</a:t>
            </a:r>
            <a:r>
              <a:rPr lang="el-GR" dirty="0" smtClean="0"/>
              <a:t> </a:t>
            </a:r>
            <a:r>
              <a:rPr lang="el-GR" dirty="0"/>
              <a:t>εκ. </a:t>
            </a:r>
          </a:p>
          <a:p>
            <a:pPr indent="-548640">
              <a:lnSpc>
                <a:spcPct val="150000"/>
              </a:lnSpc>
              <a:buFont typeface="Wingdings 3" panose="05040102010807070707" pitchFamily="18" charset="2"/>
              <a:buChar char=""/>
            </a:pPr>
            <a:r>
              <a:rPr lang="el-GR" dirty="0"/>
              <a:t>% Διαφημιστικής δαπάνης : </a:t>
            </a:r>
            <a:r>
              <a:rPr lang="en-US" dirty="0" smtClean="0"/>
              <a:t>23,8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338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ΠΛΕΟΝΕΚΤΗΜΑΤΑ ΠΕΡΙΟΔΙΚΩΝ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l-GR" sz="2800" dirty="0" smtClean="0"/>
              <a:t>Επιλεκτικότητα</a:t>
            </a:r>
          </a:p>
          <a:p>
            <a:pPr marL="320040" lvl="1" indent="0">
              <a:buNone/>
            </a:pPr>
            <a:r>
              <a:rPr lang="el-GR" sz="2400" dirty="0" smtClean="0"/>
              <a:t>Ποικιλία Θεμάτων – </a:t>
            </a:r>
            <a:r>
              <a:rPr lang="el-GR" sz="2400" dirty="0"/>
              <a:t>ηλικιακές προτιμήσεις – γεωγραφική </a:t>
            </a:r>
            <a:r>
              <a:rPr lang="el-GR" sz="2400" dirty="0" smtClean="0"/>
              <a:t>κάλυψη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Ποιότητα Αναπαραγωγής</a:t>
            </a:r>
          </a:p>
          <a:p>
            <a:pPr marL="320040" lvl="1" indent="0">
              <a:spcBef>
                <a:spcPts val="500"/>
              </a:spcBef>
              <a:buNone/>
            </a:pPr>
            <a:r>
              <a:rPr lang="el-GR" sz="2400" dirty="0" smtClean="0"/>
              <a:t>Χαρτί υψηλής </a:t>
            </a:r>
            <a:r>
              <a:rPr lang="el-GR" sz="2400" dirty="0" err="1" smtClean="0"/>
              <a:t>ποιότητος</a:t>
            </a:r>
            <a:r>
              <a:rPr lang="el-GR" sz="2400" dirty="0" smtClean="0"/>
              <a:t> με εικόνες, χρώματα</a:t>
            </a:r>
            <a:endParaRPr lang="el-GR" sz="2400" dirty="0"/>
          </a:p>
          <a:p>
            <a:pPr>
              <a:spcBef>
                <a:spcPts val="2400"/>
              </a:spcBef>
            </a:pPr>
            <a:r>
              <a:rPr lang="el-GR" sz="2800" dirty="0" smtClean="0"/>
              <a:t>Δημιουργική προσαρμοστικότητα</a:t>
            </a:r>
          </a:p>
          <a:p>
            <a:pPr marL="320040" lvl="1" indent="0">
              <a:buNone/>
            </a:pPr>
            <a:r>
              <a:rPr lang="el-GR" sz="2400" dirty="0" err="1" smtClean="0"/>
              <a:t>Οσον</a:t>
            </a:r>
            <a:r>
              <a:rPr lang="el-GR" sz="2400" dirty="0" smtClean="0"/>
              <a:t> αφορά μορφή, μέγεθος, ακριβή θέση</a:t>
            </a:r>
            <a:endParaRPr lang="en-US" sz="2400" dirty="0" smtClean="0"/>
          </a:p>
          <a:p>
            <a:pPr>
              <a:spcBef>
                <a:spcPts val="2400"/>
              </a:spcBef>
            </a:pPr>
            <a:r>
              <a:rPr lang="el-GR" sz="2800" dirty="0" smtClean="0"/>
              <a:t>Μονιμότητα / διάρκεια ζωής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Γόητρο</a:t>
            </a:r>
          </a:p>
          <a:p>
            <a:pPr>
              <a:spcBef>
                <a:spcPts val="2400"/>
              </a:spcBef>
            </a:pPr>
            <a:endParaRPr lang="el-GR" sz="2400" dirty="0" smtClean="0"/>
          </a:p>
          <a:p>
            <a:pPr marL="320040" lvl="1" indent="0">
              <a:spcBef>
                <a:spcPts val="1800"/>
              </a:spcBef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65614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ΜΕΙΟΝΕΚΤΗΜΑΤΑ ΠΕΡΙΟΔΙΚΩΝ</a:t>
            </a:r>
            <a:endParaRPr lang="el-GR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13"/>
          </p:nvPr>
        </p:nvSpPr>
        <p:spPr>
          <a:xfrm>
            <a:off x="816864" y="1983544"/>
            <a:ext cx="10871200" cy="411245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l-GR" sz="2800" dirty="0" smtClean="0"/>
              <a:t>Κόστος</a:t>
            </a:r>
          </a:p>
          <a:p>
            <a:pPr marL="320040" lvl="1" indent="0">
              <a:buNone/>
            </a:pPr>
            <a:r>
              <a:rPr lang="el-GR" sz="2400" dirty="0" smtClean="0"/>
              <a:t>Απόλυτο √ – </a:t>
            </a:r>
            <a:r>
              <a:rPr lang="el-GR" sz="2400" dirty="0" err="1" smtClean="0"/>
              <a:t>Στοχευμένο</a:t>
            </a:r>
            <a:r>
              <a:rPr lang="el-GR" sz="2400" dirty="0" smtClean="0"/>
              <a:t> (</a:t>
            </a:r>
            <a:r>
              <a:rPr lang="en-US" sz="2400" dirty="0" smtClean="0"/>
              <a:t>CPM)</a:t>
            </a:r>
            <a:r>
              <a:rPr lang="el-GR" sz="2400" dirty="0" smtClean="0"/>
              <a:t>;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Περιορισμένη Ικανότητα Συχνότητας επίδειξης διαφήμισης</a:t>
            </a:r>
          </a:p>
          <a:p>
            <a:pPr>
              <a:spcBef>
                <a:spcPts val="2400"/>
              </a:spcBef>
            </a:pPr>
            <a:r>
              <a:rPr lang="el-GR" sz="2800" dirty="0" smtClean="0"/>
              <a:t>Κορεσμός σε διαφημίσεις</a:t>
            </a:r>
            <a:endParaRPr lang="el-GR" sz="2400" dirty="0" smtClean="0"/>
          </a:p>
          <a:p>
            <a:pPr marL="320040" lvl="1" indent="0">
              <a:spcBef>
                <a:spcPts val="1800"/>
              </a:spcBef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8080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F7915"/>
      </a:hlink>
      <a:folHlink>
        <a:srgbClr val="996600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Διάμεσος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F7915"/>
    </a:hlink>
    <a:folHlink>
      <a:srgbClr val="996600"/>
    </a:folHlink>
  </a:clrScheme>
</a:themeOverride>
</file>

<file path=ppt/theme/themeOverride2.xml><?xml version="1.0" encoding="utf-8"?>
<a:themeOverride xmlns:a="http://schemas.openxmlformats.org/drawingml/2006/main">
  <a:clrScheme name="Διάμεσος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F7915"/>
    </a:hlink>
    <a:folHlink>
      <a:srgbClr val="99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3110</TotalTime>
  <Words>379</Words>
  <Application>Microsoft Office PowerPoint</Application>
  <PresentationFormat>Ευρεία οθόνη</PresentationFormat>
  <Paragraphs>81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Garamond</vt:lpstr>
      <vt:lpstr>Tw Cen MT</vt:lpstr>
      <vt:lpstr>Wingdings</vt:lpstr>
      <vt:lpstr>Wingdings 3</vt:lpstr>
      <vt:lpstr>Προσαρμοσμένη σχεδίαση</vt:lpstr>
      <vt:lpstr>Διάμεσος</vt:lpstr>
      <vt:lpstr>ΧΑΡΑΚΤΗΡΙΣΤΙΚΑ TV</vt:lpstr>
      <vt:lpstr>ΠΛΕΟΝΕΚΤΗΜΑΤΑ ΤΗΣ ΤΗΛΕΟΡΑΣΗΣ</vt:lpstr>
      <vt:lpstr>ΠΕΡΙΟΡΙΣΜΟΙ ΤΗΣ ΤΗΛΕΟΡΑΣΗΣ</vt:lpstr>
      <vt:lpstr>ΧΑΡΑΚΤΗΡΙΣΤΙΚΑ ΡΑΔΙΟΦΩΝΟΥ</vt:lpstr>
      <vt:lpstr>ΠΛΕΟΝΕΚΤΗΜΑΤΑ ΡΑΔΙΟΦΩΝΟΥ</vt:lpstr>
      <vt:lpstr>ΜΕΙΟΝΕΚΤΗΜΑΤΑ ΡΑΔΙΟΦΩΝΟΥ</vt:lpstr>
      <vt:lpstr>ΧΑΡΑΚΤΗΡΙΣΤΙΚΑ ΠΕΡΙΟΔΙΚΩΝ</vt:lpstr>
      <vt:lpstr>ΠΛΕΟΝΕΚΤΗΜΑΤΑ ΠΕΡΙΟΔΙΚΩΝ</vt:lpstr>
      <vt:lpstr>ΜΕΙΟΝΕΚΤΗΜΑΤΑ ΠΕΡΙΟΔΙΚΩΝ</vt:lpstr>
      <vt:lpstr>ΧΑΡΑΚΤΗΡΙΣΤΙΚΑ ΕΦΗΜΕΡΙΔΩΝ</vt:lpstr>
      <vt:lpstr>ΠΛΕΟΝΕΚΤΗΜΑΤΑ ΕΦΗΜΕΡΙΔΩΝ</vt:lpstr>
      <vt:lpstr>ΜΕΙΟΝΕΚΤΗΜΑΤΑ ΕΦΗΜΕΡΙΔΩΝ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Windows User</dc:creator>
  <cp:lastModifiedBy>Windows User</cp:lastModifiedBy>
  <cp:revision>38</cp:revision>
  <dcterms:created xsi:type="dcterms:W3CDTF">2017-05-12T15:46:12Z</dcterms:created>
  <dcterms:modified xsi:type="dcterms:W3CDTF">2018-05-23T12:36:55Z</dcterms:modified>
</cp:coreProperties>
</file>