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0" r:id="rId3"/>
    <p:sldId id="258" r:id="rId4"/>
    <p:sldId id="256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A5E6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3" autoAdjust="0"/>
    <p:restoredTop sz="94660"/>
  </p:normalViewPr>
  <p:slideViewPr>
    <p:cSldViewPr snapToGrid="0">
      <p:cViewPr varScale="1">
        <p:scale>
          <a:sx n="67" d="100"/>
          <a:sy n="67" d="100"/>
        </p:scale>
        <p:origin x="58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971032"/>
            <a:ext cx="12192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/>
          </a:p>
        </p:txBody>
      </p:sp>
      <p:sp>
        <p:nvSpPr>
          <p:cNvPr id="10" name="Rectangle 9"/>
          <p:cNvSpPr/>
          <p:nvPr/>
        </p:nvSpPr>
        <p:spPr>
          <a:xfrm>
            <a:off x="-12192" y="6053328"/>
            <a:ext cx="2999232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/>
          </a:p>
        </p:txBody>
      </p:sp>
      <p:sp>
        <p:nvSpPr>
          <p:cNvPr id="11" name="Rectangle 10"/>
          <p:cNvSpPr/>
          <p:nvPr/>
        </p:nvSpPr>
        <p:spPr>
          <a:xfrm>
            <a:off x="3145536" y="6044184"/>
            <a:ext cx="90464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149600" y="4038600"/>
            <a:ext cx="8636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149600" y="6050037"/>
            <a:ext cx="8686800" cy="685800"/>
          </a:xfrm>
        </p:spPr>
        <p:txBody>
          <a:bodyPr anchor="ctr"/>
          <a:lstStyle>
            <a:lvl1pPr marL="0" indent="0" algn="l">
              <a:buNone/>
              <a:defRPr sz="28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01600" y="6068699"/>
            <a:ext cx="27432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8A90A483-3039-45B4-85BD-3C55455EE9A6}" type="datetimeFigureOut">
              <a:rPr lang="el-GR" smtClean="0"/>
              <a:t>6/6/2018</a:t>
            </a:fld>
            <a:endParaRPr lang="el-G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780524" y="236539"/>
            <a:ext cx="78232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0668000" y="228600"/>
            <a:ext cx="11176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29E43DD-0E77-47F6-9EF7-2E68B828FD6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2363151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US" dirty="0"/>
          </a:p>
        </p:txBody>
      </p:sp>
      <p:sp>
        <p:nvSpPr>
          <p:cNvPr id="12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l-GR" noProof="1" smtClean="0"/>
              <a:t>Επεξεργασία στυλ υποδείγματος κειμένου</a:t>
            </a:r>
          </a:p>
          <a:p>
            <a:pPr lvl="1"/>
            <a:r>
              <a:rPr lang="el-GR" noProof="1" smtClean="0"/>
              <a:t>Δεύτερου επιπέδου</a:t>
            </a:r>
          </a:p>
          <a:p>
            <a:pPr lvl="2"/>
            <a:r>
              <a:rPr lang="el-GR" noProof="1" smtClean="0"/>
              <a:t>Τρίτου επιπέδου</a:t>
            </a:r>
          </a:p>
          <a:p>
            <a:pPr lvl="3"/>
            <a:r>
              <a:rPr lang="el-GR" noProof="1" smtClean="0"/>
              <a:t>Τέταρτου επιπέδου</a:t>
            </a:r>
          </a:p>
          <a:p>
            <a:pPr lvl="4"/>
            <a:r>
              <a:rPr lang="el-GR" noProof="1" smtClean="0"/>
              <a:t>Πέμπτου επιπέδου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0A483-3039-45B4-85BD-3C55455EE9A6}" type="datetimeFigureOut">
              <a:rPr lang="el-GR" smtClean="0"/>
              <a:t>6/6/2018</a:t>
            </a:fld>
            <a:endParaRPr lang="el-GR"/>
          </a:p>
        </p:txBody>
      </p:sp>
      <p:sp>
        <p:nvSpPr>
          <p:cNvPr id="28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9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E43DD-0E77-47F6-9EF7-2E68B828FD6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6802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6864" y="228600"/>
            <a:ext cx="10871200" cy="990600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0A483-3039-45B4-85BD-3C55455EE9A6}" type="datetimeFigureOut">
              <a:rPr lang="el-GR" smtClean="0"/>
              <a:t>6/6/2018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29E43DD-0E77-47F6-9EF7-2E68B828FD6D}" type="slidenum">
              <a:rPr lang="el-GR" smtClean="0"/>
              <a:t>‹#›</a:t>
            </a:fld>
            <a:endParaRPr lang="el-G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816864" y="1600200"/>
            <a:ext cx="10871200" cy="4495800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1133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0A483-3039-45B4-85BD-3C55455EE9A6}" type="datetimeFigureOut">
              <a:rPr lang="el-GR" smtClean="0"/>
              <a:t>6/6/2018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29E43DD-0E77-47F6-9EF7-2E68B828FD6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60108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0A483-3039-45B4-85BD-3C55455EE9A6}" type="datetimeFigureOut">
              <a:rPr lang="el-GR" smtClean="0"/>
              <a:t>6/6/2018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711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29E43DD-0E77-47F6-9EF7-2E68B828FD6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74578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l-GR" noProof="1" smtClean="0"/>
              <a:t>Επεξεργασία στυλ υποδείγματος κειμένου</a:t>
            </a:r>
          </a:p>
          <a:p>
            <a:pPr lvl="1"/>
            <a:r>
              <a:rPr lang="el-GR" noProof="1" smtClean="0"/>
              <a:t>Δεύτερου επιπέδου</a:t>
            </a:r>
          </a:p>
          <a:p>
            <a:pPr lvl="2"/>
            <a:r>
              <a:rPr lang="el-GR" noProof="1" smtClean="0"/>
              <a:t>Τρίτου επιπέδου</a:t>
            </a:r>
          </a:p>
          <a:p>
            <a:pPr lvl="3"/>
            <a:r>
              <a:rPr lang="el-GR" noProof="1" smtClean="0"/>
              <a:t>Τέταρτου επιπέδου</a:t>
            </a:r>
          </a:p>
          <a:p>
            <a:pPr lvl="4"/>
            <a:r>
              <a:rPr lang="el-GR" noProof="1" smtClean="0"/>
              <a:t>Πέμπτου επιπέδου</a:t>
            </a:r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l-GR" noProof="1" smtClean="0"/>
              <a:t>Επεξεργασία στυλ υποδείγματος κειμένου</a:t>
            </a:r>
          </a:p>
          <a:p>
            <a:pPr lvl="1"/>
            <a:r>
              <a:rPr lang="el-GR" noProof="1" smtClean="0"/>
              <a:t>Δεύτερου επιπέδου</a:t>
            </a:r>
          </a:p>
          <a:p>
            <a:pPr lvl="2"/>
            <a:r>
              <a:rPr lang="el-GR" noProof="1" smtClean="0"/>
              <a:t>Τρίτου επιπέδου</a:t>
            </a:r>
          </a:p>
          <a:p>
            <a:pPr lvl="3"/>
            <a:r>
              <a:rPr lang="el-GR" noProof="1" smtClean="0"/>
              <a:t>Τέταρτου επιπέδου</a:t>
            </a:r>
          </a:p>
          <a:p>
            <a:pPr lvl="4"/>
            <a:r>
              <a:rPr lang="el-GR" noProof="1" smtClean="0"/>
              <a:t>Πέμπτου επιπέδου</a:t>
            </a:r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0A483-3039-45B4-85BD-3C55455EE9A6}" type="datetimeFigureOut">
              <a:rPr lang="el-GR" smtClean="0"/>
              <a:t>6/6/2018</a:t>
            </a:fld>
            <a:endParaRPr lang="el-GR"/>
          </a:p>
        </p:txBody>
      </p:sp>
      <p:sp>
        <p:nvSpPr>
          <p:cNvPr id="6" name="Rectangl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E43DD-0E77-47F6-9EF7-2E68B828FD6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47396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 preserve="1">
  <p:cSld name="Τίτλος και Δίστηλ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l-GR" noProof="1" smtClean="0"/>
              <a:t>Επεξεργασία στυλ υποδείγματος κειμένου</a:t>
            </a:r>
          </a:p>
          <a:p>
            <a:pPr lvl="1"/>
            <a:r>
              <a:rPr lang="el-GR" noProof="1" smtClean="0"/>
              <a:t>Δεύτερου επιπέδου</a:t>
            </a:r>
          </a:p>
          <a:p>
            <a:pPr lvl="2"/>
            <a:r>
              <a:rPr lang="el-GR" noProof="1" smtClean="0"/>
              <a:t>Τρίτου επιπέδου</a:t>
            </a:r>
          </a:p>
          <a:p>
            <a:pPr lvl="3"/>
            <a:r>
              <a:rPr lang="el-GR" noProof="1" smtClean="0"/>
              <a:t>Τέταρτου επιπέδου</a:t>
            </a:r>
          </a:p>
          <a:p>
            <a:pPr lvl="4"/>
            <a:r>
              <a:rPr lang="el-GR" noProof="1" smtClean="0"/>
              <a:t>Πέμπτου επιπέδου</a:t>
            </a:r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body"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l-GR" noProof="1" smtClean="0"/>
              <a:t>Επεξεργασία στυλ υποδείγματος κειμένου</a:t>
            </a:r>
          </a:p>
          <a:p>
            <a:pPr lvl="1"/>
            <a:r>
              <a:rPr lang="el-GR" noProof="1" smtClean="0"/>
              <a:t>Δεύτερου επιπέδου</a:t>
            </a:r>
          </a:p>
          <a:p>
            <a:pPr lvl="2"/>
            <a:r>
              <a:rPr lang="el-GR" noProof="1" smtClean="0"/>
              <a:t>Τρίτου επιπέδου</a:t>
            </a:r>
          </a:p>
          <a:p>
            <a:pPr lvl="3"/>
            <a:r>
              <a:rPr lang="el-GR" noProof="1" smtClean="0"/>
              <a:t>Τέταρτου επιπέδου</a:t>
            </a:r>
          </a:p>
          <a:p>
            <a:pPr lvl="4"/>
            <a:r>
              <a:rPr lang="el-GR" noProof="1" smtClean="0"/>
              <a:t>Πέμπτου επιπέδου</a:t>
            </a:r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0A483-3039-45B4-85BD-3C55455EE9A6}" type="datetimeFigureOut">
              <a:rPr lang="el-GR" smtClean="0"/>
              <a:t>6/6/2018</a:t>
            </a:fld>
            <a:endParaRPr lang="el-GR"/>
          </a:p>
        </p:txBody>
      </p:sp>
      <p:sp>
        <p:nvSpPr>
          <p:cNvPr id="6" name="Rectangl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E43DD-0E77-47F6-9EF7-2E68B828FD6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72514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812800" y="228600"/>
            <a:ext cx="108712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el-GR" dirty="0" smtClean="0"/>
              <a:t>Στυλ κύριου τίτλου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816864" y="1600200"/>
            <a:ext cx="108712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el-GR" dirty="0" smtClean="0"/>
              <a:t>Επεξεργασία στυλ υποδείγματος κειμένου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128000" y="6248401"/>
            <a:ext cx="3556000" cy="365125"/>
          </a:xfrm>
          <a:prstGeom prst="rect">
            <a:avLst/>
          </a:prstGeom>
        </p:spPr>
        <p:txBody>
          <a:bodyPr vert="horz" anchor="ctr" anchorCtr="0"/>
          <a:lstStyle>
            <a:lvl1pPr algn="l">
              <a:defRPr sz="1400">
                <a:solidFill>
                  <a:schemeClr val="tx2"/>
                </a:solidFill>
              </a:defRPr>
            </a:lvl1pPr>
          </a:lstStyle>
          <a:p>
            <a:fld id="{8A90A483-3039-45B4-85BD-3C55455EE9A6}" type="datetimeFigureOut">
              <a:rPr lang="el-GR" smtClean="0"/>
              <a:t>6/6/2018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812801" y="6248207"/>
            <a:ext cx="7228111" cy="365125"/>
          </a:xfrm>
          <a:prstGeom prst="rect">
            <a:avLst/>
          </a:prstGeom>
        </p:spPr>
        <p:txBody>
          <a:bodyPr vert="horz" anchor="ctr"/>
          <a:lstStyle>
            <a:lvl1pPr algn="r">
              <a:defRPr sz="140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7" name="Rectangle 6"/>
          <p:cNvSpPr/>
          <p:nvPr/>
        </p:nvSpPr>
        <p:spPr>
          <a:xfrm>
            <a:off x="0" y="1234440"/>
            <a:ext cx="12192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7112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87400" y="1280160"/>
            <a:ext cx="1140460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srgbClr val="99CCFF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7112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>
              <a:defRPr sz="1400" b="1">
                <a:solidFill>
                  <a:srgbClr val="FFFFFF"/>
                </a:solidFill>
              </a:defRPr>
            </a:lvl1pPr>
          </a:lstStyle>
          <a:p>
            <a:fld id="{A29E43DD-0E77-47F6-9EF7-2E68B828FD6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46528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txStyles>
    <p:titleStyle>
      <a:lvl1pPr algn="l" rtl="0" eaLnBrk="1" latinLnBrk="0" hangingPunct="1">
        <a:spcBef>
          <a:spcPct val="0"/>
        </a:spcBef>
        <a:buNone/>
        <a:defRPr sz="4400" kern="1200">
          <a:solidFill>
            <a:srgbClr val="00206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sz="2900" kern="1200">
          <a:solidFill>
            <a:srgbClr val="002060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sz="2600" kern="1200">
          <a:solidFill>
            <a:srgbClr val="002060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sz="2300" kern="1200">
          <a:solidFill>
            <a:srgbClr val="002060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sz="2000" kern="1200">
          <a:solidFill>
            <a:srgbClr val="002060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sz="2000" kern="1200">
          <a:solidFill>
            <a:srgbClr val="002060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Παράδειγμα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sz="quarter" idx="13"/>
          </p:nvPr>
        </p:nvSpPr>
        <p:spPr>
          <a:xfrm>
            <a:off x="816864" y="2249714"/>
            <a:ext cx="10871200" cy="426907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dirty="0" smtClean="0"/>
              <a:t>Ένα σποτ παίζει 3 φορές σε ένα μήνα και πετυχαίνει την παρακάτω έκθεση στο κοινό-στόχο :</a:t>
            </a:r>
          </a:p>
          <a:p>
            <a:pPr marL="0" indent="0">
              <a:lnSpc>
                <a:spcPts val="1200"/>
              </a:lnSpc>
              <a:buNone/>
            </a:pPr>
            <a:endParaRPr lang="el-GR" dirty="0"/>
          </a:p>
          <a:p>
            <a:pPr marL="2057400" lvl="6" indent="0">
              <a:lnSpc>
                <a:spcPts val="2500"/>
              </a:lnSpc>
              <a:buNone/>
            </a:pPr>
            <a:r>
              <a:rPr lang="el-GR" sz="2900" dirty="0">
                <a:solidFill>
                  <a:srgbClr val="002060"/>
                </a:solidFill>
              </a:rPr>
              <a:t>σποτ  εκπομπή 1 = 18% του κοινού</a:t>
            </a:r>
          </a:p>
          <a:p>
            <a:pPr marL="2057400" lvl="6" indent="0">
              <a:lnSpc>
                <a:spcPts val="2500"/>
              </a:lnSpc>
              <a:buNone/>
            </a:pPr>
            <a:r>
              <a:rPr lang="el-GR" sz="2900" dirty="0">
                <a:solidFill>
                  <a:srgbClr val="002060"/>
                </a:solidFill>
              </a:rPr>
              <a:t>σποτ εκπομπή 2 = 21% του κοινού</a:t>
            </a:r>
          </a:p>
          <a:p>
            <a:pPr marL="2057400" lvl="6" indent="0">
              <a:lnSpc>
                <a:spcPts val="2500"/>
              </a:lnSpc>
              <a:buNone/>
            </a:pPr>
            <a:r>
              <a:rPr lang="el-GR" sz="2900" u="sng" dirty="0">
                <a:solidFill>
                  <a:srgbClr val="002060"/>
                </a:solidFill>
              </a:rPr>
              <a:t>σποτ εκπομπή 3 = 14% του κοινού</a:t>
            </a:r>
          </a:p>
          <a:p>
            <a:pPr marL="2057400" lvl="6" indent="0">
              <a:lnSpc>
                <a:spcPts val="2500"/>
              </a:lnSpc>
              <a:buNone/>
            </a:pPr>
            <a:r>
              <a:rPr lang="el-GR" sz="2900" dirty="0">
                <a:solidFill>
                  <a:srgbClr val="002060"/>
                </a:solidFill>
              </a:rPr>
              <a:t>ΣΥΝΟΛΟ = 53% του κοινού</a:t>
            </a:r>
          </a:p>
          <a:p>
            <a:pPr marL="0" indent="0">
              <a:lnSpc>
                <a:spcPts val="1200"/>
              </a:lnSpc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52901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sz="quarter" idx="13"/>
          </p:nvPr>
        </p:nvSpPr>
        <p:spPr>
          <a:xfrm>
            <a:off x="816864" y="1803396"/>
            <a:ext cx="10871200" cy="4495800"/>
          </a:xfrm>
        </p:spPr>
        <p:txBody>
          <a:bodyPr/>
          <a:lstStyle/>
          <a:p>
            <a:pPr marL="0" indent="0">
              <a:buNone/>
            </a:pPr>
            <a:r>
              <a:rPr lang="el-GR" dirty="0"/>
              <a:t>Και τα 3 σποτ πέτυχαν συνολικά 53% </a:t>
            </a:r>
            <a:r>
              <a:rPr lang="el-GR" dirty="0" smtClean="0"/>
              <a:t>κάλυψη στο κοινό-στόχος (</a:t>
            </a:r>
            <a:r>
              <a:rPr lang="en-US" dirty="0" smtClean="0"/>
              <a:t>GRPs</a:t>
            </a:r>
            <a:r>
              <a:rPr lang="el-GR" dirty="0" smtClean="0"/>
              <a:t>)</a:t>
            </a:r>
            <a:r>
              <a:rPr lang="en-US" dirty="0" smtClean="0"/>
              <a:t> </a:t>
            </a:r>
            <a:r>
              <a:rPr lang="el-GR" dirty="0"/>
              <a:t>(όπου τα άτομα έχουν εκτεθεί από 1-3 φορές). Η καθαρή κάλυψη είναι 28% (στοιχείο </a:t>
            </a:r>
            <a:r>
              <a:rPr lang="en-US" dirty="0"/>
              <a:t>AGB</a:t>
            </a:r>
            <a:r>
              <a:rPr lang="en-US" dirty="0" smtClean="0"/>
              <a:t>).</a:t>
            </a:r>
            <a:endParaRPr lang="el-GR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l-GR" dirty="0"/>
              <a:t>Η μέση συχνότητα ή Ο</a:t>
            </a:r>
            <a:r>
              <a:rPr lang="en-US" dirty="0" err="1"/>
              <a:t>pportunity</a:t>
            </a:r>
            <a:r>
              <a:rPr lang="en-US" dirty="0"/>
              <a:t>-To-See (OTS) </a:t>
            </a:r>
            <a:r>
              <a:rPr lang="el-GR" dirty="0"/>
              <a:t>είναι ο λόγος </a:t>
            </a:r>
            <a:endParaRPr lang="en-US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l-GR" dirty="0" smtClean="0">
                <a:solidFill>
                  <a:srgbClr val="FF0000"/>
                </a:solidFill>
              </a:rPr>
              <a:t>Μέση Συχνότητα = </a:t>
            </a:r>
            <a:r>
              <a:rPr lang="en-US" dirty="0" smtClean="0">
                <a:solidFill>
                  <a:srgbClr val="FF0000"/>
                </a:solidFill>
              </a:rPr>
              <a:t>GRPs / </a:t>
            </a:r>
            <a:r>
              <a:rPr lang="el-GR" dirty="0" smtClean="0">
                <a:solidFill>
                  <a:srgbClr val="FF0000"/>
                </a:solidFill>
              </a:rPr>
              <a:t>Καθαρή κάλυψη </a:t>
            </a:r>
            <a:r>
              <a:rPr lang="el-GR" dirty="0" smtClean="0"/>
              <a:t>= 53/28 = 1,9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l-GR" dirty="0" smtClean="0"/>
              <a:t>δηλαδή </a:t>
            </a:r>
            <a:r>
              <a:rPr lang="el-GR" dirty="0"/>
              <a:t>κατά μέσο όρο κάθε άτομο που εκτέθηκε στη διαφήμιση την είδε 1,9 φορές.</a:t>
            </a:r>
          </a:p>
          <a:p>
            <a:endParaRPr lang="el-GR" dirty="0"/>
          </a:p>
        </p:txBody>
      </p:sp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Παράδειγμα</a:t>
            </a:r>
            <a:r>
              <a:rPr lang="en-US" dirty="0" smtClean="0"/>
              <a:t> (</a:t>
            </a:r>
            <a:r>
              <a:rPr lang="el-GR" dirty="0" smtClean="0"/>
              <a:t>συνέχεια)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02080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sz="quarter" idx="13"/>
          </p:nvPr>
        </p:nvSpPr>
        <p:spPr>
          <a:xfrm>
            <a:off x="816864" y="1600199"/>
            <a:ext cx="10871200" cy="481385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l-GR" dirty="0" smtClean="0"/>
              <a:t>Οι τιμές των 3 σποτ είναι :</a:t>
            </a:r>
          </a:p>
          <a:p>
            <a:pPr marL="0" indent="0">
              <a:lnSpc>
                <a:spcPts val="2500"/>
              </a:lnSpc>
              <a:buNone/>
            </a:pPr>
            <a:r>
              <a:rPr lang="el-GR" dirty="0" smtClean="0"/>
              <a:t>σποτ </a:t>
            </a:r>
            <a:r>
              <a:rPr lang="el-GR" dirty="0"/>
              <a:t>εκπομπή </a:t>
            </a:r>
            <a:r>
              <a:rPr lang="el-GR" dirty="0" smtClean="0"/>
              <a:t>1 </a:t>
            </a:r>
            <a:r>
              <a:rPr lang="el-GR" dirty="0"/>
              <a:t>= </a:t>
            </a:r>
            <a:r>
              <a:rPr lang="el-GR" dirty="0" smtClean="0"/>
              <a:t>8.000 €</a:t>
            </a:r>
            <a:endParaRPr lang="el-GR" dirty="0"/>
          </a:p>
          <a:p>
            <a:pPr marL="0" indent="0">
              <a:lnSpc>
                <a:spcPts val="2500"/>
              </a:lnSpc>
              <a:buNone/>
            </a:pPr>
            <a:r>
              <a:rPr lang="el-GR" dirty="0"/>
              <a:t>σποτ εκπομπή 2</a:t>
            </a:r>
            <a:r>
              <a:rPr lang="el-GR" dirty="0" smtClean="0"/>
              <a:t>  </a:t>
            </a:r>
            <a:r>
              <a:rPr lang="el-GR" dirty="0"/>
              <a:t>= </a:t>
            </a:r>
            <a:r>
              <a:rPr lang="el-GR" dirty="0" smtClean="0"/>
              <a:t>14.000 €</a:t>
            </a:r>
            <a:endParaRPr lang="el-GR" dirty="0"/>
          </a:p>
          <a:p>
            <a:pPr marL="0" indent="0">
              <a:lnSpc>
                <a:spcPts val="2500"/>
              </a:lnSpc>
              <a:buNone/>
            </a:pPr>
            <a:r>
              <a:rPr lang="el-GR" dirty="0"/>
              <a:t>σποτ εκπομπή </a:t>
            </a:r>
            <a:r>
              <a:rPr lang="el-GR" dirty="0" smtClean="0"/>
              <a:t>3  = 9.000 €</a:t>
            </a:r>
          </a:p>
          <a:p>
            <a:pPr marL="0" indent="0">
              <a:lnSpc>
                <a:spcPts val="2500"/>
              </a:lnSpc>
              <a:buNone/>
            </a:pPr>
            <a:endParaRPr lang="el-GR" dirty="0"/>
          </a:p>
          <a:p>
            <a:pPr marL="0" indent="0">
              <a:lnSpc>
                <a:spcPts val="2500"/>
              </a:lnSpc>
              <a:buNone/>
            </a:pPr>
            <a:r>
              <a:rPr lang="el-GR" dirty="0" smtClean="0"/>
              <a:t>Το κόστος ανά μονάδα αποτελεσματικότητος είναι :</a:t>
            </a:r>
          </a:p>
          <a:p>
            <a:pPr marL="0" indent="0">
              <a:lnSpc>
                <a:spcPts val="2500"/>
              </a:lnSpc>
              <a:buNone/>
            </a:pPr>
            <a:r>
              <a:rPr lang="el-GR" dirty="0"/>
              <a:t>σποτ εκπομπή 1 </a:t>
            </a:r>
            <a:r>
              <a:rPr lang="el-GR" dirty="0" smtClean="0"/>
              <a:t>= 8.000 € / 18 </a:t>
            </a:r>
            <a:r>
              <a:rPr lang="en-US" dirty="0" smtClean="0"/>
              <a:t>GRP</a:t>
            </a:r>
            <a:r>
              <a:rPr lang="el-GR" dirty="0" smtClean="0"/>
              <a:t> = 444 € / </a:t>
            </a:r>
            <a:r>
              <a:rPr lang="en-US" dirty="0" smtClean="0"/>
              <a:t>GRP</a:t>
            </a:r>
            <a:endParaRPr lang="el-GR" dirty="0" smtClean="0"/>
          </a:p>
          <a:p>
            <a:pPr marL="0" indent="0">
              <a:lnSpc>
                <a:spcPts val="2500"/>
              </a:lnSpc>
              <a:buNone/>
            </a:pPr>
            <a:r>
              <a:rPr lang="el-GR" dirty="0"/>
              <a:t>σποτ εκπομπή 2 </a:t>
            </a:r>
            <a:r>
              <a:rPr lang="el-GR" dirty="0" smtClean="0"/>
              <a:t>= 14.000 </a:t>
            </a:r>
            <a:r>
              <a:rPr lang="el-GR" dirty="0"/>
              <a:t>€ / </a:t>
            </a:r>
            <a:r>
              <a:rPr lang="el-GR" dirty="0" smtClean="0"/>
              <a:t>21</a:t>
            </a:r>
            <a:r>
              <a:rPr lang="en-US" dirty="0"/>
              <a:t> GRP</a:t>
            </a:r>
            <a:r>
              <a:rPr lang="el-GR" dirty="0" smtClean="0"/>
              <a:t> =</a:t>
            </a:r>
            <a:r>
              <a:rPr lang="en-US" dirty="0" smtClean="0"/>
              <a:t> 666</a:t>
            </a:r>
            <a:r>
              <a:rPr lang="el-GR" dirty="0"/>
              <a:t> € / </a:t>
            </a:r>
            <a:r>
              <a:rPr lang="en-US" dirty="0"/>
              <a:t>GRP</a:t>
            </a:r>
            <a:endParaRPr lang="el-GR" dirty="0"/>
          </a:p>
          <a:p>
            <a:pPr marL="0" indent="0">
              <a:lnSpc>
                <a:spcPts val="2500"/>
              </a:lnSpc>
              <a:buNone/>
            </a:pPr>
            <a:r>
              <a:rPr lang="el-GR" dirty="0"/>
              <a:t>σποτ εκπομπή 3 </a:t>
            </a:r>
            <a:r>
              <a:rPr lang="el-GR" dirty="0" smtClean="0"/>
              <a:t>= 9.000 € /14</a:t>
            </a:r>
            <a:r>
              <a:rPr lang="en-US" dirty="0"/>
              <a:t> GRP</a:t>
            </a:r>
            <a:r>
              <a:rPr lang="el-GR" dirty="0" smtClean="0"/>
              <a:t> = </a:t>
            </a:r>
            <a:r>
              <a:rPr lang="en-US" dirty="0" smtClean="0"/>
              <a:t>642</a:t>
            </a:r>
            <a:r>
              <a:rPr lang="el-GR" dirty="0"/>
              <a:t> € / </a:t>
            </a:r>
            <a:r>
              <a:rPr lang="en-US" dirty="0" smtClean="0"/>
              <a:t>GRP</a:t>
            </a:r>
            <a:endParaRPr lang="el-GR" dirty="0" smtClean="0"/>
          </a:p>
          <a:p>
            <a:pPr marL="0" indent="0">
              <a:lnSpc>
                <a:spcPts val="2500"/>
              </a:lnSpc>
              <a:buNone/>
            </a:pPr>
            <a:endParaRPr lang="en-US" dirty="0" smtClean="0"/>
          </a:p>
          <a:p>
            <a:pPr marL="0" indent="0">
              <a:lnSpc>
                <a:spcPts val="2500"/>
              </a:lnSpc>
              <a:buNone/>
            </a:pPr>
            <a:r>
              <a:rPr lang="el-GR" dirty="0" smtClean="0"/>
              <a:t>Σε περίπτωση επιλογής το σποτ στην εκπομπή 1 είναι προτιμώτερο από άποψη κόστους / ωφέλειας</a:t>
            </a:r>
            <a:endParaRPr lang="el-GR" dirty="0"/>
          </a:p>
        </p:txBody>
      </p:sp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Παράδειγμα</a:t>
            </a:r>
            <a:r>
              <a:rPr lang="en-US" dirty="0" smtClean="0"/>
              <a:t> (</a:t>
            </a:r>
            <a:r>
              <a:rPr lang="el-GR" dirty="0" smtClean="0"/>
              <a:t>συνέχεια)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81779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Τίτλος 5"/>
          <p:cNvSpPr>
            <a:spLocks noGrp="1"/>
          </p:cNvSpPr>
          <p:nvPr>
            <p:ph type="title"/>
          </p:nvPr>
        </p:nvSpPr>
        <p:spPr>
          <a:xfrm>
            <a:off x="265043" y="228600"/>
            <a:ext cx="11807687" cy="990600"/>
          </a:xfrm>
        </p:spPr>
        <p:txBody>
          <a:bodyPr>
            <a:noAutofit/>
          </a:bodyPr>
          <a:lstStyle/>
          <a:p>
            <a:r>
              <a:rPr lang="el-GR" sz="3200" u="sng" dirty="0" smtClean="0"/>
              <a:t>ΑΣΚΗΣΗ</a:t>
            </a:r>
            <a:r>
              <a:rPr lang="el-GR" sz="3200" dirty="0" smtClean="0"/>
              <a:t> : Στόχοι επιχείρησης </a:t>
            </a:r>
            <a:r>
              <a:rPr lang="en-US" sz="3200" dirty="0" smtClean="0"/>
              <a:t>/ </a:t>
            </a:r>
            <a:r>
              <a:rPr lang="el-GR" sz="3200" dirty="0" smtClean="0"/>
              <a:t>Στόχοι </a:t>
            </a:r>
            <a:r>
              <a:rPr lang="en-US" sz="3200" dirty="0" smtClean="0"/>
              <a:t>Marketing/ </a:t>
            </a:r>
            <a:r>
              <a:rPr lang="el-GR" sz="3200" dirty="0" smtClean="0"/>
              <a:t>Στόχοι διαφήμισης</a:t>
            </a:r>
            <a:endParaRPr lang="el-GR" sz="3200" dirty="0"/>
          </a:p>
        </p:txBody>
      </p:sp>
      <p:sp>
        <p:nvSpPr>
          <p:cNvPr id="7" name="Θέση περιεχομένου 6"/>
          <p:cNvSpPr>
            <a:spLocks noGrp="1"/>
          </p:cNvSpPr>
          <p:nvPr>
            <p:ph sz="half" idx="1"/>
          </p:nvPr>
        </p:nvSpPr>
        <p:spPr>
          <a:xfrm>
            <a:off x="6361042" y="1611706"/>
            <a:ext cx="5433392" cy="175259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l-GR" u="sng" dirty="0" smtClean="0"/>
              <a:t>Στόχοι Επιχείρησης</a:t>
            </a:r>
          </a:p>
          <a:p>
            <a:pPr marL="0" indent="0">
              <a:buNone/>
            </a:pPr>
            <a:r>
              <a:rPr lang="el-GR" dirty="0" smtClean="0"/>
              <a:t>Αύξηση κερδοφορίας 20% :</a:t>
            </a:r>
          </a:p>
          <a:p>
            <a:pPr marL="365760" lvl="1" indent="0">
              <a:buNone/>
            </a:pPr>
            <a:r>
              <a:rPr lang="el-GR" dirty="0" smtClean="0"/>
              <a:t>Αύξηση πωλήσεων 15%</a:t>
            </a:r>
          </a:p>
          <a:p>
            <a:pPr marL="365760" lvl="1" indent="0">
              <a:buNone/>
            </a:pPr>
            <a:r>
              <a:rPr lang="el-GR" dirty="0" smtClean="0"/>
              <a:t>Μείωση κόστους 5%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sz="half" idx="2"/>
          </p:nvPr>
        </p:nvSpPr>
        <p:spPr>
          <a:xfrm>
            <a:off x="5191432" y="4850290"/>
            <a:ext cx="6390968" cy="1537252"/>
          </a:xfrm>
          <a:solidFill>
            <a:srgbClr val="FDA5E6"/>
          </a:solidFill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l-GR" u="sng" dirty="0"/>
              <a:t>Στόχοι διαφήμισης</a:t>
            </a:r>
            <a:endParaRPr lang="el-GR" u="sng" dirty="0" smtClean="0"/>
          </a:p>
          <a:p>
            <a:pPr marL="0" indent="0">
              <a:buNone/>
            </a:pPr>
            <a:r>
              <a:rPr lang="el-GR" dirty="0" smtClean="0"/>
              <a:t>Στόχος κάλυψης (</a:t>
            </a:r>
            <a:r>
              <a:rPr lang="en-US" dirty="0" smtClean="0"/>
              <a:t>reach) </a:t>
            </a:r>
            <a:r>
              <a:rPr lang="el-GR" dirty="0"/>
              <a:t>: </a:t>
            </a:r>
            <a:r>
              <a:rPr lang="el-GR" dirty="0" smtClean="0"/>
              <a:t>75%</a:t>
            </a:r>
            <a:endParaRPr lang="el-GR" dirty="0"/>
          </a:p>
          <a:p>
            <a:pPr marL="0" indent="0">
              <a:buNone/>
            </a:pPr>
            <a:r>
              <a:rPr lang="el-GR" dirty="0" smtClean="0"/>
              <a:t>Στόχος συχνότητας (</a:t>
            </a:r>
            <a:r>
              <a:rPr lang="en-US" dirty="0" smtClean="0"/>
              <a:t>frequency)</a:t>
            </a:r>
            <a:r>
              <a:rPr lang="el-GR" dirty="0" smtClean="0"/>
              <a:t> (3+) : 40%</a:t>
            </a:r>
            <a:endParaRPr lang="el-GR" dirty="0"/>
          </a:p>
        </p:txBody>
      </p:sp>
      <p:sp>
        <p:nvSpPr>
          <p:cNvPr id="5" name="Θέση περιεχομένου 1"/>
          <p:cNvSpPr txBox="1">
            <a:spLocks/>
          </p:cNvSpPr>
          <p:nvPr/>
        </p:nvSpPr>
        <p:spPr>
          <a:xfrm>
            <a:off x="450576" y="3293337"/>
            <a:ext cx="9117496" cy="1428268"/>
          </a:xfrm>
          <a:prstGeom prst="rect">
            <a:avLst/>
          </a:prstGeom>
        </p:spPr>
        <p:txBody>
          <a:bodyPr vert="horz">
            <a:normAutofit fontScale="92500" lnSpcReduction="10000"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l-GR" u="sng" dirty="0"/>
              <a:t>Στόχοι </a:t>
            </a:r>
            <a:r>
              <a:rPr lang="en-US" u="sng" dirty="0"/>
              <a:t>Marketing</a:t>
            </a:r>
            <a:endParaRPr lang="el-GR" u="sng" dirty="0" smtClean="0"/>
          </a:p>
          <a:p>
            <a:pPr marL="0" indent="0">
              <a:buNone/>
            </a:pPr>
            <a:r>
              <a:rPr lang="el-GR" dirty="0" smtClean="0"/>
              <a:t>Αύξηση γνώσης (</a:t>
            </a:r>
            <a:r>
              <a:rPr lang="en-US" dirty="0" smtClean="0"/>
              <a:t>awareness) </a:t>
            </a:r>
            <a:r>
              <a:rPr lang="el-GR" dirty="0" smtClean="0"/>
              <a:t>: +25% </a:t>
            </a:r>
            <a:r>
              <a:rPr lang="en-US" dirty="0" smtClean="0"/>
              <a:t>(</a:t>
            </a:r>
            <a:r>
              <a:rPr lang="el-GR" dirty="0" smtClean="0"/>
              <a:t>σύνολο </a:t>
            </a:r>
            <a:r>
              <a:rPr lang="el-GR" u="sng" dirty="0" smtClean="0"/>
              <a:t>80%</a:t>
            </a:r>
            <a:r>
              <a:rPr lang="el-GR" dirty="0" smtClean="0"/>
              <a:t>)</a:t>
            </a:r>
          </a:p>
          <a:p>
            <a:pPr marL="0" indent="0">
              <a:buNone/>
            </a:pPr>
            <a:r>
              <a:rPr lang="el-GR" dirty="0" smtClean="0"/>
              <a:t>Στόχος προτίμησης </a:t>
            </a:r>
            <a:r>
              <a:rPr lang="en-US" dirty="0" smtClean="0"/>
              <a:t>(preference)</a:t>
            </a:r>
            <a:r>
              <a:rPr lang="el-GR" dirty="0" smtClean="0"/>
              <a:t>: 15%</a:t>
            </a:r>
            <a:r>
              <a:rPr lang="en-US" dirty="0" smtClean="0"/>
              <a:t> </a:t>
            </a:r>
            <a:r>
              <a:rPr lang="el-GR" dirty="0" smtClean="0"/>
              <a:t>υποψηφίων αγοραστών</a:t>
            </a:r>
          </a:p>
          <a:p>
            <a:pPr marL="0" indent="0">
              <a:buNone/>
            </a:pPr>
            <a:endParaRPr lang="el-GR" dirty="0"/>
          </a:p>
        </p:txBody>
      </p:sp>
      <p:sp>
        <p:nvSpPr>
          <p:cNvPr id="8" name="Θέση περιεχομένου 6"/>
          <p:cNvSpPr txBox="1">
            <a:spLocks/>
          </p:cNvSpPr>
          <p:nvPr/>
        </p:nvSpPr>
        <p:spPr>
          <a:xfrm>
            <a:off x="927650" y="1611706"/>
            <a:ext cx="5433392" cy="1360093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l-GR" dirty="0" smtClean="0"/>
              <a:t>Προϊόν : </a:t>
            </a:r>
            <a:r>
              <a:rPr lang="en-US" dirty="0" smtClean="0"/>
              <a:t>FORD MONDEO </a:t>
            </a:r>
          </a:p>
          <a:p>
            <a:pPr marL="0" indent="0">
              <a:buFont typeface="Wingdings"/>
              <a:buNone/>
            </a:pPr>
            <a:r>
              <a:rPr lang="el-GR" dirty="0" smtClean="0"/>
              <a:t>Κοινό-Στόχος :</a:t>
            </a:r>
            <a:r>
              <a:rPr lang="en-US" dirty="0" smtClean="0"/>
              <a:t> </a:t>
            </a:r>
            <a:r>
              <a:rPr lang="el-GR" dirty="0" smtClean="0"/>
              <a:t>ΑΝΔΡΕΣ     45-64</a:t>
            </a:r>
          </a:p>
        </p:txBody>
      </p:sp>
    </p:spTree>
    <p:extLst>
      <p:ext uri="{BB962C8B-B14F-4D97-AF65-F5344CB8AC3E}">
        <p14:creationId xmlns:p14="http://schemas.microsoft.com/office/powerpoint/2010/main" val="3959186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" grpId="0" uiExpand="1" build="p" animBg="1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MEDIA PLAN : </a:t>
            </a:r>
            <a:r>
              <a:rPr lang="el-GR" dirty="0" smtClean="0"/>
              <a:t>Κυριακάτικες εφημερίδες</a:t>
            </a:r>
            <a:endParaRPr lang="el-GR" dirty="0"/>
          </a:p>
        </p:txBody>
      </p:sp>
      <p:graphicFrame>
        <p:nvGraphicFramePr>
          <p:cNvPr id="3" name="Θέση περιεχομένου 2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613485694"/>
              </p:ext>
            </p:extLst>
          </p:nvPr>
        </p:nvGraphicFramePr>
        <p:xfrm>
          <a:off x="415235" y="2226366"/>
          <a:ext cx="4912139" cy="408851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70008">
                  <a:extLst>
                    <a:ext uri="{9D8B030D-6E8A-4147-A177-3AD203B41FA5}">
                      <a16:colId xmlns:a16="http://schemas.microsoft.com/office/drawing/2014/main" val="659365509"/>
                    </a:ext>
                  </a:extLst>
                </a:gridCol>
                <a:gridCol w="847377">
                  <a:extLst>
                    <a:ext uri="{9D8B030D-6E8A-4147-A177-3AD203B41FA5}">
                      <a16:colId xmlns:a16="http://schemas.microsoft.com/office/drawing/2014/main" val="510781966"/>
                    </a:ext>
                  </a:extLst>
                </a:gridCol>
                <a:gridCol w="847377">
                  <a:extLst>
                    <a:ext uri="{9D8B030D-6E8A-4147-A177-3AD203B41FA5}">
                      <a16:colId xmlns:a16="http://schemas.microsoft.com/office/drawing/2014/main" val="4013952037"/>
                    </a:ext>
                  </a:extLst>
                </a:gridCol>
                <a:gridCol w="847377">
                  <a:extLst>
                    <a:ext uri="{9D8B030D-6E8A-4147-A177-3AD203B41FA5}">
                      <a16:colId xmlns:a16="http://schemas.microsoft.com/office/drawing/2014/main" val="1563658387"/>
                    </a:ext>
                  </a:extLst>
                </a:gridCol>
              </a:tblGrid>
              <a:tr h="684572"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u="none" strike="noStrike">
                          <a:effectLst/>
                        </a:rPr>
                        <a:t>ΚΥΡΙΑΚΑΤΙΚΕΣ    ΕΦΗΜΕΡΙΔΕΣ</a:t>
                      </a:r>
                      <a:endParaRPr lang="el-GR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400" u="none" strike="noStrike">
                          <a:effectLst/>
                        </a:rPr>
                        <a:t>% 45-64 ΑΝΔΡΕΣ</a:t>
                      </a:r>
                      <a:endParaRPr lang="el-G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400" u="none" strike="noStrike" dirty="0">
                          <a:effectLst/>
                        </a:rPr>
                        <a:t>Κόστος </a:t>
                      </a:r>
                      <a:r>
                        <a:rPr lang="el-GR" sz="1400" u="none" strike="noStrike" dirty="0" smtClean="0">
                          <a:effectLst/>
                        </a:rPr>
                        <a:t>Ολοσέλιδη</a:t>
                      </a:r>
                      <a:endParaRPr lang="el-G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400" u="none" strike="noStrike">
                          <a:effectLst/>
                        </a:rPr>
                        <a:t>Κόστος / </a:t>
                      </a:r>
                      <a:r>
                        <a:rPr lang="en-US" sz="1400" u="none" strike="noStrike">
                          <a:effectLst/>
                        </a:rPr>
                        <a:t>GRP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6954423"/>
                  </a:ext>
                </a:extLst>
              </a:tr>
              <a:tr h="378216"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u="none" strike="noStrike">
                          <a:effectLst/>
                        </a:rPr>
                        <a:t>ΒΗΜΑ</a:t>
                      </a:r>
                      <a:endParaRPr lang="el-G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400" u="none" strike="noStrike">
                          <a:effectLst/>
                        </a:rPr>
                        <a:t>16</a:t>
                      </a:r>
                      <a:endParaRPr lang="el-G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400" u="none" strike="noStrike">
                          <a:effectLst/>
                        </a:rPr>
                        <a:t>8,500</a:t>
                      </a:r>
                      <a:endParaRPr lang="el-G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400" u="none" strike="noStrike">
                          <a:effectLst/>
                        </a:rPr>
                        <a:t>531</a:t>
                      </a:r>
                      <a:endParaRPr lang="el-G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96994086"/>
                  </a:ext>
                </a:extLst>
              </a:tr>
              <a:tr h="378216"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u="none" strike="noStrike">
                          <a:effectLst/>
                        </a:rPr>
                        <a:t>ΕΘΝΟΣ</a:t>
                      </a:r>
                      <a:endParaRPr lang="el-G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400" u="none" strike="noStrike">
                          <a:effectLst/>
                        </a:rPr>
                        <a:t>12</a:t>
                      </a:r>
                      <a:endParaRPr lang="el-G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400" u="none" strike="noStrike">
                          <a:effectLst/>
                        </a:rPr>
                        <a:t>7,600</a:t>
                      </a:r>
                      <a:endParaRPr lang="el-G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400" u="none" strike="noStrike">
                          <a:effectLst/>
                        </a:rPr>
                        <a:t>633</a:t>
                      </a:r>
                      <a:endParaRPr lang="el-G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0300756"/>
                  </a:ext>
                </a:extLst>
              </a:tr>
              <a:tr h="378216"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u="none" strike="noStrike">
                          <a:effectLst/>
                        </a:rPr>
                        <a:t>ΚΑΘΗΜΕΡΙΝΗ</a:t>
                      </a:r>
                      <a:endParaRPr lang="el-G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400" u="none" strike="noStrike">
                          <a:effectLst/>
                        </a:rPr>
                        <a:t>19</a:t>
                      </a:r>
                      <a:endParaRPr lang="el-G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400" u="none" strike="noStrike">
                          <a:effectLst/>
                        </a:rPr>
                        <a:t>9,500</a:t>
                      </a:r>
                      <a:endParaRPr lang="el-G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400" u="none" strike="noStrike">
                          <a:effectLst/>
                        </a:rPr>
                        <a:t>500</a:t>
                      </a:r>
                      <a:endParaRPr lang="el-G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42216840"/>
                  </a:ext>
                </a:extLst>
              </a:tr>
              <a:tr h="378216"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u="none" strike="noStrike">
                          <a:effectLst/>
                        </a:rPr>
                        <a:t>ΚΥΡΙΑΚΑΤΙΚΗ ΔΗΜΟΚΡΑΤΙΑ</a:t>
                      </a:r>
                      <a:endParaRPr lang="el-G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400" u="none" strike="noStrike">
                          <a:effectLst/>
                        </a:rPr>
                        <a:t>4</a:t>
                      </a:r>
                      <a:endParaRPr lang="el-G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400" u="none" strike="noStrike">
                          <a:effectLst/>
                        </a:rPr>
                        <a:t>6,100</a:t>
                      </a:r>
                      <a:endParaRPr lang="el-G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400" u="none" strike="noStrike">
                          <a:effectLst/>
                        </a:rPr>
                        <a:t>1,525</a:t>
                      </a:r>
                      <a:endParaRPr lang="el-G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64383955"/>
                  </a:ext>
                </a:extLst>
              </a:tr>
              <a:tr h="378216"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u="none" strike="noStrike">
                          <a:effectLst/>
                        </a:rPr>
                        <a:t>ΠΡΩΤΟ ΘΕΜΑ</a:t>
                      </a:r>
                      <a:endParaRPr lang="el-G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400" u="none" strike="noStrike">
                          <a:effectLst/>
                        </a:rPr>
                        <a:t>23</a:t>
                      </a:r>
                      <a:endParaRPr lang="el-G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400" u="none" strike="noStrike">
                          <a:effectLst/>
                        </a:rPr>
                        <a:t>7,500</a:t>
                      </a:r>
                      <a:endParaRPr lang="el-G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400" u="none" strike="noStrike">
                          <a:effectLst/>
                        </a:rPr>
                        <a:t>326</a:t>
                      </a:r>
                      <a:endParaRPr lang="el-G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78699832"/>
                  </a:ext>
                </a:extLst>
              </a:tr>
              <a:tr h="378216"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u="none" strike="noStrike">
                          <a:effectLst/>
                        </a:rPr>
                        <a:t>ΤΥΠΟΣ ΤΗΣ ΚΥΡΙΑΚΗΣ</a:t>
                      </a:r>
                      <a:endParaRPr lang="el-G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400" u="none" strike="noStrike">
                          <a:effectLst/>
                        </a:rPr>
                        <a:t>8</a:t>
                      </a:r>
                      <a:endParaRPr lang="el-G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400" u="none" strike="noStrike">
                          <a:effectLst/>
                        </a:rPr>
                        <a:t>6,200</a:t>
                      </a:r>
                      <a:endParaRPr lang="el-G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400" u="none" strike="noStrike">
                          <a:effectLst/>
                        </a:rPr>
                        <a:t>775</a:t>
                      </a:r>
                      <a:endParaRPr lang="el-G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01934155"/>
                  </a:ext>
                </a:extLst>
              </a:tr>
              <a:tr h="37821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DOCUMENTO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400" u="none" strike="noStrike">
                          <a:effectLst/>
                        </a:rPr>
                        <a:t>10</a:t>
                      </a:r>
                      <a:endParaRPr lang="el-G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400" u="none" strike="noStrike">
                          <a:effectLst/>
                        </a:rPr>
                        <a:t>6,700</a:t>
                      </a:r>
                      <a:endParaRPr lang="el-G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400" u="none" strike="noStrike">
                          <a:effectLst/>
                        </a:rPr>
                        <a:t>670</a:t>
                      </a:r>
                      <a:endParaRPr lang="el-G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60198770"/>
                  </a:ext>
                </a:extLst>
              </a:tr>
              <a:tr h="37821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FREE SUNDAY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400" u="none" strike="noStrike">
                          <a:effectLst/>
                        </a:rPr>
                        <a:t>8</a:t>
                      </a:r>
                      <a:endParaRPr lang="el-G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400" u="none" strike="noStrike">
                          <a:effectLst/>
                        </a:rPr>
                        <a:t>5,800</a:t>
                      </a:r>
                      <a:endParaRPr lang="el-G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400" u="none" strike="noStrike">
                          <a:effectLst/>
                        </a:rPr>
                        <a:t>725</a:t>
                      </a:r>
                      <a:endParaRPr lang="el-G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04661073"/>
                  </a:ext>
                </a:extLst>
              </a:tr>
              <a:tr h="37821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REAL NEWS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400" u="none" strike="noStrike">
                          <a:effectLst/>
                        </a:rPr>
                        <a:t>20</a:t>
                      </a:r>
                      <a:endParaRPr lang="el-G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400" u="none" strike="noStrike">
                          <a:effectLst/>
                        </a:rPr>
                        <a:t>7,300</a:t>
                      </a:r>
                      <a:endParaRPr lang="el-G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400" u="none" strike="noStrike" dirty="0">
                          <a:effectLst/>
                        </a:rPr>
                        <a:t>365</a:t>
                      </a:r>
                      <a:endParaRPr lang="el-G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36321175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15235" y="1772802"/>
            <a:ext cx="4912139" cy="371059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l-GR" dirty="0" smtClean="0">
                <a:solidFill>
                  <a:schemeClr val="bg1"/>
                </a:solidFill>
              </a:rPr>
              <a:t>Αξιολόγηση κυριακάτικων εφημερίδων</a:t>
            </a:r>
            <a:endParaRPr lang="el-GR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69498" y="1786476"/>
            <a:ext cx="5742894" cy="371059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l-GR" dirty="0" smtClean="0">
                <a:solidFill>
                  <a:schemeClr val="bg1"/>
                </a:solidFill>
              </a:rPr>
              <a:t>Πλάνο 3μήνου</a:t>
            </a:r>
            <a:endParaRPr lang="el-GR" dirty="0">
              <a:solidFill>
                <a:schemeClr val="bg1"/>
              </a:solidFill>
            </a:endParaRPr>
          </a:p>
        </p:txBody>
      </p:sp>
      <p:graphicFrame>
        <p:nvGraphicFramePr>
          <p:cNvPr id="10" name="Θέση περιεχομένου 9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11080767"/>
              </p:ext>
            </p:extLst>
          </p:nvPr>
        </p:nvGraphicFramePr>
        <p:xfrm>
          <a:off x="6069498" y="2215541"/>
          <a:ext cx="5742894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3430">
                  <a:extLst>
                    <a:ext uri="{9D8B030D-6E8A-4147-A177-3AD203B41FA5}">
                      <a16:colId xmlns:a16="http://schemas.microsoft.com/office/drawing/2014/main" val="517373376"/>
                    </a:ext>
                  </a:extLst>
                </a:gridCol>
                <a:gridCol w="1069568">
                  <a:extLst>
                    <a:ext uri="{9D8B030D-6E8A-4147-A177-3AD203B41FA5}">
                      <a16:colId xmlns:a16="http://schemas.microsoft.com/office/drawing/2014/main" val="4059920760"/>
                    </a:ext>
                  </a:extLst>
                </a:gridCol>
                <a:gridCol w="1150374">
                  <a:extLst>
                    <a:ext uri="{9D8B030D-6E8A-4147-A177-3AD203B41FA5}">
                      <a16:colId xmlns:a16="http://schemas.microsoft.com/office/drawing/2014/main" val="3193436405"/>
                    </a:ext>
                  </a:extLst>
                </a:gridCol>
                <a:gridCol w="1047136">
                  <a:extLst>
                    <a:ext uri="{9D8B030D-6E8A-4147-A177-3AD203B41FA5}">
                      <a16:colId xmlns:a16="http://schemas.microsoft.com/office/drawing/2014/main" val="1672148757"/>
                    </a:ext>
                  </a:extLst>
                </a:gridCol>
                <a:gridCol w="1032386">
                  <a:extLst>
                    <a:ext uri="{9D8B030D-6E8A-4147-A177-3AD203B41FA5}">
                      <a16:colId xmlns:a16="http://schemas.microsoft.com/office/drawing/2014/main" val="15344540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algn="r" rtl="0" eaLnBrk="1" fontAlgn="b" hangingPunct="1"/>
                      <a:endParaRPr lang="el-GR" sz="1400" b="1" i="0" u="none" strike="noStrike" kern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rtl="0" eaLnBrk="1" fontAlgn="b" hangingPunct="1"/>
                      <a:r>
                        <a:rPr lang="el-GR" sz="1400" b="1" i="0" u="none" strike="noStrike" kern="120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ΜΑΡ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hangingPunct="1"/>
                      <a:r>
                        <a:rPr lang="el-GR" sz="1400" b="1" i="0" u="none" strike="noStrike" kern="120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ΑΠΡ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hangingPunct="1"/>
                      <a:r>
                        <a:rPr lang="el-GR" sz="1400" b="1" i="0" u="none" strike="noStrike" kern="120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ΜΑΪ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hangingPunct="1"/>
                      <a:r>
                        <a:rPr lang="el-GR" sz="14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3μηνο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484783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r" rtl="0" eaLnBrk="1" fontAlgn="b" hangingPunct="1"/>
                      <a:r>
                        <a:rPr lang="el-GR" sz="14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ΒΗΜΑ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hangingPunct="1"/>
                      <a:r>
                        <a:rPr lang="el-GR" sz="1400" b="1" i="0" u="none" strike="noStrike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hangingPunct="1"/>
                      <a:r>
                        <a:rPr lang="el-GR" sz="14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hangingPunct="1"/>
                      <a:endParaRPr lang="el-GR" sz="1400" b="1" i="0" u="none" strike="noStrike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hangingPunct="1"/>
                      <a:endParaRPr lang="el-GR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763781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r" rtl="0" eaLnBrk="1" fontAlgn="b" hangingPunct="1"/>
                      <a:r>
                        <a:rPr lang="el-GR" sz="1400" b="1" i="0" u="none" strike="noStrike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ΚΑΘΗΜΕΡΙΝΗ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hangingPunct="1"/>
                      <a:r>
                        <a:rPr lang="el-GR" sz="1400" b="1" i="0" u="none" strike="noStrike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hangingPunct="1"/>
                      <a:r>
                        <a:rPr lang="el-GR" sz="1400" b="1" i="0" u="none" strike="noStrike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hangingPunct="1"/>
                      <a:r>
                        <a:rPr lang="el-GR" sz="1400" b="1" i="0" u="none" strike="noStrike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hangingPunct="1"/>
                      <a:endParaRPr lang="el-GR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65776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r" rtl="0" eaLnBrk="1" fontAlgn="b" hangingPunct="1"/>
                      <a:r>
                        <a:rPr lang="el-GR" sz="14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ΠΡΩΤΟ ΘΕΜΑ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hangingPunct="1"/>
                      <a:r>
                        <a:rPr lang="el-GR" sz="1400" b="1" i="0" u="none" strike="noStrike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hangingPunct="1"/>
                      <a:r>
                        <a:rPr lang="el-GR" sz="1400" b="1" i="0" u="none" strike="noStrike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hangingPunct="1"/>
                      <a:r>
                        <a:rPr lang="el-GR" sz="1400" b="1" i="0" u="none" strike="noStrike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hangingPunct="1"/>
                      <a:endParaRPr lang="el-GR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31659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r" rtl="0" eaLnBrk="1" fontAlgn="b" hangingPunct="1"/>
                      <a:r>
                        <a:rPr lang="en-US" sz="1400" b="1" i="0" u="none" strike="noStrike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DOCUMENTO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hangingPunct="1"/>
                      <a:endParaRPr lang="el-GR" sz="1400" b="1" i="0" u="none" strike="noStrike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hangingPunct="1"/>
                      <a:r>
                        <a:rPr lang="el-GR" sz="1400" b="1" i="0" u="none" strike="noStrike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hangingPunct="1"/>
                      <a:r>
                        <a:rPr lang="el-GR" sz="1400" b="1" i="0" u="none" strike="noStrike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hangingPunct="1"/>
                      <a:endParaRPr lang="el-GR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885098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r" rtl="0" eaLnBrk="1" fontAlgn="b" hangingPunct="1"/>
                      <a:r>
                        <a:rPr lang="en-US" sz="1400" b="1" i="0" u="none" strike="noStrike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FREE SUNDAY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hangingPunct="1"/>
                      <a:endParaRPr lang="el-GR" sz="1400" b="1" i="0" u="none" strike="noStrike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hangingPunct="1"/>
                      <a:r>
                        <a:rPr lang="el-GR" sz="1400" b="1" i="0" u="none" strike="noStrike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hangingPunct="1"/>
                      <a:r>
                        <a:rPr lang="el-GR" sz="1400" b="1" i="0" u="none" strike="noStrike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hangingPunct="1"/>
                      <a:endParaRPr lang="el-GR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33459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r" rtl="0" eaLnBrk="1" fontAlgn="b" hangingPunct="1"/>
                      <a:r>
                        <a:rPr lang="en-US" sz="14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REAL NEWS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rtl="0" eaLnBrk="1" fontAlgn="b" hangingPunct="1"/>
                      <a:r>
                        <a:rPr lang="el-GR" sz="1400" b="1" i="0" u="none" strike="noStrike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rtl="0" eaLnBrk="1" fontAlgn="b" hangingPunct="1"/>
                      <a:r>
                        <a:rPr lang="el-GR" sz="1400" b="1" i="0" u="none" strike="noStrike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rtl="0" eaLnBrk="1" fontAlgn="b" hangingPunct="1"/>
                      <a:r>
                        <a:rPr lang="el-GR" sz="1400" b="1" i="0" u="none" strike="noStrike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rtl="0" eaLnBrk="1" fontAlgn="b" hangingPunct="1"/>
                      <a:r>
                        <a:rPr lang="el-GR" sz="14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24405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r" rtl="0" eaLnBrk="1" fontAlgn="b" hangingPunct="1"/>
                      <a:r>
                        <a:rPr lang="en-US" sz="14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GRPs </a:t>
                      </a:r>
                      <a:r>
                        <a:rPr lang="el-GR" sz="14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πλάνου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b" hangingPunct="1"/>
                      <a:r>
                        <a:rPr lang="el-GR" sz="1400" b="1" i="0" u="none" strike="noStrike" kern="120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58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b" hangingPunct="1"/>
                      <a:r>
                        <a:rPr lang="el-GR" sz="1400" b="1" i="0" u="none" strike="noStrike" kern="120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96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b" hangingPunct="1"/>
                      <a:r>
                        <a:rPr lang="el-GR" sz="1400" b="1" i="0" u="none" strike="noStrike" kern="120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60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b" hangingPunct="1"/>
                      <a:r>
                        <a:rPr lang="el-GR" sz="14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214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23269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r" rtl="0" eaLnBrk="1" fontAlgn="b" hangingPunct="1"/>
                      <a:r>
                        <a:rPr lang="el-GR" sz="14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Κόστος Πλάνου</a:t>
                      </a:r>
                    </a:p>
                  </a:txBody>
                  <a:tcPr marL="9525" marR="9525" marT="9525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b" hangingPunct="1"/>
                      <a:r>
                        <a:rPr lang="el-GR" sz="14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25,500</a:t>
                      </a:r>
                    </a:p>
                  </a:txBody>
                  <a:tcPr marL="9525" marR="9525" marT="9525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b" hangingPunct="1"/>
                      <a:r>
                        <a:rPr lang="el-GR" sz="1400" b="1" i="0" u="none" strike="noStrike" kern="120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45,300</a:t>
                      </a:r>
                    </a:p>
                  </a:txBody>
                  <a:tcPr marL="9525" marR="9525" marT="9525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b" hangingPunct="1"/>
                      <a:r>
                        <a:rPr lang="el-GR" sz="1400" b="1" i="0" u="none" strike="noStrike" kern="120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29,500</a:t>
                      </a:r>
                    </a:p>
                  </a:txBody>
                  <a:tcPr marL="9525" marR="9525" marT="9525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b" hangingPunct="1"/>
                      <a:r>
                        <a:rPr lang="el-GR" sz="14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100,300</a:t>
                      </a:r>
                    </a:p>
                  </a:txBody>
                  <a:tcPr marL="9525" marR="9525" marT="9525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67731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r" rtl="0" eaLnBrk="1" fontAlgn="b" hangingPunct="1"/>
                      <a:r>
                        <a:rPr lang="el-GR" sz="1400" b="1" i="0" u="none" strike="noStrike" kern="120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Καθ. Κάλυψη</a:t>
                      </a:r>
                    </a:p>
                  </a:txBody>
                  <a:tcPr marL="9525" marR="9525" marT="9525" marB="0" anchor="b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b" hangingPunct="1"/>
                      <a:r>
                        <a:rPr lang="el-GR" sz="1400" b="1" i="0" u="none" strike="noStrike" kern="120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56</a:t>
                      </a:r>
                    </a:p>
                  </a:txBody>
                  <a:tcPr marL="9525" marR="9525" marT="9525" marB="0" anchor="b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b" hangingPunct="1"/>
                      <a:r>
                        <a:rPr lang="el-GR" sz="1400" b="1" i="0" u="none" strike="noStrike" kern="120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73</a:t>
                      </a:r>
                    </a:p>
                  </a:txBody>
                  <a:tcPr marL="9525" marR="9525" marT="9525" marB="0" anchor="b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b" hangingPunct="1"/>
                      <a:r>
                        <a:rPr lang="el-GR" sz="1400" b="1" i="0" u="none" strike="noStrike" kern="120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57</a:t>
                      </a:r>
                    </a:p>
                  </a:txBody>
                  <a:tcPr marL="9525" marR="9525" marT="9525" marB="0" anchor="b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b" hangingPunct="1"/>
                      <a:r>
                        <a:rPr lang="el-GR" sz="14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81</a:t>
                      </a:r>
                    </a:p>
                  </a:txBody>
                  <a:tcPr marL="9525" marR="9525" marT="9525" marB="0" anchor="b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45613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r" rtl="0" eaLnBrk="1" fontAlgn="b" hangingPunct="1"/>
                      <a:r>
                        <a:rPr lang="el-GR" sz="14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Μέση Συχνότητα</a:t>
                      </a:r>
                      <a:endParaRPr lang="el-GR" sz="1400" b="1" i="0" u="none" strike="noStrike" kern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b" hangingPunct="1"/>
                      <a:r>
                        <a:rPr lang="el-GR" sz="14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1.04</a:t>
                      </a:r>
                    </a:p>
                  </a:txBody>
                  <a:tcPr marL="9525" marR="9525" marT="9525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b" hangingPunct="1"/>
                      <a:r>
                        <a:rPr lang="el-GR" sz="1400" b="1" i="0" u="none" strike="noStrike" kern="120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1.32</a:t>
                      </a:r>
                    </a:p>
                  </a:txBody>
                  <a:tcPr marL="9525" marR="9525" marT="9525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b" hangingPunct="1"/>
                      <a:r>
                        <a:rPr lang="el-GR" sz="1400" b="1" i="0" u="none" strike="noStrike" kern="120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1.05</a:t>
                      </a:r>
                    </a:p>
                  </a:txBody>
                  <a:tcPr marL="9525" marR="9525" marT="9525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b" hangingPunct="1"/>
                      <a:r>
                        <a:rPr lang="el-GR" sz="14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2.64</a:t>
                      </a:r>
                    </a:p>
                  </a:txBody>
                  <a:tcPr marL="9525" marR="9525" marT="9525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52072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2441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8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Διάμεσος">
  <a:themeElements>
    <a:clrScheme name="Ζεστό μπλε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Διάμεσος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Διάμεσος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2680</TotalTime>
  <Words>408</Words>
  <Application>Microsoft Office PowerPoint</Application>
  <PresentationFormat>Ευρεία οθόνη</PresentationFormat>
  <Paragraphs>127</Paragraphs>
  <Slides>5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10" baseType="lpstr">
      <vt:lpstr>Calibri</vt:lpstr>
      <vt:lpstr>Tw Cen MT</vt:lpstr>
      <vt:lpstr>Wingdings</vt:lpstr>
      <vt:lpstr>Wingdings 2</vt:lpstr>
      <vt:lpstr>Διάμεσος</vt:lpstr>
      <vt:lpstr>Παράδειγμα</vt:lpstr>
      <vt:lpstr>Παράδειγμα (συνέχεια)</vt:lpstr>
      <vt:lpstr>Παράδειγμα (συνέχεια)</vt:lpstr>
      <vt:lpstr>ΑΣΚΗΣΗ : Στόχοι επιχείρησης / Στόχοι Marketing/ Στόχοι διαφήμισης</vt:lpstr>
      <vt:lpstr>MEDIA PLAN : Κυριακάτικες εφημερίδες</vt:lpstr>
    </vt:vector>
  </TitlesOfParts>
  <Company>Windows User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Windows User</dc:creator>
  <cp:lastModifiedBy>Windows User</cp:lastModifiedBy>
  <cp:revision>35</cp:revision>
  <dcterms:created xsi:type="dcterms:W3CDTF">2017-05-18T09:50:32Z</dcterms:created>
  <dcterms:modified xsi:type="dcterms:W3CDTF">2018-06-06T12:44:27Z</dcterms:modified>
</cp:coreProperties>
</file>