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446" r:id="rId63"/>
    <p:sldId id="447" r:id="rId64"/>
    <p:sldId id="320" r:id="rId65"/>
    <p:sldId id="321" r:id="rId66"/>
    <p:sldId id="322" r:id="rId67"/>
    <p:sldId id="323" r:id="rId68"/>
    <p:sldId id="324" r:id="rId69"/>
    <p:sldId id="325" r:id="rId70"/>
    <p:sldId id="326" r:id="rId71"/>
    <p:sldId id="327" r:id="rId72"/>
    <p:sldId id="328" r:id="rId73"/>
    <p:sldId id="330" r:id="rId74"/>
    <p:sldId id="329"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56" autoAdjust="0"/>
    <p:restoredTop sz="94660"/>
  </p:normalViewPr>
  <p:slideViewPr>
    <p:cSldViewPr>
      <p:cViewPr varScale="1">
        <p:scale>
          <a:sx n="75" d="100"/>
          <a:sy n="75" d="100"/>
        </p:scale>
        <p:origin x="-158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5.v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image" Target="../media/image13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wmf"/><Relationship Id="rId6" Type="http://schemas.openxmlformats.org/officeDocument/2006/relationships/image" Target="../media/image110.emf"/><Relationship Id="rId5" Type="http://schemas.openxmlformats.org/officeDocument/2006/relationships/image" Target="../media/image109.emf"/><Relationship Id="rId4" Type="http://schemas.openxmlformats.org/officeDocument/2006/relationships/image" Target="../media/image10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12.emf"/><Relationship Id="rId6" Type="http://schemas.openxmlformats.org/officeDocument/2006/relationships/image" Target="../media/image110.emf"/><Relationship Id="rId5" Type="http://schemas.openxmlformats.org/officeDocument/2006/relationships/image" Target="../media/image109.emf"/><Relationship Id="rId4" Type="http://schemas.openxmlformats.org/officeDocument/2006/relationships/image" Target="../media/image10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12.emf"/><Relationship Id="rId6" Type="http://schemas.openxmlformats.org/officeDocument/2006/relationships/image" Target="../media/image110.emf"/><Relationship Id="rId5" Type="http://schemas.openxmlformats.org/officeDocument/2006/relationships/image" Target="../media/image109.emf"/><Relationship Id="rId4" Type="http://schemas.openxmlformats.org/officeDocument/2006/relationships/image" Target="../media/image10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475E5-1B25-4657-AC94-B4695ED0D252}" type="datetimeFigureOut">
              <a:rPr lang="el-GR" smtClean="0"/>
              <a:pPr/>
              <a:t>20/5/2018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A81924-D3DD-4270-9EA8-7A38DDE48A1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8908B22-1DDA-4B5E-BF13-5C2D0EE753D9}" type="slidenum">
              <a:rPr lang="el-GR" smtClean="0">
                <a:latin typeface="Arial" pitchFamily="34" charset="0"/>
              </a:rPr>
              <a:pPr/>
              <a:t>1</a:t>
            </a:fld>
            <a:endParaRPr lang="el-GR" smtClean="0">
              <a:latin typeface="Arial" pitchFamily="34" charset="0"/>
            </a:endParaRPr>
          </a:p>
        </p:txBody>
      </p:sp>
      <p:sp>
        <p:nvSpPr>
          <p:cNvPr id="299011" name="Rectangle 2"/>
          <p:cNvSpPr>
            <a:spLocks noGrp="1" noRot="1" noChangeAspect="1" noChangeArrowheads="1" noTextEdit="1"/>
          </p:cNvSpPr>
          <p:nvPr>
            <p:ph type="sldImg"/>
          </p:nvPr>
        </p:nvSpPr>
        <p:spPr>
          <a:xfrm>
            <a:off x="1143000" y="685800"/>
            <a:ext cx="4572000" cy="3429000"/>
          </a:xfrm>
          <a:ln/>
        </p:spPr>
      </p:sp>
      <p:sp>
        <p:nvSpPr>
          <p:cNvPr id="299012"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1 - Θέση εικόνας διαφάνειας"/>
          <p:cNvSpPr>
            <a:spLocks noGrp="1" noRot="1" noChangeAspect="1" noTextEdit="1"/>
          </p:cNvSpPr>
          <p:nvPr>
            <p:ph type="sldImg"/>
          </p:nvPr>
        </p:nvSpPr>
        <p:spPr>
          <a:ln/>
        </p:spPr>
      </p:sp>
      <p:sp>
        <p:nvSpPr>
          <p:cNvPr id="300035" name="2 - Θέση σημειώσεων"/>
          <p:cNvSpPr>
            <a:spLocks noGrp="1"/>
          </p:cNvSpPr>
          <p:nvPr>
            <p:ph type="body" idx="1"/>
          </p:nvPr>
        </p:nvSpPr>
        <p:spPr>
          <a:noFill/>
          <a:ln/>
        </p:spPr>
        <p:txBody>
          <a:bodyPr/>
          <a:lstStyle/>
          <a:p>
            <a:endParaRPr lang="el-GR" smtClean="0">
              <a:latin typeface="Arial" pitchFamily="34" charset="0"/>
            </a:endParaRPr>
          </a:p>
        </p:txBody>
      </p:sp>
      <p:sp>
        <p:nvSpPr>
          <p:cNvPr id="300036" name="3 - Θέση αριθμού διαφάνειας"/>
          <p:cNvSpPr>
            <a:spLocks noGrp="1"/>
          </p:cNvSpPr>
          <p:nvPr>
            <p:ph type="sldNum" sz="quarter" idx="5"/>
          </p:nvPr>
        </p:nvSpPr>
        <p:spPr>
          <a:noFill/>
        </p:spPr>
        <p:txBody>
          <a:bodyPr/>
          <a:lstStyle/>
          <a:p>
            <a:fld id="{86443FDD-CB4C-4E5D-B365-793EF689F3E5}" type="slidenum">
              <a:rPr lang="el-GR" smtClean="0">
                <a:latin typeface="Arial" pitchFamily="34" charset="0"/>
              </a:rPr>
              <a:pPr/>
              <a:t>150</a:t>
            </a:fld>
            <a:endParaRPr lang="el-G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1 - Θέση εικόνας διαφάνειας"/>
          <p:cNvSpPr>
            <a:spLocks noGrp="1" noRot="1" noChangeAspect="1" noTextEdit="1"/>
          </p:cNvSpPr>
          <p:nvPr>
            <p:ph type="sldImg"/>
          </p:nvPr>
        </p:nvSpPr>
        <p:spPr>
          <a:ln/>
        </p:spPr>
      </p:sp>
      <p:sp>
        <p:nvSpPr>
          <p:cNvPr id="301059" name="2 - Θέση σημειώσεων"/>
          <p:cNvSpPr>
            <a:spLocks noGrp="1"/>
          </p:cNvSpPr>
          <p:nvPr>
            <p:ph type="body" idx="1"/>
          </p:nvPr>
        </p:nvSpPr>
        <p:spPr>
          <a:noFill/>
          <a:ln/>
        </p:spPr>
        <p:txBody>
          <a:bodyPr/>
          <a:lstStyle/>
          <a:p>
            <a:endParaRPr lang="el-GR" smtClean="0">
              <a:latin typeface="Arial" pitchFamily="34" charset="0"/>
            </a:endParaRPr>
          </a:p>
        </p:txBody>
      </p:sp>
      <p:sp>
        <p:nvSpPr>
          <p:cNvPr id="301060" name="3 - Θέση αριθμού διαφάνειας"/>
          <p:cNvSpPr>
            <a:spLocks noGrp="1"/>
          </p:cNvSpPr>
          <p:nvPr>
            <p:ph type="sldNum" sz="quarter" idx="5"/>
          </p:nvPr>
        </p:nvSpPr>
        <p:spPr>
          <a:noFill/>
        </p:spPr>
        <p:txBody>
          <a:bodyPr/>
          <a:lstStyle/>
          <a:p>
            <a:fld id="{A5BE6DBF-7817-4551-B35B-4B17E55C39FC}" type="slidenum">
              <a:rPr lang="el-GR" smtClean="0">
                <a:latin typeface="Arial" pitchFamily="34" charset="0"/>
              </a:rPr>
              <a:pPr/>
              <a:t>156</a:t>
            </a:fld>
            <a:endParaRPr lang="el-G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B85A6F1F-527D-41C5-9687-72CDCEC082B5}"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5A6F1F-527D-41C5-9687-72CDCEC082B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5A6F1F-527D-41C5-9687-72CDCEC082B5}"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13 - Θέση ημερομηνίας"/>
          <p:cNvSpPr>
            <a:spLocks noGrp="1"/>
          </p:cNvSpPr>
          <p:nvPr>
            <p:ph type="dt" sz="half" idx="10"/>
          </p:nvPr>
        </p:nvSpPr>
        <p:spPr/>
        <p:txBody>
          <a:bodyPr/>
          <a:lstStyle>
            <a:lvl1pPr>
              <a:defRPr/>
            </a:lvl1pPr>
          </a:lstStyle>
          <a:p>
            <a:pPr>
              <a:defRPr/>
            </a:pPr>
            <a:fld id="{A0130FBE-4528-4AF8-84FE-AE04844134A7}" type="datetime1">
              <a:rPr lang="el-GR"/>
              <a:pPr>
                <a:defRPr/>
              </a:pPr>
              <a:t>20/5/2018</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B0ED73A0-6FE2-45A0-B254-9432BDF091A0}"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l-GR" noProof="0" smtClean="0"/>
          </a:p>
        </p:txBody>
      </p:sp>
      <p:sp>
        <p:nvSpPr>
          <p:cNvPr id="4" name="13 - Θέση ημερομηνίας"/>
          <p:cNvSpPr>
            <a:spLocks noGrp="1"/>
          </p:cNvSpPr>
          <p:nvPr>
            <p:ph type="dt" sz="half" idx="10"/>
          </p:nvPr>
        </p:nvSpPr>
        <p:spPr/>
        <p:txBody>
          <a:bodyPr/>
          <a:lstStyle>
            <a:lvl1pPr>
              <a:defRPr/>
            </a:lvl1pPr>
          </a:lstStyle>
          <a:p>
            <a:pPr>
              <a:defRPr/>
            </a:pPr>
            <a:fld id="{FF4DD874-D0AA-4875-9FB8-4CE5BD704028}" type="datetime1">
              <a:rPr lang="el-GR"/>
              <a:pPr>
                <a:defRPr/>
              </a:pPr>
              <a:t>20/5/2018</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72BFDBDE-60B7-4BD4-80BD-3AA8DD7FCF4B}"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13 - Θέση ημερομηνίας"/>
          <p:cNvSpPr>
            <a:spLocks noGrp="1"/>
          </p:cNvSpPr>
          <p:nvPr>
            <p:ph type="dt" sz="half" idx="10"/>
          </p:nvPr>
        </p:nvSpPr>
        <p:spPr/>
        <p:txBody>
          <a:bodyPr/>
          <a:lstStyle>
            <a:lvl1pPr>
              <a:defRPr/>
            </a:lvl1pPr>
          </a:lstStyle>
          <a:p>
            <a:pPr>
              <a:defRPr/>
            </a:pPr>
            <a:fld id="{72559289-A726-4983-B032-458574FC58D2}" type="datetime1">
              <a:rPr lang="el-GR"/>
              <a:pPr>
                <a:defRPr/>
              </a:pPr>
              <a:t>20/5/2018</a:t>
            </a:fld>
            <a:endParaRPr lang="el-GR"/>
          </a:p>
        </p:txBody>
      </p:sp>
      <p:sp>
        <p:nvSpPr>
          <p:cNvPr id="7" name="2 - Θέση υποσέλιδου"/>
          <p:cNvSpPr>
            <a:spLocks noGrp="1"/>
          </p:cNvSpPr>
          <p:nvPr>
            <p:ph type="ftr" sz="quarter" idx="11"/>
          </p:nvPr>
        </p:nvSpPr>
        <p:spPr/>
        <p:txBody>
          <a:bodyPr/>
          <a:lstStyle>
            <a:lvl1pPr>
              <a:defRPr/>
            </a:lvl1pPr>
          </a:lstStyle>
          <a:p>
            <a:pPr>
              <a:defRPr/>
            </a:pPr>
            <a:endParaRPr lang="el-GR"/>
          </a:p>
        </p:txBody>
      </p:sp>
      <p:sp>
        <p:nvSpPr>
          <p:cNvPr id="8" name="22 - Θέση αριθμού διαφάνειας"/>
          <p:cNvSpPr>
            <a:spLocks noGrp="1"/>
          </p:cNvSpPr>
          <p:nvPr>
            <p:ph type="sldNum" sz="quarter" idx="12"/>
          </p:nvPr>
        </p:nvSpPr>
        <p:spPr/>
        <p:txBody>
          <a:bodyPr/>
          <a:lstStyle>
            <a:lvl1pPr>
              <a:defRPr/>
            </a:lvl1pPr>
          </a:lstStyle>
          <a:p>
            <a:pPr>
              <a:defRPr/>
            </a:pPr>
            <a:fld id="{76BA1C39-1BCE-4DE0-AAA2-B32B3B7DCA6F}"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13 - Θέση ημερομηνίας"/>
          <p:cNvSpPr>
            <a:spLocks noGrp="1"/>
          </p:cNvSpPr>
          <p:nvPr>
            <p:ph type="dt" sz="half" idx="10"/>
          </p:nvPr>
        </p:nvSpPr>
        <p:spPr/>
        <p:txBody>
          <a:bodyPr/>
          <a:lstStyle>
            <a:lvl1pPr>
              <a:defRPr/>
            </a:lvl1pPr>
          </a:lstStyle>
          <a:p>
            <a:pPr>
              <a:defRPr/>
            </a:pPr>
            <a:fld id="{090E31A3-4018-4B3B-BC2D-1FF172B5B3E7}" type="datetime1">
              <a:rPr lang="el-GR"/>
              <a:pPr>
                <a:defRPr/>
              </a:pPr>
              <a:t>20/5/2018</a:t>
            </a:fld>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6B910794-ED4B-4F75-BED0-36AC758C126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5A6F1F-527D-41C5-9687-72CDCEC082B5}"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B85A6F1F-527D-41C5-9687-72CDCEC082B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5A6F1F-527D-41C5-9687-72CDCEC082B5}"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85A6F1F-527D-41C5-9687-72CDCEC082B5}"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85A6F1F-527D-41C5-9687-72CDCEC082B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85A6F1F-527D-41C5-9687-72CDCEC082B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5A6F1F-527D-41C5-9687-72CDCEC082B5}"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766DA8A-CD1A-48F8-8E55-714E2A7EF113}" type="datetimeFigureOut">
              <a:rPr lang="el-GR" smtClean="0"/>
              <a:pPr/>
              <a:t>20/5/2018</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B85A6F1F-527D-41C5-9687-72CDCEC082B5}"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766DA8A-CD1A-48F8-8E55-714E2A7EF113}" type="datetimeFigureOut">
              <a:rPr lang="el-GR" smtClean="0"/>
              <a:pPr/>
              <a:t>20/5/2018</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85A6F1F-527D-41C5-9687-72CDCEC082B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____________Microsoft_Office_Word_97_-_200337.doc"/><Relationship Id="rId2" Type="http://schemas.openxmlformats.org/officeDocument/2006/relationships/slideLayout" Target="../slideLayouts/slideLayout2.xml"/><Relationship Id="rId1" Type="http://schemas.openxmlformats.org/officeDocument/2006/relationships/vmlDrawing" Target="../drawings/vmlDrawing44.v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____________Microsoft_Office_Word_97_-_200338.doc"/><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____________Microsoft_Office_Word_97_-_200339.doc"/><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____________Microsoft_Office_Word_97_-_200340.doc"/><Relationship Id="rId2" Type="http://schemas.openxmlformats.org/officeDocument/2006/relationships/slideLayout" Target="../slideLayouts/slideLayout15.xml"/><Relationship Id="rId1" Type="http://schemas.openxmlformats.org/officeDocument/2006/relationships/vmlDrawing" Target="../drawings/vmlDrawing47.v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____________Microsoft_Office_Word_97_-_200341.doc"/><Relationship Id="rId2" Type="http://schemas.openxmlformats.org/officeDocument/2006/relationships/slideLayout" Target="../slideLayouts/slideLayout15.xml"/><Relationship Id="rId1" Type="http://schemas.openxmlformats.org/officeDocument/2006/relationships/vmlDrawing" Target="../drawings/vmlDrawing48.v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oleObject" Target="../embeddings/oleObject12.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oleObject" Target="../embeddings/oleObject14.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oleObject" Target="../embeddings/oleObject16.bin"/></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____________Microsoft_Office_Word_97_-_200342.doc"/><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____________Microsoft_Office_Word_97_-_200343.doc"/><Relationship Id="rId2" Type="http://schemas.openxmlformats.org/officeDocument/2006/relationships/slideLayout" Target="../slideLayouts/slideLayout2.xml"/><Relationship Id="rId1" Type="http://schemas.openxmlformats.org/officeDocument/2006/relationships/vmlDrawing" Target="../drawings/vmlDrawing53.vml"/></Relationships>
</file>

<file path=ppt/slides/_rels/slide1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oleObject" Target="../embeddings/oleObject17.bin"/></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____________Microsoft_Office_Word_97_-_200344.doc"/><Relationship Id="rId2" Type="http://schemas.openxmlformats.org/officeDocument/2006/relationships/slideLayout" Target="../slideLayouts/slideLayout2.xml"/><Relationship Id="rId1" Type="http://schemas.openxmlformats.org/officeDocument/2006/relationships/vmlDrawing" Target="../drawings/vmlDrawing55.v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____________Microsoft_Office_Word_97_-_200345.doc"/><Relationship Id="rId2" Type="http://schemas.openxmlformats.org/officeDocument/2006/relationships/slideLayout" Target="../slideLayouts/slideLayout2.xml"/><Relationship Id="rId1" Type="http://schemas.openxmlformats.org/officeDocument/2006/relationships/vmlDrawing" Target="../drawings/vmlDrawing56.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57.v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58.v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9.v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0.v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61.vml"/><Relationship Id="rId4" Type="http://schemas.openxmlformats.org/officeDocument/2006/relationships/oleObject" Target="../embeddings/oleObject23.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____________Microsoft_Office_Word_97_-_200346.doc"/><Relationship Id="rId2" Type="http://schemas.openxmlformats.org/officeDocument/2006/relationships/slideLayout" Target="../slideLayouts/slideLayout2.xml"/><Relationship Id="rId1" Type="http://schemas.openxmlformats.org/officeDocument/2006/relationships/vmlDrawing" Target="../drawings/vmlDrawing62.v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____________Microsoft_Office_Word_97_-_200347.doc"/><Relationship Id="rId2" Type="http://schemas.openxmlformats.org/officeDocument/2006/relationships/slideLayout" Target="../slideLayouts/slideLayout2.xml"/><Relationship Id="rId1" Type="http://schemas.openxmlformats.org/officeDocument/2006/relationships/vmlDrawing" Target="../drawings/vmlDrawing63.v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____________Microsoft_Office_Word_97_-_200348.doc"/><Relationship Id="rId2" Type="http://schemas.openxmlformats.org/officeDocument/2006/relationships/slideLayout" Target="../slideLayouts/slideLayout2.xml"/><Relationship Id="rId1" Type="http://schemas.openxmlformats.org/officeDocument/2006/relationships/vmlDrawing" Target="../drawings/vmlDrawing64.v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____________Microsoft_Office_Word_97_-_200349.doc"/><Relationship Id="rId2" Type="http://schemas.openxmlformats.org/officeDocument/2006/relationships/slideLayout" Target="../slideLayouts/slideLayout2.xml"/><Relationship Id="rId1" Type="http://schemas.openxmlformats.org/officeDocument/2006/relationships/vmlDrawing" Target="../drawings/vmlDrawing65.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____________Microsoft_Office_Word_97_-_200350.doc"/><Relationship Id="rId2" Type="http://schemas.openxmlformats.org/officeDocument/2006/relationships/slideLayout" Target="../slideLayouts/slideLayout2.xml"/><Relationship Id="rId1" Type="http://schemas.openxmlformats.org/officeDocument/2006/relationships/vmlDrawing" Target="../drawings/vmlDrawing66.v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____________Microsoft_Office_Word_97_-_200351.doc"/><Relationship Id="rId2" Type="http://schemas.openxmlformats.org/officeDocument/2006/relationships/slideLayout" Target="../slideLayouts/slideLayout15.xml"/><Relationship Id="rId1" Type="http://schemas.openxmlformats.org/officeDocument/2006/relationships/vmlDrawing" Target="../drawings/vmlDrawing67.v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____________Microsoft_Office_Word_97_-_200352.doc"/><Relationship Id="rId2" Type="http://schemas.openxmlformats.org/officeDocument/2006/relationships/slideLayout" Target="../slideLayouts/slideLayout2.xml"/><Relationship Id="rId1" Type="http://schemas.openxmlformats.org/officeDocument/2006/relationships/vmlDrawing" Target="../drawings/vmlDrawing68.v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4.xml"/><Relationship Id="rId1" Type="http://schemas.openxmlformats.org/officeDocument/2006/relationships/vmlDrawing" Target="../drawings/vmlDrawing69.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____________Microsoft_Office_Word_97_-_200353.doc"/><Relationship Id="rId2" Type="http://schemas.openxmlformats.org/officeDocument/2006/relationships/slideLayout" Target="../slideLayouts/slideLayout2.xml"/><Relationship Id="rId1" Type="http://schemas.openxmlformats.org/officeDocument/2006/relationships/vmlDrawing" Target="../drawings/vmlDrawing70.v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____________Microsoft_Office_Word_97_-_200354.doc"/><Relationship Id="rId2" Type="http://schemas.openxmlformats.org/officeDocument/2006/relationships/slideLayout" Target="../slideLayouts/slideLayout2.xml"/><Relationship Id="rId1" Type="http://schemas.openxmlformats.org/officeDocument/2006/relationships/vmlDrawing" Target="../drawings/vmlDrawing71.v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____________Microsoft_Office_Word_97_-_200355.doc"/><Relationship Id="rId2" Type="http://schemas.openxmlformats.org/officeDocument/2006/relationships/slideLayout" Target="../slideLayouts/slideLayout12.xml"/><Relationship Id="rId1" Type="http://schemas.openxmlformats.org/officeDocument/2006/relationships/vmlDrawing" Target="../drawings/vmlDrawing72.v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73.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____________Microsoft_Office_Word_97_-_200356.doc"/><Relationship Id="rId2" Type="http://schemas.openxmlformats.org/officeDocument/2006/relationships/slideLayout" Target="../slideLayouts/slideLayout12.xml"/><Relationship Id="rId1" Type="http://schemas.openxmlformats.org/officeDocument/2006/relationships/vmlDrawing" Target="../drawings/vmlDrawing74.v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____________Microsoft_Office_Word_97_-_200357.doc"/><Relationship Id="rId2" Type="http://schemas.openxmlformats.org/officeDocument/2006/relationships/slideLayout" Target="../slideLayouts/slideLayout2.xml"/><Relationship Id="rId1" Type="http://schemas.openxmlformats.org/officeDocument/2006/relationships/vmlDrawing" Target="../drawings/vmlDrawing75.v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____________Microsoft_Office_Word_97_-_200358.doc"/><Relationship Id="rId2" Type="http://schemas.openxmlformats.org/officeDocument/2006/relationships/slideLayout" Target="../slideLayouts/slideLayout2.xml"/><Relationship Id="rId1" Type="http://schemas.openxmlformats.org/officeDocument/2006/relationships/vmlDrawing" Target="../drawings/vmlDrawing76.v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____________Microsoft_Office_Word_97_-_200359.doc"/><Relationship Id="rId2" Type="http://schemas.openxmlformats.org/officeDocument/2006/relationships/slideLayout" Target="../slideLayouts/slideLayout2.xml"/><Relationship Id="rId1" Type="http://schemas.openxmlformats.org/officeDocument/2006/relationships/vmlDrawing" Target="../drawings/vmlDrawing77.v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____________Microsoft_Office_Word_97_-_200360.doc"/><Relationship Id="rId2" Type="http://schemas.openxmlformats.org/officeDocument/2006/relationships/slideLayout" Target="../slideLayouts/slideLayout2.xml"/><Relationship Id="rId1" Type="http://schemas.openxmlformats.org/officeDocument/2006/relationships/vmlDrawing" Target="../drawings/vmlDrawing78.v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____________Microsoft_Office_Word_97_-_200361.doc"/><Relationship Id="rId2" Type="http://schemas.openxmlformats.org/officeDocument/2006/relationships/slideLayout" Target="../slideLayouts/slideLayout2.xml"/><Relationship Id="rId1" Type="http://schemas.openxmlformats.org/officeDocument/2006/relationships/vmlDrawing" Target="../drawings/vmlDrawing79.v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____________Microsoft_Office_Word_97_-_200362.doc"/><Relationship Id="rId2" Type="http://schemas.openxmlformats.org/officeDocument/2006/relationships/slideLayout" Target="../slideLayouts/slideLayout2.xml"/><Relationship Id="rId1" Type="http://schemas.openxmlformats.org/officeDocument/2006/relationships/vmlDrawing" Target="../drawings/vmlDrawing80.vml"/></Relationships>
</file>

<file path=ppt/slides/_rels/slide148.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14.xml"/><Relationship Id="rId1" Type="http://schemas.openxmlformats.org/officeDocument/2006/relationships/vmlDrawing" Target="../drawings/vmlDrawing81.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49.xml.rels><?xml version="1.0" encoding="UTF-8" standalone="yes"?>
<Relationships xmlns="http://schemas.openxmlformats.org/package/2006/relationships"><Relationship Id="rId3" Type="http://schemas.openxmlformats.org/officeDocument/2006/relationships/oleObject" Target="../embeddings/____________Microsoft_Office_Word_97_-_200363.doc"/><Relationship Id="rId2" Type="http://schemas.openxmlformats.org/officeDocument/2006/relationships/slideLayout" Target="../slideLayouts/slideLayout2.xml"/><Relationship Id="rId1" Type="http://schemas.openxmlformats.org/officeDocument/2006/relationships/vmlDrawing" Target="../drawings/vmlDrawing8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 Id="rId9" Type="http://schemas.openxmlformats.org/officeDocument/2006/relationships/oleObject" Target="../embeddings/oleObject39.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____________Microsoft_Office_Word_97_-_200364.doc"/><Relationship Id="rId2" Type="http://schemas.openxmlformats.org/officeDocument/2006/relationships/slideLayout" Target="../slideLayouts/slideLayout2.xml"/><Relationship Id="rId1" Type="http://schemas.openxmlformats.org/officeDocument/2006/relationships/vmlDrawing" Target="../drawings/vmlDrawing84.v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____________Microsoft_Office_Word_97_-_200365.doc"/><Relationship Id="rId2" Type="http://schemas.openxmlformats.org/officeDocument/2006/relationships/slideLayout" Target="../slideLayouts/slideLayout2.xml"/><Relationship Id="rId1" Type="http://schemas.openxmlformats.org/officeDocument/2006/relationships/vmlDrawing" Target="../drawings/vmlDrawing85.vml"/></Relationships>
</file>

<file path=ppt/slides/_rels/slide156.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3.xml"/><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 Id="rId9" Type="http://schemas.openxmlformats.org/officeDocument/2006/relationships/oleObject" Target="../embeddings/oleObject45.bin"/></Relationships>
</file>

<file path=ppt/slides/_rels/slide157.xml.rels><?xml version="1.0" encoding="UTF-8" standalone="yes"?>
<Relationships xmlns="http://schemas.openxmlformats.org/package/2006/relationships"><Relationship Id="rId3" Type="http://schemas.openxmlformats.org/officeDocument/2006/relationships/oleObject" Target="../embeddings/____________Microsoft_Office_Word_97_-_200366.doc"/><Relationship Id="rId2" Type="http://schemas.openxmlformats.org/officeDocument/2006/relationships/slideLayout" Target="../slideLayouts/slideLayout2.xml"/><Relationship Id="rId1" Type="http://schemas.openxmlformats.org/officeDocument/2006/relationships/vmlDrawing" Target="../drawings/vmlDrawing87.v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____________Microsoft_Office_Word_97_-_200367.doc"/><Relationship Id="rId2" Type="http://schemas.openxmlformats.org/officeDocument/2006/relationships/slideLayout" Target="../slideLayouts/slideLayout2.xml"/><Relationship Id="rId1" Type="http://schemas.openxmlformats.org/officeDocument/2006/relationships/vmlDrawing" Target="../drawings/vmlDrawing88.v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____________Microsoft_Office_Word_97_-_200368.doc"/><Relationship Id="rId2" Type="http://schemas.openxmlformats.org/officeDocument/2006/relationships/slideLayout" Target="../slideLayouts/slideLayout2.xml"/><Relationship Id="rId1" Type="http://schemas.openxmlformats.org/officeDocument/2006/relationships/vmlDrawing" Target="../drawings/vmlDrawing89.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____________Microsoft_Office_Word_97_-_200369.doc"/><Relationship Id="rId2" Type="http://schemas.openxmlformats.org/officeDocument/2006/relationships/slideLayout" Target="../slideLayouts/slideLayout2.xml"/><Relationship Id="rId1" Type="http://schemas.openxmlformats.org/officeDocument/2006/relationships/vmlDrawing" Target="../drawings/vmlDrawing90.v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____________Microsoft_Office_Word_97_-_200370.doc"/><Relationship Id="rId2" Type="http://schemas.openxmlformats.org/officeDocument/2006/relationships/slideLayout" Target="../slideLayouts/slideLayout7.xml"/><Relationship Id="rId1" Type="http://schemas.openxmlformats.org/officeDocument/2006/relationships/vmlDrawing" Target="../drawings/vmlDrawing91.v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____________Microsoft_Office_Word_97_-_200371.doc"/><Relationship Id="rId2" Type="http://schemas.openxmlformats.org/officeDocument/2006/relationships/slideLayout" Target="../slideLayouts/slideLayout2.xml"/><Relationship Id="rId1" Type="http://schemas.openxmlformats.org/officeDocument/2006/relationships/vmlDrawing" Target="../drawings/vmlDrawing92.v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____________Microsoft_Office_Word_97_-_200372.doc"/><Relationship Id="rId2" Type="http://schemas.openxmlformats.org/officeDocument/2006/relationships/slideLayout" Target="../slideLayouts/slideLayout2.xml"/><Relationship Id="rId1" Type="http://schemas.openxmlformats.org/officeDocument/2006/relationships/vmlDrawing" Target="../drawings/vmlDrawing93.vml"/></Relationships>
</file>

<file path=ppt/slides/_rels/slide164.x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____________Microsoft_Office_Word_97_-_200373.doc"/><Relationship Id="rId2" Type="http://schemas.openxmlformats.org/officeDocument/2006/relationships/slideLayout" Target="../slideLayouts/slideLayout2.xml"/><Relationship Id="rId1" Type="http://schemas.openxmlformats.org/officeDocument/2006/relationships/vmlDrawing" Target="../drawings/vmlDrawing94.v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____________Microsoft_Office_Word_97_-_200374.doc"/><Relationship Id="rId2" Type="http://schemas.openxmlformats.org/officeDocument/2006/relationships/slideLayout" Target="../slideLayouts/slideLayout2.xml"/><Relationship Id="rId1" Type="http://schemas.openxmlformats.org/officeDocument/2006/relationships/vmlDrawing" Target="../drawings/vmlDrawing95.v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____________Microsoft_Office_Word_97_-_200375.doc"/><Relationship Id="rId2" Type="http://schemas.openxmlformats.org/officeDocument/2006/relationships/slideLayout" Target="../slideLayouts/slideLayout15.xml"/><Relationship Id="rId1" Type="http://schemas.openxmlformats.org/officeDocument/2006/relationships/vmlDrawing" Target="../drawings/vmlDrawing9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___________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____________Microsoft_Office_Word_97_-_200376.doc"/><Relationship Id="rId2" Type="http://schemas.openxmlformats.org/officeDocument/2006/relationships/slideLayout" Target="../slideLayouts/slideLayout2.xml"/><Relationship Id="rId1" Type="http://schemas.openxmlformats.org/officeDocument/2006/relationships/vmlDrawing" Target="../drawings/vmlDrawing97.vml"/></Relationships>
</file>

<file path=ppt/slides/_rels/slide172.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____________Microsoft_Office_Word_97_-_200377.doc"/><Relationship Id="rId2" Type="http://schemas.openxmlformats.org/officeDocument/2006/relationships/slideLayout" Target="../slideLayouts/slideLayout2.xml"/><Relationship Id="rId1" Type="http://schemas.openxmlformats.org/officeDocument/2006/relationships/vmlDrawing" Target="../drawings/vmlDrawing98.v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____________Microsoft_Office_Word_97_-_200378.doc"/><Relationship Id="rId2" Type="http://schemas.openxmlformats.org/officeDocument/2006/relationships/slideLayout" Target="../slideLayouts/slideLayout2.xml"/><Relationship Id="rId1" Type="http://schemas.openxmlformats.org/officeDocument/2006/relationships/vmlDrawing" Target="../drawings/vmlDrawing99.v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____________Microsoft_Office_Word_97_-_200379.doc"/><Relationship Id="rId2" Type="http://schemas.openxmlformats.org/officeDocument/2006/relationships/slideLayout" Target="../slideLayouts/slideLayout7.xml"/><Relationship Id="rId1" Type="http://schemas.openxmlformats.org/officeDocument/2006/relationships/vmlDrawing" Target="../drawings/vmlDrawing100.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____________Microsoft_Office_Word_97_-_2003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____________Microsoft_Office_Word_97_-_200380.doc"/><Relationship Id="rId2" Type="http://schemas.openxmlformats.org/officeDocument/2006/relationships/slideLayout" Target="../slideLayouts/slideLayout7.xml"/><Relationship Id="rId1" Type="http://schemas.openxmlformats.org/officeDocument/2006/relationships/vmlDrawing" Target="../drawings/vmlDrawing101.v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____________Microsoft_Office_Word_97_-_200381.doc"/><Relationship Id="rId2" Type="http://schemas.openxmlformats.org/officeDocument/2006/relationships/slideLayout" Target="../slideLayouts/slideLayout7.xml"/><Relationship Id="rId1" Type="http://schemas.openxmlformats.org/officeDocument/2006/relationships/vmlDrawing" Target="../drawings/vmlDrawing102.vml"/></Relationships>
</file>

<file path=ppt/slides/_rels/slide182.xml.rels><?xml version="1.0" encoding="UTF-8" standalone="yes"?>
<Relationships xmlns="http://schemas.openxmlformats.org/package/2006/relationships"><Relationship Id="rId3" Type="http://schemas.openxmlformats.org/officeDocument/2006/relationships/oleObject" Target="../embeddings/____________Microsoft_Office_Word_97_-_200382.doc"/><Relationship Id="rId2" Type="http://schemas.openxmlformats.org/officeDocument/2006/relationships/slideLayout" Target="../slideLayouts/slideLayout7.xml"/><Relationship Id="rId1" Type="http://schemas.openxmlformats.org/officeDocument/2006/relationships/vmlDrawing" Target="../drawings/vmlDrawing103.v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____________Microsoft_Office_Word_97_-_200383.doc"/><Relationship Id="rId2" Type="http://schemas.openxmlformats.org/officeDocument/2006/relationships/slideLayout" Target="../slideLayouts/slideLayout7.xml"/><Relationship Id="rId1" Type="http://schemas.openxmlformats.org/officeDocument/2006/relationships/vmlDrawing" Target="../drawings/vmlDrawing104.v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oleObject" Target="../embeddings/____________Microsoft_Office_Word_97_-_200384.doc"/><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____________Microsoft_Office_Word_97_-_200385.doc"/></Relationships>
</file>

<file path=ppt/slides/_rels/slide188.xml.rels><?xml version="1.0" encoding="UTF-8" standalone="yes"?>
<Relationships xmlns="http://schemas.openxmlformats.org/package/2006/relationships"><Relationship Id="rId3" Type="http://schemas.openxmlformats.org/officeDocument/2006/relationships/oleObject" Target="../embeddings/____________Microsoft_Office_Word_97_-_200386.doc"/><Relationship Id="rId2" Type="http://schemas.openxmlformats.org/officeDocument/2006/relationships/slideLayout" Target="../slideLayouts/slideLayout7.xml"/><Relationship Id="rId1" Type="http://schemas.openxmlformats.org/officeDocument/2006/relationships/vmlDrawing" Target="../drawings/vmlDrawing106.vml"/></Relationships>
</file>

<file path=ppt/slides/_rels/slide189.xml.rels><?xml version="1.0" encoding="UTF-8" standalone="yes"?>
<Relationships xmlns="http://schemas.openxmlformats.org/package/2006/relationships"><Relationship Id="rId3" Type="http://schemas.openxmlformats.org/officeDocument/2006/relationships/oleObject" Target="../embeddings/____________Microsoft_Office_Word_97_-_200387.doc"/><Relationship Id="rId2" Type="http://schemas.openxmlformats.org/officeDocument/2006/relationships/slideLayout" Target="../slideLayouts/slideLayout2.xml"/><Relationship Id="rId1" Type="http://schemas.openxmlformats.org/officeDocument/2006/relationships/vmlDrawing" Target="../drawings/vmlDrawing107.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______________Microsoft_Office_Excel_97-20033.xls"/><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______________Microsoft_Office_Excel_97-2003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______________Microsoft_Office_Excel_97-2003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______________Microsoft_Office_Excel_97-20036.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______________Microsoft_Office_Excel_97-20037.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______________Microsoft_Office_Excel_97-20038.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___________________Microsoft_Office_Excel_97-20039.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____________Microsoft_Office_Word_97_-_200310.doc"/><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2.xml.rels><?xml version="1.0" encoding="UTF-8" standalone="yes"?>
<Relationships xmlns="http://schemas.openxmlformats.org/package/2006/relationships"><Relationship Id="rId3" Type="http://schemas.openxmlformats.org/officeDocument/2006/relationships/image" Target="cid:image006.gif@01C87A0F.8D36DC20"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_______Microsoft_Office_Word_97_-_200311.doc"/><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____________Microsoft_Office_Word_97_-_200312.doc"/><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___________________Microsoft_Office_Excel_97-200313.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____________Microsoft_Office_Word_97_-_200314.doc"/><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____________Microsoft_Office_Word_97_-_200315.doc"/><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___________________Microsoft_Office_Excel_97-200316.xl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___________________Microsoft_Office_Excel_97-200317.xl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___________________Microsoft_Office_Excel_97-200318.xl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___________________Microsoft_Office_Excel_97-200319.xl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6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21.vml"/><Relationship Id="rId4" Type="http://schemas.openxmlformats.org/officeDocument/2006/relationships/image" Target="../media/image33.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____________Microsoft_Office_Word_97_-_200320.doc"/><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____________Microsoft_Office_Word_97_-_200321.doc"/><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____________Microsoft_Office_Word_97_-_200322.doc"/><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____________Microsoft_Office_Word_97_-_200323.doc"/><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____________Microsoft_Office_Word_97_-_200324.doc"/><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oleObject" Target="../embeddings/____________Microsoft_Office_Word_97_-_200325.doc"/></Relationships>
</file>

<file path=ppt/slides/_rels/slide78.xml.rels><?xml version="1.0" encoding="UTF-8" standalone="yes"?>
<Relationships xmlns="http://schemas.openxmlformats.org/package/2006/relationships"><Relationship Id="rId3" Type="http://schemas.openxmlformats.org/officeDocument/2006/relationships/oleObject" Target="../embeddings/____________Microsoft_Office_Word_97_-_200326.doc"/><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____________Microsoft_Office_Word_97_-_200327.doc"/><Relationship Id="rId2" Type="http://schemas.openxmlformats.org/officeDocument/2006/relationships/slideLayout" Target="../slideLayouts/slideLayout15.xml"/><Relationship Id="rId1" Type="http://schemas.openxmlformats.org/officeDocument/2006/relationships/vmlDrawing" Target="../drawings/vmlDrawing29.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____________Microsoft_Office_Word_97_-_200328.doc"/><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____________Microsoft_Office_Word_97_-_200329.doc"/><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82.xml.rels><?xml version="1.0" encoding="UTF-8" standalone="yes"?>
<Relationships xmlns="http://schemas.openxmlformats.org/package/2006/relationships"><Relationship Id="rId3" Type="http://schemas.openxmlformats.org/officeDocument/2006/relationships/oleObject" Target="../embeddings/____________Microsoft_Office_Word_97_-_200330.doc"/><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4.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____________Microsoft_Office_Word_97_-_200331.doc"/><Relationship Id="rId2" Type="http://schemas.openxmlformats.org/officeDocument/2006/relationships/slideLayout" Target="../slideLayouts/slideLayout12.xml"/><Relationship Id="rId1" Type="http://schemas.openxmlformats.org/officeDocument/2006/relationships/vmlDrawing" Target="../drawings/vmlDrawing34.v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88.xml.rels><?xml version="1.0" encoding="UTF-8" standalone="yes"?>
<Relationships xmlns="http://schemas.openxmlformats.org/package/2006/relationships"><Relationship Id="rId3" Type="http://schemas.openxmlformats.org/officeDocument/2006/relationships/oleObject" Target="../embeddings/____________Microsoft_Office_Word_97_-_200332.doc"/><Relationship Id="rId2" Type="http://schemas.openxmlformats.org/officeDocument/2006/relationships/slideLayout" Target="../slideLayouts/slideLayout14.xml"/><Relationship Id="rId1" Type="http://schemas.openxmlformats.org/officeDocument/2006/relationships/vmlDrawing" Target="../drawings/vmlDrawing37.vml"/><Relationship Id="rId4" Type="http://schemas.openxmlformats.org/officeDocument/2006/relationships/oleObject" Target="../embeddings/oleObject7.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____________Microsoft_Office_Word_97_-_200333.doc"/><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____________Microsoft_Office_Word_97_-_200334.doc"/><Relationship Id="rId2" Type="http://schemas.openxmlformats.org/officeDocument/2006/relationships/slideLayout" Target="../slideLayouts/slideLayout4.xml"/><Relationship Id="rId1" Type="http://schemas.openxmlformats.org/officeDocument/2006/relationships/vmlDrawing" Target="../drawings/vmlDrawing40.vml"/><Relationship Id="rId4" Type="http://schemas.openxmlformats.org/officeDocument/2006/relationships/oleObject" Target="../embeddings/oleObject9.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____________Microsoft_Office_Word_97_-_200335.doc"/><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____________Microsoft_Office_Word_97_-_200336.doc"/><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subTitle" idx="1"/>
          </p:nvPr>
        </p:nvSpPr>
        <p:spPr/>
        <p:txBody>
          <a:bodyPr/>
          <a:lstStyle/>
          <a:p>
            <a:pPr eaLnBrk="1" hangingPunct="1"/>
            <a:r>
              <a:rPr lang="en-US" dirty="0" smtClean="0"/>
              <a:t>B</a:t>
            </a:r>
            <a:r>
              <a:rPr lang="el-GR" dirty="0" smtClean="0"/>
              <a:t>. ΚΑΡΑΓΙΑΝΝΗ</a:t>
            </a:r>
          </a:p>
        </p:txBody>
      </p:sp>
      <p:sp>
        <p:nvSpPr>
          <p:cNvPr id="150530" name="Rectangle 6"/>
          <p:cNvSpPr>
            <a:spLocks noGrp="1" noChangeArrowheads="1"/>
          </p:cNvSpPr>
          <p:nvPr>
            <p:ph type="sldNum" sz="quarter" idx="12"/>
          </p:nvPr>
        </p:nvSpPr>
        <p:spPr>
          <a:noFill/>
        </p:spPr>
        <p:txBody>
          <a:bodyPr/>
          <a:lstStyle/>
          <a:p>
            <a:pPr>
              <a:defRPr/>
            </a:pPr>
            <a:fld id="{3E689400-E36C-4116-965D-C2A70F0B8DEF}" type="slidenum">
              <a:rPr lang="el-GR"/>
              <a:pPr>
                <a:defRPr/>
              </a:pPr>
              <a:t>1</a:t>
            </a:fld>
            <a:endParaRPr lang="el-GR"/>
          </a:p>
        </p:txBody>
      </p:sp>
      <p:sp>
        <p:nvSpPr>
          <p:cNvPr id="150531" name="Rectangle 2"/>
          <p:cNvSpPr>
            <a:spLocks noGrp="1" noChangeArrowheads="1"/>
          </p:cNvSpPr>
          <p:nvPr>
            <p:ph type="ctrTitle"/>
          </p:nvPr>
        </p:nvSpPr>
        <p:spPr/>
        <p:txBody>
          <a:bodyPr>
            <a:normAutofit fontScale="90000"/>
          </a:bodyPr>
          <a:lstStyle/>
          <a:p>
            <a:pPr eaLnBrk="1" fontAlgn="auto" hangingPunct="1">
              <a:spcAft>
                <a:spcPts val="0"/>
              </a:spcAft>
              <a:defRPr/>
            </a:pPr>
            <a:r>
              <a:rPr lang="el-GR" b="1" smtClean="0"/>
              <a:t>ΣΤΑΤΙΣΤΙΚΗ ΚΑΙ ΕΙΣΑΓΩΓΗ ΣΤΗ ΒΙΟΣΤΑΤΙΣΤΙΚΗ</a:t>
            </a:r>
            <a:br>
              <a:rPr lang="el-GR" b="1" smtClean="0"/>
            </a:br>
            <a:endParaRPr lang="el-GR" b="1" smtClean="0"/>
          </a:p>
        </p:txBody>
      </p:sp>
      <p:sp>
        <p:nvSpPr>
          <p:cNvPr id="15974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27B0792-41C4-495E-AC7F-0B484830C74D}" type="slidenum">
              <a:rPr lang="el-GR" sz="1400"/>
              <a:pPr algn="r"/>
              <a:t>1</a:t>
            </a:fld>
            <a:endParaRPr lang="el-GR"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l-GR" b="1" u="sng" smtClean="0"/>
              <a:t>Είδη στατιστικών στοιχείων</a:t>
            </a:r>
          </a:p>
        </p:txBody>
      </p:sp>
      <p:sp>
        <p:nvSpPr>
          <p:cNvPr id="160770" name="Rectangle 6"/>
          <p:cNvSpPr>
            <a:spLocks noGrp="1" noChangeArrowheads="1"/>
          </p:cNvSpPr>
          <p:nvPr>
            <p:ph type="sldNum" sz="quarter" idx="12"/>
          </p:nvPr>
        </p:nvSpPr>
        <p:spPr>
          <a:noFill/>
        </p:spPr>
        <p:txBody>
          <a:bodyPr/>
          <a:lstStyle/>
          <a:p>
            <a:pPr>
              <a:defRPr/>
            </a:pPr>
            <a:fld id="{14151512-C9C4-4A20-9FD0-0060C52F4319}" type="slidenum">
              <a:rPr lang="el-GR"/>
              <a:pPr>
                <a:defRPr/>
              </a:pPr>
              <a:t>10</a:t>
            </a:fld>
            <a:endParaRPr lang="el-GR"/>
          </a:p>
        </p:txBody>
      </p:sp>
      <p:sp>
        <p:nvSpPr>
          <p:cNvPr id="171012" name="Rectangle 3"/>
          <p:cNvSpPr>
            <a:spLocks noGrp="1" noChangeArrowheads="1"/>
          </p:cNvSpPr>
          <p:nvPr>
            <p:ph sz="quarter" idx="1"/>
          </p:nvPr>
        </p:nvSpPr>
        <p:spPr/>
        <p:txBody>
          <a:bodyPr/>
          <a:lstStyle/>
          <a:p>
            <a:pPr eaLnBrk="1" hangingPunct="1"/>
            <a:r>
              <a:rPr lang="el-GR" sz="2800" b="1" smtClean="0"/>
              <a:t>Στα σύμμικτα δεδομένα (</a:t>
            </a:r>
            <a:r>
              <a:rPr lang="en-US" sz="2800" b="1" smtClean="0"/>
              <a:t>cross</a:t>
            </a:r>
            <a:r>
              <a:rPr lang="el-GR" sz="2800" b="1" smtClean="0"/>
              <a:t>-</a:t>
            </a:r>
            <a:r>
              <a:rPr lang="en-US" sz="2800" b="1" smtClean="0"/>
              <a:t>section</a:t>
            </a:r>
            <a:r>
              <a:rPr lang="el-GR" sz="2800" b="1" smtClean="0"/>
              <a:t>-</a:t>
            </a:r>
            <a:r>
              <a:rPr lang="en-US" sz="2800" b="1" smtClean="0"/>
              <a:t>time series data</a:t>
            </a:r>
            <a:r>
              <a:rPr lang="el-GR" sz="2800" b="1" smtClean="0"/>
              <a:t>), </a:t>
            </a:r>
            <a:r>
              <a:rPr lang="el-GR" sz="2800" i="1" smtClean="0"/>
              <a:t>συνυπάρχουν και οι δύο προηγούμενες μορφές στοιχείων, δηλαδή παρέχονται και χρονολογικές και διαστρωματικές στατιστικές πληροφορίες. </a:t>
            </a:r>
            <a:endParaRPr lang="el-GR" sz="2800" b="1" smtClean="0"/>
          </a:p>
          <a:p>
            <a:pPr eaLnBrk="1" hangingPunct="1"/>
            <a:r>
              <a:rPr lang="el-GR" sz="2800" b="1" smtClean="0"/>
              <a:t>4. Προοπτικά ή επιμήκη δεδομένα (</a:t>
            </a:r>
            <a:r>
              <a:rPr lang="en-US" sz="2800" b="1" smtClean="0"/>
              <a:t>longitudinal data</a:t>
            </a:r>
            <a:r>
              <a:rPr lang="el-GR" sz="2800" b="1" smtClean="0"/>
              <a:t>) </a:t>
            </a:r>
            <a:r>
              <a:rPr lang="el-GR" sz="2800" smtClean="0"/>
              <a:t>τα οποία προκύπτουν όταν παρακολουθούμε διαχρονικά τα ίδια άτομα καταγράφοντας κάθε τόσο τα χαρακτηριστικά τους, την συμπεριφορά τους κ.τ.λ. </a:t>
            </a:r>
          </a:p>
        </p:txBody>
      </p:sp>
      <p:sp>
        <p:nvSpPr>
          <p:cNvPr id="17101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54BC53D-AB81-4E83-8BBB-D05171A1B732}" type="slidenum">
              <a:rPr lang="el-GR" sz="1400"/>
              <a:pPr algn="r"/>
              <a:t>10</a:t>
            </a:fld>
            <a:endParaRPr lang="el-GR" sz="1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Grp="1" noChangeArrowheads="1"/>
          </p:cNvSpPr>
          <p:nvPr>
            <p:ph type="title"/>
          </p:nvPr>
        </p:nvSpPr>
        <p:spPr/>
        <p:txBody>
          <a:bodyPr>
            <a:normAutofit fontScale="90000"/>
          </a:bodyPr>
          <a:lstStyle/>
          <a:p>
            <a:pPr eaLnBrk="1" fontAlgn="auto" hangingPunct="1">
              <a:spcAft>
                <a:spcPts val="0"/>
              </a:spcAft>
              <a:defRPr/>
            </a:pPr>
            <a:r>
              <a:rPr lang="fr-FR" sz="2800" smtClean="0"/>
              <a:t>  </a:t>
            </a:r>
            <a:r>
              <a:rPr lang="el-GR" sz="2800" smtClean="0"/>
              <a:t>Παράδειγμα 1</a:t>
            </a:r>
            <a:r>
              <a:rPr lang="el-GR" smtClean="0"/>
              <a:t/>
            </a:r>
            <a:br>
              <a:rPr lang="el-GR" smtClean="0"/>
            </a:br>
            <a:endParaRPr lang="el-GR" smtClean="0"/>
          </a:p>
        </p:txBody>
      </p:sp>
      <p:sp>
        <p:nvSpPr>
          <p:cNvPr id="204802" name="Rectangle 6"/>
          <p:cNvSpPr>
            <a:spLocks noGrp="1" noChangeArrowheads="1"/>
          </p:cNvSpPr>
          <p:nvPr>
            <p:ph type="sldNum" sz="quarter" idx="12"/>
          </p:nvPr>
        </p:nvSpPr>
        <p:spPr>
          <a:noFill/>
        </p:spPr>
        <p:txBody>
          <a:bodyPr/>
          <a:lstStyle/>
          <a:p>
            <a:pPr>
              <a:defRPr/>
            </a:pPr>
            <a:fld id="{0359881A-48BD-4828-9040-6B14B12E957D}" type="slidenum">
              <a:rPr lang="el-GR"/>
              <a:pPr>
                <a:defRPr/>
              </a:pPr>
              <a:t>100</a:t>
            </a:fld>
            <a:endParaRPr lang="el-GR"/>
          </a:p>
        </p:txBody>
      </p:sp>
      <p:sp>
        <p:nvSpPr>
          <p:cNvPr id="218116" name="Rectangle 3"/>
          <p:cNvSpPr>
            <a:spLocks noGrp="1" noChangeArrowheads="1"/>
          </p:cNvSpPr>
          <p:nvPr>
            <p:ph sz="quarter" idx="1"/>
          </p:nvPr>
        </p:nvSpPr>
        <p:spPr>
          <a:xfrm>
            <a:off x="457200" y="836613"/>
            <a:ext cx="8229600" cy="5289550"/>
          </a:xfrm>
        </p:spPr>
        <p:txBody>
          <a:bodyPr/>
          <a:lstStyle/>
          <a:p>
            <a:pPr eaLnBrk="1" hangingPunct="1">
              <a:lnSpc>
                <a:spcPct val="80000"/>
              </a:lnSpc>
            </a:pPr>
            <a:r>
              <a:rPr lang="el-GR" sz="1800" smtClean="0"/>
              <a:t>7   18   12   17    29    18    4    27    30    2   4    10    21  5  8 </a:t>
            </a:r>
          </a:p>
          <a:p>
            <a:pPr eaLnBrk="1" hangingPunct="1">
              <a:lnSpc>
                <a:spcPct val="80000"/>
              </a:lnSpc>
            </a:pPr>
            <a:r>
              <a:rPr lang="el-GR" sz="1800" smtClean="0"/>
              <a:t>Διατάσσουμε τις παρατηρήσεις κατά αύξουσα σειρά:</a:t>
            </a:r>
          </a:p>
          <a:p>
            <a:pPr eaLnBrk="1" hangingPunct="1">
              <a:lnSpc>
                <a:spcPct val="80000"/>
              </a:lnSpc>
            </a:pPr>
            <a:r>
              <a:rPr lang="el-GR" sz="1800" smtClean="0"/>
              <a:t>2    4     4    5   7   8   10   12   17   18   18   21  27   29   30 </a:t>
            </a:r>
          </a:p>
          <a:p>
            <a:pPr eaLnBrk="1" hangingPunct="1">
              <a:lnSpc>
                <a:spcPct val="80000"/>
              </a:lnSpc>
            </a:pPr>
            <a:r>
              <a:rPr lang="el-GR" sz="1800" smtClean="0"/>
              <a:t>Η θέση του πρώτου τεταρτημορίου είναι η (Ν+1)/4 = 4  άρα είναι το 5.</a:t>
            </a:r>
          </a:p>
          <a:p>
            <a:pPr eaLnBrk="1" hangingPunct="1">
              <a:lnSpc>
                <a:spcPct val="80000"/>
              </a:lnSpc>
            </a:pPr>
            <a:r>
              <a:rPr lang="el-GR" sz="1800" smtClean="0"/>
              <a:t>Η θέση του τρίτου τεταρτημορίου είναι η 3(Ν+1)/4 = 12  άρα το τρίτο τεταρτημόριο είναι το 21.</a:t>
            </a:r>
          </a:p>
          <a:p>
            <a:pPr eaLnBrk="1" hangingPunct="1">
              <a:lnSpc>
                <a:spcPct val="80000"/>
              </a:lnSpc>
            </a:pPr>
            <a:r>
              <a:rPr lang="el-GR" sz="1800" smtClean="0"/>
              <a:t>Αντίστοιχα η θέση της διαμέσου είναι (Ν+1)/2 = 8 άρα είναι η τιμή 12  </a:t>
            </a:r>
          </a:p>
          <a:p>
            <a:pPr lvl="4" eaLnBrk="1" hangingPunct="1">
              <a:lnSpc>
                <a:spcPct val="80000"/>
              </a:lnSpc>
            </a:pPr>
            <a:r>
              <a:rPr lang="fr-FR" sz="1200" smtClean="0"/>
              <a:t>                                 </a:t>
            </a:r>
            <a:r>
              <a:rPr lang="el-GR" sz="2800" smtClean="0"/>
              <a:t>Παράδειγμα 2</a:t>
            </a:r>
          </a:p>
          <a:p>
            <a:pPr eaLnBrk="1" hangingPunct="1">
              <a:lnSpc>
                <a:spcPct val="80000"/>
              </a:lnSpc>
            </a:pPr>
            <a:r>
              <a:rPr lang="el-GR" sz="1800" smtClean="0"/>
              <a:t>16  25  4  18  11  13  20  8  11  9</a:t>
            </a:r>
          </a:p>
          <a:p>
            <a:pPr eaLnBrk="1" hangingPunct="1">
              <a:lnSpc>
                <a:spcPct val="80000"/>
              </a:lnSpc>
            </a:pPr>
            <a:r>
              <a:rPr lang="el-GR" sz="1800" smtClean="0"/>
              <a:t>Διατάσσουμε τις παρατηρήσεις κατά αύξουσα σειρά:</a:t>
            </a:r>
          </a:p>
          <a:p>
            <a:pPr eaLnBrk="1" hangingPunct="1">
              <a:lnSpc>
                <a:spcPct val="80000"/>
              </a:lnSpc>
            </a:pPr>
            <a:r>
              <a:rPr lang="el-GR" sz="1800" smtClean="0"/>
              <a:t> 4   8  9  11  11  13  16  18  20  25</a:t>
            </a:r>
          </a:p>
          <a:p>
            <a:pPr eaLnBrk="1" hangingPunct="1">
              <a:lnSpc>
                <a:spcPct val="80000"/>
              </a:lnSpc>
            </a:pPr>
            <a:r>
              <a:rPr lang="el-GR" sz="1800" smtClean="0"/>
              <a:t>Η θέση του πρώτου τεταρτημορίου είναι η (Ν+1)/4 =  =2,75≈3 άρα </a:t>
            </a:r>
            <a:r>
              <a:rPr lang="en-US" sz="1800" smtClean="0"/>
              <a:t>Q</a:t>
            </a:r>
            <a:r>
              <a:rPr lang="el-GR" sz="1800" baseline="-25000" smtClean="0"/>
              <a:t>1</a:t>
            </a:r>
            <a:r>
              <a:rPr lang="el-GR" sz="1800" smtClean="0"/>
              <a:t>=9 της διαμέσου η (Ν+1)/2 = 5,5 άρα (11+13)/2=12 και του τρίτου τεταρτημορίου η 3(Ν+1)/4 = 8,25≈8 </a:t>
            </a:r>
            <a:r>
              <a:rPr lang="en-US" sz="1800" smtClean="0"/>
              <a:t>Q</a:t>
            </a:r>
            <a:r>
              <a:rPr lang="el-GR" sz="1800" baseline="-25000" smtClean="0"/>
              <a:t>3</a:t>
            </a:r>
            <a:r>
              <a:rPr lang="el-GR" sz="1800" smtClean="0"/>
              <a:t>=18</a:t>
            </a:r>
          </a:p>
          <a:p>
            <a:pPr eaLnBrk="1" hangingPunct="1">
              <a:lnSpc>
                <a:spcPct val="80000"/>
              </a:lnSpc>
            </a:pPr>
            <a:r>
              <a:rPr lang="el-GR" sz="1800" smtClean="0"/>
              <a:t>	Στην περίπτωση δηλ. των τεταρτημορίων στρογγυλοποιούμε προς τον πλησιέστερο ακέραιο. Όταν η τιμή της θέσης των τεταρτημορίων λήγει σε 0,5 τότε παίρνουμε το ημιάθροισμα των αντίστοιχων τιμών ακριβώς όπως κάνουμε στην περίπτωση της διαμέσου όταν έχουμε άρτιο πλήθος τιμών. </a:t>
            </a:r>
          </a:p>
        </p:txBody>
      </p:sp>
      <p:sp>
        <p:nvSpPr>
          <p:cNvPr id="21811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38154E0-800C-4375-ACB9-DC8DB58EDD8F}" type="slidenum">
              <a:rPr lang="el-GR" sz="1400"/>
              <a:pPr algn="r"/>
              <a:t>100</a:t>
            </a:fld>
            <a:endParaRPr lang="el-GR" sz="140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sz="3200" smtClean="0"/>
              <a:t>Y</a:t>
            </a:r>
            <a:r>
              <a:rPr lang="el-GR" sz="3200" smtClean="0"/>
              <a:t>ΠΟΛΟΓΙΣΜΟΣ ΤΕΤΑΡΤΗΜΟΡΙΩΝ ΣΕ ΟΜΑΔΟΠΟΙΗΜΕΝΑ ΔΕΔΟΜΕΝΑ</a:t>
            </a:r>
          </a:p>
        </p:txBody>
      </p:sp>
      <p:sp>
        <p:nvSpPr>
          <p:cNvPr id="2" name="Rectangle 6"/>
          <p:cNvSpPr>
            <a:spLocks noGrp="1" noChangeArrowheads="1"/>
          </p:cNvSpPr>
          <p:nvPr>
            <p:ph type="sldNum" sz="quarter" idx="12"/>
          </p:nvPr>
        </p:nvSpPr>
        <p:spPr>
          <a:noFill/>
        </p:spPr>
        <p:txBody>
          <a:bodyPr/>
          <a:lstStyle/>
          <a:p>
            <a:pPr>
              <a:defRPr/>
            </a:pPr>
            <a:fld id="{0624F8D2-E12B-4337-BA20-EBAB74C8D6F7}" type="slidenum">
              <a:rPr lang="el-GR"/>
              <a:pPr>
                <a:defRPr/>
              </a:pPr>
              <a:t>101</a:t>
            </a:fld>
            <a:endParaRPr lang="el-GR"/>
          </a:p>
        </p:txBody>
      </p:sp>
      <p:graphicFrame>
        <p:nvGraphicFramePr>
          <p:cNvPr id="45058" name="Object 3"/>
          <p:cNvGraphicFramePr>
            <a:graphicFrameLocks noChangeAspect="1"/>
          </p:cNvGraphicFramePr>
          <p:nvPr>
            <p:ph sz="quarter" idx="1"/>
          </p:nvPr>
        </p:nvGraphicFramePr>
        <p:xfrm>
          <a:off x="1885950" y="1700213"/>
          <a:ext cx="4208463" cy="3482975"/>
        </p:xfrm>
        <a:graphic>
          <a:graphicData uri="http://schemas.openxmlformats.org/presentationml/2006/ole">
            <p:oleObj spid="_x0000_s45058" name="Document" r:id="rId3" imgW="5617499" imgH="4649927" progId="Word.Document.8">
              <p:embed/>
            </p:oleObj>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a:spLocks noGrp="1" noChangeArrowheads="1"/>
          </p:cNvSpPr>
          <p:nvPr>
            <p:ph type="sldNum" sz="quarter" idx="12"/>
          </p:nvPr>
        </p:nvSpPr>
        <p:spPr>
          <a:noFill/>
        </p:spPr>
        <p:txBody>
          <a:bodyPr/>
          <a:lstStyle/>
          <a:p>
            <a:pPr>
              <a:defRPr/>
            </a:pPr>
            <a:fld id="{2C71C06C-2F45-4AC3-94EE-85251B0F02C8}" type="slidenum">
              <a:rPr lang="el-GR"/>
              <a:pPr>
                <a:defRPr/>
              </a:pPr>
              <a:t>102</a:t>
            </a:fld>
            <a:endParaRPr lang="el-GR"/>
          </a:p>
        </p:txBody>
      </p:sp>
      <p:graphicFrame>
        <p:nvGraphicFramePr>
          <p:cNvPr id="46082" name="Object 2"/>
          <p:cNvGraphicFramePr>
            <a:graphicFrameLocks noChangeAspect="1"/>
          </p:cNvGraphicFramePr>
          <p:nvPr>
            <p:ph sz="quarter" idx="1"/>
          </p:nvPr>
        </p:nvGraphicFramePr>
        <p:xfrm>
          <a:off x="1893888" y="620713"/>
          <a:ext cx="5211762" cy="5534025"/>
        </p:xfrm>
        <a:graphic>
          <a:graphicData uri="http://schemas.openxmlformats.org/presentationml/2006/ole">
            <p:oleObj spid="_x0000_s46082" name="Έγγραφο" r:id="rId3" imgW="5637976" imgH="5984978" progId="Word.Document.8">
              <p:embed/>
            </p:oleObj>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Grp="1" noChangeArrowheads="1"/>
          </p:cNvSpPr>
          <p:nvPr>
            <p:ph type="sldNum" sz="quarter" idx="12"/>
          </p:nvPr>
        </p:nvSpPr>
        <p:spPr>
          <a:noFill/>
        </p:spPr>
        <p:txBody>
          <a:bodyPr/>
          <a:lstStyle/>
          <a:p>
            <a:pPr>
              <a:defRPr/>
            </a:pPr>
            <a:fld id="{F6A41100-CF19-415E-83FD-EAD0DE4ADD2F}" type="slidenum">
              <a:rPr lang="el-GR"/>
              <a:pPr>
                <a:defRPr/>
              </a:pPr>
              <a:t>103</a:t>
            </a:fld>
            <a:endParaRPr lang="el-GR"/>
          </a:p>
        </p:txBody>
      </p:sp>
      <p:graphicFrame>
        <p:nvGraphicFramePr>
          <p:cNvPr id="47106" name="Object 2"/>
          <p:cNvGraphicFramePr>
            <a:graphicFrameLocks noChangeAspect="1"/>
          </p:cNvGraphicFramePr>
          <p:nvPr>
            <p:ph sz="quarter" idx="1"/>
          </p:nvPr>
        </p:nvGraphicFramePr>
        <p:xfrm>
          <a:off x="1763713" y="1049338"/>
          <a:ext cx="6192837" cy="4859337"/>
        </p:xfrm>
        <a:graphic>
          <a:graphicData uri="http://schemas.openxmlformats.org/presentationml/2006/ole">
            <p:oleObj spid="_x0000_s47106" name="Έγγραφο" r:id="rId3" imgW="5637976" imgH="4422941" progId="Word.Document.8">
              <p:embed/>
            </p:oleObj>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ph/>
          </p:nvPr>
        </p:nvGraphicFramePr>
        <p:xfrm>
          <a:off x="2600325" y="274638"/>
          <a:ext cx="3941763" cy="5851525"/>
        </p:xfrm>
        <a:graphic>
          <a:graphicData uri="http://schemas.openxmlformats.org/presentationml/2006/ole">
            <p:oleObj spid="_x0000_s48130" name="Document" r:id="rId3" imgW="5947221" imgH="8825923" progId="Word.Document.8">
              <p:embed/>
            </p:oleObj>
          </a:graphicData>
        </a:graphic>
      </p:graphicFrame>
      <p:sp>
        <p:nvSpPr>
          <p:cNvPr id="48131" name="4 - Θέση αριθμού διαφάνειας"/>
          <p:cNvSpPr>
            <a:spLocks noGrp="1"/>
          </p:cNvSpPr>
          <p:nvPr>
            <p:ph type="sldNum" sz="quarter" idx="12"/>
          </p:nvPr>
        </p:nvSpPr>
        <p:spPr>
          <a:noFill/>
        </p:spPr>
        <p:txBody>
          <a:bodyPr/>
          <a:lstStyle/>
          <a:p>
            <a:pPr>
              <a:defRPr/>
            </a:pPr>
            <a:fld id="{E1F9EC52-9974-4BF2-B713-1F2143F1FBA5}" type="slidenum">
              <a:rPr lang="el-GR" smtClean="0"/>
              <a:pPr>
                <a:defRPr/>
              </a:pPr>
              <a:t>104</a:t>
            </a:fld>
            <a:endParaRPr lang="el-GR"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ph/>
          </p:nvPr>
        </p:nvGraphicFramePr>
        <p:xfrm>
          <a:off x="1752600" y="1754188"/>
          <a:ext cx="6489700" cy="1836737"/>
        </p:xfrm>
        <a:graphic>
          <a:graphicData uri="http://schemas.openxmlformats.org/presentationml/2006/ole">
            <p:oleObj spid="_x0000_s49154" name="Έγγραφο" r:id="rId3" imgW="5637976" imgH="1595248" progId="Word.Document.8">
              <p:embed/>
            </p:oleObj>
          </a:graphicData>
        </a:graphic>
      </p:graphicFrame>
      <p:sp>
        <p:nvSpPr>
          <p:cNvPr id="49155" name="4 - Θέση αριθμού διαφάνειας"/>
          <p:cNvSpPr>
            <a:spLocks noGrp="1"/>
          </p:cNvSpPr>
          <p:nvPr>
            <p:ph type="sldNum" sz="quarter" idx="12"/>
          </p:nvPr>
        </p:nvSpPr>
        <p:spPr>
          <a:noFill/>
        </p:spPr>
        <p:txBody>
          <a:bodyPr/>
          <a:lstStyle/>
          <a:p>
            <a:pPr>
              <a:defRPr/>
            </a:pPr>
            <a:fld id="{2035C7C6-5D5A-4CA8-A2F0-4B2A54ADEDDB}" type="slidenum">
              <a:rPr lang="el-GR" smtClean="0"/>
              <a:pPr>
                <a:defRPr/>
              </a:pPr>
              <a:t>105</a:t>
            </a:fld>
            <a:endParaRPr lang="el-GR"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ΣΧΕΣΗ ΜΕΤΑΞΥ ΤΩΝ ΜΕΤΡΩΝ ΚΕΝΤΡΙΚΗΣ ΤΑΣΗΣ ΚΑΙ ΘΕΣΗΣ</a:t>
            </a:r>
          </a:p>
        </p:txBody>
      </p:sp>
      <p:sp>
        <p:nvSpPr>
          <p:cNvPr id="50180" name="Rectangle 6"/>
          <p:cNvSpPr>
            <a:spLocks noGrp="1" noChangeArrowheads="1"/>
          </p:cNvSpPr>
          <p:nvPr>
            <p:ph type="sldNum" sz="quarter" idx="12"/>
          </p:nvPr>
        </p:nvSpPr>
        <p:spPr>
          <a:noFill/>
        </p:spPr>
        <p:txBody>
          <a:bodyPr/>
          <a:lstStyle/>
          <a:p>
            <a:pPr>
              <a:defRPr/>
            </a:pPr>
            <a:fld id="{2773D48D-3A9C-4478-B1B1-2CBB2B40EAF6}" type="slidenum">
              <a:rPr lang="el-GR"/>
              <a:pPr>
                <a:defRPr/>
              </a:pPr>
              <a:t>106</a:t>
            </a:fld>
            <a:endParaRPr lang="el-GR"/>
          </a:p>
        </p:txBody>
      </p:sp>
      <p:sp>
        <p:nvSpPr>
          <p:cNvPr id="50182" name="Rectangle 3"/>
          <p:cNvSpPr>
            <a:spLocks noGrp="1" noChangeArrowheads="1"/>
          </p:cNvSpPr>
          <p:nvPr>
            <p:ph sz="quarter" idx="1"/>
          </p:nvPr>
        </p:nvSpPr>
        <p:spPr>
          <a:xfrm>
            <a:off x="468313" y="1628775"/>
            <a:ext cx="8229600" cy="4525963"/>
          </a:xfrm>
        </p:spPr>
        <p:txBody>
          <a:bodyPr/>
          <a:lstStyle/>
          <a:p>
            <a:pPr lvl="1" algn="just" eaLnBrk="1" hangingPunct="1">
              <a:buFont typeface="Symbol" pitchFamily="18" charset="2"/>
              <a:buChar char="·"/>
            </a:pPr>
            <a:r>
              <a:rPr lang="el-GR" smtClean="0"/>
              <a:t>Περίπτωση 1. </a:t>
            </a:r>
            <a:r>
              <a:rPr lang="el-GR" u="sng" smtClean="0"/>
              <a:t>Όταν η κατανομή ενός συνόλου δεδομένων είναι απολύτως συμμετρική</a:t>
            </a:r>
            <a:r>
              <a:rPr lang="el-GR" smtClean="0"/>
              <a:t>: η τιμή του αριθμητικού μέσου μ συμπίπτει με εκείνη της διαμέσου Μ και της επικρατούσας τιμής Τ:</a:t>
            </a:r>
          </a:p>
          <a:p>
            <a:pPr lvl="1" eaLnBrk="1" hangingPunct="1">
              <a:buFont typeface="Symbol" pitchFamily="18" charset="2"/>
              <a:buChar char=""/>
            </a:pPr>
            <a:r>
              <a:rPr lang="el-GR" smtClean="0"/>
              <a:t> </a:t>
            </a:r>
          </a:p>
        </p:txBody>
      </p:sp>
      <p:sp>
        <p:nvSpPr>
          <p:cNvPr id="50183" name="Rectangle 5"/>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50178" name="Object 4"/>
          <p:cNvGraphicFramePr>
            <a:graphicFrameLocks noChangeAspect="1"/>
          </p:cNvGraphicFramePr>
          <p:nvPr/>
        </p:nvGraphicFramePr>
        <p:xfrm>
          <a:off x="1979613" y="3573463"/>
          <a:ext cx="3746500" cy="779462"/>
        </p:xfrm>
        <a:graphic>
          <a:graphicData uri="http://schemas.openxmlformats.org/presentationml/2006/ole">
            <p:oleObj spid="_x0000_s50178" name="Εξίσωση" r:id="rId3" imgW="698197" imgH="203112" progId="Equation.3">
              <p:embed/>
            </p:oleObj>
          </a:graphicData>
        </a:graphic>
      </p:graphicFrame>
      <p:sp>
        <p:nvSpPr>
          <p:cNvPr id="50184" name="6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F1734FF-61CD-4736-934A-18502ED18013}" type="slidenum">
              <a:rPr lang="el-GR" sz="1400"/>
              <a:pPr algn="r"/>
              <a:t>106</a:t>
            </a:fld>
            <a:endParaRPr lang="el-GR" sz="1400"/>
          </a:p>
        </p:txBody>
      </p:sp>
      <p:sp>
        <p:nvSpPr>
          <p:cNvPr id="5018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50179" name="Object 8"/>
          <p:cNvGraphicFramePr>
            <a:graphicFrameLocks noChangeAspect="1"/>
          </p:cNvGraphicFramePr>
          <p:nvPr/>
        </p:nvGraphicFramePr>
        <p:xfrm>
          <a:off x="2557463" y="4508500"/>
          <a:ext cx="2438400" cy="1152525"/>
        </p:xfrm>
        <a:graphic>
          <a:graphicData uri="http://schemas.openxmlformats.org/presentationml/2006/ole">
            <p:oleObj spid="_x0000_s50179" name="Εξίσωση" r:id="rId4" imgW="812447" imgH="393529" progId="Equation.3">
              <p:embed/>
            </p:oleObj>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6"/>
          <p:cNvSpPr>
            <a:spLocks noGrp="1" noChangeArrowheads="1"/>
          </p:cNvSpPr>
          <p:nvPr>
            <p:ph type="sldNum" sz="quarter" idx="12"/>
          </p:nvPr>
        </p:nvSpPr>
        <p:spPr>
          <a:noFill/>
        </p:spPr>
        <p:txBody>
          <a:bodyPr/>
          <a:lstStyle/>
          <a:p>
            <a:pPr>
              <a:defRPr/>
            </a:pPr>
            <a:fld id="{78C6281E-11F3-4A1C-95A0-8CDAB323AEB1}" type="slidenum">
              <a:rPr lang="el-GR"/>
              <a:pPr>
                <a:defRPr/>
              </a:pPr>
              <a:t>107</a:t>
            </a:fld>
            <a:endParaRPr lang="el-GR"/>
          </a:p>
        </p:txBody>
      </p:sp>
      <p:sp>
        <p:nvSpPr>
          <p:cNvPr id="51205" name="Rectangle 3"/>
          <p:cNvSpPr>
            <a:spLocks noGrp="1" noChangeArrowheads="1"/>
          </p:cNvSpPr>
          <p:nvPr>
            <p:ph sz="quarter" idx="1"/>
          </p:nvPr>
        </p:nvSpPr>
        <p:spPr>
          <a:xfrm>
            <a:off x="468313" y="765175"/>
            <a:ext cx="8229600" cy="5360988"/>
          </a:xfrm>
        </p:spPr>
        <p:txBody>
          <a:bodyPr/>
          <a:lstStyle/>
          <a:p>
            <a:pPr eaLnBrk="1" hangingPunct="1"/>
            <a:r>
              <a:rPr lang="el-GR" smtClean="0"/>
              <a:t>Περίπτωση 2: </a:t>
            </a:r>
            <a:r>
              <a:rPr lang="el-GR" b="1" u="sng" smtClean="0"/>
              <a:t>η κατανομή του συνόλου δεδομένων παρουσιάζει θετική ασυμμετρία</a:t>
            </a:r>
            <a:r>
              <a:rPr lang="el-GR" smtClean="0"/>
              <a:t> : η τιμή του αριθμητικού μέσου της κατανομής είναι μεγαλύτερη της τιμής της διαμέσου η οποία με τη σειρά της είναι μεγαλύτερη της επικρατούσας τιμής:</a:t>
            </a:r>
          </a:p>
        </p:txBody>
      </p:sp>
      <p:sp>
        <p:nvSpPr>
          <p:cNvPr id="51206" name="Rectangle 5"/>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51202" name="Object 4"/>
          <p:cNvGraphicFramePr>
            <a:graphicFrameLocks noChangeAspect="1"/>
          </p:cNvGraphicFramePr>
          <p:nvPr/>
        </p:nvGraphicFramePr>
        <p:xfrm>
          <a:off x="2125663" y="4221163"/>
          <a:ext cx="3600450" cy="635000"/>
        </p:xfrm>
        <a:graphic>
          <a:graphicData uri="http://schemas.openxmlformats.org/presentationml/2006/ole">
            <p:oleObj spid="_x0000_s51202" name="Εξίσωση" r:id="rId3" imgW="698197" imgH="203112" progId="Equation.3">
              <p:embed/>
            </p:oleObj>
          </a:graphicData>
        </a:graphic>
      </p:graphicFrame>
      <p:sp>
        <p:nvSpPr>
          <p:cNvPr id="51207"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617682E-F55F-4924-AB2A-65321B07979B}" type="slidenum">
              <a:rPr lang="el-GR" sz="1400"/>
              <a:pPr algn="r"/>
              <a:t>107</a:t>
            </a:fld>
            <a:endParaRPr lang="el-GR" sz="1400"/>
          </a:p>
        </p:txBody>
      </p:sp>
      <p:sp>
        <p:nvSpPr>
          <p:cNvPr id="5120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51203" name="Object 7"/>
          <p:cNvGraphicFramePr>
            <a:graphicFrameLocks noChangeAspect="1"/>
          </p:cNvGraphicFramePr>
          <p:nvPr/>
        </p:nvGraphicFramePr>
        <p:xfrm>
          <a:off x="2773363" y="5157788"/>
          <a:ext cx="2438400" cy="752475"/>
        </p:xfrm>
        <a:graphic>
          <a:graphicData uri="http://schemas.openxmlformats.org/presentationml/2006/ole">
            <p:oleObj spid="_x0000_s51203" name="Εξίσωση" r:id="rId4" imgW="812447" imgH="393529" progId="Equation.3">
              <p:embed/>
            </p:oleObj>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6"/>
          <p:cNvSpPr>
            <a:spLocks noGrp="1" noChangeArrowheads="1"/>
          </p:cNvSpPr>
          <p:nvPr>
            <p:ph type="sldNum" sz="quarter" idx="12"/>
          </p:nvPr>
        </p:nvSpPr>
        <p:spPr>
          <a:noFill/>
        </p:spPr>
        <p:txBody>
          <a:bodyPr/>
          <a:lstStyle/>
          <a:p>
            <a:pPr>
              <a:defRPr/>
            </a:pPr>
            <a:fld id="{D7E9AEF5-C06D-4129-AED0-6E1628CD5C35}" type="slidenum">
              <a:rPr lang="el-GR"/>
              <a:pPr>
                <a:defRPr/>
              </a:pPr>
              <a:t>108</a:t>
            </a:fld>
            <a:endParaRPr lang="el-GR"/>
          </a:p>
        </p:txBody>
      </p:sp>
      <p:sp>
        <p:nvSpPr>
          <p:cNvPr id="52229" name="Rectangle 3"/>
          <p:cNvSpPr>
            <a:spLocks noGrp="1" noChangeArrowheads="1"/>
          </p:cNvSpPr>
          <p:nvPr>
            <p:ph sz="quarter" idx="1"/>
          </p:nvPr>
        </p:nvSpPr>
        <p:spPr>
          <a:xfrm>
            <a:off x="468313" y="765175"/>
            <a:ext cx="8229600" cy="5360988"/>
          </a:xfrm>
        </p:spPr>
        <p:txBody>
          <a:bodyPr/>
          <a:lstStyle/>
          <a:p>
            <a:pPr eaLnBrk="1" hangingPunct="1"/>
            <a:r>
              <a:rPr lang="el-GR" smtClean="0"/>
              <a:t> </a:t>
            </a:r>
            <a:r>
              <a:rPr lang="el-GR" b="1" u="sng" smtClean="0"/>
              <a:t>η κατανομή ενός συνόλου δεδομένων παρουσιάζει αρνητική ασυμμετρία : </a:t>
            </a:r>
            <a:r>
              <a:rPr lang="el-GR" smtClean="0"/>
              <a:t>η τιμή του μέσου αριθμητικού της κατανομής  είναι μικρότερη της τιμής της διαμέσου η οποία είναι μικρότερη της επικρατούσας τιμής:</a:t>
            </a:r>
          </a:p>
        </p:txBody>
      </p:sp>
      <p:sp>
        <p:nvSpPr>
          <p:cNvPr id="52230" name="Rectangle 5"/>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52226" name="Object 4"/>
          <p:cNvGraphicFramePr>
            <a:graphicFrameLocks noChangeAspect="1"/>
          </p:cNvGraphicFramePr>
          <p:nvPr/>
        </p:nvGraphicFramePr>
        <p:xfrm>
          <a:off x="2051050" y="3933825"/>
          <a:ext cx="3167063" cy="635000"/>
        </p:xfrm>
        <a:graphic>
          <a:graphicData uri="http://schemas.openxmlformats.org/presentationml/2006/ole">
            <p:oleObj spid="_x0000_s52226" name="Εξίσωση" r:id="rId3" imgW="698197" imgH="203112" progId="Equation.3">
              <p:embed/>
            </p:oleObj>
          </a:graphicData>
        </a:graphic>
      </p:graphicFrame>
      <p:sp>
        <p:nvSpPr>
          <p:cNvPr id="52231"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44727A5-45B9-43E1-BDE9-98B72204236C}" type="slidenum">
              <a:rPr lang="el-GR" sz="1400"/>
              <a:pPr algn="r"/>
              <a:t>108</a:t>
            </a:fld>
            <a:endParaRPr lang="el-GR" sz="1400"/>
          </a:p>
        </p:txBody>
      </p:sp>
      <p:sp>
        <p:nvSpPr>
          <p:cNvPr id="5223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52227" name="Object 7"/>
          <p:cNvGraphicFramePr>
            <a:graphicFrameLocks noChangeAspect="1"/>
          </p:cNvGraphicFramePr>
          <p:nvPr/>
        </p:nvGraphicFramePr>
        <p:xfrm>
          <a:off x="2341563" y="4868863"/>
          <a:ext cx="2438400" cy="752475"/>
        </p:xfrm>
        <a:graphic>
          <a:graphicData uri="http://schemas.openxmlformats.org/presentationml/2006/ole">
            <p:oleObj spid="_x0000_s52227" name="Εξίσωση" r:id="rId4" imgW="812447" imgH="393529" progId="Equation.3">
              <p:embed/>
            </p:oleObj>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6"/>
          <p:cNvSpPr>
            <a:spLocks noGrp="1" noChangeArrowheads="1"/>
          </p:cNvSpPr>
          <p:nvPr>
            <p:ph type="sldNum" sz="quarter" idx="12"/>
          </p:nvPr>
        </p:nvSpPr>
        <p:spPr>
          <a:noFill/>
        </p:spPr>
        <p:txBody>
          <a:bodyPr/>
          <a:lstStyle/>
          <a:p>
            <a:pPr>
              <a:defRPr/>
            </a:pPr>
            <a:fld id="{5F120C14-B334-442E-BEA4-CEA4AD95F199}" type="slidenum">
              <a:rPr lang="el-GR"/>
              <a:pPr>
                <a:defRPr/>
              </a:pPr>
              <a:t>109</a:t>
            </a:fld>
            <a:endParaRPr lang="el-GR"/>
          </a:p>
        </p:txBody>
      </p:sp>
      <p:sp>
        <p:nvSpPr>
          <p:cNvPr id="219139" name="Rectangle 3"/>
          <p:cNvSpPr>
            <a:spLocks noGrp="1" noChangeArrowheads="1"/>
          </p:cNvSpPr>
          <p:nvPr>
            <p:ph sz="quarter" idx="1"/>
          </p:nvPr>
        </p:nvSpPr>
        <p:spPr/>
        <p:txBody>
          <a:bodyPr/>
          <a:lstStyle/>
          <a:p>
            <a:pPr eaLnBrk="1" hangingPunct="1"/>
            <a:r>
              <a:rPr lang="el-GR" smtClean="0"/>
              <a:t>Εξάλλου σε ασύμμετρες κωδωνοειδείς κατανομές που ισχύει:</a:t>
            </a:r>
          </a:p>
          <a:p>
            <a:pPr eaLnBrk="1" hangingPunct="1"/>
            <a:r>
              <a:rPr lang="el-GR" smtClean="0"/>
              <a:t>Επικρατούσα-διάμεσος =2(διάμεσος-μέσος) </a:t>
            </a:r>
          </a:p>
        </p:txBody>
      </p:sp>
      <p:sp>
        <p:nvSpPr>
          <p:cNvPr id="219140"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E579B6D-A31E-4066-86DB-A879708D07AA}" type="slidenum">
              <a:rPr lang="el-GR" sz="1400"/>
              <a:pPr algn="r"/>
              <a:t>109</a:t>
            </a:fld>
            <a:endParaRPr lang="el-G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p:txBody>
          <a:bodyPr>
            <a:normAutofit fontScale="90000"/>
          </a:bodyPr>
          <a:lstStyle/>
          <a:p>
            <a:pPr eaLnBrk="1" fontAlgn="auto" hangingPunct="1">
              <a:spcAft>
                <a:spcPts val="0"/>
              </a:spcAft>
              <a:defRPr/>
            </a:pPr>
            <a:r>
              <a:rPr lang="el-GR" b="1" smtClean="0"/>
              <a:t>Τύποι Μεταβλητών</a:t>
            </a:r>
            <a:r>
              <a:rPr lang="el-GR" i="1" smtClean="0"/>
              <a:t/>
            </a:r>
            <a:br>
              <a:rPr lang="el-GR" i="1" smtClean="0"/>
            </a:br>
            <a:endParaRPr lang="el-GR" i="1" smtClean="0"/>
          </a:p>
        </p:txBody>
      </p:sp>
      <p:sp>
        <p:nvSpPr>
          <p:cNvPr id="161794" name="Rectangle 6"/>
          <p:cNvSpPr>
            <a:spLocks noGrp="1" noChangeArrowheads="1"/>
          </p:cNvSpPr>
          <p:nvPr>
            <p:ph type="sldNum" sz="quarter" idx="12"/>
          </p:nvPr>
        </p:nvSpPr>
        <p:spPr>
          <a:noFill/>
        </p:spPr>
        <p:txBody>
          <a:bodyPr/>
          <a:lstStyle/>
          <a:p>
            <a:pPr>
              <a:defRPr/>
            </a:pPr>
            <a:fld id="{162FF5AA-BD14-4043-8A87-156C3AF2928C}" type="slidenum">
              <a:rPr lang="el-GR"/>
              <a:pPr>
                <a:defRPr/>
              </a:pPr>
              <a:t>11</a:t>
            </a:fld>
            <a:endParaRPr lang="el-GR"/>
          </a:p>
        </p:txBody>
      </p:sp>
      <p:sp>
        <p:nvSpPr>
          <p:cNvPr id="172036" name="Rectangle 3"/>
          <p:cNvSpPr>
            <a:spLocks noGrp="1" noChangeArrowheads="1"/>
          </p:cNvSpPr>
          <p:nvPr>
            <p:ph sz="quarter" idx="1"/>
          </p:nvPr>
        </p:nvSpPr>
        <p:spPr>
          <a:xfrm>
            <a:off x="468313" y="1196975"/>
            <a:ext cx="8229600" cy="5145088"/>
          </a:xfrm>
        </p:spPr>
        <p:txBody>
          <a:bodyPr/>
          <a:lstStyle/>
          <a:p>
            <a:pPr eaLnBrk="1" hangingPunct="1">
              <a:lnSpc>
                <a:spcPct val="90000"/>
              </a:lnSpc>
            </a:pPr>
            <a:r>
              <a:rPr lang="el-GR" sz="2400" i="1" smtClean="0"/>
              <a:t>α) </a:t>
            </a:r>
            <a:r>
              <a:rPr lang="el-GR" sz="2400" smtClean="0"/>
              <a:t>Οι μεταβλητές διακρίνονται σε </a:t>
            </a:r>
            <a:r>
              <a:rPr lang="el-GR" sz="2400" b="1" smtClean="0"/>
              <a:t>ποσοτικές (</a:t>
            </a:r>
            <a:r>
              <a:rPr lang="en-US" sz="2400" b="1" smtClean="0"/>
              <a:t>numeric</a:t>
            </a:r>
            <a:r>
              <a:rPr lang="el-GR" sz="2400" b="1" smtClean="0"/>
              <a:t>, </a:t>
            </a:r>
            <a:r>
              <a:rPr lang="en-US" sz="2400" b="1" smtClean="0"/>
              <a:t>qualitative qua</a:t>
            </a:r>
            <a:r>
              <a:rPr lang="fr-FR" sz="2400" b="1" smtClean="0"/>
              <a:t>nt</a:t>
            </a:r>
            <a:r>
              <a:rPr lang="en-US" sz="2400" b="1" smtClean="0"/>
              <a:t>itative variables</a:t>
            </a:r>
            <a:r>
              <a:rPr lang="el-GR" sz="2400" b="1" smtClean="0"/>
              <a:t>) </a:t>
            </a:r>
            <a:r>
              <a:rPr lang="el-GR" sz="2400" smtClean="0"/>
              <a:t>και </a:t>
            </a:r>
            <a:r>
              <a:rPr lang="el-GR" sz="2400" b="1" smtClean="0"/>
              <a:t>ποιοτικές (</a:t>
            </a:r>
            <a:r>
              <a:rPr lang="en-US" sz="2400" b="1" smtClean="0"/>
              <a:t>qualitative variables</a:t>
            </a:r>
            <a:r>
              <a:rPr lang="el-GR" sz="2400" b="1" smtClean="0"/>
              <a:t>) </a:t>
            </a:r>
            <a:r>
              <a:rPr lang="el-GR" sz="2400" smtClean="0"/>
              <a:t>ανάλογα με το εάν οι τιμές τους εκφράζονται αριθμητικά (π.χ βάρος), ή ονομαστικά (χρώμα μαλλιών, φύλο κ.λ.π). </a:t>
            </a:r>
            <a:endParaRPr lang="el-GR" sz="2400" i="1" smtClean="0"/>
          </a:p>
          <a:p>
            <a:pPr eaLnBrk="1" hangingPunct="1">
              <a:lnSpc>
                <a:spcPct val="90000"/>
              </a:lnSpc>
            </a:pPr>
            <a:r>
              <a:rPr lang="el-GR" sz="2400" i="1" smtClean="0"/>
              <a:t> (β) </a:t>
            </a:r>
            <a:r>
              <a:rPr lang="el-GR" sz="2400" smtClean="0"/>
              <a:t>Οι ποσοτικές μεταβλητές, με τη σειρά τους, διακρίνονται σε </a:t>
            </a:r>
            <a:r>
              <a:rPr lang="el-GR" sz="2400" b="1" smtClean="0"/>
              <a:t>συνεχείς (</a:t>
            </a:r>
            <a:r>
              <a:rPr lang="en-US" sz="2400" b="1" smtClean="0"/>
              <a:t>continues variables</a:t>
            </a:r>
            <a:r>
              <a:rPr lang="el-GR" sz="2400" b="1" smtClean="0"/>
              <a:t>) </a:t>
            </a:r>
            <a:r>
              <a:rPr lang="el-GR" sz="2400" smtClean="0"/>
              <a:t>και σε </a:t>
            </a:r>
            <a:r>
              <a:rPr lang="el-GR" sz="2400" b="1" smtClean="0"/>
              <a:t>διακριτές (</a:t>
            </a:r>
            <a:r>
              <a:rPr lang="en-US" sz="2400" b="1" smtClean="0"/>
              <a:t>discrete</a:t>
            </a:r>
            <a:r>
              <a:rPr lang="el-GR" sz="2400" b="1" smtClean="0"/>
              <a:t>, </a:t>
            </a:r>
            <a:r>
              <a:rPr lang="en-US" sz="2400" b="1" smtClean="0"/>
              <a:t>non</a:t>
            </a:r>
            <a:r>
              <a:rPr lang="el-GR" sz="2400" b="1" smtClean="0"/>
              <a:t>-</a:t>
            </a:r>
            <a:r>
              <a:rPr lang="en-US" sz="2400" b="1" smtClean="0"/>
              <a:t>continues variables</a:t>
            </a:r>
            <a:r>
              <a:rPr lang="el-GR" sz="2400" b="1" smtClean="0"/>
              <a:t>) </a:t>
            </a:r>
            <a:r>
              <a:rPr lang="el-GR" sz="2400" smtClean="0"/>
              <a:t>ανάλογα με τα εάν οι τιμές είναι συνεχείς ή διακριτές αντίστοιχα. </a:t>
            </a:r>
            <a:endParaRPr lang="el-GR" sz="2400" i="1" smtClean="0"/>
          </a:p>
          <a:p>
            <a:pPr eaLnBrk="1" hangingPunct="1">
              <a:lnSpc>
                <a:spcPct val="90000"/>
              </a:lnSpc>
            </a:pPr>
            <a:r>
              <a:rPr lang="el-GR" sz="2400" i="1" smtClean="0"/>
              <a:t>(γ) </a:t>
            </a:r>
            <a:r>
              <a:rPr lang="el-GR" sz="2400" smtClean="0"/>
              <a:t>Οι ποιοτικές μεταβλητές διακρίνονται σε ονομαστικές ή </a:t>
            </a:r>
            <a:r>
              <a:rPr lang="el-GR" sz="2400" b="1" smtClean="0"/>
              <a:t>κατηγορικές (</a:t>
            </a:r>
            <a:r>
              <a:rPr lang="en-US" sz="2400" b="1" smtClean="0"/>
              <a:t>categorical variables</a:t>
            </a:r>
            <a:r>
              <a:rPr lang="el-GR" sz="2400" b="1" smtClean="0"/>
              <a:t>) </a:t>
            </a:r>
            <a:r>
              <a:rPr lang="el-GR" sz="2400" smtClean="0"/>
              <a:t>και σε </a:t>
            </a:r>
            <a:r>
              <a:rPr lang="el-GR" sz="2400" b="1" smtClean="0"/>
              <a:t>διατάξιμες (</a:t>
            </a:r>
            <a:r>
              <a:rPr lang="en-US" sz="2400" b="1" smtClean="0"/>
              <a:t>ordinal variables</a:t>
            </a:r>
            <a:r>
              <a:rPr lang="el-GR" sz="2400" b="1" smtClean="0"/>
              <a:t>) με βάση το αν έχει νόημα η διάταξη των μετρήσεων</a:t>
            </a:r>
          </a:p>
        </p:txBody>
      </p:sp>
      <p:sp>
        <p:nvSpPr>
          <p:cNvPr id="17203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7FE43C9-5D2E-42DE-9D0A-F5EB83DE2867}" type="slidenum">
              <a:rPr lang="el-GR" sz="1400"/>
              <a:pPr algn="r"/>
              <a:t>11</a:t>
            </a:fld>
            <a:endParaRPr lang="el-GR" sz="14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6"/>
          <p:cNvSpPr>
            <a:spLocks noGrp="1" noChangeArrowheads="1"/>
          </p:cNvSpPr>
          <p:nvPr>
            <p:ph type="sldNum" sz="quarter" idx="12"/>
          </p:nvPr>
        </p:nvSpPr>
        <p:spPr>
          <a:noFill/>
        </p:spPr>
        <p:txBody>
          <a:bodyPr/>
          <a:lstStyle/>
          <a:p>
            <a:pPr>
              <a:defRPr/>
            </a:pPr>
            <a:fld id="{F06C072C-D9A4-473E-9946-FFA17139BFDC}" type="slidenum">
              <a:rPr lang="el-GR"/>
              <a:pPr>
                <a:defRPr/>
              </a:pPr>
              <a:t>110</a:t>
            </a:fld>
            <a:endParaRPr lang="el-GR"/>
          </a:p>
        </p:txBody>
      </p:sp>
      <p:pic>
        <p:nvPicPr>
          <p:cNvPr id="220163" name="Picture 4"/>
          <p:cNvPicPr>
            <a:picLocks noGrp="1" noChangeArrowheads="1"/>
          </p:cNvPicPr>
          <p:nvPr>
            <p:ph sz="quarter" idx="1"/>
          </p:nvPr>
        </p:nvPicPr>
        <p:blipFill>
          <a:blip r:embed="rId2"/>
          <a:srcRect l="20313" t="27083" r="16406" b="44792"/>
          <a:stretch>
            <a:fillRect/>
          </a:stretch>
        </p:blipFill>
        <p:spPr>
          <a:xfrm>
            <a:off x="785813" y="285750"/>
            <a:ext cx="7715250" cy="5572125"/>
          </a:xfrm>
          <a:noFill/>
        </p:spPr>
      </p:pic>
      <p:sp>
        <p:nvSpPr>
          <p:cNvPr id="220164"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2686AA-ED9E-443F-909A-D62C9553ACBC}" type="slidenum">
              <a:rPr lang="el-GR" sz="1400"/>
              <a:pPr algn="r"/>
              <a:t>110</a:t>
            </a:fld>
            <a:endParaRPr lang="el-GR" sz="14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Grp="1" noChangeArrowheads="1"/>
          </p:cNvSpPr>
          <p:nvPr>
            <p:ph type="sldNum" sz="quarter" idx="12"/>
          </p:nvPr>
        </p:nvSpPr>
        <p:spPr>
          <a:noFill/>
        </p:spPr>
        <p:txBody>
          <a:bodyPr/>
          <a:lstStyle/>
          <a:p>
            <a:pPr>
              <a:defRPr/>
            </a:pPr>
            <a:fld id="{46413D2B-8C2B-42E7-BC31-C067F4183021}" type="slidenum">
              <a:rPr lang="el-GR"/>
              <a:pPr>
                <a:defRPr/>
              </a:pPr>
              <a:t>111</a:t>
            </a:fld>
            <a:endParaRPr lang="el-GR"/>
          </a:p>
        </p:txBody>
      </p:sp>
      <p:sp>
        <p:nvSpPr>
          <p:cNvPr id="221187" name="Rectangle 5"/>
          <p:cNvSpPr>
            <a:spLocks noGrp="1" noChangeArrowheads="1"/>
          </p:cNvSpPr>
          <p:nvPr>
            <p:ph type="body" idx="4294967295"/>
          </p:nvPr>
        </p:nvSpPr>
        <p:spPr>
          <a:xfrm>
            <a:off x="0" y="1052513"/>
            <a:ext cx="8229600" cy="5073650"/>
          </a:xfrm>
        </p:spPr>
        <p:txBody>
          <a:bodyPr/>
          <a:lstStyle/>
          <a:p>
            <a:pPr eaLnBrk="1" hangingPunct="1"/>
            <a:r>
              <a:rPr lang="en-US" sz="2800" dirty="0" smtClean="0"/>
              <a:t>MET</a:t>
            </a:r>
            <a:r>
              <a:rPr lang="el-GR" sz="2800" dirty="0" smtClean="0"/>
              <a:t>ΡΑ ΚΥΜΑΝΣΗΣ</a:t>
            </a:r>
          </a:p>
          <a:p>
            <a:pPr eaLnBrk="1" hangingPunct="1"/>
            <a:r>
              <a:rPr lang="el-GR" sz="2800" dirty="0" smtClean="0"/>
              <a:t>Τα συνηθέστερα μέτρα για τη μέτρηση της μεταβλητότητας είναι το εύρος, η διακύμανση, η τυπική απόκλιση και ο συντελεστής μεταβλητότητας (συναντάται και σαν μέτρο σχετικής μεταβλητότητας). </a:t>
            </a:r>
            <a:r>
              <a:rPr lang="el-GR" sz="2800" dirty="0" err="1" smtClean="0"/>
              <a:t>Αλλα</a:t>
            </a:r>
            <a:r>
              <a:rPr lang="el-GR" sz="2800" dirty="0" smtClean="0"/>
              <a:t> μέτρα: το </a:t>
            </a:r>
            <a:r>
              <a:rPr lang="el-GR" sz="2800" dirty="0" err="1" smtClean="0"/>
              <a:t>ενδοτεταρτημοριακό</a:t>
            </a:r>
            <a:r>
              <a:rPr lang="el-GR" sz="2800" dirty="0" smtClean="0"/>
              <a:t> εύρος, οι τυποποιημένες τιμές (συναντάται και σαν μέτρο σχετικής θέσης), συντελεστής συγκέντρωσης του </a:t>
            </a:r>
            <a:r>
              <a:rPr lang="en-US" sz="2800" dirty="0" err="1" smtClean="0"/>
              <a:t>Gini</a:t>
            </a:r>
            <a:r>
              <a:rPr lang="el-GR" sz="2800" dirty="0" smtClean="0"/>
              <a:t> (συναντάται και σαν μέτρο σχετικής μεταβλητότητας). </a:t>
            </a:r>
          </a:p>
        </p:txBody>
      </p:sp>
      <p:sp>
        <p:nvSpPr>
          <p:cNvPr id="221188"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29511D1-CA36-47F0-82D0-FB47173F9B04}" type="slidenum">
              <a:rPr lang="el-GR" sz="1400"/>
              <a:pPr algn="r"/>
              <a:t>111</a:t>
            </a:fld>
            <a:endParaRPr lang="el-GR" sz="14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ΛΟΓΟΙ ΠΡΟΣΔΙΟΡΙΣΜΟΥ ΤΗΣ ΜΕΤΑΒΛΗΤΟΤΗΤΑΣ</a:t>
            </a:r>
          </a:p>
        </p:txBody>
      </p:sp>
      <p:sp>
        <p:nvSpPr>
          <p:cNvPr id="208898" name="Rectangle 6"/>
          <p:cNvSpPr>
            <a:spLocks noGrp="1" noChangeArrowheads="1"/>
          </p:cNvSpPr>
          <p:nvPr>
            <p:ph type="sldNum" sz="quarter" idx="12"/>
          </p:nvPr>
        </p:nvSpPr>
        <p:spPr>
          <a:noFill/>
        </p:spPr>
        <p:txBody>
          <a:bodyPr/>
          <a:lstStyle/>
          <a:p>
            <a:pPr>
              <a:defRPr/>
            </a:pPr>
            <a:fld id="{A60DE9C9-0417-4568-ADA3-E331EFBC89BE}" type="slidenum">
              <a:rPr lang="el-GR"/>
              <a:pPr>
                <a:defRPr/>
              </a:pPr>
              <a:t>112</a:t>
            </a:fld>
            <a:endParaRPr lang="el-GR"/>
          </a:p>
        </p:txBody>
      </p:sp>
      <p:sp>
        <p:nvSpPr>
          <p:cNvPr id="222212" name="Rectangle 3"/>
          <p:cNvSpPr>
            <a:spLocks noGrp="1" noChangeArrowheads="1"/>
          </p:cNvSpPr>
          <p:nvPr>
            <p:ph sz="quarter" idx="1"/>
          </p:nvPr>
        </p:nvSpPr>
        <p:spPr/>
        <p:txBody>
          <a:bodyPr/>
          <a:lstStyle/>
          <a:p>
            <a:pPr eaLnBrk="1" hangingPunct="1">
              <a:lnSpc>
                <a:spcPct val="90000"/>
              </a:lnSpc>
            </a:pPr>
            <a:endParaRPr lang="el-GR" smtClean="0"/>
          </a:p>
          <a:p>
            <a:pPr eaLnBrk="1" hangingPunct="1">
              <a:lnSpc>
                <a:spcPct val="90000"/>
              </a:lnSpc>
            </a:pPr>
            <a:r>
              <a:rPr lang="el-GR" smtClean="0"/>
              <a:t>Το  «άπλωμα» ή η διασπορά των τιμών σε ένα σύνολο δεδομένων είναι σημαντικό χαρακτηριστικό.</a:t>
            </a:r>
          </a:p>
          <a:p>
            <a:pPr eaLnBrk="1" hangingPunct="1">
              <a:lnSpc>
                <a:spcPct val="90000"/>
              </a:lnSpc>
            </a:pPr>
            <a:r>
              <a:rPr lang="el-GR" smtClean="0"/>
              <a:t>Η μεταβλητότητα είναι βασικό αντικείμενο πολλών στατιστικών μεθόδων.</a:t>
            </a:r>
          </a:p>
          <a:p>
            <a:pPr eaLnBrk="1" hangingPunct="1">
              <a:lnSpc>
                <a:spcPct val="90000"/>
              </a:lnSpc>
            </a:pPr>
            <a:r>
              <a:rPr lang="el-GR" smtClean="0"/>
              <a:t>Τα μέτρα μεταβλητότητας είναι χρήσιμα για τον εντοπισμό ακραίων παρατηρήσεων.</a:t>
            </a:r>
          </a:p>
        </p:txBody>
      </p:sp>
      <p:sp>
        <p:nvSpPr>
          <p:cNvPr id="22221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B275A78-5A89-4100-A96E-992CA8E608F3}" type="slidenum">
              <a:rPr lang="el-GR" sz="1400"/>
              <a:pPr algn="r"/>
              <a:t>112</a:t>
            </a:fld>
            <a:endParaRPr lang="el-GR" sz="14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Grp="1" noChangeArrowheads="1"/>
          </p:cNvSpPr>
          <p:nvPr>
            <p:ph type="sldNum" sz="quarter" idx="12"/>
          </p:nvPr>
        </p:nvSpPr>
        <p:spPr>
          <a:noFill/>
        </p:spPr>
        <p:txBody>
          <a:bodyPr/>
          <a:lstStyle/>
          <a:p>
            <a:pPr>
              <a:defRPr/>
            </a:pPr>
            <a:fld id="{90D00234-0B2A-4D4D-A0F8-24381D6D23F4}" type="slidenum">
              <a:rPr lang="el-GR"/>
              <a:pPr>
                <a:defRPr/>
              </a:pPr>
              <a:t>113</a:t>
            </a:fld>
            <a:endParaRPr lang="el-GR"/>
          </a:p>
        </p:txBody>
      </p:sp>
      <p:graphicFrame>
        <p:nvGraphicFramePr>
          <p:cNvPr id="53250" name="Object 3"/>
          <p:cNvGraphicFramePr>
            <a:graphicFrameLocks noChangeAspect="1"/>
          </p:cNvGraphicFramePr>
          <p:nvPr>
            <p:ph sz="quarter" idx="1"/>
          </p:nvPr>
        </p:nvGraphicFramePr>
        <p:xfrm>
          <a:off x="214313" y="1050925"/>
          <a:ext cx="8928100" cy="4152900"/>
        </p:xfrm>
        <a:graphic>
          <a:graphicData uri="http://schemas.openxmlformats.org/presentationml/2006/ole">
            <p:oleObj spid="_x0000_s53250" name="Document" r:id="rId3" imgW="5642341" imgH="2623774" progId="Word.Document.8">
              <p:embed/>
            </p:oleObj>
          </a:graphicData>
        </a:graphic>
      </p:graphicFrame>
      <p:sp>
        <p:nvSpPr>
          <p:cNvPr id="53252"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9EAA22C-4B8C-429E-ADB3-7DE143699964}" type="slidenum">
              <a:rPr lang="el-GR" sz="1400"/>
              <a:pPr algn="r"/>
              <a:t>113</a:t>
            </a:fld>
            <a:endParaRPr lang="el-GR" sz="14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Grp="1" noChangeArrowheads="1"/>
          </p:cNvSpPr>
          <p:nvPr>
            <p:ph type="sldNum" sz="quarter" idx="12"/>
          </p:nvPr>
        </p:nvSpPr>
        <p:spPr>
          <a:noFill/>
        </p:spPr>
        <p:txBody>
          <a:bodyPr/>
          <a:lstStyle/>
          <a:p>
            <a:pPr>
              <a:defRPr/>
            </a:pPr>
            <a:fld id="{BD6ACA7D-F845-4B68-881F-2CD5081990E7}" type="slidenum">
              <a:rPr lang="el-GR"/>
              <a:pPr>
                <a:defRPr/>
              </a:pPr>
              <a:t>114</a:t>
            </a:fld>
            <a:endParaRPr lang="el-GR"/>
          </a:p>
        </p:txBody>
      </p:sp>
      <p:graphicFrame>
        <p:nvGraphicFramePr>
          <p:cNvPr id="54274" name="Object 3"/>
          <p:cNvGraphicFramePr>
            <a:graphicFrameLocks noChangeAspect="1"/>
          </p:cNvGraphicFramePr>
          <p:nvPr>
            <p:ph sz="quarter" idx="1"/>
          </p:nvPr>
        </p:nvGraphicFramePr>
        <p:xfrm>
          <a:off x="190500" y="-147638"/>
          <a:ext cx="7789863" cy="6821488"/>
        </p:xfrm>
        <a:graphic>
          <a:graphicData uri="http://schemas.openxmlformats.org/presentationml/2006/ole">
            <p:oleObj spid="_x0000_s54274" name="Document" r:id="rId3" imgW="6189702" imgH="5419658" progId="Word.Document.8">
              <p:embed/>
            </p:oleObj>
          </a:graphicData>
        </a:graphic>
      </p:graphicFrame>
      <p:sp>
        <p:nvSpPr>
          <p:cNvPr id="54276"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9EA4730-D1B8-44DC-9816-BAC05EDA43D0}" type="slidenum">
              <a:rPr lang="el-GR" sz="1400"/>
              <a:pPr algn="r"/>
              <a:t>114</a:t>
            </a:fld>
            <a:endParaRPr lang="el-GR" sz="140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1 - Τίτλος"/>
          <p:cNvSpPr>
            <a:spLocks noGrp="1"/>
          </p:cNvSpPr>
          <p:nvPr>
            <p:ph type="title"/>
          </p:nvPr>
        </p:nvSpPr>
        <p:spPr/>
        <p:txBody>
          <a:bodyPr/>
          <a:lstStyle/>
          <a:p>
            <a:pPr eaLnBrk="1" hangingPunct="1"/>
            <a:r>
              <a:rPr lang="el-GR" smtClean="0"/>
              <a:t>ΑΠΟΤΕΛΕΣΜΑ</a:t>
            </a:r>
          </a:p>
        </p:txBody>
      </p:sp>
      <p:sp>
        <p:nvSpPr>
          <p:cNvPr id="55301" name="3 - Θέση αριθμού διαφάνειας"/>
          <p:cNvSpPr>
            <a:spLocks noGrp="1"/>
          </p:cNvSpPr>
          <p:nvPr>
            <p:ph type="sldNum" sz="quarter" idx="12"/>
          </p:nvPr>
        </p:nvSpPr>
        <p:spPr>
          <a:noFill/>
        </p:spPr>
        <p:txBody>
          <a:bodyPr/>
          <a:lstStyle/>
          <a:p>
            <a:pPr>
              <a:defRPr/>
            </a:pPr>
            <a:fld id="{E9A539A0-DEF6-432C-9626-FF1F5608FF09}" type="slidenum">
              <a:rPr lang="el-GR"/>
              <a:pPr>
                <a:defRPr/>
              </a:pPr>
              <a:t>115</a:t>
            </a:fld>
            <a:endParaRPr lang="el-GR"/>
          </a:p>
        </p:txBody>
      </p:sp>
      <p:pic>
        <p:nvPicPr>
          <p:cNvPr id="2" name="Picture 2"/>
          <p:cNvPicPr>
            <a:picLocks noGrp="1" noChangeAspect="1" noChangeArrowheads="1"/>
          </p:cNvPicPr>
          <p:nvPr>
            <p:ph sz="quarter" idx="1"/>
          </p:nvPr>
        </p:nvPicPr>
        <p:blipFill>
          <a:blip r:embed="rId3"/>
          <a:stretch>
            <a:fillRect/>
          </a:stretch>
        </p:blipFill>
        <p:spPr>
          <a:xfrm>
            <a:off x="3872028" y="3476657"/>
            <a:ext cx="1857143" cy="514286"/>
          </a:xfrm>
          <a:noFill/>
        </p:spPr>
      </p:pic>
      <p:sp>
        <p:nvSpPr>
          <p:cNvPr id="553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55298" name="Object 5"/>
          <p:cNvGraphicFramePr>
            <a:graphicFrameLocks noChangeAspect="1"/>
          </p:cNvGraphicFramePr>
          <p:nvPr/>
        </p:nvGraphicFramePr>
        <p:xfrm>
          <a:off x="3286125" y="2143125"/>
          <a:ext cx="2643188" cy="663575"/>
        </p:xfrm>
        <a:graphic>
          <a:graphicData uri="http://schemas.openxmlformats.org/presentationml/2006/ole">
            <p:oleObj spid="_x0000_s55298" name="Εξίσωση" r:id="rId4" imgW="1600319" imgH="449656" progId="Equation.3">
              <p:embed/>
            </p:oleObj>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r>
              <a:rPr lang="el-GR" smtClean="0"/>
              <a:t>ΕΥΡΟΣ ΠΑΡΑΤΗΡΗΣΕΩΝ</a:t>
            </a:r>
          </a:p>
        </p:txBody>
      </p:sp>
      <p:sp>
        <p:nvSpPr>
          <p:cNvPr id="209922" name="Rectangle 6"/>
          <p:cNvSpPr>
            <a:spLocks noGrp="1" noChangeArrowheads="1"/>
          </p:cNvSpPr>
          <p:nvPr>
            <p:ph type="sldNum" sz="quarter" idx="12"/>
          </p:nvPr>
        </p:nvSpPr>
        <p:spPr>
          <a:noFill/>
        </p:spPr>
        <p:txBody>
          <a:bodyPr/>
          <a:lstStyle/>
          <a:p>
            <a:pPr>
              <a:defRPr/>
            </a:pPr>
            <a:fld id="{B1F4EB1E-81FE-430E-9885-E90ACB9F8A2C}" type="slidenum">
              <a:rPr lang="el-GR"/>
              <a:pPr>
                <a:defRPr/>
              </a:pPr>
              <a:t>116</a:t>
            </a:fld>
            <a:endParaRPr lang="el-GR"/>
          </a:p>
        </p:txBody>
      </p:sp>
      <p:sp>
        <p:nvSpPr>
          <p:cNvPr id="223236" name="Rectangle 3"/>
          <p:cNvSpPr>
            <a:spLocks noGrp="1" noChangeArrowheads="1"/>
          </p:cNvSpPr>
          <p:nvPr>
            <p:ph sz="quarter" idx="1"/>
          </p:nvPr>
        </p:nvSpPr>
        <p:spPr>
          <a:xfrm>
            <a:off x="468313" y="1268413"/>
            <a:ext cx="8229600" cy="4525962"/>
          </a:xfrm>
        </p:spPr>
        <p:txBody>
          <a:bodyPr/>
          <a:lstStyle/>
          <a:p>
            <a:pPr eaLnBrk="1" hangingPunct="1">
              <a:lnSpc>
                <a:spcPct val="90000"/>
              </a:lnSpc>
            </a:pPr>
            <a:endParaRPr lang="el-GR" sz="2800" dirty="0" smtClean="0"/>
          </a:p>
          <a:p>
            <a:pPr eaLnBrk="1" hangingPunct="1">
              <a:lnSpc>
                <a:spcPct val="90000"/>
              </a:lnSpc>
              <a:buFontTx/>
              <a:buNone/>
            </a:pPr>
            <a:r>
              <a:rPr lang="el-GR" sz="2800" dirty="0" smtClean="0"/>
              <a:t>                         </a:t>
            </a:r>
            <a:r>
              <a:rPr lang="en-US" sz="2800" dirty="0" smtClean="0"/>
              <a:t>R</a:t>
            </a:r>
            <a:r>
              <a:rPr lang="el-GR" sz="2800" dirty="0" smtClean="0"/>
              <a:t>=</a:t>
            </a:r>
            <a:r>
              <a:rPr lang="en-US" sz="2800" dirty="0" smtClean="0"/>
              <a:t>x</a:t>
            </a:r>
            <a:r>
              <a:rPr lang="el-GR" sz="2800" dirty="0" smtClean="0"/>
              <a:t>(</a:t>
            </a:r>
            <a:r>
              <a:rPr lang="en-US" sz="2800" dirty="0" smtClean="0"/>
              <a:t>max</a:t>
            </a:r>
            <a:r>
              <a:rPr lang="el-GR" sz="2800" dirty="0" smtClean="0"/>
              <a:t>)-</a:t>
            </a:r>
            <a:r>
              <a:rPr lang="en-US" sz="2800" dirty="0" smtClean="0"/>
              <a:t>x</a:t>
            </a:r>
            <a:r>
              <a:rPr lang="el-GR" sz="2800" dirty="0" smtClean="0"/>
              <a:t>(</a:t>
            </a:r>
            <a:r>
              <a:rPr lang="en-US" sz="2800" dirty="0" smtClean="0"/>
              <a:t>min</a:t>
            </a:r>
            <a:r>
              <a:rPr lang="el-GR" sz="2800" dirty="0" smtClean="0"/>
              <a:t>)</a:t>
            </a:r>
          </a:p>
          <a:p>
            <a:pPr eaLnBrk="1" hangingPunct="1">
              <a:lnSpc>
                <a:spcPct val="90000"/>
              </a:lnSpc>
            </a:pPr>
            <a:r>
              <a:rPr lang="el-GR" sz="2800" dirty="0" smtClean="0"/>
              <a:t>Το εύρος ενός συνόλου μετρήσεων ορίζεται ως η διαφορά μεταξύ της μέγιστης και της ελάχιστης τιμής των δεδομένων.</a:t>
            </a:r>
          </a:p>
          <a:p>
            <a:pPr eaLnBrk="1" hangingPunct="1">
              <a:lnSpc>
                <a:spcPct val="90000"/>
              </a:lnSpc>
            </a:pPr>
            <a:r>
              <a:rPr lang="el-GR" sz="2800" dirty="0" smtClean="0"/>
              <a:t>Πλεονέκτημα: η απλότητά του και η ευκολία στον υπολογισμό της. </a:t>
            </a:r>
          </a:p>
          <a:p>
            <a:pPr eaLnBrk="1" hangingPunct="1">
              <a:lnSpc>
                <a:spcPct val="90000"/>
              </a:lnSpc>
            </a:pPr>
            <a:r>
              <a:rPr lang="el-GR" sz="2800" dirty="0" smtClean="0"/>
              <a:t>Μειονέκτημα: εξαρτάται από 2 μόνο τιμές του συνόλου των παρατηρήσεων, τις 2 ακραίες,  χωρίς να λαμβάνει υπόψη τις άλλες τιμές. </a:t>
            </a:r>
          </a:p>
        </p:txBody>
      </p:sp>
      <p:sp>
        <p:nvSpPr>
          <p:cNvPr id="22323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32CA5E2-565C-4F0C-A13E-95D995FB3279}" type="slidenum">
              <a:rPr lang="el-GR" sz="1400"/>
              <a:pPr algn="r"/>
              <a:t>116</a:t>
            </a:fld>
            <a:endParaRPr lang="el-GR" sz="140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6"/>
          <p:cNvSpPr>
            <a:spLocks noGrp="1" noChangeArrowheads="1"/>
          </p:cNvSpPr>
          <p:nvPr>
            <p:ph type="sldNum" sz="quarter" idx="12"/>
          </p:nvPr>
        </p:nvSpPr>
        <p:spPr>
          <a:noFill/>
        </p:spPr>
        <p:txBody>
          <a:bodyPr/>
          <a:lstStyle/>
          <a:p>
            <a:pPr>
              <a:defRPr/>
            </a:pPr>
            <a:fld id="{8EF95C5D-8059-4C03-821B-EAD4410AA877}" type="slidenum">
              <a:rPr lang="el-GR"/>
              <a:pPr>
                <a:defRPr/>
              </a:pPr>
              <a:t>117</a:t>
            </a:fld>
            <a:endParaRPr lang="el-GR"/>
          </a:p>
        </p:txBody>
      </p:sp>
      <p:sp>
        <p:nvSpPr>
          <p:cNvPr id="224259" name="Rectangle 3"/>
          <p:cNvSpPr>
            <a:spLocks noGrp="1" noChangeArrowheads="1"/>
          </p:cNvSpPr>
          <p:nvPr>
            <p:ph sz="quarter" idx="1"/>
          </p:nvPr>
        </p:nvSpPr>
        <p:spPr>
          <a:xfrm>
            <a:off x="468313" y="836613"/>
            <a:ext cx="8229600" cy="5113337"/>
          </a:xfrm>
        </p:spPr>
        <p:txBody>
          <a:bodyPr/>
          <a:lstStyle/>
          <a:p>
            <a:pPr eaLnBrk="1" hangingPunct="1">
              <a:lnSpc>
                <a:spcPct val="90000"/>
              </a:lnSpc>
            </a:pPr>
            <a:r>
              <a:rPr lang="el-GR" sz="2800" dirty="0" smtClean="0"/>
              <a:t>ΕΝΔΟΤΕΤΑΡΤΗΜΟΡΙΑΚΟ ΕΥΡΟΣ</a:t>
            </a:r>
          </a:p>
          <a:p>
            <a:pPr eaLnBrk="1" hangingPunct="1">
              <a:lnSpc>
                <a:spcPct val="90000"/>
              </a:lnSpc>
              <a:buFontTx/>
              <a:buNone/>
            </a:pPr>
            <a:r>
              <a:rPr lang="el-GR" sz="2800" dirty="0" smtClean="0"/>
              <a:t>         </a:t>
            </a:r>
            <a:r>
              <a:rPr lang="el-GR" sz="2800" dirty="0" err="1" smtClean="0"/>
              <a:t>Ενδοτεταρτημοριακό</a:t>
            </a:r>
            <a:r>
              <a:rPr lang="el-GR" sz="2800" dirty="0" smtClean="0"/>
              <a:t> εύρος=</a:t>
            </a:r>
            <a:r>
              <a:rPr lang="en-US" sz="2800" dirty="0" smtClean="0"/>
              <a:t>Q</a:t>
            </a:r>
            <a:r>
              <a:rPr lang="el-GR" sz="2800" baseline="-25000" dirty="0" smtClean="0"/>
              <a:t>3</a:t>
            </a:r>
            <a:r>
              <a:rPr lang="el-GR" sz="2800" dirty="0" smtClean="0"/>
              <a:t>-</a:t>
            </a:r>
            <a:r>
              <a:rPr lang="en-US" sz="2800" dirty="0" smtClean="0"/>
              <a:t>Q</a:t>
            </a:r>
            <a:r>
              <a:rPr lang="el-GR" sz="2800" baseline="-25000" dirty="0" smtClean="0"/>
              <a:t>1</a:t>
            </a:r>
          </a:p>
          <a:p>
            <a:pPr eaLnBrk="1" hangingPunct="1">
              <a:lnSpc>
                <a:spcPct val="90000"/>
              </a:lnSpc>
            </a:pPr>
            <a:r>
              <a:rPr lang="el-GR" sz="2800" dirty="0" smtClean="0"/>
              <a:t>Πλεονέκτημα: δεν επηρεάζεται από τις ακραίες τιμές.</a:t>
            </a:r>
          </a:p>
          <a:p>
            <a:pPr eaLnBrk="1" hangingPunct="1">
              <a:lnSpc>
                <a:spcPct val="90000"/>
              </a:lnSpc>
            </a:pPr>
            <a:r>
              <a:rPr lang="el-GR" sz="2800" dirty="0" smtClean="0"/>
              <a:t>Μειονέκτημα: αντανακλά την κύμανση των κεντρικών τιμών και όχι όλων των τιμών του δείγματος. Χρησιμεύει κυρίως για να συγκρίνουμε την  κύμανση των τιμών μεταξύ 2 κατανομών αλλά δεν εξυπηρετεί πολύ για τη μελέτη της μεταβλητότητας των τιμών μιας κατανομής. Επίσης εμφανίζει δυσκολία στο μαθηματικό χειρισμό.</a:t>
            </a:r>
          </a:p>
        </p:txBody>
      </p:sp>
      <p:sp>
        <p:nvSpPr>
          <p:cNvPr id="22426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EF608FE-0554-4269-8701-F0DF90BB19E6}" type="slidenum">
              <a:rPr lang="el-GR" sz="1400"/>
              <a:pPr algn="r"/>
              <a:t>117</a:t>
            </a:fld>
            <a:endParaRPr lang="el-GR" sz="140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6"/>
          <p:cNvSpPr>
            <a:spLocks noGrp="1" noChangeArrowheads="1"/>
          </p:cNvSpPr>
          <p:nvPr>
            <p:ph type="sldNum" sz="quarter" idx="12"/>
          </p:nvPr>
        </p:nvSpPr>
        <p:spPr>
          <a:noFill/>
        </p:spPr>
        <p:txBody>
          <a:bodyPr/>
          <a:lstStyle/>
          <a:p>
            <a:pPr>
              <a:defRPr/>
            </a:pPr>
            <a:fld id="{16B4C895-33A8-4C90-8319-701C1EAFA772}" type="slidenum">
              <a:rPr lang="el-GR"/>
              <a:pPr>
                <a:defRPr/>
              </a:pPr>
              <a:t>118</a:t>
            </a:fld>
            <a:endParaRPr lang="el-GR"/>
          </a:p>
        </p:txBody>
      </p:sp>
      <p:graphicFrame>
        <p:nvGraphicFramePr>
          <p:cNvPr id="56322" name="Object 3"/>
          <p:cNvGraphicFramePr>
            <a:graphicFrameLocks noChangeAspect="1"/>
          </p:cNvGraphicFramePr>
          <p:nvPr>
            <p:ph sz="quarter" idx="1"/>
          </p:nvPr>
        </p:nvGraphicFramePr>
        <p:xfrm>
          <a:off x="1714480" y="857233"/>
          <a:ext cx="6143668" cy="4973656"/>
        </p:xfrm>
        <a:graphic>
          <a:graphicData uri="http://schemas.openxmlformats.org/presentationml/2006/ole">
            <p:oleObj spid="_x0000_s56322" name="Έγγραφο" r:id="rId3" imgW="5637976" imgH="6928625" progId="Word.Document.8">
              <p:embed/>
            </p:oleObj>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Grp="1" noChangeArrowheads="1"/>
          </p:cNvSpPr>
          <p:nvPr>
            <p:ph type="sldNum" sz="quarter" idx="12"/>
          </p:nvPr>
        </p:nvSpPr>
        <p:spPr>
          <a:noFill/>
        </p:spPr>
        <p:txBody>
          <a:bodyPr/>
          <a:lstStyle/>
          <a:p>
            <a:pPr>
              <a:defRPr/>
            </a:pPr>
            <a:fld id="{AFAD5673-173F-4858-9CF3-10CBED3435F9}" type="slidenum">
              <a:rPr lang="el-GR"/>
              <a:pPr>
                <a:defRPr/>
              </a:pPr>
              <a:t>119</a:t>
            </a:fld>
            <a:endParaRPr lang="el-GR"/>
          </a:p>
        </p:txBody>
      </p:sp>
      <p:graphicFrame>
        <p:nvGraphicFramePr>
          <p:cNvPr id="57346" name="Object 3"/>
          <p:cNvGraphicFramePr>
            <a:graphicFrameLocks noChangeAspect="1"/>
          </p:cNvGraphicFramePr>
          <p:nvPr>
            <p:ph sz="quarter" idx="1"/>
          </p:nvPr>
        </p:nvGraphicFramePr>
        <p:xfrm>
          <a:off x="1214414" y="500042"/>
          <a:ext cx="6929486" cy="6000792"/>
        </p:xfrm>
        <a:graphic>
          <a:graphicData uri="http://schemas.openxmlformats.org/presentationml/2006/ole">
            <p:oleObj spid="_x0000_s57346" name="Έγγραφο" r:id="rId3" imgW="5657128" imgH="8793177" progId="Word.Documen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r>
              <a:rPr lang="el-GR" dirty="0" smtClean="0"/>
              <a:t>Τι είναι εξαρτημένες και τι ανεξάρτητες μεταβλητές</a:t>
            </a:r>
            <a:endParaRPr lang="el-GR" dirty="0"/>
          </a:p>
        </p:txBody>
      </p:sp>
      <p:sp>
        <p:nvSpPr>
          <p:cNvPr id="173059" name="2 - Θέση περιεχομένου"/>
          <p:cNvSpPr>
            <a:spLocks noGrp="1"/>
          </p:cNvSpPr>
          <p:nvPr>
            <p:ph sz="quarter" idx="1"/>
          </p:nvPr>
        </p:nvSpPr>
        <p:spPr/>
        <p:txBody>
          <a:bodyPr/>
          <a:lstStyle/>
          <a:p>
            <a:pPr eaLnBrk="1" hangingPunct="1"/>
            <a:r>
              <a:rPr lang="el-GR" smtClean="0"/>
              <a:t>Οι μεταβλητές των οποίων οι τιμές εξαρτώνται από τις τιμές άλλων μεταβλητών λέγονται εξαρτημένες. Οι μεταβλητές οι τιμές των οποίων δεν εξαρτώνται από τις αντίστοιχες τιμές άλλων μεταβλητών αλλά μάλλον τις επηρεάζουν καλούνται ανεξάρτητες μεταβλητές.</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6"/>
          <p:cNvSpPr>
            <a:spLocks noGrp="1" noChangeArrowheads="1"/>
          </p:cNvSpPr>
          <p:nvPr>
            <p:ph type="sldNum" sz="quarter" idx="12"/>
          </p:nvPr>
        </p:nvSpPr>
        <p:spPr>
          <a:noFill/>
        </p:spPr>
        <p:txBody>
          <a:bodyPr/>
          <a:lstStyle/>
          <a:p>
            <a:pPr>
              <a:defRPr/>
            </a:pPr>
            <a:fld id="{ED5D6C5E-9372-47C9-BBE7-3D57A32B8EA9}" type="slidenum">
              <a:rPr lang="el-GR"/>
              <a:pPr>
                <a:defRPr/>
              </a:pPr>
              <a:t>120</a:t>
            </a:fld>
            <a:endParaRPr lang="el-GR"/>
          </a:p>
        </p:txBody>
      </p:sp>
      <p:sp>
        <p:nvSpPr>
          <p:cNvPr id="225283" name="Rectangle 3"/>
          <p:cNvSpPr>
            <a:spLocks noGrp="1" noChangeArrowheads="1"/>
          </p:cNvSpPr>
          <p:nvPr>
            <p:ph sz="quarter" idx="1"/>
          </p:nvPr>
        </p:nvSpPr>
        <p:spPr/>
        <p:txBody>
          <a:bodyPr/>
          <a:lstStyle/>
          <a:p>
            <a:pPr eaLnBrk="1" hangingPunct="1"/>
            <a:r>
              <a:rPr lang="el-GR" sz="2800" smtClean="0"/>
              <a:t>Πλεονεκτήματα. Εξαρτάται από όλες τις τιμές των δεδομένων και επηρεάζεται λιγότερο από τις ακραίες τιμές 		είναι χρήσιμη σε ασύμμετρες κατανομές. </a:t>
            </a:r>
          </a:p>
          <a:p>
            <a:pPr eaLnBrk="1" hangingPunct="1"/>
            <a:r>
              <a:rPr lang="el-GR" sz="2800" smtClean="0"/>
              <a:t>Μειονεκτήματα: Η χρήση της στην πράξη είναι περιορισμένη γιατί υπάρχει δυσκολία στην ανάπτυξη στατιστικών μεθόδων με βάση το μέτρο αυτό δεδομένου ότι είναι μια συνάρτηση απόλυτων τιμών.</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normAutofit/>
          </a:bodyPr>
          <a:lstStyle/>
          <a:p>
            <a:pPr eaLnBrk="1" hangingPunct="1"/>
            <a:r>
              <a:rPr lang="el-GR" smtClean="0"/>
              <a:t>ΔΙΑΚΥΜΑΝΣΗ ΚΑΙ ΤΥΠΙΚΗ ΑΠΟΚΛΙΣΗ</a:t>
            </a:r>
          </a:p>
        </p:txBody>
      </p:sp>
      <p:sp>
        <p:nvSpPr>
          <p:cNvPr id="58372" name="Rectangle 3"/>
          <p:cNvSpPr>
            <a:spLocks noGrp="1" noChangeArrowheads="1"/>
          </p:cNvSpPr>
          <p:nvPr>
            <p:ph type="body" sz="half" idx="1"/>
          </p:nvPr>
        </p:nvSpPr>
        <p:spPr>
          <a:xfrm>
            <a:off x="457200" y="1600200"/>
            <a:ext cx="8291513" cy="4525963"/>
          </a:xfrm>
        </p:spPr>
        <p:txBody>
          <a:bodyPr/>
          <a:lstStyle/>
          <a:p>
            <a:pPr eaLnBrk="1" hangingPunct="1"/>
            <a:r>
              <a:rPr lang="el-GR" sz="2800" smtClean="0">
                <a:latin typeface="Bookman Old Style" pitchFamily="18" charset="0"/>
              </a:rPr>
              <a:t>Αν χ</a:t>
            </a:r>
            <a:r>
              <a:rPr lang="el-GR" sz="2800" baseline="-25000" smtClean="0">
                <a:latin typeface="Bookman Old Style" pitchFamily="18" charset="0"/>
              </a:rPr>
              <a:t>1</a:t>
            </a:r>
            <a:r>
              <a:rPr lang="el-GR" sz="2800" smtClean="0">
                <a:latin typeface="Bookman Old Style" pitchFamily="18" charset="0"/>
              </a:rPr>
              <a:t>,χ</a:t>
            </a:r>
            <a:r>
              <a:rPr lang="el-GR" sz="2800" baseline="-25000" smtClean="0">
                <a:latin typeface="Bookman Old Style" pitchFamily="18" charset="0"/>
              </a:rPr>
              <a:t>2</a:t>
            </a:r>
            <a:r>
              <a:rPr lang="el-GR" sz="2800" smtClean="0">
                <a:latin typeface="Bookman Old Style" pitchFamily="18" charset="0"/>
              </a:rPr>
              <a:t>,….,χ</a:t>
            </a:r>
            <a:r>
              <a:rPr lang="el-GR" sz="2800" baseline="-25000" smtClean="0">
                <a:latin typeface="Bookman Old Style" pitchFamily="18" charset="0"/>
              </a:rPr>
              <a:t>Ν </a:t>
            </a:r>
            <a:r>
              <a:rPr lang="el-GR" sz="2800" smtClean="0">
                <a:latin typeface="Bookman Old Style" pitchFamily="18" charset="0"/>
              </a:rPr>
              <a:t> πληθυσμός μεγέθους Ν γνωστού μέσου μ η διακύμανση  των </a:t>
            </a:r>
            <a:r>
              <a:rPr lang="en-US" sz="2800" smtClean="0">
                <a:latin typeface="Bookman Old Style" pitchFamily="18" charset="0"/>
              </a:rPr>
              <a:t>x</a:t>
            </a:r>
            <a:r>
              <a:rPr lang="el-GR" sz="2800" smtClean="0">
                <a:latin typeface="Bookman Old Style" pitchFamily="18" charset="0"/>
              </a:rPr>
              <a:t> ορίζεται ως:</a:t>
            </a:r>
          </a:p>
          <a:p>
            <a:pPr eaLnBrk="1" hangingPunct="1"/>
            <a:r>
              <a:rPr lang="el-GR" sz="2800" smtClean="0">
                <a:latin typeface="Bookman Old Style" pitchFamily="18" charset="0"/>
              </a:rPr>
              <a:t> </a:t>
            </a:r>
          </a:p>
        </p:txBody>
      </p:sp>
      <p:graphicFrame>
        <p:nvGraphicFramePr>
          <p:cNvPr id="58370" name="Object 7"/>
          <p:cNvGraphicFramePr>
            <a:graphicFrameLocks noChangeAspect="1"/>
          </p:cNvGraphicFramePr>
          <p:nvPr>
            <p:ph sz="half" idx="2"/>
          </p:nvPr>
        </p:nvGraphicFramePr>
        <p:xfrm>
          <a:off x="1547813" y="3675063"/>
          <a:ext cx="5256212" cy="1973262"/>
        </p:xfrm>
        <a:graphic>
          <a:graphicData uri="http://schemas.openxmlformats.org/presentationml/2006/ole">
            <p:oleObj spid="_x0000_s58370" name="Εξίσωση" r:id="rId3" imgW="3307216" imgH="1240868" progId="Equation.3">
              <p:embed/>
            </p:oleObj>
          </a:graphicData>
        </a:graphic>
      </p:graphicFrame>
      <p:sp>
        <p:nvSpPr>
          <p:cNvPr id="2" name="Rectangle 6"/>
          <p:cNvSpPr>
            <a:spLocks noGrp="1" noChangeArrowheads="1"/>
          </p:cNvSpPr>
          <p:nvPr>
            <p:ph type="sldNum" sz="quarter" idx="12"/>
          </p:nvPr>
        </p:nvSpPr>
        <p:spPr>
          <a:noFill/>
        </p:spPr>
        <p:txBody>
          <a:bodyPr/>
          <a:lstStyle/>
          <a:p>
            <a:pPr>
              <a:defRPr/>
            </a:pPr>
            <a:fld id="{EA0FF05B-CEE7-4719-B57D-2A405A2A39D2}" type="slidenum">
              <a:rPr lang="el-GR" smtClean="0"/>
              <a:pPr>
                <a:defRPr/>
              </a:pPr>
              <a:t>121</a:t>
            </a:fld>
            <a:endParaRPr lang="el-GR" smtClean="0"/>
          </a:p>
        </p:txBody>
      </p:sp>
      <p:sp>
        <p:nvSpPr>
          <p:cNvPr id="58374"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ADB8AE7-6D52-4602-A8DF-7F4265542504}" type="slidenum">
              <a:rPr lang="el-GR" sz="1400"/>
              <a:pPr algn="r"/>
              <a:t>121</a:t>
            </a:fld>
            <a:endParaRPr lang="el-GR" sz="140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half" idx="1"/>
          </p:nvPr>
        </p:nvSpPr>
        <p:spPr>
          <a:xfrm>
            <a:off x="457200" y="1600200"/>
            <a:ext cx="8147050" cy="4525963"/>
          </a:xfrm>
        </p:spPr>
        <p:txBody>
          <a:bodyPr/>
          <a:lstStyle/>
          <a:p>
            <a:pPr eaLnBrk="1" hangingPunct="1"/>
            <a:r>
              <a:rPr lang="el-GR" sz="2800" smtClean="0"/>
              <a:t>Η θετική τετραγωνική ρίζα της διακύμανσης ορίζεται ως τυπική απόκλιση του πληθυσμού (σ), δηλαδή</a:t>
            </a:r>
          </a:p>
          <a:p>
            <a:pPr eaLnBrk="1" hangingPunct="1"/>
            <a:endParaRPr lang="el-GR" sz="2800" smtClean="0"/>
          </a:p>
        </p:txBody>
      </p:sp>
      <p:graphicFrame>
        <p:nvGraphicFramePr>
          <p:cNvPr id="59394" name="Object 4"/>
          <p:cNvGraphicFramePr>
            <a:graphicFrameLocks noChangeAspect="1"/>
          </p:cNvGraphicFramePr>
          <p:nvPr>
            <p:ph sz="half" idx="2"/>
          </p:nvPr>
        </p:nvGraphicFramePr>
        <p:xfrm>
          <a:off x="2195513" y="3403600"/>
          <a:ext cx="4248150" cy="1778000"/>
        </p:xfrm>
        <a:graphic>
          <a:graphicData uri="http://schemas.openxmlformats.org/presentationml/2006/ole">
            <p:oleObj spid="_x0000_s59394" name="Εξίσωση" r:id="rId3" imgW="2716603" imgH="1136112" progId="Equation.3">
              <p:embed/>
            </p:oleObj>
          </a:graphicData>
        </a:graphic>
      </p:graphicFrame>
      <p:sp>
        <p:nvSpPr>
          <p:cNvPr id="2" name="Rectangle 6"/>
          <p:cNvSpPr>
            <a:spLocks noGrp="1" noChangeArrowheads="1"/>
          </p:cNvSpPr>
          <p:nvPr>
            <p:ph type="sldNum" sz="quarter" idx="12"/>
          </p:nvPr>
        </p:nvSpPr>
        <p:spPr>
          <a:noFill/>
        </p:spPr>
        <p:txBody>
          <a:bodyPr/>
          <a:lstStyle/>
          <a:p>
            <a:pPr>
              <a:defRPr/>
            </a:pPr>
            <a:fld id="{91E72ACF-0AC5-4ECD-A200-9C1020EDA2FF}" type="slidenum">
              <a:rPr lang="el-GR" smtClean="0"/>
              <a:pPr>
                <a:defRPr/>
              </a:pPr>
              <a:t>122</a:t>
            </a:fld>
            <a:endParaRPr lang="el-GR" smtClean="0"/>
          </a:p>
        </p:txBody>
      </p:sp>
      <p:sp>
        <p:nvSpPr>
          <p:cNvPr id="5939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372AB67-8787-45FE-A0B7-64E83FF022A7}" type="slidenum">
              <a:rPr lang="el-GR" sz="1400"/>
              <a:pPr algn="r"/>
              <a:t>122</a:t>
            </a:fld>
            <a:endParaRPr lang="el-GR" sz="140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normAutofit fontScale="90000"/>
          </a:bodyPr>
          <a:lstStyle/>
          <a:p>
            <a:pPr eaLnBrk="1" fontAlgn="auto" hangingPunct="1">
              <a:spcAft>
                <a:spcPts val="0"/>
              </a:spcAft>
              <a:defRPr/>
            </a:pPr>
            <a:r>
              <a:rPr lang="el-GR" i="1" smtClean="0"/>
              <a:t>Διακύμανση και Τυπική Απόκλιση Δείγματος</a:t>
            </a:r>
          </a:p>
        </p:txBody>
      </p:sp>
      <p:sp>
        <p:nvSpPr>
          <p:cNvPr id="60419" name="Rectangle 6"/>
          <p:cNvSpPr>
            <a:spLocks noGrp="1" noChangeArrowheads="1"/>
          </p:cNvSpPr>
          <p:nvPr>
            <p:ph type="sldNum" sz="quarter" idx="12"/>
          </p:nvPr>
        </p:nvSpPr>
        <p:spPr>
          <a:noFill/>
        </p:spPr>
        <p:txBody>
          <a:bodyPr/>
          <a:lstStyle/>
          <a:p>
            <a:pPr>
              <a:defRPr/>
            </a:pPr>
            <a:fld id="{36694473-3F93-4397-B8C5-4889AADC9D98}" type="slidenum">
              <a:rPr lang="el-GR"/>
              <a:pPr>
                <a:defRPr/>
              </a:pPr>
              <a:t>123</a:t>
            </a:fld>
            <a:endParaRPr lang="el-GR"/>
          </a:p>
        </p:txBody>
      </p:sp>
      <p:sp>
        <p:nvSpPr>
          <p:cNvPr id="60421" name="Rectangle 3"/>
          <p:cNvSpPr>
            <a:spLocks noGrp="1" noChangeArrowheads="1"/>
          </p:cNvSpPr>
          <p:nvPr>
            <p:ph sz="quarter" idx="1"/>
          </p:nvPr>
        </p:nvSpPr>
        <p:spPr>
          <a:xfrm>
            <a:off x="0" y="1600200"/>
            <a:ext cx="9144000" cy="4525963"/>
          </a:xfrm>
        </p:spPr>
        <p:txBody>
          <a:bodyPr/>
          <a:lstStyle/>
          <a:p>
            <a:pPr eaLnBrk="1" hangingPunct="1"/>
            <a:r>
              <a:rPr lang="el-GR" smtClean="0"/>
              <a:t>Εχει αποδειχτεί ότι ο τύπος της πληθυσμιακής διακύμανσης υποεκτιμά τη διακύμανση του δείγματος</a:t>
            </a:r>
          </a:p>
        </p:txBody>
      </p:sp>
      <p:sp>
        <p:nvSpPr>
          <p:cNvPr id="60422" name="Rectangle 5"/>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sp>
        <p:nvSpPr>
          <p:cNvPr id="60423" name="Rectangle 7"/>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60418" name="Object 6"/>
          <p:cNvGraphicFramePr>
            <a:graphicFrameLocks noChangeAspect="1"/>
          </p:cNvGraphicFramePr>
          <p:nvPr/>
        </p:nvGraphicFramePr>
        <p:xfrm>
          <a:off x="1763713" y="3213100"/>
          <a:ext cx="4826000" cy="1697038"/>
        </p:xfrm>
        <a:graphic>
          <a:graphicData uri="http://schemas.openxmlformats.org/presentationml/2006/ole">
            <p:oleObj spid="_x0000_s60418" name="Equation" r:id="rId3" imgW="2070000" imgH="660240" progId="">
              <p:embed/>
            </p:oleObj>
          </a:graphicData>
        </a:graphic>
      </p:graphicFrame>
      <p:sp>
        <p:nvSpPr>
          <p:cNvPr id="60424" name="7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9E9F327-9BD1-41CF-9883-EC253CB6840D}" type="slidenum">
              <a:rPr lang="el-GR" sz="1400"/>
              <a:pPr algn="r"/>
              <a:t>123</a:t>
            </a:fld>
            <a:endParaRPr lang="el-GR" sz="14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l-GR" smtClean="0"/>
              <a:t>Τυπική απόκλιση</a:t>
            </a:r>
          </a:p>
        </p:txBody>
      </p:sp>
      <p:sp>
        <p:nvSpPr>
          <p:cNvPr id="62467" name="Rectangle 6"/>
          <p:cNvSpPr>
            <a:spLocks noGrp="1" noChangeArrowheads="1"/>
          </p:cNvSpPr>
          <p:nvPr>
            <p:ph type="sldNum" sz="quarter" idx="12"/>
          </p:nvPr>
        </p:nvSpPr>
        <p:spPr>
          <a:noFill/>
        </p:spPr>
        <p:txBody>
          <a:bodyPr/>
          <a:lstStyle/>
          <a:p>
            <a:pPr>
              <a:defRPr/>
            </a:pPr>
            <a:fld id="{63919771-9833-477E-8551-F3C80AE0C734}" type="slidenum">
              <a:rPr lang="el-GR"/>
              <a:pPr>
                <a:defRPr/>
              </a:pPr>
              <a:t>124</a:t>
            </a:fld>
            <a:endParaRPr lang="el-GR"/>
          </a:p>
        </p:txBody>
      </p:sp>
      <p:sp>
        <p:nvSpPr>
          <p:cNvPr id="61445" name="Rectangle 3"/>
          <p:cNvSpPr>
            <a:spLocks noGrp="1" noChangeArrowheads="1"/>
          </p:cNvSpPr>
          <p:nvPr>
            <p:ph sz="quarter" idx="1"/>
          </p:nvPr>
        </p:nvSpPr>
        <p:spPr/>
        <p:txBody>
          <a:bodyPr/>
          <a:lstStyle/>
          <a:p>
            <a:pPr eaLnBrk="1" hangingPunct="1"/>
            <a:r>
              <a:rPr lang="el-GR" smtClean="0"/>
              <a:t>Αντίστοιχα, η τυπική απόκλιση στην περίπτωση του δείγματος διαμορφώνεται:</a:t>
            </a:r>
          </a:p>
        </p:txBody>
      </p:sp>
      <p:sp>
        <p:nvSpPr>
          <p:cNvPr id="61446" name="Rectangle 5"/>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61442" name="Object 4"/>
          <p:cNvGraphicFramePr>
            <a:graphicFrameLocks noChangeAspect="1"/>
          </p:cNvGraphicFramePr>
          <p:nvPr/>
        </p:nvGraphicFramePr>
        <p:xfrm>
          <a:off x="1763713" y="2924175"/>
          <a:ext cx="6264275" cy="2449513"/>
        </p:xfrm>
        <a:graphic>
          <a:graphicData uri="http://schemas.openxmlformats.org/presentationml/2006/ole">
            <p:oleObj spid="_x0000_s61442" name="Εξίσωση" r:id="rId3" imgW="2197100" imgH="698500" progId="Equation.3">
              <p:embed/>
            </p:oleObj>
          </a:graphicData>
        </a:graphic>
      </p:graphicFrame>
      <p:sp>
        <p:nvSpPr>
          <p:cNvPr id="61447" name="6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A68DFE6-2CD3-405E-8D8C-9CC9294C1668}" type="slidenum">
              <a:rPr lang="el-GR" sz="1400"/>
              <a:pPr algn="r"/>
              <a:t>124</a:t>
            </a:fld>
            <a:endParaRPr lang="el-GR" sz="140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Στο παράδειγμα με τους 2 γιατρούς η διακύμανση θα είναι:</a:t>
            </a:r>
          </a:p>
        </p:txBody>
      </p:sp>
      <p:sp>
        <p:nvSpPr>
          <p:cNvPr id="61444" name="Rectangle 6"/>
          <p:cNvSpPr>
            <a:spLocks noGrp="1" noChangeArrowheads="1"/>
          </p:cNvSpPr>
          <p:nvPr>
            <p:ph type="sldNum" sz="quarter" idx="12"/>
          </p:nvPr>
        </p:nvSpPr>
        <p:spPr>
          <a:noFill/>
        </p:spPr>
        <p:txBody>
          <a:bodyPr/>
          <a:lstStyle/>
          <a:p>
            <a:pPr>
              <a:defRPr/>
            </a:pPr>
            <a:fld id="{3686C7E7-03FC-49FA-A797-227A7A9D77D9}" type="slidenum">
              <a:rPr lang="el-GR"/>
              <a:pPr>
                <a:defRPr/>
              </a:pPr>
              <a:t>125</a:t>
            </a:fld>
            <a:endParaRPr lang="el-GR"/>
          </a:p>
        </p:txBody>
      </p:sp>
      <p:graphicFrame>
        <p:nvGraphicFramePr>
          <p:cNvPr id="62466" name="Object 3"/>
          <p:cNvGraphicFramePr>
            <a:graphicFrameLocks noChangeAspect="1"/>
          </p:cNvGraphicFramePr>
          <p:nvPr>
            <p:ph sz="quarter" idx="1"/>
          </p:nvPr>
        </p:nvGraphicFramePr>
        <p:xfrm>
          <a:off x="1531938" y="3403600"/>
          <a:ext cx="2514600" cy="660400"/>
        </p:xfrm>
        <a:graphic>
          <a:graphicData uri="http://schemas.openxmlformats.org/presentationml/2006/ole">
            <p:oleObj spid="_x0000_s62466" name="Εξίσωση" r:id="rId3" imgW="2514600" imgH="660240" progId="Equation.3">
              <p:embed/>
            </p:oleObj>
          </a:graphicData>
        </a:graphic>
      </p:graphicFrame>
      <p:graphicFrame>
        <p:nvGraphicFramePr>
          <p:cNvPr id="62467" name="Object 6"/>
          <p:cNvGraphicFramePr>
            <a:graphicFrameLocks noChangeAspect="1"/>
          </p:cNvGraphicFramePr>
          <p:nvPr>
            <p:ph sz="quarter" idx="2"/>
          </p:nvPr>
        </p:nvGraphicFramePr>
        <p:xfrm>
          <a:off x="2700338" y="1490663"/>
          <a:ext cx="3959225" cy="995362"/>
        </p:xfrm>
        <a:graphic>
          <a:graphicData uri="http://schemas.openxmlformats.org/presentationml/2006/ole">
            <p:oleObj spid="_x0000_s62467" name="Εξίσωση" r:id="rId4" imgW="2628720" imgH="660240" progId="Equation.3">
              <p:embed/>
            </p:oleObj>
          </a:graphicData>
        </a:graphic>
      </p:graphicFrame>
      <p:sp>
        <p:nvSpPr>
          <p:cNvPr id="62470" name="Text Box 9"/>
          <p:cNvSpPr txBox="1">
            <a:spLocks noChangeArrowheads="1"/>
          </p:cNvSpPr>
          <p:nvPr/>
        </p:nvSpPr>
        <p:spPr bwMode="auto">
          <a:xfrm>
            <a:off x="1187450" y="3716338"/>
            <a:ext cx="6553200" cy="274637"/>
          </a:xfrm>
          <a:prstGeom prst="rect">
            <a:avLst/>
          </a:prstGeom>
          <a:noFill/>
          <a:ln w="9525">
            <a:noFill/>
            <a:miter lim="800000"/>
            <a:headEnd/>
            <a:tailEnd/>
          </a:ln>
        </p:spPr>
        <p:txBody>
          <a:bodyPr>
            <a:spAutoFit/>
          </a:bodyPr>
          <a:lstStyle/>
          <a:p>
            <a:pPr>
              <a:spcBef>
                <a:spcPct val="50000"/>
              </a:spcBef>
            </a:pPr>
            <a:r>
              <a:rPr lang="el-GR"/>
              <a:t>Και </a:t>
            </a:r>
          </a:p>
        </p:txBody>
      </p:sp>
      <p:sp>
        <p:nvSpPr>
          <p:cNvPr id="62471" name="Text Box 13"/>
          <p:cNvSpPr txBox="1">
            <a:spLocks noChangeArrowheads="1"/>
          </p:cNvSpPr>
          <p:nvPr/>
        </p:nvSpPr>
        <p:spPr bwMode="auto">
          <a:xfrm>
            <a:off x="1547813" y="3213100"/>
            <a:ext cx="5400675" cy="276225"/>
          </a:xfrm>
          <a:prstGeom prst="rect">
            <a:avLst/>
          </a:prstGeom>
          <a:noFill/>
          <a:ln w="9525">
            <a:noFill/>
            <a:miter lim="800000"/>
            <a:headEnd/>
            <a:tailEnd/>
          </a:ln>
        </p:spPr>
        <p:txBody>
          <a:bodyPr>
            <a:spAutoFit/>
          </a:bodyPr>
          <a:lstStyle/>
          <a:p>
            <a:pPr>
              <a:spcBef>
                <a:spcPct val="50000"/>
              </a:spcBef>
            </a:pPr>
            <a:r>
              <a:rPr lang="el-GR"/>
              <a:t>Και η τυπική απόκλιση ίση με 11,27</a:t>
            </a:r>
          </a:p>
        </p:txBody>
      </p:sp>
      <p:sp>
        <p:nvSpPr>
          <p:cNvPr id="62472" name="Text Box 14"/>
          <p:cNvSpPr txBox="1">
            <a:spLocks noChangeArrowheads="1"/>
          </p:cNvSpPr>
          <p:nvPr/>
        </p:nvSpPr>
        <p:spPr bwMode="auto">
          <a:xfrm>
            <a:off x="1693863" y="4941888"/>
            <a:ext cx="6694487" cy="276225"/>
          </a:xfrm>
          <a:prstGeom prst="rect">
            <a:avLst/>
          </a:prstGeom>
          <a:noFill/>
          <a:ln w="9525">
            <a:noFill/>
            <a:miter lim="800000"/>
            <a:headEnd/>
            <a:tailEnd/>
          </a:ln>
        </p:spPr>
        <p:txBody>
          <a:bodyPr>
            <a:spAutoFit/>
          </a:bodyPr>
          <a:lstStyle/>
          <a:p>
            <a:pPr>
              <a:spcBef>
                <a:spcPct val="50000"/>
              </a:spcBef>
            </a:pPr>
            <a:r>
              <a:rPr lang="el-GR"/>
              <a:t>Και η τυπική απόκλιση ίση με 1,84</a:t>
            </a:r>
          </a:p>
        </p:txBody>
      </p:sp>
      <p:sp>
        <p:nvSpPr>
          <p:cNvPr id="62473" name="7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AE156EC-46D3-4595-917F-C80D9B939CB5}" type="slidenum">
              <a:rPr lang="el-GR" sz="1400"/>
              <a:pPr algn="r"/>
              <a:t>125</a:t>
            </a:fld>
            <a:endParaRPr lang="el-GR" sz="140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Grp="1" noChangeArrowheads="1"/>
          </p:cNvSpPr>
          <p:nvPr>
            <p:ph type="sldNum" sz="quarter" idx="12"/>
          </p:nvPr>
        </p:nvSpPr>
        <p:spPr>
          <a:noFill/>
        </p:spPr>
        <p:txBody>
          <a:bodyPr/>
          <a:lstStyle/>
          <a:p>
            <a:pPr>
              <a:defRPr/>
            </a:pPr>
            <a:fld id="{7FA6ABAA-184D-47E7-8ED8-D3D3A3E19F54}" type="slidenum">
              <a:rPr lang="el-GR"/>
              <a:pPr>
                <a:defRPr/>
              </a:pPr>
              <a:t>126</a:t>
            </a:fld>
            <a:endParaRPr lang="el-GR"/>
          </a:p>
        </p:txBody>
      </p:sp>
      <p:graphicFrame>
        <p:nvGraphicFramePr>
          <p:cNvPr id="63490" name="Object 3"/>
          <p:cNvGraphicFramePr>
            <a:graphicFrameLocks noChangeAspect="1"/>
          </p:cNvGraphicFramePr>
          <p:nvPr>
            <p:ph sz="quarter" idx="1"/>
          </p:nvPr>
        </p:nvGraphicFramePr>
        <p:xfrm>
          <a:off x="1000101" y="642919"/>
          <a:ext cx="7286676" cy="5786478"/>
        </p:xfrm>
        <a:graphic>
          <a:graphicData uri="http://schemas.openxmlformats.org/presentationml/2006/ole">
            <p:oleObj spid="_x0000_s63490" name="Έγγραφο" r:id="rId3" imgW="5637976" imgH="6375216" progId="Word.Document.8">
              <p:embed/>
            </p:oleObj>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1 - Τίτλος"/>
          <p:cNvSpPr>
            <a:spLocks noGrp="1"/>
          </p:cNvSpPr>
          <p:nvPr>
            <p:ph type="title"/>
          </p:nvPr>
        </p:nvSpPr>
        <p:spPr/>
        <p:txBody>
          <a:bodyPr/>
          <a:lstStyle/>
          <a:p>
            <a:pPr eaLnBrk="1" hangingPunct="1"/>
            <a:r>
              <a:rPr lang="el-GR" sz="2800" smtClean="0"/>
              <a:t>ΔΙΑΚΥΜΑΝΣΗ ΚΑΙ ΤΥΠΙΚΗ ΑΠΟΚΛΙΣΗ ΣΕ ΟΜΑΔΟΠΟΙΗΜΕΝΑ ΔΕΔΟΜΕΝΑ</a:t>
            </a:r>
          </a:p>
        </p:txBody>
      </p:sp>
      <p:sp>
        <p:nvSpPr>
          <p:cNvPr id="64516" name="3 - Θέση αριθμού διαφάνειας"/>
          <p:cNvSpPr>
            <a:spLocks noGrp="1"/>
          </p:cNvSpPr>
          <p:nvPr>
            <p:ph type="sldNum" sz="quarter" idx="12"/>
          </p:nvPr>
        </p:nvSpPr>
        <p:spPr>
          <a:noFill/>
        </p:spPr>
        <p:txBody>
          <a:bodyPr/>
          <a:lstStyle/>
          <a:p>
            <a:pPr>
              <a:defRPr/>
            </a:pPr>
            <a:fld id="{2042459A-FB59-4620-A028-163FA622AEE0}" type="slidenum">
              <a:rPr lang="el-GR"/>
              <a:pPr>
                <a:defRPr/>
              </a:pPr>
              <a:t>127</a:t>
            </a:fld>
            <a:endParaRPr lang="el-GR"/>
          </a:p>
        </p:txBody>
      </p:sp>
      <p:graphicFrame>
        <p:nvGraphicFramePr>
          <p:cNvPr id="64514" name="Object 4"/>
          <p:cNvGraphicFramePr>
            <a:graphicFrameLocks noChangeAspect="1"/>
          </p:cNvGraphicFramePr>
          <p:nvPr/>
        </p:nvGraphicFramePr>
        <p:xfrm>
          <a:off x="1071563" y="1214438"/>
          <a:ext cx="6500812" cy="5214937"/>
        </p:xfrm>
        <a:graphic>
          <a:graphicData uri="http://schemas.openxmlformats.org/presentationml/2006/ole">
            <p:oleObj spid="_x0000_s64514" name="Document" r:id="rId3" imgW="5274753" imgH="5656523" progId="Word.Document.8">
              <p:embed/>
            </p:oleObj>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Grp="1" noChangeArrowheads="1"/>
          </p:cNvSpPr>
          <p:nvPr>
            <p:ph type="sldNum" sz="quarter" idx="12"/>
          </p:nvPr>
        </p:nvSpPr>
        <p:spPr>
          <a:noFill/>
        </p:spPr>
        <p:txBody>
          <a:bodyPr/>
          <a:lstStyle/>
          <a:p>
            <a:pPr>
              <a:defRPr/>
            </a:pPr>
            <a:fld id="{6DC38C6E-0D58-4004-BDB9-6A329491D924}" type="slidenum">
              <a:rPr lang="el-GR"/>
              <a:pPr>
                <a:defRPr/>
              </a:pPr>
              <a:t>128</a:t>
            </a:fld>
            <a:endParaRPr lang="el-GR"/>
          </a:p>
        </p:txBody>
      </p:sp>
      <p:graphicFrame>
        <p:nvGraphicFramePr>
          <p:cNvPr id="65538" name="Object 3"/>
          <p:cNvGraphicFramePr>
            <a:graphicFrameLocks noChangeAspect="1"/>
          </p:cNvGraphicFramePr>
          <p:nvPr>
            <p:ph sz="quarter" idx="1"/>
          </p:nvPr>
        </p:nvGraphicFramePr>
        <p:xfrm>
          <a:off x="1763713" y="1592263"/>
          <a:ext cx="5638800" cy="4048125"/>
        </p:xfrm>
        <a:graphic>
          <a:graphicData uri="http://schemas.openxmlformats.org/presentationml/2006/ole">
            <p:oleObj spid="_x0000_s65538" name="Έγγραφο" r:id="rId3" imgW="5637976" imgH="4046421" progId="Word.Document.8">
              <p:embed/>
            </p:oleObj>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6"/>
          <p:cNvSpPr>
            <a:spLocks noGrp="1" noChangeArrowheads="1"/>
          </p:cNvSpPr>
          <p:nvPr>
            <p:ph type="sldNum" sz="quarter" idx="12"/>
          </p:nvPr>
        </p:nvSpPr>
        <p:spPr>
          <a:noFill/>
        </p:spPr>
        <p:txBody>
          <a:bodyPr/>
          <a:lstStyle/>
          <a:p>
            <a:pPr>
              <a:defRPr/>
            </a:pPr>
            <a:fld id="{DF08B5CE-BF76-41B3-8845-7BB8EA86441C}" type="slidenum">
              <a:rPr lang="el-GR"/>
              <a:pPr>
                <a:defRPr/>
              </a:pPr>
              <a:t>129</a:t>
            </a:fld>
            <a:endParaRPr lang="el-GR"/>
          </a:p>
        </p:txBody>
      </p:sp>
      <p:graphicFrame>
        <p:nvGraphicFramePr>
          <p:cNvPr id="66562" name="Object 3"/>
          <p:cNvGraphicFramePr>
            <a:graphicFrameLocks noChangeAspect="1"/>
          </p:cNvGraphicFramePr>
          <p:nvPr>
            <p:ph sz="quarter" idx="1"/>
          </p:nvPr>
        </p:nvGraphicFramePr>
        <p:xfrm>
          <a:off x="1428728" y="692150"/>
          <a:ext cx="6429420" cy="5434013"/>
        </p:xfrm>
        <a:graphic>
          <a:graphicData uri="http://schemas.openxmlformats.org/presentationml/2006/ole">
            <p:oleObj spid="_x0000_s66562" name="Έγγραφο" r:id="rId3" imgW="5676280" imgH="8734335" progId="Word.Document.8">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p:cNvSpPr>
          <p:nvPr>
            <p:ph sz="quarter" idx="1"/>
          </p:nvPr>
        </p:nvSpPr>
        <p:spPr>
          <a:xfrm>
            <a:off x="457200" y="1052513"/>
            <a:ext cx="8229600" cy="5073650"/>
          </a:xfrm>
        </p:spPr>
        <p:txBody>
          <a:bodyPr/>
          <a:lstStyle/>
          <a:p>
            <a:pPr eaLnBrk="1" hangingPunct="1">
              <a:lnSpc>
                <a:spcPct val="90000"/>
              </a:lnSpc>
            </a:pPr>
            <a:r>
              <a:rPr lang="el-GR" sz="2400" smtClean="0"/>
              <a:t>ΙΔΙΟΤΗΤΕΣ ΕΠΙΠΕΔΟΥ ΜΕΤΡΗΣΗΣ ΔΕΔΟΜΕΝΩΝ 1.  </a:t>
            </a:r>
            <a:r>
              <a:rPr lang="el-GR" sz="2400" i="1" smtClean="0"/>
              <a:t>διάταξη </a:t>
            </a:r>
            <a:r>
              <a:rPr lang="el-GR" sz="2400" smtClean="0"/>
              <a:t>των μετρήσεων 2. </a:t>
            </a:r>
            <a:r>
              <a:rPr lang="el-GR" sz="2400" i="1" smtClean="0"/>
              <a:t>απόσταση </a:t>
            </a:r>
            <a:r>
              <a:rPr lang="el-GR" sz="2400" smtClean="0"/>
              <a:t>μεταξύ τους. 3 . ύπαρξη εγγενούς σημείου 0.</a:t>
            </a:r>
            <a:endParaRPr lang="el-GR" sz="2400" b="1" smtClean="0"/>
          </a:p>
          <a:p>
            <a:pPr eaLnBrk="1" hangingPunct="1">
              <a:lnSpc>
                <a:spcPct val="90000"/>
              </a:lnSpc>
            </a:pPr>
            <a:r>
              <a:rPr lang="el-GR" sz="2400" b="1" smtClean="0"/>
              <a:t>Ονομαστικές Κλίμακες (</a:t>
            </a:r>
            <a:r>
              <a:rPr lang="en-US" sz="2400" b="1" smtClean="0"/>
              <a:t>nominal scales</a:t>
            </a:r>
            <a:r>
              <a:rPr lang="el-GR" sz="2400" b="1" smtClean="0"/>
              <a:t>). </a:t>
            </a:r>
            <a:r>
              <a:rPr lang="el-GR" sz="2400" smtClean="0"/>
              <a:t>Αποτελούν το χαμηλότερο επίπεδο μέτρησης. Χρησιμοποιούνται για τη συμβολική έκφραση ποιοτικών κατηγορικών στοιχείων και μεταβλητών (π.χ φύλο). </a:t>
            </a:r>
            <a:endParaRPr lang="el-GR" sz="2400" b="1" smtClean="0"/>
          </a:p>
          <a:p>
            <a:pPr eaLnBrk="1" hangingPunct="1">
              <a:lnSpc>
                <a:spcPct val="90000"/>
              </a:lnSpc>
            </a:pPr>
            <a:r>
              <a:rPr lang="el-GR" sz="2400" b="1" smtClean="0"/>
              <a:t>Τακτικές Κλίμακες (</a:t>
            </a:r>
            <a:r>
              <a:rPr lang="en-US" sz="2400" b="1" smtClean="0"/>
              <a:t>ordinal scales</a:t>
            </a:r>
            <a:r>
              <a:rPr lang="el-GR" sz="2400" b="1" smtClean="0"/>
              <a:t>). </a:t>
            </a:r>
            <a:r>
              <a:rPr lang="el-GR" sz="2400" smtClean="0"/>
              <a:t>Είναι το αμέσως ανώτερο επίπεδο μέτρησης από εκείνο της ονομαστικής κλίμακας. Μετρούν ποιοτικά διατάξιμα δεδομένα και μεταβλητές, των οποίων οι συμβολικές τιμές που λαμβάνουν μπορούν να ιεραρχηθούν με βάση κάποιο κριτήριο (π.χ επίπεδο ικανοποίησης από σπουδές).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6"/>
          <p:cNvSpPr>
            <a:spLocks noGrp="1" noChangeArrowheads="1"/>
          </p:cNvSpPr>
          <p:nvPr>
            <p:ph type="sldNum" sz="quarter" idx="12"/>
          </p:nvPr>
        </p:nvSpPr>
        <p:spPr>
          <a:noFill/>
        </p:spPr>
        <p:txBody>
          <a:bodyPr/>
          <a:lstStyle/>
          <a:p>
            <a:pPr>
              <a:defRPr/>
            </a:pPr>
            <a:fld id="{17A395A3-75C6-41DD-A7FC-38921F396BA7}" type="slidenum">
              <a:rPr lang="el-GR"/>
              <a:pPr>
                <a:defRPr/>
              </a:pPr>
              <a:t>130</a:t>
            </a:fld>
            <a:endParaRPr lang="el-GR"/>
          </a:p>
        </p:txBody>
      </p:sp>
      <p:graphicFrame>
        <p:nvGraphicFramePr>
          <p:cNvPr id="67586" name="Object 3"/>
          <p:cNvGraphicFramePr>
            <a:graphicFrameLocks noChangeAspect="1"/>
          </p:cNvGraphicFramePr>
          <p:nvPr>
            <p:ph sz="quarter" idx="1"/>
          </p:nvPr>
        </p:nvGraphicFramePr>
        <p:xfrm>
          <a:off x="1214414" y="571480"/>
          <a:ext cx="7072361" cy="5583258"/>
        </p:xfrm>
        <a:graphic>
          <a:graphicData uri="http://schemas.openxmlformats.org/presentationml/2006/ole">
            <p:oleObj spid="_x0000_s67586" name="Έγγραφο" r:id="rId3" imgW="5637976" imgH="8601848" progId="Word.Document.8">
              <p:embed/>
            </p:oleObj>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3"/>
          <p:cNvGraphicFramePr>
            <a:graphicFrameLocks noChangeAspect="1"/>
          </p:cNvGraphicFramePr>
          <p:nvPr>
            <p:ph/>
          </p:nvPr>
        </p:nvGraphicFramePr>
        <p:xfrm>
          <a:off x="1214414" y="428604"/>
          <a:ext cx="7018361" cy="6208715"/>
        </p:xfrm>
        <a:graphic>
          <a:graphicData uri="http://schemas.openxmlformats.org/presentationml/2006/ole">
            <p:oleObj spid="_x0000_s68610" name="Έγγραφο" r:id="rId3" imgW="5657128" imgH="8869709" progId="Word.Document.8">
              <p:embed/>
            </p:oleObj>
          </a:graphicData>
        </a:graphic>
      </p:graphicFrame>
      <p:sp>
        <p:nvSpPr>
          <p:cNvPr id="68611" name="4 - Θέση αριθμού διαφάνειας"/>
          <p:cNvSpPr>
            <a:spLocks noGrp="1"/>
          </p:cNvSpPr>
          <p:nvPr>
            <p:ph type="sldNum" sz="quarter" idx="12"/>
          </p:nvPr>
        </p:nvSpPr>
        <p:spPr>
          <a:noFill/>
        </p:spPr>
        <p:txBody>
          <a:bodyPr/>
          <a:lstStyle/>
          <a:p>
            <a:pPr>
              <a:defRPr/>
            </a:pPr>
            <a:fld id="{B2B6E900-8A3E-4565-B1D9-6F6D99CA8627}" type="slidenum">
              <a:rPr lang="el-GR" smtClean="0"/>
              <a:pPr>
                <a:defRPr/>
              </a:pPr>
              <a:t>131</a:t>
            </a:fld>
            <a:endParaRPr lang="el-GR"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Grp="1" noChangeArrowheads="1"/>
          </p:cNvSpPr>
          <p:nvPr>
            <p:ph type="sldNum" sz="quarter" idx="12"/>
          </p:nvPr>
        </p:nvSpPr>
        <p:spPr>
          <a:noFill/>
        </p:spPr>
        <p:txBody>
          <a:bodyPr/>
          <a:lstStyle/>
          <a:p>
            <a:pPr>
              <a:defRPr/>
            </a:pPr>
            <a:fld id="{D5317E3D-3417-4A64-88C2-5E575FBFCE1B}" type="slidenum">
              <a:rPr lang="el-GR"/>
              <a:pPr>
                <a:defRPr/>
              </a:pPr>
              <a:t>132</a:t>
            </a:fld>
            <a:endParaRPr lang="el-GR"/>
          </a:p>
        </p:txBody>
      </p:sp>
      <p:graphicFrame>
        <p:nvGraphicFramePr>
          <p:cNvPr id="69634" name="Object 3"/>
          <p:cNvGraphicFramePr>
            <a:graphicFrameLocks noChangeAspect="1"/>
          </p:cNvGraphicFramePr>
          <p:nvPr>
            <p:ph sz="quarter" idx="1"/>
          </p:nvPr>
        </p:nvGraphicFramePr>
        <p:xfrm>
          <a:off x="1071539" y="428605"/>
          <a:ext cx="7286676" cy="6000792"/>
        </p:xfrm>
        <a:graphic>
          <a:graphicData uri="http://schemas.openxmlformats.org/presentationml/2006/ole">
            <p:oleObj spid="_x0000_s69634" name="Έγγραφο" r:id="rId3" imgW="5657128" imgH="8735418" progId="Word.Document.8">
              <p:embed/>
            </p:oleObj>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6"/>
          <p:cNvSpPr>
            <a:spLocks noGrp="1" noChangeArrowheads="1"/>
          </p:cNvSpPr>
          <p:nvPr>
            <p:ph type="sldNum" sz="quarter" idx="12"/>
          </p:nvPr>
        </p:nvSpPr>
        <p:spPr>
          <a:noFill/>
        </p:spPr>
        <p:txBody>
          <a:bodyPr/>
          <a:lstStyle/>
          <a:p>
            <a:pPr>
              <a:defRPr/>
            </a:pPr>
            <a:fld id="{245F1F4B-0E8D-4F87-BBE6-6226DC0E5B98}" type="slidenum">
              <a:rPr lang="el-GR"/>
              <a:pPr>
                <a:defRPr/>
              </a:pPr>
              <a:t>133</a:t>
            </a:fld>
            <a:endParaRPr lang="el-GR"/>
          </a:p>
        </p:txBody>
      </p:sp>
      <p:sp>
        <p:nvSpPr>
          <p:cNvPr id="212995" name="Rectangle 2"/>
          <p:cNvSpPr>
            <a:spLocks noGrp="1" noChangeArrowheads="1"/>
          </p:cNvSpPr>
          <p:nvPr>
            <p:ph type="title" idx="4294967295"/>
          </p:nvPr>
        </p:nvSpPr>
        <p:spPr>
          <a:xfrm>
            <a:off x="0" y="274638"/>
            <a:ext cx="8229600" cy="1143000"/>
          </a:xfrm>
        </p:spPr>
        <p:txBody>
          <a:bodyPr>
            <a:normAutofit fontScale="90000"/>
          </a:bodyPr>
          <a:lstStyle/>
          <a:p>
            <a:pPr eaLnBrk="1" fontAlgn="auto" hangingPunct="1">
              <a:spcAft>
                <a:spcPts val="0"/>
              </a:spcAft>
              <a:defRPr/>
            </a:pPr>
            <a:r>
              <a:rPr lang="en-US" b="1" smtClean="0"/>
              <a:t/>
            </a:r>
            <a:br>
              <a:rPr lang="en-US" b="1" smtClean="0"/>
            </a:br>
            <a:r>
              <a:rPr lang="el-GR" sz="3200" b="1" smtClean="0"/>
              <a:t>ΜΕΤΡΑ ΣΧΕΤΙΚΗΣ ΘΕΣΗΣ: </a:t>
            </a:r>
            <a:r>
              <a:rPr lang="en-US" sz="3200" b="1" smtClean="0"/>
              <a:t>T</a:t>
            </a:r>
            <a:r>
              <a:rPr lang="el-GR" sz="3200" b="1" smtClean="0"/>
              <a:t>υποποιημένες τιμές Ζ</a:t>
            </a:r>
            <a:br>
              <a:rPr lang="el-GR" sz="3200" b="1" smtClean="0"/>
            </a:br>
            <a:endParaRPr lang="el-GR" sz="3200" b="1" smtClean="0"/>
          </a:p>
        </p:txBody>
      </p:sp>
      <p:sp>
        <p:nvSpPr>
          <p:cNvPr id="226308" name="Rectangle 3"/>
          <p:cNvSpPr>
            <a:spLocks noGrp="1" noChangeArrowheads="1"/>
          </p:cNvSpPr>
          <p:nvPr>
            <p:ph type="body" idx="4294967295"/>
          </p:nvPr>
        </p:nvSpPr>
        <p:spPr>
          <a:xfrm>
            <a:off x="0" y="1600200"/>
            <a:ext cx="8229600" cy="4525963"/>
          </a:xfrm>
        </p:spPr>
        <p:txBody>
          <a:bodyPr/>
          <a:lstStyle/>
          <a:p>
            <a:pPr eaLnBrk="1" hangingPunct="1">
              <a:lnSpc>
                <a:spcPct val="90000"/>
              </a:lnSpc>
            </a:pPr>
            <a:r>
              <a:rPr lang="el-GR" sz="2800" b="1" smtClean="0"/>
              <a:t>Χρησιμότητα</a:t>
            </a:r>
            <a:r>
              <a:rPr lang="el-GR" sz="2800" smtClean="0"/>
              <a:t>: Είναι ιδιαίτερα χρήσιμες όταν θέλουμε να συγκρίνουμε αποδόσεις που έχουν μετρηθεί σε διαφορετικές κλίμακες. </a:t>
            </a:r>
            <a:r>
              <a:rPr lang="el-GR" sz="2800" u="sng" smtClean="0"/>
              <a:t>Χαρακτηριστική περίπτωση εφαρμογής</a:t>
            </a:r>
            <a:r>
              <a:rPr lang="el-GR" sz="2800" smtClean="0"/>
              <a:t> ήταν η περίπτωση των βαθμολογιών στις Πανελλήνιες Εξετάσεις όπου ένας υποψήφιος είχε το δικαίωμα να κρατήσει τη βαθμολογία σε ένα ή περισσότερα μαθήματα και στις επόμενες Πανελλήνιες. </a:t>
            </a:r>
          </a:p>
        </p:txBody>
      </p:sp>
      <p:sp>
        <p:nvSpPr>
          <p:cNvPr id="22630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98F63A1-D85F-46EB-AD22-E65EE958A733}" type="slidenum">
              <a:rPr lang="el-GR" sz="1400"/>
              <a:pPr algn="r"/>
              <a:t>133</a:t>
            </a:fld>
            <a:endParaRPr lang="el-GR" sz="14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p:txBody>
          <a:bodyPr/>
          <a:lstStyle/>
          <a:p>
            <a:pPr eaLnBrk="1" hangingPunct="1"/>
            <a:r>
              <a:rPr lang="el-GR" sz="2800" smtClean="0"/>
              <a:t>ΟΡΙΣΜΟΣ ΤΥΠΟΠΟΙΗΜΕΝΩΝ ΤΙΜΩΝ</a:t>
            </a:r>
          </a:p>
        </p:txBody>
      </p:sp>
      <p:sp>
        <p:nvSpPr>
          <p:cNvPr id="70662" name="Rectangle 3"/>
          <p:cNvSpPr>
            <a:spLocks noGrp="1" noChangeArrowheads="1"/>
          </p:cNvSpPr>
          <p:nvPr>
            <p:ph type="body" sz="half" idx="1"/>
          </p:nvPr>
        </p:nvSpPr>
        <p:spPr>
          <a:xfrm>
            <a:off x="457200" y="1268413"/>
            <a:ext cx="8291513" cy="4857750"/>
          </a:xfrm>
        </p:spPr>
        <p:txBody>
          <a:bodyPr/>
          <a:lstStyle/>
          <a:p>
            <a:pPr eaLnBrk="1" hangingPunct="1">
              <a:lnSpc>
                <a:spcPct val="80000"/>
              </a:lnSpc>
            </a:pPr>
            <a:r>
              <a:rPr lang="el-GR" sz="2000" smtClean="0">
                <a:latin typeface="Bookman Old Style" pitchFamily="18" charset="0"/>
              </a:rPr>
              <a:t>Έστω η μεταβλητή </a:t>
            </a:r>
            <a:r>
              <a:rPr lang="el-GR" sz="2000" i="1" smtClean="0">
                <a:latin typeface="Bookman Old Style" pitchFamily="18" charset="0"/>
              </a:rPr>
              <a:t>Χ</a:t>
            </a:r>
            <a:r>
              <a:rPr lang="el-GR" sz="2000" smtClean="0">
                <a:latin typeface="Bookman Old Style" pitchFamily="18" charset="0"/>
              </a:rPr>
              <a:t> με τιμές </a:t>
            </a:r>
            <a:r>
              <a:rPr lang="en-US" sz="2000" i="1" smtClean="0">
                <a:latin typeface="Bookman Old Style" pitchFamily="18" charset="0"/>
              </a:rPr>
              <a:t>x</a:t>
            </a:r>
            <a:r>
              <a:rPr lang="el-GR" sz="2000" i="1" baseline="-25000" smtClean="0">
                <a:latin typeface="Bookman Old Style" pitchFamily="18" charset="0"/>
              </a:rPr>
              <a:t> 1</a:t>
            </a:r>
            <a:r>
              <a:rPr lang="el-GR" sz="2000" i="1" smtClean="0">
                <a:latin typeface="Bookman Old Style" pitchFamily="18" charset="0"/>
              </a:rPr>
              <a:t>,</a:t>
            </a:r>
            <a:r>
              <a:rPr lang="en-US" sz="2000" i="1" smtClean="0">
                <a:latin typeface="Bookman Old Style" pitchFamily="18" charset="0"/>
              </a:rPr>
              <a:t>x</a:t>
            </a:r>
            <a:r>
              <a:rPr lang="el-GR" sz="2000" i="1" baseline="-25000" smtClean="0">
                <a:latin typeface="Bookman Old Style" pitchFamily="18" charset="0"/>
              </a:rPr>
              <a:t>2</a:t>
            </a:r>
            <a:r>
              <a:rPr lang="el-GR" sz="2000" i="1" smtClean="0">
                <a:latin typeface="Bookman Old Style" pitchFamily="18" charset="0"/>
              </a:rPr>
              <a:t>,…,</a:t>
            </a:r>
            <a:r>
              <a:rPr lang="en-US" sz="2000" i="1" smtClean="0">
                <a:latin typeface="Bookman Old Style" pitchFamily="18" charset="0"/>
              </a:rPr>
              <a:t>x</a:t>
            </a:r>
            <a:r>
              <a:rPr lang="en-US" sz="2000" i="1" baseline="-25000" smtClean="0">
                <a:latin typeface="Bookman Old Style" pitchFamily="18" charset="0"/>
              </a:rPr>
              <a:t>N</a:t>
            </a:r>
            <a:r>
              <a:rPr lang="el-GR" sz="2000" i="1" smtClean="0">
                <a:latin typeface="Bookman Old Style" pitchFamily="18" charset="0"/>
              </a:rPr>
              <a:t>,</a:t>
            </a:r>
            <a:r>
              <a:rPr lang="en-US" sz="2000" i="1" smtClean="0">
                <a:latin typeface="Bookman Old Style" pitchFamily="18" charset="0"/>
              </a:rPr>
              <a:t> </a:t>
            </a:r>
            <a:r>
              <a:rPr lang="el-GR" sz="2000" smtClean="0">
                <a:latin typeface="Bookman Old Style" pitchFamily="18" charset="0"/>
              </a:rPr>
              <a:t>μέσο</a:t>
            </a:r>
            <a:r>
              <a:rPr lang="el-GR" sz="2000" i="1" smtClean="0">
                <a:latin typeface="Bookman Old Style" pitchFamily="18" charset="0"/>
              </a:rPr>
              <a:t> μ</a:t>
            </a:r>
            <a:r>
              <a:rPr lang="el-GR" sz="2000" smtClean="0">
                <a:latin typeface="Bookman Old Style" pitchFamily="18" charset="0"/>
              </a:rPr>
              <a:t> και διακύμανση </a:t>
            </a:r>
            <a:r>
              <a:rPr lang="el-GR" sz="2000" i="1" smtClean="0">
                <a:latin typeface="Bookman Old Style" pitchFamily="18" charset="0"/>
              </a:rPr>
              <a:t>σ</a:t>
            </a:r>
            <a:r>
              <a:rPr lang="el-GR" sz="2000" i="1" baseline="30000" smtClean="0">
                <a:latin typeface="Bookman Old Style" pitchFamily="18" charset="0"/>
              </a:rPr>
              <a:t>2</a:t>
            </a:r>
            <a:r>
              <a:rPr lang="el-GR" sz="2000" i="1" smtClean="0">
                <a:latin typeface="Bookman Old Style" pitchFamily="18" charset="0"/>
              </a:rPr>
              <a:t>. </a:t>
            </a:r>
            <a:r>
              <a:rPr lang="el-GR" sz="2000" smtClean="0">
                <a:latin typeface="Bookman Old Style" pitchFamily="18" charset="0"/>
              </a:rPr>
              <a:t>Εκφράζουμε όλες τις αποκλίσεις </a:t>
            </a:r>
            <a:r>
              <a:rPr lang="el-GR" sz="2000" i="1" smtClean="0">
                <a:latin typeface="Bookman Old Style" pitchFamily="18" charset="0"/>
              </a:rPr>
              <a:t>(</a:t>
            </a:r>
            <a:r>
              <a:rPr lang="en-US" sz="2000" i="1" smtClean="0">
                <a:latin typeface="Bookman Old Style" pitchFamily="18" charset="0"/>
              </a:rPr>
              <a:t>x</a:t>
            </a:r>
            <a:r>
              <a:rPr lang="en-US" sz="2000" i="1" baseline="-25000" smtClean="0">
                <a:latin typeface="Bookman Old Style" pitchFamily="18" charset="0"/>
              </a:rPr>
              <a:t>i</a:t>
            </a:r>
            <a:r>
              <a:rPr lang="el-GR" sz="2000" i="1" smtClean="0">
                <a:latin typeface="Bookman Old Style" pitchFamily="18" charset="0"/>
              </a:rPr>
              <a:t>-μ)</a:t>
            </a:r>
            <a:r>
              <a:rPr lang="el-GR" sz="2000" smtClean="0">
                <a:latin typeface="Bookman Old Style" pitchFamily="18" charset="0"/>
              </a:rPr>
              <a:t> σε τιμές τυπικής απόκλισης της </a:t>
            </a:r>
            <a:r>
              <a:rPr lang="el-GR" sz="2000" i="1" smtClean="0">
                <a:latin typeface="Bookman Old Style" pitchFamily="18" charset="0"/>
              </a:rPr>
              <a:t>Χ, </a:t>
            </a:r>
            <a:r>
              <a:rPr lang="el-GR" sz="2000" smtClean="0">
                <a:latin typeface="Bookman Old Style" pitchFamily="18" charset="0"/>
              </a:rPr>
              <a:t>δηλαδή υπολογίζουμε τις τιμές:</a:t>
            </a:r>
          </a:p>
          <a:p>
            <a:pPr algn="ctr" eaLnBrk="1" hangingPunct="1">
              <a:lnSpc>
                <a:spcPct val="80000"/>
              </a:lnSpc>
            </a:pPr>
            <a:endParaRPr lang="fr-FR" sz="2000" i="1" smtClean="0">
              <a:latin typeface="Bookman Old Style" pitchFamily="18" charset="0"/>
            </a:endParaRPr>
          </a:p>
          <a:p>
            <a:pPr eaLnBrk="1" hangingPunct="1">
              <a:lnSpc>
                <a:spcPct val="80000"/>
              </a:lnSpc>
            </a:pPr>
            <a:endParaRPr lang="en-US" sz="2000" smtClean="0">
              <a:latin typeface="Bookman Old Style" pitchFamily="18" charset="0"/>
            </a:endParaRPr>
          </a:p>
          <a:p>
            <a:pPr eaLnBrk="1" hangingPunct="1">
              <a:lnSpc>
                <a:spcPct val="80000"/>
              </a:lnSpc>
            </a:pPr>
            <a:endParaRPr lang="el-GR" sz="2000" smtClean="0">
              <a:latin typeface="Bookman Old Style" pitchFamily="18" charset="0"/>
            </a:endParaRPr>
          </a:p>
          <a:p>
            <a:pPr eaLnBrk="1" hangingPunct="1">
              <a:lnSpc>
                <a:spcPct val="80000"/>
              </a:lnSpc>
            </a:pPr>
            <a:r>
              <a:rPr lang="el-GR" sz="2000" smtClean="0">
                <a:latin typeface="Bookman Old Style" pitchFamily="18" charset="0"/>
              </a:rPr>
              <a:t>Με τον τρόπο αυτό δημιουργείται μία </a:t>
            </a:r>
            <a:r>
              <a:rPr lang="el-GR" sz="2000" i="1" smtClean="0">
                <a:latin typeface="Bookman Old Style" pitchFamily="18" charset="0"/>
              </a:rPr>
              <a:t>«νέα»</a:t>
            </a:r>
            <a:r>
              <a:rPr lang="el-GR" sz="2000" smtClean="0">
                <a:latin typeface="Bookman Old Style" pitchFamily="18" charset="0"/>
              </a:rPr>
              <a:t> μεταβλητή που στην περίπτωση πληθυσμού είναι</a:t>
            </a:r>
          </a:p>
          <a:p>
            <a:pPr algn="ctr" eaLnBrk="1" hangingPunct="1">
              <a:lnSpc>
                <a:spcPct val="80000"/>
              </a:lnSpc>
              <a:buFontTx/>
              <a:buNone/>
            </a:pPr>
            <a:r>
              <a:rPr lang="el-GR" sz="2000" smtClean="0">
                <a:latin typeface="Bookman Old Style" pitchFamily="18" charset="0"/>
              </a:rPr>
              <a:t>                                                                         </a:t>
            </a:r>
          </a:p>
          <a:p>
            <a:pPr eaLnBrk="1" hangingPunct="1">
              <a:lnSpc>
                <a:spcPct val="80000"/>
              </a:lnSpc>
            </a:pPr>
            <a:endParaRPr lang="el-GR" sz="2000" smtClean="0">
              <a:latin typeface="Bookman Old Style" pitchFamily="18" charset="0"/>
            </a:endParaRPr>
          </a:p>
          <a:p>
            <a:pPr eaLnBrk="1" hangingPunct="1">
              <a:lnSpc>
                <a:spcPct val="80000"/>
              </a:lnSpc>
            </a:pPr>
            <a:endParaRPr lang="el-GR" sz="2000" smtClean="0">
              <a:latin typeface="Bookman Old Style" pitchFamily="18" charset="0"/>
            </a:endParaRPr>
          </a:p>
          <a:p>
            <a:pPr eaLnBrk="1" hangingPunct="1">
              <a:lnSpc>
                <a:spcPct val="80000"/>
              </a:lnSpc>
            </a:pPr>
            <a:r>
              <a:rPr lang="el-GR" sz="2000" smtClean="0">
                <a:latin typeface="Bookman Old Style" pitchFamily="18" charset="0"/>
              </a:rPr>
              <a:t>και στην περίπτωση δείγματος</a:t>
            </a:r>
          </a:p>
          <a:p>
            <a:pPr eaLnBrk="1" hangingPunct="1">
              <a:lnSpc>
                <a:spcPct val="80000"/>
              </a:lnSpc>
            </a:pPr>
            <a:endParaRPr lang="el-GR" sz="2000" smtClean="0">
              <a:latin typeface="Bookman Old Style" pitchFamily="18" charset="0"/>
            </a:endParaRPr>
          </a:p>
          <a:p>
            <a:pPr algn="ctr" eaLnBrk="1" hangingPunct="1">
              <a:lnSpc>
                <a:spcPct val="80000"/>
              </a:lnSpc>
              <a:buFontTx/>
              <a:buNone/>
            </a:pPr>
            <a:r>
              <a:rPr lang="el-GR" sz="1400" smtClean="0">
                <a:latin typeface="Bookman Old Style" pitchFamily="18" charset="0"/>
              </a:rPr>
              <a:t>                                                                           </a:t>
            </a:r>
          </a:p>
        </p:txBody>
      </p:sp>
      <p:graphicFrame>
        <p:nvGraphicFramePr>
          <p:cNvPr id="70658" name="Object 4"/>
          <p:cNvGraphicFramePr>
            <a:graphicFrameLocks noChangeAspect="1"/>
          </p:cNvGraphicFramePr>
          <p:nvPr>
            <p:ph sz="quarter" idx="2"/>
          </p:nvPr>
        </p:nvGraphicFramePr>
        <p:xfrm>
          <a:off x="1806575" y="2557463"/>
          <a:ext cx="1779588" cy="354012"/>
        </p:xfrm>
        <a:graphic>
          <a:graphicData uri="http://schemas.openxmlformats.org/presentationml/2006/ole">
            <p:oleObj spid="_x0000_s70658" name="Εξίσωση" r:id="rId3" imgW="3161092" imgH="628174" progId="Equation.3">
              <p:embed/>
            </p:oleObj>
          </a:graphicData>
        </a:graphic>
      </p:graphicFrame>
      <p:graphicFrame>
        <p:nvGraphicFramePr>
          <p:cNvPr id="70659" name="Object 5"/>
          <p:cNvGraphicFramePr>
            <a:graphicFrameLocks noChangeAspect="1"/>
          </p:cNvGraphicFramePr>
          <p:nvPr>
            <p:ph sz="quarter" idx="3"/>
          </p:nvPr>
        </p:nvGraphicFramePr>
        <p:xfrm>
          <a:off x="1187450" y="3659188"/>
          <a:ext cx="2736850" cy="835025"/>
        </p:xfrm>
        <a:graphic>
          <a:graphicData uri="http://schemas.openxmlformats.org/presentationml/2006/ole">
            <p:oleObj spid="_x0000_s70659" name="Εξίσωση" r:id="rId4" imgW="1904285" imgH="580656" progId="Equation.3">
              <p:embed/>
            </p:oleObj>
          </a:graphicData>
        </a:graphic>
      </p:graphicFrame>
      <p:sp>
        <p:nvSpPr>
          <p:cNvPr id="2" name="Rectangle 6"/>
          <p:cNvSpPr>
            <a:spLocks noGrp="1" noChangeArrowheads="1"/>
          </p:cNvSpPr>
          <p:nvPr>
            <p:ph type="sldNum" sz="quarter" idx="12"/>
          </p:nvPr>
        </p:nvSpPr>
        <p:spPr>
          <a:noFill/>
        </p:spPr>
        <p:txBody>
          <a:bodyPr/>
          <a:lstStyle/>
          <a:p>
            <a:pPr>
              <a:defRPr/>
            </a:pPr>
            <a:fld id="{6DE9F691-AF11-4137-A25A-4EB8D491A31E}" type="slidenum">
              <a:rPr lang="el-GR" smtClean="0"/>
              <a:pPr>
                <a:defRPr/>
              </a:pPr>
              <a:t>134</a:t>
            </a:fld>
            <a:endParaRPr lang="el-GR" smtClean="0"/>
          </a:p>
        </p:txBody>
      </p:sp>
      <p:sp>
        <p:nvSpPr>
          <p:cNvPr id="70664" name="Rectangle 6"/>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70660" name="Object 7"/>
          <p:cNvGraphicFramePr>
            <a:graphicFrameLocks noChangeAspect="1"/>
          </p:cNvGraphicFramePr>
          <p:nvPr/>
        </p:nvGraphicFramePr>
        <p:xfrm>
          <a:off x="1331913" y="4797425"/>
          <a:ext cx="2592387" cy="936625"/>
        </p:xfrm>
        <a:graphic>
          <a:graphicData uri="http://schemas.openxmlformats.org/presentationml/2006/ole">
            <p:oleObj spid="_x0000_s70660" name="Εξίσωση" r:id="rId5" imgW="1399331" imgH="666332" progId="Equation.3">
              <p:embed/>
            </p:oleObj>
          </a:graphicData>
        </a:graphic>
      </p:graphicFrame>
      <p:sp>
        <p:nvSpPr>
          <p:cNvPr id="70665" name="8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22369C2-6461-4720-A15C-5AFD3359D30E}" type="slidenum">
              <a:rPr lang="el-GR" sz="1400"/>
              <a:pPr algn="r"/>
              <a:t>134</a:t>
            </a:fld>
            <a:endParaRPr lang="el-GR" sz="14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6"/>
          <p:cNvSpPr>
            <a:spLocks noGrp="1" noChangeArrowheads="1"/>
          </p:cNvSpPr>
          <p:nvPr>
            <p:ph type="sldNum" sz="quarter" idx="12"/>
          </p:nvPr>
        </p:nvSpPr>
        <p:spPr>
          <a:noFill/>
        </p:spPr>
        <p:txBody>
          <a:bodyPr/>
          <a:lstStyle/>
          <a:p>
            <a:pPr>
              <a:defRPr/>
            </a:pPr>
            <a:fld id="{E4D9433D-9F4C-4EC5-BFF2-9F8735AC8FD5}" type="slidenum">
              <a:rPr lang="el-GR"/>
              <a:pPr>
                <a:defRPr/>
              </a:pPr>
              <a:t>135</a:t>
            </a:fld>
            <a:endParaRPr lang="el-GR"/>
          </a:p>
        </p:txBody>
      </p:sp>
      <p:sp>
        <p:nvSpPr>
          <p:cNvPr id="227331" name="Rectangle 2"/>
          <p:cNvSpPr>
            <a:spLocks noGrp="1" noChangeArrowheads="1"/>
          </p:cNvSpPr>
          <p:nvPr>
            <p:ph sz="quarter" idx="1"/>
          </p:nvPr>
        </p:nvSpPr>
        <p:spPr>
          <a:xfrm>
            <a:off x="457200" y="836613"/>
            <a:ext cx="8229600" cy="5289550"/>
          </a:xfrm>
        </p:spPr>
        <p:txBody>
          <a:bodyPr/>
          <a:lstStyle/>
          <a:p>
            <a:pPr eaLnBrk="1" hangingPunct="1"/>
            <a:r>
              <a:rPr lang="el-GR" smtClean="0"/>
              <a:t>Το Ζ μας πληροφορεί για τον αριθμό των τυπικών αποκλίσεων κατά τις οποίες απέχει συγκεκριμένη μέτρηση Χ από τον αριθμητικό μέσο του συνόλου των δεδομένων. </a:t>
            </a:r>
          </a:p>
        </p:txBody>
      </p:sp>
      <p:sp>
        <p:nvSpPr>
          <p:cNvPr id="227332"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3D9E383-BF76-4305-8881-1EB170A4753E}" type="slidenum">
              <a:rPr lang="el-GR" sz="1400"/>
              <a:pPr algn="r"/>
              <a:t>135</a:t>
            </a:fld>
            <a:endParaRPr lang="el-GR" sz="14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6"/>
          <p:cNvSpPr>
            <a:spLocks noGrp="1" noChangeArrowheads="1"/>
          </p:cNvSpPr>
          <p:nvPr>
            <p:ph type="sldNum" sz="quarter" idx="12"/>
          </p:nvPr>
        </p:nvSpPr>
        <p:spPr>
          <a:noFill/>
        </p:spPr>
        <p:txBody>
          <a:bodyPr/>
          <a:lstStyle/>
          <a:p>
            <a:pPr>
              <a:defRPr/>
            </a:pPr>
            <a:fld id="{3B28EC04-FF8C-4B31-A2CA-140228CD9A3C}" type="slidenum">
              <a:rPr lang="el-GR"/>
              <a:pPr>
                <a:defRPr/>
              </a:pPr>
              <a:t>136</a:t>
            </a:fld>
            <a:endParaRPr lang="el-GR"/>
          </a:p>
        </p:txBody>
      </p:sp>
      <p:graphicFrame>
        <p:nvGraphicFramePr>
          <p:cNvPr id="71682" name="Object 3"/>
          <p:cNvGraphicFramePr>
            <a:graphicFrameLocks noChangeAspect="1"/>
          </p:cNvGraphicFramePr>
          <p:nvPr>
            <p:ph sz="quarter" idx="1"/>
          </p:nvPr>
        </p:nvGraphicFramePr>
        <p:xfrm>
          <a:off x="2019300" y="1125538"/>
          <a:ext cx="4819650" cy="5029200"/>
        </p:xfrm>
        <a:graphic>
          <a:graphicData uri="http://schemas.openxmlformats.org/presentationml/2006/ole">
            <p:oleObj spid="_x0000_s71682" name="Έγγραφο" r:id="rId3" imgW="5446815" imgH="5683906" progId="Word.Document.8">
              <p:embed/>
            </p:oleObj>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ph type="title"/>
          </p:nvPr>
        </p:nvGraphicFramePr>
        <p:xfrm>
          <a:off x="1125538" y="260350"/>
          <a:ext cx="6748462" cy="5689600"/>
        </p:xfrm>
        <a:graphic>
          <a:graphicData uri="http://schemas.openxmlformats.org/presentationml/2006/ole">
            <p:oleObj spid="_x0000_s72706" name="Έγγραφο" r:id="rId3" imgW="5293959" imgH="4464456" progId="Word.Document.8">
              <p:embed/>
            </p:oleObj>
          </a:graphicData>
        </a:graphic>
      </p:graphicFrame>
      <p:sp>
        <p:nvSpPr>
          <p:cNvPr id="72707" name="Rectangle 6"/>
          <p:cNvSpPr>
            <a:spLocks noGrp="1" noChangeArrowheads="1"/>
          </p:cNvSpPr>
          <p:nvPr>
            <p:ph type="sldNum" sz="quarter" idx="12"/>
          </p:nvPr>
        </p:nvSpPr>
        <p:spPr>
          <a:noFill/>
        </p:spPr>
        <p:txBody>
          <a:bodyPr/>
          <a:lstStyle/>
          <a:p>
            <a:pPr>
              <a:defRPr/>
            </a:pPr>
            <a:fld id="{1E785137-0F3A-4829-9880-A6536D75EF50}" type="slidenum">
              <a:rPr lang="el-GR"/>
              <a:pPr>
                <a:defRPr/>
              </a:pPr>
              <a:t>137</a:t>
            </a:fld>
            <a:endParaRPr lang="el-G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28596" y="142852"/>
            <a:ext cx="8229600" cy="1143000"/>
          </a:xfrm>
        </p:spPr>
        <p:txBody>
          <a:bodyPr/>
          <a:lstStyle/>
          <a:p>
            <a:pPr eaLnBrk="1" hangingPunct="1"/>
            <a:r>
              <a:rPr lang="el-GR" dirty="0" smtClean="0"/>
              <a:t>ΠΑΡΑΔΕΙΓΜΑ</a:t>
            </a:r>
          </a:p>
        </p:txBody>
      </p:sp>
      <p:graphicFrame>
        <p:nvGraphicFramePr>
          <p:cNvPr id="73730" name="Object 4"/>
          <p:cNvGraphicFramePr>
            <a:graphicFrameLocks noChangeAspect="1"/>
          </p:cNvGraphicFramePr>
          <p:nvPr>
            <p:ph sz="half" idx="2"/>
          </p:nvPr>
        </p:nvGraphicFramePr>
        <p:xfrm>
          <a:off x="641350" y="1430338"/>
          <a:ext cx="8034338" cy="5748337"/>
        </p:xfrm>
        <a:graphic>
          <a:graphicData uri="http://schemas.openxmlformats.org/presentationml/2006/ole">
            <p:oleObj spid="_x0000_s73730" name="Document" r:id="rId3" imgW="7495109" imgH="5362420" progId="Word.Document.8">
              <p:embed/>
            </p:oleObj>
          </a:graphicData>
        </a:graphic>
      </p:graphicFrame>
      <p:sp>
        <p:nvSpPr>
          <p:cNvPr id="2" name="Rectangle 6"/>
          <p:cNvSpPr>
            <a:spLocks noGrp="1" noChangeArrowheads="1"/>
          </p:cNvSpPr>
          <p:nvPr>
            <p:ph type="sldNum" sz="quarter" idx="12"/>
          </p:nvPr>
        </p:nvSpPr>
        <p:spPr>
          <a:noFill/>
        </p:spPr>
        <p:txBody>
          <a:bodyPr/>
          <a:lstStyle/>
          <a:p>
            <a:pPr>
              <a:defRPr/>
            </a:pPr>
            <a:fld id="{162D2D4D-F0A2-4640-8E93-3541DB2E839A}" type="slidenum">
              <a:rPr lang="el-GR" smtClean="0"/>
              <a:pPr>
                <a:defRPr/>
              </a:pPr>
              <a:t>138</a:t>
            </a:fld>
            <a:endParaRPr lang="el-GR" smtClean="0"/>
          </a:p>
        </p:txBody>
      </p:sp>
      <p:sp>
        <p:nvSpPr>
          <p:cNvPr id="73733"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951D5BC-DDA4-41C9-9325-181520E0E003}" type="slidenum">
              <a:rPr lang="el-GR" sz="1400"/>
              <a:pPr algn="r"/>
              <a:t>138</a:t>
            </a:fld>
            <a:endParaRPr lang="el-GR" sz="14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a:xfrm>
            <a:off x="468313" y="188913"/>
            <a:ext cx="8229600" cy="1143000"/>
          </a:xfrm>
        </p:spPr>
        <p:txBody>
          <a:bodyPr>
            <a:normAutofit fontScale="90000"/>
          </a:bodyPr>
          <a:lstStyle/>
          <a:p>
            <a:pPr eaLnBrk="1" fontAlgn="auto" hangingPunct="1">
              <a:spcAft>
                <a:spcPts val="0"/>
              </a:spcAft>
              <a:defRPr/>
            </a:pPr>
            <a:r>
              <a:rPr lang="el-GR" b="1" smtClean="0"/>
              <a:t>Μέτρα σχετικής μεταβλητότητας: συντελεστής μεταβλητότητας</a:t>
            </a:r>
          </a:p>
        </p:txBody>
      </p:sp>
      <p:sp>
        <p:nvSpPr>
          <p:cNvPr id="74755" name="Rectangle 6"/>
          <p:cNvSpPr>
            <a:spLocks noGrp="1" noChangeArrowheads="1"/>
          </p:cNvSpPr>
          <p:nvPr>
            <p:ph type="sldNum" sz="quarter" idx="12"/>
          </p:nvPr>
        </p:nvSpPr>
        <p:spPr>
          <a:noFill/>
        </p:spPr>
        <p:txBody>
          <a:bodyPr/>
          <a:lstStyle/>
          <a:p>
            <a:pPr>
              <a:defRPr/>
            </a:pPr>
            <a:fld id="{5A9ABA49-3A7A-45F3-A7BA-B0A156E6DE65}" type="slidenum">
              <a:rPr lang="el-GR"/>
              <a:pPr>
                <a:defRPr/>
              </a:pPr>
              <a:t>139</a:t>
            </a:fld>
            <a:endParaRPr lang="el-GR"/>
          </a:p>
        </p:txBody>
      </p:sp>
      <p:sp>
        <p:nvSpPr>
          <p:cNvPr id="74757" name="Rectangle 3"/>
          <p:cNvSpPr>
            <a:spLocks noGrp="1" noChangeArrowheads="1"/>
          </p:cNvSpPr>
          <p:nvPr>
            <p:ph sz="quarter" idx="1"/>
          </p:nvPr>
        </p:nvSpPr>
        <p:spPr>
          <a:xfrm>
            <a:off x="468313" y="1125538"/>
            <a:ext cx="8229600" cy="4525962"/>
          </a:xfrm>
        </p:spPr>
        <p:txBody>
          <a:bodyPr/>
          <a:lstStyle/>
          <a:p>
            <a:pPr eaLnBrk="1" hangingPunct="1"/>
            <a:endParaRPr lang="el-GR" b="1" smtClean="0"/>
          </a:p>
          <a:p>
            <a:pPr eaLnBrk="1" hangingPunct="1"/>
            <a:r>
              <a:rPr lang="el-GR" b="1" smtClean="0"/>
              <a:t>Χρησιμότητα. </a:t>
            </a:r>
            <a:r>
              <a:rPr lang="el-GR" smtClean="0"/>
              <a:t>Σε αντίθεση με την τυπική απόκλιση ο συντελεστής μεταβλητότητας δεν εξαρτάται από τις μονάδες μέτρησης των δεδομένων (είναι «καθαρός αριθμός).</a:t>
            </a:r>
          </a:p>
          <a:p>
            <a:pPr eaLnBrk="1" hangingPunct="1"/>
            <a:r>
              <a:rPr lang="el-GR" smtClean="0"/>
              <a:t>Για ένα σύνολο δεδομένων ο συντελεστής μεταβλητότητας ορίζεται:</a:t>
            </a:r>
          </a:p>
          <a:p>
            <a:pPr eaLnBrk="1" hangingPunct="1"/>
            <a:r>
              <a:rPr lang="el-GR" smtClean="0"/>
              <a:t> </a:t>
            </a:r>
          </a:p>
        </p:txBody>
      </p:sp>
      <p:sp>
        <p:nvSpPr>
          <p:cNvPr id="74758" name="Rectangle 5"/>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74754" name="Object 4"/>
          <p:cNvGraphicFramePr>
            <a:graphicFrameLocks noChangeAspect="1"/>
          </p:cNvGraphicFramePr>
          <p:nvPr/>
        </p:nvGraphicFramePr>
        <p:xfrm>
          <a:off x="1331913" y="5013325"/>
          <a:ext cx="3527425" cy="1152525"/>
        </p:xfrm>
        <a:graphic>
          <a:graphicData uri="http://schemas.openxmlformats.org/presentationml/2006/ole">
            <p:oleObj spid="_x0000_s74754" name="Εξίσωση" r:id="rId3" imgW="1016000" imgH="393700" progId="Equation.3">
              <p:embed/>
            </p:oleObj>
          </a:graphicData>
        </a:graphic>
      </p:graphicFrame>
      <p:sp>
        <p:nvSpPr>
          <p:cNvPr id="74759" name="6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EBCDC5E-9649-49E5-9C38-1EC0504BC3F0}" type="slidenum">
              <a:rPr lang="el-GR" sz="1400"/>
              <a:pPr algn="r"/>
              <a:t>139</a:t>
            </a:fld>
            <a:endParaRPr lang="el-G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sz="quarter" idx="1"/>
          </p:nvPr>
        </p:nvSpPr>
        <p:spPr>
          <a:xfrm>
            <a:off x="457200" y="1052513"/>
            <a:ext cx="8229600" cy="5073650"/>
          </a:xfrm>
        </p:spPr>
        <p:txBody>
          <a:bodyPr>
            <a:normAutofit lnSpcReduction="10000"/>
          </a:bodyPr>
          <a:lstStyle/>
          <a:p>
            <a:pPr marL="274320" indent="-274320" eaLnBrk="1" fontAlgn="auto" hangingPunct="1">
              <a:lnSpc>
                <a:spcPct val="90000"/>
              </a:lnSpc>
              <a:spcBef>
                <a:spcPts val="580"/>
              </a:spcBef>
              <a:spcAft>
                <a:spcPts val="0"/>
              </a:spcAft>
              <a:buFont typeface="Wingdings 2"/>
              <a:buChar char=""/>
              <a:defRPr/>
            </a:pPr>
            <a:r>
              <a:rPr lang="el-GR" sz="2400" b="1" smtClean="0"/>
              <a:t>Διαστημικές Κλίμακες (</a:t>
            </a:r>
            <a:r>
              <a:rPr lang="en-US" sz="2400" b="1" smtClean="0"/>
              <a:t>interval scales</a:t>
            </a:r>
            <a:r>
              <a:rPr lang="el-GR" sz="2400" b="1" smtClean="0"/>
              <a:t>). Αποτελούν ένα ακόμη ανώτερο επίπεδο μέτρησης. Αναφέρονται στη μέτρηση αριθμητικών δεδομένων, τα οποία ικανοποιούν την ιδιότητα της διάταξης των τιμών τους αλλά και της απόστασης μεταξύ επί μέρους μετρήσεων. </a:t>
            </a:r>
            <a:r>
              <a:rPr lang="el-GR" sz="2400" b="1" u="sng" smtClean="0"/>
              <a:t>Δεν ορίζεται το απόλυτο 0 . </a:t>
            </a:r>
            <a:r>
              <a:rPr lang="el-GR" sz="2400" b="1" smtClean="0"/>
              <a:t>(π.χ θερμοκρασία σε βαθμούς Κελσίου.</a:t>
            </a:r>
          </a:p>
          <a:p>
            <a:pPr marL="274320" indent="-274320" eaLnBrk="1" fontAlgn="auto" hangingPunct="1">
              <a:lnSpc>
                <a:spcPct val="90000"/>
              </a:lnSpc>
              <a:spcBef>
                <a:spcPts val="580"/>
              </a:spcBef>
              <a:spcAft>
                <a:spcPts val="0"/>
              </a:spcAft>
              <a:buFont typeface="Wingdings 2"/>
              <a:buChar char=""/>
              <a:defRPr/>
            </a:pPr>
            <a:r>
              <a:rPr lang="el-GR" sz="2400" b="1" smtClean="0"/>
              <a:t> Αναλογικές Κλίμακες (</a:t>
            </a:r>
            <a:r>
              <a:rPr lang="en-US" sz="2400" b="1" smtClean="0"/>
              <a:t>ratio scales</a:t>
            </a:r>
            <a:r>
              <a:rPr lang="el-GR" sz="2400" b="1" smtClean="0"/>
              <a:t>). Οι μετρήσεις οι οποίες βασίζονται σε αναλογικές κλίμακες αναφέρονται επίσης σε αριθμητικά δεδομένα, ικανοποιούν τις ιδιότητες της διάταξης και απόστασης των τιμών της μεταβλητής, αλλά επί πλέον διαθέτουν ένα εγγενές «μηδενικό» σημείο αναφοράς, το οποίο εκφράζει πραγματική κατάσταση της μεταβλητής (π.χ ύψος, τ. μέτρα οικοπέδου κ.λ.π)</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68313" y="549275"/>
            <a:ext cx="8229600" cy="1143000"/>
          </a:xfrm>
        </p:spPr>
        <p:txBody>
          <a:bodyPr/>
          <a:lstStyle/>
          <a:p>
            <a:pPr eaLnBrk="1" hangingPunct="1"/>
            <a:r>
              <a:rPr lang="el-GR" smtClean="0"/>
              <a:t>ΑΣΚΗΣΗ</a:t>
            </a:r>
          </a:p>
        </p:txBody>
      </p:sp>
      <p:sp>
        <p:nvSpPr>
          <p:cNvPr id="215042" name="Rectangle 6"/>
          <p:cNvSpPr>
            <a:spLocks noGrp="1" noChangeArrowheads="1"/>
          </p:cNvSpPr>
          <p:nvPr>
            <p:ph type="sldNum" sz="quarter" idx="12"/>
          </p:nvPr>
        </p:nvSpPr>
        <p:spPr>
          <a:noFill/>
        </p:spPr>
        <p:txBody>
          <a:bodyPr/>
          <a:lstStyle/>
          <a:p>
            <a:pPr>
              <a:defRPr/>
            </a:pPr>
            <a:fld id="{08319503-BDB9-4964-BA3E-00F46B9B1432}" type="slidenum">
              <a:rPr lang="el-GR"/>
              <a:pPr>
                <a:defRPr/>
              </a:pPr>
              <a:t>140</a:t>
            </a:fld>
            <a:endParaRPr lang="el-GR"/>
          </a:p>
        </p:txBody>
      </p:sp>
      <p:sp>
        <p:nvSpPr>
          <p:cNvPr id="228356" name="Rectangle 3"/>
          <p:cNvSpPr>
            <a:spLocks noGrp="1" noChangeArrowheads="1"/>
          </p:cNvSpPr>
          <p:nvPr>
            <p:ph sz="quarter" idx="1"/>
          </p:nvPr>
        </p:nvSpPr>
        <p:spPr>
          <a:xfrm>
            <a:off x="395288" y="1412875"/>
            <a:ext cx="8229600" cy="4525963"/>
          </a:xfrm>
        </p:spPr>
        <p:txBody>
          <a:bodyPr/>
          <a:lstStyle/>
          <a:p>
            <a:pPr eaLnBrk="1" hangingPunct="1">
              <a:lnSpc>
                <a:spcPct val="90000"/>
              </a:lnSpc>
            </a:pPr>
            <a:endParaRPr lang="el-GR" dirty="0" smtClean="0"/>
          </a:p>
          <a:p>
            <a:pPr eaLnBrk="1" hangingPunct="1">
              <a:lnSpc>
                <a:spcPct val="90000"/>
              </a:lnSpc>
            </a:pPr>
            <a:r>
              <a:rPr lang="el-GR" dirty="0" smtClean="0"/>
              <a:t>Σε μια ομάδα παιδιών βρέθηκε  μέσο βάρος= 22 χιλιόγραμμα και τυπική απόκλιση = 3 χιλιόγραμμα,  ενώ το μέσο ανάστημα ήταν ίσο με 118 εκατοστόμετρα  και η τυπική απόκλιση ίση με 6 εκατοστόμετρα. Να συγκριθεί η μεταβλητότητα των 2 αυτών μετρήσεων.</a:t>
            </a:r>
          </a:p>
        </p:txBody>
      </p:sp>
      <p:sp>
        <p:nvSpPr>
          <p:cNvPr id="22835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B4A9792-D4BB-4AA8-B66A-F24544624007}" type="slidenum">
              <a:rPr lang="el-GR" sz="1400"/>
              <a:pPr algn="r"/>
              <a:t>140</a:t>
            </a:fld>
            <a:endParaRPr lang="el-GR" sz="140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normAutofit fontScale="90000"/>
          </a:bodyPr>
          <a:lstStyle/>
          <a:p>
            <a:pPr eaLnBrk="1" fontAlgn="auto" hangingPunct="1">
              <a:spcAft>
                <a:spcPts val="0"/>
              </a:spcAft>
              <a:defRPr/>
            </a:pPr>
            <a:r>
              <a:rPr lang="el-GR" sz="3200" smtClean="0"/>
              <a:t/>
            </a:r>
            <a:br>
              <a:rPr lang="el-GR" sz="3200" smtClean="0"/>
            </a:br>
            <a:r>
              <a:rPr lang="el-GR" sz="3200" smtClean="0"/>
              <a:t/>
            </a:r>
            <a:br>
              <a:rPr lang="el-GR" sz="3200" smtClean="0"/>
            </a:br>
            <a:r>
              <a:rPr lang="el-GR" sz="3200" smtClean="0"/>
              <a:t>ΑΠΑΝΤΗΣΗ</a:t>
            </a:r>
            <a:r>
              <a:rPr lang="en-US" smtClean="0"/>
              <a:t/>
            </a:r>
            <a:br>
              <a:rPr lang="en-US" smtClean="0"/>
            </a:br>
            <a:endParaRPr lang="el-GR" smtClean="0"/>
          </a:p>
        </p:txBody>
      </p:sp>
      <p:sp>
        <p:nvSpPr>
          <p:cNvPr id="2" name="Rectangle 3"/>
          <p:cNvSpPr>
            <a:spLocks noGrp="1" noChangeArrowheads="1"/>
          </p:cNvSpPr>
          <p:nvPr>
            <p:ph type="body" sz="half" idx="1"/>
          </p:nvPr>
        </p:nvSpPr>
        <p:spPr>
          <a:xfrm>
            <a:off x="457200" y="1484313"/>
            <a:ext cx="8362950" cy="4641850"/>
          </a:xfrm>
        </p:spPr>
        <p:txBody>
          <a:bodyPr/>
          <a:lstStyle/>
          <a:p>
            <a:pPr eaLnBrk="1" hangingPunct="1"/>
            <a:r>
              <a:rPr lang="en-US" sz="2000" smtClean="0"/>
              <a:t>M</a:t>
            </a:r>
            <a:r>
              <a:rPr lang="el-GR" sz="2000" smtClean="0"/>
              <a:t>ε ενδιαφέρει να συγκρίνω ως προς τη μεταβλητότητα 2 κατανομές με διαφορετικές μονάδες μέτρησης. Άρα δεν μπορώ να χρησιμοποιήσω την τυπική απόκλιση αλλά το συντελεστή μεταβλητότητας. Εχω: </a:t>
            </a:r>
          </a:p>
        </p:txBody>
      </p:sp>
      <p:graphicFrame>
        <p:nvGraphicFramePr>
          <p:cNvPr id="75778" name="Object 4"/>
          <p:cNvGraphicFramePr>
            <a:graphicFrameLocks noChangeAspect="1"/>
          </p:cNvGraphicFramePr>
          <p:nvPr>
            <p:ph sz="half" idx="2"/>
          </p:nvPr>
        </p:nvGraphicFramePr>
        <p:xfrm>
          <a:off x="2627313" y="3055938"/>
          <a:ext cx="5184775" cy="1976437"/>
        </p:xfrm>
        <a:graphic>
          <a:graphicData uri="http://schemas.openxmlformats.org/presentationml/2006/ole">
            <p:oleObj spid="_x0000_s75778" name="Έγγραφο" r:id="rId3" imgW="5313111" imgH="2026279" progId="Word.Document.8">
              <p:embed/>
            </p:oleObj>
          </a:graphicData>
        </a:graphic>
      </p:graphicFrame>
      <p:sp>
        <p:nvSpPr>
          <p:cNvPr id="75779" name="Rectangle 6"/>
          <p:cNvSpPr>
            <a:spLocks noGrp="1" noChangeArrowheads="1"/>
          </p:cNvSpPr>
          <p:nvPr>
            <p:ph type="sldNum" sz="quarter" idx="12"/>
          </p:nvPr>
        </p:nvSpPr>
        <p:spPr>
          <a:noFill/>
        </p:spPr>
        <p:txBody>
          <a:bodyPr/>
          <a:lstStyle/>
          <a:p>
            <a:pPr>
              <a:defRPr/>
            </a:pPr>
            <a:fld id="{73E3B739-CEA7-4C95-BB0B-E2C533E305C8}" type="slidenum">
              <a:rPr lang="el-GR" smtClean="0"/>
              <a:pPr>
                <a:defRPr/>
              </a:pPr>
              <a:t>141</a:t>
            </a:fld>
            <a:endParaRPr lang="el-GR" smtClean="0"/>
          </a:p>
        </p:txBody>
      </p:sp>
      <p:sp>
        <p:nvSpPr>
          <p:cNvPr id="75782" name="Rectangle 6"/>
          <p:cNvSpPr>
            <a:spLocks noChangeArrowheads="1"/>
          </p:cNvSpPr>
          <p:nvPr/>
        </p:nvSpPr>
        <p:spPr bwMode="auto">
          <a:xfrm>
            <a:off x="252413" y="5821363"/>
            <a:ext cx="12820650" cy="762000"/>
          </a:xfrm>
          <a:prstGeom prst="rect">
            <a:avLst/>
          </a:prstGeom>
          <a:noFill/>
          <a:ln w="9525">
            <a:noFill/>
            <a:miter lim="800000"/>
            <a:headEnd/>
            <a:tailEnd/>
          </a:ln>
        </p:spPr>
        <p:txBody>
          <a:bodyPr>
            <a:spAutoFit/>
          </a:bodyPr>
          <a:lstStyle/>
          <a:p>
            <a:pPr>
              <a:spcBef>
                <a:spcPct val="20000"/>
              </a:spcBef>
              <a:buFontTx/>
              <a:buChar char="•"/>
            </a:pPr>
            <a:r>
              <a:rPr lang="el-GR" sz="2000"/>
              <a:t>Αρα η μεταβλητότητα που παρουσιάζει το βάρος είναι πολύ μεγαλύτερη από </a:t>
            </a:r>
          </a:p>
          <a:p>
            <a:pPr>
              <a:spcBef>
                <a:spcPct val="20000"/>
              </a:spcBef>
              <a:buFontTx/>
              <a:buChar char="•"/>
            </a:pPr>
            <a:r>
              <a:rPr lang="el-GR" sz="2000"/>
              <a:t>αυτή που παρουσιάζει το ύψος.</a:t>
            </a:r>
          </a:p>
        </p:txBody>
      </p:sp>
      <p:sp>
        <p:nvSpPr>
          <p:cNvPr id="75783" name="6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9FAA923-C10D-45E8-9CB5-28C14E0B990F}" type="slidenum">
              <a:rPr lang="el-GR" sz="1400"/>
              <a:pPr algn="r"/>
              <a:t>141</a:t>
            </a:fld>
            <a:endParaRPr lang="el-GR" sz="140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Grp="1" noChangeArrowheads="1"/>
          </p:cNvSpPr>
          <p:nvPr>
            <p:ph type="sldNum" sz="quarter" idx="12"/>
          </p:nvPr>
        </p:nvSpPr>
        <p:spPr>
          <a:noFill/>
        </p:spPr>
        <p:txBody>
          <a:bodyPr/>
          <a:lstStyle/>
          <a:p>
            <a:pPr>
              <a:defRPr/>
            </a:pPr>
            <a:fld id="{E670D42C-D375-4590-950F-387A2F366089}" type="slidenum">
              <a:rPr lang="el-GR"/>
              <a:pPr>
                <a:defRPr/>
              </a:pPr>
              <a:t>142</a:t>
            </a:fld>
            <a:endParaRPr lang="el-GR"/>
          </a:p>
        </p:txBody>
      </p:sp>
      <p:graphicFrame>
        <p:nvGraphicFramePr>
          <p:cNvPr id="76802" name="Object 3"/>
          <p:cNvGraphicFramePr>
            <a:graphicFrameLocks noChangeAspect="1"/>
          </p:cNvGraphicFramePr>
          <p:nvPr>
            <p:ph sz="quarter" idx="1"/>
          </p:nvPr>
        </p:nvGraphicFramePr>
        <p:xfrm>
          <a:off x="1331913" y="1482725"/>
          <a:ext cx="6319837" cy="4106863"/>
        </p:xfrm>
        <a:graphic>
          <a:graphicData uri="http://schemas.openxmlformats.org/presentationml/2006/ole">
            <p:oleObj spid="_x0000_s76802" name="Έγγραφο" r:id="rId3" imgW="5313111" imgH="3452580" progId="Word.Document.8">
              <p:embed/>
            </p:oleObj>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6"/>
          <p:cNvSpPr>
            <a:spLocks noGrp="1" noChangeArrowheads="1"/>
          </p:cNvSpPr>
          <p:nvPr>
            <p:ph type="sldNum" sz="quarter" idx="12"/>
          </p:nvPr>
        </p:nvSpPr>
        <p:spPr>
          <a:noFill/>
        </p:spPr>
        <p:txBody>
          <a:bodyPr/>
          <a:lstStyle/>
          <a:p>
            <a:pPr>
              <a:defRPr/>
            </a:pPr>
            <a:fld id="{F8AB5C6E-6528-48A9-83AE-EBDA665AEE22}" type="slidenum">
              <a:rPr lang="el-GR"/>
              <a:pPr>
                <a:defRPr/>
              </a:pPr>
              <a:t>143</a:t>
            </a:fld>
            <a:endParaRPr lang="el-GR"/>
          </a:p>
        </p:txBody>
      </p:sp>
      <p:graphicFrame>
        <p:nvGraphicFramePr>
          <p:cNvPr id="77826" name="Object 3"/>
          <p:cNvGraphicFramePr>
            <a:graphicFrameLocks noChangeAspect="1"/>
          </p:cNvGraphicFramePr>
          <p:nvPr>
            <p:ph sz="quarter" idx="1"/>
          </p:nvPr>
        </p:nvGraphicFramePr>
        <p:xfrm>
          <a:off x="2071671" y="765175"/>
          <a:ext cx="5572164" cy="5616575"/>
        </p:xfrm>
        <a:graphic>
          <a:graphicData uri="http://schemas.openxmlformats.org/presentationml/2006/ole">
            <p:oleObj spid="_x0000_s77826" name="Έγγραφο" r:id="rId3" imgW="5293959" imgH="7919924" progId="Word.Document.8">
              <p:embed/>
            </p:oleObj>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6"/>
          <p:cNvSpPr>
            <a:spLocks noGrp="1" noChangeArrowheads="1"/>
          </p:cNvSpPr>
          <p:nvPr>
            <p:ph type="sldNum" sz="quarter" idx="12"/>
          </p:nvPr>
        </p:nvSpPr>
        <p:spPr>
          <a:noFill/>
        </p:spPr>
        <p:txBody>
          <a:bodyPr/>
          <a:lstStyle/>
          <a:p>
            <a:pPr>
              <a:defRPr/>
            </a:pPr>
            <a:fld id="{D6B0FFF5-F2C1-4206-A645-8629BF662AAA}" type="slidenum">
              <a:rPr lang="el-GR"/>
              <a:pPr>
                <a:defRPr/>
              </a:pPr>
              <a:t>144</a:t>
            </a:fld>
            <a:endParaRPr lang="el-GR"/>
          </a:p>
        </p:txBody>
      </p:sp>
      <p:graphicFrame>
        <p:nvGraphicFramePr>
          <p:cNvPr id="78850" name="Object 3"/>
          <p:cNvGraphicFramePr>
            <a:graphicFrameLocks noChangeAspect="1"/>
          </p:cNvGraphicFramePr>
          <p:nvPr>
            <p:ph sz="quarter" idx="1"/>
          </p:nvPr>
        </p:nvGraphicFramePr>
        <p:xfrm>
          <a:off x="1785919" y="928670"/>
          <a:ext cx="4929222" cy="4184668"/>
        </p:xfrm>
        <a:graphic>
          <a:graphicData uri="http://schemas.openxmlformats.org/presentationml/2006/ole">
            <p:oleObj spid="_x0000_s78850" name="Έγγραφο" r:id="rId3" imgW="5293959" imgH="5189339" progId="Word.Document.8">
              <p:embed/>
            </p:oleObj>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6"/>
          <p:cNvSpPr>
            <a:spLocks noGrp="1" noChangeArrowheads="1"/>
          </p:cNvSpPr>
          <p:nvPr>
            <p:ph type="sldNum" sz="quarter" idx="12"/>
          </p:nvPr>
        </p:nvSpPr>
        <p:spPr>
          <a:noFill/>
        </p:spPr>
        <p:txBody>
          <a:bodyPr/>
          <a:lstStyle/>
          <a:p>
            <a:pPr>
              <a:defRPr/>
            </a:pPr>
            <a:fld id="{1CAC6FB2-DCCF-4220-A53C-76F456DDF84E}" type="slidenum">
              <a:rPr lang="el-GR"/>
              <a:pPr>
                <a:defRPr/>
              </a:pPr>
              <a:t>145</a:t>
            </a:fld>
            <a:endParaRPr lang="el-GR"/>
          </a:p>
        </p:txBody>
      </p:sp>
      <p:graphicFrame>
        <p:nvGraphicFramePr>
          <p:cNvPr id="79874" name="Object 4"/>
          <p:cNvGraphicFramePr>
            <a:graphicFrameLocks noChangeAspect="1"/>
          </p:cNvGraphicFramePr>
          <p:nvPr>
            <p:ph sz="quarter" idx="1"/>
          </p:nvPr>
        </p:nvGraphicFramePr>
        <p:xfrm>
          <a:off x="1093788" y="217488"/>
          <a:ext cx="7008812" cy="5394325"/>
        </p:xfrm>
        <a:graphic>
          <a:graphicData uri="http://schemas.openxmlformats.org/presentationml/2006/ole">
            <p:oleObj spid="_x0000_s79874" name="Document" r:id="rId3" imgW="8248256" imgH="6348434" progId="Word.Document.8">
              <p:embed/>
            </p:oleObj>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6"/>
          <p:cNvSpPr>
            <a:spLocks noGrp="1" noChangeArrowheads="1"/>
          </p:cNvSpPr>
          <p:nvPr>
            <p:ph type="sldNum" sz="quarter" idx="12"/>
          </p:nvPr>
        </p:nvSpPr>
        <p:spPr>
          <a:noFill/>
        </p:spPr>
        <p:txBody>
          <a:bodyPr/>
          <a:lstStyle/>
          <a:p>
            <a:pPr>
              <a:defRPr/>
            </a:pPr>
            <a:fld id="{5C32A16B-DE08-4DE5-A837-8FC023473528}" type="slidenum">
              <a:rPr lang="el-GR"/>
              <a:pPr>
                <a:defRPr/>
              </a:pPr>
              <a:t>146</a:t>
            </a:fld>
            <a:endParaRPr lang="el-GR"/>
          </a:p>
        </p:txBody>
      </p:sp>
      <p:graphicFrame>
        <p:nvGraphicFramePr>
          <p:cNvPr id="80898" name="Object 3"/>
          <p:cNvGraphicFramePr>
            <a:graphicFrameLocks noChangeAspect="1"/>
          </p:cNvGraphicFramePr>
          <p:nvPr>
            <p:ph sz="quarter" idx="1"/>
          </p:nvPr>
        </p:nvGraphicFramePr>
        <p:xfrm>
          <a:off x="2716213" y="214313"/>
          <a:ext cx="4138612" cy="6286500"/>
        </p:xfrm>
        <a:graphic>
          <a:graphicData uri="http://schemas.openxmlformats.org/presentationml/2006/ole">
            <p:oleObj spid="_x0000_s80898" name="Document" r:id="rId3" imgW="5606121" imgH="8513417" progId="Word.Document.8">
              <p:embed/>
            </p:oleObj>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
          <p:cNvSpPr>
            <a:spLocks noGrp="1" noChangeArrowheads="1"/>
          </p:cNvSpPr>
          <p:nvPr>
            <p:ph type="sldNum" sz="quarter" idx="12"/>
          </p:nvPr>
        </p:nvSpPr>
        <p:spPr>
          <a:noFill/>
        </p:spPr>
        <p:txBody>
          <a:bodyPr/>
          <a:lstStyle/>
          <a:p>
            <a:pPr>
              <a:defRPr/>
            </a:pPr>
            <a:fld id="{B55ED1B5-9EC6-4753-98D2-48EE423B7E84}" type="slidenum">
              <a:rPr lang="el-GR"/>
              <a:pPr>
                <a:defRPr/>
              </a:pPr>
              <a:t>147</a:t>
            </a:fld>
            <a:endParaRPr lang="el-GR"/>
          </a:p>
        </p:txBody>
      </p:sp>
      <p:graphicFrame>
        <p:nvGraphicFramePr>
          <p:cNvPr id="81922" name="Object 3"/>
          <p:cNvGraphicFramePr>
            <a:graphicFrameLocks noChangeAspect="1"/>
          </p:cNvGraphicFramePr>
          <p:nvPr>
            <p:ph sz="quarter" idx="1"/>
          </p:nvPr>
        </p:nvGraphicFramePr>
        <p:xfrm>
          <a:off x="2309813" y="1447800"/>
          <a:ext cx="4981575" cy="4572000"/>
        </p:xfrm>
        <a:graphic>
          <a:graphicData uri="http://schemas.openxmlformats.org/presentationml/2006/ole">
            <p:oleObj spid="_x0000_s81922" name="Έγγραφο" r:id="rId3" imgW="5293959" imgH="4858665" progId="Word.Document.8">
              <p:embed/>
            </p:oleObj>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3" name="Rectangle 2"/>
          <p:cNvSpPr>
            <a:spLocks noGrp="1" noChangeArrowheads="1"/>
          </p:cNvSpPr>
          <p:nvPr>
            <p:ph type="title"/>
          </p:nvPr>
        </p:nvSpPr>
        <p:spPr>
          <a:xfrm>
            <a:off x="468313" y="0"/>
            <a:ext cx="8229600" cy="1254125"/>
          </a:xfrm>
        </p:spPr>
        <p:txBody>
          <a:bodyPr>
            <a:normAutofit fontScale="90000"/>
          </a:bodyPr>
          <a:lstStyle/>
          <a:p>
            <a:pPr eaLnBrk="1" fontAlgn="auto" hangingPunct="1">
              <a:spcAft>
                <a:spcPts val="0"/>
              </a:spcAft>
              <a:defRPr/>
            </a:pPr>
            <a:r>
              <a:rPr lang="el-GR" sz="2400" dirty="0" smtClean="0"/>
              <a:t/>
            </a:r>
            <a:br>
              <a:rPr lang="el-GR" sz="2400" dirty="0" smtClean="0"/>
            </a:br>
            <a:r>
              <a:rPr lang="el-GR" sz="2400" dirty="0" smtClean="0"/>
              <a:t/>
            </a:r>
            <a:br>
              <a:rPr lang="el-GR" sz="2400" dirty="0" smtClean="0"/>
            </a:br>
            <a:r>
              <a:rPr lang="el-GR" sz="2400" dirty="0" smtClean="0"/>
              <a:t/>
            </a:r>
            <a:br>
              <a:rPr lang="el-GR" sz="2400" dirty="0" smtClean="0"/>
            </a:br>
            <a:r>
              <a:rPr lang="el-GR" sz="2400" dirty="0" smtClean="0"/>
              <a:t>ΕΦΑΡΜΟΓΕΣ ΜΕ ΑΡΙΘΜΗΤΙΚΟ ΜΕΣΟ ΚΑΙ ΤΥΠΙΚΗ ΑΠΟΚΛΙΣΗ ΣΤΗΝ ΠΕΡΙΠΤΩΣΗ ΣΥΜΜΕΤΡΙΚΩΝ ΔΕΔΟΜΈΝΩΝ</a:t>
            </a:r>
            <a:r>
              <a:rPr lang="el-GR" sz="3200" dirty="0" smtClean="0"/>
              <a:t>       </a:t>
            </a:r>
            <a:br>
              <a:rPr lang="el-GR" sz="3200" dirty="0" smtClean="0"/>
            </a:br>
            <a:r>
              <a:rPr lang="el-GR" sz="2800" dirty="0" smtClean="0"/>
              <a:t>Ο εμπειρικός κανόνας</a:t>
            </a:r>
          </a:p>
        </p:txBody>
      </p:sp>
      <p:sp>
        <p:nvSpPr>
          <p:cNvPr id="2" name="Rectangle 3"/>
          <p:cNvSpPr>
            <a:spLocks noGrp="1" noChangeArrowheads="1"/>
          </p:cNvSpPr>
          <p:nvPr>
            <p:ph type="body" sz="half" idx="1"/>
          </p:nvPr>
        </p:nvSpPr>
        <p:spPr>
          <a:xfrm>
            <a:off x="500034" y="1285860"/>
            <a:ext cx="8147050" cy="5286388"/>
          </a:xfrm>
        </p:spPr>
        <p:txBody>
          <a:bodyPr/>
          <a:lstStyle/>
          <a:p>
            <a:pPr eaLnBrk="1" hangingPunct="1">
              <a:buNone/>
            </a:pPr>
            <a:endParaRPr lang="el-GR" sz="2400" dirty="0" smtClean="0"/>
          </a:p>
          <a:p>
            <a:pPr eaLnBrk="1" hangingPunct="1"/>
            <a:r>
              <a:rPr lang="el-GR" sz="2000" dirty="0" smtClean="0"/>
              <a:t>Κάνει υπόθεση περί κανονικής κατανομής. Με τη βοήθειά του μπορώ να βρω περισσότερες λεπτομέρειες για μια κατανομή δεδομένων που γνωρίζω μόνο μέσο και τυπική απόκλιση.</a:t>
            </a:r>
            <a:r>
              <a:rPr lang="en-US" sz="2000" dirty="0" smtClean="0"/>
              <a:t> </a:t>
            </a:r>
            <a:r>
              <a:rPr lang="el-GR" sz="2000" dirty="0" smtClean="0"/>
              <a:t>Μπορώ επίσης να δω αν μια κατανομή που γνωρίζω προσαρμόζεται καλά στον εμπειρικό κανόνα.  Η εμπειρία έχει δείξει ότι  τα παρακάτω ποσοστά είναι κατά προσέγγιση ακριβή όχι μόνο για δεδομένα που ακολουθούν την κανονική κατανομή αλλά και για δεδομένα που την προσεγγίζουν. </a:t>
            </a:r>
          </a:p>
          <a:p>
            <a:pPr eaLnBrk="1" hangingPunct="1"/>
            <a:r>
              <a:rPr lang="el-GR" sz="2000" dirty="0" smtClean="0"/>
              <a:t>(α) Ποσοστό 68% περίπου των δεδομένων βρίσκεται </a:t>
            </a:r>
          </a:p>
          <a:p>
            <a:pPr eaLnBrk="1" hangingPunct="1"/>
            <a:r>
              <a:rPr lang="el-GR" sz="2000" dirty="0" smtClean="0"/>
              <a:t>μεταξύ </a:t>
            </a:r>
            <a:r>
              <a:rPr lang="fr-FR" sz="2000" dirty="0" smtClean="0"/>
              <a:t>          </a:t>
            </a:r>
            <a:r>
              <a:rPr lang="el-GR" sz="2000" dirty="0" smtClean="0"/>
              <a:t>και</a:t>
            </a:r>
            <a:r>
              <a:rPr lang="fr-FR" sz="2000" dirty="0" smtClean="0"/>
              <a:t>  </a:t>
            </a:r>
            <a:endParaRPr lang="el-GR" sz="2000" dirty="0" smtClean="0"/>
          </a:p>
          <a:p>
            <a:pPr eaLnBrk="1" hangingPunct="1"/>
            <a:r>
              <a:rPr lang="el-GR" sz="2000" dirty="0" smtClean="0"/>
              <a:t>(β) Ποσοστό 95% περίπου των δεδομένων </a:t>
            </a:r>
          </a:p>
          <a:p>
            <a:pPr eaLnBrk="1" hangingPunct="1"/>
            <a:r>
              <a:rPr lang="el-GR" sz="2000" dirty="0" smtClean="0"/>
              <a:t>βρίσκεται μεταξύ   </a:t>
            </a:r>
            <a:r>
              <a:rPr lang="fr-FR" sz="2000" dirty="0" smtClean="0"/>
              <a:t>        </a:t>
            </a:r>
            <a:r>
              <a:rPr lang="el-GR" sz="2000" dirty="0" smtClean="0"/>
              <a:t>   και </a:t>
            </a:r>
            <a:r>
              <a:rPr lang="fr-FR" sz="2000" dirty="0" smtClean="0"/>
              <a:t>  </a:t>
            </a:r>
            <a:r>
              <a:rPr lang="el-GR" sz="2000" dirty="0" smtClean="0"/>
              <a:t> </a:t>
            </a:r>
          </a:p>
          <a:p>
            <a:pPr eaLnBrk="1" hangingPunct="1"/>
            <a:r>
              <a:rPr lang="el-GR" sz="2000" dirty="0" smtClean="0"/>
              <a:t>(γ) Ποσοστό 99.7% περίπου των δεδομένων βρίσκεται μεταξύ   </a:t>
            </a:r>
            <a:r>
              <a:rPr lang="fr-FR" sz="2000" dirty="0" smtClean="0"/>
              <a:t>         </a:t>
            </a:r>
            <a:r>
              <a:rPr lang="el-GR" sz="2000" dirty="0" smtClean="0"/>
              <a:t>και </a:t>
            </a:r>
          </a:p>
        </p:txBody>
      </p:sp>
      <p:graphicFrame>
        <p:nvGraphicFramePr>
          <p:cNvPr id="82946" name="Object 4"/>
          <p:cNvGraphicFramePr>
            <a:graphicFrameLocks noChangeAspect="1"/>
          </p:cNvGraphicFramePr>
          <p:nvPr>
            <p:ph sz="quarter" idx="2"/>
          </p:nvPr>
        </p:nvGraphicFramePr>
        <p:xfrm>
          <a:off x="1785938" y="4392613"/>
          <a:ext cx="428625" cy="214312"/>
        </p:xfrm>
        <a:graphic>
          <a:graphicData uri="http://schemas.openxmlformats.org/presentationml/2006/ole">
            <p:oleObj spid="_x0000_s82946" name="Εξίσωση" r:id="rId3" imgW="330120" imgH="164880" progId="Equation.3">
              <p:embed/>
            </p:oleObj>
          </a:graphicData>
        </a:graphic>
      </p:graphicFrame>
      <p:graphicFrame>
        <p:nvGraphicFramePr>
          <p:cNvPr id="82947" name="Object 6"/>
          <p:cNvGraphicFramePr>
            <a:graphicFrameLocks noChangeAspect="1"/>
          </p:cNvGraphicFramePr>
          <p:nvPr>
            <p:ph sz="quarter" idx="3"/>
          </p:nvPr>
        </p:nvGraphicFramePr>
        <p:xfrm>
          <a:off x="2714625" y="4383088"/>
          <a:ext cx="563563" cy="234950"/>
        </p:xfrm>
        <a:graphic>
          <a:graphicData uri="http://schemas.openxmlformats.org/presentationml/2006/ole">
            <p:oleObj spid="_x0000_s82947" name="Εξίσωση" r:id="rId4" imgW="593718" imgH="248005" progId="Equation.3">
              <p:embed/>
            </p:oleObj>
          </a:graphicData>
        </a:graphic>
      </p:graphicFrame>
      <p:sp>
        <p:nvSpPr>
          <p:cNvPr id="82952" name="Rectangle 6"/>
          <p:cNvSpPr>
            <a:spLocks noGrp="1" noChangeArrowheads="1"/>
          </p:cNvSpPr>
          <p:nvPr>
            <p:ph type="sldNum" sz="quarter" idx="12"/>
          </p:nvPr>
        </p:nvSpPr>
        <p:spPr>
          <a:noFill/>
        </p:spPr>
        <p:txBody>
          <a:bodyPr/>
          <a:lstStyle/>
          <a:p>
            <a:pPr>
              <a:defRPr/>
            </a:pPr>
            <a:fld id="{2AE6C216-EF0D-4F71-9BCD-5B06930FF935}" type="slidenum">
              <a:rPr lang="el-GR" smtClean="0"/>
              <a:pPr>
                <a:defRPr/>
              </a:pPr>
              <a:t>148</a:t>
            </a:fld>
            <a:endParaRPr lang="el-GR" smtClean="0"/>
          </a:p>
        </p:txBody>
      </p:sp>
      <p:graphicFrame>
        <p:nvGraphicFramePr>
          <p:cNvPr id="82948" name="Object 8"/>
          <p:cNvGraphicFramePr>
            <a:graphicFrameLocks noChangeAspect="1"/>
          </p:cNvGraphicFramePr>
          <p:nvPr/>
        </p:nvGraphicFramePr>
        <p:xfrm>
          <a:off x="2857488" y="5143512"/>
          <a:ext cx="690562" cy="260350"/>
        </p:xfrm>
        <a:graphic>
          <a:graphicData uri="http://schemas.openxmlformats.org/presentationml/2006/ole">
            <p:oleObj spid="_x0000_s82948" name="Εξίσωση" r:id="rId5" imgW="690564" imgH="259557" progId="Equation.3">
              <p:embed/>
            </p:oleObj>
          </a:graphicData>
        </a:graphic>
      </p:graphicFrame>
      <p:graphicFrame>
        <p:nvGraphicFramePr>
          <p:cNvPr id="82949" name="Object 9"/>
          <p:cNvGraphicFramePr>
            <a:graphicFrameLocks noChangeAspect="1"/>
          </p:cNvGraphicFramePr>
          <p:nvPr/>
        </p:nvGraphicFramePr>
        <p:xfrm>
          <a:off x="4357686" y="5143512"/>
          <a:ext cx="712787" cy="260350"/>
        </p:xfrm>
        <a:graphic>
          <a:graphicData uri="http://schemas.openxmlformats.org/presentationml/2006/ole">
            <p:oleObj spid="_x0000_s82949" name="Εξίσωση" r:id="rId6" imgW="712245" imgH="259557" progId="Equation.3">
              <p:embed/>
            </p:oleObj>
          </a:graphicData>
        </a:graphic>
      </p:graphicFrame>
      <p:graphicFrame>
        <p:nvGraphicFramePr>
          <p:cNvPr id="82950" name="Object 10"/>
          <p:cNvGraphicFramePr>
            <a:graphicFrameLocks noChangeAspect="1"/>
          </p:cNvGraphicFramePr>
          <p:nvPr/>
        </p:nvGraphicFramePr>
        <p:xfrm>
          <a:off x="7786710" y="5500702"/>
          <a:ext cx="685800" cy="287338"/>
        </p:xfrm>
        <a:graphic>
          <a:graphicData uri="http://schemas.openxmlformats.org/presentationml/2006/ole">
            <p:oleObj spid="_x0000_s82950" name="Εξίσωση" r:id="rId7" imgW="685504" imgH="259557" progId="Equation.3">
              <p:embed/>
            </p:oleObj>
          </a:graphicData>
        </a:graphic>
      </p:graphicFrame>
      <p:graphicFrame>
        <p:nvGraphicFramePr>
          <p:cNvPr id="82951" name="Object 11"/>
          <p:cNvGraphicFramePr>
            <a:graphicFrameLocks noChangeAspect="1"/>
          </p:cNvGraphicFramePr>
          <p:nvPr/>
        </p:nvGraphicFramePr>
        <p:xfrm>
          <a:off x="1428728" y="5857892"/>
          <a:ext cx="712787" cy="260350"/>
        </p:xfrm>
        <a:graphic>
          <a:graphicData uri="http://schemas.openxmlformats.org/presentationml/2006/ole">
            <p:oleObj spid="_x0000_s82951" name="Εξίσωση" r:id="rId8" imgW="712245" imgH="259557" progId="Equation.3">
              <p:embed/>
            </p:oleObj>
          </a:graphicData>
        </a:graphic>
      </p:graphicFrame>
      <p:sp>
        <p:nvSpPr>
          <p:cNvPr id="82955" name="10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0F3112B-7A2F-4CA6-AB93-D6DCFB970E90}" type="slidenum">
              <a:rPr lang="el-GR" sz="1400"/>
              <a:pPr algn="r"/>
              <a:t>148</a:t>
            </a:fld>
            <a:endParaRPr lang="el-GR" sz="140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4"/>
          <p:cNvSpPr>
            <a:spLocks noGrp="1" noChangeArrowheads="1"/>
          </p:cNvSpPr>
          <p:nvPr>
            <p:ph type="title"/>
          </p:nvPr>
        </p:nvSpPr>
        <p:spPr/>
        <p:txBody>
          <a:bodyPr/>
          <a:lstStyle/>
          <a:p>
            <a:pPr eaLnBrk="1" hangingPunct="1"/>
            <a:r>
              <a:rPr lang="el-GR" sz="3200" smtClean="0"/>
              <a:t>ΠΑΡΑΔΕΙΓΜΑ ΕΦΑΡΜΟΓΗΣ ΕΜΠΕΙΡΙΚΟΥ ΚΑΝΟΝΑ</a:t>
            </a:r>
          </a:p>
        </p:txBody>
      </p:sp>
      <p:sp>
        <p:nvSpPr>
          <p:cNvPr id="2" name="Rectangle 6"/>
          <p:cNvSpPr>
            <a:spLocks noGrp="1" noChangeArrowheads="1"/>
          </p:cNvSpPr>
          <p:nvPr>
            <p:ph type="sldNum" sz="quarter" idx="12"/>
          </p:nvPr>
        </p:nvSpPr>
        <p:spPr>
          <a:noFill/>
        </p:spPr>
        <p:txBody>
          <a:bodyPr/>
          <a:lstStyle/>
          <a:p>
            <a:pPr>
              <a:defRPr/>
            </a:pPr>
            <a:fld id="{4F6E7A55-3D57-496B-B323-C2B8215AB98E}" type="slidenum">
              <a:rPr lang="el-GR"/>
              <a:pPr>
                <a:defRPr/>
              </a:pPr>
              <a:t>149</a:t>
            </a:fld>
            <a:endParaRPr lang="el-GR"/>
          </a:p>
        </p:txBody>
      </p:sp>
      <p:graphicFrame>
        <p:nvGraphicFramePr>
          <p:cNvPr id="83970" name="Object 3"/>
          <p:cNvGraphicFramePr>
            <a:graphicFrameLocks noChangeAspect="1"/>
          </p:cNvGraphicFramePr>
          <p:nvPr>
            <p:ph sz="quarter" idx="1"/>
          </p:nvPr>
        </p:nvGraphicFramePr>
        <p:xfrm>
          <a:off x="1031875" y="1412875"/>
          <a:ext cx="7223125" cy="4608513"/>
        </p:xfrm>
        <a:graphic>
          <a:graphicData uri="http://schemas.openxmlformats.org/presentationml/2006/ole">
            <p:oleObj spid="_x0000_s83970" name="Έγγραφο" r:id="rId3" imgW="5344508" imgH="3410111" progId="Word.Document.8">
              <p:embed/>
            </p:oleObj>
          </a:graphicData>
        </a:graphic>
      </p:graphicFrame>
      <p:sp>
        <p:nvSpPr>
          <p:cNvPr id="8397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7CA4892-2F4C-42D8-B551-33CBC00E7D31}" type="slidenum">
              <a:rPr lang="el-GR" sz="1400"/>
              <a:pPr algn="r"/>
              <a:t>149</a:t>
            </a:fld>
            <a:endParaRPr lang="el-GR"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p:txBody>
          <a:bodyPr>
            <a:normAutofit fontScale="90000"/>
          </a:bodyPr>
          <a:lstStyle/>
          <a:p>
            <a:pPr eaLnBrk="1" fontAlgn="auto" hangingPunct="1">
              <a:spcAft>
                <a:spcPts val="0"/>
              </a:spcAft>
              <a:defRPr/>
            </a:pPr>
            <a:r>
              <a:rPr lang="en-US" b="1" smtClean="0"/>
              <a:t>T</a:t>
            </a:r>
            <a:r>
              <a:rPr lang="el-GR" b="1" smtClean="0"/>
              <a:t>ΡΟΠΟΙ ΠΑΡΟΥΣΙΑΣΗΣ ΔΕΔΟΜΕΝΩΝ</a:t>
            </a:r>
          </a:p>
        </p:txBody>
      </p:sp>
      <p:sp>
        <p:nvSpPr>
          <p:cNvPr id="162818" name="Rectangle 6"/>
          <p:cNvSpPr>
            <a:spLocks noGrp="1" noChangeArrowheads="1"/>
          </p:cNvSpPr>
          <p:nvPr>
            <p:ph type="sldNum" sz="quarter" idx="12"/>
          </p:nvPr>
        </p:nvSpPr>
        <p:spPr>
          <a:noFill/>
        </p:spPr>
        <p:txBody>
          <a:bodyPr/>
          <a:lstStyle/>
          <a:p>
            <a:pPr>
              <a:defRPr/>
            </a:pPr>
            <a:fld id="{E9BCDFE7-169A-428F-9A27-987E7FF06D83}" type="slidenum">
              <a:rPr lang="el-GR"/>
              <a:pPr>
                <a:defRPr/>
              </a:pPr>
              <a:t>15</a:t>
            </a:fld>
            <a:endParaRPr lang="el-GR"/>
          </a:p>
        </p:txBody>
      </p:sp>
      <p:sp>
        <p:nvSpPr>
          <p:cNvPr id="15363" name="Rectangle 3"/>
          <p:cNvSpPr>
            <a:spLocks noGrp="1" noChangeArrowheads="1"/>
          </p:cNvSpPr>
          <p:nvPr>
            <p:ph sz="quarter" idx="1"/>
          </p:nvPr>
        </p:nvSpPr>
        <p:spPr>
          <a:xfrm>
            <a:off x="684213" y="1412875"/>
            <a:ext cx="8229600" cy="4525963"/>
          </a:xfrm>
        </p:spPr>
        <p:txBody>
          <a:bodyPr>
            <a:normAutofit/>
          </a:bodyPr>
          <a:lstStyle/>
          <a:p>
            <a:pPr marL="274320" indent="-274320" eaLnBrk="1" fontAlgn="auto" hangingPunct="1">
              <a:lnSpc>
                <a:spcPct val="90000"/>
              </a:lnSpc>
              <a:spcBef>
                <a:spcPts val="580"/>
              </a:spcBef>
              <a:spcAft>
                <a:spcPts val="0"/>
              </a:spcAft>
              <a:buFont typeface="Wingdings 2"/>
              <a:buChar char=""/>
              <a:defRPr/>
            </a:pPr>
            <a:endParaRPr lang="el-GR" smtClean="0"/>
          </a:p>
          <a:p>
            <a:pPr marL="274320" indent="-274320" eaLnBrk="1" fontAlgn="auto" hangingPunct="1">
              <a:lnSpc>
                <a:spcPct val="90000"/>
              </a:lnSpc>
              <a:spcBef>
                <a:spcPts val="580"/>
              </a:spcBef>
              <a:spcAft>
                <a:spcPts val="0"/>
              </a:spcAft>
              <a:buFontTx/>
              <a:buNone/>
              <a:defRPr/>
            </a:pPr>
            <a:r>
              <a:rPr lang="el-GR" u="sng" smtClean="0">
                <a:effectLst>
                  <a:outerShdw blurRad="38100" dist="38100" dir="2700000" algn="tl">
                    <a:srgbClr val="C0C0C0"/>
                  </a:outerShdw>
                </a:effectLst>
              </a:rPr>
              <a:t>1. Πίνακες</a:t>
            </a:r>
          </a:p>
          <a:p>
            <a:pPr marL="274320" indent="-274320" eaLnBrk="1" fontAlgn="auto" hangingPunct="1">
              <a:lnSpc>
                <a:spcPct val="90000"/>
              </a:lnSpc>
              <a:spcBef>
                <a:spcPts val="580"/>
              </a:spcBef>
              <a:spcAft>
                <a:spcPts val="0"/>
              </a:spcAft>
              <a:buFontTx/>
              <a:buNone/>
              <a:defRPr/>
            </a:pPr>
            <a:r>
              <a:rPr lang="el-GR" u="sng" smtClean="0">
                <a:effectLst>
                  <a:outerShdw blurRad="38100" dist="38100" dir="2700000" algn="tl">
                    <a:srgbClr val="C0C0C0"/>
                  </a:outerShdw>
                </a:effectLst>
              </a:rPr>
              <a:t>2. Γραφήματα</a:t>
            </a:r>
            <a:endParaRPr lang="en-US" u="sng" smtClean="0">
              <a:effectLst>
                <a:outerShdw blurRad="38100" dist="38100" dir="2700000" algn="tl">
                  <a:srgbClr val="C0C0C0"/>
                </a:outerShdw>
              </a:effectLst>
            </a:endParaRPr>
          </a:p>
          <a:p>
            <a:pPr marL="274320" indent="-274320" eaLnBrk="1" fontAlgn="auto" hangingPunct="1">
              <a:lnSpc>
                <a:spcPct val="90000"/>
              </a:lnSpc>
              <a:spcBef>
                <a:spcPts val="580"/>
              </a:spcBef>
              <a:spcAft>
                <a:spcPts val="0"/>
              </a:spcAft>
              <a:buFont typeface="Wingdings 2"/>
              <a:buChar char=""/>
              <a:defRPr/>
            </a:pPr>
            <a:r>
              <a:rPr lang="el-GR" smtClean="0"/>
              <a:t>Στοιχεία που πρέπει να περιλαμβάνουν οι πίνακες:</a:t>
            </a:r>
            <a:endParaRPr lang="en-GB" smtClean="0"/>
          </a:p>
          <a:p>
            <a:pPr marL="274320" indent="-274320" eaLnBrk="1" fontAlgn="auto" hangingPunct="1">
              <a:lnSpc>
                <a:spcPct val="90000"/>
              </a:lnSpc>
              <a:spcBef>
                <a:spcPts val="580"/>
              </a:spcBef>
              <a:spcAft>
                <a:spcPts val="0"/>
              </a:spcAft>
              <a:buFont typeface="Wingdings 2"/>
              <a:buChar char=""/>
              <a:defRPr/>
            </a:pPr>
            <a:r>
              <a:rPr lang="en-GB" smtClean="0"/>
              <a:t>Τίτλος</a:t>
            </a:r>
          </a:p>
          <a:p>
            <a:pPr marL="274320" indent="-274320" eaLnBrk="1" fontAlgn="auto" hangingPunct="1">
              <a:lnSpc>
                <a:spcPct val="90000"/>
              </a:lnSpc>
              <a:spcBef>
                <a:spcPts val="580"/>
              </a:spcBef>
              <a:spcAft>
                <a:spcPts val="0"/>
              </a:spcAft>
              <a:buFont typeface="Wingdings 2"/>
              <a:buChar char=""/>
              <a:defRPr/>
            </a:pPr>
            <a:r>
              <a:rPr lang="en-GB" smtClean="0"/>
              <a:t>Επεξηγηματικές επικεφαλίδες</a:t>
            </a:r>
          </a:p>
          <a:p>
            <a:pPr marL="274320" indent="-274320" eaLnBrk="1" fontAlgn="auto" hangingPunct="1">
              <a:lnSpc>
                <a:spcPct val="90000"/>
              </a:lnSpc>
              <a:spcBef>
                <a:spcPts val="580"/>
              </a:spcBef>
              <a:spcAft>
                <a:spcPts val="0"/>
              </a:spcAft>
              <a:buFont typeface="Wingdings 2"/>
              <a:buChar char=""/>
              <a:defRPr/>
            </a:pPr>
            <a:r>
              <a:rPr lang="en-GB" smtClean="0"/>
              <a:t>Πηγή</a:t>
            </a:r>
            <a:r>
              <a:rPr lang="el-GR" smtClean="0"/>
              <a:t> </a:t>
            </a:r>
          </a:p>
        </p:txBody>
      </p:sp>
      <p:sp>
        <p:nvSpPr>
          <p:cNvPr id="17613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0EFE04C-65F0-43A1-BAB8-F4DE6A7FA813}" type="slidenum">
              <a:rPr lang="el-GR" sz="1400"/>
              <a:pPr algn="r"/>
              <a:t>15</a:t>
            </a:fld>
            <a:endParaRPr lang="el-GR" sz="140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6"/>
          <p:cNvSpPr>
            <a:spLocks noGrp="1" noChangeArrowheads="1"/>
          </p:cNvSpPr>
          <p:nvPr>
            <p:ph type="sldNum" sz="quarter" idx="12"/>
          </p:nvPr>
        </p:nvSpPr>
        <p:spPr>
          <a:noFill/>
        </p:spPr>
        <p:txBody>
          <a:bodyPr/>
          <a:lstStyle/>
          <a:p>
            <a:pPr>
              <a:defRPr/>
            </a:pPr>
            <a:fld id="{94CE3334-B7FE-4A36-979B-B1290219D0A9}" type="slidenum">
              <a:rPr lang="el-GR"/>
              <a:pPr>
                <a:defRPr/>
              </a:pPr>
              <a:t>150</a:t>
            </a:fld>
            <a:endParaRPr lang="el-GR"/>
          </a:p>
        </p:txBody>
      </p:sp>
      <p:sp>
        <p:nvSpPr>
          <p:cNvPr id="85001" name="Rectangle 3"/>
          <p:cNvSpPr>
            <a:spLocks noGrp="1" noChangeArrowheads="1"/>
          </p:cNvSpPr>
          <p:nvPr>
            <p:ph sz="quarter" idx="1"/>
          </p:nvPr>
        </p:nvSpPr>
        <p:spPr>
          <a:xfrm>
            <a:off x="457200" y="214313"/>
            <a:ext cx="8229600" cy="5721350"/>
          </a:xfrm>
        </p:spPr>
        <p:txBody>
          <a:bodyPr/>
          <a:lstStyle/>
          <a:p>
            <a:pPr lvl="1" eaLnBrk="1" hangingPunct="1"/>
            <a:r>
              <a:rPr lang="el-GR" smtClean="0">
                <a:latin typeface="Bookman Old Style" pitchFamily="18" charset="0"/>
              </a:rPr>
              <a:t>Αν υποθέσουμε ότι γνωρίζουμε μόνο το μέσο  (=76,78) και την τυπική απόκλιση(=5,948) θα έχω:</a:t>
            </a:r>
          </a:p>
          <a:p>
            <a:pPr lvl="1" eaLnBrk="1" hangingPunct="1">
              <a:buFontTx/>
              <a:buNone/>
            </a:pPr>
            <a:r>
              <a:rPr lang="en-US" smtClean="0">
                <a:latin typeface="Bookman Old Style" pitchFamily="18" charset="0"/>
              </a:rPr>
              <a:t>       </a:t>
            </a:r>
            <a:r>
              <a:rPr lang="el-GR" smtClean="0">
                <a:latin typeface="Bookman Old Style" pitchFamily="18" charset="0"/>
              </a:rPr>
              <a:t>=76,780-5,948=70,832 και </a:t>
            </a:r>
            <a:r>
              <a:rPr lang="en-US" smtClean="0">
                <a:latin typeface="Bookman Old Style" pitchFamily="18" charset="0"/>
              </a:rPr>
              <a:t>   </a:t>
            </a:r>
            <a:r>
              <a:rPr lang="el-GR" smtClean="0">
                <a:latin typeface="Bookman Old Style" pitchFamily="18" charset="0"/>
              </a:rPr>
              <a:t>=76,780+5,948=82,728</a:t>
            </a:r>
          </a:p>
          <a:p>
            <a:pPr lvl="1" eaLnBrk="1" hangingPunct="1">
              <a:buFontTx/>
              <a:buNone/>
            </a:pPr>
            <a:r>
              <a:rPr lang="en-US" smtClean="0">
                <a:latin typeface="Bookman Old Style" pitchFamily="18" charset="0"/>
              </a:rPr>
              <a:t>   </a:t>
            </a:r>
            <a:r>
              <a:rPr lang="el-GR" smtClean="0">
                <a:latin typeface="Bookman Old Style" pitchFamily="18" charset="0"/>
              </a:rPr>
              <a:t>=76,780-2*5,948=64,884</a:t>
            </a:r>
          </a:p>
          <a:p>
            <a:pPr lvl="1" eaLnBrk="1" hangingPunct="1">
              <a:buFontTx/>
              <a:buNone/>
            </a:pPr>
            <a:r>
              <a:rPr lang="en-US" smtClean="0">
                <a:latin typeface="Bookman Old Style" pitchFamily="18" charset="0"/>
              </a:rPr>
              <a:t>   </a:t>
            </a:r>
            <a:r>
              <a:rPr lang="el-GR" smtClean="0">
                <a:latin typeface="Bookman Old Style" pitchFamily="18" charset="0"/>
              </a:rPr>
              <a:t>=76,780+2*5,948=88,676</a:t>
            </a:r>
          </a:p>
          <a:p>
            <a:pPr lvl="1" eaLnBrk="1" hangingPunct="1">
              <a:buFontTx/>
              <a:buNone/>
            </a:pPr>
            <a:r>
              <a:rPr lang="en-US" smtClean="0">
                <a:latin typeface="Bookman Old Style" pitchFamily="18" charset="0"/>
              </a:rPr>
              <a:t>   </a:t>
            </a:r>
            <a:r>
              <a:rPr lang="el-GR" smtClean="0">
                <a:latin typeface="Bookman Old Style" pitchFamily="18" charset="0"/>
              </a:rPr>
              <a:t>=76,780-3*5,948=58,936</a:t>
            </a:r>
          </a:p>
          <a:p>
            <a:pPr lvl="1" eaLnBrk="1" hangingPunct="1">
              <a:buFontTx/>
              <a:buNone/>
            </a:pPr>
            <a:r>
              <a:rPr lang="en-US" smtClean="0">
                <a:latin typeface="Bookman Old Style" pitchFamily="18" charset="0"/>
              </a:rPr>
              <a:t>   </a:t>
            </a:r>
            <a:r>
              <a:rPr lang="el-GR" smtClean="0">
                <a:latin typeface="Bookman Old Style" pitchFamily="18" charset="0"/>
              </a:rPr>
              <a:t>=76,780+3*5,948=94,624</a:t>
            </a:r>
          </a:p>
          <a:p>
            <a:pPr eaLnBrk="1" hangingPunct="1"/>
            <a:endParaRPr lang="el-GR" smtClean="0"/>
          </a:p>
        </p:txBody>
      </p:sp>
      <p:graphicFrame>
        <p:nvGraphicFramePr>
          <p:cNvPr id="84994" name="Object 4"/>
          <p:cNvGraphicFramePr>
            <a:graphicFrameLocks noChangeAspect="1"/>
          </p:cNvGraphicFramePr>
          <p:nvPr/>
        </p:nvGraphicFramePr>
        <p:xfrm>
          <a:off x="642910" y="1071546"/>
          <a:ext cx="690562" cy="236537"/>
        </p:xfrm>
        <a:graphic>
          <a:graphicData uri="http://schemas.openxmlformats.org/presentationml/2006/ole">
            <p:oleObj spid="_x0000_s84994" name="Εξίσωση" r:id="rId4" imgW="690564" imgH="236453" progId="Equation.3">
              <p:embed/>
            </p:oleObj>
          </a:graphicData>
        </a:graphic>
      </p:graphicFrame>
      <p:graphicFrame>
        <p:nvGraphicFramePr>
          <p:cNvPr id="84995" name="Object 6"/>
          <p:cNvGraphicFramePr>
            <a:graphicFrameLocks noChangeAspect="1"/>
          </p:cNvGraphicFramePr>
          <p:nvPr/>
        </p:nvGraphicFramePr>
        <p:xfrm>
          <a:off x="500034" y="1500174"/>
          <a:ext cx="593725" cy="247650"/>
        </p:xfrm>
        <a:graphic>
          <a:graphicData uri="http://schemas.openxmlformats.org/presentationml/2006/ole">
            <p:oleObj spid="_x0000_s84995" name="Εξίσωση" r:id="rId5" imgW="593718" imgH="248005" progId="Equation.3">
              <p:embed/>
            </p:oleObj>
          </a:graphicData>
        </a:graphic>
      </p:graphicFrame>
      <p:graphicFrame>
        <p:nvGraphicFramePr>
          <p:cNvPr id="84996" name="Object 8"/>
          <p:cNvGraphicFramePr>
            <a:graphicFrameLocks noChangeAspect="1"/>
          </p:cNvGraphicFramePr>
          <p:nvPr/>
        </p:nvGraphicFramePr>
        <p:xfrm>
          <a:off x="428596" y="1928802"/>
          <a:ext cx="690562" cy="260350"/>
        </p:xfrm>
        <a:graphic>
          <a:graphicData uri="http://schemas.openxmlformats.org/presentationml/2006/ole">
            <p:oleObj spid="_x0000_s84996" name="Εξίσωση" r:id="rId6" imgW="690564" imgH="259557" progId="Equation.3">
              <p:embed/>
            </p:oleObj>
          </a:graphicData>
        </a:graphic>
      </p:graphicFrame>
      <p:graphicFrame>
        <p:nvGraphicFramePr>
          <p:cNvPr id="84997" name="Object 9"/>
          <p:cNvGraphicFramePr>
            <a:graphicFrameLocks noChangeAspect="1"/>
          </p:cNvGraphicFramePr>
          <p:nvPr/>
        </p:nvGraphicFramePr>
        <p:xfrm>
          <a:off x="357158" y="2285992"/>
          <a:ext cx="712787" cy="260350"/>
        </p:xfrm>
        <a:graphic>
          <a:graphicData uri="http://schemas.openxmlformats.org/presentationml/2006/ole">
            <p:oleObj spid="_x0000_s84997" name="Εξίσωση" r:id="rId7" imgW="712245" imgH="259557" progId="Equation.3">
              <p:embed/>
            </p:oleObj>
          </a:graphicData>
        </a:graphic>
      </p:graphicFrame>
      <p:graphicFrame>
        <p:nvGraphicFramePr>
          <p:cNvPr id="84998" name="Object 10"/>
          <p:cNvGraphicFramePr>
            <a:graphicFrameLocks noChangeAspect="1"/>
          </p:cNvGraphicFramePr>
          <p:nvPr/>
        </p:nvGraphicFramePr>
        <p:xfrm>
          <a:off x="357158" y="2714620"/>
          <a:ext cx="685800" cy="287338"/>
        </p:xfrm>
        <a:graphic>
          <a:graphicData uri="http://schemas.openxmlformats.org/presentationml/2006/ole">
            <p:oleObj spid="_x0000_s84998" name="Εξίσωση" r:id="rId8" imgW="685504" imgH="259557" progId="Equation.3">
              <p:embed/>
            </p:oleObj>
          </a:graphicData>
        </a:graphic>
      </p:graphicFrame>
      <p:graphicFrame>
        <p:nvGraphicFramePr>
          <p:cNvPr id="84999" name="Object 11"/>
          <p:cNvGraphicFramePr>
            <a:graphicFrameLocks noChangeAspect="1"/>
          </p:cNvGraphicFramePr>
          <p:nvPr/>
        </p:nvGraphicFramePr>
        <p:xfrm>
          <a:off x="285720" y="3143248"/>
          <a:ext cx="712788" cy="260350"/>
        </p:xfrm>
        <a:graphic>
          <a:graphicData uri="http://schemas.openxmlformats.org/presentationml/2006/ole">
            <p:oleObj spid="_x0000_s84999" name="Εξίσωση" r:id="rId9" imgW="712245" imgH="259557" progId="Equation.3">
              <p:embed/>
            </p:oleObj>
          </a:graphicData>
        </a:graphic>
      </p:graphicFrame>
      <p:sp>
        <p:nvSpPr>
          <p:cNvPr id="85002" name="9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56316DD-7EE2-4A50-99E9-BD5959ED766B}" type="slidenum">
              <a:rPr lang="el-GR" sz="1400"/>
              <a:pPr algn="r"/>
              <a:t>150</a:t>
            </a:fld>
            <a:endParaRPr lang="el-GR" sz="140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r>
              <a:rPr lang="el-GR" smtClean="0"/>
              <a:t>ΦΥΣΙΟΛΟΓΙΚΕΣ ΤΙΜΕΣ</a:t>
            </a:r>
          </a:p>
        </p:txBody>
      </p:sp>
      <p:sp>
        <p:nvSpPr>
          <p:cNvPr id="216066" name="Rectangle 6"/>
          <p:cNvSpPr>
            <a:spLocks noGrp="1" noChangeArrowheads="1"/>
          </p:cNvSpPr>
          <p:nvPr>
            <p:ph type="sldNum" sz="quarter" idx="12"/>
          </p:nvPr>
        </p:nvSpPr>
        <p:spPr>
          <a:noFill/>
        </p:spPr>
        <p:txBody>
          <a:bodyPr/>
          <a:lstStyle/>
          <a:p>
            <a:pPr>
              <a:defRPr/>
            </a:pPr>
            <a:fld id="{A426BC5C-0121-45C0-A4BF-E18F46CFCF8F}" type="slidenum">
              <a:rPr lang="el-GR"/>
              <a:pPr>
                <a:defRPr/>
              </a:pPr>
              <a:t>151</a:t>
            </a:fld>
            <a:endParaRPr lang="el-GR"/>
          </a:p>
        </p:txBody>
      </p:sp>
      <p:sp>
        <p:nvSpPr>
          <p:cNvPr id="229380" name="Rectangle 3"/>
          <p:cNvSpPr>
            <a:spLocks noGrp="1" noChangeArrowheads="1"/>
          </p:cNvSpPr>
          <p:nvPr>
            <p:ph sz="quarter" idx="1"/>
          </p:nvPr>
        </p:nvSpPr>
        <p:spPr>
          <a:ln>
            <a:solidFill>
              <a:schemeClr val="bg2"/>
            </a:solidFill>
          </a:ln>
        </p:spPr>
        <p:txBody>
          <a:bodyPr/>
          <a:lstStyle/>
          <a:p>
            <a:pPr eaLnBrk="1" hangingPunct="1"/>
            <a:r>
              <a:rPr lang="el-GR" dirty="0" err="1" smtClean="0"/>
              <a:t>Εχουν</a:t>
            </a:r>
            <a:r>
              <a:rPr lang="el-GR" dirty="0" smtClean="0"/>
              <a:t> καθιερωθεί συμβατικά κάποια όρια φυσιολογικών τιμών για διευκόλυνση της επικοινωνίας μεταξύ των μελετητών και </a:t>
            </a:r>
            <a:r>
              <a:rPr lang="el-GR" dirty="0" err="1" smtClean="0"/>
              <a:t>αντικειμενοποίηση</a:t>
            </a:r>
            <a:r>
              <a:rPr lang="el-GR" dirty="0" smtClean="0"/>
              <a:t> ων κριτηρίων της διαγνωστικής διαδικασίας. Τα όρια των φυσιολογικών τιμών είναι συνήθως:</a:t>
            </a:r>
          </a:p>
        </p:txBody>
      </p:sp>
      <p:sp>
        <p:nvSpPr>
          <p:cNvPr id="229381" name="Text Box 4"/>
          <p:cNvSpPr txBox="1">
            <a:spLocks noChangeArrowheads="1"/>
          </p:cNvSpPr>
          <p:nvPr/>
        </p:nvSpPr>
        <p:spPr bwMode="auto">
          <a:xfrm>
            <a:off x="5272088" y="6589713"/>
            <a:ext cx="184150" cy="366712"/>
          </a:xfrm>
          <a:prstGeom prst="rect">
            <a:avLst/>
          </a:prstGeom>
          <a:noFill/>
          <a:ln w="9525">
            <a:noFill/>
            <a:miter lim="800000"/>
            <a:headEnd/>
            <a:tailEnd/>
          </a:ln>
        </p:spPr>
        <p:txBody>
          <a:bodyPr wrap="none">
            <a:spAutoFit/>
          </a:bodyPr>
          <a:lstStyle/>
          <a:p>
            <a:endParaRPr lang="el-GR"/>
          </a:p>
        </p:txBody>
      </p:sp>
      <p:sp>
        <p:nvSpPr>
          <p:cNvPr id="229382" name="Rectangle 6"/>
          <p:cNvSpPr>
            <a:spLocks noChangeArrowheads="1"/>
          </p:cNvSpPr>
          <p:nvPr/>
        </p:nvSpPr>
        <p:spPr bwMode="auto">
          <a:xfrm>
            <a:off x="900113" y="4652963"/>
            <a:ext cx="6337300" cy="5762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l-GR"/>
              <a:t>Μέση τιμή</a:t>
            </a:r>
            <a:r>
              <a:rPr lang="en-US"/>
              <a:t>±</a:t>
            </a:r>
            <a:r>
              <a:rPr lang="el-GR"/>
              <a:t> 2 τυπικές  αποκλίσεις</a:t>
            </a:r>
          </a:p>
        </p:txBody>
      </p:sp>
      <p:sp>
        <p:nvSpPr>
          <p:cNvPr id="229383" name="6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3BA2482-AF48-489F-B774-8EE0B66128D9}" type="slidenum">
              <a:rPr lang="el-GR" sz="1400"/>
              <a:pPr algn="r"/>
              <a:t>151</a:t>
            </a:fld>
            <a:endParaRPr lang="el-GR" sz="140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l-GR" smtClean="0"/>
              <a:t>ΠΑΡΑΔΕΙΓΜΑ</a:t>
            </a:r>
          </a:p>
        </p:txBody>
      </p:sp>
      <p:sp>
        <p:nvSpPr>
          <p:cNvPr id="217090" name="Rectangle 6"/>
          <p:cNvSpPr>
            <a:spLocks noGrp="1" noChangeArrowheads="1"/>
          </p:cNvSpPr>
          <p:nvPr>
            <p:ph type="sldNum" sz="quarter" idx="12"/>
          </p:nvPr>
        </p:nvSpPr>
        <p:spPr>
          <a:noFill/>
        </p:spPr>
        <p:txBody>
          <a:bodyPr/>
          <a:lstStyle/>
          <a:p>
            <a:pPr>
              <a:defRPr/>
            </a:pPr>
            <a:fld id="{97B59953-3DB8-4426-BEC8-BF31C5E36F58}" type="slidenum">
              <a:rPr lang="el-GR"/>
              <a:pPr>
                <a:defRPr/>
              </a:pPr>
              <a:t>152</a:t>
            </a:fld>
            <a:endParaRPr lang="el-GR"/>
          </a:p>
        </p:txBody>
      </p:sp>
      <p:sp>
        <p:nvSpPr>
          <p:cNvPr id="230404" name="Rectangle 3"/>
          <p:cNvSpPr>
            <a:spLocks noGrp="1" noChangeArrowheads="1"/>
          </p:cNvSpPr>
          <p:nvPr>
            <p:ph sz="quarter" idx="1"/>
          </p:nvPr>
        </p:nvSpPr>
        <p:spPr/>
        <p:txBody>
          <a:bodyPr/>
          <a:lstStyle/>
          <a:p>
            <a:pPr eaLnBrk="1" hangingPunct="1"/>
            <a:r>
              <a:rPr lang="el-GR" smtClean="0"/>
              <a:t>Σε δείγμα ανδρών 40-49 ετών  φυσιολογικών ως προς τη</a:t>
            </a:r>
            <a:r>
              <a:rPr lang="en-US" smtClean="0"/>
              <a:t> </a:t>
            </a:r>
            <a:r>
              <a:rPr lang="el-GR" smtClean="0"/>
              <a:t>συγκεκριμένη μέτρηση βρέθηκε μέση τιμή χοληστερόλης ίση με 200 </a:t>
            </a:r>
            <a:r>
              <a:rPr lang="en-US" smtClean="0"/>
              <a:t>mg/100ml </a:t>
            </a:r>
            <a:r>
              <a:rPr lang="el-GR" smtClean="0"/>
              <a:t>και τυπική απόκλιση ίση με 30 </a:t>
            </a:r>
            <a:r>
              <a:rPr lang="en-US" smtClean="0"/>
              <a:t>mg/100ml</a:t>
            </a:r>
            <a:r>
              <a:rPr lang="el-GR" smtClean="0"/>
              <a:t>. Να καθορισθούν τα όρια των φυσιολογικών τιμών</a:t>
            </a:r>
          </a:p>
        </p:txBody>
      </p:sp>
      <p:sp>
        <p:nvSpPr>
          <p:cNvPr id="230405"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9549BC8-6B4C-4AF2-9494-A1FF797044C3}" type="slidenum">
              <a:rPr lang="el-GR" sz="1400"/>
              <a:pPr algn="r"/>
              <a:t>152</a:t>
            </a:fld>
            <a:endParaRPr lang="el-GR" sz="140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r>
              <a:rPr lang="el-GR" smtClean="0"/>
              <a:t>ΑΠΑΝΤΗΣΗ</a:t>
            </a:r>
          </a:p>
        </p:txBody>
      </p:sp>
      <p:sp>
        <p:nvSpPr>
          <p:cNvPr id="218114" name="Rectangle 6"/>
          <p:cNvSpPr>
            <a:spLocks noGrp="1" noChangeArrowheads="1"/>
          </p:cNvSpPr>
          <p:nvPr>
            <p:ph type="sldNum" sz="quarter" idx="12"/>
          </p:nvPr>
        </p:nvSpPr>
        <p:spPr>
          <a:noFill/>
        </p:spPr>
        <p:txBody>
          <a:bodyPr/>
          <a:lstStyle/>
          <a:p>
            <a:pPr>
              <a:defRPr/>
            </a:pPr>
            <a:fld id="{D82B0EDB-0D4A-494C-8D0F-09561929E89E}" type="slidenum">
              <a:rPr lang="el-GR"/>
              <a:pPr>
                <a:defRPr/>
              </a:pPr>
              <a:t>153</a:t>
            </a:fld>
            <a:endParaRPr lang="el-GR"/>
          </a:p>
        </p:txBody>
      </p:sp>
      <p:sp>
        <p:nvSpPr>
          <p:cNvPr id="231428" name="Rectangle 3"/>
          <p:cNvSpPr>
            <a:spLocks noGrp="1" noChangeArrowheads="1"/>
          </p:cNvSpPr>
          <p:nvPr>
            <p:ph sz="quarter" idx="1"/>
          </p:nvPr>
        </p:nvSpPr>
        <p:spPr/>
        <p:txBody>
          <a:bodyPr/>
          <a:lstStyle/>
          <a:p>
            <a:pPr eaLnBrk="1" hangingPunct="1"/>
            <a:r>
              <a:rPr lang="el-GR" smtClean="0"/>
              <a:t>Τα όρια θα καθορίζονται από: </a:t>
            </a:r>
          </a:p>
          <a:p>
            <a:pPr eaLnBrk="1" hangingPunct="1"/>
            <a:r>
              <a:rPr lang="el-GR" smtClean="0"/>
              <a:t>Μέση τιμή</a:t>
            </a:r>
            <a:r>
              <a:rPr lang="en-US" smtClean="0"/>
              <a:t>±</a:t>
            </a:r>
            <a:r>
              <a:rPr lang="el-GR" smtClean="0"/>
              <a:t> 2 τυπικές αποκλίσεις</a:t>
            </a:r>
          </a:p>
          <a:p>
            <a:pPr eaLnBrk="1" hangingPunct="1"/>
            <a:r>
              <a:rPr lang="el-GR" smtClean="0"/>
              <a:t>Αρα: Κατώτερο όριο:200-2*30=140</a:t>
            </a:r>
          </a:p>
          <a:p>
            <a:pPr eaLnBrk="1" hangingPunct="1"/>
            <a:r>
              <a:rPr lang="el-GR" smtClean="0"/>
              <a:t>Ανώτερο όριο:200+2*30=260</a:t>
            </a:r>
          </a:p>
          <a:p>
            <a:pPr eaLnBrk="1" hangingPunct="1"/>
            <a:endParaRPr lang="el-GR" smtClean="0"/>
          </a:p>
        </p:txBody>
      </p:sp>
      <p:sp>
        <p:nvSpPr>
          <p:cNvPr id="231429"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C5538C-D982-4EE9-BE86-112D7C0ABE5B}" type="slidenum">
              <a:rPr lang="el-GR" sz="1400"/>
              <a:pPr algn="r"/>
              <a:t>153</a:t>
            </a:fld>
            <a:endParaRPr lang="el-GR" sz="140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6"/>
          <p:cNvSpPr>
            <a:spLocks noGrp="1" noChangeArrowheads="1"/>
          </p:cNvSpPr>
          <p:nvPr>
            <p:ph type="sldNum" sz="quarter" idx="12"/>
          </p:nvPr>
        </p:nvSpPr>
        <p:spPr>
          <a:noFill/>
        </p:spPr>
        <p:txBody>
          <a:bodyPr/>
          <a:lstStyle/>
          <a:p>
            <a:pPr>
              <a:defRPr/>
            </a:pPr>
            <a:fld id="{F1BE85AD-B8D6-40DA-92C6-A621FF47D3C7}" type="slidenum">
              <a:rPr lang="el-GR"/>
              <a:pPr>
                <a:defRPr/>
              </a:pPr>
              <a:t>154</a:t>
            </a:fld>
            <a:endParaRPr lang="el-GR"/>
          </a:p>
        </p:txBody>
      </p:sp>
      <p:graphicFrame>
        <p:nvGraphicFramePr>
          <p:cNvPr id="86018" name="Object 3"/>
          <p:cNvGraphicFramePr>
            <a:graphicFrameLocks noChangeAspect="1"/>
          </p:cNvGraphicFramePr>
          <p:nvPr>
            <p:ph sz="quarter" idx="1"/>
          </p:nvPr>
        </p:nvGraphicFramePr>
        <p:xfrm>
          <a:off x="1285852" y="836613"/>
          <a:ext cx="6215106" cy="5605462"/>
        </p:xfrm>
        <a:graphic>
          <a:graphicData uri="http://schemas.openxmlformats.org/presentationml/2006/ole">
            <p:oleObj spid="_x0000_s86018" name="Έγγραφο" r:id="rId3" imgW="5293959" imgH="8701123" progId="Word.Document.8">
              <p:embed/>
            </p:oleObj>
          </a:graphicData>
        </a:graphic>
      </p:graphicFrame>
      <p:sp>
        <p:nvSpPr>
          <p:cNvPr id="86020" name="Text Box 6"/>
          <p:cNvSpPr txBox="1">
            <a:spLocks noChangeArrowheads="1"/>
          </p:cNvSpPr>
          <p:nvPr/>
        </p:nvSpPr>
        <p:spPr bwMode="auto">
          <a:xfrm>
            <a:off x="1693863" y="260350"/>
            <a:ext cx="6334125" cy="304800"/>
          </a:xfrm>
          <a:prstGeom prst="rect">
            <a:avLst/>
          </a:prstGeom>
          <a:noFill/>
          <a:ln w="9525">
            <a:noFill/>
            <a:miter lim="800000"/>
            <a:headEnd/>
            <a:tailEnd/>
          </a:ln>
        </p:spPr>
        <p:txBody>
          <a:bodyPr>
            <a:spAutoFit/>
          </a:bodyPr>
          <a:lstStyle/>
          <a:p>
            <a:pPr>
              <a:spcBef>
                <a:spcPct val="50000"/>
              </a:spcBef>
            </a:pPr>
            <a:r>
              <a:rPr lang="el-GR" sz="1400"/>
              <a:t>ΆΛΛΕΣ ΕΦΑΡΜΟΓΕΣ ΜΕ ΜΕΣΟ ΚΑΙ ΤΥΠΙΚΗ ΑΠΟΚΛΙΣΗ</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4"/>
          <p:cNvSpPr>
            <a:spLocks noGrp="1" noChangeArrowheads="1"/>
          </p:cNvSpPr>
          <p:nvPr>
            <p:ph type="title"/>
          </p:nvPr>
        </p:nvSpPr>
        <p:spPr/>
        <p:txBody>
          <a:bodyPr/>
          <a:lstStyle/>
          <a:p>
            <a:pPr eaLnBrk="1" hangingPunct="1"/>
            <a:r>
              <a:rPr lang="el-GR" sz="3200" smtClean="0"/>
              <a:t>ΠΑΡΑΔΕΙΓΜΑ ΕΦΑΡΜΟΓΗΣ ΕΜΠΕΙΡΙΚΟΥ ΚΑΝΟΝΑ</a:t>
            </a:r>
          </a:p>
        </p:txBody>
      </p:sp>
      <p:sp>
        <p:nvSpPr>
          <p:cNvPr id="2" name="Rectangle 6"/>
          <p:cNvSpPr>
            <a:spLocks noGrp="1" noChangeArrowheads="1"/>
          </p:cNvSpPr>
          <p:nvPr>
            <p:ph type="sldNum" sz="quarter" idx="12"/>
          </p:nvPr>
        </p:nvSpPr>
        <p:spPr>
          <a:noFill/>
        </p:spPr>
        <p:txBody>
          <a:bodyPr/>
          <a:lstStyle/>
          <a:p>
            <a:pPr>
              <a:defRPr/>
            </a:pPr>
            <a:fld id="{64B4C69F-6967-46FD-BE18-1801ECCE0D12}" type="slidenum">
              <a:rPr lang="el-GR"/>
              <a:pPr>
                <a:defRPr/>
              </a:pPr>
              <a:t>155</a:t>
            </a:fld>
            <a:endParaRPr lang="el-GR"/>
          </a:p>
        </p:txBody>
      </p:sp>
      <p:graphicFrame>
        <p:nvGraphicFramePr>
          <p:cNvPr id="87042" name="Object 3"/>
          <p:cNvGraphicFramePr>
            <a:graphicFrameLocks noChangeAspect="1"/>
          </p:cNvGraphicFramePr>
          <p:nvPr>
            <p:ph sz="quarter" idx="1"/>
          </p:nvPr>
        </p:nvGraphicFramePr>
        <p:xfrm>
          <a:off x="1031875" y="1412875"/>
          <a:ext cx="7223125" cy="4608513"/>
        </p:xfrm>
        <a:graphic>
          <a:graphicData uri="http://schemas.openxmlformats.org/presentationml/2006/ole">
            <p:oleObj spid="_x0000_s87042" name="Έγγραφο" r:id="rId3" imgW="5344508" imgH="3410111" progId="Word.Document.8">
              <p:embed/>
            </p:oleObj>
          </a:graphicData>
        </a:graphic>
      </p:graphicFrame>
      <p:sp>
        <p:nvSpPr>
          <p:cNvPr id="8704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12A33B1-A3BB-4139-B5CF-5DF066078C95}" type="slidenum">
              <a:rPr lang="el-GR" sz="1400"/>
              <a:pPr algn="r"/>
              <a:t>155</a:t>
            </a:fld>
            <a:endParaRPr lang="el-GR" sz="140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Rectangle 6"/>
          <p:cNvSpPr>
            <a:spLocks noGrp="1" noChangeArrowheads="1"/>
          </p:cNvSpPr>
          <p:nvPr>
            <p:ph type="sldNum" sz="quarter" idx="12"/>
          </p:nvPr>
        </p:nvSpPr>
        <p:spPr>
          <a:noFill/>
        </p:spPr>
        <p:txBody>
          <a:bodyPr/>
          <a:lstStyle/>
          <a:p>
            <a:pPr>
              <a:defRPr/>
            </a:pPr>
            <a:fld id="{1A969C65-130C-42E3-9E8F-4C357BADFAA6}" type="slidenum">
              <a:rPr lang="el-GR"/>
              <a:pPr>
                <a:defRPr/>
              </a:pPr>
              <a:t>156</a:t>
            </a:fld>
            <a:endParaRPr lang="el-GR"/>
          </a:p>
        </p:txBody>
      </p:sp>
      <p:sp>
        <p:nvSpPr>
          <p:cNvPr id="88073" name="Rectangle 3"/>
          <p:cNvSpPr>
            <a:spLocks noGrp="1" noChangeArrowheads="1"/>
          </p:cNvSpPr>
          <p:nvPr>
            <p:ph sz="quarter" idx="1"/>
          </p:nvPr>
        </p:nvSpPr>
        <p:spPr>
          <a:xfrm>
            <a:off x="457200" y="214313"/>
            <a:ext cx="8229600" cy="5721350"/>
          </a:xfrm>
        </p:spPr>
        <p:txBody>
          <a:bodyPr/>
          <a:lstStyle/>
          <a:p>
            <a:pPr lvl="1" eaLnBrk="1" hangingPunct="1"/>
            <a:r>
              <a:rPr lang="el-GR" smtClean="0">
                <a:latin typeface="Bookman Old Style" pitchFamily="18" charset="0"/>
              </a:rPr>
              <a:t>Αν υποθέσουμε ότι γνωρίζουμε μόνο το μέσο  (=76,78) και την τυπική απόκλιση(=5,948) θα έχω:</a:t>
            </a:r>
          </a:p>
          <a:p>
            <a:pPr lvl="1" eaLnBrk="1" hangingPunct="1">
              <a:buFontTx/>
              <a:buNone/>
            </a:pPr>
            <a:r>
              <a:rPr lang="en-US" smtClean="0">
                <a:latin typeface="Bookman Old Style" pitchFamily="18" charset="0"/>
              </a:rPr>
              <a:t>       </a:t>
            </a:r>
            <a:endParaRPr lang="el-GR" smtClean="0">
              <a:latin typeface="Bookman Old Style" pitchFamily="18" charset="0"/>
            </a:endParaRPr>
          </a:p>
          <a:p>
            <a:pPr lvl="1" eaLnBrk="1" hangingPunct="1">
              <a:buFontTx/>
              <a:buNone/>
            </a:pPr>
            <a:endParaRPr lang="el-GR" smtClean="0">
              <a:latin typeface="Bookman Old Style" pitchFamily="18" charset="0"/>
            </a:endParaRPr>
          </a:p>
          <a:p>
            <a:pPr lvl="1" eaLnBrk="1" hangingPunct="1">
              <a:buFontTx/>
              <a:buNone/>
            </a:pPr>
            <a:r>
              <a:rPr lang="el-GR" smtClean="0">
                <a:latin typeface="Bookman Old Style" pitchFamily="18" charset="0"/>
              </a:rPr>
              <a:t>  =  76,780-5,948=70,832 και </a:t>
            </a:r>
            <a:r>
              <a:rPr lang="en-US" smtClean="0">
                <a:latin typeface="Bookman Old Style" pitchFamily="18" charset="0"/>
              </a:rPr>
              <a:t>   </a:t>
            </a:r>
            <a:r>
              <a:rPr lang="el-GR" smtClean="0">
                <a:latin typeface="Bookman Old Style" pitchFamily="18" charset="0"/>
              </a:rPr>
              <a:t>=76,780+5,948=82,728</a:t>
            </a:r>
          </a:p>
          <a:p>
            <a:pPr lvl="1" eaLnBrk="1" hangingPunct="1">
              <a:buFontTx/>
              <a:buNone/>
            </a:pPr>
            <a:r>
              <a:rPr lang="en-US" smtClean="0">
                <a:latin typeface="Bookman Old Style" pitchFamily="18" charset="0"/>
              </a:rPr>
              <a:t>   </a:t>
            </a:r>
            <a:r>
              <a:rPr lang="el-GR" smtClean="0">
                <a:latin typeface="Bookman Old Style" pitchFamily="18" charset="0"/>
              </a:rPr>
              <a:t>=76,780-2*5,948=64,884</a:t>
            </a:r>
          </a:p>
          <a:p>
            <a:pPr lvl="1" eaLnBrk="1" hangingPunct="1">
              <a:buFontTx/>
              <a:buNone/>
            </a:pPr>
            <a:r>
              <a:rPr lang="en-US" smtClean="0">
                <a:latin typeface="Bookman Old Style" pitchFamily="18" charset="0"/>
              </a:rPr>
              <a:t>   </a:t>
            </a:r>
            <a:r>
              <a:rPr lang="el-GR" smtClean="0">
                <a:latin typeface="Bookman Old Style" pitchFamily="18" charset="0"/>
              </a:rPr>
              <a:t>=76,780+2*5,948=88,676</a:t>
            </a:r>
          </a:p>
          <a:p>
            <a:pPr lvl="1" eaLnBrk="1" hangingPunct="1">
              <a:buFontTx/>
              <a:buNone/>
            </a:pPr>
            <a:r>
              <a:rPr lang="en-US" smtClean="0">
                <a:latin typeface="Bookman Old Style" pitchFamily="18" charset="0"/>
              </a:rPr>
              <a:t>   </a:t>
            </a:r>
            <a:r>
              <a:rPr lang="el-GR" smtClean="0">
                <a:latin typeface="Bookman Old Style" pitchFamily="18" charset="0"/>
              </a:rPr>
              <a:t>=76,780-3*5,948=58,936</a:t>
            </a:r>
          </a:p>
          <a:p>
            <a:pPr lvl="1" eaLnBrk="1" hangingPunct="1">
              <a:buFontTx/>
              <a:buNone/>
            </a:pPr>
            <a:r>
              <a:rPr lang="en-US" smtClean="0">
                <a:latin typeface="Bookman Old Style" pitchFamily="18" charset="0"/>
              </a:rPr>
              <a:t>   </a:t>
            </a:r>
            <a:r>
              <a:rPr lang="el-GR" smtClean="0">
                <a:latin typeface="Bookman Old Style" pitchFamily="18" charset="0"/>
              </a:rPr>
              <a:t>=76,780+3*5,948=94,624</a:t>
            </a:r>
          </a:p>
          <a:p>
            <a:pPr eaLnBrk="1" hangingPunct="1"/>
            <a:endParaRPr lang="el-GR" smtClean="0"/>
          </a:p>
        </p:txBody>
      </p:sp>
      <p:graphicFrame>
        <p:nvGraphicFramePr>
          <p:cNvPr id="88066" name="Object 4"/>
          <p:cNvGraphicFramePr>
            <a:graphicFrameLocks noChangeAspect="1"/>
          </p:cNvGraphicFramePr>
          <p:nvPr/>
        </p:nvGraphicFramePr>
        <p:xfrm>
          <a:off x="357188" y="1928813"/>
          <a:ext cx="690562" cy="236537"/>
        </p:xfrm>
        <a:graphic>
          <a:graphicData uri="http://schemas.openxmlformats.org/presentationml/2006/ole">
            <p:oleObj spid="_x0000_s88066" name="Εξίσωση" r:id="rId4" imgW="690564" imgH="236453" progId="Equation.3">
              <p:embed/>
            </p:oleObj>
          </a:graphicData>
        </a:graphic>
      </p:graphicFrame>
      <p:graphicFrame>
        <p:nvGraphicFramePr>
          <p:cNvPr id="88067" name="Object 6"/>
          <p:cNvGraphicFramePr>
            <a:graphicFrameLocks noChangeAspect="1"/>
          </p:cNvGraphicFramePr>
          <p:nvPr/>
        </p:nvGraphicFramePr>
        <p:xfrm>
          <a:off x="357188" y="2286000"/>
          <a:ext cx="593725" cy="247650"/>
        </p:xfrm>
        <a:graphic>
          <a:graphicData uri="http://schemas.openxmlformats.org/presentationml/2006/ole">
            <p:oleObj spid="_x0000_s88067" name="Εξίσωση" r:id="rId5" imgW="593718" imgH="248005" progId="Equation.3">
              <p:embed/>
            </p:oleObj>
          </a:graphicData>
        </a:graphic>
      </p:graphicFrame>
      <p:graphicFrame>
        <p:nvGraphicFramePr>
          <p:cNvPr id="88068" name="Object 8"/>
          <p:cNvGraphicFramePr>
            <a:graphicFrameLocks noChangeAspect="1"/>
          </p:cNvGraphicFramePr>
          <p:nvPr/>
        </p:nvGraphicFramePr>
        <p:xfrm>
          <a:off x="428625" y="2714625"/>
          <a:ext cx="690563" cy="260350"/>
        </p:xfrm>
        <a:graphic>
          <a:graphicData uri="http://schemas.openxmlformats.org/presentationml/2006/ole">
            <p:oleObj spid="_x0000_s88068" name="Εξίσωση" r:id="rId6" imgW="690564" imgH="259557" progId="Equation.3">
              <p:embed/>
            </p:oleObj>
          </a:graphicData>
        </a:graphic>
      </p:graphicFrame>
      <p:graphicFrame>
        <p:nvGraphicFramePr>
          <p:cNvPr id="88069" name="Object 9"/>
          <p:cNvGraphicFramePr>
            <a:graphicFrameLocks noChangeAspect="1"/>
          </p:cNvGraphicFramePr>
          <p:nvPr/>
        </p:nvGraphicFramePr>
        <p:xfrm>
          <a:off x="428625" y="3143250"/>
          <a:ext cx="712788" cy="260350"/>
        </p:xfrm>
        <a:graphic>
          <a:graphicData uri="http://schemas.openxmlformats.org/presentationml/2006/ole">
            <p:oleObj spid="_x0000_s88069" name="Εξίσωση" r:id="rId7" imgW="712245" imgH="259557" progId="Equation.3">
              <p:embed/>
            </p:oleObj>
          </a:graphicData>
        </a:graphic>
      </p:graphicFrame>
      <p:graphicFrame>
        <p:nvGraphicFramePr>
          <p:cNvPr id="88070" name="Object 10"/>
          <p:cNvGraphicFramePr>
            <a:graphicFrameLocks noChangeAspect="1"/>
          </p:cNvGraphicFramePr>
          <p:nvPr/>
        </p:nvGraphicFramePr>
        <p:xfrm>
          <a:off x="357188" y="3571875"/>
          <a:ext cx="685800" cy="287338"/>
        </p:xfrm>
        <a:graphic>
          <a:graphicData uri="http://schemas.openxmlformats.org/presentationml/2006/ole">
            <p:oleObj spid="_x0000_s88070" name="Εξίσωση" r:id="rId8" imgW="685504" imgH="259557" progId="Equation.3">
              <p:embed/>
            </p:oleObj>
          </a:graphicData>
        </a:graphic>
      </p:graphicFrame>
      <p:graphicFrame>
        <p:nvGraphicFramePr>
          <p:cNvPr id="88071" name="Object 11"/>
          <p:cNvGraphicFramePr>
            <a:graphicFrameLocks noChangeAspect="1"/>
          </p:cNvGraphicFramePr>
          <p:nvPr/>
        </p:nvGraphicFramePr>
        <p:xfrm>
          <a:off x="357188" y="4000500"/>
          <a:ext cx="712787" cy="260350"/>
        </p:xfrm>
        <a:graphic>
          <a:graphicData uri="http://schemas.openxmlformats.org/presentationml/2006/ole">
            <p:oleObj spid="_x0000_s88071" name="Εξίσωση" r:id="rId9" imgW="712245" imgH="259557" progId="Equation.3">
              <p:embed/>
            </p:oleObj>
          </a:graphicData>
        </a:graphic>
      </p:graphicFrame>
      <p:sp>
        <p:nvSpPr>
          <p:cNvPr id="88074" name="9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E8D9EC5-A3DD-4C54-B507-AB243D4EF881}" type="slidenum">
              <a:rPr lang="el-GR" sz="1400"/>
              <a:pPr algn="r"/>
              <a:t>156</a:t>
            </a:fld>
            <a:endParaRPr lang="el-GR" sz="140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6"/>
          <p:cNvSpPr>
            <a:spLocks noGrp="1" noChangeArrowheads="1"/>
          </p:cNvSpPr>
          <p:nvPr>
            <p:ph type="sldNum" sz="quarter" idx="12"/>
          </p:nvPr>
        </p:nvSpPr>
        <p:spPr>
          <a:noFill/>
        </p:spPr>
        <p:txBody>
          <a:bodyPr/>
          <a:lstStyle/>
          <a:p>
            <a:pPr>
              <a:defRPr/>
            </a:pPr>
            <a:fld id="{02792DF4-85EA-43F7-A465-87BDBAEF7C9E}" type="slidenum">
              <a:rPr lang="el-GR"/>
              <a:pPr>
                <a:defRPr/>
              </a:pPr>
              <a:t>157</a:t>
            </a:fld>
            <a:endParaRPr lang="el-GR"/>
          </a:p>
        </p:txBody>
      </p:sp>
      <p:graphicFrame>
        <p:nvGraphicFramePr>
          <p:cNvPr id="89090" name="Object 4"/>
          <p:cNvGraphicFramePr>
            <a:graphicFrameLocks noChangeAspect="1"/>
          </p:cNvGraphicFramePr>
          <p:nvPr>
            <p:ph sz="quarter" idx="1"/>
          </p:nvPr>
        </p:nvGraphicFramePr>
        <p:xfrm>
          <a:off x="3019425" y="1709738"/>
          <a:ext cx="4600575" cy="2047875"/>
        </p:xfrm>
        <a:graphic>
          <a:graphicData uri="http://schemas.openxmlformats.org/presentationml/2006/ole">
            <p:oleObj spid="_x0000_s89090" name="Document" r:id="rId3" imgW="6115180" imgH="2720809" progId="Word.Document.8">
              <p:embed/>
            </p:oleObj>
          </a:graphicData>
        </a:graphic>
      </p:graphicFrame>
      <p:sp>
        <p:nvSpPr>
          <p:cNvPr id="89092" name="Text Box 9"/>
          <p:cNvSpPr txBox="1">
            <a:spLocks noChangeArrowheads="1"/>
          </p:cNvSpPr>
          <p:nvPr/>
        </p:nvSpPr>
        <p:spPr bwMode="auto">
          <a:xfrm>
            <a:off x="1477963" y="4076700"/>
            <a:ext cx="5614987" cy="1373188"/>
          </a:xfrm>
          <a:prstGeom prst="rect">
            <a:avLst/>
          </a:prstGeom>
          <a:noFill/>
          <a:ln w="9525">
            <a:noFill/>
            <a:miter lim="800000"/>
            <a:headEnd/>
            <a:tailEnd/>
          </a:ln>
        </p:spPr>
        <p:txBody>
          <a:bodyPr>
            <a:spAutoFit/>
          </a:bodyPr>
          <a:lstStyle/>
          <a:p>
            <a:pPr>
              <a:spcBef>
                <a:spcPct val="50000"/>
              </a:spcBef>
            </a:pPr>
            <a:r>
              <a:rPr lang="el-GR" sz="2800"/>
              <a:t>Αρα τα δεδομένα προσαρμόζονται ικανοποιητικά στον εμπειρικό κανόνα. </a:t>
            </a:r>
          </a:p>
        </p:txBody>
      </p:sp>
      <p:sp>
        <p:nvSpPr>
          <p:cNvPr id="89093"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9A1F45D-6EB7-48DE-9AF2-0E27935029DB}" type="slidenum">
              <a:rPr lang="el-GR" sz="1400"/>
              <a:pPr algn="r"/>
              <a:t>157</a:t>
            </a:fld>
            <a:endParaRPr lang="el-GR" sz="1400"/>
          </a:p>
        </p:txBody>
      </p:sp>
      <p:sp>
        <p:nvSpPr>
          <p:cNvPr id="89094" name="6 - TextBox"/>
          <p:cNvSpPr txBox="1">
            <a:spLocks noChangeArrowheads="1"/>
          </p:cNvSpPr>
          <p:nvPr/>
        </p:nvSpPr>
        <p:spPr bwMode="auto">
          <a:xfrm>
            <a:off x="1365250" y="714375"/>
            <a:ext cx="7778750" cy="646113"/>
          </a:xfrm>
          <a:prstGeom prst="rect">
            <a:avLst/>
          </a:prstGeom>
          <a:noFill/>
          <a:ln w="9525">
            <a:noFill/>
            <a:miter lim="800000"/>
            <a:headEnd/>
            <a:tailEnd/>
          </a:ln>
        </p:spPr>
        <p:txBody>
          <a:bodyPr>
            <a:spAutoFit/>
          </a:bodyPr>
          <a:lstStyle/>
          <a:p>
            <a:r>
              <a:rPr lang="el-GR"/>
              <a:t>ΑΣΚΗΣΗ: ΝΑ ΕΛΕΓΧΘΟΥΝ ΤΑ ΔΕΔΟΜΕΝΑ  ΒΑΡΟΥΣ 30 ΑΣΘΕΝΩΝ </a:t>
            </a:r>
          </a:p>
          <a:p>
            <a:r>
              <a:rPr lang="el-GR"/>
              <a:t>ΑΝ ΠΡΟΣΑΡΜΟΖΟΝΤΑΙ ΙΚΑΝΟΠΟΙΗΤΙΚΑ ΣΤΟΝ ΕΜΠΕΙΡΙΚΟ ΚΑΝΟΝΑ</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6"/>
          <p:cNvSpPr>
            <a:spLocks noGrp="1" noChangeArrowheads="1"/>
          </p:cNvSpPr>
          <p:nvPr>
            <p:ph type="sldNum" sz="quarter" idx="12"/>
          </p:nvPr>
        </p:nvSpPr>
        <p:spPr>
          <a:noFill/>
        </p:spPr>
        <p:txBody>
          <a:bodyPr/>
          <a:lstStyle/>
          <a:p>
            <a:pPr>
              <a:defRPr/>
            </a:pPr>
            <a:fld id="{89BAF3F4-F1E6-419B-BBF1-E1D239E6F495}" type="slidenum">
              <a:rPr lang="el-GR"/>
              <a:pPr>
                <a:defRPr/>
              </a:pPr>
              <a:t>158</a:t>
            </a:fld>
            <a:endParaRPr lang="el-GR"/>
          </a:p>
        </p:txBody>
      </p:sp>
      <p:graphicFrame>
        <p:nvGraphicFramePr>
          <p:cNvPr id="90114" name="Object 4"/>
          <p:cNvGraphicFramePr>
            <a:graphicFrameLocks noChangeAspect="1"/>
          </p:cNvGraphicFramePr>
          <p:nvPr>
            <p:ph sz="quarter" idx="1"/>
          </p:nvPr>
        </p:nvGraphicFramePr>
        <p:xfrm>
          <a:off x="3019425" y="1709738"/>
          <a:ext cx="4600575" cy="2047875"/>
        </p:xfrm>
        <a:graphic>
          <a:graphicData uri="http://schemas.openxmlformats.org/presentationml/2006/ole">
            <p:oleObj spid="_x0000_s90114" name="Document" r:id="rId3" imgW="6115180" imgH="2720809" progId="Word.Document.8">
              <p:embed/>
            </p:oleObj>
          </a:graphicData>
        </a:graphic>
      </p:graphicFrame>
      <p:sp>
        <p:nvSpPr>
          <p:cNvPr id="90116" name="Text Box 9"/>
          <p:cNvSpPr txBox="1">
            <a:spLocks noChangeArrowheads="1"/>
          </p:cNvSpPr>
          <p:nvPr/>
        </p:nvSpPr>
        <p:spPr bwMode="auto">
          <a:xfrm>
            <a:off x="1477963" y="4076700"/>
            <a:ext cx="5614987" cy="1373188"/>
          </a:xfrm>
          <a:prstGeom prst="rect">
            <a:avLst/>
          </a:prstGeom>
          <a:noFill/>
          <a:ln w="9525">
            <a:noFill/>
            <a:miter lim="800000"/>
            <a:headEnd/>
            <a:tailEnd/>
          </a:ln>
        </p:spPr>
        <p:txBody>
          <a:bodyPr>
            <a:spAutoFit/>
          </a:bodyPr>
          <a:lstStyle/>
          <a:p>
            <a:pPr>
              <a:spcBef>
                <a:spcPct val="50000"/>
              </a:spcBef>
            </a:pPr>
            <a:r>
              <a:rPr lang="el-GR" sz="2800"/>
              <a:t>Αρα τα δεδομένα προσαρμόζονται ικανοποιητικά στον εμπειρικό κανόνα. </a:t>
            </a:r>
          </a:p>
        </p:txBody>
      </p:sp>
      <p:sp>
        <p:nvSpPr>
          <p:cNvPr id="90117"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1DBEA27-B2B4-4448-821D-A7E847374517}" type="slidenum">
              <a:rPr lang="el-GR" sz="1400"/>
              <a:pPr algn="r"/>
              <a:t>158</a:t>
            </a:fld>
            <a:endParaRPr lang="el-GR" sz="1400"/>
          </a:p>
        </p:txBody>
      </p:sp>
      <p:sp>
        <p:nvSpPr>
          <p:cNvPr id="90118" name="6 - TextBox"/>
          <p:cNvSpPr txBox="1">
            <a:spLocks noChangeArrowheads="1"/>
          </p:cNvSpPr>
          <p:nvPr/>
        </p:nvSpPr>
        <p:spPr bwMode="auto">
          <a:xfrm>
            <a:off x="1365250" y="714375"/>
            <a:ext cx="7778750" cy="646113"/>
          </a:xfrm>
          <a:prstGeom prst="rect">
            <a:avLst/>
          </a:prstGeom>
          <a:noFill/>
          <a:ln w="9525">
            <a:noFill/>
            <a:miter lim="800000"/>
            <a:headEnd/>
            <a:tailEnd/>
          </a:ln>
        </p:spPr>
        <p:txBody>
          <a:bodyPr>
            <a:spAutoFit/>
          </a:bodyPr>
          <a:lstStyle/>
          <a:p>
            <a:r>
              <a:rPr lang="el-GR"/>
              <a:t>ΑΣΚΗΣΗ: ΝΑ ΕΛΕΓΧΘΟΥΝ ΤΑ ΔΕΔΟΜΕΝΑ  ΒΑΡΟΥΣ 30 ΑΣΘΕΝΩΝ </a:t>
            </a:r>
          </a:p>
          <a:p>
            <a:r>
              <a:rPr lang="el-GR"/>
              <a:t>ΑΝ ΠΡΟΣΑΡΜΟΖΟΝΤΑΙ ΙΚΑΝΟΠΟΙΗΤΙΚΑ ΣΤΟΝ ΕΜΠΕΙΡΙΚΟ ΚΑΝΟΝΑ</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6"/>
          <p:cNvSpPr>
            <a:spLocks noGrp="1" noChangeArrowheads="1"/>
          </p:cNvSpPr>
          <p:nvPr>
            <p:ph type="sldNum" sz="quarter" idx="12"/>
          </p:nvPr>
        </p:nvSpPr>
        <p:spPr>
          <a:noFill/>
        </p:spPr>
        <p:txBody>
          <a:bodyPr/>
          <a:lstStyle/>
          <a:p>
            <a:pPr>
              <a:defRPr/>
            </a:pPr>
            <a:fld id="{6E8AD58D-8D8E-42DE-9C6A-52AB9655E042}" type="slidenum">
              <a:rPr lang="el-GR"/>
              <a:pPr>
                <a:defRPr/>
              </a:pPr>
              <a:t>159</a:t>
            </a:fld>
            <a:endParaRPr lang="el-GR"/>
          </a:p>
        </p:txBody>
      </p:sp>
      <p:graphicFrame>
        <p:nvGraphicFramePr>
          <p:cNvPr id="91138" name="Object 3"/>
          <p:cNvGraphicFramePr>
            <a:graphicFrameLocks noChangeAspect="1"/>
          </p:cNvGraphicFramePr>
          <p:nvPr>
            <p:ph sz="quarter" idx="1"/>
          </p:nvPr>
        </p:nvGraphicFramePr>
        <p:xfrm>
          <a:off x="865188" y="428625"/>
          <a:ext cx="7051675" cy="5203825"/>
        </p:xfrm>
        <a:graphic>
          <a:graphicData uri="http://schemas.openxmlformats.org/presentationml/2006/ole">
            <p:oleObj spid="_x0000_s91138" name="Document" r:id="rId3" imgW="6923193" imgH="5107793" progId="Word.Documen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a:xfrm>
            <a:off x="785786" y="0"/>
            <a:ext cx="7772400" cy="1774852"/>
          </a:xfrm>
        </p:spPr>
        <p:txBody>
          <a:bodyPr>
            <a:normAutofit fontScale="90000"/>
          </a:bodyPr>
          <a:lstStyle/>
          <a:p>
            <a:pPr eaLnBrk="1" fontAlgn="auto" hangingPunct="1">
              <a:spcAft>
                <a:spcPts val="0"/>
              </a:spcAft>
              <a:defRPr/>
            </a:pPr>
            <a:r>
              <a:rPr lang="el-GR" dirty="0" smtClean="0"/>
              <a:t/>
            </a:r>
            <a:br>
              <a:rPr lang="el-GR" dirty="0" smtClean="0"/>
            </a:br>
            <a:r>
              <a:rPr lang="el-GR" dirty="0" smtClean="0"/>
              <a:t>Α. ΠΑΡΟΥΣΙΑΣΗ ΣΕ ΠΙΝΑΚΕΣ ΠΟΙΟΤΙΚΩΝ ΔΕΔΟΜΕΝΩΝ</a:t>
            </a:r>
            <a:br>
              <a:rPr lang="el-GR" dirty="0" smtClean="0"/>
            </a:br>
            <a:endParaRPr lang="el-GR" dirty="0" smtClean="0"/>
          </a:p>
        </p:txBody>
      </p:sp>
      <p:sp>
        <p:nvSpPr>
          <p:cNvPr id="163842" name="Rectangle 6"/>
          <p:cNvSpPr>
            <a:spLocks noGrp="1" noChangeArrowheads="1"/>
          </p:cNvSpPr>
          <p:nvPr>
            <p:ph type="sldNum" sz="quarter" idx="12"/>
          </p:nvPr>
        </p:nvSpPr>
        <p:spPr>
          <a:noFill/>
        </p:spPr>
        <p:txBody>
          <a:bodyPr/>
          <a:lstStyle/>
          <a:p>
            <a:pPr>
              <a:defRPr/>
            </a:pPr>
            <a:fld id="{88741FA3-7573-4872-A227-C0CE0EFF7216}" type="slidenum">
              <a:rPr lang="el-GR"/>
              <a:pPr>
                <a:defRPr/>
              </a:pPr>
              <a:t>16</a:t>
            </a:fld>
            <a:endParaRPr lang="el-GR"/>
          </a:p>
        </p:txBody>
      </p:sp>
      <p:sp>
        <p:nvSpPr>
          <p:cNvPr id="177156" name="Rectangle 3"/>
          <p:cNvSpPr>
            <a:spLocks noGrp="1" noChangeArrowheads="1"/>
          </p:cNvSpPr>
          <p:nvPr>
            <p:ph sz="quarter" idx="1"/>
          </p:nvPr>
        </p:nvSpPr>
        <p:spPr>
          <a:xfrm>
            <a:off x="468313" y="1844675"/>
            <a:ext cx="8229600" cy="4597400"/>
          </a:xfrm>
        </p:spPr>
        <p:txBody>
          <a:bodyPr/>
          <a:lstStyle/>
          <a:p>
            <a:pPr eaLnBrk="1" hangingPunct="1"/>
            <a:r>
              <a:rPr lang="el-GR" smtClean="0"/>
              <a:t>Για να ταξινομήσουμε τα ποιοτικά δεδομένα, χρησιμοποιούμε απόλυτες, σχετικές ή σχετικές% συχνότητες ανάλογα με τους στόχους της μελέτης</a:t>
            </a:r>
            <a:r>
              <a:rPr lang="en-US" smtClean="0"/>
              <a:t> </a:t>
            </a:r>
            <a:endParaRPr lang="el-GR" smtClean="0"/>
          </a:p>
        </p:txBody>
      </p:sp>
      <p:sp>
        <p:nvSpPr>
          <p:cNvPr id="17715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51174FE-1E0B-41A2-AA98-17EBCA11D731}" type="slidenum">
              <a:rPr lang="el-GR" sz="1400"/>
              <a:pPr algn="r"/>
              <a:t>16</a:t>
            </a:fld>
            <a:endParaRPr lang="el-GR" sz="140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928688" y="214313"/>
            <a:ext cx="7772400" cy="1143000"/>
          </a:xfrm>
        </p:spPr>
        <p:txBody>
          <a:bodyPr/>
          <a:lstStyle/>
          <a:p>
            <a:pPr eaLnBrk="1" hangingPunct="1"/>
            <a:r>
              <a:rPr lang="el-GR" sz="2800" smtClean="0"/>
              <a:t>ΔΙΑΓΡΑΜΜΑΤΑ ΔΙΕΡΕΥΝΗΤΙΚΗΣ ΑΝΑΛΥΣΗΣ ΔΕΔΟΜΕΝΩΝ</a:t>
            </a:r>
          </a:p>
        </p:txBody>
      </p:sp>
      <p:sp>
        <p:nvSpPr>
          <p:cNvPr id="2" name="Rectangle 6"/>
          <p:cNvSpPr>
            <a:spLocks noGrp="1" noChangeArrowheads="1"/>
          </p:cNvSpPr>
          <p:nvPr>
            <p:ph type="sldNum" sz="quarter" idx="12"/>
          </p:nvPr>
        </p:nvSpPr>
        <p:spPr>
          <a:noFill/>
        </p:spPr>
        <p:txBody>
          <a:bodyPr/>
          <a:lstStyle/>
          <a:p>
            <a:pPr>
              <a:defRPr/>
            </a:pPr>
            <a:fld id="{9BB9ADE4-85B2-4FFA-B9DA-5A03C7961CBD}" type="slidenum">
              <a:rPr lang="el-GR"/>
              <a:pPr>
                <a:defRPr/>
              </a:pPr>
              <a:t>160</a:t>
            </a:fld>
            <a:endParaRPr lang="el-GR"/>
          </a:p>
        </p:txBody>
      </p:sp>
      <p:graphicFrame>
        <p:nvGraphicFramePr>
          <p:cNvPr id="92162" name="Object 3"/>
          <p:cNvGraphicFramePr>
            <a:graphicFrameLocks noChangeAspect="1"/>
          </p:cNvGraphicFramePr>
          <p:nvPr>
            <p:ph sz="quarter" idx="1"/>
          </p:nvPr>
        </p:nvGraphicFramePr>
        <p:xfrm>
          <a:off x="857224" y="1428750"/>
          <a:ext cx="6072229" cy="5286398"/>
        </p:xfrm>
        <a:graphic>
          <a:graphicData uri="http://schemas.openxmlformats.org/presentationml/2006/ole">
            <p:oleObj spid="_x0000_s92162" name="Έγγραφο" r:id="rId3" imgW="5313111" imgH="8968983" progId="Word.Document.8">
              <p:embed/>
            </p:oleObj>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6"/>
          <p:cNvSpPr>
            <a:spLocks noGrp="1" noChangeArrowheads="1"/>
          </p:cNvSpPr>
          <p:nvPr>
            <p:ph type="sldNum" sz="quarter" idx="12"/>
          </p:nvPr>
        </p:nvSpPr>
        <p:spPr>
          <a:noFill/>
        </p:spPr>
        <p:txBody>
          <a:bodyPr/>
          <a:lstStyle/>
          <a:p>
            <a:pPr>
              <a:defRPr/>
            </a:pPr>
            <a:fld id="{1730F444-F6E4-47EA-93D5-014A2C2AF46D}" type="slidenum">
              <a:rPr lang="el-GR"/>
              <a:pPr>
                <a:defRPr/>
              </a:pPr>
              <a:t>161</a:t>
            </a:fld>
            <a:endParaRPr lang="el-GR"/>
          </a:p>
        </p:txBody>
      </p:sp>
      <p:graphicFrame>
        <p:nvGraphicFramePr>
          <p:cNvPr id="93186" name="Object 2"/>
          <p:cNvGraphicFramePr>
            <a:graphicFrameLocks noChangeAspect="1"/>
          </p:cNvGraphicFramePr>
          <p:nvPr>
            <p:ph idx="4294967295"/>
          </p:nvPr>
        </p:nvGraphicFramePr>
        <p:xfrm>
          <a:off x="660400" y="612775"/>
          <a:ext cx="8113713" cy="6016625"/>
        </p:xfrm>
        <a:graphic>
          <a:graphicData uri="http://schemas.openxmlformats.org/presentationml/2006/ole">
            <p:oleObj spid="_x0000_s93186" name="Document" r:id="rId3" imgW="7082534" imgH="5251902" progId="Word.Document.8">
              <p:embed/>
            </p:oleObj>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6"/>
          <p:cNvSpPr>
            <a:spLocks noGrp="1" noChangeArrowheads="1"/>
          </p:cNvSpPr>
          <p:nvPr>
            <p:ph type="sldNum" sz="quarter" idx="12"/>
          </p:nvPr>
        </p:nvSpPr>
        <p:spPr>
          <a:noFill/>
        </p:spPr>
        <p:txBody>
          <a:bodyPr/>
          <a:lstStyle/>
          <a:p>
            <a:pPr>
              <a:defRPr/>
            </a:pPr>
            <a:fld id="{178790D1-C5CB-4E45-9E78-E47FE603562F}" type="slidenum">
              <a:rPr lang="el-GR"/>
              <a:pPr>
                <a:defRPr/>
              </a:pPr>
              <a:t>162</a:t>
            </a:fld>
            <a:endParaRPr lang="el-GR"/>
          </a:p>
        </p:txBody>
      </p:sp>
      <p:graphicFrame>
        <p:nvGraphicFramePr>
          <p:cNvPr id="94210" name="Object 2"/>
          <p:cNvGraphicFramePr>
            <a:graphicFrameLocks noChangeAspect="1"/>
          </p:cNvGraphicFramePr>
          <p:nvPr>
            <p:ph sz="quarter" idx="1"/>
          </p:nvPr>
        </p:nvGraphicFramePr>
        <p:xfrm>
          <a:off x="1787525" y="354013"/>
          <a:ext cx="5703888" cy="8456612"/>
        </p:xfrm>
        <a:graphic>
          <a:graphicData uri="http://schemas.openxmlformats.org/presentationml/2006/ole">
            <p:oleObj spid="_x0000_s94210" name="Document" r:id="rId3" imgW="5366200" imgH="7955206" progId="Word.Document.8">
              <p:embed/>
            </p:oleObj>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6"/>
          <p:cNvSpPr>
            <a:spLocks noGrp="1" noChangeArrowheads="1"/>
          </p:cNvSpPr>
          <p:nvPr>
            <p:ph type="sldNum" sz="quarter" idx="12"/>
          </p:nvPr>
        </p:nvSpPr>
        <p:spPr>
          <a:noFill/>
        </p:spPr>
        <p:txBody>
          <a:bodyPr/>
          <a:lstStyle/>
          <a:p>
            <a:pPr>
              <a:defRPr/>
            </a:pPr>
            <a:fld id="{96300912-489E-45B3-ABCA-D5B06D96665C}" type="slidenum">
              <a:rPr lang="el-GR"/>
              <a:pPr>
                <a:defRPr/>
              </a:pPr>
              <a:t>163</a:t>
            </a:fld>
            <a:endParaRPr lang="el-GR"/>
          </a:p>
        </p:txBody>
      </p:sp>
      <p:graphicFrame>
        <p:nvGraphicFramePr>
          <p:cNvPr id="95234" name="Object 2"/>
          <p:cNvGraphicFramePr>
            <a:graphicFrameLocks noChangeAspect="1"/>
          </p:cNvGraphicFramePr>
          <p:nvPr>
            <p:ph sz="quarter" idx="1"/>
          </p:nvPr>
        </p:nvGraphicFramePr>
        <p:xfrm>
          <a:off x="3143250" y="620713"/>
          <a:ext cx="4225925" cy="5534025"/>
        </p:xfrm>
        <a:graphic>
          <a:graphicData uri="http://schemas.openxmlformats.org/presentationml/2006/ole">
            <p:oleObj spid="_x0000_s95234" name="Έγγραφο" r:id="rId3" imgW="5293959" imgH="6932596" progId="Word.Document.8">
              <p:embed/>
            </p:oleObj>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6"/>
          <p:cNvSpPr>
            <a:spLocks noGrp="1" noChangeArrowheads="1"/>
          </p:cNvSpPr>
          <p:nvPr>
            <p:ph type="sldNum" sz="quarter" idx="12"/>
          </p:nvPr>
        </p:nvSpPr>
        <p:spPr>
          <a:noFill/>
        </p:spPr>
        <p:txBody>
          <a:bodyPr/>
          <a:lstStyle/>
          <a:p>
            <a:pPr>
              <a:defRPr/>
            </a:pPr>
            <a:fld id="{8FE921C7-FE8B-46A2-97DB-18A96811ED87}" type="slidenum">
              <a:rPr lang="el-GR"/>
              <a:pPr>
                <a:defRPr/>
              </a:pPr>
              <a:t>164</a:t>
            </a:fld>
            <a:endParaRPr lang="el-GR"/>
          </a:p>
        </p:txBody>
      </p:sp>
      <p:pic>
        <p:nvPicPr>
          <p:cNvPr id="233475" name="Picture 2"/>
          <p:cNvPicPr>
            <a:picLocks noGrp="1" noChangeAspect="1" noChangeArrowheads="1"/>
          </p:cNvPicPr>
          <p:nvPr>
            <p:ph sz="quarter" idx="1"/>
          </p:nvPr>
        </p:nvPicPr>
        <p:blipFill>
          <a:blip r:embed="rId2"/>
          <a:srcRect b="14721"/>
          <a:stretch>
            <a:fillRect/>
          </a:stretch>
        </p:blipFill>
        <p:spPr>
          <a:xfrm>
            <a:off x="1809750" y="1643050"/>
            <a:ext cx="5981700" cy="3786214"/>
          </a:xfrm>
        </p:spPr>
      </p:pic>
      <p:sp>
        <p:nvSpPr>
          <p:cNvPr id="233476" name="Text Box 3"/>
          <p:cNvSpPr txBox="1">
            <a:spLocks noChangeArrowheads="1"/>
          </p:cNvSpPr>
          <p:nvPr/>
        </p:nvSpPr>
        <p:spPr bwMode="auto">
          <a:xfrm>
            <a:off x="2051050" y="908050"/>
            <a:ext cx="4537075" cy="366713"/>
          </a:xfrm>
          <a:prstGeom prst="rect">
            <a:avLst/>
          </a:prstGeom>
          <a:noFill/>
          <a:ln w="9525">
            <a:noFill/>
            <a:miter lim="800000"/>
            <a:headEnd/>
            <a:tailEnd/>
          </a:ln>
        </p:spPr>
        <p:txBody>
          <a:bodyPr>
            <a:spAutoFit/>
          </a:bodyPr>
          <a:lstStyle/>
          <a:p>
            <a:pPr>
              <a:spcBef>
                <a:spcPct val="50000"/>
              </a:spcBef>
            </a:pPr>
            <a:r>
              <a:rPr lang="el-GR"/>
              <a:t>ΔΙΑΓΡΑΜΜΑ ΠΕΡΙΠΤΩΣΗΣ 1</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p:cNvSpPr>
            <a:spLocks noGrp="1" noChangeArrowheads="1"/>
          </p:cNvSpPr>
          <p:nvPr>
            <p:ph type="sldNum" sz="quarter" idx="12"/>
          </p:nvPr>
        </p:nvSpPr>
        <p:spPr>
          <a:noFill/>
        </p:spPr>
        <p:txBody>
          <a:bodyPr/>
          <a:lstStyle/>
          <a:p>
            <a:pPr>
              <a:defRPr/>
            </a:pPr>
            <a:fld id="{1AE53E0B-38FA-424C-B3D7-9BB07F00A490}" type="slidenum">
              <a:rPr lang="el-GR"/>
              <a:pPr>
                <a:defRPr/>
              </a:pPr>
              <a:t>165</a:t>
            </a:fld>
            <a:endParaRPr lang="el-GR"/>
          </a:p>
        </p:txBody>
      </p:sp>
      <p:graphicFrame>
        <p:nvGraphicFramePr>
          <p:cNvPr id="96258" name="Object 3"/>
          <p:cNvGraphicFramePr>
            <a:graphicFrameLocks noChangeAspect="1"/>
          </p:cNvGraphicFramePr>
          <p:nvPr>
            <p:ph sz="quarter" idx="1"/>
          </p:nvPr>
        </p:nvGraphicFramePr>
        <p:xfrm>
          <a:off x="1116013" y="1316038"/>
          <a:ext cx="6553200" cy="3997325"/>
        </p:xfrm>
        <a:graphic>
          <a:graphicData uri="http://schemas.openxmlformats.org/presentationml/2006/ole">
            <p:oleObj spid="_x0000_s96258" name="Έγγραφο" r:id="rId3" imgW="5293959" imgH="3228762" progId="Word.Document.8">
              <p:embed/>
            </p:oleObj>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6"/>
          <p:cNvSpPr>
            <a:spLocks noGrp="1" noChangeArrowheads="1"/>
          </p:cNvSpPr>
          <p:nvPr>
            <p:ph type="sldNum" sz="quarter" idx="12"/>
          </p:nvPr>
        </p:nvSpPr>
        <p:spPr>
          <a:noFill/>
        </p:spPr>
        <p:txBody>
          <a:bodyPr/>
          <a:lstStyle/>
          <a:p>
            <a:pPr>
              <a:defRPr/>
            </a:pPr>
            <a:fld id="{E31D8413-3AF2-4A4E-B364-844214C5DA1C}" type="slidenum">
              <a:rPr lang="el-GR"/>
              <a:pPr>
                <a:defRPr/>
              </a:pPr>
              <a:t>166</a:t>
            </a:fld>
            <a:endParaRPr lang="el-GR"/>
          </a:p>
        </p:txBody>
      </p:sp>
      <p:sp>
        <p:nvSpPr>
          <p:cNvPr id="232451" name="Rectangle 3"/>
          <p:cNvSpPr>
            <a:spLocks noGrp="1" noChangeArrowheads="1"/>
          </p:cNvSpPr>
          <p:nvPr>
            <p:ph sz="quarter" idx="1"/>
          </p:nvPr>
        </p:nvSpPr>
        <p:spPr/>
        <p:txBody>
          <a:bodyPr/>
          <a:lstStyle/>
          <a:p>
            <a:pPr eaLnBrk="1" hangingPunct="1"/>
            <a:r>
              <a:rPr lang="el-GR" smtClean="0"/>
              <a:t>Είναι εμφανές ότι τα δεδομένα παρουσιάζουν δεξιά ασυμμετρία καθώς η διάμεσος είναι πιο κοντά στο πρώτο τεταρτημόριο </a:t>
            </a:r>
            <a:r>
              <a:rPr lang="en-US" smtClean="0"/>
              <a:t>Q</a:t>
            </a:r>
            <a:r>
              <a:rPr lang="el-GR" baseline="-25000" smtClean="0"/>
              <a:t>1</a:t>
            </a:r>
            <a:r>
              <a:rPr lang="el-GR" smtClean="0"/>
              <a:t> (αυτό φαίνεται και αλγεβρικά καθώς η τιμή της διαμέσου είναι πιο κοντά στο πρώτο παρά στο τρίτο τεταρτημόριο)</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6"/>
          <p:cNvSpPr>
            <a:spLocks noGrp="1" noChangeArrowheads="1"/>
          </p:cNvSpPr>
          <p:nvPr>
            <p:ph type="sldNum" sz="quarter" idx="12"/>
          </p:nvPr>
        </p:nvSpPr>
        <p:spPr>
          <a:noFill/>
        </p:spPr>
        <p:txBody>
          <a:bodyPr/>
          <a:lstStyle/>
          <a:p>
            <a:pPr>
              <a:defRPr/>
            </a:pPr>
            <a:fld id="{DFF85F8B-25ED-4AFB-97B4-810F982A39DF}" type="slidenum">
              <a:rPr lang="el-GR"/>
              <a:pPr>
                <a:defRPr/>
              </a:pPr>
              <a:t>167</a:t>
            </a:fld>
            <a:endParaRPr lang="el-GR"/>
          </a:p>
        </p:txBody>
      </p:sp>
      <p:graphicFrame>
        <p:nvGraphicFramePr>
          <p:cNvPr id="97282" name="Object 3"/>
          <p:cNvGraphicFramePr>
            <a:graphicFrameLocks noChangeAspect="1"/>
          </p:cNvGraphicFramePr>
          <p:nvPr>
            <p:ph sz="quarter" idx="1"/>
          </p:nvPr>
        </p:nvGraphicFramePr>
        <p:xfrm>
          <a:off x="1331913" y="955675"/>
          <a:ext cx="5868987" cy="4922838"/>
        </p:xfrm>
        <a:graphic>
          <a:graphicData uri="http://schemas.openxmlformats.org/presentationml/2006/ole">
            <p:oleObj spid="_x0000_s97282" name="Έγγραφο" r:id="rId3" imgW="5293959" imgH="4439547" progId="Word.Document.8">
              <p:embed/>
            </p:oleObj>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6"/>
          <p:cNvSpPr>
            <a:spLocks noGrp="1" noChangeArrowheads="1"/>
          </p:cNvSpPr>
          <p:nvPr>
            <p:ph type="sldNum" sz="quarter" idx="12"/>
          </p:nvPr>
        </p:nvSpPr>
        <p:spPr>
          <a:noFill/>
        </p:spPr>
        <p:txBody>
          <a:bodyPr/>
          <a:lstStyle/>
          <a:p>
            <a:pPr>
              <a:defRPr/>
            </a:pPr>
            <a:fld id="{75B105FC-3400-4CA3-B9A6-FA519A8C8D4E}" type="slidenum">
              <a:rPr lang="el-GR"/>
              <a:pPr>
                <a:defRPr/>
              </a:pPr>
              <a:t>168</a:t>
            </a:fld>
            <a:endParaRPr lang="el-GR"/>
          </a:p>
        </p:txBody>
      </p:sp>
      <p:sp>
        <p:nvSpPr>
          <p:cNvPr id="234499" name="Rectangle 3"/>
          <p:cNvSpPr>
            <a:spLocks noGrp="1" noChangeArrowheads="1"/>
          </p:cNvSpPr>
          <p:nvPr>
            <p:ph sz="quarter" idx="1"/>
          </p:nvPr>
        </p:nvSpPr>
        <p:spPr/>
        <p:txBody>
          <a:bodyPr/>
          <a:lstStyle/>
          <a:p>
            <a:pPr eaLnBrk="1" hangingPunct="1">
              <a:lnSpc>
                <a:spcPct val="90000"/>
              </a:lnSpc>
            </a:pPr>
            <a:r>
              <a:rPr lang="el-GR" sz="2400" i="1" smtClean="0"/>
              <a:t>Στο προηγούμενο παράδειγμα δεν υπάρχουν ούτε </a:t>
            </a:r>
            <a:r>
              <a:rPr lang="en-US" sz="2400" i="1" smtClean="0"/>
              <a:t>outliers </a:t>
            </a:r>
            <a:r>
              <a:rPr lang="el-GR" sz="2400" i="1" smtClean="0"/>
              <a:t>ούτε </a:t>
            </a:r>
            <a:r>
              <a:rPr lang="en-US" sz="2400" i="1" smtClean="0"/>
              <a:t>extreme outliers</a:t>
            </a:r>
            <a:r>
              <a:rPr lang="el-GR" sz="2400" i="1" smtClean="0"/>
              <a:t> καθώς:</a:t>
            </a:r>
            <a:endParaRPr lang="el-GR" sz="2400" smtClean="0"/>
          </a:p>
          <a:p>
            <a:pPr eaLnBrk="1" hangingPunct="1">
              <a:lnSpc>
                <a:spcPct val="90000"/>
              </a:lnSpc>
            </a:pPr>
            <a:r>
              <a:rPr lang="el-GR" sz="2400" smtClean="0"/>
              <a:t>Κατώτερο εξωτερικό φράγμα= </a:t>
            </a:r>
            <a:r>
              <a:rPr lang="en-US" sz="2400" smtClean="0"/>
              <a:t>Q</a:t>
            </a:r>
            <a:r>
              <a:rPr lang="el-GR" sz="2400" baseline="-25000" smtClean="0"/>
              <a:t>1</a:t>
            </a:r>
            <a:r>
              <a:rPr lang="el-GR" sz="2400" smtClean="0"/>
              <a:t>-3</a:t>
            </a:r>
            <a:r>
              <a:rPr lang="en-US" sz="2400" smtClean="0"/>
              <a:t>IQR</a:t>
            </a:r>
            <a:r>
              <a:rPr lang="el-GR" sz="2400" smtClean="0"/>
              <a:t>=176-3*8=152</a:t>
            </a:r>
          </a:p>
          <a:p>
            <a:pPr eaLnBrk="1" hangingPunct="1">
              <a:lnSpc>
                <a:spcPct val="90000"/>
              </a:lnSpc>
            </a:pPr>
            <a:r>
              <a:rPr lang="el-GR" sz="2400" smtClean="0"/>
              <a:t>Ανώτερο εξωτερικό φράγμα= </a:t>
            </a:r>
            <a:r>
              <a:rPr lang="en-US" sz="2400" smtClean="0"/>
              <a:t>Q</a:t>
            </a:r>
            <a:r>
              <a:rPr lang="el-GR" sz="2400" baseline="-25000" smtClean="0"/>
              <a:t>3</a:t>
            </a:r>
            <a:r>
              <a:rPr lang="el-GR" sz="2400" smtClean="0"/>
              <a:t>+3</a:t>
            </a:r>
            <a:r>
              <a:rPr lang="en-US" sz="2400" smtClean="0"/>
              <a:t>IQR</a:t>
            </a:r>
            <a:r>
              <a:rPr lang="el-GR" sz="2400" smtClean="0"/>
              <a:t>=184+3*8=208,0</a:t>
            </a:r>
          </a:p>
          <a:p>
            <a:pPr eaLnBrk="1" hangingPunct="1">
              <a:lnSpc>
                <a:spcPct val="90000"/>
              </a:lnSpc>
            </a:pPr>
            <a:r>
              <a:rPr lang="el-GR" sz="2400" smtClean="0"/>
              <a:t>Κατώτερο εσωτερικό φράγμα= </a:t>
            </a:r>
            <a:r>
              <a:rPr lang="en-US" sz="2400" smtClean="0"/>
              <a:t>Q</a:t>
            </a:r>
            <a:r>
              <a:rPr lang="el-GR" sz="2400" baseline="-25000" smtClean="0"/>
              <a:t>1</a:t>
            </a:r>
            <a:r>
              <a:rPr lang="el-GR" sz="2400" smtClean="0"/>
              <a:t>-1,5</a:t>
            </a:r>
            <a:r>
              <a:rPr lang="en-US" sz="2400" smtClean="0"/>
              <a:t>IQR</a:t>
            </a:r>
            <a:r>
              <a:rPr lang="el-GR" sz="2400" smtClean="0"/>
              <a:t>=176-1,5*8=164</a:t>
            </a:r>
          </a:p>
          <a:p>
            <a:pPr eaLnBrk="1" hangingPunct="1">
              <a:lnSpc>
                <a:spcPct val="90000"/>
              </a:lnSpc>
            </a:pPr>
            <a:r>
              <a:rPr lang="el-GR" sz="2400" smtClean="0"/>
              <a:t>Ανώτερο εσωτερικό φράγμα=   	</a:t>
            </a:r>
            <a:r>
              <a:rPr lang="en-US" sz="2400" smtClean="0"/>
              <a:t>Q</a:t>
            </a:r>
            <a:r>
              <a:rPr lang="el-GR" sz="2400" baseline="-25000" smtClean="0"/>
              <a:t>3</a:t>
            </a:r>
            <a:r>
              <a:rPr lang="el-GR" sz="2400" smtClean="0"/>
              <a:t>+1,5</a:t>
            </a:r>
            <a:r>
              <a:rPr lang="en-US" sz="2400" smtClean="0"/>
              <a:t>IQR</a:t>
            </a:r>
            <a:r>
              <a:rPr lang="el-GR" sz="2400" smtClean="0"/>
              <a:t>=184-1,5*8=196.</a:t>
            </a:r>
          </a:p>
          <a:p>
            <a:pPr eaLnBrk="1" hangingPunct="1">
              <a:lnSpc>
                <a:spcPct val="90000"/>
              </a:lnSpc>
            </a:pPr>
            <a:r>
              <a:rPr lang="el-GR" sz="2400" smtClean="0"/>
              <a:t>Αρα δεν υπάρχει καμμία τιμή εκτός των φραγμάτων</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3"/>
          <p:cNvGraphicFramePr>
            <a:graphicFrameLocks noChangeAspect="1"/>
          </p:cNvGraphicFramePr>
          <p:nvPr>
            <p:ph/>
          </p:nvPr>
        </p:nvGraphicFramePr>
        <p:xfrm>
          <a:off x="2841625" y="836613"/>
          <a:ext cx="3098800" cy="3997325"/>
        </p:xfrm>
        <a:graphic>
          <a:graphicData uri="http://schemas.openxmlformats.org/presentationml/2006/ole">
            <p:oleObj spid="_x0000_s98306" name="Έγγραφο" r:id="rId3" imgW="5370568" imgH="6929347" progId="Word.Document.8">
              <p:embed/>
            </p:oleObj>
          </a:graphicData>
        </a:graphic>
      </p:graphicFrame>
      <p:sp>
        <p:nvSpPr>
          <p:cNvPr id="98307" name="4 - Θέση αριθμού διαφάνειας"/>
          <p:cNvSpPr>
            <a:spLocks noGrp="1"/>
          </p:cNvSpPr>
          <p:nvPr>
            <p:ph type="sldNum" sz="quarter" idx="12"/>
          </p:nvPr>
        </p:nvSpPr>
        <p:spPr>
          <a:noFill/>
        </p:spPr>
        <p:txBody>
          <a:bodyPr/>
          <a:lstStyle/>
          <a:p>
            <a:pPr>
              <a:defRPr/>
            </a:pPr>
            <a:fld id="{9E4719DB-D712-4061-A4D2-51FDCE21FC9C}" type="slidenum">
              <a:rPr lang="el-GR" smtClean="0"/>
              <a:pPr>
                <a:defRPr/>
              </a:pPr>
              <a:t>169</a:t>
            </a:fld>
            <a:endParaRPr lang="el-G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pPr>
              <a:defRPr/>
            </a:pPr>
            <a:fld id="{3379BF07-3297-4551-A79E-CAB5A6A3BEDB}" type="slidenum">
              <a:rPr lang="el-GR"/>
              <a:pPr>
                <a:defRPr/>
              </a:pPr>
              <a:t>17</a:t>
            </a:fld>
            <a:endParaRPr lang="el-GR"/>
          </a:p>
        </p:txBody>
      </p:sp>
      <p:graphicFrame>
        <p:nvGraphicFramePr>
          <p:cNvPr id="1026" name="Object 3"/>
          <p:cNvGraphicFramePr>
            <a:graphicFrameLocks noChangeAspect="1"/>
          </p:cNvGraphicFramePr>
          <p:nvPr>
            <p:ph sz="quarter" idx="1"/>
          </p:nvPr>
        </p:nvGraphicFramePr>
        <p:xfrm>
          <a:off x="2411413" y="1447800"/>
          <a:ext cx="4311650" cy="4527550"/>
        </p:xfrm>
        <a:graphic>
          <a:graphicData uri="http://schemas.openxmlformats.org/presentationml/2006/ole">
            <p:oleObj spid="_x0000_s1026" name="Έγγραφο" r:id="rId3" imgW="5441033" imgH="5711702" progId="Word.Document.8">
              <p:embed/>
            </p:oleObj>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6"/>
          <p:cNvSpPr>
            <a:spLocks noGrp="1" noChangeArrowheads="1"/>
          </p:cNvSpPr>
          <p:nvPr>
            <p:ph type="sldNum" sz="quarter" idx="12"/>
          </p:nvPr>
        </p:nvSpPr>
        <p:spPr>
          <a:noFill/>
        </p:spPr>
        <p:txBody>
          <a:bodyPr/>
          <a:lstStyle/>
          <a:p>
            <a:pPr>
              <a:defRPr/>
            </a:pPr>
            <a:fld id="{FA079C8A-F045-4769-8CEB-B93F3428EF58}" type="slidenum">
              <a:rPr lang="el-GR"/>
              <a:pPr>
                <a:defRPr/>
              </a:pPr>
              <a:t>170</a:t>
            </a:fld>
            <a:endParaRPr lang="el-GR"/>
          </a:p>
        </p:txBody>
      </p:sp>
      <p:sp>
        <p:nvSpPr>
          <p:cNvPr id="235523" name="Rectangle 3"/>
          <p:cNvSpPr>
            <a:spLocks noGrp="1" noChangeArrowheads="1"/>
          </p:cNvSpPr>
          <p:nvPr>
            <p:ph sz="quarter" idx="1"/>
          </p:nvPr>
        </p:nvSpPr>
        <p:spPr/>
        <p:txBody>
          <a:bodyPr/>
          <a:lstStyle/>
          <a:p>
            <a:pPr algn="just" eaLnBrk="1" hangingPunct="1">
              <a:lnSpc>
                <a:spcPct val="80000"/>
              </a:lnSpc>
            </a:pPr>
            <a:r>
              <a:rPr lang="en-US" sz="2400" smtClean="0">
                <a:solidFill>
                  <a:srgbClr val="000000"/>
                </a:solidFill>
                <a:latin typeface="Bookman Old Style" pitchFamily="18" charset="0"/>
              </a:rPr>
              <a:t>Q</a:t>
            </a:r>
            <a:r>
              <a:rPr lang="el-GR" sz="2400" baseline="-25000" smtClean="0">
                <a:solidFill>
                  <a:srgbClr val="000000"/>
                </a:solidFill>
                <a:latin typeface="Bookman Old Style" pitchFamily="18" charset="0"/>
              </a:rPr>
              <a:t>1</a:t>
            </a:r>
            <a:r>
              <a:rPr lang="el-GR" sz="2400" smtClean="0">
                <a:solidFill>
                  <a:srgbClr val="000000"/>
                </a:solidFill>
                <a:latin typeface="Bookman Old Style" pitchFamily="18" charset="0"/>
              </a:rPr>
              <a:t>=175</a:t>
            </a:r>
          </a:p>
          <a:p>
            <a:pPr algn="just" eaLnBrk="1" hangingPunct="1">
              <a:lnSpc>
                <a:spcPct val="80000"/>
              </a:lnSpc>
            </a:pPr>
            <a:r>
              <a:rPr lang="en-US" sz="2400" smtClean="0">
                <a:solidFill>
                  <a:srgbClr val="000000"/>
                </a:solidFill>
                <a:latin typeface="Bookman Old Style" pitchFamily="18" charset="0"/>
              </a:rPr>
              <a:t>M</a:t>
            </a:r>
            <a:r>
              <a:rPr lang="el-GR" sz="2400" smtClean="0">
                <a:solidFill>
                  <a:srgbClr val="000000"/>
                </a:solidFill>
                <a:latin typeface="Bookman Old Style" pitchFamily="18" charset="0"/>
              </a:rPr>
              <a:t>=179</a:t>
            </a:r>
          </a:p>
          <a:p>
            <a:pPr algn="just" eaLnBrk="1" hangingPunct="1">
              <a:lnSpc>
                <a:spcPct val="80000"/>
              </a:lnSpc>
            </a:pPr>
            <a:r>
              <a:rPr lang="en-US" sz="2400" smtClean="0">
                <a:solidFill>
                  <a:srgbClr val="000000"/>
                </a:solidFill>
                <a:latin typeface="Bookman Old Style" pitchFamily="18" charset="0"/>
              </a:rPr>
              <a:t>Q</a:t>
            </a:r>
            <a:r>
              <a:rPr lang="el-GR" sz="2400" baseline="-25000" smtClean="0">
                <a:solidFill>
                  <a:srgbClr val="000000"/>
                </a:solidFill>
                <a:latin typeface="Bookman Old Style" pitchFamily="18" charset="0"/>
              </a:rPr>
              <a:t>3</a:t>
            </a:r>
            <a:r>
              <a:rPr lang="el-GR" sz="2400" smtClean="0">
                <a:solidFill>
                  <a:srgbClr val="000000"/>
                </a:solidFill>
                <a:latin typeface="Bookman Old Style" pitchFamily="18" charset="0"/>
              </a:rPr>
              <a:t>=183,5</a:t>
            </a:r>
          </a:p>
          <a:p>
            <a:pPr algn="just" eaLnBrk="1" hangingPunct="1">
              <a:lnSpc>
                <a:spcPct val="80000"/>
              </a:lnSpc>
            </a:pPr>
            <a:r>
              <a:rPr lang="en-US" sz="2400" smtClean="0">
                <a:solidFill>
                  <a:srgbClr val="000000"/>
                </a:solidFill>
                <a:latin typeface="Bookman Old Style" pitchFamily="18" charset="0"/>
              </a:rPr>
              <a:t>IQR</a:t>
            </a:r>
            <a:r>
              <a:rPr lang="el-GR" sz="2400" smtClean="0">
                <a:solidFill>
                  <a:srgbClr val="000000"/>
                </a:solidFill>
                <a:latin typeface="Bookman Old Style" pitchFamily="18" charset="0"/>
              </a:rPr>
              <a:t>=183,5-175=8,5</a:t>
            </a:r>
          </a:p>
          <a:p>
            <a:pPr algn="just" eaLnBrk="1" hangingPunct="1">
              <a:lnSpc>
                <a:spcPct val="80000"/>
              </a:lnSpc>
            </a:pPr>
            <a:r>
              <a:rPr lang="el-GR" sz="2400" smtClean="0"/>
              <a:t>Κατώτερο εξωτερικό φράγμα=</a:t>
            </a:r>
            <a:r>
              <a:rPr lang="el-GR" sz="2400" smtClean="0">
                <a:solidFill>
                  <a:srgbClr val="000000"/>
                </a:solidFill>
                <a:latin typeface="Bookman Old Style" pitchFamily="18" charset="0"/>
              </a:rPr>
              <a:t> </a:t>
            </a:r>
            <a:r>
              <a:rPr lang="en-US" sz="2400" smtClean="0">
                <a:solidFill>
                  <a:srgbClr val="000000"/>
                </a:solidFill>
                <a:latin typeface="Bookman Old Style" pitchFamily="18" charset="0"/>
              </a:rPr>
              <a:t>Q</a:t>
            </a:r>
            <a:r>
              <a:rPr lang="el-GR" sz="2400" baseline="-25000" smtClean="0">
                <a:solidFill>
                  <a:srgbClr val="000000"/>
                </a:solidFill>
                <a:latin typeface="Bookman Old Style" pitchFamily="18" charset="0"/>
              </a:rPr>
              <a:t>1</a:t>
            </a:r>
            <a:r>
              <a:rPr lang="el-GR" sz="2400" smtClean="0">
                <a:solidFill>
                  <a:srgbClr val="000000"/>
                </a:solidFill>
                <a:latin typeface="Bookman Old Style" pitchFamily="18" charset="0"/>
              </a:rPr>
              <a:t>-3</a:t>
            </a:r>
            <a:r>
              <a:rPr lang="en-US" sz="2400" smtClean="0">
                <a:solidFill>
                  <a:srgbClr val="000000"/>
                </a:solidFill>
                <a:latin typeface="Bookman Old Style" pitchFamily="18" charset="0"/>
              </a:rPr>
              <a:t>IQR</a:t>
            </a:r>
            <a:r>
              <a:rPr lang="el-GR" sz="2400" smtClean="0">
                <a:solidFill>
                  <a:srgbClr val="000000"/>
                </a:solidFill>
                <a:latin typeface="Bookman Old Style" pitchFamily="18" charset="0"/>
              </a:rPr>
              <a:t>=175-3*8,5=149,5</a:t>
            </a:r>
            <a:endParaRPr lang="el-GR" sz="2400" smtClean="0"/>
          </a:p>
          <a:p>
            <a:pPr algn="just" eaLnBrk="1" hangingPunct="1">
              <a:lnSpc>
                <a:spcPct val="80000"/>
              </a:lnSpc>
            </a:pPr>
            <a:r>
              <a:rPr lang="el-GR" sz="2400" smtClean="0"/>
              <a:t>Ανώτερο εξωτερικό φράγμα=</a:t>
            </a:r>
            <a:r>
              <a:rPr lang="el-GR" sz="2400" smtClean="0">
                <a:solidFill>
                  <a:srgbClr val="000000"/>
                </a:solidFill>
                <a:latin typeface="Bookman Old Style" pitchFamily="18" charset="0"/>
              </a:rPr>
              <a:t> </a:t>
            </a:r>
            <a:r>
              <a:rPr lang="en-US" sz="2400" smtClean="0">
                <a:solidFill>
                  <a:srgbClr val="000000"/>
                </a:solidFill>
                <a:latin typeface="Bookman Old Style" pitchFamily="18" charset="0"/>
              </a:rPr>
              <a:t>Q</a:t>
            </a:r>
            <a:r>
              <a:rPr lang="el-GR" sz="2400" baseline="-25000" smtClean="0">
                <a:solidFill>
                  <a:srgbClr val="000000"/>
                </a:solidFill>
                <a:latin typeface="Bookman Old Style" pitchFamily="18" charset="0"/>
              </a:rPr>
              <a:t>3</a:t>
            </a:r>
            <a:r>
              <a:rPr lang="el-GR" sz="2400" smtClean="0">
                <a:solidFill>
                  <a:srgbClr val="000000"/>
                </a:solidFill>
                <a:latin typeface="Bookman Old Style" pitchFamily="18" charset="0"/>
              </a:rPr>
              <a:t>+3</a:t>
            </a:r>
            <a:r>
              <a:rPr lang="en-US" sz="2400" smtClean="0">
                <a:solidFill>
                  <a:srgbClr val="000000"/>
                </a:solidFill>
                <a:latin typeface="Bookman Old Style" pitchFamily="18" charset="0"/>
              </a:rPr>
              <a:t>IQR</a:t>
            </a:r>
            <a:r>
              <a:rPr lang="el-GR" sz="2400" smtClean="0">
                <a:solidFill>
                  <a:srgbClr val="000000"/>
                </a:solidFill>
                <a:latin typeface="Bookman Old Style" pitchFamily="18" charset="0"/>
              </a:rPr>
              <a:t>=183,5+3*8,5=209,0</a:t>
            </a:r>
            <a:endParaRPr lang="el-GR" sz="2400" smtClean="0"/>
          </a:p>
          <a:p>
            <a:pPr algn="just" eaLnBrk="1" hangingPunct="1">
              <a:lnSpc>
                <a:spcPct val="80000"/>
              </a:lnSpc>
            </a:pPr>
            <a:r>
              <a:rPr lang="el-GR" sz="2400" smtClean="0"/>
              <a:t>Κατώτερο εσωτερικό φράγμα=</a:t>
            </a:r>
            <a:r>
              <a:rPr lang="el-GR" sz="2400" smtClean="0">
                <a:solidFill>
                  <a:srgbClr val="000000"/>
                </a:solidFill>
                <a:latin typeface="Bookman Old Style" pitchFamily="18" charset="0"/>
              </a:rPr>
              <a:t> </a:t>
            </a:r>
            <a:r>
              <a:rPr lang="en-US" sz="2400" smtClean="0">
                <a:solidFill>
                  <a:srgbClr val="000000"/>
                </a:solidFill>
                <a:latin typeface="Bookman Old Style" pitchFamily="18" charset="0"/>
              </a:rPr>
              <a:t>Q</a:t>
            </a:r>
            <a:r>
              <a:rPr lang="el-GR" sz="2400" baseline="-25000" smtClean="0">
                <a:solidFill>
                  <a:srgbClr val="000000"/>
                </a:solidFill>
                <a:latin typeface="Bookman Old Style" pitchFamily="18" charset="0"/>
              </a:rPr>
              <a:t>1</a:t>
            </a:r>
            <a:r>
              <a:rPr lang="el-GR" sz="2400" smtClean="0">
                <a:solidFill>
                  <a:srgbClr val="000000"/>
                </a:solidFill>
                <a:latin typeface="Bookman Old Style" pitchFamily="18" charset="0"/>
              </a:rPr>
              <a:t>-1,5</a:t>
            </a:r>
            <a:r>
              <a:rPr lang="en-US" sz="2400" smtClean="0">
                <a:solidFill>
                  <a:srgbClr val="000000"/>
                </a:solidFill>
                <a:latin typeface="Bookman Old Style" pitchFamily="18" charset="0"/>
              </a:rPr>
              <a:t>IQR</a:t>
            </a:r>
            <a:r>
              <a:rPr lang="el-GR" sz="2400" smtClean="0">
                <a:solidFill>
                  <a:srgbClr val="000000"/>
                </a:solidFill>
                <a:latin typeface="Bookman Old Style" pitchFamily="18" charset="0"/>
              </a:rPr>
              <a:t>=175-1,5*8,5=162,25</a:t>
            </a:r>
            <a:endParaRPr lang="el-GR" sz="2400" smtClean="0"/>
          </a:p>
          <a:p>
            <a:pPr algn="just" eaLnBrk="1" hangingPunct="1">
              <a:lnSpc>
                <a:spcPct val="80000"/>
              </a:lnSpc>
            </a:pPr>
            <a:r>
              <a:rPr lang="el-GR" sz="2400" smtClean="0"/>
              <a:t>Ανώτερο εσωτερικό φράγμα=   	</a:t>
            </a:r>
            <a:r>
              <a:rPr lang="en-US" sz="2400" smtClean="0">
                <a:solidFill>
                  <a:srgbClr val="000000"/>
                </a:solidFill>
                <a:latin typeface="Bookman Old Style" pitchFamily="18" charset="0"/>
              </a:rPr>
              <a:t>Q</a:t>
            </a:r>
            <a:r>
              <a:rPr lang="el-GR" sz="2400" baseline="-25000" smtClean="0">
                <a:solidFill>
                  <a:srgbClr val="000000"/>
                </a:solidFill>
                <a:latin typeface="Bookman Old Style" pitchFamily="18" charset="0"/>
              </a:rPr>
              <a:t>3</a:t>
            </a:r>
            <a:r>
              <a:rPr lang="el-GR" sz="2400" smtClean="0">
                <a:solidFill>
                  <a:srgbClr val="000000"/>
                </a:solidFill>
                <a:latin typeface="Bookman Old Style" pitchFamily="18" charset="0"/>
              </a:rPr>
              <a:t>-1,5</a:t>
            </a:r>
            <a:r>
              <a:rPr lang="en-US" sz="2400" smtClean="0">
                <a:solidFill>
                  <a:srgbClr val="000000"/>
                </a:solidFill>
                <a:latin typeface="Bookman Old Style" pitchFamily="18" charset="0"/>
              </a:rPr>
              <a:t>IQR</a:t>
            </a:r>
            <a:r>
              <a:rPr lang="el-GR" sz="2400" smtClean="0">
                <a:solidFill>
                  <a:srgbClr val="000000"/>
                </a:solidFill>
                <a:latin typeface="Bookman Old Style" pitchFamily="18" charset="0"/>
              </a:rPr>
              <a:t>=183,5-1,5*8,5=196,25</a:t>
            </a:r>
            <a:endParaRPr lang="el-GR" sz="2400" smtClean="0"/>
          </a:p>
          <a:p>
            <a:pPr eaLnBrk="1" hangingPunct="1">
              <a:lnSpc>
                <a:spcPct val="80000"/>
              </a:lnSpc>
            </a:pPr>
            <a:endParaRPr lang="el-GR" sz="2400"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6"/>
          <p:cNvSpPr>
            <a:spLocks noGrp="1" noChangeArrowheads="1"/>
          </p:cNvSpPr>
          <p:nvPr>
            <p:ph type="sldNum" sz="quarter" idx="12"/>
          </p:nvPr>
        </p:nvSpPr>
        <p:spPr>
          <a:noFill/>
        </p:spPr>
        <p:txBody>
          <a:bodyPr/>
          <a:lstStyle/>
          <a:p>
            <a:pPr>
              <a:defRPr/>
            </a:pPr>
            <a:fld id="{4B49BA26-332C-4DDF-9695-6249F000EAA3}" type="slidenum">
              <a:rPr lang="el-GR"/>
              <a:pPr>
                <a:defRPr/>
              </a:pPr>
              <a:t>171</a:t>
            </a:fld>
            <a:endParaRPr lang="el-GR"/>
          </a:p>
        </p:txBody>
      </p:sp>
      <p:graphicFrame>
        <p:nvGraphicFramePr>
          <p:cNvPr id="99330" name="Object 3"/>
          <p:cNvGraphicFramePr>
            <a:graphicFrameLocks noChangeAspect="1"/>
          </p:cNvGraphicFramePr>
          <p:nvPr>
            <p:ph sz="quarter" idx="1"/>
          </p:nvPr>
        </p:nvGraphicFramePr>
        <p:xfrm>
          <a:off x="1600200" y="1052513"/>
          <a:ext cx="5222875" cy="5102225"/>
        </p:xfrm>
        <a:graphic>
          <a:graphicData uri="http://schemas.openxmlformats.org/presentationml/2006/ole">
            <p:oleObj spid="_x0000_s99330" name="Έγγραφο" r:id="rId3" imgW="5293959" imgH="5172733" progId="Word.Document.8">
              <p:embed/>
            </p:oleObj>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2"/>
          <p:cNvSpPr>
            <a:spLocks noGrp="1" noChangeArrowheads="1"/>
          </p:cNvSpPr>
          <p:nvPr>
            <p:ph type="title"/>
          </p:nvPr>
        </p:nvSpPr>
        <p:spPr/>
        <p:txBody>
          <a:bodyPr>
            <a:normAutofit fontScale="90000"/>
          </a:bodyPr>
          <a:lstStyle/>
          <a:p>
            <a:pPr eaLnBrk="1" fontAlgn="auto" hangingPunct="1">
              <a:spcAft>
                <a:spcPts val="0"/>
              </a:spcAft>
              <a:defRPr/>
            </a:pPr>
            <a:r>
              <a:rPr lang="el-GR" dirty="0" smtClean="0"/>
              <a:t>οι ακραίες τιμές εμφανίζονται σα μικροί κύκλοι</a:t>
            </a:r>
          </a:p>
        </p:txBody>
      </p:sp>
      <p:sp>
        <p:nvSpPr>
          <p:cNvPr id="225282" name="Rectangle 6"/>
          <p:cNvSpPr>
            <a:spLocks noGrp="1" noChangeArrowheads="1"/>
          </p:cNvSpPr>
          <p:nvPr>
            <p:ph type="sldNum" sz="quarter" idx="12"/>
          </p:nvPr>
        </p:nvSpPr>
        <p:spPr>
          <a:noFill/>
        </p:spPr>
        <p:txBody>
          <a:bodyPr/>
          <a:lstStyle/>
          <a:p>
            <a:pPr>
              <a:defRPr/>
            </a:pPr>
            <a:fld id="{8D71E13A-300B-4499-8DEC-7D61736348FF}" type="slidenum">
              <a:rPr lang="el-GR"/>
              <a:pPr>
                <a:defRPr/>
              </a:pPr>
              <a:t>172</a:t>
            </a:fld>
            <a:endParaRPr lang="el-GR"/>
          </a:p>
        </p:txBody>
      </p:sp>
      <p:pic>
        <p:nvPicPr>
          <p:cNvPr id="238596" name="Picture 4"/>
          <p:cNvPicPr>
            <a:picLocks noGrp="1" noChangeAspect="1" noChangeArrowheads="1"/>
          </p:cNvPicPr>
          <p:nvPr>
            <p:ph sz="quarter" idx="1"/>
          </p:nvPr>
        </p:nvPicPr>
        <p:blipFill>
          <a:blip r:embed="rId2"/>
          <a:stretch>
            <a:fillRect/>
          </a:stretch>
        </p:blipFill>
        <p:spPr>
          <a:xfrm>
            <a:off x="2244845" y="1447800"/>
            <a:ext cx="5111510" cy="4572000"/>
          </a:xfrm>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l-GR" sz="3200" smtClean="0"/>
              <a:t>ΠΑΡΑΔΕΙΓΜΑ 3: ΥΠΑΡΞΗ ΑΚΡΑΙΑ ΕΚΤΡΟΠΩΝ ΤΙΜΩΝ (</a:t>
            </a:r>
            <a:r>
              <a:rPr lang="en-US" sz="3200" smtClean="0"/>
              <a:t>EXTREME OUTLIERS</a:t>
            </a:r>
            <a:r>
              <a:rPr lang="el-GR" sz="3200" smtClean="0"/>
              <a:t>)</a:t>
            </a:r>
          </a:p>
        </p:txBody>
      </p:sp>
      <p:sp>
        <p:nvSpPr>
          <p:cNvPr id="2" name="Rectangle 6"/>
          <p:cNvSpPr>
            <a:spLocks noGrp="1" noChangeArrowheads="1"/>
          </p:cNvSpPr>
          <p:nvPr>
            <p:ph type="sldNum" sz="quarter" idx="12"/>
          </p:nvPr>
        </p:nvSpPr>
        <p:spPr>
          <a:noFill/>
        </p:spPr>
        <p:txBody>
          <a:bodyPr/>
          <a:lstStyle/>
          <a:p>
            <a:pPr>
              <a:defRPr/>
            </a:pPr>
            <a:fld id="{E34BE860-7461-4F59-BF3D-3D4C6EEC3986}" type="slidenum">
              <a:rPr lang="el-GR"/>
              <a:pPr>
                <a:defRPr/>
              </a:pPr>
              <a:t>173</a:t>
            </a:fld>
            <a:endParaRPr lang="el-GR"/>
          </a:p>
        </p:txBody>
      </p:sp>
      <p:graphicFrame>
        <p:nvGraphicFramePr>
          <p:cNvPr id="100354" name="Object 4"/>
          <p:cNvGraphicFramePr>
            <a:graphicFrameLocks noChangeAspect="1"/>
          </p:cNvGraphicFramePr>
          <p:nvPr>
            <p:ph sz="quarter" idx="1"/>
          </p:nvPr>
        </p:nvGraphicFramePr>
        <p:xfrm>
          <a:off x="2047875" y="1916113"/>
          <a:ext cx="3676650" cy="4740275"/>
        </p:xfrm>
        <a:graphic>
          <a:graphicData uri="http://schemas.openxmlformats.org/presentationml/2006/ole">
            <p:oleObj spid="_x0000_s100354" name="Έγγραφο" r:id="rId3" imgW="5389359" imgH="6948119" progId="Word.Document.8">
              <p:embed/>
            </p:oleObj>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2"/>
          <p:cNvSpPr>
            <a:spLocks noGrp="1" noChangeArrowheads="1"/>
          </p:cNvSpPr>
          <p:nvPr>
            <p:ph type="title"/>
          </p:nvPr>
        </p:nvSpPr>
        <p:spPr>
          <a:xfrm>
            <a:off x="357188" y="3929063"/>
            <a:ext cx="7772400" cy="1143000"/>
          </a:xfrm>
        </p:spPr>
        <p:txBody>
          <a:bodyPr>
            <a:normAutofit fontScale="90000"/>
          </a:bodyPr>
          <a:lstStyle/>
          <a:p>
            <a:pPr eaLnBrk="1" fontAlgn="auto" hangingPunct="1">
              <a:spcAft>
                <a:spcPts val="0"/>
              </a:spcAft>
              <a:defRPr/>
            </a:pP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l-GR" sz="3200" dirty="0" smtClean="0">
                <a:latin typeface="Bookman Old Style" pitchFamily="18" charset="0"/>
              </a:rPr>
              <a:t/>
            </a:r>
            <a:br>
              <a:rPr lang="el-GR" sz="3200" dirty="0" smtClean="0">
                <a:latin typeface="Bookman Old Style" pitchFamily="18" charset="0"/>
              </a:rPr>
            </a:br>
            <a:r>
              <a:rPr lang="en-US" sz="2200" dirty="0" smtClean="0">
                <a:latin typeface="Bookman Old Style" pitchFamily="18" charset="0"/>
              </a:rPr>
              <a:t>E</a:t>
            </a:r>
            <a:r>
              <a:rPr lang="el-GR" sz="2200" dirty="0" smtClean="0">
                <a:latin typeface="Bookman Old Style" pitchFamily="18" charset="0"/>
              </a:rPr>
              <a:t>χω:</a:t>
            </a:r>
            <a:br>
              <a:rPr lang="el-GR" sz="2200" dirty="0" smtClean="0">
                <a:latin typeface="Bookman Old Style" pitchFamily="18" charset="0"/>
              </a:rPr>
            </a:br>
            <a:r>
              <a:rPr lang="en-US" sz="2200" dirty="0" smtClean="0">
                <a:solidFill>
                  <a:srgbClr val="000000"/>
                </a:solidFill>
                <a:latin typeface="Bookman Old Style" pitchFamily="18" charset="0"/>
              </a:rPr>
              <a:t>Q</a:t>
            </a:r>
            <a:r>
              <a:rPr lang="el-GR" sz="2200" baseline="-25000" dirty="0" smtClean="0">
                <a:solidFill>
                  <a:srgbClr val="000000"/>
                </a:solidFill>
                <a:latin typeface="Bookman Old Style" pitchFamily="18" charset="0"/>
              </a:rPr>
              <a:t>1</a:t>
            </a:r>
            <a:r>
              <a:rPr lang="el-GR" sz="2200" dirty="0" smtClean="0">
                <a:solidFill>
                  <a:srgbClr val="000000"/>
                </a:solidFill>
                <a:latin typeface="Bookman Old Style" pitchFamily="18" charset="0"/>
              </a:rPr>
              <a:t>=175</a:t>
            </a:r>
            <a:br>
              <a:rPr lang="el-GR" sz="2200" dirty="0" smtClean="0">
                <a:solidFill>
                  <a:srgbClr val="000000"/>
                </a:solidFill>
                <a:latin typeface="Bookman Old Style" pitchFamily="18" charset="0"/>
              </a:rPr>
            </a:br>
            <a:r>
              <a:rPr lang="en-US" sz="2200" dirty="0" smtClean="0">
                <a:solidFill>
                  <a:srgbClr val="000000"/>
                </a:solidFill>
                <a:latin typeface="Bookman Old Style" pitchFamily="18" charset="0"/>
              </a:rPr>
              <a:t>M</a:t>
            </a:r>
            <a:r>
              <a:rPr lang="el-GR" sz="2200" dirty="0" smtClean="0">
                <a:solidFill>
                  <a:srgbClr val="000000"/>
                </a:solidFill>
                <a:latin typeface="Bookman Old Style" pitchFamily="18" charset="0"/>
              </a:rPr>
              <a:t>=179</a:t>
            </a:r>
            <a:br>
              <a:rPr lang="el-GR" sz="2200" dirty="0" smtClean="0">
                <a:solidFill>
                  <a:srgbClr val="000000"/>
                </a:solidFill>
                <a:latin typeface="Bookman Old Style" pitchFamily="18" charset="0"/>
              </a:rPr>
            </a:br>
            <a:r>
              <a:rPr lang="en-US" sz="2200" dirty="0" smtClean="0">
                <a:solidFill>
                  <a:srgbClr val="000000"/>
                </a:solidFill>
                <a:latin typeface="Bookman Old Style" pitchFamily="18" charset="0"/>
              </a:rPr>
              <a:t>Q</a:t>
            </a:r>
            <a:r>
              <a:rPr lang="el-GR" sz="2200" baseline="-25000" dirty="0" smtClean="0">
                <a:solidFill>
                  <a:srgbClr val="000000"/>
                </a:solidFill>
                <a:latin typeface="Bookman Old Style" pitchFamily="18" charset="0"/>
              </a:rPr>
              <a:t>3</a:t>
            </a:r>
            <a:r>
              <a:rPr lang="el-GR" sz="2200" dirty="0" smtClean="0">
                <a:solidFill>
                  <a:srgbClr val="000000"/>
                </a:solidFill>
                <a:latin typeface="Bookman Old Style" pitchFamily="18" charset="0"/>
              </a:rPr>
              <a:t>=183,5</a:t>
            </a:r>
            <a:br>
              <a:rPr lang="el-GR" sz="2200" dirty="0" smtClean="0">
                <a:solidFill>
                  <a:srgbClr val="000000"/>
                </a:solidFill>
                <a:latin typeface="Bookman Old Style" pitchFamily="18" charset="0"/>
              </a:rPr>
            </a:br>
            <a:r>
              <a:rPr lang="en-US" sz="2200" dirty="0" smtClean="0">
                <a:solidFill>
                  <a:srgbClr val="000000"/>
                </a:solidFill>
                <a:latin typeface="Bookman Old Style" pitchFamily="18" charset="0"/>
              </a:rPr>
              <a:t>IQR</a:t>
            </a:r>
            <a:r>
              <a:rPr lang="el-GR" sz="2200" dirty="0" smtClean="0">
                <a:solidFill>
                  <a:srgbClr val="000000"/>
                </a:solidFill>
                <a:latin typeface="Bookman Old Style" pitchFamily="18" charset="0"/>
              </a:rPr>
              <a:t>=183,5-175=8,5</a:t>
            </a:r>
            <a:br>
              <a:rPr lang="el-GR" sz="2200" dirty="0" smtClean="0">
                <a:solidFill>
                  <a:srgbClr val="000000"/>
                </a:solidFill>
                <a:latin typeface="Bookman Old Style" pitchFamily="18" charset="0"/>
              </a:rPr>
            </a:br>
            <a:r>
              <a:rPr lang="el-GR" sz="2200" dirty="0" smtClean="0"/>
              <a:t>Κατώτερο εξωτερικό φράγμα=</a:t>
            </a:r>
            <a:r>
              <a:rPr lang="el-GR" sz="2200" dirty="0" smtClean="0">
                <a:solidFill>
                  <a:srgbClr val="000000"/>
                </a:solidFill>
                <a:latin typeface="Bookman Old Style" pitchFamily="18" charset="0"/>
              </a:rPr>
              <a:t> </a:t>
            </a:r>
            <a:r>
              <a:rPr lang="en-US" sz="2200" dirty="0" smtClean="0">
                <a:solidFill>
                  <a:srgbClr val="000000"/>
                </a:solidFill>
                <a:latin typeface="Bookman Old Style" pitchFamily="18" charset="0"/>
              </a:rPr>
              <a:t>Q</a:t>
            </a:r>
            <a:r>
              <a:rPr lang="el-GR" sz="2200" baseline="-25000" dirty="0" smtClean="0">
                <a:solidFill>
                  <a:srgbClr val="000000"/>
                </a:solidFill>
                <a:latin typeface="Bookman Old Style" pitchFamily="18" charset="0"/>
              </a:rPr>
              <a:t>1</a:t>
            </a:r>
            <a:r>
              <a:rPr lang="el-GR" sz="2200" dirty="0" smtClean="0">
                <a:solidFill>
                  <a:srgbClr val="000000"/>
                </a:solidFill>
                <a:latin typeface="Bookman Old Style" pitchFamily="18" charset="0"/>
              </a:rPr>
              <a:t>-3</a:t>
            </a:r>
            <a:r>
              <a:rPr lang="en-US" sz="2200" dirty="0" smtClean="0">
                <a:solidFill>
                  <a:srgbClr val="000000"/>
                </a:solidFill>
                <a:latin typeface="Bookman Old Style" pitchFamily="18" charset="0"/>
              </a:rPr>
              <a:t>IQR</a:t>
            </a:r>
            <a:r>
              <a:rPr lang="el-GR" sz="2200" dirty="0" smtClean="0">
                <a:solidFill>
                  <a:srgbClr val="000000"/>
                </a:solidFill>
                <a:latin typeface="Bookman Old Style" pitchFamily="18" charset="0"/>
              </a:rPr>
              <a:t>=175-3*8,5=149,5</a:t>
            </a:r>
            <a:r>
              <a:rPr lang="el-GR" sz="2200" dirty="0" smtClean="0"/>
              <a:t/>
            </a:r>
            <a:br>
              <a:rPr lang="el-GR" sz="2200" dirty="0" smtClean="0"/>
            </a:br>
            <a:r>
              <a:rPr lang="el-GR" sz="2200" dirty="0" smtClean="0"/>
              <a:t>Ανώτερο εξωτερικό φράγμα=</a:t>
            </a:r>
            <a:r>
              <a:rPr lang="el-GR" sz="2200" dirty="0" smtClean="0">
                <a:solidFill>
                  <a:srgbClr val="000000"/>
                </a:solidFill>
                <a:latin typeface="Bookman Old Style" pitchFamily="18" charset="0"/>
              </a:rPr>
              <a:t> </a:t>
            </a:r>
            <a:r>
              <a:rPr lang="en-US" sz="2200" dirty="0" smtClean="0">
                <a:solidFill>
                  <a:srgbClr val="000000"/>
                </a:solidFill>
                <a:latin typeface="Bookman Old Style" pitchFamily="18" charset="0"/>
              </a:rPr>
              <a:t>Q</a:t>
            </a:r>
            <a:r>
              <a:rPr lang="el-GR" sz="2200" baseline="-25000" dirty="0" smtClean="0">
                <a:solidFill>
                  <a:srgbClr val="000000"/>
                </a:solidFill>
                <a:latin typeface="Bookman Old Style" pitchFamily="18" charset="0"/>
              </a:rPr>
              <a:t>3</a:t>
            </a:r>
            <a:r>
              <a:rPr lang="el-GR" sz="2200" dirty="0" smtClean="0">
                <a:solidFill>
                  <a:srgbClr val="000000"/>
                </a:solidFill>
                <a:latin typeface="Bookman Old Style" pitchFamily="18" charset="0"/>
              </a:rPr>
              <a:t>+3</a:t>
            </a:r>
            <a:r>
              <a:rPr lang="en-US" sz="2200" dirty="0" smtClean="0">
                <a:solidFill>
                  <a:srgbClr val="000000"/>
                </a:solidFill>
                <a:latin typeface="Bookman Old Style" pitchFamily="18" charset="0"/>
              </a:rPr>
              <a:t>IQR</a:t>
            </a:r>
            <a:r>
              <a:rPr lang="el-GR" sz="2200" dirty="0" smtClean="0">
                <a:solidFill>
                  <a:srgbClr val="000000"/>
                </a:solidFill>
                <a:latin typeface="Bookman Old Style" pitchFamily="18" charset="0"/>
              </a:rPr>
              <a:t>=183,5+3*8,5=209,0</a:t>
            </a:r>
            <a:r>
              <a:rPr lang="el-GR" sz="2200" dirty="0" smtClean="0"/>
              <a:t/>
            </a:r>
            <a:br>
              <a:rPr lang="el-GR" sz="2200" dirty="0" smtClean="0"/>
            </a:br>
            <a:r>
              <a:rPr lang="el-GR" sz="2200" dirty="0" smtClean="0"/>
              <a:t>Κατώτερο εσωτερικό φράγμα=</a:t>
            </a:r>
            <a:r>
              <a:rPr lang="el-GR" sz="2200" dirty="0" smtClean="0">
                <a:solidFill>
                  <a:srgbClr val="000000"/>
                </a:solidFill>
                <a:latin typeface="Bookman Old Style" pitchFamily="18" charset="0"/>
              </a:rPr>
              <a:t> </a:t>
            </a:r>
            <a:r>
              <a:rPr lang="en-US" sz="2200" dirty="0" smtClean="0">
                <a:solidFill>
                  <a:srgbClr val="000000"/>
                </a:solidFill>
                <a:latin typeface="Bookman Old Style" pitchFamily="18" charset="0"/>
              </a:rPr>
              <a:t>Q</a:t>
            </a:r>
            <a:r>
              <a:rPr lang="el-GR" sz="2200" baseline="-25000" dirty="0" smtClean="0">
                <a:solidFill>
                  <a:srgbClr val="000000"/>
                </a:solidFill>
                <a:latin typeface="Bookman Old Style" pitchFamily="18" charset="0"/>
              </a:rPr>
              <a:t>1</a:t>
            </a:r>
            <a:r>
              <a:rPr lang="el-GR" sz="2200" dirty="0" smtClean="0">
                <a:solidFill>
                  <a:srgbClr val="000000"/>
                </a:solidFill>
                <a:latin typeface="Bookman Old Style" pitchFamily="18" charset="0"/>
              </a:rPr>
              <a:t>-1,5</a:t>
            </a:r>
            <a:r>
              <a:rPr lang="en-US" sz="2200" dirty="0" smtClean="0">
                <a:solidFill>
                  <a:srgbClr val="000000"/>
                </a:solidFill>
                <a:latin typeface="Bookman Old Style" pitchFamily="18" charset="0"/>
              </a:rPr>
              <a:t>IQR</a:t>
            </a:r>
            <a:r>
              <a:rPr lang="el-GR" sz="2200" dirty="0" smtClean="0">
                <a:solidFill>
                  <a:srgbClr val="000000"/>
                </a:solidFill>
                <a:latin typeface="Bookman Old Style" pitchFamily="18" charset="0"/>
              </a:rPr>
              <a:t>=175-1,5*8,5=162,25</a:t>
            </a:r>
            <a:r>
              <a:rPr lang="el-GR" sz="2200" dirty="0" smtClean="0"/>
              <a:t/>
            </a:r>
            <a:br>
              <a:rPr lang="el-GR" sz="2200" dirty="0" smtClean="0"/>
            </a:br>
            <a:r>
              <a:rPr lang="el-GR" sz="2200" dirty="0" smtClean="0"/>
              <a:t>Ανώτερο εσωτερικό φράγμα=   	</a:t>
            </a:r>
            <a:r>
              <a:rPr lang="en-US" sz="2200" dirty="0" smtClean="0">
                <a:solidFill>
                  <a:srgbClr val="000000"/>
                </a:solidFill>
                <a:latin typeface="Bookman Old Style" pitchFamily="18" charset="0"/>
              </a:rPr>
              <a:t>Q</a:t>
            </a:r>
            <a:r>
              <a:rPr lang="el-GR" sz="2200" baseline="-25000" dirty="0" smtClean="0">
                <a:solidFill>
                  <a:srgbClr val="000000"/>
                </a:solidFill>
                <a:latin typeface="Bookman Old Style" pitchFamily="18" charset="0"/>
              </a:rPr>
              <a:t>3</a:t>
            </a:r>
            <a:r>
              <a:rPr lang="el-GR" sz="2200" dirty="0" smtClean="0">
                <a:solidFill>
                  <a:srgbClr val="000000"/>
                </a:solidFill>
                <a:latin typeface="Bookman Old Style" pitchFamily="18" charset="0"/>
              </a:rPr>
              <a:t>+1,5</a:t>
            </a:r>
            <a:r>
              <a:rPr lang="en-US" sz="2200" dirty="0" smtClean="0">
                <a:solidFill>
                  <a:srgbClr val="000000"/>
                </a:solidFill>
                <a:latin typeface="Bookman Old Style" pitchFamily="18" charset="0"/>
              </a:rPr>
              <a:t>IQR</a:t>
            </a:r>
            <a:r>
              <a:rPr lang="el-GR" sz="2200" dirty="0" smtClean="0">
                <a:solidFill>
                  <a:srgbClr val="000000"/>
                </a:solidFill>
                <a:latin typeface="Bookman Old Style" pitchFamily="18" charset="0"/>
              </a:rPr>
              <a:t>=183,5+1,5*8,5=196,25</a:t>
            </a:r>
            <a:r>
              <a:rPr lang="el-GR" sz="2000" dirty="0" smtClean="0">
                <a:solidFill>
                  <a:srgbClr val="000000"/>
                </a:solidFill>
                <a:latin typeface="Bookman Old Style" pitchFamily="18" charset="0"/>
              </a:rPr>
              <a:t/>
            </a:r>
            <a:br>
              <a:rPr lang="el-GR" sz="2000" dirty="0" smtClean="0">
                <a:solidFill>
                  <a:srgbClr val="000000"/>
                </a:solidFill>
                <a:latin typeface="Bookman Old Style" pitchFamily="18" charset="0"/>
              </a:rPr>
            </a:br>
            <a:r>
              <a:rPr lang="el-GR" sz="2000" dirty="0" smtClean="0">
                <a:latin typeface="Bookman Old Style" pitchFamily="18" charset="0"/>
              </a:rPr>
              <a:t>Όπως προκύπτει σχηματικά αλλά και αλγεβρικά από τις τιμές τα δεδομένα είναι συμμετρικά καθώς η διάμεσος βρίσκεται στο μέσον του παραλληλογράμμου</a:t>
            </a:r>
            <a:br>
              <a:rPr lang="el-GR" sz="2000" dirty="0" smtClean="0">
                <a:latin typeface="Bookman Old Style" pitchFamily="18" charset="0"/>
              </a:rPr>
            </a:br>
            <a:endParaRPr lang="el-GR" sz="2000" dirty="0" smtClean="0">
              <a:latin typeface="Bookman Old Style" pitchFamily="18" charset="0"/>
            </a:endParaRPr>
          </a:p>
        </p:txBody>
      </p:sp>
      <p:sp>
        <p:nvSpPr>
          <p:cNvPr id="224258" name="Rectangle 6"/>
          <p:cNvSpPr>
            <a:spLocks noGrp="1" noChangeArrowheads="1"/>
          </p:cNvSpPr>
          <p:nvPr>
            <p:ph type="sldNum" sz="quarter" idx="12"/>
          </p:nvPr>
        </p:nvSpPr>
        <p:spPr>
          <a:noFill/>
        </p:spPr>
        <p:txBody>
          <a:bodyPr/>
          <a:lstStyle/>
          <a:p>
            <a:pPr>
              <a:defRPr/>
            </a:pPr>
            <a:fld id="{0D0C0A48-382F-4D41-89DE-5D89DACFB649}" type="slidenum">
              <a:rPr lang="el-GR"/>
              <a:pPr>
                <a:defRPr/>
              </a:pPr>
              <a:t>174</a:t>
            </a:fld>
            <a:endParaRPr lang="el-G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6"/>
          <p:cNvSpPr>
            <a:spLocks noGrp="1" noChangeArrowheads="1"/>
          </p:cNvSpPr>
          <p:nvPr>
            <p:ph type="sldNum" sz="quarter" idx="12"/>
          </p:nvPr>
        </p:nvSpPr>
        <p:spPr>
          <a:noFill/>
        </p:spPr>
        <p:txBody>
          <a:bodyPr/>
          <a:lstStyle/>
          <a:p>
            <a:pPr>
              <a:defRPr/>
            </a:pPr>
            <a:fld id="{AEE0C80B-F393-412C-ADB2-EDAB96703E0A}" type="slidenum">
              <a:rPr lang="el-GR"/>
              <a:pPr>
                <a:defRPr/>
              </a:pPr>
              <a:t>175</a:t>
            </a:fld>
            <a:endParaRPr lang="el-GR"/>
          </a:p>
        </p:txBody>
      </p:sp>
      <p:pic>
        <p:nvPicPr>
          <p:cNvPr id="236547" name="Picture 4"/>
          <p:cNvPicPr>
            <a:picLocks noGrp="1" noChangeAspect="1" noChangeArrowheads="1"/>
          </p:cNvPicPr>
          <p:nvPr>
            <p:ph sz="quarter" idx="1"/>
          </p:nvPr>
        </p:nvPicPr>
        <p:blipFill>
          <a:blip r:embed="rId2"/>
          <a:srcRect/>
          <a:stretch>
            <a:fillRect/>
          </a:stretch>
        </p:blipFill>
        <p:spPr>
          <a:xfrm>
            <a:off x="1403350" y="1052513"/>
            <a:ext cx="6370638" cy="4684712"/>
          </a:xfrm>
        </p:spPr>
      </p:pic>
      <p:sp>
        <p:nvSpPr>
          <p:cNvPr id="4" name="3 - TextBox"/>
          <p:cNvSpPr txBox="1"/>
          <p:nvPr/>
        </p:nvSpPr>
        <p:spPr>
          <a:xfrm>
            <a:off x="1714480" y="500042"/>
            <a:ext cx="5572164" cy="369332"/>
          </a:xfrm>
          <a:prstGeom prst="rect">
            <a:avLst/>
          </a:prstGeom>
          <a:noFill/>
        </p:spPr>
        <p:txBody>
          <a:bodyPr wrap="square" rtlCol="0">
            <a:spAutoFit/>
          </a:bodyPr>
          <a:lstStyle/>
          <a:p>
            <a:r>
              <a:rPr lang="el-GR" dirty="0" smtClean="0"/>
              <a:t>Η ακραία έκτροπη τιμή εμφανίζεται με αστεράκι</a:t>
            </a:r>
            <a:endParaRPr lang="el-GR"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6"/>
          <p:cNvSpPr>
            <a:spLocks noGrp="1" noChangeArrowheads="1"/>
          </p:cNvSpPr>
          <p:nvPr>
            <p:ph type="sldNum" sz="quarter" idx="12"/>
          </p:nvPr>
        </p:nvSpPr>
        <p:spPr>
          <a:noFill/>
        </p:spPr>
        <p:txBody>
          <a:bodyPr/>
          <a:lstStyle/>
          <a:p>
            <a:pPr>
              <a:defRPr/>
            </a:pPr>
            <a:fld id="{9C6F9457-D271-4C61-A32F-279F7CAF45DA}" type="slidenum">
              <a:rPr lang="el-GR"/>
              <a:pPr>
                <a:defRPr/>
              </a:pPr>
              <a:t>176</a:t>
            </a:fld>
            <a:endParaRPr lang="el-GR"/>
          </a:p>
        </p:txBody>
      </p:sp>
      <p:graphicFrame>
        <p:nvGraphicFramePr>
          <p:cNvPr id="101378" name="Object 3"/>
          <p:cNvGraphicFramePr>
            <a:graphicFrameLocks noChangeAspect="1"/>
          </p:cNvGraphicFramePr>
          <p:nvPr>
            <p:ph sz="quarter" idx="1"/>
          </p:nvPr>
        </p:nvGraphicFramePr>
        <p:xfrm>
          <a:off x="1897063" y="642938"/>
          <a:ext cx="4991100" cy="4946650"/>
        </p:xfrm>
        <a:graphic>
          <a:graphicData uri="http://schemas.openxmlformats.org/presentationml/2006/ole">
            <p:oleObj spid="_x0000_s101378" name="Έγγραφο" r:id="rId3" imgW="5293959" imgH="5246738" progId="Word.Document.8">
              <p:embed/>
            </p:oleObj>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2"/>
          <p:cNvSpPr>
            <a:spLocks noGrp="1" noChangeArrowheads="1"/>
          </p:cNvSpPr>
          <p:nvPr>
            <p:ph type="title"/>
          </p:nvPr>
        </p:nvSpPr>
        <p:spPr>
          <a:xfrm>
            <a:off x="500063" y="142875"/>
            <a:ext cx="8147050" cy="1143000"/>
          </a:xfrm>
        </p:spPr>
        <p:txBody>
          <a:bodyPr>
            <a:normAutofit fontScale="90000"/>
          </a:bodyPr>
          <a:lstStyle/>
          <a:p>
            <a:pPr eaLnBrk="1" fontAlgn="auto" hangingPunct="1">
              <a:spcAft>
                <a:spcPts val="0"/>
              </a:spcAft>
              <a:defRPr/>
            </a:pPr>
            <a:r>
              <a:rPr lang="el-GR" sz="3200" b="1" dirty="0" smtClean="0"/>
              <a:t/>
            </a:r>
            <a:br>
              <a:rPr lang="el-GR" sz="3200" b="1" dirty="0" smtClean="0"/>
            </a:br>
            <a:r>
              <a:rPr lang="el-GR" sz="3200" b="1" dirty="0" smtClean="0"/>
              <a:t/>
            </a:r>
            <a:br>
              <a:rPr lang="el-GR" sz="3200" b="1" dirty="0" smtClean="0"/>
            </a:br>
            <a:r>
              <a:rPr lang="el-GR" sz="3200" b="1" dirty="0" smtClean="0"/>
              <a:t/>
            </a:r>
            <a:br>
              <a:rPr lang="el-GR" sz="3200" b="1" dirty="0" smtClean="0"/>
            </a:br>
            <a:r>
              <a:rPr lang="el-GR" dirty="0" smtClean="0"/>
              <a:t/>
            </a:r>
            <a:br>
              <a:rPr lang="el-GR" dirty="0" smtClean="0"/>
            </a:br>
            <a:r>
              <a:rPr lang="el-GR" sz="3100" b="1" dirty="0" smtClean="0"/>
              <a:t>Συνοπτική παρουσίαση των δεδομένων με το διάγραμμα κορμού-και-φύλλων (</a:t>
            </a:r>
            <a:r>
              <a:rPr lang="el-GR" sz="3100" b="1" dirty="0" err="1" smtClean="0"/>
              <a:t>φυλλογράφημα</a:t>
            </a:r>
            <a:r>
              <a:rPr lang="el-GR" sz="3100" b="1" dirty="0" smtClean="0"/>
              <a:t>)</a:t>
            </a:r>
            <a:endParaRPr lang="el-GR" sz="3100" dirty="0" smtClean="0"/>
          </a:p>
        </p:txBody>
      </p:sp>
      <p:sp>
        <p:nvSpPr>
          <p:cNvPr id="226306" name="Rectangle 6"/>
          <p:cNvSpPr>
            <a:spLocks noGrp="1" noChangeArrowheads="1"/>
          </p:cNvSpPr>
          <p:nvPr>
            <p:ph type="sldNum" sz="quarter" idx="12"/>
          </p:nvPr>
        </p:nvSpPr>
        <p:spPr>
          <a:noFill/>
        </p:spPr>
        <p:txBody>
          <a:bodyPr/>
          <a:lstStyle/>
          <a:p>
            <a:pPr>
              <a:defRPr/>
            </a:pPr>
            <a:fld id="{7082AB37-2313-4F1D-815C-30A431575706}" type="slidenum">
              <a:rPr lang="el-GR"/>
              <a:pPr>
                <a:defRPr/>
              </a:pPr>
              <a:t>177</a:t>
            </a:fld>
            <a:endParaRPr lang="el-GR"/>
          </a:p>
        </p:txBody>
      </p:sp>
      <p:sp>
        <p:nvSpPr>
          <p:cNvPr id="239620" name="Rectangle 3"/>
          <p:cNvSpPr>
            <a:spLocks noGrp="1" noChangeArrowheads="1"/>
          </p:cNvSpPr>
          <p:nvPr>
            <p:ph sz="quarter" idx="1"/>
          </p:nvPr>
        </p:nvSpPr>
        <p:spPr>
          <a:xfrm>
            <a:off x="539750" y="1268413"/>
            <a:ext cx="8229600" cy="4946650"/>
          </a:xfrm>
        </p:spPr>
        <p:txBody>
          <a:bodyPr/>
          <a:lstStyle/>
          <a:p>
            <a:pPr eaLnBrk="1" hangingPunct="1">
              <a:lnSpc>
                <a:spcPct val="80000"/>
              </a:lnSpc>
            </a:pPr>
            <a:r>
              <a:rPr lang="el-GR" sz="2000" dirty="0" smtClean="0"/>
              <a:t>Ενδείκνυται κυρίως για την επεξεργασία </a:t>
            </a:r>
            <a:r>
              <a:rPr lang="el-GR" sz="2000" u="sng" dirty="0" smtClean="0"/>
              <a:t>μέτριου πλήθους ποσοτικών δεδομένων</a:t>
            </a:r>
            <a:r>
              <a:rPr lang="el-GR" sz="2000" dirty="0" smtClean="0"/>
              <a:t> (έως 150 παρατηρήσεις).</a:t>
            </a:r>
          </a:p>
          <a:p>
            <a:pPr eaLnBrk="1" hangingPunct="1">
              <a:lnSpc>
                <a:spcPct val="80000"/>
              </a:lnSpc>
            </a:pPr>
            <a:r>
              <a:rPr lang="el-GR" sz="2400" dirty="0" smtClean="0"/>
              <a:t>ΔΥΝΑΤΟΤΗΤΕΣ</a:t>
            </a:r>
          </a:p>
          <a:p>
            <a:pPr eaLnBrk="1" hangingPunct="1">
              <a:lnSpc>
                <a:spcPct val="80000"/>
              </a:lnSpc>
            </a:pPr>
            <a:r>
              <a:rPr lang="el-GR" sz="2400" dirty="0" smtClean="0"/>
              <a:t>παρουσιάζει τη συγκέντρωση των παρατηρήσεων (συχνότητες)</a:t>
            </a:r>
          </a:p>
          <a:p>
            <a:pPr eaLnBrk="1" hangingPunct="1">
              <a:lnSpc>
                <a:spcPct val="80000"/>
              </a:lnSpc>
            </a:pPr>
            <a:r>
              <a:rPr lang="el-GR" sz="2400" dirty="0" smtClean="0"/>
              <a:t>δείχνει τη μορφή της κατανομής</a:t>
            </a:r>
          </a:p>
          <a:p>
            <a:pPr eaLnBrk="1" hangingPunct="1">
              <a:lnSpc>
                <a:spcPct val="80000"/>
              </a:lnSpc>
            </a:pPr>
            <a:r>
              <a:rPr lang="el-GR" sz="2400" dirty="0" smtClean="0"/>
              <a:t>εμφανίζει τυχόν ακραίες και έκτροπες παρατηρήσεις</a:t>
            </a:r>
          </a:p>
          <a:p>
            <a:pPr eaLnBrk="1" hangingPunct="1">
              <a:lnSpc>
                <a:spcPct val="80000"/>
              </a:lnSpc>
            </a:pPr>
            <a:r>
              <a:rPr lang="el-GR" sz="2400" dirty="0" smtClean="0"/>
              <a:t>επιτρέπει την επισήμανση της απουσίας συγκεκριμένων τιμών ή μετρήσεων.</a:t>
            </a:r>
            <a:endParaRPr lang="el-GR" sz="2400" b="1" i="1" dirty="0"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2"/>
          <p:cNvSpPr>
            <a:spLocks noGrp="1" noChangeArrowheads="1"/>
          </p:cNvSpPr>
          <p:nvPr>
            <p:ph type="title"/>
          </p:nvPr>
        </p:nvSpPr>
        <p:spPr/>
        <p:txBody>
          <a:bodyPr>
            <a:normAutofit fontScale="90000"/>
          </a:bodyPr>
          <a:lstStyle/>
          <a:p>
            <a:pPr eaLnBrk="1" fontAlgn="auto" hangingPunct="1">
              <a:spcAft>
                <a:spcPts val="0"/>
              </a:spcAft>
              <a:defRPr/>
            </a:pPr>
            <a:r>
              <a:rPr lang="el-GR" sz="3200" b="1" i="1" smtClean="0"/>
              <a:t>Παράδειγμα. Εστω ότι έχουμε τις παρακάτω ηλικίες:</a:t>
            </a:r>
            <a:br>
              <a:rPr lang="el-GR" sz="3200" b="1" i="1" smtClean="0"/>
            </a:br>
            <a:endParaRPr lang="el-GR" sz="3200" b="1" i="1" smtClean="0"/>
          </a:p>
        </p:txBody>
      </p:sp>
      <p:sp>
        <p:nvSpPr>
          <p:cNvPr id="227330" name="Rectangle 6"/>
          <p:cNvSpPr>
            <a:spLocks noGrp="1" noChangeArrowheads="1"/>
          </p:cNvSpPr>
          <p:nvPr>
            <p:ph type="sldNum" sz="quarter" idx="12"/>
          </p:nvPr>
        </p:nvSpPr>
        <p:spPr>
          <a:noFill/>
        </p:spPr>
        <p:txBody>
          <a:bodyPr/>
          <a:lstStyle/>
          <a:p>
            <a:pPr>
              <a:defRPr/>
            </a:pPr>
            <a:fld id="{8D3B8FEB-8946-4B4C-B7A0-6EB464E9B41A}" type="slidenum">
              <a:rPr lang="el-GR"/>
              <a:pPr>
                <a:defRPr/>
              </a:pPr>
              <a:t>178</a:t>
            </a:fld>
            <a:endParaRPr lang="el-GR"/>
          </a:p>
        </p:txBody>
      </p:sp>
      <p:sp>
        <p:nvSpPr>
          <p:cNvPr id="227332" name="Rectangle 3"/>
          <p:cNvSpPr>
            <a:spLocks noGrp="1" noChangeArrowheads="1"/>
          </p:cNvSpPr>
          <p:nvPr>
            <p:ph sz="quarter" idx="1"/>
          </p:nvPr>
        </p:nvSpPr>
        <p:spPr/>
        <p:txBody>
          <a:bodyPr>
            <a:normAutofit/>
          </a:bodyPr>
          <a:lstStyle/>
          <a:p>
            <a:pPr marL="274320" indent="-274320" eaLnBrk="1" fontAlgn="auto" hangingPunct="1">
              <a:lnSpc>
                <a:spcPct val="80000"/>
              </a:lnSpc>
              <a:spcBef>
                <a:spcPts val="580"/>
              </a:spcBef>
              <a:spcAft>
                <a:spcPts val="0"/>
              </a:spcAft>
              <a:buFont typeface="Wingdings 2"/>
              <a:buChar char=""/>
              <a:defRPr/>
            </a:pPr>
            <a:r>
              <a:rPr lang="el-GR" sz="1800" b="1" i="1" dirty="0" smtClean="0"/>
              <a:t>27  21 22 35 38 </a:t>
            </a:r>
            <a:r>
              <a:rPr lang="el-GR" sz="1800" b="1" i="1" dirty="0" err="1" smtClean="0"/>
              <a:t>38</a:t>
            </a:r>
            <a:r>
              <a:rPr lang="el-GR" sz="1800" b="1" i="1" dirty="0" smtClean="0"/>
              <a:t>  34  </a:t>
            </a:r>
            <a:r>
              <a:rPr lang="el-GR" sz="1800" b="1" i="1" dirty="0" err="1" smtClean="0"/>
              <a:t>34</a:t>
            </a:r>
            <a:r>
              <a:rPr lang="el-GR" sz="1800" b="1" i="1" dirty="0" smtClean="0"/>
              <a:t>  46  43 </a:t>
            </a:r>
            <a:endParaRPr lang="en-GB" sz="1800" dirty="0" smtClean="0"/>
          </a:p>
          <a:p>
            <a:pPr marL="274320" indent="-274320" eaLnBrk="1" fontAlgn="auto" hangingPunct="1">
              <a:lnSpc>
                <a:spcPct val="80000"/>
              </a:lnSpc>
              <a:spcBef>
                <a:spcPts val="580"/>
              </a:spcBef>
              <a:spcAft>
                <a:spcPts val="0"/>
              </a:spcAft>
              <a:buFont typeface="Wingdings 2"/>
              <a:buChar char=""/>
              <a:defRPr/>
            </a:pPr>
            <a:r>
              <a:rPr lang="en-GB" sz="1800" dirty="0" smtClean="0"/>
              <a:t>Stem &amp;  </a:t>
            </a:r>
            <a:r>
              <a:rPr lang="el-GR" sz="1800" dirty="0" smtClean="0"/>
              <a:t>      </a:t>
            </a:r>
            <a:r>
              <a:rPr lang="en-GB" sz="1800" dirty="0" smtClean="0"/>
              <a:t>Leaf</a:t>
            </a:r>
          </a:p>
          <a:p>
            <a:pPr marL="274320" indent="-274320" eaLnBrk="1" fontAlgn="auto" hangingPunct="1">
              <a:lnSpc>
                <a:spcPct val="80000"/>
              </a:lnSpc>
              <a:spcBef>
                <a:spcPts val="580"/>
              </a:spcBef>
              <a:spcAft>
                <a:spcPts val="0"/>
              </a:spcAft>
              <a:buFont typeface="Wingdings 2"/>
              <a:buChar char=""/>
              <a:defRPr/>
            </a:pPr>
            <a:r>
              <a:rPr lang="en-GB" sz="1800" dirty="0" smtClean="0"/>
              <a:t>     2,00        2 .  12</a:t>
            </a:r>
          </a:p>
          <a:p>
            <a:pPr marL="274320" indent="-274320" eaLnBrk="1" fontAlgn="auto" hangingPunct="1">
              <a:lnSpc>
                <a:spcPct val="80000"/>
              </a:lnSpc>
              <a:spcBef>
                <a:spcPts val="580"/>
              </a:spcBef>
              <a:spcAft>
                <a:spcPts val="0"/>
              </a:spcAft>
              <a:buFont typeface="Wingdings 2"/>
              <a:buChar char=""/>
              <a:defRPr/>
            </a:pPr>
            <a:r>
              <a:rPr lang="en-GB" sz="1800" dirty="0" smtClean="0"/>
              <a:t>     1,00        2 .  7</a:t>
            </a:r>
          </a:p>
          <a:p>
            <a:pPr marL="274320" indent="-274320" eaLnBrk="1" fontAlgn="auto" hangingPunct="1">
              <a:lnSpc>
                <a:spcPct val="80000"/>
              </a:lnSpc>
              <a:spcBef>
                <a:spcPts val="580"/>
              </a:spcBef>
              <a:spcAft>
                <a:spcPts val="0"/>
              </a:spcAft>
              <a:buFont typeface="Wingdings 2"/>
              <a:buChar char=""/>
              <a:defRPr/>
            </a:pPr>
            <a:r>
              <a:rPr lang="en-GB" sz="1800" dirty="0" smtClean="0"/>
              <a:t>     2,00        3 .  44</a:t>
            </a:r>
          </a:p>
          <a:p>
            <a:pPr marL="274320" indent="-274320" eaLnBrk="1" fontAlgn="auto" hangingPunct="1">
              <a:lnSpc>
                <a:spcPct val="80000"/>
              </a:lnSpc>
              <a:spcBef>
                <a:spcPts val="580"/>
              </a:spcBef>
              <a:spcAft>
                <a:spcPts val="0"/>
              </a:spcAft>
              <a:buFont typeface="Wingdings 2"/>
              <a:buChar char=""/>
              <a:defRPr/>
            </a:pPr>
            <a:r>
              <a:rPr lang="en-GB" sz="1800" dirty="0" smtClean="0"/>
              <a:t>     3,00        3 .  588</a:t>
            </a:r>
          </a:p>
          <a:p>
            <a:pPr marL="274320" indent="-274320" eaLnBrk="1" fontAlgn="auto" hangingPunct="1">
              <a:lnSpc>
                <a:spcPct val="80000"/>
              </a:lnSpc>
              <a:spcBef>
                <a:spcPts val="580"/>
              </a:spcBef>
              <a:spcAft>
                <a:spcPts val="0"/>
              </a:spcAft>
              <a:buFont typeface="Wingdings 2"/>
              <a:buChar char=""/>
              <a:defRPr/>
            </a:pPr>
            <a:r>
              <a:rPr lang="en-GB" sz="1800" dirty="0" smtClean="0"/>
              <a:t>     1,00        4 .  3</a:t>
            </a:r>
          </a:p>
          <a:p>
            <a:pPr marL="274320" indent="-274320" eaLnBrk="1" fontAlgn="auto" hangingPunct="1">
              <a:lnSpc>
                <a:spcPct val="80000"/>
              </a:lnSpc>
              <a:spcBef>
                <a:spcPts val="580"/>
              </a:spcBef>
              <a:spcAft>
                <a:spcPts val="0"/>
              </a:spcAft>
              <a:buFont typeface="Wingdings 2"/>
              <a:buChar char=""/>
              <a:defRPr/>
            </a:pPr>
            <a:r>
              <a:rPr lang="en-GB" sz="1800" dirty="0" smtClean="0"/>
              <a:t>     1,00        4 .  6</a:t>
            </a:r>
            <a:endParaRPr lang="el-GR" sz="1800" dirty="0" smtClean="0"/>
          </a:p>
          <a:p>
            <a:pPr marL="274320" indent="-274320" eaLnBrk="1" fontAlgn="auto" hangingPunct="1">
              <a:lnSpc>
                <a:spcPct val="80000"/>
              </a:lnSpc>
              <a:spcBef>
                <a:spcPts val="580"/>
              </a:spcBef>
              <a:spcAft>
                <a:spcPts val="0"/>
              </a:spcAft>
              <a:buFont typeface="Wingdings 2"/>
              <a:buChar char=""/>
              <a:defRPr/>
            </a:pPr>
            <a:r>
              <a:rPr lang="el-GR" sz="1800" dirty="0" smtClean="0"/>
              <a:t>ΗΛΙΚΙΑ</a:t>
            </a:r>
            <a:r>
              <a:rPr lang="en-GB" sz="1800" dirty="0" smtClean="0"/>
              <a:t> Stem-and-Leaf Plot</a:t>
            </a:r>
          </a:p>
          <a:p>
            <a:pPr marL="274320" indent="-274320" eaLnBrk="1" fontAlgn="auto" hangingPunct="1">
              <a:lnSpc>
                <a:spcPct val="80000"/>
              </a:lnSpc>
              <a:spcBef>
                <a:spcPts val="580"/>
              </a:spcBef>
              <a:spcAft>
                <a:spcPts val="0"/>
              </a:spcAft>
              <a:buFont typeface="Wingdings 2"/>
              <a:buChar char=""/>
              <a:defRPr/>
            </a:pPr>
            <a:r>
              <a:rPr lang="en-GB" sz="1800" dirty="0" smtClean="0"/>
              <a:t> Stem width:     10,00</a:t>
            </a:r>
          </a:p>
          <a:p>
            <a:pPr marL="274320" indent="-274320" eaLnBrk="1" fontAlgn="auto" hangingPunct="1">
              <a:lnSpc>
                <a:spcPct val="80000"/>
              </a:lnSpc>
              <a:spcBef>
                <a:spcPts val="580"/>
              </a:spcBef>
              <a:spcAft>
                <a:spcPts val="0"/>
              </a:spcAft>
              <a:buFont typeface="Wingdings 2"/>
              <a:buChar char=""/>
              <a:defRPr/>
            </a:pPr>
            <a:r>
              <a:rPr lang="en-GB" sz="1800" dirty="0" smtClean="0"/>
              <a:t> Each leaf:       1 case(s)</a:t>
            </a:r>
            <a:endParaRPr lang="el-GR" sz="1800" dirty="0" smtClean="0"/>
          </a:p>
          <a:p>
            <a:pPr marL="274320" indent="-274320" eaLnBrk="1" fontAlgn="auto" hangingPunct="1">
              <a:lnSpc>
                <a:spcPct val="80000"/>
              </a:lnSpc>
              <a:spcBef>
                <a:spcPts val="580"/>
              </a:spcBef>
              <a:spcAft>
                <a:spcPts val="0"/>
              </a:spcAft>
              <a:buFont typeface="Wingdings 2"/>
              <a:buChar char=""/>
              <a:defRPr/>
            </a:pPr>
            <a:endParaRPr lang="el-GR" sz="1600" dirty="0"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6"/>
          <p:cNvSpPr>
            <a:spLocks noGrp="1" noChangeArrowheads="1"/>
          </p:cNvSpPr>
          <p:nvPr>
            <p:ph type="sldNum" sz="quarter" idx="12"/>
          </p:nvPr>
        </p:nvSpPr>
        <p:spPr>
          <a:noFill/>
        </p:spPr>
        <p:txBody>
          <a:bodyPr/>
          <a:lstStyle/>
          <a:p>
            <a:pPr>
              <a:defRPr/>
            </a:pPr>
            <a:fld id="{E82124D0-7D26-49FB-9321-8DA4906E8766}" type="slidenum">
              <a:rPr lang="el-GR"/>
              <a:pPr>
                <a:defRPr/>
              </a:pPr>
              <a:t>179</a:t>
            </a:fld>
            <a:endParaRPr lang="el-GR"/>
          </a:p>
        </p:txBody>
      </p:sp>
      <p:sp>
        <p:nvSpPr>
          <p:cNvPr id="102404" name="Rectangle 2"/>
          <p:cNvSpPr>
            <a:spLocks noGrp="1" noChangeArrowheads="1"/>
          </p:cNvSpPr>
          <p:nvPr>
            <p:ph type="title" idx="4294967295"/>
          </p:nvPr>
        </p:nvSpPr>
        <p:spPr>
          <a:xfrm>
            <a:off x="914400" y="260350"/>
            <a:ext cx="8229600" cy="1143000"/>
          </a:xfrm>
        </p:spPr>
        <p:txBody>
          <a:bodyPr/>
          <a:lstStyle/>
          <a:p>
            <a:pPr eaLnBrk="1" hangingPunct="1"/>
            <a:r>
              <a:rPr lang="el-GR" sz="2800" b="1" smtClean="0"/>
              <a:t>ΜΕΤΡΑ ΑΣΥΜΜΕΤΡΙΑΣ ΚΑΙ ΚΥΡΤΩΣΗΣ ΔΕΔΟΜΕΝΩΝ</a:t>
            </a:r>
            <a:r>
              <a:rPr lang="en-US" sz="2800" b="1" smtClean="0"/>
              <a:t/>
            </a:r>
            <a:br>
              <a:rPr lang="en-US" sz="2800" b="1" smtClean="0"/>
            </a:br>
            <a:r>
              <a:rPr lang="en-US" sz="2800" b="1" smtClean="0"/>
              <a:t>A</a:t>
            </a:r>
            <a:r>
              <a:rPr lang="el-GR" sz="2800" b="1" smtClean="0"/>
              <a:t>ΣΥΜΜΕΤΡΙΑ ΚΑΤΑΝΟΜΗΣ</a:t>
            </a:r>
          </a:p>
        </p:txBody>
      </p:sp>
      <p:graphicFrame>
        <p:nvGraphicFramePr>
          <p:cNvPr id="102402" name="Object 3"/>
          <p:cNvGraphicFramePr>
            <a:graphicFrameLocks noChangeAspect="1"/>
          </p:cNvGraphicFramePr>
          <p:nvPr>
            <p:ph idx="4294967295"/>
          </p:nvPr>
        </p:nvGraphicFramePr>
        <p:xfrm>
          <a:off x="1357313" y="1428750"/>
          <a:ext cx="7786687" cy="4532313"/>
        </p:xfrm>
        <a:graphic>
          <a:graphicData uri="http://schemas.openxmlformats.org/presentationml/2006/ole">
            <p:oleObj spid="_x0000_s102402" name="Έγγραφο" r:id="rId3" imgW="5332263" imgH="4525465" progId="Word.Document.8">
              <p:embed/>
            </p:oleObj>
          </a:graphicData>
        </a:graphic>
      </p:graphicFrame>
      <p:sp>
        <p:nvSpPr>
          <p:cNvPr id="10240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0E5AC36-6C7C-4AB6-AF2B-E3BDD6C6FB72}" type="slidenum">
              <a:rPr lang="el-GR" sz="1400"/>
              <a:pPr algn="r"/>
              <a:t>179</a:t>
            </a:fld>
            <a:endParaRPr lang="el-GR" sz="1400"/>
          </a:p>
        </p:txBody>
      </p:sp>
      <p:sp>
        <p:nvSpPr>
          <p:cNvPr id="102406"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5B8127C-EF4B-4E3E-9508-48949E64B31B}" type="slidenum">
              <a:rPr lang="el-GR" sz="1400"/>
              <a:pPr algn="r"/>
              <a:t>179</a:t>
            </a:fld>
            <a:endParaRPr lang="el-GR"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r>
              <a:rPr lang="el-GR" sz="3600" smtClean="0"/>
              <a:t>ΠΑΡΑΔΕΙΓΜΑ</a:t>
            </a:r>
          </a:p>
        </p:txBody>
      </p:sp>
      <p:sp>
        <p:nvSpPr>
          <p:cNvPr id="2" name="Rectangle 6"/>
          <p:cNvSpPr>
            <a:spLocks noGrp="1" noChangeArrowheads="1"/>
          </p:cNvSpPr>
          <p:nvPr>
            <p:ph type="sldNum" sz="quarter" idx="12"/>
          </p:nvPr>
        </p:nvSpPr>
        <p:spPr>
          <a:noFill/>
        </p:spPr>
        <p:txBody>
          <a:bodyPr/>
          <a:lstStyle/>
          <a:p>
            <a:pPr>
              <a:defRPr/>
            </a:pPr>
            <a:fld id="{AC75E940-FF73-4B7A-B476-896ED3BF0C68}" type="slidenum">
              <a:rPr lang="el-GR"/>
              <a:pPr>
                <a:defRPr/>
              </a:pPr>
              <a:t>18</a:t>
            </a:fld>
            <a:endParaRPr lang="el-GR"/>
          </a:p>
        </p:txBody>
      </p:sp>
      <p:graphicFrame>
        <p:nvGraphicFramePr>
          <p:cNvPr id="2050" name="Object 4"/>
          <p:cNvGraphicFramePr>
            <a:graphicFrameLocks noChangeAspect="1"/>
          </p:cNvGraphicFramePr>
          <p:nvPr>
            <p:ph sz="quarter" idx="1"/>
          </p:nvPr>
        </p:nvGraphicFramePr>
        <p:xfrm>
          <a:off x="744538" y="1341438"/>
          <a:ext cx="7724775" cy="4751387"/>
        </p:xfrm>
        <a:graphic>
          <a:graphicData uri="http://schemas.openxmlformats.org/presentationml/2006/ole">
            <p:oleObj spid="_x0000_s2050" name="Έγγραφο" r:id="rId3" imgW="5997270" imgH="3689208" progId="Word.Document.8">
              <p:embed/>
            </p:oleObj>
          </a:graphicData>
        </a:graphic>
      </p:graphicFrame>
      <p:sp>
        <p:nvSpPr>
          <p:cNvPr id="205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C3B20D1-30B6-4F53-A432-8EA7E597F766}" type="slidenum">
              <a:rPr lang="el-GR" sz="1400"/>
              <a:pPr algn="r"/>
              <a:t>18</a:t>
            </a:fld>
            <a:endParaRPr lang="el-GR" sz="140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6"/>
          <p:cNvSpPr>
            <a:spLocks noGrp="1" noChangeArrowheads="1"/>
          </p:cNvSpPr>
          <p:nvPr>
            <p:ph type="sldNum" sz="quarter" idx="12"/>
          </p:nvPr>
        </p:nvSpPr>
        <p:spPr>
          <a:noFill/>
        </p:spPr>
        <p:txBody>
          <a:bodyPr/>
          <a:lstStyle/>
          <a:p>
            <a:pPr>
              <a:defRPr/>
            </a:pPr>
            <a:fld id="{0E11B279-F34F-4949-ABC4-F1CDB8C59402}" type="slidenum">
              <a:rPr lang="el-GR"/>
              <a:pPr>
                <a:defRPr/>
              </a:pPr>
              <a:t>180</a:t>
            </a:fld>
            <a:endParaRPr lang="el-GR"/>
          </a:p>
        </p:txBody>
      </p:sp>
      <p:sp>
        <p:nvSpPr>
          <p:cNvPr id="103428" name="Rectangle 2"/>
          <p:cNvSpPr>
            <a:spLocks noGrp="1" noChangeArrowheads="1"/>
          </p:cNvSpPr>
          <p:nvPr>
            <p:ph type="title" idx="4294967295"/>
          </p:nvPr>
        </p:nvSpPr>
        <p:spPr>
          <a:xfrm>
            <a:off x="914400" y="285750"/>
            <a:ext cx="8229600" cy="1143000"/>
          </a:xfrm>
        </p:spPr>
        <p:txBody>
          <a:bodyPr/>
          <a:lstStyle/>
          <a:p>
            <a:pPr eaLnBrk="1" hangingPunct="1"/>
            <a:r>
              <a:rPr lang="el-GR" smtClean="0"/>
              <a:t>Ασύμμετρη (δικόρυφη)</a:t>
            </a:r>
          </a:p>
        </p:txBody>
      </p:sp>
      <p:graphicFrame>
        <p:nvGraphicFramePr>
          <p:cNvPr id="103426" name="Object 3"/>
          <p:cNvGraphicFramePr>
            <a:graphicFrameLocks noChangeAspect="1"/>
          </p:cNvGraphicFramePr>
          <p:nvPr>
            <p:ph idx="4294967295"/>
          </p:nvPr>
        </p:nvGraphicFramePr>
        <p:xfrm>
          <a:off x="0" y="2071688"/>
          <a:ext cx="5929313" cy="3167062"/>
        </p:xfrm>
        <a:graphic>
          <a:graphicData uri="http://schemas.openxmlformats.org/presentationml/2006/ole">
            <p:oleObj spid="_x0000_s103426" name="Έγγραφο" r:id="rId3" imgW="5313111" imgH="2444675" progId="Word.Document.8">
              <p:embed/>
            </p:oleObj>
          </a:graphicData>
        </a:graphic>
      </p:graphicFrame>
      <p:sp>
        <p:nvSpPr>
          <p:cNvPr id="10342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D11C59A-02EA-4E8D-89AD-7657E598B60C}" type="slidenum">
              <a:rPr lang="el-GR" sz="1400"/>
              <a:pPr algn="r"/>
              <a:t>180</a:t>
            </a:fld>
            <a:endParaRPr lang="el-GR" sz="1400"/>
          </a:p>
        </p:txBody>
      </p:sp>
      <p:sp>
        <p:nvSpPr>
          <p:cNvPr id="103430"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E363E3D-97AF-4E39-8EB2-4EFD5666B683}" type="slidenum">
              <a:rPr lang="el-GR" sz="1400"/>
              <a:pPr algn="r"/>
              <a:t>180</a:t>
            </a:fld>
            <a:endParaRPr lang="el-GR" sz="140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6"/>
          <p:cNvSpPr>
            <a:spLocks noGrp="1" noChangeArrowheads="1"/>
          </p:cNvSpPr>
          <p:nvPr>
            <p:ph type="sldNum" sz="quarter" idx="12"/>
          </p:nvPr>
        </p:nvSpPr>
        <p:spPr>
          <a:noFill/>
        </p:spPr>
        <p:txBody>
          <a:bodyPr/>
          <a:lstStyle/>
          <a:p>
            <a:pPr>
              <a:defRPr/>
            </a:pPr>
            <a:fld id="{6497458F-47C4-46D0-B9CF-B724254C9A7A}" type="slidenum">
              <a:rPr lang="el-GR"/>
              <a:pPr>
                <a:defRPr/>
              </a:pPr>
              <a:t>181</a:t>
            </a:fld>
            <a:endParaRPr lang="el-GR"/>
          </a:p>
        </p:txBody>
      </p:sp>
      <p:sp>
        <p:nvSpPr>
          <p:cNvPr id="104452" name="Rectangle 2"/>
          <p:cNvSpPr>
            <a:spLocks noGrp="1" noChangeArrowheads="1"/>
          </p:cNvSpPr>
          <p:nvPr>
            <p:ph type="title" idx="4294967295"/>
          </p:nvPr>
        </p:nvSpPr>
        <p:spPr>
          <a:xfrm>
            <a:off x="642910" y="357166"/>
            <a:ext cx="8229600" cy="1143000"/>
          </a:xfrm>
        </p:spPr>
        <p:txBody>
          <a:bodyPr/>
          <a:lstStyle/>
          <a:p>
            <a:pPr eaLnBrk="1" hangingPunct="1"/>
            <a:r>
              <a:rPr lang="el-GR" dirty="0" smtClean="0"/>
              <a:t>Θετικώς ασύμμετρη κατανομή</a:t>
            </a:r>
          </a:p>
        </p:txBody>
      </p:sp>
      <p:graphicFrame>
        <p:nvGraphicFramePr>
          <p:cNvPr id="104450" name="Object 3"/>
          <p:cNvGraphicFramePr>
            <a:graphicFrameLocks noChangeAspect="1"/>
          </p:cNvGraphicFramePr>
          <p:nvPr>
            <p:ph idx="4294967295"/>
          </p:nvPr>
        </p:nvGraphicFramePr>
        <p:xfrm>
          <a:off x="0" y="1844675"/>
          <a:ext cx="7200900" cy="4176713"/>
        </p:xfrm>
        <a:graphic>
          <a:graphicData uri="http://schemas.openxmlformats.org/presentationml/2006/ole">
            <p:oleObj spid="_x0000_s104450" name="Έγγραφο" r:id="rId3" imgW="5313111" imgH="2642141" progId="Word.Document.8">
              <p:embed/>
            </p:oleObj>
          </a:graphicData>
        </a:graphic>
      </p:graphicFrame>
      <p:sp>
        <p:nvSpPr>
          <p:cNvPr id="10445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D4B1C5F-6D49-4431-BFD5-BF789FC8DD31}" type="slidenum">
              <a:rPr lang="el-GR" sz="1400"/>
              <a:pPr algn="r"/>
              <a:t>181</a:t>
            </a:fld>
            <a:endParaRPr lang="el-GR" sz="1400"/>
          </a:p>
        </p:txBody>
      </p:sp>
      <p:sp>
        <p:nvSpPr>
          <p:cNvPr id="104454"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50CDB91-F1D5-495B-984B-7ED31A9D35CA}" type="slidenum">
              <a:rPr lang="el-GR" sz="1400"/>
              <a:pPr algn="r"/>
              <a:t>181</a:t>
            </a:fld>
            <a:endParaRPr lang="el-GR" sz="140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6"/>
          <p:cNvSpPr>
            <a:spLocks noGrp="1" noChangeArrowheads="1"/>
          </p:cNvSpPr>
          <p:nvPr>
            <p:ph type="sldNum" sz="quarter" idx="12"/>
          </p:nvPr>
        </p:nvSpPr>
        <p:spPr>
          <a:noFill/>
        </p:spPr>
        <p:txBody>
          <a:bodyPr/>
          <a:lstStyle/>
          <a:p>
            <a:pPr>
              <a:defRPr/>
            </a:pPr>
            <a:fld id="{147DF9BC-83DE-4A7D-A9D4-E2F59910520A}" type="slidenum">
              <a:rPr lang="el-GR"/>
              <a:pPr>
                <a:defRPr/>
              </a:pPr>
              <a:t>182</a:t>
            </a:fld>
            <a:endParaRPr lang="el-GR"/>
          </a:p>
        </p:txBody>
      </p:sp>
      <p:sp>
        <p:nvSpPr>
          <p:cNvPr id="105476" name="Rectangle 2"/>
          <p:cNvSpPr>
            <a:spLocks noGrp="1" noChangeArrowheads="1"/>
          </p:cNvSpPr>
          <p:nvPr>
            <p:ph type="title" idx="4294967295"/>
          </p:nvPr>
        </p:nvSpPr>
        <p:spPr>
          <a:xfrm>
            <a:off x="914400" y="285750"/>
            <a:ext cx="8229600" cy="1143000"/>
          </a:xfrm>
        </p:spPr>
        <p:txBody>
          <a:bodyPr/>
          <a:lstStyle/>
          <a:p>
            <a:pPr eaLnBrk="1" hangingPunct="1"/>
            <a:r>
              <a:rPr lang="el-GR" dirty="0" smtClean="0"/>
              <a:t> Αρνητικώς ασύμμετρη κατανομή</a:t>
            </a:r>
          </a:p>
        </p:txBody>
      </p:sp>
      <p:graphicFrame>
        <p:nvGraphicFramePr>
          <p:cNvPr id="105474" name="Object 3"/>
          <p:cNvGraphicFramePr>
            <a:graphicFrameLocks noChangeAspect="1"/>
          </p:cNvGraphicFramePr>
          <p:nvPr>
            <p:ph idx="4294967295"/>
          </p:nvPr>
        </p:nvGraphicFramePr>
        <p:xfrm>
          <a:off x="1303338" y="1554163"/>
          <a:ext cx="7840662" cy="4611687"/>
        </p:xfrm>
        <a:graphic>
          <a:graphicData uri="http://schemas.openxmlformats.org/presentationml/2006/ole">
            <p:oleObj spid="_x0000_s105474" name="Έγγραφο" r:id="rId3" imgW="5313111" imgH="2545032" progId="Word.Document.8">
              <p:embed/>
            </p:oleObj>
          </a:graphicData>
        </a:graphic>
      </p:graphicFrame>
      <p:sp>
        <p:nvSpPr>
          <p:cNvPr id="10547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0A9FC18-3AFF-469A-B4DB-7F2B5A1560E3}" type="slidenum">
              <a:rPr lang="el-GR" sz="1400"/>
              <a:pPr algn="r"/>
              <a:t>182</a:t>
            </a:fld>
            <a:endParaRPr lang="el-GR" sz="1400"/>
          </a:p>
        </p:txBody>
      </p:sp>
      <p:sp>
        <p:nvSpPr>
          <p:cNvPr id="105478"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6AABF4F-0DAF-41E4-9349-5C3A8609ADDF}" type="slidenum">
              <a:rPr lang="el-GR" sz="1400"/>
              <a:pPr algn="r"/>
              <a:t>182</a:t>
            </a:fld>
            <a:endParaRPr lang="el-GR" sz="140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6"/>
          <p:cNvSpPr>
            <a:spLocks noGrp="1" noChangeArrowheads="1"/>
          </p:cNvSpPr>
          <p:nvPr>
            <p:ph type="sldNum" sz="quarter" idx="12"/>
          </p:nvPr>
        </p:nvSpPr>
        <p:spPr>
          <a:noFill/>
        </p:spPr>
        <p:txBody>
          <a:bodyPr/>
          <a:lstStyle/>
          <a:p>
            <a:pPr>
              <a:defRPr/>
            </a:pPr>
            <a:fld id="{82B40783-BF5D-40BC-A9E5-A4ECF16945D0}" type="slidenum">
              <a:rPr lang="el-GR"/>
              <a:pPr>
                <a:defRPr/>
              </a:pPr>
              <a:t>183</a:t>
            </a:fld>
            <a:endParaRPr lang="el-GR"/>
          </a:p>
        </p:txBody>
      </p:sp>
      <p:sp>
        <p:nvSpPr>
          <p:cNvPr id="106501" name="Rectangle 2"/>
          <p:cNvSpPr>
            <a:spLocks noGrp="1" noChangeArrowheads="1"/>
          </p:cNvSpPr>
          <p:nvPr>
            <p:ph type="title" idx="4294967295"/>
          </p:nvPr>
        </p:nvSpPr>
        <p:spPr>
          <a:xfrm>
            <a:off x="428596" y="285728"/>
            <a:ext cx="8229600" cy="1143000"/>
          </a:xfrm>
        </p:spPr>
        <p:txBody>
          <a:bodyPr>
            <a:normAutofit fontScale="90000"/>
          </a:bodyPr>
          <a:lstStyle/>
          <a:p>
            <a:pPr eaLnBrk="1" fontAlgn="auto" hangingPunct="1">
              <a:spcAft>
                <a:spcPts val="0"/>
              </a:spcAft>
              <a:defRPr/>
            </a:pPr>
            <a:r>
              <a:rPr lang="el-GR" dirty="0" smtClean="0"/>
              <a:t>Ορίζουμε το συντελεστή ασυμμετρίας ως εξής:</a:t>
            </a:r>
          </a:p>
        </p:txBody>
      </p:sp>
      <p:graphicFrame>
        <p:nvGraphicFramePr>
          <p:cNvPr id="106498" name="Object 3"/>
          <p:cNvGraphicFramePr>
            <a:graphicFrameLocks noChangeAspect="1"/>
          </p:cNvGraphicFramePr>
          <p:nvPr>
            <p:ph idx="4294967295"/>
          </p:nvPr>
        </p:nvGraphicFramePr>
        <p:xfrm>
          <a:off x="785786" y="1500174"/>
          <a:ext cx="7272338" cy="4248150"/>
        </p:xfrm>
        <a:graphic>
          <a:graphicData uri="http://schemas.openxmlformats.org/presentationml/2006/ole">
            <p:oleObj spid="_x0000_s106498" name="Έγγραφο" r:id="rId3" imgW="5332263" imgH="2889063" progId="Word.Document.8">
              <p:embed/>
            </p:oleObj>
          </a:graphicData>
        </a:graphic>
      </p:graphicFrame>
      <p:sp>
        <p:nvSpPr>
          <p:cNvPr id="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4A1547C-50FE-452E-A95B-EAB80092361E}" type="slidenum">
              <a:rPr lang="el-GR" sz="1400"/>
              <a:pPr algn="r"/>
              <a:t>183</a:t>
            </a:fld>
            <a:endParaRPr lang="el-GR" sz="1400"/>
          </a:p>
        </p:txBody>
      </p:sp>
      <p:sp>
        <p:nvSpPr>
          <p:cNvPr id="106502"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A37E8AE-73E2-4F86-B279-B41BA0298748}" type="slidenum">
              <a:rPr lang="el-GR" sz="1400"/>
              <a:pPr algn="r"/>
              <a:t>183</a:t>
            </a:fld>
            <a:endParaRPr lang="el-GR" sz="140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6"/>
          <p:cNvSpPr>
            <a:spLocks noGrp="1" noChangeArrowheads="1"/>
          </p:cNvSpPr>
          <p:nvPr>
            <p:ph type="sldNum" sz="quarter" idx="12"/>
          </p:nvPr>
        </p:nvSpPr>
        <p:spPr>
          <a:noFill/>
        </p:spPr>
        <p:txBody>
          <a:bodyPr/>
          <a:lstStyle/>
          <a:p>
            <a:pPr>
              <a:defRPr/>
            </a:pPr>
            <a:fld id="{F77450A1-F4DC-4129-BC25-A455C5D3F211}" type="slidenum">
              <a:rPr lang="el-GR"/>
              <a:pPr>
                <a:defRPr/>
              </a:pPr>
              <a:t>184</a:t>
            </a:fld>
            <a:endParaRPr lang="el-GR"/>
          </a:p>
        </p:txBody>
      </p:sp>
      <p:sp>
        <p:nvSpPr>
          <p:cNvPr id="241667" name="Rectangle 2"/>
          <p:cNvSpPr>
            <a:spLocks noGrp="1" noChangeArrowheads="1"/>
          </p:cNvSpPr>
          <p:nvPr>
            <p:ph type="body" idx="4294967295"/>
          </p:nvPr>
        </p:nvSpPr>
        <p:spPr>
          <a:xfrm>
            <a:off x="0" y="1600200"/>
            <a:ext cx="8229600" cy="4525963"/>
          </a:xfrm>
        </p:spPr>
        <p:txBody>
          <a:bodyPr/>
          <a:lstStyle/>
          <a:p>
            <a:pPr eaLnBrk="1" hangingPunct="1"/>
            <a:r>
              <a:rPr lang="el-GR" smtClean="0"/>
              <a:t>ΙΣΧΥΕΙ:</a:t>
            </a:r>
          </a:p>
          <a:p>
            <a:pPr eaLnBrk="1" hangingPunct="1"/>
            <a:r>
              <a:rPr lang="el-GR" smtClean="0"/>
              <a:t>Εάν β</a:t>
            </a:r>
            <a:r>
              <a:rPr lang="el-GR" baseline="-25000" smtClean="0"/>
              <a:t>1</a:t>
            </a:r>
            <a:r>
              <a:rPr lang="el-GR" smtClean="0"/>
              <a:t>&gt;0 η κατανομή παρουσιάζει θετική ασυμμετρία</a:t>
            </a:r>
          </a:p>
          <a:p>
            <a:pPr eaLnBrk="1" hangingPunct="1"/>
            <a:r>
              <a:rPr lang="el-GR" smtClean="0"/>
              <a:t>Εάν β</a:t>
            </a:r>
            <a:r>
              <a:rPr lang="el-GR" baseline="-25000" smtClean="0"/>
              <a:t>1</a:t>
            </a:r>
            <a:r>
              <a:rPr lang="el-GR" smtClean="0"/>
              <a:t>=0 η κατανομή είναι συμμετρική</a:t>
            </a:r>
          </a:p>
          <a:p>
            <a:pPr eaLnBrk="1" hangingPunct="1"/>
            <a:r>
              <a:rPr lang="el-GR" smtClean="0"/>
              <a:t>Εάν β</a:t>
            </a:r>
            <a:r>
              <a:rPr lang="el-GR" baseline="-25000" smtClean="0"/>
              <a:t>1</a:t>
            </a:r>
            <a:r>
              <a:rPr lang="el-GR" smtClean="0"/>
              <a:t>&lt;0 η κατανομή παρουσιάζει αρνητική ασυμμετρία</a:t>
            </a:r>
          </a:p>
          <a:p>
            <a:pPr eaLnBrk="1" hangingPunct="1"/>
            <a:endParaRPr lang="el-GR" smtClean="0"/>
          </a:p>
        </p:txBody>
      </p:sp>
      <p:sp>
        <p:nvSpPr>
          <p:cNvPr id="24166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7B732DA-6C95-4212-BD02-86CD919279A3}" type="slidenum">
              <a:rPr lang="el-GR" sz="1400"/>
              <a:pPr algn="r"/>
              <a:t>184</a:t>
            </a:fld>
            <a:endParaRPr lang="el-GR" sz="1400"/>
          </a:p>
        </p:txBody>
      </p:sp>
      <p:sp>
        <p:nvSpPr>
          <p:cNvPr id="241669"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EEC1EB-8C4D-476F-839A-43233A54A48F}" type="slidenum">
              <a:rPr lang="el-GR" sz="1400"/>
              <a:pPr algn="r"/>
              <a:t>184</a:t>
            </a:fld>
            <a:endParaRPr lang="el-GR" sz="140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6"/>
          <p:cNvSpPr>
            <a:spLocks noGrp="1" noChangeArrowheads="1"/>
          </p:cNvSpPr>
          <p:nvPr>
            <p:ph type="sldNum" sz="quarter" idx="12"/>
          </p:nvPr>
        </p:nvSpPr>
        <p:spPr>
          <a:noFill/>
        </p:spPr>
        <p:txBody>
          <a:bodyPr/>
          <a:lstStyle/>
          <a:p>
            <a:pPr>
              <a:defRPr/>
            </a:pPr>
            <a:fld id="{FC9AE430-A1AB-48D5-BDE5-449D21741C7C}" type="slidenum">
              <a:rPr lang="el-GR"/>
              <a:pPr>
                <a:defRPr/>
              </a:pPr>
              <a:t>185</a:t>
            </a:fld>
            <a:endParaRPr lang="el-GR"/>
          </a:p>
        </p:txBody>
      </p:sp>
      <p:sp>
        <p:nvSpPr>
          <p:cNvPr id="229380" name="Rectangle 2"/>
          <p:cNvSpPr>
            <a:spLocks noGrp="1" noChangeArrowheads="1"/>
          </p:cNvSpPr>
          <p:nvPr>
            <p:ph type="title" idx="4294967295"/>
          </p:nvPr>
        </p:nvSpPr>
        <p:spPr>
          <a:xfrm>
            <a:off x="914400" y="214313"/>
            <a:ext cx="8229600" cy="1143000"/>
          </a:xfrm>
        </p:spPr>
        <p:txBody>
          <a:bodyPr>
            <a:normAutofit fontScale="90000"/>
          </a:bodyPr>
          <a:lstStyle/>
          <a:p>
            <a:pPr eaLnBrk="1" fontAlgn="auto" hangingPunct="1">
              <a:spcAft>
                <a:spcPts val="0"/>
              </a:spcAft>
              <a:defRPr/>
            </a:pPr>
            <a:r>
              <a:rPr lang="en-US" b="1" dirty="0" smtClean="0"/>
              <a:t>K</a:t>
            </a:r>
            <a:r>
              <a:rPr lang="el-GR" b="1" dirty="0" smtClean="0"/>
              <a:t>ΥΡΤΩΣΗ ΚΑΤΑΝΟΜΗΣ</a:t>
            </a:r>
            <a:r>
              <a:rPr lang="el-GR" dirty="0" smtClean="0"/>
              <a:t/>
            </a:r>
            <a:br>
              <a:rPr lang="el-GR" dirty="0" smtClean="0"/>
            </a:br>
            <a:endParaRPr lang="el-GR" dirty="0" smtClean="0"/>
          </a:p>
        </p:txBody>
      </p:sp>
      <p:sp>
        <p:nvSpPr>
          <p:cNvPr id="242692" name="Rectangle 3"/>
          <p:cNvSpPr>
            <a:spLocks noGrp="1" noChangeArrowheads="1"/>
          </p:cNvSpPr>
          <p:nvPr>
            <p:ph type="body" idx="4294967295"/>
          </p:nvPr>
        </p:nvSpPr>
        <p:spPr>
          <a:xfrm>
            <a:off x="0" y="1500188"/>
            <a:ext cx="8229600" cy="4525962"/>
          </a:xfrm>
        </p:spPr>
        <p:txBody>
          <a:bodyPr/>
          <a:lstStyle/>
          <a:p>
            <a:pPr eaLnBrk="1" hangingPunct="1">
              <a:lnSpc>
                <a:spcPct val="90000"/>
              </a:lnSpc>
            </a:pPr>
            <a:r>
              <a:rPr lang="el-GR" smtClean="0"/>
              <a:t>Τα μέτρο κύρτωσης που χαρακτηρίζει το ύψος της κορυφής μας δίνει πληροφορίες γύρω από την αιχμηρότητα της καμπύλης της κατανομής.</a:t>
            </a:r>
          </a:p>
          <a:p>
            <a:pPr eaLnBrk="1" hangingPunct="1">
              <a:lnSpc>
                <a:spcPct val="90000"/>
              </a:lnSpc>
            </a:pPr>
            <a:r>
              <a:rPr lang="el-GR" smtClean="0"/>
              <a:t>Οι κατανομές με βάση το μέτρο της κύρτωσης διακρίνονται σε:</a:t>
            </a:r>
          </a:p>
          <a:p>
            <a:pPr eaLnBrk="1" hangingPunct="1">
              <a:lnSpc>
                <a:spcPct val="90000"/>
              </a:lnSpc>
            </a:pPr>
            <a:r>
              <a:rPr lang="el-GR" smtClean="0"/>
              <a:t>λεπτόκυρτες</a:t>
            </a:r>
          </a:p>
          <a:p>
            <a:pPr eaLnBrk="1" hangingPunct="1">
              <a:lnSpc>
                <a:spcPct val="90000"/>
              </a:lnSpc>
            </a:pPr>
            <a:r>
              <a:rPr lang="el-GR" smtClean="0"/>
              <a:t>μεσόκυρτες</a:t>
            </a:r>
          </a:p>
          <a:p>
            <a:pPr eaLnBrk="1" hangingPunct="1">
              <a:lnSpc>
                <a:spcPct val="90000"/>
              </a:lnSpc>
            </a:pPr>
            <a:r>
              <a:rPr lang="el-GR" smtClean="0"/>
              <a:t>πλατύκυρτες </a:t>
            </a:r>
          </a:p>
        </p:txBody>
      </p:sp>
      <p:sp>
        <p:nvSpPr>
          <p:cNvPr id="24269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5C04BDB-F4AA-442A-BD40-6E916F4A43BB}" type="slidenum">
              <a:rPr lang="el-GR" sz="1400"/>
              <a:pPr algn="r"/>
              <a:t>185</a:t>
            </a:fld>
            <a:endParaRPr lang="el-GR" sz="1400"/>
          </a:p>
        </p:txBody>
      </p:sp>
      <p:sp>
        <p:nvSpPr>
          <p:cNvPr id="242694"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976C15E-7184-4467-A731-D7B5CDA88FFD}" type="slidenum">
              <a:rPr lang="el-GR" sz="1400"/>
              <a:pPr algn="r"/>
              <a:t>185</a:t>
            </a:fld>
            <a:endParaRPr lang="el-GR" sz="140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6"/>
          <p:cNvSpPr>
            <a:spLocks noGrp="1" noChangeArrowheads="1"/>
          </p:cNvSpPr>
          <p:nvPr>
            <p:ph type="sldNum" sz="quarter" idx="12"/>
          </p:nvPr>
        </p:nvSpPr>
        <p:spPr>
          <a:noFill/>
        </p:spPr>
        <p:txBody>
          <a:bodyPr/>
          <a:lstStyle/>
          <a:p>
            <a:pPr>
              <a:defRPr/>
            </a:pPr>
            <a:fld id="{2A5CBE53-5CAB-41BD-AB9A-643DA33B7268}" type="slidenum">
              <a:rPr lang="el-GR"/>
              <a:pPr>
                <a:defRPr/>
              </a:pPr>
              <a:t>186</a:t>
            </a:fld>
            <a:endParaRPr lang="el-GR"/>
          </a:p>
        </p:txBody>
      </p:sp>
      <p:sp>
        <p:nvSpPr>
          <p:cNvPr id="230404" name="Rectangle 2"/>
          <p:cNvSpPr>
            <a:spLocks noGrp="1" noChangeArrowheads="1"/>
          </p:cNvSpPr>
          <p:nvPr>
            <p:ph type="title" idx="4294967295"/>
          </p:nvPr>
        </p:nvSpPr>
        <p:spPr>
          <a:xfrm>
            <a:off x="428596" y="285728"/>
            <a:ext cx="8229600" cy="1643062"/>
          </a:xfrm>
        </p:spPr>
        <p:txBody>
          <a:bodyPr>
            <a:normAutofit fontScale="90000"/>
          </a:bodyPr>
          <a:lstStyle/>
          <a:p>
            <a:pPr eaLnBrk="1" fontAlgn="auto" hangingPunct="1">
              <a:spcAft>
                <a:spcPts val="0"/>
              </a:spcAft>
              <a:defRPr/>
            </a:pPr>
            <a:r>
              <a:rPr lang="el-GR" dirty="0" smtClean="0"/>
              <a:t>Τυπικές περιπτώσεις </a:t>
            </a:r>
            <a:r>
              <a:rPr lang="el-GR" dirty="0" err="1" smtClean="0"/>
              <a:t>λεπτόκυρτης</a:t>
            </a:r>
            <a:r>
              <a:rPr lang="el-GR" dirty="0" smtClean="0"/>
              <a:t> (Λ), </a:t>
            </a:r>
            <a:r>
              <a:rPr lang="el-GR" dirty="0" err="1" smtClean="0"/>
              <a:t>μεσόκυρτης</a:t>
            </a:r>
            <a:r>
              <a:rPr lang="el-GR" dirty="0" smtClean="0"/>
              <a:t> (Μ) και </a:t>
            </a:r>
            <a:r>
              <a:rPr lang="el-GR" dirty="0" err="1" smtClean="0"/>
              <a:t>πλατύκυρτης</a:t>
            </a:r>
            <a:r>
              <a:rPr lang="el-GR" dirty="0" smtClean="0"/>
              <a:t> (ΙΙ) κατανομής.</a:t>
            </a:r>
          </a:p>
        </p:txBody>
      </p:sp>
      <p:sp>
        <p:nvSpPr>
          <p:cNvPr id="24371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4CC1145-C35A-487D-BEE1-B1F8C0CA508F}" type="slidenum">
              <a:rPr lang="el-GR" sz="1400"/>
              <a:pPr algn="r"/>
              <a:t>186</a:t>
            </a:fld>
            <a:endParaRPr lang="el-GR" sz="1400"/>
          </a:p>
        </p:txBody>
      </p:sp>
      <p:sp>
        <p:nvSpPr>
          <p:cNvPr id="243717" name="Text Box 3"/>
          <p:cNvSpPr txBox="1">
            <a:spLocks noChangeArrowheads="1"/>
          </p:cNvSpPr>
          <p:nvPr/>
        </p:nvSpPr>
        <p:spPr bwMode="auto">
          <a:xfrm>
            <a:off x="1403350" y="2708275"/>
            <a:ext cx="6553200" cy="366713"/>
          </a:xfrm>
          <a:prstGeom prst="rect">
            <a:avLst/>
          </a:prstGeom>
          <a:noFill/>
          <a:ln w="9525">
            <a:noFill/>
            <a:miter lim="800000"/>
            <a:headEnd/>
            <a:tailEnd/>
          </a:ln>
        </p:spPr>
        <p:txBody>
          <a:bodyPr>
            <a:spAutoFit/>
          </a:bodyPr>
          <a:lstStyle/>
          <a:p>
            <a:pPr>
              <a:spcBef>
                <a:spcPct val="50000"/>
              </a:spcBef>
            </a:pPr>
            <a:endParaRPr lang="el-GR"/>
          </a:p>
        </p:txBody>
      </p:sp>
      <p:pic>
        <p:nvPicPr>
          <p:cNvPr id="243718" name="Picture 4" descr="8"/>
          <p:cNvPicPr>
            <a:picLocks noChangeAspect="1" noChangeArrowheads="1"/>
          </p:cNvPicPr>
          <p:nvPr/>
        </p:nvPicPr>
        <p:blipFill>
          <a:blip r:embed="rId2"/>
          <a:srcRect/>
          <a:stretch>
            <a:fillRect/>
          </a:stretch>
        </p:blipFill>
        <p:spPr bwMode="auto">
          <a:xfrm>
            <a:off x="1258888" y="2781300"/>
            <a:ext cx="5834062" cy="3090863"/>
          </a:xfrm>
          <a:prstGeom prst="rect">
            <a:avLst/>
          </a:prstGeom>
          <a:noFill/>
          <a:ln w="9525">
            <a:noFill/>
            <a:miter lim="800000"/>
            <a:headEnd/>
            <a:tailEnd/>
          </a:ln>
        </p:spPr>
      </p:pic>
      <p:sp>
        <p:nvSpPr>
          <p:cNvPr id="243719"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6631A09-B109-495A-B78A-66FD425B5FEE}" type="slidenum">
              <a:rPr lang="el-GR" sz="1400"/>
              <a:pPr algn="r"/>
              <a:t>186</a:t>
            </a:fld>
            <a:endParaRPr lang="el-GR" sz="140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6"/>
          <p:cNvSpPr>
            <a:spLocks noGrp="1" noChangeArrowheads="1"/>
          </p:cNvSpPr>
          <p:nvPr>
            <p:ph type="sldNum" sz="quarter" idx="12"/>
          </p:nvPr>
        </p:nvSpPr>
        <p:spPr>
          <a:noFill/>
        </p:spPr>
        <p:txBody>
          <a:bodyPr/>
          <a:lstStyle/>
          <a:p>
            <a:pPr>
              <a:defRPr/>
            </a:pPr>
            <a:fld id="{4DE567C5-24FD-4D8E-A070-CF1F4171F980}" type="slidenum">
              <a:rPr lang="el-GR"/>
              <a:pPr>
                <a:defRPr/>
              </a:pPr>
              <a:t>187</a:t>
            </a:fld>
            <a:endParaRPr lang="el-GR"/>
          </a:p>
        </p:txBody>
      </p:sp>
      <p:sp>
        <p:nvSpPr>
          <p:cNvPr id="107525" name="Rectangle 2"/>
          <p:cNvSpPr>
            <a:spLocks noGrp="1" noChangeArrowheads="1"/>
          </p:cNvSpPr>
          <p:nvPr>
            <p:ph type="title" idx="4294967295"/>
          </p:nvPr>
        </p:nvSpPr>
        <p:spPr>
          <a:xfrm>
            <a:off x="0" y="285750"/>
            <a:ext cx="8229600" cy="1143000"/>
          </a:xfrm>
        </p:spPr>
        <p:txBody>
          <a:bodyPr>
            <a:normAutofit/>
          </a:bodyPr>
          <a:lstStyle/>
          <a:p>
            <a:pPr eaLnBrk="1" hangingPunct="1"/>
            <a:r>
              <a:rPr lang="el-GR" dirty="0" smtClean="0"/>
              <a:t>Ο συντελεστής κύρτωσης δίνεται από:</a:t>
            </a:r>
          </a:p>
        </p:txBody>
      </p:sp>
      <p:graphicFrame>
        <p:nvGraphicFramePr>
          <p:cNvPr id="107522" name="Object 3"/>
          <p:cNvGraphicFramePr>
            <a:graphicFrameLocks noChangeAspect="1"/>
          </p:cNvGraphicFramePr>
          <p:nvPr>
            <p:ph sz="half" idx="4294967295"/>
          </p:nvPr>
        </p:nvGraphicFramePr>
        <p:xfrm>
          <a:off x="0" y="1643063"/>
          <a:ext cx="5689600" cy="1944687"/>
        </p:xfrm>
        <a:graphic>
          <a:graphicData uri="http://schemas.openxmlformats.org/presentationml/2006/ole">
            <p:oleObj spid="_x0000_s107522" name="Έγγραφο" r:id="rId3" imgW="5332263" imgH="1422691" progId="Word.Document.8">
              <p:embed/>
            </p:oleObj>
          </a:graphicData>
        </a:graphic>
      </p:graphicFrame>
      <p:graphicFrame>
        <p:nvGraphicFramePr>
          <p:cNvPr id="107523" name="Object 5"/>
          <p:cNvGraphicFramePr>
            <a:graphicFrameLocks noChangeAspect="1"/>
          </p:cNvGraphicFramePr>
          <p:nvPr>
            <p:ph sz="half" idx="4294967295"/>
          </p:nvPr>
        </p:nvGraphicFramePr>
        <p:xfrm>
          <a:off x="2593975" y="3644900"/>
          <a:ext cx="6550025" cy="1871663"/>
        </p:xfrm>
        <a:graphic>
          <a:graphicData uri="http://schemas.openxmlformats.org/presentationml/2006/ole">
            <p:oleObj spid="_x0000_s107523" name="Έγγραφο" r:id="rId4" imgW="5293959" imgH="1338940" progId="Word.Document.8">
              <p:embed/>
            </p:oleObj>
          </a:graphicData>
        </a:graphic>
      </p:graphicFrame>
      <p:sp>
        <p:nvSpPr>
          <p:cNvPr id="107526"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3B9C21D-4E67-43ED-969C-5633316AF882}" type="slidenum">
              <a:rPr lang="el-GR" sz="1400"/>
              <a:pPr algn="r"/>
              <a:t>187</a:t>
            </a:fld>
            <a:endParaRPr lang="el-GR" sz="1400"/>
          </a:p>
        </p:txBody>
      </p:sp>
      <p:sp>
        <p:nvSpPr>
          <p:cNvPr id="107527" name="Text Box 4"/>
          <p:cNvSpPr txBox="1">
            <a:spLocks noChangeArrowheads="1"/>
          </p:cNvSpPr>
          <p:nvPr/>
        </p:nvSpPr>
        <p:spPr bwMode="auto">
          <a:xfrm>
            <a:off x="971550" y="4292600"/>
            <a:ext cx="6913563" cy="366713"/>
          </a:xfrm>
          <a:prstGeom prst="rect">
            <a:avLst/>
          </a:prstGeom>
          <a:noFill/>
          <a:ln w="9525">
            <a:noFill/>
            <a:miter lim="800000"/>
            <a:headEnd/>
            <a:tailEnd/>
          </a:ln>
        </p:spPr>
        <p:txBody>
          <a:bodyPr>
            <a:spAutoFit/>
          </a:bodyPr>
          <a:lstStyle/>
          <a:p>
            <a:pPr>
              <a:spcBef>
                <a:spcPct val="50000"/>
              </a:spcBef>
            </a:pPr>
            <a:endParaRPr lang="el-GR"/>
          </a:p>
        </p:txBody>
      </p:sp>
      <p:sp>
        <p:nvSpPr>
          <p:cNvPr id="107528" name="6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AC4DCAC-B5FD-4178-B4DC-7C267F565FAD}" type="slidenum">
              <a:rPr lang="el-GR" sz="1400"/>
              <a:pPr algn="r"/>
              <a:t>187</a:t>
            </a:fld>
            <a:endParaRPr lang="el-GR" sz="140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6"/>
          <p:cNvSpPr>
            <a:spLocks noGrp="1" noChangeArrowheads="1"/>
          </p:cNvSpPr>
          <p:nvPr>
            <p:ph type="sldNum" sz="quarter" idx="12"/>
          </p:nvPr>
        </p:nvSpPr>
        <p:spPr>
          <a:noFill/>
        </p:spPr>
        <p:txBody>
          <a:bodyPr/>
          <a:lstStyle/>
          <a:p>
            <a:pPr>
              <a:defRPr/>
            </a:pPr>
            <a:fld id="{8179A92F-A19F-4BB9-9370-8C8C4D084496}" type="slidenum">
              <a:rPr lang="el-GR"/>
              <a:pPr>
                <a:defRPr/>
              </a:pPr>
              <a:t>188</a:t>
            </a:fld>
            <a:endParaRPr lang="el-GR"/>
          </a:p>
        </p:txBody>
      </p:sp>
      <p:sp>
        <p:nvSpPr>
          <p:cNvPr id="108549" name="Rectangle 2"/>
          <p:cNvSpPr>
            <a:spLocks noGrp="1" noChangeArrowheads="1"/>
          </p:cNvSpPr>
          <p:nvPr>
            <p:ph type="title" idx="4294967295"/>
          </p:nvPr>
        </p:nvSpPr>
        <p:spPr>
          <a:xfrm>
            <a:off x="428596" y="285728"/>
            <a:ext cx="8229600" cy="1143000"/>
          </a:xfrm>
        </p:spPr>
        <p:txBody>
          <a:bodyPr>
            <a:normAutofit fontScale="90000"/>
          </a:bodyPr>
          <a:lstStyle/>
          <a:p>
            <a:pPr eaLnBrk="1" fontAlgn="auto" hangingPunct="1">
              <a:spcAft>
                <a:spcPts val="0"/>
              </a:spcAft>
              <a:defRPr/>
            </a:pPr>
            <a:r>
              <a:rPr lang="el-GR" sz="3200" dirty="0" smtClean="0"/>
              <a:t>Συχνότερα στη βιβλιογραφία ο συντελεστής κύρτωσης δίνεται από τη στατιστική συνάρτηση:</a:t>
            </a:r>
          </a:p>
        </p:txBody>
      </p:sp>
      <p:graphicFrame>
        <p:nvGraphicFramePr>
          <p:cNvPr id="108546" name="Object 3"/>
          <p:cNvGraphicFramePr>
            <a:graphicFrameLocks noChangeAspect="1"/>
          </p:cNvGraphicFramePr>
          <p:nvPr>
            <p:ph idx="4294967295"/>
          </p:nvPr>
        </p:nvGraphicFramePr>
        <p:xfrm>
          <a:off x="6350" y="1787525"/>
          <a:ext cx="8162925" cy="4416425"/>
        </p:xfrm>
        <a:graphic>
          <a:graphicData uri="http://schemas.openxmlformats.org/presentationml/2006/ole">
            <p:oleObj spid="_x0000_s108546" name="Document" r:id="rId3" imgW="7405466" imgH="4007415" progId="Word.Document.8">
              <p:embed/>
            </p:oleObj>
          </a:graphicData>
        </a:graphic>
      </p:graphicFrame>
      <p:sp>
        <p:nvSpPr>
          <p:cNvPr id="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E2776B4-7C1A-45AE-A4B3-586CE288BE5E}" type="slidenum">
              <a:rPr lang="el-GR" sz="1400"/>
              <a:pPr algn="r"/>
              <a:t>188</a:t>
            </a:fld>
            <a:endParaRPr lang="el-GR" sz="1400"/>
          </a:p>
        </p:txBody>
      </p:sp>
      <p:sp>
        <p:nvSpPr>
          <p:cNvPr id="108550"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690DD70-16C7-4DB2-9315-81FBA547489D}" type="slidenum">
              <a:rPr lang="el-GR" sz="1400"/>
              <a:pPr algn="r"/>
              <a:t>188</a:t>
            </a:fld>
            <a:endParaRPr lang="el-GR" sz="140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6"/>
          <p:cNvSpPr>
            <a:spLocks noGrp="1" noChangeArrowheads="1"/>
          </p:cNvSpPr>
          <p:nvPr>
            <p:ph type="sldNum" sz="quarter" idx="12"/>
          </p:nvPr>
        </p:nvSpPr>
        <p:spPr>
          <a:noFill/>
        </p:spPr>
        <p:txBody>
          <a:bodyPr/>
          <a:lstStyle/>
          <a:p>
            <a:pPr>
              <a:defRPr/>
            </a:pPr>
            <a:fld id="{265B1EAA-BC4F-46EC-94B9-430EDE1D1D7A}" type="slidenum">
              <a:rPr lang="el-GR"/>
              <a:pPr>
                <a:defRPr/>
              </a:pPr>
              <a:t>189</a:t>
            </a:fld>
            <a:endParaRPr lang="el-GR"/>
          </a:p>
        </p:txBody>
      </p:sp>
      <p:graphicFrame>
        <p:nvGraphicFramePr>
          <p:cNvPr id="109570" name="Object 2"/>
          <p:cNvGraphicFramePr>
            <a:graphicFrameLocks noChangeAspect="1"/>
          </p:cNvGraphicFramePr>
          <p:nvPr>
            <p:ph sz="quarter" idx="1"/>
          </p:nvPr>
        </p:nvGraphicFramePr>
        <p:xfrm>
          <a:off x="862013" y="274638"/>
          <a:ext cx="6942137" cy="6494462"/>
        </p:xfrm>
        <a:graphic>
          <a:graphicData uri="http://schemas.openxmlformats.org/presentationml/2006/ole">
            <p:oleObj spid="_x0000_s109570" name="Document" r:id="rId3" imgW="7103415" imgH="6645786" progId="Word.Document.8">
              <p:embed/>
            </p:oleObj>
          </a:graphicData>
        </a:graphic>
      </p:graphicFrame>
      <p:sp>
        <p:nvSpPr>
          <p:cNvPr id="109572" name="2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EBCA3A3-9ACA-43A1-B0BB-977B70975F1D}" type="slidenum">
              <a:rPr lang="el-GR" sz="1400"/>
              <a:pPr algn="r"/>
              <a:t>189</a:t>
            </a:fld>
            <a:endParaRPr lang="el-GR"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a:xfrm>
            <a:off x="468313" y="476250"/>
            <a:ext cx="8229600" cy="1143000"/>
          </a:xfrm>
        </p:spPr>
        <p:txBody>
          <a:bodyPr>
            <a:normAutofit fontScale="90000"/>
          </a:bodyPr>
          <a:lstStyle/>
          <a:p>
            <a:pPr eaLnBrk="1" fontAlgn="auto" hangingPunct="1">
              <a:spcAft>
                <a:spcPts val="0"/>
              </a:spcAft>
              <a:defRPr/>
            </a:pPr>
            <a:r>
              <a:rPr lang="en-US" smtClean="0"/>
              <a:t>X</a:t>
            </a:r>
            <a:r>
              <a:rPr lang="el-GR" smtClean="0"/>
              <a:t>ΡΗΣΙΜΟΤΗΤΑ ΑΠΟΛΥΤΩΝ ΚΑΙ ΣΧΕΤΙΚΩΝ ΣΥΧΝΟΤΗΤΩΝ</a:t>
            </a:r>
          </a:p>
        </p:txBody>
      </p:sp>
      <p:sp>
        <p:nvSpPr>
          <p:cNvPr id="164866" name="Rectangle 6"/>
          <p:cNvSpPr>
            <a:spLocks noGrp="1" noChangeArrowheads="1"/>
          </p:cNvSpPr>
          <p:nvPr>
            <p:ph type="sldNum" sz="quarter" idx="12"/>
          </p:nvPr>
        </p:nvSpPr>
        <p:spPr>
          <a:noFill/>
        </p:spPr>
        <p:txBody>
          <a:bodyPr/>
          <a:lstStyle/>
          <a:p>
            <a:pPr>
              <a:defRPr/>
            </a:pPr>
            <a:fld id="{B5E8F980-3DED-41FF-83AF-5A02DEEE2116}" type="slidenum">
              <a:rPr lang="el-GR"/>
              <a:pPr>
                <a:defRPr/>
              </a:pPr>
              <a:t>19</a:t>
            </a:fld>
            <a:endParaRPr lang="el-GR"/>
          </a:p>
        </p:txBody>
      </p:sp>
      <p:sp>
        <p:nvSpPr>
          <p:cNvPr id="178180" name="Rectangle 3"/>
          <p:cNvSpPr>
            <a:spLocks noGrp="1" noChangeArrowheads="1"/>
          </p:cNvSpPr>
          <p:nvPr>
            <p:ph sz="quarter" idx="1"/>
          </p:nvPr>
        </p:nvSpPr>
        <p:spPr>
          <a:xfrm>
            <a:off x="468313" y="1412875"/>
            <a:ext cx="8229600" cy="4525963"/>
          </a:xfrm>
        </p:spPr>
        <p:txBody>
          <a:bodyPr>
            <a:normAutofit/>
          </a:bodyPr>
          <a:lstStyle/>
          <a:p>
            <a:pPr eaLnBrk="1" hangingPunct="1">
              <a:lnSpc>
                <a:spcPct val="90000"/>
              </a:lnSpc>
            </a:pPr>
            <a:endParaRPr lang="el-GR" smtClean="0"/>
          </a:p>
          <a:p>
            <a:pPr eaLnBrk="1" hangingPunct="1">
              <a:lnSpc>
                <a:spcPct val="90000"/>
              </a:lnSpc>
            </a:pPr>
            <a:r>
              <a:rPr lang="el-GR" smtClean="0"/>
              <a:t>Α. ΣΧΕΤΙΚΕΣ ΣΥΧΝΟΤΗΤΕΣ</a:t>
            </a:r>
          </a:p>
          <a:p>
            <a:pPr eaLnBrk="1" hangingPunct="1">
              <a:lnSpc>
                <a:spcPct val="90000"/>
              </a:lnSpc>
            </a:pPr>
            <a:r>
              <a:rPr lang="el-GR" smtClean="0"/>
              <a:t>1.Συγκρίσεις μεταξύ ανομοιογενών πληθυσμών ή δειγμάτων.</a:t>
            </a:r>
          </a:p>
          <a:p>
            <a:pPr eaLnBrk="1" hangingPunct="1">
              <a:lnSpc>
                <a:spcPct val="90000"/>
              </a:lnSpc>
            </a:pPr>
            <a:r>
              <a:rPr lang="el-GR" smtClean="0"/>
              <a:t>2. Καλύτερη κατανόηση της σύνθεσης ενός πληθυσμού ή ενός δείγματος.</a:t>
            </a:r>
          </a:p>
          <a:p>
            <a:pPr eaLnBrk="1" hangingPunct="1">
              <a:lnSpc>
                <a:spcPct val="90000"/>
              </a:lnSpc>
            </a:pPr>
            <a:r>
              <a:rPr lang="el-GR" smtClean="0"/>
              <a:t>Β. ΑΠΟΛΥΤΕΣ ΣΥΧΝΟΤΗΤΕΣ</a:t>
            </a:r>
          </a:p>
          <a:p>
            <a:pPr eaLnBrk="1" hangingPunct="1">
              <a:lnSpc>
                <a:spcPct val="90000"/>
              </a:lnSpc>
            </a:pPr>
            <a:r>
              <a:rPr lang="el-GR" smtClean="0"/>
              <a:t>Δίνουν μια σαφή εικόνα των πραγματικών μεγεθών ενός φαινομένου.</a:t>
            </a:r>
          </a:p>
        </p:txBody>
      </p:sp>
      <p:sp>
        <p:nvSpPr>
          <p:cNvPr id="17818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B8ABC89-2859-441B-BE5F-DC8AD2B4DCE3}" type="slidenum">
              <a:rPr lang="el-GR" sz="1400"/>
              <a:pPr algn="r"/>
              <a:t>19</a:t>
            </a:fld>
            <a:endParaRPr lang="el-GR"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01D5EEDC-3A8C-4E9E-AB55-651FA8D02607}" type="slidenum">
              <a:rPr lang="el-GR"/>
              <a:pPr>
                <a:defRPr/>
              </a:pPr>
              <a:t>2</a:t>
            </a:fld>
            <a:endParaRPr lang="el-GR"/>
          </a:p>
        </p:txBody>
      </p:sp>
      <p:sp>
        <p:nvSpPr>
          <p:cNvPr id="160771" name="2 - Θέση περιεχομένου"/>
          <p:cNvSpPr>
            <a:spLocks noGrp="1"/>
          </p:cNvSpPr>
          <p:nvPr>
            <p:ph sz="quarter" idx="1"/>
          </p:nvPr>
        </p:nvSpPr>
        <p:spPr/>
        <p:txBody>
          <a:bodyPr/>
          <a:lstStyle/>
          <a:p>
            <a:pPr algn="ctr" eaLnBrk="1" hangingPunct="1"/>
            <a:r>
              <a:rPr lang="el-GR" smtClean="0"/>
              <a:t>ΕΙΣΑΓΩΓΙΚΕΣ ΕΝΝΟΙΕΣ – ΠΕΡΙΓΡΑΦΙΚΗ ΣΤΑΤΙΣΤΙΚΗ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
          <p:cNvSpPr>
            <a:spLocks noGrp="1" noChangeArrowheads="1"/>
          </p:cNvSpPr>
          <p:nvPr>
            <p:ph type="title"/>
          </p:nvPr>
        </p:nvSpPr>
        <p:spPr/>
        <p:txBody>
          <a:bodyPr>
            <a:normAutofit fontScale="90000"/>
          </a:bodyPr>
          <a:lstStyle/>
          <a:p>
            <a:pPr eaLnBrk="1" fontAlgn="auto" hangingPunct="1">
              <a:spcAft>
                <a:spcPts val="0"/>
              </a:spcAft>
              <a:defRPr/>
            </a:pPr>
            <a:r>
              <a:rPr lang="el-GR" smtClean="0"/>
              <a:t/>
            </a:r>
            <a:br>
              <a:rPr lang="el-GR" smtClean="0"/>
            </a:br>
            <a:r>
              <a:rPr lang="el-GR" smtClean="0"/>
              <a:t/>
            </a:r>
            <a:br>
              <a:rPr lang="el-GR" smtClean="0"/>
            </a:br>
            <a:r>
              <a:rPr lang="el-GR" sz="3200" smtClean="0"/>
              <a:t>ΤΡΟΠΟΙ ΓΡΑΦΙΚΗΣ ΠΑΡΟΥΣΙΑΣΗΣ ΠΟΙΟΤΙΚΩΝ ΔΕΔΟΜΕΝΩΝ</a:t>
            </a:r>
            <a:br>
              <a:rPr lang="el-GR" sz="3200" smtClean="0"/>
            </a:br>
            <a:r>
              <a:rPr lang="el-GR" sz="3200" smtClean="0"/>
              <a:t>1. Κυκλικό διάγραμμα ή πίττα</a:t>
            </a:r>
          </a:p>
        </p:txBody>
      </p:sp>
      <p:sp>
        <p:nvSpPr>
          <p:cNvPr id="3075" name="Rectangle 6"/>
          <p:cNvSpPr>
            <a:spLocks noGrp="1" noChangeArrowheads="1"/>
          </p:cNvSpPr>
          <p:nvPr>
            <p:ph type="sldNum" sz="quarter" idx="12"/>
          </p:nvPr>
        </p:nvSpPr>
        <p:spPr>
          <a:noFill/>
        </p:spPr>
        <p:txBody>
          <a:bodyPr/>
          <a:lstStyle/>
          <a:p>
            <a:pPr>
              <a:defRPr/>
            </a:pPr>
            <a:fld id="{00C95736-5988-457F-8E6D-4AB70DD52BDB}" type="slidenum">
              <a:rPr lang="el-GR"/>
              <a:pPr>
                <a:defRPr/>
              </a:pPr>
              <a:t>20</a:t>
            </a:fld>
            <a:endParaRPr lang="el-GR"/>
          </a:p>
        </p:txBody>
      </p:sp>
      <p:graphicFrame>
        <p:nvGraphicFramePr>
          <p:cNvPr id="3074" name="Object 6"/>
          <p:cNvGraphicFramePr>
            <a:graphicFrameLocks noChangeAspect="1"/>
          </p:cNvGraphicFramePr>
          <p:nvPr>
            <p:ph sz="quarter" idx="1"/>
          </p:nvPr>
        </p:nvGraphicFramePr>
        <p:xfrm>
          <a:off x="914400" y="2900363"/>
          <a:ext cx="3748088" cy="1666875"/>
        </p:xfrm>
        <a:graphic>
          <a:graphicData uri="http://schemas.openxmlformats.org/presentationml/2006/ole">
            <p:oleObj spid="_x0000_s3074" name="Γράφημα" r:id="rId3" imgW="4562551" imgH="2028749" progId="Excel.Sheet.8">
              <p:embed/>
            </p:oleObj>
          </a:graphicData>
        </a:graphic>
      </p:graphicFrame>
      <p:sp>
        <p:nvSpPr>
          <p:cNvPr id="307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50F885D-ACEA-43DB-8FE1-08A997C32CCE}" type="slidenum">
              <a:rPr lang="el-GR" sz="1400"/>
              <a:pPr algn="r"/>
              <a:t>20</a:t>
            </a:fld>
            <a:endParaRPr lang="el-GR"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l-GR" sz="3200" smtClean="0"/>
              <a:t>ΒΑΣΙΚΟΣ ΤΡΟΠΟΣ ΚΑΤΑΣΚΕΥΗΣ</a:t>
            </a:r>
          </a:p>
        </p:txBody>
      </p:sp>
      <p:sp>
        <p:nvSpPr>
          <p:cNvPr id="165890" name="Rectangle 6"/>
          <p:cNvSpPr>
            <a:spLocks noGrp="1" noChangeArrowheads="1"/>
          </p:cNvSpPr>
          <p:nvPr>
            <p:ph type="sldNum" sz="quarter" idx="12"/>
          </p:nvPr>
        </p:nvSpPr>
        <p:spPr>
          <a:noFill/>
        </p:spPr>
        <p:txBody>
          <a:bodyPr/>
          <a:lstStyle/>
          <a:p>
            <a:pPr>
              <a:defRPr/>
            </a:pPr>
            <a:fld id="{3B5F0C2E-30AC-4D63-AE90-78415070C678}" type="slidenum">
              <a:rPr lang="el-GR"/>
              <a:pPr>
                <a:defRPr/>
              </a:pPr>
              <a:t>21</a:t>
            </a:fld>
            <a:endParaRPr lang="el-GR"/>
          </a:p>
        </p:txBody>
      </p:sp>
      <p:sp>
        <p:nvSpPr>
          <p:cNvPr id="179204" name="Rectangle 3"/>
          <p:cNvSpPr>
            <a:spLocks noGrp="1" noChangeArrowheads="1"/>
          </p:cNvSpPr>
          <p:nvPr>
            <p:ph sz="quarter" idx="1"/>
          </p:nvPr>
        </p:nvSpPr>
        <p:spPr/>
        <p:txBody>
          <a:bodyPr/>
          <a:lstStyle/>
          <a:p>
            <a:pPr eaLnBrk="1" hangingPunct="1">
              <a:lnSpc>
                <a:spcPct val="80000"/>
              </a:lnSpc>
            </a:pPr>
            <a:r>
              <a:rPr lang="el-GR" sz="2800" smtClean="0"/>
              <a:t>Σχεδιάζουμε ένα κύκλο και τον χωρίζουμε σε τομείς των οποίων το εμβαδόν είναι ανάλογο της αντίστοιχης σχετικής (%) συχνότητας κάθε κατηγορίας</a:t>
            </a:r>
            <a:r>
              <a:rPr lang="el-GR" sz="2400" smtClean="0"/>
              <a:t>.</a:t>
            </a:r>
          </a:p>
          <a:p>
            <a:pPr eaLnBrk="1" hangingPunct="1">
              <a:lnSpc>
                <a:spcPct val="80000"/>
              </a:lnSpc>
            </a:pPr>
            <a:r>
              <a:rPr lang="el-GR" sz="2800" u="sng" smtClean="0"/>
              <a:t>Πρακτικές συμβουλές</a:t>
            </a:r>
            <a:endParaRPr lang="el-GR" sz="2800" smtClean="0"/>
          </a:p>
          <a:p>
            <a:pPr eaLnBrk="1" hangingPunct="1">
              <a:lnSpc>
                <a:spcPct val="80000"/>
              </a:lnSpc>
            </a:pPr>
            <a:r>
              <a:rPr lang="el-GR" sz="2800" smtClean="0"/>
              <a:t>• Ενδείκνυται η επιλογή έως επτά κατηγοριών. </a:t>
            </a:r>
          </a:p>
          <a:p>
            <a:pPr eaLnBrk="1" hangingPunct="1">
              <a:lnSpc>
                <a:spcPct val="80000"/>
              </a:lnSpc>
            </a:pPr>
            <a:r>
              <a:rPr lang="el-GR" sz="2800" smtClean="0"/>
              <a:t>• Συνιστάται, οι σχετικές συχνότητες να είναι διατεταγμένες κατά μέγεθος</a:t>
            </a:r>
          </a:p>
          <a:p>
            <a:pPr eaLnBrk="1" hangingPunct="1">
              <a:lnSpc>
                <a:spcPct val="80000"/>
              </a:lnSpc>
            </a:pPr>
            <a:r>
              <a:rPr lang="el-GR" sz="2800" smtClean="0"/>
              <a:t>Στην περίπτωση που θέλουμε να δώσουμε έμφαση σε κάποια κατηγορία, μπορούμε να αποκόψουμε ένα τομέα (ή και περισσότερους) </a:t>
            </a:r>
          </a:p>
        </p:txBody>
      </p:sp>
      <p:sp>
        <p:nvSpPr>
          <p:cNvPr id="17920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906EE7F-5FB0-48FE-8546-50F8A39FA284}" type="slidenum">
              <a:rPr lang="el-GR" sz="1400"/>
              <a:pPr algn="r"/>
              <a:t>21</a:t>
            </a:fld>
            <a:endParaRPr lang="el-GR"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el-GR" smtClean="0"/>
              <a:t>ΤΡΙΣΔΙΑΣΤΑΤΟ ΚΥΚΛΙΚΟ ΓΡΑΦΗΜΑ</a:t>
            </a:r>
          </a:p>
        </p:txBody>
      </p:sp>
      <p:sp>
        <p:nvSpPr>
          <p:cNvPr id="2" name="Rectangle 6"/>
          <p:cNvSpPr>
            <a:spLocks noGrp="1" noChangeArrowheads="1"/>
          </p:cNvSpPr>
          <p:nvPr>
            <p:ph type="sldNum" sz="quarter" idx="12"/>
          </p:nvPr>
        </p:nvSpPr>
        <p:spPr>
          <a:noFill/>
        </p:spPr>
        <p:txBody>
          <a:bodyPr/>
          <a:lstStyle/>
          <a:p>
            <a:pPr>
              <a:defRPr/>
            </a:pPr>
            <a:fld id="{E2966966-8CF5-4E4D-AA87-13FC430879B4}" type="slidenum">
              <a:rPr lang="el-GR"/>
              <a:pPr>
                <a:defRPr/>
              </a:pPr>
              <a:t>22</a:t>
            </a:fld>
            <a:endParaRPr lang="el-GR"/>
          </a:p>
        </p:txBody>
      </p:sp>
      <p:graphicFrame>
        <p:nvGraphicFramePr>
          <p:cNvPr id="4098" name="Object 3"/>
          <p:cNvGraphicFramePr>
            <a:graphicFrameLocks noChangeAspect="1"/>
          </p:cNvGraphicFramePr>
          <p:nvPr>
            <p:ph sz="quarter" idx="1"/>
          </p:nvPr>
        </p:nvGraphicFramePr>
        <p:xfrm>
          <a:off x="1116013" y="2403475"/>
          <a:ext cx="6696075" cy="2986088"/>
        </p:xfrm>
        <a:graphic>
          <a:graphicData uri="http://schemas.openxmlformats.org/presentationml/2006/ole">
            <p:oleObj spid="_x0000_s4098" name="Γράφημα" r:id="rId3" imgW="4572000" imgH="2038502" progId="Excel.Sheet.8">
              <p:embed/>
            </p:oleObj>
          </a:graphicData>
        </a:graphic>
      </p:graphicFrame>
      <p:sp>
        <p:nvSpPr>
          <p:cNvPr id="410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D14723C-D9A8-4D78-873F-0F712C26C51F}" type="slidenum">
              <a:rPr lang="el-GR" sz="1400"/>
              <a:pPr algn="r"/>
              <a:t>22</a:t>
            </a:fld>
            <a:endParaRPr lang="el-GR"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eaLnBrk="1" fontAlgn="auto" hangingPunct="1">
              <a:spcAft>
                <a:spcPts val="0"/>
              </a:spcAft>
              <a:defRPr/>
            </a:pPr>
            <a:r>
              <a:rPr lang="el-GR" smtClean="0"/>
              <a:t>ΚΥΚΛΙΚΟ ΔΙΑΓΡΑΜΜΑ ΜΕ ΑΠΟΚΟΜΜΕΝΟΥΣ ΤΟΜΕΙΣ</a:t>
            </a:r>
          </a:p>
        </p:txBody>
      </p:sp>
      <p:sp>
        <p:nvSpPr>
          <p:cNvPr id="5123" name="Rectangle 6"/>
          <p:cNvSpPr>
            <a:spLocks noGrp="1" noChangeArrowheads="1"/>
          </p:cNvSpPr>
          <p:nvPr>
            <p:ph type="sldNum" sz="quarter" idx="12"/>
          </p:nvPr>
        </p:nvSpPr>
        <p:spPr>
          <a:noFill/>
        </p:spPr>
        <p:txBody>
          <a:bodyPr/>
          <a:lstStyle/>
          <a:p>
            <a:pPr>
              <a:defRPr/>
            </a:pPr>
            <a:fld id="{EDEE5FB0-EB5D-47F8-9533-F581A22B7EA3}" type="slidenum">
              <a:rPr lang="el-GR"/>
              <a:pPr>
                <a:defRPr/>
              </a:pPr>
              <a:t>23</a:t>
            </a:fld>
            <a:endParaRPr lang="el-GR"/>
          </a:p>
        </p:txBody>
      </p:sp>
      <p:graphicFrame>
        <p:nvGraphicFramePr>
          <p:cNvPr id="5122" name="Object 3"/>
          <p:cNvGraphicFramePr>
            <a:graphicFrameLocks noChangeAspect="1"/>
          </p:cNvGraphicFramePr>
          <p:nvPr>
            <p:ph sz="quarter" idx="1"/>
          </p:nvPr>
        </p:nvGraphicFramePr>
        <p:xfrm>
          <a:off x="900113" y="2135188"/>
          <a:ext cx="6769100" cy="3017837"/>
        </p:xfrm>
        <a:graphic>
          <a:graphicData uri="http://schemas.openxmlformats.org/presentationml/2006/ole">
            <p:oleObj spid="_x0000_s5122" name="Γράφημα" r:id="rId3" imgW="4572000" imgH="2038502" progId="Excel.Sheet.8">
              <p:embed/>
            </p:oleObj>
          </a:graphicData>
        </a:graphic>
      </p:graphicFrame>
      <p:sp>
        <p:nvSpPr>
          <p:cNvPr id="512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0C63E4F-89D8-4086-A6E3-500DF66E59BE}" type="slidenum">
              <a:rPr lang="el-GR" sz="1400"/>
              <a:pPr algn="r"/>
              <a:t>23</a:t>
            </a:fld>
            <a:endParaRPr lang="el-GR" sz="1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pPr eaLnBrk="1" hangingPunct="1"/>
            <a:r>
              <a:rPr lang="el-GR" smtClean="0"/>
              <a:t>2. Ραβδογράμματα</a:t>
            </a:r>
          </a:p>
        </p:txBody>
      </p:sp>
      <p:sp>
        <p:nvSpPr>
          <p:cNvPr id="2" name="Rectangle 6"/>
          <p:cNvSpPr>
            <a:spLocks noGrp="1" noChangeArrowheads="1"/>
          </p:cNvSpPr>
          <p:nvPr>
            <p:ph type="sldNum" sz="quarter" idx="12"/>
          </p:nvPr>
        </p:nvSpPr>
        <p:spPr>
          <a:noFill/>
        </p:spPr>
        <p:txBody>
          <a:bodyPr/>
          <a:lstStyle/>
          <a:p>
            <a:pPr>
              <a:defRPr/>
            </a:pPr>
            <a:fld id="{71DF0779-B215-4015-811A-601C2D134E08}" type="slidenum">
              <a:rPr lang="el-GR"/>
              <a:pPr>
                <a:defRPr/>
              </a:pPr>
              <a:t>24</a:t>
            </a:fld>
            <a:endParaRPr lang="el-GR"/>
          </a:p>
        </p:txBody>
      </p:sp>
      <p:graphicFrame>
        <p:nvGraphicFramePr>
          <p:cNvPr id="6146" name="Object 3"/>
          <p:cNvGraphicFramePr>
            <a:graphicFrameLocks noChangeAspect="1"/>
          </p:cNvGraphicFramePr>
          <p:nvPr>
            <p:ph sz="quarter" idx="1"/>
          </p:nvPr>
        </p:nvGraphicFramePr>
        <p:xfrm>
          <a:off x="900113" y="1793875"/>
          <a:ext cx="7200900" cy="3848100"/>
        </p:xfrm>
        <a:graphic>
          <a:graphicData uri="http://schemas.openxmlformats.org/presentationml/2006/ole">
            <p:oleObj spid="_x0000_s6146" name="Γράφημα" r:id="rId3" imgW="4562551" imgH="2438400" progId="Excel.Sheet.8">
              <p:embed/>
            </p:oleObj>
          </a:graphicData>
        </a:graphic>
      </p:graphicFrame>
      <p:sp>
        <p:nvSpPr>
          <p:cNvPr id="614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000EC18-BB15-439F-9109-479C6CC7A193}" type="slidenum">
              <a:rPr lang="el-GR" sz="1400"/>
              <a:pPr algn="r"/>
              <a:t>24</a:t>
            </a:fld>
            <a:endParaRPr lang="el-GR"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normAutofit fontScale="90000"/>
          </a:bodyPr>
          <a:lstStyle/>
          <a:p>
            <a:pPr eaLnBrk="1" fontAlgn="auto" hangingPunct="1">
              <a:spcAft>
                <a:spcPts val="0"/>
              </a:spcAft>
              <a:defRPr/>
            </a:pPr>
            <a:r>
              <a:rPr lang="fr-FR" b="1" smtClean="0"/>
              <a:t>Τεχνικές οδηγίες κατασκευής ραβδογραμμάτων</a:t>
            </a:r>
            <a:endParaRPr lang="el-GR" b="1" smtClean="0"/>
          </a:p>
        </p:txBody>
      </p:sp>
      <p:sp>
        <p:nvSpPr>
          <p:cNvPr id="166914" name="Rectangle 6"/>
          <p:cNvSpPr>
            <a:spLocks noGrp="1" noChangeArrowheads="1"/>
          </p:cNvSpPr>
          <p:nvPr>
            <p:ph type="sldNum" sz="quarter" idx="12"/>
          </p:nvPr>
        </p:nvSpPr>
        <p:spPr>
          <a:noFill/>
        </p:spPr>
        <p:txBody>
          <a:bodyPr/>
          <a:lstStyle/>
          <a:p>
            <a:pPr>
              <a:defRPr/>
            </a:pPr>
            <a:fld id="{7A29F992-646D-4583-9D6E-110A8EFB2E02}" type="slidenum">
              <a:rPr lang="el-GR"/>
              <a:pPr>
                <a:defRPr/>
              </a:pPr>
              <a:t>25</a:t>
            </a:fld>
            <a:endParaRPr lang="el-GR"/>
          </a:p>
        </p:txBody>
      </p:sp>
      <p:sp>
        <p:nvSpPr>
          <p:cNvPr id="180228" name="Rectangle 3"/>
          <p:cNvSpPr>
            <a:spLocks noGrp="1" noChangeArrowheads="1"/>
          </p:cNvSpPr>
          <p:nvPr>
            <p:ph sz="quarter" idx="1"/>
          </p:nvPr>
        </p:nvSpPr>
        <p:spPr/>
        <p:txBody>
          <a:bodyPr/>
          <a:lstStyle/>
          <a:p>
            <a:pPr eaLnBrk="1" hangingPunct="1">
              <a:lnSpc>
                <a:spcPct val="90000"/>
              </a:lnSpc>
            </a:pPr>
            <a:endParaRPr lang="el-GR" sz="2400" b="1" smtClean="0"/>
          </a:p>
          <a:p>
            <a:pPr eaLnBrk="1" hangingPunct="1">
              <a:lnSpc>
                <a:spcPct val="90000"/>
              </a:lnSpc>
            </a:pPr>
            <a:r>
              <a:rPr lang="el-GR" sz="2400" smtClean="0"/>
              <a:t>Κατά μήκος του κάθετου άξονα απεικονίζουμε την κλίμακα μέτρησης των συχνοτήτων </a:t>
            </a:r>
          </a:p>
          <a:p>
            <a:pPr eaLnBrk="1" hangingPunct="1">
              <a:lnSpc>
                <a:spcPct val="90000"/>
              </a:lnSpc>
            </a:pPr>
            <a:r>
              <a:rPr lang="el-GR" sz="2400" smtClean="0"/>
              <a:t>Κατά μήκος του οριζόντιου άξονα</a:t>
            </a:r>
            <a:r>
              <a:rPr lang="en-GB" sz="2400" smtClean="0"/>
              <a:t> </a:t>
            </a:r>
            <a:r>
              <a:rPr lang="el-GR" sz="2400" smtClean="0"/>
              <a:t> απεικονίζουμε τις κατηγορίες με ευθύγραμμα τμήματα συμβατικού μήκους που πρέπει να είναι ίσα μεταξύ τους, να μην εφάπτονται και να ισαπέχουν.</a:t>
            </a:r>
          </a:p>
          <a:p>
            <a:pPr eaLnBrk="1" hangingPunct="1">
              <a:lnSpc>
                <a:spcPct val="90000"/>
              </a:lnSpc>
            </a:pPr>
            <a:r>
              <a:rPr lang="el-GR" sz="2400" smtClean="0"/>
              <a:t>Με βάση τα ευθύγραμμα τμήματα που ορίσαμε στον οριζόντιο άξονα, σχεδιάζουμε τόσα ορθογώνια παραλληλόγραμμα (ή ακίδες) όσα και οι κατηγορίες της ποιοτικής μεταβλητής, με ύψος που αναλογεί στην συχνότητα της αντίστοιχης κατηγορίας. </a:t>
            </a:r>
          </a:p>
        </p:txBody>
      </p:sp>
      <p:sp>
        <p:nvSpPr>
          <p:cNvPr id="18022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41239E5-27FD-4849-A72D-F0E9410211FE}" type="slidenum">
              <a:rPr lang="el-GR" sz="1400"/>
              <a:pPr algn="r"/>
              <a:t>25</a:t>
            </a:fld>
            <a:endParaRPr lang="el-GR"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l-GR" sz="3200" smtClean="0"/>
              <a:t>ΠΑΡΑΛΛΑΓΗ: ΑΠΕΙΚΟΝΙΣΗ ΤΩΝ ΣΥΧΝΟΤΗΤΩΝ ΣΤΟΝ ΟΡΙΖΟΝΤΙΟ ΑΞΟΝΑ</a:t>
            </a:r>
          </a:p>
        </p:txBody>
      </p:sp>
      <p:sp>
        <p:nvSpPr>
          <p:cNvPr id="2" name="Rectangle 6"/>
          <p:cNvSpPr>
            <a:spLocks noGrp="1" noChangeArrowheads="1"/>
          </p:cNvSpPr>
          <p:nvPr>
            <p:ph type="sldNum" sz="quarter" idx="12"/>
          </p:nvPr>
        </p:nvSpPr>
        <p:spPr>
          <a:noFill/>
        </p:spPr>
        <p:txBody>
          <a:bodyPr/>
          <a:lstStyle/>
          <a:p>
            <a:pPr>
              <a:defRPr/>
            </a:pPr>
            <a:fld id="{1B71990B-E3D3-462E-AC29-C1908CEE9F05}" type="slidenum">
              <a:rPr lang="el-GR"/>
              <a:pPr>
                <a:defRPr/>
              </a:pPr>
              <a:t>26</a:t>
            </a:fld>
            <a:endParaRPr lang="el-GR"/>
          </a:p>
        </p:txBody>
      </p:sp>
      <p:graphicFrame>
        <p:nvGraphicFramePr>
          <p:cNvPr id="7170" name="Object 3"/>
          <p:cNvGraphicFramePr>
            <a:graphicFrameLocks noChangeAspect="1"/>
          </p:cNvGraphicFramePr>
          <p:nvPr>
            <p:ph sz="quarter" idx="1"/>
          </p:nvPr>
        </p:nvGraphicFramePr>
        <p:xfrm>
          <a:off x="827088" y="1933575"/>
          <a:ext cx="7345362" cy="3925888"/>
        </p:xfrm>
        <a:graphic>
          <a:graphicData uri="http://schemas.openxmlformats.org/presentationml/2006/ole">
            <p:oleObj spid="_x0000_s7170" name="Γράφημα" r:id="rId3" imgW="4562475" imgH="2438400" progId="Excel.Sheet.8">
              <p:embed/>
            </p:oleObj>
          </a:graphicData>
        </a:graphic>
      </p:graphicFrame>
      <p:sp>
        <p:nvSpPr>
          <p:cNvPr id="717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5FEB55A-B709-4819-9F00-2C64EBA6B006}" type="slidenum">
              <a:rPr lang="el-GR" sz="1400"/>
              <a:pPr algn="r"/>
              <a:t>26</a:t>
            </a:fld>
            <a:endParaRPr lang="el-GR"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74638"/>
            <a:ext cx="8229600" cy="1511300"/>
          </a:xfrm>
          <a:solidFill>
            <a:srgbClr val="0070C0"/>
          </a:solidFill>
        </p:spPr>
        <p:txBody>
          <a:bodyPr/>
          <a:lstStyle/>
          <a:p>
            <a:pPr eaLnBrk="1" hangingPunct="1"/>
            <a:r>
              <a:rPr lang="el-GR" sz="2400" smtClean="0">
                <a:solidFill>
                  <a:schemeClr val="bg1"/>
                </a:solidFill>
              </a:rPr>
              <a:t>ΕΙΔΙΚΕΣ ΠΕΡΙΠΤΩΣΕΙΣ ΡΑΒΔΟΓΡΑΜΜΑΤΩΝ: ΑΠΕΙΚΟΝΙΣΗ ΤΗΣ ΑΠΟ ΚΟΙΝΟΥ ΣΥΜΠΕΡΙΦΟΡΑΣ ΔΥΟ ΠΟΙΟΤΙΚΩΝ ΜΕΤΑΒΛΗΤΩΝ</a:t>
            </a:r>
          </a:p>
        </p:txBody>
      </p:sp>
      <p:sp>
        <p:nvSpPr>
          <p:cNvPr id="167938" name="Rectangle 6"/>
          <p:cNvSpPr>
            <a:spLocks noGrp="1" noChangeArrowheads="1"/>
          </p:cNvSpPr>
          <p:nvPr>
            <p:ph type="sldNum" sz="quarter" idx="12"/>
          </p:nvPr>
        </p:nvSpPr>
        <p:spPr>
          <a:noFill/>
        </p:spPr>
        <p:txBody>
          <a:bodyPr/>
          <a:lstStyle/>
          <a:p>
            <a:pPr>
              <a:defRPr/>
            </a:pPr>
            <a:fld id="{89DB3DC0-5583-4455-93E3-002C8F4CC424}" type="slidenum">
              <a:rPr lang="el-GR"/>
              <a:pPr>
                <a:defRPr/>
              </a:pPr>
              <a:t>27</a:t>
            </a:fld>
            <a:endParaRPr lang="el-GR"/>
          </a:p>
        </p:txBody>
      </p:sp>
      <p:sp>
        <p:nvSpPr>
          <p:cNvPr id="181252" name="Rectangle 3"/>
          <p:cNvSpPr>
            <a:spLocks noGrp="1" noChangeArrowheads="1"/>
          </p:cNvSpPr>
          <p:nvPr>
            <p:ph sz="quarter" idx="1"/>
          </p:nvPr>
        </p:nvSpPr>
        <p:spPr>
          <a:xfrm>
            <a:off x="428625" y="1714500"/>
            <a:ext cx="8229600" cy="4525963"/>
          </a:xfrm>
        </p:spPr>
        <p:txBody>
          <a:bodyPr/>
          <a:lstStyle/>
          <a:p>
            <a:pPr eaLnBrk="1" hangingPunct="1"/>
            <a:endParaRPr lang="el-GR" smtClean="0"/>
          </a:p>
          <a:p>
            <a:pPr eaLnBrk="1" hangingPunct="1"/>
            <a:r>
              <a:rPr lang="el-GR" smtClean="0"/>
              <a:t>Όταν έχουμε να απεικονίσουμε πίνακα διπλής εισόδου (</a:t>
            </a:r>
            <a:r>
              <a:rPr lang="fr-FR" smtClean="0"/>
              <a:t>t</a:t>
            </a:r>
            <a:r>
              <a:rPr lang="en-US" smtClean="0"/>
              <a:t>wo way table</a:t>
            </a:r>
            <a:r>
              <a:rPr lang="el-GR" smtClean="0"/>
              <a:t>) δηλ. πίνακα που παρέχει πληροφορίες για 2 πληθυσμιακά χαρακτηριστικά ταυτόχρονα χρησιμοποιούμε ενοποιημένο ραβδόγραμμα (</a:t>
            </a:r>
            <a:r>
              <a:rPr lang="en-US" smtClean="0"/>
              <a:t>clustered bar ch</a:t>
            </a:r>
            <a:r>
              <a:rPr lang="el-GR" smtClean="0"/>
              <a:t>α</a:t>
            </a:r>
            <a:r>
              <a:rPr lang="en-US" smtClean="0"/>
              <a:t>rt</a:t>
            </a:r>
            <a:r>
              <a:rPr lang="el-GR" smtClean="0"/>
              <a:t>) ή σωρευμένο (</a:t>
            </a:r>
            <a:r>
              <a:rPr lang="fr-FR" smtClean="0"/>
              <a:t>stacked bar chart</a:t>
            </a:r>
            <a:r>
              <a:rPr lang="el-GR" smtClean="0"/>
              <a:t>). </a:t>
            </a:r>
          </a:p>
        </p:txBody>
      </p:sp>
      <p:sp>
        <p:nvSpPr>
          <p:cNvPr id="18125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A1291CD-F36E-4500-AFAD-E95ADEEC70F5}" type="slidenum">
              <a:rPr lang="el-GR" sz="1400"/>
              <a:pPr algn="r"/>
              <a:t>27</a:t>
            </a:fld>
            <a:endParaRPr lang="el-GR"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l-GR" sz="3200" smtClean="0"/>
              <a:t>Παραδειγμα χρήσης ειδικού τύπου ραβδογραμμάτων</a:t>
            </a:r>
          </a:p>
        </p:txBody>
      </p:sp>
      <p:sp>
        <p:nvSpPr>
          <p:cNvPr id="168962" name="Rectangle 6"/>
          <p:cNvSpPr>
            <a:spLocks noGrp="1" noChangeArrowheads="1"/>
          </p:cNvSpPr>
          <p:nvPr>
            <p:ph type="sldNum" sz="quarter" idx="12"/>
          </p:nvPr>
        </p:nvSpPr>
        <p:spPr>
          <a:noFill/>
        </p:spPr>
        <p:txBody>
          <a:bodyPr/>
          <a:lstStyle/>
          <a:p>
            <a:pPr>
              <a:defRPr/>
            </a:pPr>
            <a:fld id="{4C5A060E-5FA6-46C6-8C7C-DE48E1EC9CEF}" type="slidenum">
              <a:rPr lang="el-GR"/>
              <a:pPr>
                <a:defRPr/>
              </a:pPr>
              <a:t>28</a:t>
            </a:fld>
            <a:endParaRPr lang="el-GR"/>
          </a:p>
        </p:txBody>
      </p:sp>
      <p:graphicFrame>
        <p:nvGraphicFramePr>
          <p:cNvPr id="116795" name="Group 59"/>
          <p:cNvGraphicFramePr>
            <a:graphicFrameLocks noGrp="1"/>
          </p:cNvGraphicFramePr>
          <p:nvPr/>
        </p:nvGraphicFramePr>
        <p:xfrm>
          <a:off x="827088" y="1412875"/>
          <a:ext cx="7993062" cy="4608514"/>
        </p:xfrm>
        <a:graphic>
          <a:graphicData uri="http://schemas.openxmlformats.org/drawingml/2006/table">
            <a:tbl>
              <a:tblPr/>
              <a:tblGrid>
                <a:gridCol w="2316152"/>
                <a:gridCol w="1643074"/>
                <a:gridCol w="1571636"/>
                <a:gridCol w="2462200"/>
              </a:tblGrid>
              <a:tr h="15271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cs typeface="Arial" charset="0"/>
                        </a:rPr>
                        <a:t> </a:t>
                      </a:r>
                      <a:endParaRPr kumimoji="0" lang="el-GR" sz="18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FFFFFF"/>
                          </a:solidFill>
                          <a:effectLst/>
                          <a:latin typeface="Arial" charset="0"/>
                          <a:cs typeface="Arial" charset="0"/>
                        </a:rPr>
                        <a:t>ΧΡΗΣΤΕΣ</a:t>
                      </a:r>
                      <a:endParaRPr kumimoji="0" lang="el-GR"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rgbClr val="FFFFFF"/>
                          </a:solidFill>
                          <a:effectLst/>
                          <a:latin typeface="Arial" charset="0"/>
                          <a:cs typeface="Arial" charset="0"/>
                        </a:rPr>
                        <a:t>ΜΗ ΧΡΗΣΤΕΣ</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charset="0"/>
                          <a:cs typeface="Arial" charset="0"/>
                        </a:rPr>
                        <a:t>              ΣΥΝΟΛ Α</a:t>
                      </a:r>
                      <a:endParaRPr kumimoji="0" lang="el-GR" sz="18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r>
              <a:tr h="10271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0000"/>
                          </a:solidFill>
                          <a:effectLst/>
                          <a:latin typeface="Arial" charset="0"/>
                          <a:cs typeface="Arial" charset="0"/>
                        </a:rPr>
                        <a:t>ΚΑΠΝΙΣΤΕΣ</a:t>
                      </a:r>
                      <a:endParaRPr kumimoji="0" lang="el-G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70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20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90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0271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0000"/>
                          </a:solidFill>
                          <a:effectLst/>
                          <a:latin typeface="Arial" charset="0"/>
                          <a:cs typeface="Arial" charset="0"/>
                        </a:rPr>
                        <a:t>ΜΗ ΚΑΠΝΙΣΤΕΣ</a:t>
                      </a:r>
                      <a:endParaRPr kumimoji="0" lang="el-G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30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80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110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0271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80"/>
                          </a:solidFill>
                          <a:effectLst/>
                          <a:latin typeface="Arial" charset="0"/>
                          <a:cs typeface="Arial" charset="0"/>
                        </a:rPr>
                        <a:t> ΣΥΝΟΛΑ</a:t>
                      </a:r>
                      <a:endParaRPr kumimoji="0" lang="el-GR" sz="18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100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100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cs typeface="Arial" charset="0"/>
                        </a:rPr>
                        <a:t>200</a:t>
                      </a:r>
                      <a:endParaRPr kumimoji="0" lang="el-GR" sz="18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2297" name="2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BE90987-3EAF-411F-9074-C7A7BEE060B5}" type="slidenum">
              <a:rPr lang="el-GR" sz="1400"/>
              <a:pPr algn="r"/>
              <a:t>28</a:t>
            </a:fld>
            <a:endParaRPr lang="el-GR"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Ενοποιημένο ραβδόγραμμα (</a:t>
            </a:r>
            <a:r>
              <a:rPr lang="en-US" smtClean="0"/>
              <a:t>clustered bar ch</a:t>
            </a:r>
            <a:r>
              <a:rPr lang="el-GR" smtClean="0"/>
              <a:t>α</a:t>
            </a:r>
            <a:r>
              <a:rPr lang="en-US" smtClean="0"/>
              <a:t>rt</a:t>
            </a:r>
            <a:r>
              <a:rPr lang="el-GR" smtClean="0"/>
              <a:t>)</a:t>
            </a:r>
          </a:p>
        </p:txBody>
      </p:sp>
      <p:sp>
        <p:nvSpPr>
          <p:cNvPr id="8195" name="Rectangle 6"/>
          <p:cNvSpPr>
            <a:spLocks noGrp="1" noChangeArrowheads="1"/>
          </p:cNvSpPr>
          <p:nvPr>
            <p:ph type="sldNum" sz="quarter" idx="12"/>
          </p:nvPr>
        </p:nvSpPr>
        <p:spPr>
          <a:noFill/>
        </p:spPr>
        <p:txBody>
          <a:bodyPr/>
          <a:lstStyle/>
          <a:p>
            <a:pPr>
              <a:defRPr/>
            </a:pPr>
            <a:fld id="{78FB110D-F7C1-4589-A3A6-919E02E32DA6}" type="slidenum">
              <a:rPr lang="el-GR"/>
              <a:pPr>
                <a:defRPr/>
              </a:pPr>
              <a:t>29</a:t>
            </a:fld>
            <a:endParaRPr lang="el-GR"/>
          </a:p>
        </p:txBody>
      </p:sp>
      <p:graphicFrame>
        <p:nvGraphicFramePr>
          <p:cNvPr id="8194" name="Picture 4" descr="image037"/>
          <p:cNvGraphicFramePr>
            <a:graphicFrameLocks noChangeAspect="1"/>
          </p:cNvGraphicFramePr>
          <p:nvPr>
            <p:ph sz="quarter" idx="1"/>
          </p:nvPr>
        </p:nvGraphicFramePr>
        <p:xfrm>
          <a:off x="2762250" y="2414588"/>
          <a:ext cx="4076700" cy="2638425"/>
        </p:xfrm>
        <a:graphic>
          <a:graphicData uri="http://schemas.openxmlformats.org/presentationml/2006/ole">
            <p:oleObj spid="_x0000_s8194" name="Γράφημα" r:id="rId3" imgW="4076700" imgH="2638349" progId="Excel.Sheet.8">
              <p:embed/>
            </p:oleObj>
          </a:graphicData>
        </a:graphic>
      </p:graphicFrame>
      <p:sp>
        <p:nvSpPr>
          <p:cNvPr id="819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17B41EB-C7EF-472D-AC41-0F1B31F0D724}" type="slidenum">
              <a:rPr lang="el-GR" sz="1400"/>
              <a:pPr algn="r"/>
              <a:t>29</a:t>
            </a:fld>
            <a:endParaRPr lang="el-GR"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l-GR" smtClean="0"/>
              <a:t>ΟΡΙΣΜΟΣ</a:t>
            </a:r>
          </a:p>
        </p:txBody>
      </p:sp>
      <p:sp>
        <p:nvSpPr>
          <p:cNvPr id="151554" name="Rectangle 6"/>
          <p:cNvSpPr>
            <a:spLocks noGrp="1" noChangeArrowheads="1"/>
          </p:cNvSpPr>
          <p:nvPr>
            <p:ph type="sldNum" sz="quarter" idx="12"/>
          </p:nvPr>
        </p:nvSpPr>
        <p:spPr>
          <a:noFill/>
        </p:spPr>
        <p:txBody>
          <a:bodyPr/>
          <a:lstStyle/>
          <a:p>
            <a:pPr>
              <a:defRPr/>
            </a:pPr>
            <a:fld id="{DC9E84CB-B050-4F14-9CF3-96D7F0A6724A}" type="slidenum">
              <a:rPr lang="el-GR"/>
              <a:pPr>
                <a:defRPr/>
              </a:pPr>
              <a:t>3</a:t>
            </a:fld>
            <a:endParaRPr lang="el-GR"/>
          </a:p>
        </p:txBody>
      </p:sp>
      <p:sp>
        <p:nvSpPr>
          <p:cNvPr id="161796" name="Rectangle 3"/>
          <p:cNvSpPr>
            <a:spLocks noGrp="1" noChangeArrowheads="1"/>
          </p:cNvSpPr>
          <p:nvPr>
            <p:ph sz="quarter" idx="1"/>
          </p:nvPr>
        </p:nvSpPr>
        <p:spPr>
          <a:xfrm>
            <a:off x="468313" y="1989138"/>
            <a:ext cx="8229600" cy="4525962"/>
          </a:xfrm>
        </p:spPr>
        <p:txBody>
          <a:bodyPr/>
          <a:lstStyle/>
          <a:p>
            <a:pPr eaLnBrk="1" hangingPunct="1"/>
            <a:r>
              <a:rPr lang="el-GR" smtClean="0"/>
              <a:t>Στατιστική =  </a:t>
            </a:r>
            <a:r>
              <a:rPr lang="el-GR" u="sng" smtClean="0"/>
              <a:t>πληροφορία</a:t>
            </a:r>
            <a:r>
              <a:rPr lang="el-GR" smtClean="0"/>
              <a:t> + </a:t>
            </a:r>
            <a:r>
              <a:rPr lang="el-GR" i="1" u="sng" smtClean="0"/>
              <a:t>επιστήμη</a:t>
            </a:r>
            <a:r>
              <a:rPr lang="el-GR" i="1" smtClean="0"/>
              <a:t>. Η</a:t>
            </a:r>
            <a:r>
              <a:rPr lang="el-GR" smtClean="0"/>
              <a:t> </a:t>
            </a:r>
            <a:r>
              <a:rPr lang="el-GR" b="1" smtClean="0"/>
              <a:t>στατιστική</a:t>
            </a:r>
            <a:r>
              <a:rPr lang="el-GR" smtClean="0"/>
              <a:t> είναι </a:t>
            </a:r>
            <a:r>
              <a:rPr lang="el-GR" b="1" smtClean="0"/>
              <a:t>επιστήμη </a:t>
            </a:r>
            <a:r>
              <a:rPr lang="el-GR" smtClean="0"/>
              <a:t> η οποία πραγματεύεται  επιστημονικές τεχνικές και μεθόδους </a:t>
            </a:r>
            <a:r>
              <a:rPr lang="el-GR" u="sng" smtClean="0"/>
              <a:t>συλλογής, οργάνωσης, παρουσίασης</a:t>
            </a:r>
            <a:r>
              <a:rPr lang="el-GR" smtClean="0"/>
              <a:t>, και </a:t>
            </a:r>
            <a:r>
              <a:rPr lang="el-GR" u="sng" smtClean="0"/>
              <a:t>ανάλυσης</a:t>
            </a:r>
            <a:r>
              <a:rPr lang="el-GR" smtClean="0"/>
              <a:t> δεδομένων</a:t>
            </a:r>
          </a:p>
        </p:txBody>
      </p:sp>
      <p:sp>
        <p:nvSpPr>
          <p:cNvPr id="16179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30D0EBD-30FF-4314-B1E9-2350A664986A}" type="slidenum">
              <a:rPr lang="el-GR" sz="1400"/>
              <a:pPr algn="r"/>
              <a:t>3</a:t>
            </a:fld>
            <a:endParaRPr lang="el-GR"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l-GR" smtClean="0"/>
              <a:t>Σωρευμένο (</a:t>
            </a:r>
            <a:r>
              <a:rPr lang="fr-FR" smtClean="0"/>
              <a:t>stacked bar chart</a:t>
            </a:r>
            <a:r>
              <a:rPr lang="el-GR" smtClean="0"/>
              <a:t>).</a:t>
            </a:r>
          </a:p>
        </p:txBody>
      </p:sp>
      <p:sp>
        <p:nvSpPr>
          <p:cNvPr id="2" name="Rectangle 6"/>
          <p:cNvSpPr>
            <a:spLocks noGrp="1" noChangeArrowheads="1"/>
          </p:cNvSpPr>
          <p:nvPr>
            <p:ph type="sldNum" sz="quarter" idx="12"/>
          </p:nvPr>
        </p:nvSpPr>
        <p:spPr>
          <a:noFill/>
        </p:spPr>
        <p:txBody>
          <a:bodyPr/>
          <a:lstStyle/>
          <a:p>
            <a:pPr>
              <a:defRPr/>
            </a:pPr>
            <a:fld id="{F91213CE-B554-452D-9648-1A8AD1DCC160}" type="slidenum">
              <a:rPr lang="el-GR"/>
              <a:pPr>
                <a:defRPr/>
              </a:pPr>
              <a:t>30</a:t>
            </a:fld>
            <a:endParaRPr lang="el-GR"/>
          </a:p>
        </p:txBody>
      </p:sp>
      <p:graphicFrame>
        <p:nvGraphicFramePr>
          <p:cNvPr id="9218" name="Picture 4" descr="image033"/>
          <p:cNvGraphicFramePr>
            <a:graphicFrameLocks noChangeAspect="1"/>
          </p:cNvGraphicFramePr>
          <p:nvPr>
            <p:ph sz="quarter" idx="1"/>
          </p:nvPr>
        </p:nvGraphicFramePr>
        <p:xfrm>
          <a:off x="2466975" y="2414588"/>
          <a:ext cx="4667250" cy="2638425"/>
        </p:xfrm>
        <a:graphic>
          <a:graphicData uri="http://schemas.openxmlformats.org/presentationml/2006/ole">
            <p:oleObj spid="_x0000_s9218" name="Γράφημα" r:id="rId3" imgW="4667402" imgH="2638349" progId="Excel.Sheet.8">
              <p:embed/>
            </p:oleObj>
          </a:graphicData>
        </a:graphic>
      </p:graphicFrame>
      <p:sp>
        <p:nvSpPr>
          <p:cNvPr id="922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2ADFC49-1083-48E3-9CF5-9DDFABC152E1}" type="slidenum">
              <a:rPr lang="el-GR" sz="1400"/>
              <a:pPr algn="r"/>
              <a:t>30</a:t>
            </a:fld>
            <a:endParaRPr lang="el-GR" sz="1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857250" y="357188"/>
            <a:ext cx="7772400" cy="1143000"/>
          </a:xfrm>
        </p:spPr>
        <p:txBody>
          <a:bodyPr>
            <a:normAutofit fontScale="90000"/>
          </a:bodyPr>
          <a:lstStyle/>
          <a:p>
            <a:pPr eaLnBrk="1" fontAlgn="auto" hangingPunct="1">
              <a:spcAft>
                <a:spcPts val="0"/>
              </a:spcAft>
              <a:defRPr/>
            </a:pPr>
            <a:r>
              <a:rPr lang="el-GR" dirty="0" smtClean="0"/>
              <a:t/>
            </a:r>
            <a:br>
              <a:rPr lang="el-GR" dirty="0" smtClean="0"/>
            </a:br>
            <a:endParaRPr lang="el-GR" dirty="0" smtClean="0"/>
          </a:p>
        </p:txBody>
      </p:sp>
      <p:sp>
        <p:nvSpPr>
          <p:cNvPr id="10243" name="Rectangle 6"/>
          <p:cNvSpPr>
            <a:spLocks noGrp="1" noChangeArrowheads="1"/>
          </p:cNvSpPr>
          <p:nvPr>
            <p:ph type="sldNum" sz="quarter" idx="12"/>
          </p:nvPr>
        </p:nvSpPr>
        <p:spPr>
          <a:noFill/>
        </p:spPr>
        <p:txBody>
          <a:bodyPr/>
          <a:lstStyle/>
          <a:p>
            <a:pPr>
              <a:defRPr/>
            </a:pPr>
            <a:fld id="{31758CDF-AD18-4621-9AD0-CBC28674F569}" type="slidenum">
              <a:rPr lang="el-GR"/>
              <a:pPr>
                <a:defRPr/>
              </a:pPr>
              <a:t>31</a:t>
            </a:fld>
            <a:endParaRPr lang="el-GR"/>
          </a:p>
        </p:txBody>
      </p:sp>
      <p:graphicFrame>
        <p:nvGraphicFramePr>
          <p:cNvPr id="10242" name="Object 118"/>
          <p:cNvGraphicFramePr>
            <a:graphicFrameLocks noChangeAspect="1"/>
          </p:cNvGraphicFramePr>
          <p:nvPr>
            <p:ph sz="quarter" idx="1"/>
          </p:nvPr>
        </p:nvGraphicFramePr>
        <p:xfrm>
          <a:off x="2128838" y="2365375"/>
          <a:ext cx="5341937" cy="2736850"/>
        </p:xfrm>
        <a:graphic>
          <a:graphicData uri="http://schemas.openxmlformats.org/presentationml/2006/ole">
            <p:oleObj spid="_x0000_s10242" name="Έγγραφο" r:id="rId3" imgW="5342509" imgH="2736605" progId="Word.Document.8">
              <p:embed/>
            </p:oleObj>
          </a:graphicData>
        </a:graphic>
      </p:graphicFrame>
      <p:sp>
        <p:nvSpPr>
          <p:cNvPr id="1024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A8DDB4-F77B-4013-ACEC-1417FE0E607A}" type="slidenum">
              <a:rPr lang="el-GR" sz="1400"/>
              <a:pPr algn="r"/>
              <a:t>31</a:t>
            </a:fld>
            <a:endParaRPr lang="el-GR" sz="1400"/>
          </a:p>
        </p:txBody>
      </p:sp>
      <p:sp>
        <p:nvSpPr>
          <p:cNvPr id="10246" name="5 - Ορθογώνιο"/>
          <p:cNvSpPr>
            <a:spLocks noChangeArrowheads="1"/>
          </p:cNvSpPr>
          <p:nvPr/>
        </p:nvSpPr>
        <p:spPr bwMode="auto">
          <a:xfrm>
            <a:off x="2071688" y="285750"/>
            <a:ext cx="4572000" cy="923925"/>
          </a:xfrm>
          <a:prstGeom prst="rect">
            <a:avLst/>
          </a:prstGeom>
          <a:noFill/>
          <a:ln w="9525">
            <a:noFill/>
            <a:miter lim="800000"/>
            <a:headEnd/>
            <a:tailEnd/>
          </a:ln>
        </p:spPr>
        <p:txBody>
          <a:bodyPr>
            <a:spAutoFit/>
          </a:bodyPr>
          <a:lstStyle/>
          <a:p>
            <a:r>
              <a:rPr lang="el-GR"/>
              <a:t>ΠΑΡΟΥΣΙΑΣΗ ΣΥΝΕΧΩΝ ΠΟΣΟΤΙΚΩΝ ΔΕΔΟΜΕΝΩΝ</a:t>
            </a:r>
            <a:br>
              <a:rPr lang="el-GR"/>
            </a:br>
            <a:r>
              <a:rPr lang="el-GR"/>
              <a:t>Α. ΠΑΡΟΥΣΙΑΣΗ ΣΕ ΠΙΝΑΚΕΣ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ΚΑΘΟΡΙΣΜΟΣ ΤΟΥ ΠΛΑΤΟΥΣ ΔΙΑΣΤΗΜΑΤΩΝ ΤΑΞΕΩΝ</a:t>
            </a:r>
          </a:p>
        </p:txBody>
      </p:sp>
      <p:sp>
        <p:nvSpPr>
          <p:cNvPr id="169986" name="Rectangle 6"/>
          <p:cNvSpPr>
            <a:spLocks noGrp="1" noChangeArrowheads="1"/>
          </p:cNvSpPr>
          <p:nvPr>
            <p:ph type="sldNum" sz="quarter" idx="12"/>
          </p:nvPr>
        </p:nvSpPr>
        <p:spPr>
          <a:noFill/>
        </p:spPr>
        <p:txBody>
          <a:bodyPr/>
          <a:lstStyle/>
          <a:p>
            <a:pPr>
              <a:defRPr/>
            </a:pPr>
            <a:fld id="{B7CD8FB9-375D-4F7E-B17A-AC97CA9C18CB}" type="slidenum">
              <a:rPr lang="el-GR"/>
              <a:pPr>
                <a:defRPr/>
              </a:pPr>
              <a:t>32</a:t>
            </a:fld>
            <a:endParaRPr lang="el-GR"/>
          </a:p>
        </p:txBody>
      </p:sp>
      <p:sp>
        <p:nvSpPr>
          <p:cNvPr id="183300" name="Rectangle 3"/>
          <p:cNvSpPr>
            <a:spLocks noGrp="1" noChangeArrowheads="1"/>
          </p:cNvSpPr>
          <p:nvPr>
            <p:ph sz="quarter" idx="1"/>
          </p:nvPr>
        </p:nvSpPr>
        <p:spPr/>
        <p:txBody>
          <a:bodyPr/>
          <a:lstStyle/>
          <a:p>
            <a:pPr algn="just" eaLnBrk="1" hangingPunct="1"/>
            <a:endParaRPr lang="en-US" dirty="0" smtClean="0">
              <a:solidFill>
                <a:srgbClr val="000000"/>
              </a:solidFill>
              <a:latin typeface="Bookman Old Style" pitchFamily="18" charset="0"/>
            </a:endParaRPr>
          </a:p>
          <a:p>
            <a:pPr algn="just" eaLnBrk="1" hangingPunct="1"/>
            <a:r>
              <a:rPr lang="en-GB" i="1" dirty="0" err="1" smtClean="0"/>
              <a:t>Πλάτος</a:t>
            </a:r>
            <a:r>
              <a:rPr lang="en-GB" i="1" dirty="0" smtClean="0"/>
              <a:t> </a:t>
            </a:r>
            <a:r>
              <a:rPr lang="en-GB" i="1" dirty="0" err="1" smtClean="0"/>
              <a:t>διαστημάτων</a:t>
            </a:r>
            <a:r>
              <a:rPr lang="en-GB" i="1" dirty="0" smtClean="0"/>
              <a:t> </a:t>
            </a:r>
            <a:r>
              <a:rPr lang="en-GB" i="1" dirty="0" err="1" smtClean="0"/>
              <a:t>τάξεων</a:t>
            </a:r>
            <a:r>
              <a:rPr lang="en-GB" i="1" dirty="0" smtClean="0"/>
              <a:t> = δ =</a:t>
            </a:r>
            <a:r>
              <a:rPr lang="en-GB" dirty="0" smtClean="0"/>
              <a:t> </a:t>
            </a:r>
            <a:endParaRPr lang="en-US" dirty="0" smtClean="0">
              <a:solidFill>
                <a:srgbClr val="000000"/>
              </a:solidFill>
              <a:latin typeface="Bookman Old Style" pitchFamily="18" charset="0"/>
            </a:endParaRPr>
          </a:p>
          <a:p>
            <a:pPr algn="just" eaLnBrk="1" hangingPunct="1"/>
            <a:r>
              <a:rPr lang="el-GR" dirty="0" smtClean="0">
                <a:solidFill>
                  <a:srgbClr val="000000"/>
                </a:solidFill>
                <a:latin typeface="Bookman Old Style" pitchFamily="18" charset="0"/>
              </a:rPr>
              <a:t>Όπου </a:t>
            </a:r>
            <a:r>
              <a:rPr lang="en-US" dirty="0" smtClean="0">
                <a:solidFill>
                  <a:srgbClr val="000000"/>
                </a:solidFill>
                <a:latin typeface="Bookman Old Style" pitchFamily="18" charset="0"/>
              </a:rPr>
              <a:t>k</a:t>
            </a:r>
            <a:r>
              <a:rPr lang="el-GR" dirty="0" smtClean="0">
                <a:solidFill>
                  <a:srgbClr val="000000"/>
                </a:solidFill>
                <a:latin typeface="Bookman Old Style" pitchFamily="18" charset="0"/>
              </a:rPr>
              <a:t> ο επιθυμητός αριθμός τάξεων. Με βάση τα διατεταγμένα στοιχεία του παραδείγματος και επιλέγοντας </a:t>
            </a:r>
            <a:r>
              <a:rPr lang="en-US" i="1" dirty="0" smtClean="0">
                <a:latin typeface="Bookman Old Style" pitchFamily="18" charset="0"/>
              </a:rPr>
              <a:t>k</a:t>
            </a:r>
            <a:r>
              <a:rPr lang="el-GR" dirty="0" smtClean="0">
                <a:solidFill>
                  <a:srgbClr val="000000"/>
                </a:solidFill>
                <a:latin typeface="Bookman Old Style" pitchFamily="18" charset="0"/>
              </a:rPr>
              <a:t> =5</a:t>
            </a:r>
          </a:p>
          <a:p>
            <a:pPr algn="just" eaLnBrk="1" hangingPunct="1"/>
            <a:r>
              <a:rPr lang="en-US" dirty="0" smtClean="0">
                <a:solidFill>
                  <a:srgbClr val="000000"/>
                </a:solidFill>
                <a:latin typeface="Bookman Old Style" pitchFamily="18" charset="0"/>
              </a:rPr>
              <a:t>R=</a:t>
            </a:r>
            <a:r>
              <a:rPr lang="el-GR" dirty="0" smtClean="0">
                <a:solidFill>
                  <a:srgbClr val="000000"/>
                </a:solidFill>
                <a:latin typeface="Bookman Old Style" pitchFamily="18" charset="0"/>
              </a:rPr>
              <a:t>εύρος κατανομής: </a:t>
            </a:r>
            <a:r>
              <a:rPr lang="en-US" dirty="0" smtClean="0">
                <a:solidFill>
                  <a:srgbClr val="000000"/>
                </a:solidFill>
                <a:latin typeface="Bookman Old Style" pitchFamily="18" charset="0"/>
              </a:rPr>
              <a:t>= </a:t>
            </a:r>
            <a:r>
              <a:rPr lang="el-GR" dirty="0" smtClean="0">
                <a:solidFill>
                  <a:srgbClr val="000000"/>
                </a:solidFill>
                <a:latin typeface="Bookman Old Style" pitchFamily="18" charset="0"/>
              </a:rPr>
              <a:t>μέγιστη τιμή-ελάχιστη </a:t>
            </a:r>
            <a:r>
              <a:rPr lang="el-GR" dirty="0" err="1" smtClean="0">
                <a:solidFill>
                  <a:srgbClr val="000000"/>
                </a:solidFill>
                <a:latin typeface="Bookman Old Style" pitchFamily="18" charset="0"/>
              </a:rPr>
              <a:t>τιμή=χ</a:t>
            </a:r>
            <a:r>
              <a:rPr lang="el-GR" dirty="0" smtClean="0">
                <a:solidFill>
                  <a:srgbClr val="000000"/>
                </a:solidFill>
                <a:latin typeface="Bookman Old Style" pitchFamily="18" charset="0"/>
              </a:rPr>
              <a:t>(</a:t>
            </a:r>
            <a:r>
              <a:rPr lang="en-US" dirty="0" smtClean="0">
                <a:solidFill>
                  <a:srgbClr val="000000"/>
                </a:solidFill>
                <a:latin typeface="Bookman Old Style" pitchFamily="18" charset="0"/>
              </a:rPr>
              <a:t>max)-x(min)</a:t>
            </a:r>
            <a:endParaRPr lang="el-GR" dirty="0" smtClean="0">
              <a:solidFill>
                <a:srgbClr val="000000"/>
              </a:solidFill>
              <a:latin typeface="Bookman Old Style" pitchFamily="18" charset="0"/>
            </a:endParaRPr>
          </a:p>
          <a:p>
            <a:pPr algn="ctr" eaLnBrk="1" hangingPunct="1"/>
            <a:endParaRPr lang="fr-FR" dirty="0" smtClean="0">
              <a:latin typeface="Bookman Old Style" pitchFamily="18" charset="0"/>
            </a:endParaRPr>
          </a:p>
        </p:txBody>
      </p:sp>
      <p:sp>
        <p:nvSpPr>
          <p:cNvPr id="183301" name="Rectangle 6"/>
          <p:cNvSpPr>
            <a:spLocks noChangeArrowheads="1"/>
          </p:cNvSpPr>
          <p:nvPr/>
        </p:nvSpPr>
        <p:spPr bwMode="auto">
          <a:xfrm>
            <a:off x="0" y="2949575"/>
            <a:ext cx="246063" cy="274638"/>
          </a:xfrm>
          <a:prstGeom prst="rect">
            <a:avLst/>
          </a:prstGeom>
          <a:noFill/>
          <a:ln w="9525">
            <a:noFill/>
            <a:miter lim="800000"/>
            <a:headEnd/>
            <a:tailEnd/>
          </a:ln>
        </p:spPr>
        <p:txBody>
          <a:bodyPr wrap="none" anchor="ctr">
            <a:spAutoFit/>
          </a:bodyPr>
          <a:lstStyle/>
          <a:p>
            <a:endParaRPr lang="el-GR"/>
          </a:p>
        </p:txBody>
      </p:sp>
      <p:pic>
        <p:nvPicPr>
          <p:cNvPr id="183302" name="Picture 5" descr="cid:image006.gif@01C87A0F.8D36DC20"/>
          <p:cNvPicPr>
            <a:picLocks noChangeAspect="1" noChangeArrowheads="1"/>
          </p:cNvPicPr>
          <p:nvPr/>
        </p:nvPicPr>
        <p:blipFill>
          <a:blip r:embed="rId2" r:link="rId3"/>
          <a:srcRect/>
          <a:stretch>
            <a:fillRect/>
          </a:stretch>
        </p:blipFill>
        <p:spPr bwMode="auto">
          <a:xfrm>
            <a:off x="1428728" y="4572008"/>
            <a:ext cx="4899025" cy="1368425"/>
          </a:xfrm>
          <a:prstGeom prst="rect">
            <a:avLst/>
          </a:prstGeom>
          <a:noFill/>
          <a:ln w="9525">
            <a:noFill/>
            <a:miter lim="800000"/>
            <a:headEnd/>
            <a:tailEnd/>
          </a:ln>
        </p:spPr>
      </p:pic>
      <p:sp>
        <p:nvSpPr>
          <p:cNvPr id="183303" name="Rectangle 7"/>
          <p:cNvSpPr>
            <a:spLocks noChangeArrowheads="1"/>
          </p:cNvSpPr>
          <p:nvPr/>
        </p:nvSpPr>
        <p:spPr bwMode="auto">
          <a:xfrm>
            <a:off x="0" y="3635375"/>
            <a:ext cx="246063" cy="274638"/>
          </a:xfrm>
          <a:prstGeom prst="rect">
            <a:avLst/>
          </a:prstGeom>
          <a:solidFill>
            <a:srgbClr val="FFFFFF"/>
          </a:solidFill>
          <a:ln w="9525">
            <a:noFill/>
            <a:miter lim="800000"/>
            <a:headEnd/>
            <a:tailEnd/>
          </a:ln>
        </p:spPr>
        <p:txBody>
          <a:bodyPr wrap="none" anchor="ctr">
            <a:spAutoFit/>
          </a:bodyPr>
          <a:lstStyle/>
          <a:p>
            <a:endParaRPr lang="el-GR"/>
          </a:p>
        </p:txBody>
      </p:sp>
      <p:pic>
        <p:nvPicPr>
          <p:cNvPr id="183304" name="Picture 8" descr="image002"/>
          <p:cNvPicPr>
            <a:picLocks noChangeAspect="1" noChangeArrowheads="1"/>
          </p:cNvPicPr>
          <p:nvPr/>
        </p:nvPicPr>
        <p:blipFill>
          <a:blip r:embed="rId4"/>
          <a:srcRect/>
          <a:stretch>
            <a:fillRect/>
          </a:stretch>
        </p:blipFill>
        <p:spPr bwMode="auto">
          <a:xfrm>
            <a:off x="6072188" y="1500188"/>
            <a:ext cx="1150937" cy="974725"/>
          </a:xfrm>
          <a:prstGeom prst="rect">
            <a:avLst/>
          </a:prstGeom>
          <a:noFill/>
          <a:ln w="9525">
            <a:noFill/>
            <a:miter lim="800000"/>
            <a:headEnd/>
            <a:tailEnd/>
          </a:ln>
        </p:spPr>
      </p:pic>
      <p:sp>
        <p:nvSpPr>
          <p:cNvPr id="183305" name="8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AF4CD4B-2F17-4B76-918C-F4E52F7AA765}" type="slidenum">
              <a:rPr lang="el-GR" sz="1400"/>
              <a:pPr algn="r"/>
              <a:t>32</a:t>
            </a:fld>
            <a:endParaRPr lang="el-GR" sz="1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fontScale="90000"/>
          </a:bodyPr>
          <a:lstStyle/>
          <a:p>
            <a:pPr eaLnBrk="1" fontAlgn="auto" hangingPunct="1">
              <a:spcAft>
                <a:spcPts val="0"/>
              </a:spcAft>
              <a:defRPr/>
            </a:pPr>
            <a:r>
              <a:rPr lang="el-GR" sz="3200" i="1" dirty="0" smtClean="0">
                <a:solidFill>
                  <a:srgbClr val="000000"/>
                </a:solidFill>
              </a:rPr>
              <a:t/>
            </a:r>
            <a:br>
              <a:rPr lang="el-GR" sz="3200" i="1" dirty="0" smtClean="0">
                <a:solidFill>
                  <a:srgbClr val="000000"/>
                </a:solidFill>
              </a:rPr>
            </a:br>
            <a:r>
              <a:rPr lang="el-GR" dirty="0" smtClean="0">
                <a:solidFill>
                  <a:schemeClr val="tx1"/>
                </a:solidFill>
              </a:rPr>
              <a:t/>
            </a:r>
            <a:br>
              <a:rPr lang="el-GR" dirty="0" smtClean="0">
                <a:solidFill>
                  <a:schemeClr val="tx1"/>
                </a:solidFill>
              </a:rPr>
            </a:br>
            <a:r>
              <a:rPr lang="el-GR" i="1" dirty="0" smtClean="0">
                <a:solidFill>
                  <a:srgbClr val="000000"/>
                </a:solidFill>
              </a:rPr>
              <a:t>Κατανομή τον βάρους τριάντα ατόμων κατά συχνότητες</a:t>
            </a:r>
            <a:r>
              <a:rPr lang="el-GR" sz="4800" dirty="0" smtClean="0"/>
              <a:t> </a:t>
            </a:r>
            <a:endParaRPr lang="el-GR" dirty="0" smtClean="0">
              <a:solidFill>
                <a:schemeClr val="tx1"/>
              </a:solidFill>
            </a:endParaRPr>
          </a:p>
        </p:txBody>
      </p:sp>
      <p:sp>
        <p:nvSpPr>
          <p:cNvPr id="11267" name="Rectangle 6"/>
          <p:cNvSpPr>
            <a:spLocks noGrp="1" noChangeArrowheads="1"/>
          </p:cNvSpPr>
          <p:nvPr>
            <p:ph type="sldNum" sz="quarter" idx="12"/>
          </p:nvPr>
        </p:nvSpPr>
        <p:spPr>
          <a:noFill/>
        </p:spPr>
        <p:txBody>
          <a:bodyPr/>
          <a:lstStyle/>
          <a:p>
            <a:pPr>
              <a:defRPr/>
            </a:pPr>
            <a:fld id="{F43F755C-F725-4849-919D-CC32A9130857}" type="slidenum">
              <a:rPr lang="el-GR"/>
              <a:pPr>
                <a:defRPr/>
              </a:pPr>
              <a:t>33</a:t>
            </a:fld>
            <a:endParaRPr lang="el-GR"/>
          </a:p>
        </p:txBody>
      </p:sp>
      <p:graphicFrame>
        <p:nvGraphicFramePr>
          <p:cNvPr id="11266" name="Object 175"/>
          <p:cNvGraphicFramePr>
            <a:graphicFrameLocks noChangeAspect="1"/>
          </p:cNvGraphicFramePr>
          <p:nvPr>
            <p:ph sz="quarter" idx="1"/>
          </p:nvPr>
        </p:nvGraphicFramePr>
        <p:xfrm>
          <a:off x="1890713" y="1701800"/>
          <a:ext cx="5819775" cy="4062413"/>
        </p:xfrm>
        <a:graphic>
          <a:graphicData uri="http://schemas.openxmlformats.org/presentationml/2006/ole">
            <p:oleObj spid="_x0000_s11266" name="Document" r:id="rId3" imgW="5819474" imgH="4061666" progId="Word.Document.8">
              <p:embed/>
            </p:oleObj>
          </a:graphicData>
        </a:graphic>
      </p:graphicFrame>
      <p:sp>
        <p:nvSpPr>
          <p:cNvPr id="11269" name="Text Box 174"/>
          <p:cNvSpPr txBox="1">
            <a:spLocks noChangeArrowheads="1"/>
          </p:cNvSpPr>
          <p:nvPr/>
        </p:nvSpPr>
        <p:spPr bwMode="auto">
          <a:xfrm>
            <a:off x="827088" y="1557338"/>
            <a:ext cx="7561262" cy="274637"/>
          </a:xfrm>
          <a:prstGeom prst="rect">
            <a:avLst/>
          </a:prstGeom>
          <a:noFill/>
          <a:ln w="9525">
            <a:noFill/>
            <a:miter lim="800000"/>
            <a:headEnd/>
            <a:tailEnd/>
          </a:ln>
        </p:spPr>
        <p:txBody>
          <a:bodyPr>
            <a:spAutoFit/>
          </a:bodyPr>
          <a:lstStyle/>
          <a:p>
            <a:pPr>
              <a:spcBef>
                <a:spcPct val="50000"/>
              </a:spcBef>
            </a:pPr>
            <a:endParaRPr lang="el-GR"/>
          </a:p>
        </p:txBody>
      </p:sp>
      <p:sp>
        <p:nvSpPr>
          <p:cNvPr id="11270"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11F7387-CC77-460B-92F1-338A7CC1C0B4}" type="slidenum">
              <a:rPr lang="el-GR" sz="1400"/>
              <a:pPr algn="r"/>
              <a:t>33</a:t>
            </a:fld>
            <a:endParaRPr lang="el-GR" sz="1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GB" smtClean="0"/>
              <a:t>Τα διαστήματα </a:t>
            </a:r>
            <a:r>
              <a:rPr lang="el-GR" smtClean="0"/>
              <a:t>τάξης</a:t>
            </a:r>
            <a:r>
              <a:rPr lang="en-GB" smtClean="0"/>
              <a:t> </a:t>
            </a:r>
            <a:r>
              <a:rPr lang="en-GB" u="sng" smtClean="0"/>
              <a:t>πρέπει</a:t>
            </a:r>
            <a:r>
              <a:rPr lang="en-GB" smtClean="0"/>
              <a:t>:</a:t>
            </a:r>
            <a:endParaRPr lang="el-GR" smtClean="0"/>
          </a:p>
        </p:txBody>
      </p:sp>
      <p:sp>
        <p:nvSpPr>
          <p:cNvPr id="171010" name="Rectangle 6"/>
          <p:cNvSpPr>
            <a:spLocks noGrp="1" noChangeArrowheads="1"/>
          </p:cNvSpPr>
          <p:nvPr>
            <p:ph type="sldNum" sz="quarter" idx="12"/>
          </p:nvPr>
        </p:nvSpPr>
        <p:spPr>
          <a:noFill/>
        </p:spPr>
        <p:txBody>
          <a:bodyPr/>
          <a:lstStyle/>
          <a:p>
            <a:pPr>
              <a:defRPr/>
            </a:pPr>
            <a:fld id="{F39AE151-089B-476E-ACD5-FC80DD0ACE5C}" type="slidenum">
              <a:rPr lang="el-GR"/>
              <a:pPr>
                <a:defRPr/>
              </a:pPr>
              <a:t>34</a:t>
            </a:fld>
            <a:endParaRPr lang="el-GR" dirty="0"/>
          </a:p>
        </p:txBody>
      </p:sp>
      <p:sp>
        <p:nvSpPr>
          <p:cNvPr id="184324" name="Rectangle 3"/>
          <p:cNvSpPr>
            <a:spLocks noGrp="1" noChangeArrowheads="1"/>
          </p:cNvSpPr>
          <p:nvPr>
            <p:ph sz="quarter" idx="1"/>
          </p:nvPr>
        </p:nvSpPr>
        <p:spPr>
          <a:xfrm>
            <a:off x="468313" y="1412875"/>
            <a:ext cx="8229600" cy="4525963"/>
          </a:xfrm>
        </p:spPr>
        <p:txBody>
          <a:bodyPr/>
          <a:lstStyle/>
          <a:p>
            <a:pPr eaLnBrk="1" hangingPunct="1">
              <a:lnSpc>
                <a:spcPct val="90000"/>
              </a:lnSpc>
            </a:pPr>
            <a:endParaRPr lang="el-GR" sz="2800" dirty="0" smtClean="0"/>
          </a:p>
          <a:p>
            <a:pPr eaLnBrk="1" hangingPunct="1">
              <a:lnSpc>
                <a:spcPct val="90000"/>
              </a:lnSpc>
            </a:pPr>
            <a:r>
              <a:rPr lang="el-GR" sz="2800" dirty="0" smtClean="0"/>
              <a:t>να είναι </a:t>
            </a:r>
            <a:r>
              <a:rPr lang="el-GR" sz="2800" u="sng" dirty="0" smtClean="0"/>
              <a:t>εξαντλητικά</a:t>
            </a:r>
            <a:r>
              <a:rPr lang="el-GR" sz="2800" dirty="0" smtClean="0"/>
              <a:t> δηλ. να περιλαμβάνουν όλα τα δεδομένα και </a:t>
            </a:r>
            <a:endParaRPr lang="el-GR" sz="2800" u="sng" dirty="0" smtClean="0"/>
          </a:p>
          <a:p>
            <a:pPr eaLnBrk="1" hangingPunct="1">
              <a:lnSpc>
                <a:spcPct val="90000"/>
              </a:lnSpc>
            </a:pPr>
            <a:r>
              <a:rPr lang="el-GR" sz="2800" u="sng" dirty="0" smtClean="0"/>
              <a:t>αμοιβαία αποκλειόμενα</a:t>
            </a:r>
            <a:r>
              <a:rPr lang="el-GR" sz="2800" dirty="0" smtClean="0"/>
              <a:t> ώστε κάθε δεδομένο να ανήκει σε μια μόνο κλάση.</a:t>
            </a:r>
            <a:r>
              <a:rPr lang="en-GB" sz="2800" dirty="0" smtClean="0"/>
              <a:t>  </a:t>
            </a:r>
            <a:endParaRPr lang="el-GR" sz="2800" u="sng" dirty="0" smtClean="0"/>
          </a:p>
          <a:p>
            <a:pPr eaLnBrk="1" hangingPunct="1">
              <a:lnSpc>
                <a:spcPct val="90000"/>
              </a:lnSpc>
            </a:pPr>
            <a:r>
              <a:rPr lang="el-GR" sz="2800" u="sng" dirty="0" smtClean="0"/>
              <a:t>Τα διαστήματα δεν πρέπει να είναι πολύ μεγάλα σε εύρος ούτε πολύ μικρά γιατί είτε θα αποκρύπτουν σημαντικά</a:t>
            </a:r>
            <a:r>
              <a:rPr lang="en-GB" sz="2800" u="sng" dirty="0" smtClean="0"/>
              <a:t>  </a:t>
            </a:r>
            <a:r>
              <a:rPr lang="el-GR" sz="2800" u="sng" dirty="0" smtClean="0"/>
              <a:t> χαρακτηριστικά της κατανομής</a:t>
            </a:r>
            <a:r>
              <a:rPr lang="en-GB" sz="2800" u="sng" dirty="0" smtClean="0"/>
              <a:t> </a:t>
            </a:r>
            <a:r>
              <a:rPr lang="el-GR" sz="2800" u="sng" dirty="0" smtClean="0"/>
              <a:t> είτε θα δίνεται μια όχι ικανοποιητική περιγραφή των δεδομένων.</a:t>
            </a:r>
          </a:p>
        </p:txBody>
      </p:sp>
      <p:sp>
        <p:nvSpPr>
          <p:cNvPr id="18432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D75C29C-0ACB-42F3-90EA-742DDA4D1690}" type="slidenum">
              <a:rPr lang="el-GR" sz="1400"/>
              <a:pPr algn="r"/>
              <a:t>34</a:t>
            </a:fld>
            <a:endParaRPr lang="el-GR"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785786" y="857232"/>
            <a:ext cx="7772400" cy="1143000"/>
          </a:xfrm>
        </p:spPr>
        <p:txBody>
          <a:bodyPr>
            <a:normAutofit fontScale="90000"/>
          </a:bodyPr>
          <a:lstStyle/>
          <a:p>
            <a:pPr eaLnBrk="1" fontAlgn="auto" hangingPunct="1">
              <a:spcAft>
                <a:spcPts val="0"/>
              </a:spcAft>
              <a:defRPr/>
            </a:pPr>
            <a:r>
              <a:rPr lang="el-GR" sz="3600" i="1" dirty="0" smtClean="0"/>
              <a:t>Άλλες στήλες περιγραφής ποσοτικών </a:t>
            </a:r>
            <a:r>
              <a:rPr lang="el-GR" sz="3600" i="1" dirty="0" err="1" smtClean="0"/>
              <a:t>δεδομένων:Αθροιστικές</a:t>
            </a:r>
            <a:r>
              <a:rPr lang="el-GR" sz="3600" i="1" dirty="0" smtClean="0"/>
              <a:t> συχνότητες</a:t>
            </a:r>
            <a:br>
              <a:rPr lang="el-GR" sz="3600" i="1" dirty="0" smtClean="0"/>
            </a:br>
            <a:endParaRPr lang="el-GR" sz="3600" i="1" dirty="0" smtClean="0"/>
          </a:p>
        </p:txBody>
      </p:sp>
      <p:sp>
        <p:nvSpPr>
          <p:cNvPr id="12291" name="Rectangle 6"/>
          <p:cNvSpPr>
            <a:spLocks noGrp="1" noChangeArrowheads="1"/>
          </p:cNvSpPr>
          <p:nvPr>
            <p:ph type="sldNum" sz="quarter" idx="12"/>
          </p:nvPr>
        </p:nvSpPr>
        <p:spPr>
          <a:noFill/>
        </p:spPr>
        <p:txBody>
          <a:bodyPr/>
          <a:lstStyle/>
          <a:p>
            <a:pPr>
              <a:defRPr/>
            </a:pPr>
            <a:fld id="{3E092A1B-B68E-456F-A77D-71FC59E53A84}" type="slidenum">
              <a:rPr lang="el-GR"/>
              <a:pPr>
                <a:defRPr/>
              </a:pPr>
              <a:t>35</a:t>
            </a:fld>
            <a:endParaRPr lang="el-GR"/>
          </a:p>
        </p:txBody>
      </p:sp>
      <p:graphicFrame>
        <p:nvGraphicFramePr>
          <p:cNvPr id="12290" name="Object 3"/>
          <p:cNvGraphicFramePr>
            <a:graphicFrameLocks noChangeAspect="1"/>
          </p:cNvGraphicFramePr>
          <p:nvPr>
            <p:ph sz="quarter" idx="1"/>
          </p:nvPr>
        </p:nvGraphicFramePr>
        <p:xfrm>
          <a:off x="2095500" y="3860800"/>
          <a:ext cx="4537075" cy="4430713"/>
        </p:xfrm>
        <a:graphic>
          <a:graphicData uri="http://schemas.openxmlformats.org/presentationml/2006/ole">
            <p:oleObj spid="_x0000_s12290" name="Έγγραφο" r:id="rId3" imgW="5274659" imgH="5151766" progId="Word.Document.8">
              <p:embed/>
            </p:oleObj>
          </a:graphicData>
        </a:graphic>
      </p:graphicFrame>
      <p:sp>
        <p:nvSpPr>
          <p:cNvPr id="1229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5FE6E2D-8946-4C7A-ADB6-95A1939F2F47}" type="slidenum">
              <a:rPr lang="el-GR" sz="1400"/>
              <a:pPr algn="r"/>
              <a:t>35</a:t>
            </a:fld>
            <a:endParaRPr lang="el-GR" sz="1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125"/>
          <p:cNvSpPr>
            <a:spLocks noGrp="1" noChangeArrowheads="1"/>
          </p:cNvSpPr>
          <p:nvPr>
            <p:ph type="title"/>
          </p:nvPr>
        </p:nvSpPr>
        <p:spPr/>
        <p:txBody>
          <a:bodyPr>
            <a:normAutofit fontScale="90000"/>
          </a:bodyPr>
          <a:lstStyle/>
          <a:p>
            <a:pPr eaLnBrk="1" fontAlgn="auto" hangingPunct="1">
              <a:spcAft>
                <a:spcPts val="0"/>
              </a:spcAft>
              <a:defRPr/>
            </a:pPr>
            <a:r>
              <a:rPr lang="el-GR" smtClean="0"/>
              <a:t>ΠΑΡΑΔΕΙΓΜΑ ΜΕ ΑΘΡΟΙΣΤΙΚΕΣ ΣΥΧΝΟΤΗΤΕΣ</a:t>
            </a:r>
          </a:p>
        </p:txBody>
      </p:sp>
      <p:sp>
        <p:nvSpPr>
          <p:cNvPr id="172034" name="Rectangle 6"/>
          <p:cNvSpPr>
            <a:spLocks noGrp="1" noChangeArrowheads="1"/>
          </p:cNvSpPr>
          <p:nvPr>
            <p:ph type="sldNum" sz="quarter" idx="12"/>
          </p:nvPr>
        </p:nvSpPr>
        <p:spPr>
          <a:noFill/>
        </p:spPr>
        <p:txBody>
          <a:bodyPr/>
          <a:lstStyle/>
          <a:p>
            <a:pPr>
              <a:defRPr/>
            </a:pPr>
            <a:fld id="{C05E39C3-73E0-4D0D-871C-9D4DE07C4627}" type="slidenum">
              <a:rPr lang="el-GR"/>
              <a:pPr>
                <a:defRPr/>
              </a:pPr>
              <a:t>36</a:t>
            </a:fld>
            <a:endParaRPr lang="el-GR"/>
          </a:p>
        </p:txBody>
      </p:sp>
      <p:graphicFrame>
        <p:nvGraphicFramePr>
          <p:cNvPr id="35970" name="Group 130"/>
          <p:cNvGraphicFramePr>
            <a:graphicFrameLocks noGrp="1"/>
          </p:cNvGraphicFramePr>
          <p:nvPr>
            <p:ph sz="quarter" idx="1"/>
          </p:nvPr>
        </p:nvGraphicFramePr>
        <p:xfrm>
          <a:off x="611188" y="1600200"/>
          <a:ext cx="8281987" cy="4931094"/>
        </p:xfrm>
        <a:graphic>
          <a:graphicData uri="http://schemas.openxmlformats.org/drawingml/2006/table">
            <a:tbl>
              <a:tblPr/>
              <a:tblGrid>
                <a:gridCol w="3424237"/>
                <a:gridCol w="1895475"/>
                <a:gridCol w="2962275"/>
              </a:tblGrid>
              <a:tr h="9382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800" b="0" i="1" u="none" strike="noStrike" cap="none" normalizeH="0" baseline="0" smtClean="0">
                          <a:ln>
                            <a:noFill/>
                          </a:ln>
                          <a:solidFill>
                            <a:srgbClr val="000000"/>
                          </a:solidFill>
                          <a:effectLst/>
                          <a:latin typeface="Bookman Old Style" pitchFamily="18" charset="0"/>
                          <a:cs typeface="Times New Roman" pitchFamily="18" charset="0"/>
                        </a:rPr>
                        <a:t>Τάξεις εισοδήματος</a:t>
                      </a: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800" b="0" i="1" u="none" strike="noStrike" cap="none" normalizeH="0" baseline="0" smtClean="0">
                          <a:ln>
                            <a:noFill/>
                          </a:ln>
                          <a:solidFill>
                            <a:srgbClr val="000000"/>
                          </a:solidFill>
                          <a:effectLst/>
                          <a:latin typeface="Bookman Old Style" pitchFamily="18" charset="0"/>
                          <a:cs typeface="Times New Roman" pitchFamily="18" charset="0"/>
                        </a:rPr>
                        <a:t>Συχνότητα </a:t>
                      </a: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800" b="0" i="1" u="none" strike="noStrike" cap="none" normalizeH="0" baseline="0" smtClean="0">
                          <a:ln>
                            <a:noFill/>
                          </a:ln>
                          <a:solidFill>
                            <a:srgbClr val="000000"/>
                          </a:solidFill>
                          <a:effectLst/>
                          <a:latin typeface="Bookman Old Style" pitchFamily="18" charset="0"/>
                          <a:cs typeface="Times New Roman" pitchFamily="18" charset="0"/>
                        </a:rPr>
                        <a:t>Αθροιστική Συχνότητα</a:t>
                      </a: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3-5</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5</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5</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5-7</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7</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12</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7-9</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17</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29</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9-11</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12</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41</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11-13</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6</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47</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13-15</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3</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50</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8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Σύνολο</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rgbClr val="000000"/>
                          </a:solidFill>
                          <a:effectLst/>
                          <a:latin typeface="Bookman Old Style" pitchFamily="18" charset="0"/>
                          <a:cs typeface="Times New Roman" pitchFamily="18" charset="0"/>
                        </a:rPr>
                        <a:t>50</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5386"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B474CCE-43D4-46F4-8101-B305B5D76177}" type="slidenum">
              <a:rPr lang="el-GR" sz="1400"/>
              <a:pPr algn="r"/>
              <a:t>36</a:t>
            </a:fld>
            <a:endParaRPr lang="el-GR" sz="1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normAutofit fontScale="90000"/>
          </a:bodyPr>
          <a:lstStyle/>
          <a:p>
            <a:pPr eaLnBrk="1" fontAlgn="auto" hangingPunct="1">
              <a:spcAft>
                <a:spcPts val="0"/>
              </a:spcAft>
              <a:defRPr/>
            </a:pPr>
            <a:r>
              <a:rPr lang="el-GR" b="1" dirty="0" smtClean="0">
                <a:solidFill>
                  <a:srgbClr val="000000"/>
                </a:solidFill>
                <a:latin typeface="Bookman Old Style" pitchFamily="18" charset="0"/>
                <a:cs typeface="Times New Roman" pitchFamily="18" charset="0"/>
              </a:rPr>
              <a:t/>
            </a:r>
            <a:br>
              <a:rPr lang="el-GR" b="1" dirty="0" smtClean="0">
                <a:solidFill>
                  <a:srgbClr val="000000"/>
                </a:solidFill>
                <a:latin typeface="Bookman Old Style" pitchFamily="18" charset="0"/>
                <a:cs typeface="Times New Roman" pitchFamily="18" charset="0"/>
              </a:rPr>
            </a:br>
            <a:r>
              <a:rPr lang="el-GR" dirty="0" smtClean="0">
                <a:solidFill>
                  <a:srgbClr val="000000"/>
                </a:solidFill>
                <a:latin typeface="Bookman Old Style" pitchFamily="18" charset="0"/>
                <a:cs typeface="Times New Roman" pitchFamily="18" charset="0"/>
              </a:rPr>
              <a:t/>
            </a:r>
            <a:br>
              <a:rPr lang="el-GR" dirty="0" smtClean="0">
                <a:solidFill>
                  <a:srgbClr val="000000"/>
                </a:solidFill>
                <a:latin typeface="Bookman Old Style" pitchFamily="18" charset="0"/>
                <a:cs typeface="Times New Roman" pitchFamily="18" charset="0"/>
              </a:rPr>
            </a:br>
            <a:r>
              <a:rPr lang="el-GR" b="1" dirty="0" smtClean="0">
                <a:solidFill>
                  <a:srgbClr val="000000"/>
                </a:solidFill>
                <a:latin typeface="Bookman Old Style" pitchFamily="18" charset="0"/>
                <a:cs typeface="Times New Roman" pitchFamily="18" charset="0"/>
              </a:rPr>
              <a:t>ΔΙΑΓΡΑΜΜΑΤΑ ΓΙΑ ΠΟΣΟΤΙΚΑ ΣΥΝΕΧΗ ΔΕΔΟΜΕΝΑ</a:t>
            </a:r>
            <a:endParaRPr lang="el-GR" dirty="0" smtClean="0">
              <a:solidFill>
                <a:srgbClr val="000000"/>
              </a:solidFill>
              <a:latin typeface="Bookman Old Style" pitchFamily="18" charset="0"/>
              <a:cs typeface="Times New Roman" pitchFamily="18" charset="0"/>
            </a:endParaRPr>
          </a:p>
        </p:txBody>
      </p:sp>
      <p:sp>
        <p:nvSpPr>
          <p:cNvPr id="173058" name="Rectangle 6"/>
          <p:cNvSpPr>
            <a:spLocks noGrp="1" noChangeArrowheads="1"/>
          </p:cNvSpPr>
          <p:nvPr>
            <p:ph type="sldNum" sz="quarter" idx="12"/>
          </p:nvPr>
        </p:nvSpPr>
        <p:spPr>
          <a:noFill/>
        </p:spPr>
        <p:txBody>
          <a:bodyPr/>
          <a:lstStyle/>
          <a:p>
            <a:pPr>
              <a:defRPr/>
            </a:pPr>
            <a:fld id="{2144D639-5C42-4AF7-8A45-63D9CA5D3A12}" type="slidenum">
              <a:rPr lang="el-GR"/>
              <a:pPr>
                <a:defRPr/>
              </a:pPr>
              <a:t>37</a:t>
            </a:fld>
            <a:endParaRPr lang="el-GR"/>
          </a:p>
        </p:txBody>
      </p:sp>
      <p:sp>
        <p:nvSpPr>
          <p:cNvPr id="186372" name="Rectangle 3"/>
          <p:cNvSpPr>
            <a:spLocks noGrp="1" noChangeArrowheads="1"/>
          </p:cNvSpPr>
          <p:nvPr>
            <p:ph sz="quarter" idx="1"/>
          </p:nvPr>
        </p:nvSpPr>
        <p:spPr/>
        <p:txBody>
          <a:bodyPr/>
          <a:lstStyle/>
          <a:p>
            <a:pPr algn="just" eaLnBrk="1" hangingPunct="1"/>
            <a:r>
              <a:rPr lang="el-GR" smtClean="0">
                <a:solidFill>
                  <a:srgbClr val="000000"/>
                </a:solidFill>
                <a:latin typeface="Bookman Old Style" pitchFamily="18" charset="0"/>
                <a:cs typeface="Times New Roman" pitchFamily="18" charset="0"/>
              </a:rPr>
              <a:t>Για τα συνεχή ποσοτικά δεδομένα η γραφική απεικόνιση μιας κατανομής συχνοτήτων</a:t>
            </a:r>
            <a:r>
              <a:rPr lang="el-GR" b="1" smtClean="0">
                <a:solidFill>
                  <a:srgbClr val="000000"/>
                </a:solidFill>
                <a:latin typeface="Bookman Old Style" pitchFamily="18" charset="0"/>
                <a:cs typeface="Times New Roman" pitchFamily="18" charset="0"/>
              </a:rPr>
              <a:t> συνεχών δεδομένων μπορεί να γίνει: </a:t>
            </a:r>
            <a:endParaRPr lang="en-GB" b="1" smtClean="0">
              <a:solidFill>
                <a:srgbClr val="000000"/>
              </a:solidFill>
              <a:latin typeface="Bookman Old Style" pitchFamily="18" charset="0"/>
              <a:cs typeface="Times New Roman" pitchFamily="18" charset="0"/>
            </a:endParaRPr>
          </a:p>
          <a:p>
            <a:pPr algn="just" eaLnBrk="1" hangingPunct="1">
              <a:buFont typeface="Symbol" pitchFamily="18" charset="2"/>
              <a:buChar char=""/>
            </a:pPr>
            <a:r>
              <a:rPr lang="en-GB" b="1" smtClean="0">
                <a:solidFill>
                  <a:srgbClr val="000000"/>
                </a:solidFill>
                <a:latin typeface="Bookman Old Style" pitchFamily="18" charset="0"/>
                <a:cs typeface="Times New Roman" pitchFamily="18" charset="0"/>
              </a:rPr>
              <a:t>με ιστόγραμμα, </a:t>
            </a:r>
          </a:p>
          <a:p>
            <a:pPr algn="just" eaLnBrk="1" hangingPunct="1">
              <a:buFont typeface="Symbol" pitchFamily="18" charset="2"/>
              <a:buChar char=""/>
            </a:pPr>
            <a:r>
              <a:rPr lang="en-GB" b="1" smtClean="0">
                <a:solidFill>
                  <a:srgbClr val="000000"/>
                </a:solidFill>
                <a:latin typeface="Bookman Old Style" pitchFamily="18" charset="0"/>
                <a:cs typeface="Times New Roman" pitchFamily="18" charset="0"/>
              </a:rPr>
              <a:t>με πολύγωνο συχνοτήτων και </a:t>
            </a:r>
          </a:p>
          <a:p>
            <a:pPr algn="just" eaLnBrk="1" hangingPunct="1">
              <a:buFont typeface="Symbol" pitchFamily="18" charset="2"/>
              <a:buChar char=""/>
            </a:pPr>
            <a:r>
              <a:rPr lang="en-GB" b="1" smtClean="0">
                <a:solidFill>
                  <a:srgbClr val="000000"/>
                </a:solidFill>
                <a:latin typeface="Bookman Old Style" pitchFamily="18" charset="0"/>
                <a:cs typeface="Times New Roman" pitchFamily="18" charset="0"/>
              </a:rPr>
              <a:t>με καμπύλη συχνοτήτων</a:t>
            </a:r>
            <a:endParaRPr lang="el-GR" b="1" smtClean="0">
              <a:solidFill>
                <a:srgbClr val="000000"/>
              </a:solidFill>
              <a:latin typeface="Bookman Old Style" pitchFamily="18" charset="0"/>
              <a:cs typeface="Times New Roman" pitchFamily="18" charset="0"/>
            </a:endParaRPr>
          </a:p>
        </p:txBody>
      </p:sp>
      <p:sp>
        <p:nvSpPr>
          <p:cNvPr id="18637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5A39734-EFDC-4D91-858B-EBCACA9BBCB5}" type="slidenum">
              <a:rPr lang="el-GR" sz="1400"/>
              <a:pPr algn="r"/>
              <a:t>37</a:t>
            </a:fld>
            <a:endParaRPr lang="el-GR"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Grp="1" noChangeArrowheads="1"/>
          </p:cNvSpPr>
          <p:nvPr>
            <p:ph type="sldNum" sz="quarter" idx="12"/>
          </p:nvPr>
        </p:nvSpPr>
        <p:spPr>
          <a:noFill/>
        </p:spPr>
        <p:txBody>
          <a:bodyPr/>
          <a:lstStyle/>
          <a:p>
            <a:pPr>
              <a:defRPr/>
            </a:pPr>
            <a:fld id="{9584D5B5-8531-464A-876E-21F20F34C110}" type="slidenum">
              <a:rPr lang="el-GR"/>
              <a:pPr>
                <a:defRPr/>
              </a:pPr>
              <a:t>38</a:t>
            </a:fld>
            <a:endParaRPr lang="el-GR"/>
          </a:p>
        </p:txBody>
      </p:sp>
      <p:pic>
        <p:nvPicPr>
          <p:cNvPr id="187395" name="Picture 4" descr="image017"/>
          <p:cNvPicPr>
            <a:picLocks noGrp="1" noChangeAspect="1" noChangeArrowheads="1"/>
          </p:cNvPicPr>
          <p:nvPr>
            <p:ph sz="quarter" idx="1"/>
          </p:nvPr>
        </p:nvPicPr>
        <p:blipFill>
          <a:blip r:embed="rId2"/>
          <a:srcRect/>
          <a:stretch>
            <a:fillRect/>
          </a:stretch>
        </p:blipFill>
        <p:spPr>
          <a:xfrm>
            <a:off x="827088" y="549275"/>
            <a:ext cx="7561262" cy="5576888"/>
          </a:xfrm>
          <a:noFill/>
        </p:spPr>
      </p:pic>
      <p:sp>
        <p:nvSpPr>
          <p:cNvPr id="187396"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0909031-9386-4E72-9240-4B552C776DDB}" type="slidenum">
              <a:rPr lang="el-GR" sz="1400"/>
              <a:pPr algn="r"/>
              <a:t>38</a:t>
            </a:fld>
            <a:endParaRPr lang="el-GR" sz="1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l-GR" sz="3200" smtClean="0"/>
              <a:t>ΟΔΗΓΙΕΣ ΚΑΤΑΣΚΕΥΗΣ ΙΣΤΟΓΡΑΜΜΑΤΟΣ</a:t>
            </a:r>
          </a:p>
        </p:txBody>
      </p:sp>
      <p:sp>
        <p:nvSpPr>
          <p:cNvPr id="176130" name="Rectangle 6"/>
          <p:cNvSpPr>
            <a:spLocks noGrp="1" noChangeArrowheads="1"/>
          </p:cNvSpPr>
          <p:nvPr>
            <p:ph type="sldNum" sz="quarter" idx="12"/>
          </p:nvPr>
        </p:nvSpPr>
        <p:spPr>
          <a:noFill/>
        </p:spPr>
        <p:txBody>
          <a:bodyPr/>
          <a:lstStyle/>
          <a:p>
            <a:pPr>
              <a:defRPr/>
            </a:pPr>
            <a:fld id="{32950994-3F89-4DE0-81EC-A183DE1013F1}" type="slidenum">
              <a:rPr lang="el-GR"/>
              <a:pPr>
                <a:defRPr/>
              </a:pPr>
              <a:t>39</a:t>
            </a:fld>
            <a:endParaRPr lang="el-GR"/>
          </a:p>
        </p:txBody>
      </p:sp>
      <p:sp>
        <p:nvSpPr>
          <p:cNvPr id="189444" name="Rectangle 3"/>
          <p:cNvSpPr>
            <a:spLocks noGrp="1" noChangeArrowheads="1"/>
          </p:cNvSpPr>
          <p:nvPr>
            <p:ph sz="quarter" idx="1"/>
          </p:nvPr>
        </p:nvSpPr>
        <p:spPr>
          <a:xfrm>
            <a:off x="468313" y="1484313"/>
            <a:ext cx="8229600" cy="5113337"/>
          </a:xfrm>
        </p:spPr>
        <p:txBody>
          <a:bodyPr/>
          <a:lstStyle/>
          <a:p>
            <a:pPr eaLnBrk="1" hangingPunct="1">
              <a:lnSpc>
                <a:spcPct val="80000"/>
              </a:lnSpc>
            </a:pPr>
            <a:r>
              <a:rPr lang="el-GR" sz="2400" smtClean="0"/>
              <a:t>Κατά μήκος του άξονα των Υ απεικονίζουμε την κλίμακα μέτρησης των συχνοτήτων (απολύτων ή σχετικών) με σημείο εκκίνησης το 0. </a:t>
            </a:r>
          </a:p>
          <a:p>
            <a:pPr eaLnBrk="1" hangingPunct="1">
              <a:lnSpc>
                <a:spcPct val="80000"/>
              </a:lnSpc>
            </a:pPr>
            <a:r>
              <a:rPr lang="el-GR" sz="2400" smtClean="0"/>
              <a:t>Κατά μήκος του άξονα των Χ απεικονίζουμε τα διαστήματα τάξεων της κατανομής με διαδοχικά ευθύγραμμα τμήματα συμβατικού μήκους.</a:t>
            </a:r>
          </a:p>
          <a:p>
            <a:pPr eaLnBrk="1" hangingPunct="1">
              <a:lnSpc>
                <a:spcPct val="80000"/>
              </a:lnSpc>
            </a:pPr>
            <a:r>
              <a:rPr lang="el-GR" sz="2400" smtClean="0"/>
              <a:t>Με βάση τα ευθύγραμμα τμήματα που ορίσαμε στον οριζόντιο άξονα, σχεδιάζουμε τόσα ορθογώνια παραλληλόγραμμα όσες και οι τάξεις της κατανομής, με ύψος που αναλογεί στην συχνότητα της αντίστοιχης τάξης. Είναι προφανές ότι τα ορθογώνια που σχηματίζονται έχουν το ίδιο συμβατικό πλάτος για όλες τις τάξεις της κατανομής, το δε τέλος της βάσης κάθε ορθογωνίου (που αντιστοιχεί στο ανώτερο όριο τάξης) ταυτίζεται με την αρχή του αμέσως επόμενου (δηλαδή αντιστοιχεί στο κατώτερο όριο της επόμενης τάξης).</a:t>
            </a:r>
          </a:p>
        </p:txBody>
      </p:sp>
      <p:sp>
        <p:nvSpPr>
          <p:cNvPr id="18944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183A4E5-F62D-49E4-BDFC-E6456C6DCC5C}" type="slidenum">
              <a:rPr lang="el-GR" sz="1400"/>
              <a:pPr algn="r"/>
              <a:t>39</a:t>
            </a:fld>
            <a:endParaRPr lang="el-GR"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a:xfrm>
            <a:off x="0" y="549275"/>
            <a:ext cx="9144000" cy="1800225"/>
          </a:xfrm>
        </p:spPr>
        <p:txBody>
          <a:bodyPr>
            <a:normAutofit fontScale="90000"/>
          </a:bodyPr>
          <a:lstStyle/>
          <a:p>
            <a:pPr algn="ctr" eaLnBrk="1" fontAlgn="auto" hangingPunct="1">
              <a:spcAft>
                <a:spcPts val="0"/>
              </a:spcAft>
              <a:defRPr/>
            </a:pPr>
            <a:r>
              <a:rPr lang="en-US" b="1" dirty="0" smtClean="0"/>
              <a:t/>
            </a:r>
            <a:br>
              <a:rPr lang="en-US" b="1" dirty="0" smtClean="0"/>
            </a:br>
            <a:r>
              <a:rPr lang="en-US" b="1" dirty="0" smtClean="0"/>
              <a:t/>
            </a:r>
            <a:br>
              <a:rPr lang="en-US" b="1" dirty="0" smtClean="0"/>
            </a:br>
            <a:r>
              <a:rPr lang="el-GR" b="1" dirty="0" smtClean="0"/>
              <a:t>ΠΟΙΑ Η ΔΙΑΦΟΡΑ ΤΗΣ ΣΤΑΤΙΣΤΙΚΗΣ ΑΠΟ ΤΑ ΜΑΘΗΜΑΤΙΚΑ;</a:t>
            </a:r>
            <a:br>
              <a:rPr lang="el-GR" b="1" dirty="0" smtClean="0"/>
            </a:br>
            <a:endParaRPr lang="el-GR" b="1" dirty="0" smtClean="0"/>
          </a:p>
        </p:txBody>
      </p:sp>
      <p:sp>
        <p:nvSpPr>
          <p:cNvPr id="152578" name="Rectangle 6"/>
          <p:cNvSpPr>
            <a:spLocks noGrp="1" noChangeArrowheads="1"/>
          </p:cNvSpPr>
          <p:nvPr>
            <p:ph type="sldNum" sz="quarter" idx="12"/>
          </p:nvPr>
        </p:nvSpPr>
        <p:spPr>
          <a:noFill/>
        </p:spPr>
        <p:txBody>
          <a:bodyPr/>
          <a:lstStyle/>
          <a:p>
            <a:pPr>
              <a:defRPr/>
            </a:pPr>
            <a:fld id="{A6BF6B28-8F60-48E8-88F2-C5C4B47A29C7}" type="slidenum">
              <a:rPr lang="el-GR"/>
              <a:pPr>
                <a:defRPr/>
              </a:pPr>
              <a:t>4</a:t>
            </a:fld>
            <a:endParaRPr lang="el-GR"/>
          </a:p>
        </p:txBody>
      </p:sp>
      <p:sp>
        <p:nvSpPr>
          <p:cNvPr id="162820" name="Rectangle 3"/>
          <p:cNvSpPr>
            <a:spLocks noGrp="1" noChangeArrowheads="1"/>
          </p:cNvSpPr>
          <p:nvPr>
            <p:ph sz="quarter" idx="1"/>
          </p:nvPr>
        </p:nvSpPr>
        <p:spPr>
          <a:xfrm>
            <a:off x="468313" y="2924175"/>
            <a:ext cx="8229600" cy="3344863"/>
          </a:xfrm>
        </p:spPr>
        <p:txBody>
          <a:bodyPr/>
          <a:lstStyle/>
          <a:p>
            <a:pPr eaLnBrk="1" hangingPunct="1"/>
            <a:r>
              <a:rPr lang="el-GR" b="1" smtClean="0"/>
              <a:t>Καθοριστικό ρόλο στη διαφοροποίηση παίζει η αντίληψη της έννοιας της διακύμανσης ή μεταβλητότητας.</a:t>
            </a:r>
          </a:p>
        </p:txBody>
      </p:sp>
      <p:sp>
        <p:nvSpPr>
          <p:cNvPr id="16282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543B635-6A3C-4301-8BE9-69D03384CEAF}" type="slidenum">
              <a:rPr lang="el-GR" sz="1400"/>
              <a:pPr algn="r"/>
              <a:t>4</a:t>
            </a:fld>
            <a:endParaRPr lang="el-GR"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28625" y="-71438"/>
            <a:ext cx="8229600" cy="1143001"/>
          </a:xfrm>
        </p:spPr>
        <p:txBody>
          <a:bodyPr/>
          <a:lstStyle/>
          <a:p>
            <a:pPr eaLnBrk="1" hangingPunct="1"/>
            <a:r>
              <a:rPr lang="el-GR" smtClean="0"/>
              <a:t>ΠΟΛΥΓΩΝΙΚΗ ΓΡΑΜΜΗ</a:t>
            </a:r>
          </a:p>
        </p:txBody>
      </p:sp>
      <p:sp>
        <p:nvSpPr>
          <p:cNvPr id="177154" name="Rectangle 6"/>
          <p:cNvSpPr>
            <a:spLocks noGrp="1" noChangeArrowheads="1"/>
          </p:cNvSpPr>
          <p:nvPr>
            <p:ph type="sldNum" sz="quarter" idx="12"/>
          </p:nvPr>
        </p:nvSpPr>
        <p:spPr>
          <a:noFill/>
        </p:spPr>
        <p:txBody>
          <a:bodyPr/>
          <a:lstStyle/>
          <a:p>
            <a:pPr>
              <a:defRPr/>
            </a:pPr>
            <a:fld id="{967AECC5-3828-4F23-8AD8-5CA55E95565E}" type="slidenum">
              <a:rPr lang="el-GR"/>
              <a:pPr>
                <a:defRPr/>
              </a:pPr>
              <a:t>40</a:t>
            </a:fld>
            <a:endParaRPr lang="el-GR"/>
          </a:p>
        </p:txBody>
      </p:sp>
      <p:pic>
        <p:nvPicPr>
          <p:cNvPr id="190468" name="Picture 4"/>
          <p:cNvPicPr>
            <a:picLocks noGrp="1" noChangeAspect="1" noChangeArrowheads="1"/>
          </p:cNvPicPr>
          <p:nvPr>
            <p:ph sz="quarter" idx="1"/>
          </p:nvPr>
        </p:nvPicPr>
        <p:blipFill>
          <a:blip r:embed="rId2"/>
          <a:stretch>
            <a:fillRect/>
          </a:stretch>
        </p:blipFill>
        <p:spPr>
          <a:xfrm>
            <a:off x="1285852" y="1071546"/>
            <a:ext cx="6786610" cy="4948254"/>
          </a:xfrm>
          <a:noFill/>
        </p:spPr>
      </p:pic>
      <p:sp>
        <p:nvSpPr>
          <p:cNvPr id="19046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9FC49AD-C4FE-4D50-A4C8-03983F5470F0}" type="slidenum">
              <a:rPr lang="el-GR" sz="1400"/>
              <a:pPr algn="r"/>
              <a:t>40</a:t>
            </a:fld>
            <a:endParaRPr lang="el-GR"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ChangeArrowheads="1"/>
          </p:cNvSpPr>
          <p:nvPr>
            <p:ph type="title"/>
          </p:nvPr>
        </p:nvSpPr>
        <p:spPr/>
        <p:txBody>
          <a:bodyPr>
            <a:normAutofit fontScale="90000"/>
          </a:bodyPr>
          <a:lstStyle/>
          <a:p>
            <a:pPr eaLnBrk="1" fontAlgn="auto" hangingPunct="1">
              <a:spcAft>
                <a:spcPts val="0"/>
              </a:spcAft>
              <a:defRPr/>
            </a:pPr>
            <a:r>
              <a:rPr lang="el-GR" u="sng" smtClean="0"/>
              <a:t>Τεχνικές οδηγίες κατασκευής πολυγώνου συχνοτήτων</a:t>
            </a:r>
          </a:p>
        </p:txBody>
      </p:sp>
      <p:sp>
        <p:nvSpPr>
          <p:cNvPr id="178178" name="Rectangle 6"/>
          <p:cNvSpPr>
            <a:spLocks noGrp="1" noChangeArrowheads="1"/>
          </p:cNvSpPr>
          <p:nvPr>
            <p:ph type="sldNum" sz="quarter" idx="12"/>
          </p:nvPr>
        </p:nvSpPr>
        <p:spPr>
          <a:noFill/>
        </p:spPr>
        <p:txBody>
          <a:bodyPr/>
          <a:lstStyle/>
          <a:p>
            <a:pPr>
              <a:defRPr/>
            </a:pPr>
            <a:fld id="{AEAF6503-3559-4CD2-9A48-5FCC7F996AA8}" type="slidenum">
              <a:rPr lang="el-GR"/>
              <a:pPr>
                <a:defRPr/>
              </a:pPr>
              <a:t>41</a:t>
            </a:fld>
            <a:endParaRPr lang="el-GR"/>
          </a:p>
        </p:txBody>
      </p:sp>
      <p:sp>
        <p:nvSpPr>
          <p:cNvPr id="191492" name="Rectangle 3"/>
          <p:cNvSpPr>
            <a:spLocks noGrp="1" noChangeArrowheads="1"/>
          </p:cNvSpPr>
          <p:nvPr>
            <p:ph sz="quarter" idx="1"/>
          </p:nvPr>
        </p:nvSpPr>
        <p:spPr/>
        <p:txBody>
          <a:bodyPr/>
          <a:lstStyle/>
          <a:p>
            <a:pPr eaLnBrk="1" hangingPunct="1">
              <a:lnSpc>
                <a:spcPct val="90000"/>
              </a:lnSpc>
            </a:pPr>
            <a:r>
              <a:rPr lang="el-GR" sz="2400" smtClean="0"/>
              <a:t>Καταρτίζουμε το ιστόγραμμα των απλών (απολύτων ή σχετικών) συχνοτήτων της κατανομής σύμφωνα με τις οδηγίες που εκθέσαμε πιο πάνω.</a:t>
            </a:r>
          </a:p>
          <a:p>
            <a:pPr eaLnBrk="1" hangingPunct="1">
              <a:lnSpc>
                <a:spcPct val="90000"/>
              </a:lnSpc>
            </a:pPr>
            <a:r>
              <a:rPr lang="el-GR" sz="2400" smtClean="0"/>
              <a:t>Εντοπίζουμε τα κέντρα των άνω πλευρών των ορθογωνίων (ιστών) και τα συνδέουμε μεταξύ τους με ευθύγραμμα τμήματα.</a:t>
            </a:r>
          </a:p>
          <a:p>
            <a:pPr eaLnBrk="1" hangingPunct="1">
              <a:lnSpc>
                <a:spcPct val="90000"/>
              </a:lnSpc>
            </a:pPr>
            <a:r>
              <a:rPr lang="el-GR" sz="2400" smtClean="0"/>
              <a:t>Η πολυγωνική γραμμή που σχηματίζεται με αυτό τον τρόπο, εκκινεί από το μέσον του διαστήματος που βρίσκεται προ του πρώτου ορθογωνίου και καταλήγει στο μέσον του διαστήματος που βρίσκεται μετά το τελευταίο ορθογώνιο ώστε να "κλείσει" η πολυγωνική γραμμή .</a:t>
            </a:r>
          </a:p>
        </p:txBody>
      </p:sp>
      <p:sp>
        <p:nvSpPr>
          <p:cNvPr id="19149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D5E75BF-A28B-49F9-BF20-5877DA7D2AE7}" type="slidenum">
              <a:rPr lang="el-GR" sz="1400"/>
              <a:pPr algn="r"/>
              <a:t>41</a:t>
            </a:fld>
            <a:endParaRPr lang="el-GR" sz="1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GB" smtClean="0"/>
              <a:t>ΚΑΜΠΥΛΕΣ ΣΥΧΝΟΤΗΤΩΝ</a:t>
            </a:r>
            <a:endParaRPr lang="el-GR" smtClean="0"/>
          </a:p>
        </p:txBody>
      </p:sp>
      <p:sp>
        <p:nvSpPr>
          <p:cNvPr id="179202" name="Rectangle 6"/>
          <p:cNvSpPr>
            <a:spLocks noGrp="1" noChangeArrowheads="1"/>
          </p:cNvSpPr>
          <p:nvPr>
            <p:ph type="sldNum" sz="quarter" idx="12"/>
          </p:nvPr>
        </p:nvSpPr>
        <p:spPr>
          <a:noFill/>
        </p:spPr>
        <p:txBody>
          <a:bodyPr/>
          <a:lstStyle/>
          <a:p>
            <a:pPr>
              <a:defRPr/>
            </a:pPr>
            <a:fld id="{2C1BCEC6-7AC7-46EE-B014-528789E2ACDA}" type="slidenum">
              <a:rPr lang="el-GR"/>
              <a:pPr>
                <a:defRPr/>
              </a:pPr>
              <a:t>42</a:t>
            </a:fld>
            <a:endParaRPr lang="el-GR"/>
          </a:p>
        </p:txBody>
      </p:sp>
      <p:sp>
        <p:nvSpPr>
          <p:cNvPr id="192516" name="Rectangle 3"/>
          <p:cNvSpPr>
            <a:spLocks noGrp="1" noChangeArrowheads="1"/>
          </p:cNvSpPr>
          <p:nvPr>
            <p:ph sz="quarter" idx="1"/>
          </p:nvPr>
        </p:nvSpPr>
        <p:spPr>
          <a:xfrm>
            <a:off x="457200" y="1268413"/>
            <a:ext cx="8229600" cy="4857750"/>
          </a:xfrm>
        </p:spPr>
        <p:txBody>
          <a:bodyPr/>
          <a:lstStyle/>
          <a:p>
            <a:pPr eaLnBrk="1" hangingPunct="1"/>
            <a:r>
              <a:rPr lang="el-GR" smtClean="0"/>
              <a:t>Σε περίπτωση που έχουμε στη διάθεσή μας ένα αρκετά μεγάλο αριθμό δεδομένων μιας συνεχούς μεταβλητής, με την αύξηση του πλήθους των τάξεων η πολυγωνική γραμμή μετασχηματίζεται οριακά σε μια ομαλή καμπύλη που καλείται καμπύλη συχνοτήτων. </a:t>
            </a:r>
          </a:p>
        </p:txBody>
      </p:sp>
      <p:sp>
        <p:nvSpPr>
          <p:cNvPr id="19251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1CCBE11-8C66-4E37-A0D6-95E028C8284E}" type="slidenum">
              <a:rPr lang="el-GR" sz="1400"/>
              <a:pPr algn="r"/>
              <a:t>42</a:t>
            </a:fld>
            <a:endParaRPr lang="el-GR" sz="1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68313" y="0"/>
            <a:ext cx="8229600" cy="1143000"/>
          </a:xfrm>
        </p:spPr>
        <p:txBody>
          <a:bodyPr/>
          <a:lstStyle/>
          <a:p>
            <a:pPr eaLnBrk="1" hangingPunct="1"/>
            <a:r>
              <a:rPr lang="el-GR" sz="2800" smtClean="0"/>
              <a:t>Παράδειγμα: Κατανομή ηλικιών σε ολιγοπληθές και πολυπληθές δείγμα</a:t>
            </a:r>
          </a:p>
        </p:txBody>
      </p:sp>
      <p:sp>
        <p:nvSpPr>
          <p:cNvPr id="180226" name="Rectangle 6"/>
          <p:cNvSpPr>
            <a:spLocks noGrp="1" noChangeArrowheads="1"/>
          </p:cNvSpPr>
          <p:nvPr>
            <p:ph type="sldNum" sz="quarter" idx="12"/>
          </p:nvPr>
        </p:nvSpPr>
        <p:spPr>
          <a:noFill/>
        </p:spPr>
        <p:txBody>
          <a:bodyPr/>
          <a:lstStyle/>
          <a:p>
            <a:pPr>
              <a:defRPr/>
            </a:pPr>
            <a:fld id="{41536579-003B-40BB-933C-6A238894422D}" type="slidenum">
              <a:rPr lang="el-GR"/>
              <a:pPr>
                <a:defRPr/>
              </a:pPr>
              <a:t>43</a:t>
            </a:fld>
            <a:endParaRPr lang="el-GR"/>
          </a:p>
        </p:txBody>
      </p:sp>
      <p:pic>
        <p:nvPicPr>
          <p:cNvPr id="193540" name="Picture 4" descr="image019"/>
          <p:cNvPicPr>
            <a:picLocks noGrp="1" noChangeAspect="1" noChangeArrowheads="1"/>
          </p:cNvPicPr>
          <p:nvPr>
            <p:ph sz="quarter" idx="1"/>
          </p:nvPr>
        </p:nvPicPr>
        <p:blipFill>
          <a:blip r:embed="rId2"/>
          <a:stretch>
            <a:fillRect/>
          </a:stretch>
        </p:blipFill>
        <p:spPr>
          <a:xfrm>
            <a:off x="1643042" y="1447800"/>
            <a:ext cx="6143668" cy="4572000"/>
          </a:xfrm>
          <a:noFill/>
        </p:spPr>
      </p:pic>
      <p:sp>
        <p:nvSpPr>
          <p:cNvPr id="19354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FD4DE6F-D9DD-47AA-80EC-A755C0335AB0}" type="slidenum">
              <a:rPr lang="el-GR" sz="1400"/>
              <a:pPr algn="r"/>
              <a:t>43</a:t>
            </a:fld>
            <a:endParaRPr lang="el-GR" sz="1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l-GR" sz="3200" smtClean="0"/>
              <a:t>ΠΑΡΟΥΣΙΑΣΗ (ΔΕΞΙΟΣΤΡΟΦΩΝ) ΑΘΡΟΙΣΤΙΚΩΝ ΚΑΤΑΝΟΜΩΝ</a:t>
            </a:r>
          </a:p>
        </p:txBody>
      </p:sp>
      <p:sp>
        <p:nvSpPr>
          <p:cNvPr id="181251" name="Rectangle 6"/>
          <p:cNvSpPr>
            <a:spLocks noGrp="1" noChangeArrowheads="1"/>
          </p:cNvSpPr>
          <p:nvPr>
            <p:ph type="sldNum" sz="quarter" idx="12"/>
          </p:nvPr>
        </p:nvSpPr>
        <p:spPr>
          <a:noFill/>
        </p:spPr>
        <p:txBody>
          <a:bodyPr/>
          <a:lstStyle/>
          <a:p>
            <a:pPr>
              <a:defRPr/>
            </a:pPr>
            <a:fld id="{DCA640F4-B89B-44B1-B209-419744F83383}" type="slidenum">
              <a:rPr lang="el-GR"/>
              <a:pPr>
                <a:defRPr/>
              </a:pPr>
              <a:t>44</a:t>
            </a:fld>
            <a:endParaRPr lang="el-GR"/>
          </a:p>
        </p:txBody>
      </p:sp>
      <p:pic>
        <p:nvPicPr>
          <p:cNvPr id="194564" name="Picture 4" descr="1"/>
          <p:cNvPicPr>
            <a:picLocks noGrp="1" noChangeAspect="1" noChangeArrowheads="1"/>
          </p:cNvPicPr>
          <p:nvPr>
            <p:ph type="body" idx="4294967295"/>
          </p:nvPr>
        </p:nvPicPr>
        <p:blipFill>
          <a:blip r:embed="rId2"/>
          <a:srcRect/>
          <a:stretch>
            <a:fillRect/>
          </a:stretch>
        </p:blipFill>
        <p:spPr>
          <a:xfrm>
            <a:off x="0" y="1428750"/>
            <a:ext cx="7215206" cy="5143500"/>
          </a:xfrm>
          <a:noFill/>
        </p:spPr>
      </p:pic>
      <p:sp>
        <p:nvSpPr>
          <p:cNvPr id="19456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2469BC0-3255-48B2-ABEF-168B5745B6AA}" type="slidenum">
              <a:rPr lang="el-GR" sz="1400"/>
              <a:pPr algn="r"/>
              <a:t>44</a:t>
            </a:fld>
            <a:endParaRPr lang="el-GR" sz="1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ΠΕΡΙΓΡΑΦΗ ΔΕΞΙΟΣΤΡΟΦΗΣ ΑΘΡΟΙΣΤΙΚΗΣ ΑΨΙΔΑΣ </a:t>
            </a:r>
          </a:p>
        </p:txBody>
      </p:sp>
      <p:sp>
        <p:nvSpPr>
          <p:cNvPr id="182274" name="Rectangle 6"/>
          <p:cNvSpPr>
            <a:spLocks noGrp="1" noChangeArrowheads="1"/>
          </p:cNvSpPr>
          <p:nvPr>
            <p:ph type="sldNum" sz="quarter" idx="12"/>
          </p:nvPr>
        </p:nvSpPr>
        <p:spPr>
          <a:noFill/>
        </p:spPr>
        <p:txBody>
          <a:bodyPr/>
          <a:lstStyle/>
          <a:p>
            <a:pPr>
              <a:defRPr/>
            </a:pPr>
            <a:fld id="{09C4720B-0BD2-46EA-BAC6-CD22CC9071E2}" type="slidenum">
              <a:rPr lang="el-GR"/>
              <a:pPr>
                <a:defRPr/>
              </a:pPr>
              <a:t>45</a:t>
            </a:fld>
            <a:endParaRPr lang="el-GR"/>
          </a:p>
        </p:txBody>
      </p:sp>
      <p:sp>
        <p:nvSpPr>
          <p:cNvPr id="195588" name="Rectangle 3"/>
          <p:cNvSpPr>
            <a:spLocks noGrp="1" noChangeArrowheads="1"/>
          </p:cNvSpPr>
          <p:nvPr>
            <p:ph sz="quarter" idx="1"/>
          </p:nvPr>
        </p:nvSpPr>
        <p:spPr/>
        <p:txBody>
          <a:bodyPr/>
          <a:lstStyle/>
          <a:p>
            <a:pPr eaLnBrk="1" hangingPunct="1"/>
            <a:r>
              <a:rPr lang="el-GR" sz="2800" smtClean="0"/>
              <a:t>Η αψίδα ξεκινά από το κατώτερο όριο της πρώτης τάξης. Το πρώτο αυτό σημείο τεταγμένη 0 δεδομένου ότι δεν υπάρχουν παρατηρήσεις κάτω από αυτό το όριο. </a:t>
            </a:r>
          </a:p>
          <a:p>
            <a:pPr eaLnBrk="1" hangingPunct="1"/>
            <a:r>
              <a:rPr lang="el-GR" sz="2800" smtClean="0"/>
              <a:t>Η γραφική παράσταση σταματάει στο ανώτερο όριο της τελευταίας τάξης της κατανομής.</a:t>
            </a:r>
          </a:p>
          <a:p>
            <a:pPr eaLnBrk="1" hangingPunct="1"/>
            <a:r>
              <a:rPr lang="el-GR" sz="2800" smtClean="0"/>
              <a:t>Τα ενδιάμεσα σημεία ορίζονται με συντεταγμένες τα ανώτερα όρια των τάξεων και τεταγμένες τις αντίστοιχες αθροιστικές συχνότητες</a:t>
            </a:r>
          </a:p>
        </p:txBody>
      </p:sp>
      <p:sp>
        <p:nvSpPr>
          <p:cNvPr id="195589"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08F1A24-6E17-4030-A570-6F32AA2E031A}" type="slidenum">
              <a:rPr lang="el-GR" sz="1400"/>
              <a:pPr algn="r"/>
              <a:t>45</a:t>
            </a:fld>
            <a:endParaRPr lang="el-GR"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2"/>
          <p:cNvSpPr>
            <a:spLocks noGrp="1" noChangeArrowheads="1"/>
          </p:cNvSpPr>
          <p:nvPr>
            <p:ph type="title"/>
          </p:nvPr>
        </p:nvSpPr>
        <p:spPr>
          <a:xfrm>
            <a:off x="0" y="274638"/>
            <a:ext cx="9144000" cy="1143000"/>
          </a:xfrm>
        </p:spPr>
        <p:txBody>
          <a:bodyPr>
            <a:normAutofit fontScale="90000"/>
          </a:bodyPr>
          <a:lstStyle/>
          <a:p>
            <a:pPr eaLnBrk="1" fontAlgn="auto" hangingPunct="1">
              <a:spcAft>
                <a:spcPts val="0"/>
              </a:spcAft>
              <a:defRPr/>
            </a:pPr>
            <a:r>
              <a:rPr lang="el-GR" sz="3200" smtClean="0"/>
              <a:t/>
            </a:r>
            <a:br>
              <a:rPr lang="el-GR" sz="3200" smtClean="0"/>
            </a:br>
            <a:r>
              <a:rPr lang="el-GR" sz="3200" smtClean="0"/>
              <a:t>ΠΑΡΟΥΣΙΑΣΗ ΣΕ ΠΙΝΑΚΕΣ ΟΛΙΓΑΡΙΘΜΩΝ ΠΟΣΟΤΙΚΩΝ ΠΑΡΑΤΗΡΗΣΕΩΝ Η ΠΕΡΙΠΤΩΣΗ ΕΠΑΝΑΛΑΜΒΑΝΟΜΕΝΩΝ ΜΕΤΡΗΣΕΩΝ </a:t>
            </a:r>
          </a:p>
        </p:txBody>
      </p:sp>
      <p:sp>
        <p:nvSpPr>
          <p:cNvPr id="196611" name="Rectangle 3"/>
          <p:cNvSpPr>
            <a:spLocks noGrp="1" noChangeArrowheads="1"/>
          </p:cNvSpPr>
          <p:nvPr>
            <p:ph type="body" sz="half" idx="1"/>
          </p:nvPr>
        </p:nvSpPr>
        <p:spPr>
          <a:xfrm>
            <a:off x="395288" y="1989138"/>
            <a:ext cx="8147050" cy="4525962"/>
          </a:xfrm>
        </p:spPr>
        <p:txBody>
          <a:bodyPr/>
          <a:lstStyle/>
          <a:p>
            <a:pPr eaLnBrk="1" hangingPunct="1"/>
            <a:r>
              <a:rPr lang="el-GR" sz="2800" smtClean="0"/>
              <a:t>(στο ίδιο δείγμα γίνονται μετρήσεις σε διαφορετικά χρονικά διαστήματα).</a:t>
            </a:r>
          </a:p>
          <a:p>
            <a:pPr eaLnBrk="1" hangingPunct="1"/>
            <a:r>
              <a:rPr lang="el-GR" sz="2800" smtClean="0"/>
              <a:t>ΠΑΡΑΔΕΙΓΜΑ</a:t>
            </a:r>
          </a:p>
          <a:p>
            <a:pPr eaLnBrk="1" hangingPunct="1"/>
            <a:r>
              <a:rPr lang="el-GR" sz="2800" smtClean="0"/>
              <a:t>Σε 10 άτομα, με περίπου την ίδια συστολική αρτηριακή πίεση χορηγήθηκε ενδομυικά η ίδια δόση ενός αντιυπερτασικού φαρμάκου. Μετά από 45’ ξαναμετρήθηκε η συστολική πίεση </a:t>
            </a:r>
          </a:p>
          <a:p>
            <a:pPr eaLnBrk="1" hangingPunct="1"/>
            <a:endParaRPr lang="el-GR" sz="2800" smtClean="0"/>
          </a:p>
        </p:txBody>
      </p:sp>
      <p:sp>
        <p:nvSpPr>
          <p:cNvPr id="183298" name="Rectangle 6"/>
          <p:cNvSpPr>
            <a:spLocks noGrp="1" noChangeArrowheads="1"/>
          </p:cNvSpPr>
          <p:nvPr>
            <p:ph type="sldNum" sz="quarter" idx="12"/>
          </p:nvPr>
        </p:nvSpPr>
        <p:spPr>
          <a:noFill/>
        </p:spPr>
        <p:txBody>
          <a:bodyPr/>
          <a:lstStyle/>
          <a:p>
            <a:pPr>
              <a:defRPr/>
            </a:pPr>
            <a:fld id="{E6AC0C66-B441-4E6E-A4E1-AE8546C51D0D}" type="slidenum">
              <a:rPr lang="el-GR" smtClean="0"/>
              <a:pPr>
                <a:defRPr/>
              </a:pPr>
              <a:t>46</a:t>
            </a:fld>
            <a:endParaRPr lang="el-GR" smtClean="0"/>
          </a:p>
        </p:txBody>
      </p:sp>
      <p:sp>
        <p:nvSpPr>
          <p:cNvPr id="19661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4F1265B-44DA-40CA-89A4-4B8B800102A8}" type="slidenum">
              <a:rPr lang="el-GR" sz="1400"/>
              <a:pPr algn="r"/>
              <a:t>46</a:t>
            </a:fld>
            <a:endParaRPr lang="el-GR"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51" name="Group 55"/>
          <p:cNvGraphicFramePr>
            <a:graphicFrameLocks noGrp="1"/>
          </p:cNvGraphicFramePr>
          <p:nvPr>
            <p:ph type="tbl" idx="1"/>
          </p:nvPr>
        </p:nvGraphicFramePr>
        <p:xfrm>
          <a:off x="827088" y="620713"/>
          <a:ext cx="7921625" cy="5699760"/>
        </p:xfrm>
        <a:graphic>
          <a:graphicData uri="http://schemas.openxmlformats.org/drawingml/2006/table">
            <a:tbl>
              <a:tblPr/>
              <a:tblGrid>
                <a:gridCol w="1584325"/>
                <a:gridCol w="3313112"/>
                <a:gridCol w="3024188"/>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ΑΤΟΜΑ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ΑΥΞΗΣΗ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ΣΕΙΡΑ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322" name="Rectangle 6"/>
          <p:cNvSpPr>
            <a:spLocks noGrp="1" noChangeArrowheads="1"/>
          </p:cNvSpPr>
          <p:nvPr>
            <p:ph type="sldNum" sz="quarter" idx="12"/>
          </p:nvPr>
        </p:nvSpPr>
        <p:spPr>
          <a:noFill/>
        </p:spPr>
        <p:txBody>
          <a:bodyPr/>
          <a:lstStyle/>
          <a:p>
            <a:pPr>
              <a:defRPr/>
            </a:pPr>
            <a:fld id="{4E6D2894-6E09-4D88-A2BC-2337EB7AEC20}" type="slidenum">
              <a:rPr lang="el-GR" smtClean="0"/>
              <a:pPr>
                <a:defRPr/>
              </a:pPr>
              <a:t>47</a:t>
            </a:fld>
            <a:endParaRPr lang="el-GR" smtClean="0"/>
          </a:p>
        </p:txBody>
      </p:sp>
      <p:sp>
        <p:nvSpPr>
          <p:cNvPr id="197685" name="3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399C087-87B7-4B69-B02B-E3CB161A13FB}" type="slidenum">
              <a:rPr lang="el-GR" sz="1400"/>
              <a:pPr algn="r"/>
              <a:t>47</a:t>
            </a:fld>
            <a:endParaRPr lang="el-GR" sz="1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Grp="1" noChangeArrowheads="1"/>
          </p:cNvSpPr>
          <p:nvPr>
            <p:ph type="sldNum" sz="quarter" idx="12"/>
          </p:nvPr>
        </p:nvSpPr>
        <p:spPr>
          <a:noFill/>
        </p:spPr>
        <p:txBody>
          <a:bodyPr/>
          <a:lstStyle/>
          <a:p>
            <a:pPr>
              <a:defRPr/>
            </a:pPr>
            <a:fld id="{2CAF51AA-050E-4305-AE36-8EE1BF58B0EC}" type="slidenum">
              <a:rPr lang="el-GR"/>
              <a:pPr>
                <a:defRPr/>
              </a:pPr>
              <a:t>48</a:t>
            </a:fld>
            <a:endParaRPr lang="el-GR"/>
          </a:p>
        </p:txBody>
      </p:sp>
      <p:graphicFrame>
        <p:nvGraphicFramePr>
          <p:cNvPr id="13314" name="Object 3"/>
          <p:cNvGraphicFramePr>
            <a:graphicFrameLocks noChangeAspect="1"/>
          </p:cNvGraphicFramePr>
          <p:nvPr>
            <p:ph sz="quarter" idx="1"/>
          </p:nvPr>
        </p:nvGraphicFramePr>
        <p:xfrm>
          <a:off x="1778000" y="1484313"/>
          <a:ext cx="5441950" cy="3571875"/>
        </p:xfrm>
        <a:graphic>
          <a:graphicData uri="http://schemas.openxmlformats.org/presentationml/2006/ole">
            <p:oleObj spid="_x0000_s13314" name="Γράφημα" r:id="rId3" imgW="3686104" imgH="2419415" progId="Excel.Sheet.8">
              <p:embed/>
            </p:oleObj>
          </a:graphicData>
        </a:graphic>
      </p:graphicFrame>
      <p:sp>
        <p:nvSpPr>
          <p:cNvPr id="13316" name="Text Box 6"/>
          <p:cNvSpPr txBox="1">
            <a:spLocks noChangeArrowheads="1"/>
          </p:cNvSpPr>
          <p:nvPr/>
        </p:nvSpPr>
        <p:spPr bwMode="auto">
          <a:xfrm>
            <a:off x="1692275" y="620713"/>
            <a:ext cx="5472113" cy="366712"/>
          </a:xfrm>
          <a:prstGeom prst="rect">
            <a:avLst/>
          </a:prstGeom>
          <a:noFill/>
          <a:ln w="9525">
            <a:noFill/>
            <a:miter lim="800000"/>
            <a:headEnd/>
            <a:tailEnd/>
          </a:ln>
        </p:spPr>
        <p:txBody>
          <a:bodyPr>
            <a:spAutoFit/>
          </a:bodyPr>
          <a:lstStyle/>
          <a:p>
            <a:pPr>
              <a:spcBef>
                <a:spcPct val="50000"/>
              </a:spcBef>
            </a:pPr>
            <a:r>
              <a:rPr lang="el-GR"/>
              <a:t>ΔΙΑΓΡΑΜΜΑ ΣΗΜΕΙΩΝ</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sldNum" sz="quarter" idx="12"/>
          </p:nvPr>
        </p:nvSpPr>
        <p:spPr>
          <a:noFill/>
        </p:spPr>
        <p:txBody>
          <a:bodyPr/>
          <a:lstStyle/>
          <a:p>
            <a:pPr>
              <a:defRPr/>
            </a:pPr>
            <a:fld id="{E75F33C6-6B90-4434-953D-8E60A420F5DD}" type="slidenum">
              <a:rPr lang="el-GR"/>
              <a:pPr>
                <a:defRPr/>
              </a:pPr>
              <a:t>49</a:t>
            </a:fld>
            <a:endParaRPr lang="el-GR"/>
          </a:p>
        </p:txBody>
      </p:sp>
      <p:graphicFrame>
        <p:nvGraphicFramePr>
          <p:cNvPr id="336054" name="Group 182"/>
          <p:cNvGraphicFramePr>
            <a:graphicFrameLocks noGrp="1"/>
          </p:cNvGraphicFramePr>
          <p:nvPr/>
        </p:nvGraphicFramePr>
        <p:xfrm>
          <a:off x="1670050" y="836613"/>
          <a:ext cx="6502400" cy="4932364"/>
        </p:xfrm>
        <a:graphic>
          <a:graphicData uri="http://schemas.openxmlformats.org/drawingml/2006/table">
            <a:tbl>
              <a:tblPr/>
              <a:tblGrid>
                <a:gridCol w="1038225"/>
                <a:gridCol w="682625"/>
                <a:gridCol w="684213"/>
                <a:gridCol w="682625"/>
                <a:gridCol w="682625"/>
                <a:gridCol w="682625"/>
                <a:gridCol w="684212"/>
                <a:gridCol w="682625"/>
                <a:gridCol w="682625"/>
              </a:tblGrid>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546100">
                <a:tc gridSpan="6">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charset="0"/>
                          <a:cs typeface="Arial" charset="0"/>
                        </a:rPr>
                        <a:t>ΚΑΤΑΝΟΜΗ ΟΙΚΟΓΕΝΕΙΩΝ ΜΕ ΒΑΣΗ ΤΟΝ ΑΡΙΘΜΟ ΠΑΙΔΙΩΝ</a:t>
                      </a:r>
                      <a:endParaRPr kumimoji="0" lang="el-G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47688">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0</a:t>
                      </a:r>
                      <a:endParaRPr kumimoji="0" lang="el-G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a:t>
                      </a:r>
                      <a:endParaRPr kumimoji="0" lang="el-GR"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46100">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a:t>
                      </a:r>
                      <a:endParaRPr kumimoji="0" lang="el-G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7</a:t>
                      </a:r>
                      <a:endParaRPr kumimoji="0" lang="el-GR"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46100">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a:t>
                      </a:r>
                      <a:endParaRPr kumimoji="0" lang="el-G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10</a:t>
                      </a:r>
                      <a:endParaRPr kumimoji="0" lang="el-GR"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47688">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a:t>
                      </a:r>
                      <a:endParaRPr kumimoji="0" lang="el-G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8</a:t>
                      </a:r>
                      <a:endParaRPr kumimoji="0" lang="el-GR"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46100">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4</a:t>
                      </a:r>
                      <a:endParaRPr kumimoji="0" lang="el-G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7</a:t>
                      </a:r>
                      <a:endParaRPr kumimoji="0" lang="el-GR"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47688">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5</a:t>
                      </a:r>
                      <a:endParaRPr kumimoji="0" lang="el-G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a:t>
                      </a:r>
                      <a:endParaRPr kumimoji="0" lang="el-GR"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graphicFrame>
        <p:nvGraphicFramePr>
          <p:cNvPr id="336053" name="Group 181"/>
          <p:cNvGraphicFramePr>
            <a:graphicFrameLocks noGrp="1"/>
          </p:cNvGraphicFramePr>
          <p:nvPr/>
        </p:nvGraphicFramePr>
        <p:xfrm>
          <a:off x="3203575" y="1125538"/>
          <a:ext cx="609600" cy="518160"/>
        </p:xfrm>
        <a:graphic>
          <a:graphicData uri="http://schemas.openxmlformats.org/drawingml/2006/table">
            <a:tbl>
              <a:tblPr/>
              <a:tblGrid>
                <a:gridCol w="609600"/>
              </a:tblGrid>
              <a:tr h="171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pic>
        <p:nvPicPr>
          <p:cNvPr id="14419" name="Picture 8" descr="clip_image001"/>
          <p:cNvPicPr>
            <a:picLocks noChangeAspect="1" noChangeArrowheads="1"/>
          </p:cNvPicPr>
          <p:nvPr/>
        </p:nvPicPr>
        <p:blipFill>
          <a:blip r:embed="rId3"/>
          <a:srcRect/>
          <a:stretch>
            <a:fillRect/>
          </a:stretch>
        </p:blipFill>
        <p:spPr bwMode="auto">
          <a:xfrm>
            <a:off x="3708400" y="2060575"/>
            <a:ext cx="3695700" cy="2971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l-GR" smtClean="0"/>
              <a:t>ΙΣΤΟΡΙΚΗ ΑΝΑΔΡΟΜΗ</a:t>
            </a:r>
          </a:p>
        </p:txBody>
      </p:sp>
      <p:sp>
        <p:nvSpPr>
          <p:cNvPr id="153602" name="Rectangle 6"/>
          <p:cNvSpPr>
            <a:spLocks noGrp="1" noChangeArrowheads="1"/>
          </p:cNvSpPr>
          <p:nvPr>
            <p:ph type="sldNum" sz="quarter" idx="12"/>
          </p:nvPr>
        </p:nvSpPr>
        <p:spPr>
          <a:noFill/>
        </p:spPr>
        <p:txBody>
          <a:bodyPr/>
          <a:lstStyle/>
          <a:p>
            <a:pPr>
              <a:defRPr/>
            </a:pPr>
            <a:fld id="{B1C9324D-7C09-44BC-89B9-284CA84697E6}" type="slidenum">
              <a:rPr lang="el-GR"/>
              <a:pPr>
                <a:defRPr/>
              </a:pPr>
              <a:t>5</a:t>
            </a:fld>
            <a:endParaRPr lang="el-GR"/>
          </a:p>
        </p:txBody>
      </p:sp>
      <p:sp>
        <p:nvSpPr>
          <p:cNvPr id="163844" name="Rectangle 3"/>
          <p:cNvSpPr>
            <a:spLocks noGrp="1" noChangeArrowheads="1"/>
          </p:cNvSpPr>
          <p:nvPr>
            <p:ph sz="quarter" idx="1"/>
          </p:nvPr>
        </p:nvSpPr>
        <p:spPr>
          <a:xfrm>
            <a:off x="468313" y="1773238"/>
            <a:ext cx="8229600" cy="4525962"/>
          </a:xfrm>
        </p:spPr>
        <p:txBody>
          <a:bodyPr/>
          <a:lstStyle/>
          <a:p>
            <a:pPr eaLnBrk="1" hangingPunct="1"/>
            <a:r>
              <a:rPr lang="el-GR" sz="2800" smtClean="0"/>
              <a:t>Απογραφές του πληθυσμού στην αρχαιότητα: Αιγύπτιοι (3500 π.Χ), Κινέζοι (2300 π.Χ), Ασσύριοι, Βαβυλώνιοι Χαλδαίοι. </a:t>
            </a:r>
          </a:p>
          <a:p>
            <a:pPr eaLnBrk="1" hangingPunct="1"/>
            <a:r>
              <a:rPr lang="el-GR" sz="2800" smtClean="0"/>
              <a:t>Κατά τον 18ο αιώνα άρχισε πιο συστηματικά η οργάνωση των κρατικών στατιστικών υπηρεσιών, </a:t>
            </a:r>
          </a:p>
          <a:p>
            <a:pPr eaLnBrk="1" hangingPunct="1"/>
            <a:r>
              <a:rPr lang="el-GR" sz="2800" smtClean="0"/>
              <a:t>Κατά τον 19ο αιώνα ξεκίνησε η χρήση των </a:t>
            </a:r>
            <a:r>
              <a:rPr lang="el-GR" sz="2800" b="1" smtClean="0"/>
              <a:t>στατιστικών μεθόδων (</a:t>
            </a:r>
            <a:r>
              <a:rPr lang="en-US" sz="2800" b="1" smtClean="0"/>
              <a:t>statistical methods</a:t>
            </a:r>
            <a:r>
              <a:rPr lang="el-GR" sz="2800" b="1" smtClean="0"/>
              <a:t>)</a:t>
            </a:r>
            <a:r>
              <a:rPr lang="el-GR" sz="2800" smtClean="0"/>
              <a:t> </a:t>
            </a:r>
          </a:p>
        </p:txBody>
      </p:sp>
      <p:sp>
        <p:nvSpPr>
          <p:cNvPr id="16384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01F6835-74A1-4F8F-9A8E-EF7FB7B7AB70}" type="slidenum">
              <a:rPr lang="el-GR" sz="1400"/>
              <a:pPr algn="r"/>
              <a:t>5</a:t>
            </a:fld>
            <a:endParaRPr lang="el-GR"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fontAlgn="auto" hangingPunct="1">
              <a:spcAft>
                <a:spcPts val="0"/>
              </a:spcAft>
              <a:defRPr/>
            </a:pPr>
            <a:r>
              <a:rPr lang="el-GR" sz="3600" b="1" smtClean="0"/>
              <a:t>Ταξινόμηση διακριτών αριθμητικών δεδομένων σε κατανομές συχνοτήτων</a:t>
            </a:r>
          </a:p>
        </p:txBody>
      </p:sp>
      <p:sp>
        <p:nvSpPr>
          <p:cNvPr id="15363" name="Rectangle 6"/>
          <p:cNvSpPr>
            <a:spLocks noGrp="1" noChangeArrowheads="1"/>
          </p:cNvSpPr>
          <p:nvPr>
            <p:ph type="sldNum" sz="quarter" idx="12"/>
          </p:nvPr>
        </p:nvSpPr>
        <p:spPr>
          <a:noFill/>
        </p:spPr>
        <p:txBody>
          <a:bodyPr/>
          <a:lstStyle/>
          <a:p>
            <a:pPr>
              <a:defRPr/>
            </a:pPr>
            <a:fld id="{48904365-59C3-44C5-B6C4-3E37029D4D97}" type="slidenum">
              <a:rPr lang="el-GR"/>
              <a:pPr>
                <a:defRPr/>
              </a:pPr>
              <a:t>50</a:t>
            </a:fld>
            <a:endParaRPr lang="el-GR"/>
          </a:p>
        </p:txBody>
      </p:sp>
      <p:graphicFrame>
        <p:nvGraphicFramePr>
          <p:cNvPr id="15362" name="Object 3"/>
          <p:cNvGraphicFramePr>
            <a:graphicFrameLocks noChangeAspect="1"/>
          </p:cNvGraphicFramePr>
          <p:nvPr>
            <p:ph sz="quarter" idx="1"/>
          </p:nvPr>
        </p:nvGraphicFramePr>
        <p:xfrm>
          <a:off x="2008188" y="1892300"/>
          <a:ext cx="5584825" cy="3681413"/>
        </p:xfrm>
        <a:graphic>
          <a:graphicData uri="http://schemas.openxmlformats.org/presentationml/2006/ole">
            <p:oleObj spid="_x0000_s15362" name="Έγγραφο" r:id="rId3" imgW="5585018" imgH="3681636" progId="Word.Document.8">
              <p:embed/>
            </p:oleObj>
          </a:graphicData>
        </a:graphic>
      </p:graphicFrame>
      <p:sp>
        <p:nvSpPr>
          <p:cNvPr id="1536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DB4E06C-2C6C-4461-AEDD-6020D3F7052B}" type="slidenum">
              <a:rPr lang="el-GR" sz="1400"/>
              <a:pPr algn="r"/>
              <a:t>50</a:t>
            </a:fld>
            <a:endParaRPr lang="el-GR"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fontScale="90000"/>
          </a:bodyPr>
          <a:lstStyle/>
          <a:p>
            <a:pPr eaLnBrk="1" fontAlgn="auto" hangingPunct="1">
              <a:spcAft>
                <a:spcPts val="0"/>
              </a:spcAft>
              <a:defRPr/>
            </a:pPr>
            <a:r>
              <a:rPr lang="el-GR" smtClean="0"/>
              <a:t>ΠΑΡΟΥΣΙΑΣΗ ΔΙΑΚΡΙΤΩΝ ΜΕΤΑΒΛΗΤΩΝ</a:t>
            </a:r>
          </a:p>
        </p:txBody>
      </p:sp>
      <p:sp>
        <p:nvSpPr>
          <p:cNvPr id="16387" name="Rectangle 6"/>
          <p:cNvSpPr>
            <a:spLocks noGrp="1" noChangeArrowheads="1"/>
          </p:cNvSpPr>
          <p:nvPr>
            <p:ph type="sldNum" sz="quarter" idx="12"/>
          </p:nvPr>
        </p:nvSpPr>
        <p:spPr>
          <a:noFill/>
        </p:spPr>
        <p:txBody>
          <a:bodyPr/>
          <a:lstStyle/>
          <a:p>
            <a:pPr>
              <a:defRPr/>
            </a:pPr>
            <a:fld id="{5737C091-B516-4722-8BAF-7B71BFBD27D4}" type="slidenum">
              <a:rPr lang="el-GR"/>
              <a:pPr>
                <a:defRPr/>
              </a:pPr>
              <a:t>51</a:t>
            </a:fld>
            <a:endParaRPr lang="el-GR"/>
          </a:p>
        </p:txBody>
      </p:sp>
      <p:graphicFrame>
        <p:nvGraphicFramePr>
          <p:cNvPr id="16386" name="Object 3"/>
          <p:cNvGraphicFramePr>
            <a:graphicFrameLocks noChangeAspect="1"/>
          </p:cNvGraphicFramePr>
          <p:nvPr>
            <p:ph sz="quarter" idx="1"/>
          </p:nvPr>
        </p:nvGraphicFramePr>
        <p:xfrm>
          <a:off x="611188" y="2659063"/>
          <a:ext cx="7416800" cy="3051175"/>
        </p:xfrm>
        <a:graphic>
          <a:graphicData uri="http://schemas.openxmlformats.org/presentationml/2006/ole">
            <p:oleObj spid="_x0000_s16386" name="Έγγραφο" r:id="rId3" imgW="5417957" imgH="2229175" progId="Word.Document.8">
              <p:embed/>
            </p:oleObj>
          </a:graphicData>
        </a:graphic>
      </p:graphicFrame>
      <p:sp>
        <p:nvSpPr>
          <p:cNvPr id="1638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E7104E6-D6E0-4C56-B49E-2FE9D0DFD7B2}" type="slidenum">
              <a:rPr lang="el-GR" sz="1400"/>
              <a:pPr algn="r"/>
              <a:t>51</a:t>
            </a:fld>
            <a:endParaRPr lang="el-GR"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ΔΙΑΓΡΑΜΜΑΤΙΚΗ ΠΑΡΟΥΣΙΑΣΗ ΔΙΑΚΡΙΤΩΝ ΔΕΔΟΜΕΝΩΝ</a:t>
            </a:r>
          </a:p>
        </p:txBody>
      </p:sp>
      <p:sp>
        <p:nvSpPr>
          <p:cNvPr id="185346" name="Rectangle 6"/>
          <p:cNvSpPr>
            <a:spLocks noGrp="1" noChangeArrowheads="1"/>
          </p:cNvSpPr>
          <p:nvPr>
            <p:ph type="sldNum" sz="quarter" idx="12"/>
          </p:nvPr>
        </p:nvSpPr>
        <p:spPr>
          <a:noFill/>
        </p:spPr>
        <p:txBody>
          <a:bodyPr/>
          <a:lstStyle/>
          <a:p>
            <a:pPr>
              <a:defRPr/>
            </a:pPr>
            <a:fld id="{5B49CB47-613A-480C-A900-90E5909143BA}" type="slidenum">
              <a:rPr lang="el-GR"/>
              <a:pPr>
                <a:defRPr/>
              </a:pPr>
              <a:t>52</a:t>
            </a:fld>
            <a:endParaRPr lang="el-GR"/>
          </a:p>
        </p:txBody>
      </p:sp>
      <p:pic>
        <p:nvPicPr>
          <p:cNvPr id="198660" name="Picture 4"/>
          <p:cNvPicPr>
            <a:picLocks noGrp="1" noChangeAspect="1" noChangeArrowheads="1"/>
          </p:cNvPicPr>
          <p:nvPr>
            <p:ph sz="quarter" idx="1"/>
          </p:nvPr>
        </p:nvPicPr>
        <p:blipFill>
          <a:blip r:embed="rId2"/>
          <a:stretch>
            <a:fillRect/>
          </a:stretch>
        </p:blipFill>
        <p:spPr>
          <a:xfrm>
            <a:off x="1679955" y="1447800"/>
            <a:ext cx="6241290" cy="4572000"/>
          </a:xfrm>
          <a:noFill/>
        </p:spPr>
      </p:pic>
      <p:sp>
        <p:nvSpPr>
          <p:cNvPr id="19866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52F8D4C-D53A-4C3C-9E86-4940C79736DD}" type="slidenum">
              <a:rPr lang="el-GR" sz="1400"/>
              <a:pPr algn="r"/>
              <a:t>52</a:t>
            </a:fld>
            <a:endParaRPr lang="el-GR" sz="1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ΓΡΑΦΙΚΗ ΠΑΡΟΥΣΙΑΣΗ ΧΡΟΝΟΣΕΙΡΩΝ  </a:t>
            </a:r>
          </a:p>
        </p:txBody>
      </p:sp>
      <p:sp>
        <p:nvSpPr>
          <p:cNvPr id="186370" name="Rectangle 6"/>
          <p:cNvSpPr>
            <a:spLocks noGrp="1" noChangeArrowheads="1"/>
          </p:cNvSpPr>
          <p:nvPr>
            <p:ph type="sldNum" sz="quarter" idx="12"/>
          </p:nvPr>
        </p:nvSpPr>
        <p:spPr>
          <a:noFill/>
        </p:spPr>
        <p:txBody>
          <a:bodyPr/>
          <a:lstStyle/>
          <a:p>
            <a:pPr>
              <a:defRPr/>
            </a:pPr>
            <a:fld id="{E8E6F418-F7F4-4515-9574-73D487701363}" type="slidenum">
              <a:rPr lang="el-GR"/>
              <a:pPr>
                <a:defRPr/>
              </a:pPr>
              <a:t>53</a:t>
            </a:fld>
            <a:endParaRPr lang="el-GR"/>
          </a:p>
        </p:txBody>
      </p:sp>
      <p:sp>
        <p:nvSpPr>
          <p:cNvPr id="199684" name="Rectangle 3"/>
          <p:cNvSpPr>
            <a:spLocks noGrp="1" noChangeArrowheads="1"/>
          </p:cNvSpPr>
          <p:nvPr>
            <p:ph sz="quarter" idx="1"/>
          </p:nvPr>
        </p:nvSpPr>
        <p:spPr>
          <a:xfrm>
            <a:off x="323850" y="1916113"/>
            <a:ext cx="8229600" cy="4525962"/>
          </a:xfrm>
        </p:spPr>
        <p:txBody>
          <a:bodyPr/>
          <a:lstStyle/>
          <a:p>
            <a:pPr eaLnBrk="1" hangingPunct="1"/>
            <a:r>
              <a:rPr lang="el-GR" smtClean="0"/>
              <a:t>1. Χρονογράμματα ή γραμμογραφήματα (</a:t>
            </a:r>
            <a:r>
              <a:rPr lang="en-US" smtClean="0"/>
              <a:t>line charts)</a:t>
            </a:r>
          </a:p>
          <a:p>
            <a:pPr eaLnBrk="1" hangingPunct="1"/>
            <a:r>
              <a:rPr lang="en-US" smtClean="0"/>
              <a:t>2. </a:t>
            </a:r>
            <a:r>
              <a:rPr lang="el-GR" smtClean="0"/>
              <a:t>Ραβδογράμματα</a:t>
            </a:r>
          </a:p>
          <a:p>
            <a:pPr eaLnBrk="1" hangingPunct="1"/>
            <a:r>
              <a:rPr lang="el-GR" smtClean="0"/>
              <a:t>3. Διαγράμματα επιφανειών</a:t>
            </a:r>
          </a:p>
        </p:txBody>
      </p:sp>
      <p:sp>
        <p:nvSpPr>
          <p:cNvPr id="19968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155CC48-0138-485B-B57D-417DA41FD96C}" type="slidenum">
              <a:rPr lang="el-GR" sz="1400"/>
              <a:pPr algn="r"/>
              <a:t>53</a:t>
            </a:fld>
            <a:endParaRPr lang="el-GR" sz="1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60"/>
          <p:cNvSpPr>
            <a:spLocks noGrp="1" noChangeArrowheads="1"/>
          </p:cNvSpPr>
          <p:nvPr>
            <p:ph type="title"/>
          </p:nvPr>
        </p:nvSpPr>
        <p:spPr/>
        <p:txBody>
          <a:bodyPr>
            <a:normAutofit fontScale="90000"/>
          </a:bodyPr>
          <a:lstStyle/>
          <a:p>
            <a:pPr eaLnBrk="1" fontAlgn="auto" hangingPunct="1">
              <a:spcAft>
                <a:spcPts val="0"/>
              </a:spcAft>
              <a:defRPr/>
            </a:pPr>
            <a:r>
              <a:rPr lang="el-GR" smtClean="0"/>
              <a:t>ΠΑΡΑΔΕΙΓΜΑ ΑΠΕΙΚΟΝΙΣΗΣ ΧΡΟΝΟΛΟΓΙΚΩΝ ΔΕΔΟΜΕΝΩΝ</a:t>
            </a:r>
          </a:p>
        </p:txBody>
      </p:sp>
      <p:graphicFrame>
        <p:nvGraphicFramePr>
          <p:cNvPr id="51259" name="Group 59"/>
          <p:cNvGraphicFramePr>
            <a:graphicFrameLocks noGrp="1"/>
          </p:cNvGraphicFramePr>
          <p:nvPr>
            <p:ph type="tbl" idx="1"/>
          </p:nvPr>
        </p:nvGraphicFramePr>
        <p:xfrm>
          <a:off x="0" y="1412875"/>
          <a:ext cx="8229600" cy="4525964"/>
        </p:xfrm>
        <a:graphic>
          <a:graphicData uri="http://schemas.openxmlformats.org/drawingml/2006/table">
            <a:tbl>
              <a:tblPr/>
              <a:tblGrid>
                <a:gridCol w="2057400"/>
                <a:gridCol w="2057400"/>
                <a:gridCol w="2057400"/>
                <a:gridCol w="2057400"/>
              </a:tblGrid>
              <a:tr h="134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ΑΣΤΙΚΕΣ</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ΗΜΙΑΣΤΙΚΕΣ</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ΑΓΡΟΤΙΚΕΣ</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6365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1951</a:t>
                      </a:r>
                      <a:endParaRPr kumimoji="0" lang="el-G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38</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15</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47</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6350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1961</a:t>
                      </a:r>
                      <a:endParaRPr kumimoji="0" lang="el-G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43</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13</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44</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6365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1971</a:t>
                      </a:r>
                      <a:endParaRPr kumimoji="0" lang="el-G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53</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12</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35</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6350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1981</a:t>
                      </a:r>
                      <a:endParaRPr kumimoji="0" lang="el-G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58</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12</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30</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6365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1991</a:t>
                      </a:r>
                      <a:endParaRPr kumimoji="0" lang="el-GR" sz="18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59</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13</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28</a:t>
                      </a:r>
                      <a:endParaRPr kumimoji="0" lang="el-GR" sz="18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187394" name="Rectangle 6"/>
          <p:cNvSpPr>
            <a:spLocks noGrp="1" noChangeArrowheads="1"/>
          </p:cNvSpPr>
          <p:nvPr>
            <p:ph type="sldNum" sz="quarter" idx="12"/>
          </p:nvPr>
        </p:nvSpPr>
        <p:spPr>
          <a:noFill/>
        </p:spPr>
        <p:txBody>
          <a:bodyPr/>
          <a:lstStyle/>
          <a:p>
            <a:pPr>
              <a:defRPr/>
            </a:pPr>
            <a:fld id="{94FB4DA3-F985-46A0-8885-5B01F738C731}" type="slidenum">
              <a:rPr lang="el-GR" smtClean="0"/>
              <a:pPr>
                <a:defRPr/>
              </a:pPr>
              <a:t>54</a:t>
            </a:fld>
            <a:endParaRPr lang="el-GR" smtClean="0"/>
          </a:p>
        </p:txBody>
      </p:sp>
      <p:sp>
        <p:nvSpPr>
          <p:cNvPr id="20073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C254AA0-4B6C-45DD-9011-CF12129BF5F6}" type="slidenum">
              <a:rPr lang="el-GR" sz="1400"/>
              <a:pPr algn="r"/>
              <a:t>54</a:t>
            </a:fld>
            <a:endParaRPr lang="el-GR" sz="1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r>
              <a:rPr lang="el-GR" sz="3600" smtClean="0"/>
              <a:t>ΓΡΑΜΜΟΓΡΑΦΗΜΑ Η ΧΡΟΝΟΓΡΑΜΜΑ</a:t>
            </a:r>
          </a:p>
        </p:txBody>
      </p:sp>
      <p:sp>
        <p:nvSpPr>
          <p:cNvPr id="2" name="Rectangle 6"/>
          <p:cNvSpPr>
            <a:spLocks noGrp="1" noChangeArrowheads="1"/>
          </p:cNvSpPr>
          <p:nvPr>
            <p:ph type="sldNum" sz="quarter" idx="12"/>
          </p:nvPr>
        </p:nvSpPr>
        <p:spPr>
          <a:noFill/>
        </p:spPr>
        <p:txBody>
          <a:bodyPr/>
          <a:lstStyle/>
          <a:p>
            <a:pPr>
              <a:defRPr/>
            </a:pPr>
            <a:fld id="{AF0BBD70-882F-484B-A07B-02BD438C2856}" type="slidenum">
              <a:rPr lang="el-GR"/>
              <a:pPr>
                <a:defRPr/>
              </a:pPr>
              <a:t>55</a:t>
            </a:fld>
            <a:endParaRPr lang="el-GR"/>
          </a:p>
        </p:txBody>
      </p:sp>
      <p:graphicFrame>
        <p:nvGraphicFramePr>
          <p:cNvPr id="17410" name="Object 3"/>
          <p:cNvGraphicFramePr>
            <a:graphicFrameLocks noChangeAspect="1"/>
          </p:cNvGraphicFramePr>
          <p:nvPr>
            <p:ph sz="quarter" idx="1"/>
          </p:nvPr>
        </p:nvGraphicFramePr>
        <p:xfrm>
          <a:off x="900113" y="2235200"/>
          <a:ext cx="7273925" cy="3251200"/>
        </p:xfrm>
        <a:graphic>
          <a:graphicData uri="http://schemas.openxmlformats.org/presentationml/2006/ole">
            <p:oleObj spid="_x0000_s17410" name="Γράφημα" r:id="rId3" imgW="4581449" imgH="2047951" progId="Excel.Sheet.8">
              <p:embed/>
            </p:oleObj>
          </a:graphicData>
        </a:graphic>
      </p:graphicFrame>
      <p:sp>
        <p:nvSpPr>
          <p:cNvPr id="1741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4547C0A-630D-4CE0-AA95-9DBC55B97D01}" type="slidenum">
              <a:rPr lang="el-GR" sz="1400"/>
              <a:pPr algn="r"/>
              <a:t>55</a:t>
            </a:fld>
            <a:endParaRPr lang="el-GR" sz="1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p:txBody>
          <a:bodyPr>
            <a:normAutofit fontScale="90000"/>
          </a:bodyPr>
          <a:lstStyle/>
          <a:p>
            <a:pPr eaLnBrk="1" fontAlgn="auto" hangingPunct="1">
              <a:spcAft>
                <a:spcPts val="0"/>
              </a:spcAft>
              <a:defRPr/>
            </a:pPr>
            <a:r>
              <a:rPr lang="el-GR" u="sng" smtClean="0"/>
              <a:t>Τεχνικές οδηγίες κατασκευής χρονογραμμάτων</a:t>
            </a:r>
          </a:p>
        </p:txBody>
      </p:sp>
      <p:sp>
        <p:nvSpPr>
          <p:cNvPr id="188418" name="Rectangle 6"/>
          <p:cNvSpPr>
            <a:spLocks noGrp="1" noChangeArrowheads="1"/>
          </p:cNvSpPr>
          <p:nvPr>
            <p:ph type="sldNum" sz="quarter" idx="12"/>
          </p:nvPr>
        </p:nvSpPr>
        <p:spPr>
          <a:noFill/>
        </p:spPr>
        <p:txBody>
          <a:bodyPr/>
          <a:lstStyle/>
          <a:p>
            <a:pPr>
              <a:defRPr/>
            </a:pPr>
            <a:fld id="{068B3741-47FF-4EA3-850B-55875350ED4D}" type="slidenum">
              <a:rPr lang="el-GR"/>
              <a:pPr>
                <a:defRPr/>
              </a:pPr>
              <a:t>56</a:t>
            </a:fld>
            <a:endParaRPr lang="el-GR"/>
          </a:p>
        </p:txBody>
      </p:sp>
      <p:sp>
        <p:nvSpPr>
          <p:cNvPr id="201732" name="Rectangle 3"/>
          <p:cNvSpPr>
            <a:spLocks noGrp="1" noChangeArrowheads="1"/>
          </p:cNvSpPr>
          <p:nvPr>
            <p:ph sz="quarter" idx="1"/>
          </p:nvPr>
        </p:nvSpPr>
        <p:spPr/>
        <p:txBody>
          <a:bodyPr/>
          <a:lstStyle/>
          <a:p>
            <a:pPr eaLnBrk="1" hangingPunct="1">
              <a:lnSpc>
                <a:spcPct val="80000"/>
              </a:lnSpc>
            </a:pPr>
            <a:endParaRPr lang="el-GR" sz="2000" smtClean="0"/>
          </a:p>
          <a:p>
            <a:pPr eaLnBrk="1" hangingPunct="1">
              <a:lnSpc>
                <a:spcPct val="80000"/>
              </a:lnSpc>
            </a:pPr>
            <a:r>
              <a:rPr lang="el-GR" sz="2000" smtClean="0"/>
              <a:t>Στον οριζόντιο άξονα, ο οποίος στην προκειμένη περίπτωση λέγεται και </a:t>
            </a:r>
            <a:r>
              <a:rPr lang="el-GR" sz="2000" i="1" smtClean="0"/>
              <a:t>άξονας τον χρόνου, </a:t>
            </a:r>
            <a:r>
              <a:rPr lang="el-GR" sz="2000" smtClean="0"/>
              <a:t>λαμβάνονται ισομήκη τμήματα τα οποία παριστούν συμβατικά τις διαδοχικές χρονικές στιγμές   ή περιόδους </a:t>
            </a:r>
            <a:r>
              <a:rPr lang="el-GR" sz="2000" i="1" smtClean="0"/>
              <a:t>(</a:t>
            </a:r>
            <a:r>
              <a:rPr lang="en-US" sz="2000" i="1" smtClean="0"/>
              <a:t>t</a:t>
            </a:r>
            <a:r>
              <a:rPr lang="el-GR" sz="2000" i="1" smtClean="0"/>
              <a:t> = 1,2,..., η).</a:t>
            </a:r>
            <a:endParaRPr lang="el-GR" sz="2000" smtClean="0"/>
          </a:p>
          <a:p>
            <a:pPr eaLnBrk="1" hangingPunct="1">
              <a:lnSpc>
                <a:spcPct val="80000"/>
              </a:lnSpc>
            </a:pPr>
            <a:r>
              <a:rPr lang="el-GR" sz="2000" smtClean="0"/>
              <a:t>Στον κάθετο άξονα και με την κατάλληλη κατά περίπτωση κλίμακα μετρώνται οι αντίστοιχες τιμές </a:t>
            </a:r>
            <a:r>
              <a:rPr lang="en-US" sz="2000" i="1" smtClean="0"/>
              <a:t>Yt </a:t>
            </a:r>
            <a:r>
              <a:rPr lang="el-GR" sz="2000" smtClean="0"/>
              <a:t>της υπό μελέτη μεταβλητής. Η κλίμακα μέτρησης του άξονα των </a:t>
            </a:r>
            <a:r>
              <a:rPr lang="el-GR" sz="2000" i="1" smtClean="0"/>
              <a:t>Υ, </a:t>
            </a:r>
            <a:r>
              <a:rPr lang="el-GR" sz="2000" smtClean="0"/>
              <a:t>πρέπει να αρχίζει πάντα από το μηδέν.</a:t>
            </a:r>
          </a:p>
          <a:p>
            <a:pPr eaLnBrk="1" hangingPunct="1">
              <a:lnSpc>
                <a:spcPct val="80000"/>
              </a:lnSpc>
            </a:pPr>
            <a:r>
              <a:rPr lang="el-GR" sz="2000" smtClean="0"/>
              <a:t>Απεικονίζονται στο επίπεδο τα διαθέσιμα αριθμητικά ζεύγη τιμών </a:t>
            </a:r>
            <a:r>
              <a:rPr lang="el-GR" sz="2000" i="1" smtClean="0"/>
              <a:t>(</a:t>
            </a:r>
            <a:r>
              <a:rPr lang="en-US" sz="2000" i="1" smtClean="0"/>
              <a:t>t</a:t>
            </a:r>
            <a:r>
              <a:rPr lang="el-GR" sz="2000" i="1" smtClean="0"/>
              <a:t>, </a:t>
            </a:r>
            <a:r>
              <a:rPr lang="en-US" sz="2000" i="1" smtClean="0"/>
              <a:t>Yt</a:t>
            </a:r>
            <a:r>
              <a:rPr lang="el-GR" sz="2000" i="1" smtClean="0"/>
              <a:t>)</a:t>
            </a:r>
            <a:endParaRPr lang="el-GR" sz="2000" smtClean="0"/>
          </a:p>
          <a:p>
            <a:pPr eaLnBrk="1" hangingPunct="1">
              <a:lnSpc>
                <a:spcPct val="80000"/>
              </a:lnSpc>
            </a:pPr>
            <a:r>
              <a:rPr lang="el-GR" sz="2000" smtClean="0"/>
              <a:t>Ενώνουμε τα διαδοχικά σημεία </a:t>
            </a:r>
            <a:r>
              <a:rPr lang="el-GR" sz="2000" i="1" smtClean="0"/>
              <a:t>(</a:t>
            </a:r>
            <a:r>
              <a:rPr lang="en-US" sz="2000" i="1" smtClean="0"/>
              <a:t>t</a:t>
            </a:r>
            <a:r>
              <a:rPr lang="el-GR" sz="2000" i="1" smtClean="0"/>
              <a:t>,</a:t>
            </a:r>
            <a:r>
              <a:rPr lang="en-US" sz="2000" i="1" smtClean="0"/>
              <a:t>Yt</a:t>
            </a:r>
            <a:r>
              <a:rPr lang="el-GR" sz="2000" i="1" smtClean="0"/>
              <a:t>) </a:t>
            </a:r>
            <a:r>
              <a:rPr lang="el-GR" sz="2000" smtClean="0"/>
              <a:t>με ευθύγραμμα τμήματα και λαμβάνουμε μία τεθλασμένη ή πολυγωνική γραμμή, η οποία παρουσιάζει τις μεταβολές που παρατηρούνται διαχρονικά στις φυσικές τιμές της </a:t>
            </a:r>
            <a:r>
              <a:rPr lang="en-US" sz="2000" i="1" smtClean="0"/>
              <a:t>Yt</a:t>
            </a:r>
            <a:r>
              <a:rPr lang="el-GR" sz="2000" i="1" smtClean="0"/>
              <a:t>.</a:t>
            </a:r>
          </a:p>
        </p:txBody>
      </p:sp>
      <p:sp>
        <p:nvSpPr>
          <p:cNvPr id="20173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8AB35EF-9690-4D50-B214-325A7F7CD444}" type="slidenum">
              <a:rPr lang="el-GR" sz="1400"/>
              <a:pPr algn="r"/>
              <a:t>56</a:t>
            </a:fld>
            <a:endParaRPr lang="el-GR" sz="1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pPr eaLnBrk="1" hangingPunct="1"/>
            <a:r>
              <a:rPr lang="el-GR" smtClean="0"/>
              <a:t>ΡΑΒΔΟΓΡΑΜΜΑ</a:t>
            </a:r>
          </a:p>
        </p:txBody>
      </p:sp>
      <p:sp>
        <p:nvSpPr>
          <p:cNvPr id="2" name="Rectangle 6"/>
          <p:cNvSpPr>
            <a:spLocks noGrp="1" noChangeArrowheads="1"/>
          </p:cNvSpPr>
          <p:nvPr>
            <p:ph type="sldNum" sz="quarter" idx="12"/>
          </p:nvPr>
        </p:nvSpPr>
        <p:spPr>
          <a:noFill/>
        </p:spPr>
        <p:txBody>
          <a:bodyPr/>
          <a:lstStyle/>
          <a:p>
            <a:pPr>
              <a:defRPr/>
            </a:pPr>
            <a:fld id="{0156410F-B1FB-43E8-97BA-28422BA2A61C}" type="slidenum">
              <a:rPr lang="el-GR"/>
              <a:pPr>
                <a:defRPr/>
              </a:pPr>
              <a:t>57</a:t>
            </a:fld>
            <a:endParaRPr lang="el-GR"/>
          </a:p>
        </p:txBody>
      </p:sp>
      <p:graphicFrame>
        <p:nvGraphicFramePr>
          <p:cNvPr id="18434" name="Object 3"/>
          <p:cNvGraphicFramePr>
            <a:graphicFrameLocks noChangeAspect="1"/>
          </p:cNvGraphicFramePr>
          <p:nvPr>
            <p:ph sz="quarter" idx="1"/>
          </p:nvPr>
        </p:nvGraphicFramePr>
        <p:xfrm>
          <a:off x="684213" y="1887538"/>
          <a:ext cx="7416800" cy="3298825"/>
        </p:xfrm>
        <a:graphic>
          <a:graphicData uri="http://schemas.openxmlformats.org/presentationml/2006/ole">
            <p:oleObj spid="_x0000_s18434" name="Γράφημα" r:id="rId3" imgW="4562551" imgH="2028749" progId="Excel.Sheet.8">
              <p:embed/>
            </p:oleObj>
          </a:graphicData>
        </a:graphic>
      </p:graphicFrame>
      <p:sp>
        <p:nvSpPr>
          <p:cNvPr id="1843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7EFF31D-911F-40E6-9F1E-22F83BCDB110}" type="slidenum">
              <a:rPr lang="el-GR" sz="1400"/>
              <a:pPr algn="r"/>
              <a:t>57</a:t>
            </a:fld>
            <a:endParaRPr lang="el-GR" sz="1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a:lstStyle/>
          <a:p>
            <a:pPr eaLnBrk="1" hangingPunct="1"/>
            <a:r>
              <a:rPr lang="el-GR" smtClean="0"/>
              <a:t>ΔΙΑΓΡΑΜΜΑΤΑ ΕΠΙΦΑΝΕΙΩΝ</a:t>
            </a:r>
          </a:p>
        </p:txBody>
      </p:sp>
      <p:sp>
        <p:nvSpPr>
          <p:cNvPr id="2" name="Rectangle 6"/>
          <p:cNvSpPr>
            <a:spLocks noGrp="1" noChangeArrowheads="1"/>
          </p:cNvSpPr>
          <p:nvPr>
            <p:ph type="sldNum" sz="quarter" idx="12"/>
          </p:nvPr>
        </p:nvSpPr>
        <p:spPr>
          <a:noFill/>
        </p:spPr>
        <p:txBody>
          <a:bodyPr/>
          <a:lstStyle/>
          <a:p>
            <a:pPr>
              <a:defRPr/>
            </a:pPr>
            <a:fld id="{6BA6BCE8-07FE-4152-86AE-2719CD714AD0}" type="slidenum">
              <a:rPr lang="el-GR"/>
              <a:pPr>
                <a:defRPr/>
              </a:pPr>
              <a:t>58</a:t>
            </a:fld>
            <a:endParaRPr lang="el-GR"/>
          </a:p>
        </p:txBody>
      </p:sp>
      <p:graphicFrame>
        <p:nvGraphicFramePr>
          <p:cNvPr id="19458" name="Object 3"/>
          <p:cNvGraphicFramePr>
            <a:graphicFrameLocks noChangeAspect="1"/>
          </p:cNvGraphicFramePr>
          <p:nvPr>
            <p:ph sz="quarter" idx="1"/>
          </p:nvPr>
        </p:nvGraphicFramePr>
        <p:xfrm>
          <a:off x="611188" y="1958975"/>
          <a:ext cx="7561262" cy="3371850"/>
        </p:xfrm>
        <a:graphic>
          <a:graphicData uri="http://schemas.openxmlformats.org/presentationml/2006/ole">
            <p:oleObj spid="_x0000_s19458" name="Γράφημα" r:id="rId3" imgW="4572000" imgH="2038502" progId="Excel.Sheet.8">
              <p:embed/>
            </p:oleObj>
          </a:graphicData>
        </a:graphic>
      </p:graphicFrame>
      <p:sp>
        <p:nvSpPr>
          <p:cNvPr id="1946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A3E2F71-EB0D-4BB1-93DC-0D3E7C513A97}" type="slidenum">
              <a:rPr lang="el-GR" sz="1400"/>
              <a:pPr algn="r"/>
              <a:t>58</a:t>
            </a:fld>
            <a:endParaRPr lang="el-GR" sz="14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a:xfrm>
            <a:off x="928688" y="285750"/>
            <a:ext cx="7772400" cy="1714500"/>
          </a:xfrm>
        </p:spPr>
        <p:txBody>
          <a:bodyPr>
            <a:normAutofit fontScale="90000"/>
          </a:bodyPr>
          <a:lstStyle/>
          <a:p>
            <a:pPr eaLnBrk="1" fontAlgn="auto" hangingPunct="1">
              <a:spcAft>
                <a:spcPts val="0"/>
              </a:spcAft>
              <a:defRPr/>
            </a:pP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ΜΕΘΟΔΟΙ ΓΡΑΦΙΚΗΣ ΠΑΡΟΥΣΙΑΣΗΣ ΔΕΔΟΜΕΝΩΝ ΣΕ ΓΕΩΓΡΑΦΙΚΗ ΚΑΤΑΤΑΞΗ</a:t>
            </a:r>
            <a:br>
              <a:rPr lang="el-GR" dirty="0" smtClean="0"/>
            </a:br>
            <a:r>
              <a:rPr lang="el-GR" dirty="0" smtClean="0"/>
              <a:t> </a:t>
            </a:r>
          </a:p>
        </p:txBody>
      </p:sp>
      <p:sp>
        <p:nvSpPr>
          <p:cNvPr id="189442" name="Rectangle 6"/>
          <p:cNvSpPr>
            <a:spLocks noGrp="1" noChangeArrowheads="1"/>
          </p:cNvSpPr>
          <p:nvPr>
            <p:ph type="sldNum" sz="quarter" idx="12"/>
          </p:nvPr>
        </p:nvSpPr>
        <p:spPr>
          <a:noFill/>
        </p:spPr>
        <p:txBody>
          <a:bodyPr/>
          <a:lstStyle/>
          <a:p>
            <a:pPr>
              <a:defRPr/>
            </a:pPr>
            <a:fld id="{8A010B4B-589F-47A9-82E1-AE5416407BB3}" type="slidenum">
              <a:rPr lang="el-GR"/>
              <a:pPr>
                <a:defRPr/>
              </a:pPr>
              <a:t>59</a:t>
            </a:fld>
            <a:endParaRPr lang="el-GR"/>
          </a:p>
        </p:txBody>
      </p:sp>
      <p:sp>
        <p:nvSpPr>
          <p:cNvPr id="202756" name="Rectangle 3"/>
          <p:cNvSpPr>
            <a:spLocks noGrp="1" noChangeArrowheads="1"/>
          </p:cNvSpPr>
          <p:nvPr>
            <p:ph sz="quarter" idx="1"/>
          </p:nvPr>
        </p:nvSpPr>
        <p:spPr>
          <a:xfrm>
            <a:off x="395288" y="2332038"/>
            <a:ext cx="8229600" cy="4525962"/>
          </a:xfrm>
        </p:spPr>
        <p:txBody>
          <a:bodyPr/>
          <a:lstStyle/>
          <a:p>
            <a:pPr eaLnBrk="1" hangingPunct="1"/>
            <a:endParaRPr lang="el-GR" smtClean="0"/>
          </a:p>
          <a:p>
            <a:pPr eaLnBrk="1" hangingPunct="1"/>
            <a:r>
              <a:rPr lang="el-GR" smtClean="0"/>
              <a:t>1. Στατιστικοί Χάρτες</a:t>
            </a:r>
          </a:p>
          <a:p>
            <a:pPr eaLnBrk="1" hangingPunct="1"/>
            <a:r>
              <a:rPr lang="el-GR" smtClean="0"/>
              <a:t>2. Ραβδογράμματα</a:t>
            </a:r>
          </a:p>
        </p:txBody>
      </p:sp>
      <p:sp>
        <p:nvSpPr>
          <p:cNvPr id="202757"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8F7FF9D-23D1-42D8-A674-8C08898AEB0A}" type="slidenum">
              <a:rPr lang="el-GR" sz="1400"/>
              <a:pPr algn="r"/>
              <a:t>59</a:t>
            </a:fld>
            <a:endParaRPr lang="el-GR"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l-GR" b="1" u="sng" smtClean="0"/>
              <a:t>ΒΑΣΙΚΟΙ ΟΡΙΣΜΟΙ</a:t>
            </a:r>
          </a:p>
        </p:txBody>
      </p:sp>
      <p:sp>
        <p:nvSpPr>
          <p:cNvPr id="154626" name="Rectangle 6"/>
          <p:cNvSpPr>
            <a:spLocks noGrp="1" noChangeArrowheads="1"/>
          </p:cNvSpPr>
          <p:nvPr>
            <p:ph type="sldNum" sz="quarter" idx="12"/>
          </p:nvPr>
        </p:nvSpPr>
        <p:spPr>
          <a:noFill/>
        </p:spPr>
        <p:txBody>
          <a:bodyPr/>
          <a:lstStyle/>
          <a:p>
            <a:pPr>
              <a:defRPr/>
            </a:pPr>
            <a:fld id="{1D283AA6-E389-44EE-931E-CAAB48A49720}" type="slidenum">
              <a:rPr lang="el-GR"/>
              <a:pPr>
                <a:defRPr/>
              </a:pPr>
              <a:t>6</a:t>
            </a:fld>
            <a:endParaRPr lang="el-GR"/>
          </a:p>
        </p:txBody>
      </p:sp>
      <p:sp>
        <p:nvSpPr>
          <p:cNvPr id="164868" name="Rectangle 3"/>
          <p:cNvSpPr>
            <a:spLocks noGrp="1" noChangeArrowheads="1"/>
          </p:cNvSpPr>
          <p:nvPr>
            <p:ph sz="quarter" idx="1"/>
          </p:nvPr>
        </p:nvSpPr>
        <p:spPr/>
        <p:txBody>
          <a:bodyPr/>
          <a:lstStyle/>
          <a:p>
            <a:pPr eaLnBrk="1" hangingPunct="1">
              <a:lnSpc>
                <a:spcPct val="80000"/>
              </a:lnSpc>
            </a:pPr>
            <a:r>
              <a:rPr lang="el-GR" sz="2400" smtClean="0"/>
              <a:t>Ο όρος </a:t>
            </a:r>
            <a:r>
              <a:rPr lang="el-GR" sz="2400" b="1" smtClean="0"/>
              <a:t>πληθυσμός</a:t>
            </a:r>
            <a:r>
              <a:rPr lang="el-GR" sz="2400" smtClean="0"/>
              <a:t> θα χρησιμοποιείται στα επόμενα για να δηλώσει οποιαδήποτε συλλογή οντοτήτων, έμψυχων ή άψυχων</a:t>
            </a:r>
            <a:r>
              <a:rPr lang="en-US" sz="2400" smtClean="0"/>
              <a:t>, </a:t>
            </a:r>
            <a:r>
              <a:rPr lang="el-GR" sz="2400" smtClean="0"/>
              <a:t>τις οποίες εξετάζουμε ως προς ένα ή περισσότερα χαρακτηριστικά. </a:t>
            </a:r>
          </a:p>
          <a:p>
            <a:pPr eaLnBrk="1" hangingPunct="1">
              <a:lnSpc>
                <a:spcPct val="80000"/>
              </a:lnSpc>
            </a:pPr>
            <a:r>
              <a:rPr lang="el-GR" sz="2400" smtClean="0"/>
              <a:t>Πολλές φορές επιλέγουμε ένα μέρος του πληθυσμού για μελέτη. Το μέρος αυτό του πληθυσμού λέγεται </a:t>
            </a:r>
            <a:r>
              <a:rPr lang="el-GR" sz="2400" b="1" smtClean="0"/>
              <a:t>δείγμα (</a:t>
            </a:r>
            <a:r>
              <a:rPr lang="en-US" sz="2400" b="1" smtClean="0"/>
              <a:t>sample</a:t>
            </a:r>
            <a:r>
              <a:rPr lang="el-GR" sz="2400" b="1" smtClean="0"/>
              <a:t>).</a:t>
            </a:r>
            <a:r>
              <a:rPr lang="el-GR" sz="2400" smtClean="0"/>
              <a:t> </a:t>
            </a:r>
            <a:endParaRPr lang="en-US" sz="2400" smtClean="0"/>
          </a:p>
          <a:p>
            <a:pPr eaLnBrk="1" hangingPunct="1">
              <a:lnSpc>
                <a:spcPct val="80000"/>
              </a:lnSpc>
            </a:pPr>
            <a:r>
              <a:rPr lang="el-GR" sz="2400" smtClean="0"/>
              <a:t>Στατιστική μεταβλητή</a:t>
            </a:r>
            <a:r>
              <a:rPr lang="en-US" sz="2400" smtClean="0"/>
              <a:t> (variable)</a:t>
            </a:r>
            <a:r>
              <a:rPr lang="el-GR" sz="2400" smtClean="0"/>
              <a:t>. Είναι μια καλά ορισμένη μετρήσιμη έκφραση ενός χαρακτηριστικού που μας ενδιαφέρει</a:t>
            </a:r>
            <a:r>
              <a:rPr lang="el-GR" sz="2400" b="1" smtClean="0"/>
              <a:t>. Οι τιμές που παίρνει κάθε μεταβλητή ονομάζονται δεδομένα. </a:t>
            </a:r>
          </a:p>
          <a:p>
            <a:pPr eaLnBrk="1" hangingPunct="1">
              <a:lnSpc>
                <a:spcPct val="80000"/>
              </a:lnSpc>
            </a:pPr>
            <a:r>
              <a:rPr lang="el-GR" sz="2400" smtClean="0"/>
              <a:t>Πλαίσιο </a:t>
            </a:r>
            <a:r>
              <a:rPr lang="en-US" sz="2400" smtClean="0"/>
              <a:t>(frame). </a:t>
            </a:r>
            <a:r>
              <a:rPr lang="el-GR" sz="2400" smtClean="0"/>
              <a:t>Είναι το σύνολο των στοιχείων του πληθυσμού που είναι δυνατόν να περιληφθούν στο δείγμα</a:t>
            </a:r>
          </a:p>
        </p:txBody>
      </p:sp>
      <p:sp>
        <p:nvSpPr>
          <p:cNvPr id="16486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6C7C4C3-D4A1-4FD2-AE2F-F6296A793B32}" type="slidenum">
              <a:rPr lang="el-GR" sz="1400"/>
              <a:pPr algn="r"/>
              <a:t>6</a:t>
            </a:fld>
            <a:endParaRPr lang="el-GR" sz="1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3 - Θέση αριθμού διαφάνειας"/>
          <p:cNvSpPr>
            <a:spLocks noGrp="1"/>
          </p:cNvSpPr>
          <p:nvPr>
            <p:ph type="sldNum" sz="quarter" idx="12"/>
          </p:nvPr>
        </p:nvSpPr>
        <p:spPr>
          <a:noFill/>
        </p:spPr>
        <p:txBody>
          <a:bodyPr/>
          <a:lstStyle/>
          <a:p>
            <a:pPr>
              <a:defRPr/>
            </a:pPr>
            <a:fld id="{0706545E-E4EA-44CA-BEB2-F98B1D1B89E9}" type="slidenum">
              <a:rPr lang="el-GR"/>
              <a:pPr>
                <a:defRPr/>
              </a:pPr>
              <a:t>60</a:t>
            </a:fld>
            <a:endParaRPr lang="el-GR"/>
          </a:p>
        </p:txBody>
      </p:sp>
      <p:pic>
        <p:nvPicPr>
          <p:cNvPr id="203779" name="Picture 3"/>
          <p:cNvPicPr>
            <a:picLocks noGrp="1" noChangeAspect="1" noChangeArrowheads="1"/>
          </p:cNvPicPr>
          <p:nvPr>
            <p:ph sz="quarter" idx="1"/>
          </p:nvPr>
        </p:nvPicPr>
        <p:blipFill>
          <a:blip r:embed="rId2"/>
          <a:srcRect/>
          <a:stretch>
            <a:fillRect/>
          </a:stretch>
        </p:blipFill>
        <p:spPr>
          <a:xfrm>
            <a:off x="814388" y="941388"/>
            <a:ext cx="7515225" cy="4503737"/>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l-GR" sz="3200" smtClean="0"/>
              <a:t>ΡΑΒΔΟΓΡΑΜΜΑ ΓΙΑ ΤΗΝ ΠΑΡΟΥΣΙΑΣΗ ΔΕΔΟΜΕΝΩΝ ΣΕ ΓΕΩΓΡΑΦΙΚΗ ΚΑΤΑΤΑΞΗ</a:t>
            </a:r>
          </a:p>
        </p:txBody>
      </p:sp>
      <p:sp>
        <p:nvSpPr>
          <p:cNvPr id="2" name="Rectangle 6"/>
          <p:cNvSpPr>
            <a:spLocks noGrp="1" noChangeArrowheads="1"/>
          </p:cNvSpPr>
          <p:nvPr>
            <p:ph type="sldNum" sz="quarter" idx="12"/>
          </p:nvPr>
        </p:nvSpPr>
        <p:spPr>
          <a:noFill/>
        </p:spPr>
        <p:txBody>
          <a:bodyPr/>
          <a:lstStyle/>
          <a:p>
            <a:pPr>
              <a:defRPr/>
            </a:pPr>
            <a:fld id="{829547E7-4DA5-4993-9CD1-4C539624A963}" type="slidenum">
              <a:rPr lang="el-GR"/>
              <a:pPr>
                <a:defRPr/>
              </a:pPr>
              <a:t>61</a:t>
            </a:fld>
            <a:endParaRPr lang="el-GR"/>
          </a:p>
        </p:txBody>
      </p:sp>
      <p:graphicFrame>
        <p:nvGraphicFramePr>
          <p:cNvPr id="20482" name="Object 3"/>
          <p:cNvGraphicFramePr>
            <a:graphicFrameLocks noChangeAspect="1"/>
          </p:cNvGraphicFramePr>
          <p:nvPr>
            <p:ph sz="quarter" idx="1"/>
          </p:nvPr>
        </p:nvGraphicFramePr>
        <p:xfrm>
          <a:off x="539750" y="1927225"/>
          <a:ext cx="8207375" cy="3649663"/>
        </p:xfrm>
        <a:graphic>
          <a:graphicData uri="http://schemas.openxmlformats.org/presentationml/2006/ole">
            <p:oleObj spid="_x0000_s20482" name="Γράφημα" r:id="rId3" imgW="4562551" imgH="2028749" progId="Excel.Sheet.8">
              <p:embed/>
            </p:oleObj>
          </a:graphicData>
        </a:graphic>
      </p:graphicFrame>
      <p:sp>
        <p:nvSpPr>
          <p:cNvPr id="2048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68A51F8-6C45-4B13-AA0B-E4050171E98B}" type="slidenum">
              <a:rPr lang="el-GR" sz="1400"/>
              <a:pPr algn="r"/>
              <a:t>61</a:t>
            </a:fld>
            <a:endParaRPr lang="el-GR" sz="14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Grp="1" noChangeAspect="1" noChangeArrowheads="1"/>
          </p:cNvPicPr>
          <p:nvPr>
            <p:ph sz="quarter" idx="1"/>
          </p:nvPr>
        </p:nvPicPr>
        <p:blipFill>
          <a:blip r:embed="rId2"/>
          <a:srcRect l="6024" t="10345"/>
          <a:stretch>
            <a:fillRect/>
          </a:stretch>
        </p:blipFill>
        <p:spPr>
          <a:xfrm>
            <a:off x="1714500" y="1928813"/>
            <a:ext cx="5572125" cy="3714750"/>
          </a:xfrm>
        </p:spPr>
      </p:pic>
      <p:sp>
        <p:nvSpPr>
          <p:cNvPr id="197635" name="4 - TextBox"/>
          <p:cNvSpPr txBox="1">
            <a:spLocks noChangeArrowheads="1"/>
          </p:cNvSpPr>
          <p:nvPr/>
        </p:nvSpPr>
        <p:spPr bwMode="auto">
          <a:xfrm>
            <a:off x="2643188" y="714375"/>
            <a:ext cx="184150" cy="369888"/>
          </a:xfrm>
          <a:prstGeom prst="rect">
            <a:avLst/>
          </a:prstGeom>
          <a:noFill/>
          <a:ln w="9525">
            <a:noFill/>
            <a:miter lim="800000"/>
            <a:headEnd/>
            <a:tailEnd/>
          </a:ln>
        </p:spPr>
        <p:txBody>
          <a:bodyPr wrap="none">
            <a:spAutoFit/>
          </a:bodyPr>
          <a:lstStyle/>
          <a:p>
            <a:endParaRPr lang="el-GR"/>
          </a:p>
        </p:txBody>
      </p:sp>
      <p:sp>
        <p:nvSpPr>
          <p:cNvPr id="6" name="5 - Ορθογώνιο"/>
          <p:cNvSpPr/>
          <p:nvPr/>
        </p:nvSpPr>
        <p:spPr>
          <a:xfrm>
            <a:off x="428625" y="357188"/>
            <a:ext cx="7286625" cy="9239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l-GR" dirty="0"/>
              <a:t>ΔΙΑΓΡΑΜΜΑΤΑ  ΔΙΑΣΚΟΡΠΙΣΜΟΥ: ΠΑΡΑΔΕΙΓΜΑ: ΑΡΙΘΜΟΣ ΕΠΙΣΚΕΨΕΩΝ ΣΕ ΚΑΤΆΣΤΗΜΑΤΑ ΒΙΟΛΟΓΙΚΩΝ ΠΡΟΙΟΝΤΩΝ ΑΝΑ ΕΒΔΟΜΑΔΑ ΚΑΙ ΗΛΙΚΙΑ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marL="484632" indent="0" fontAlgn="auto">
              <a:spcAft>
                <a:spcPts val="0"/>
              </a:spcAft>
              <a:defRPr/>
            </a:pPr>
            <a:r>
              <a:rPr lang="el-GR" sz="2800" dirty="0" smtClean="0"/>
              <a:t>ΔΙΑΓΡΑΜΜΑΤΑ ΔΙΑΣΚΟΡΠΙΣΜΟΥ</a:t>
            </a:r>
            <a:endParaRPr lang="el-GR" sz="2800" dirty="0"/>
          </a:p>
        </p:txBody>
      </p:sp>
      <p:pic>
        <p:nvPicPr>
          <p:cNvPr id="198659" name="Picture 2" descr="https://saylordotorg.github.io/text_introductory-statistics/section_14/07aa5db140b70615a15e8631c2d7a2c4.jpg"/>
          <p:cNvPicPr>
            <a:picLocks noGrp="1" noChangeAspect="1" noChangeArrowheads="1"/>
          </p:cNvPicPr>
          <p:nvPr>
            <p:ph sz="quarter" idx="1"/>
          </p:nvPr>
        </p:nvPicPr>
        <p:blipFill>
          <a:blip r:embed="rId2"/>
          <a:stretch>
            <a:fillRect/>
          </a:stretch>
        </p:blipFill>
        <p:spPr>
          <a:xfrm>
            <a:off x="1529542" y="1470660"/>
            <a:ext cx="6542116" cy="452628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p:txBody>
          <a:bodyPr>
            <a:normAutofit fontScale="90000"/>
          </a:bodyPr>
          <a:lstStyle/>
          <a:p>
            <a:pPr eaLnBrk="1" fontAlgn="auto" hangingPunct="1">
              <a:spcAft>
                <a:spcPts val="0"/>
              </a:spcAft>
              <a:defRPr/>
            </a:pPr>
            <a:r>
              <a:rPr lang="el-GR" b="1" smtClean="0"/>
              <a:t>Μέτρα Περιγραφικής Στατιστικής</a:t>
            </a:r>
            <a:r>
              <a:rPr lang="el-GR" smtClean="0"/>
              <a:t/>
            </a:r>
            <a:br>
              <a:rPr lang="el-GR" smtClean="0"/>
            </a:br>
            <a:endParaRPr lang="el-GR" smtClean="0"/>
          </a:p>
        </p:txBody>
      </p:sp>
      <p:sp>
        <p:nvSpPr>
          <p:cNvPr id="191490" name="Rectangle 6"/>
          <p:cNvSpPr>
            <a:spLocks noGrp="1" noChangeArrowheads="1"/>
          </p:cNvSpPr>
          <p:nvPr>
            <p:ph type="sldNum" sz="quarter" idx="12"/>
          </p:nvPr>
        </p:nvSpPr>
        <p:spPr>
          <a:noFill/>
        </p:spPr>
        <p:txBody>
          <a:bodyPr/>
          <a:lstStyle/>
          <a:p>
            <a:pPr>
              <a:defRPr/>
            </a:pPr>
            <a:fld id="{DE21BD2D-824D-42FF-8A14-5DA3872BBF5B}" type="slidenum">
              <a:rPr lang="el-GR"/>
              <a:pPr>
                <a:defRPr/>
              </a:pPr>
              <a:t>64</a:t>
            </a:fld>
            <a:endParaRPr lang="el-GR"/>
          </a:p>
        </p:txBody>
      </p:sp>
      <p:sp>
        <p:nvSpPr>
          <p:cNvPr id="204804" name="Rectangle 3"/>
          <p:cNvSpPr>
            <a:spLocks noGrp="1" noChangeArrowheads="1"/>
          </p:cNvSpPr>
          <p:nvPr>
            <p:ph sz="quarter" idx="1"/>
          </p:nvPr>
        </p:nvSpPr>
        <p:spPr>
          <a:xfrm>
            <a:off x="323850" y="1989138"/>
            <a:ext cx="8229600" cy="4525962"/>
          </a:xfrm>
        </p:spPr>
        <p:txBody>
          <a:bodyPr/>
          <a:lstStyle/>
          <a:p>
            <a:pPr eaLnBrk="1" hangingPunct="1"/>
            <a:r>
              <a:rPr lang="el-GR" sz="3600" smtClean="0"/>
              <a:t>Ορισμός. Οι τυπικές τιμές  οι οποίες συμπυκνώνουν και συγκεφαλαιώνουν τις πληροφορίες ενός συνόλου μετρήσεων </a:t>
            </a:r>
          </a:p>
        </p:txBody>
      </p:sp>
      <p:sp>
        <p:nvSpPr>
          <p:cNvPr id="20480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71641F9-6D00-482A-BFDC-54416DEE0BCC}" type="slidenum">
              <a:rPr lang="el-GR" sz="1400"/>
              <a:pPr algn="r"/>
              <a:t>64</a:t>
            </a:fld>
            <a:endParaRPr lang="el-GR" sz="1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title"/>
          </p:nvPr>
        </p:nvSpPr>
        <p:spPr/>
        <p:txBody>
          <a:bodyPr>
            <a:normAutofit fontScale="90000"/>
          </a:bodyPr>
          <a:lstStyle/>
          <a:p>
            <a:pPr eaLnBrk="1" fontAlgn="auto" hangingPunct="1">
              <a:spcAft>
                <a:spcPts val="0"/>
              </a:spcAft>
              <a:defRPr/>
            </a:pPr>
            <a:r>
              <a:rPr lang="el-GR" b="1" smtClean="0"/>
              <a:t>ΙΔΙΟΤΗΤΕΣ</a:t>
            </a:r>
            <a:r>
              <a:rPr lang="el-GR" i="1" smtClean="0"/>
              <a:t/>
            </a:r>
            <a:br>
              <a:rPr lang="el-GR" i="1" smtClean="0"/>
            </a:br>
            <a:endParaRPr lang="el-GR" i="1" smtClean="0"/>
          </a:p>
        </p:txBody>
      </p:sp>
      <p:sp>
        <p:nvSpPr>
          <p:cNvPr id="192514" name="Rectangle 6"/>
          <p:cNvSpPr>
            <a:spLocks noGrp="1" noChangeArrowheads="1"/>
          </p:cNvSpPr>
          <p:nvPr>
            <p:ph type="sldNum" sz="quarter" idx="12"/>
          </p:nvPr>
        </p:nvSpPr>
        <p:spPr>
          <a:noFill/>
        </p:spPr>
        <p:txBody>
          <a:bodyPr/>
          <a:lstStyle/>
          <a:p>
            <a:pPr>
              <a:defRPr/>
            </a:pPr>
            <a:fld id="{53AD0207-2069-4141-8824-74E4DE0D0FDF}" type="slidenum">
              <a:rPr lang="el-GR"/>
              <a:pPr>
                <a:defRPr/>
              </a:pPr>
              <a:t>65</a:t>
            </a:fld>
            <a:endParaRPr lang="el-GR"/>
          </a:p>
        </p:txBody>
      </p:sp>
      <p:sp>
        <p:nvSpPr>
          <p:cNvPr id="205828" name="Rectangle 3"/>
          <p:cNvSpPr>
            <a:spLocks noGrp="1" noChangeArrowheads="1"/>
          </p:cNvSpPr>
          <p:nvPr>
            <p:ph sz="quarter" idx="1"/>
          </p:nvPr>
        </p:nvSpPr>
        <p:spPr/>
        <p:txBody>
          <a:bodyPr/>
          <a:lstStyle/>
          <a:p>
            <a:pPr eaLnBrk="1" hangingPunct="1"/>
            <a:r>
              <a:rPr lang="el-GR" i="1" smtClean="0"/>
              <a:t> (</a:t>
            </a:r>
            <a:r>
              <a:rPr lang="en-US" i="1" smtClean="0"/>
              <a:t>i</a:t>
            </a:r>
            <a:r>
              <a:rPr lang="el-GR" i="1" smtClean="0"/>
              <a:t>)</a:t>
            </a:r>
            <a:r>
              <a:rPr lang="el-GR" smtClean="0"/>
              <a:t> η τιμή του μέτρου πρέπει να υπολογίζεται με αντικειμενικό τρόπο, </a:t>
            </a:r>
            <a:endParaRPr lang="el-GR" i="1" smtClean="0"/>
          </a:p>
          <a:p>
            <a:pPr eaLnBrk="1" hangingPunct="1"/>
            <a:r>
              <a:rPr lang="el-GR" i="1" smtClean="0"/>
              <a:t>(</a:t>
            </a:r>
            <a:r>
              <a:rPr lang="en-US" i="1" smtClean="0"/>
              <a:t>ii</a:t>
            </a:r>
            <a:r>
              <a:rPr lang="el-GR" i="1" smtClean="0"/>
              <a:t>)</a:t>
            </a:r>
            <a:r>
              <a:rPr lang="el-GR" smtClean="0"/>
              <a:t> η τιμή του να υπολογίζεται με τον κατά το δυνατόν απλούστερο τρόπο </a:t>
            </a:r>
            <a:endParaRPr lang="el-GR" i="1" smtClean="0"/>
          </a:p>
          <a:p>
            <a:pPr eaLnBrk="1" hangingPunct="1"/>
            <a:r>
              <a:rPr lang="el-GR" i="1" smtClean="0"/>
              <a:t>(</a:t>
            </a:r>
            <a:r>
              <a:rPr lang="en-US" i="1" smtClean="0"/>
              <a:t>iii</a:t>
            </a:r>
            <a:r>
              <a:rPr lang="el-GR" i="1" smtClean="0"/>
              <a:t>) </a:t>
            </a:r>
            <a:r>
              <a:rPr lang="el-GR" smtClean="0"/>
              <a:t>το υπολογιζόμενο μέτρο να είναι όσο το δυνατόν λιγότερο ευαίσθητο σε κυμάνσεις της δειγματοληψίας </a:t>
            </a:r>
          </a:p>
        </p:txBody>
      </p:sp>
      <p:sp>
        <p:nvSpPr>
          <p:cNvPr id="20582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34F8885-A19C-4B35-A37C-965D73D600A6}" type="slidenum">
              <a:rPr lang="el-GR" sz="1400"/>
              <a:pPr algn="r"/>
              <a:t>65</a:t>
            </a:fld>
            <a:endParaRPr lang="el-GR" sz="14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417638"/>
          </a:xfrm>
        </p:spPr>
        <p:txBody>
          <a:bodyPr/>
          <a:lstStyle/>
          <a:p>
            <a:pPr eaLnBrk="1" hangingPunct="1"/>
            <a:r>
              <a:rPr lang="el-GR" sz="3200" smtClean="0"/>
              <a:t>ΕΙΔΗ ΜΕΤΡΩΝ ΠΕΡΙΓΡΑΦΙΚΗΣ ΣΤΑΤΙΣΤΙΚΗΣ</a:t>
            </a:r>
            <a:r>
              <a:rPr lang="en-US" sz="3200" smtClean="0"/>
              <a:t> (</a:t>
            </a:r>
            <a:r>
              <a:rPr lang="el-GR" sz="3200" smtClean="0"/>
              <a:t>ΑΝΤΙΠΡΟΣΩΠΕΥΤΙΚΕΣ ΤΙΜΕΣ)</a:t>
            </a:r>
          </a:p>
        </p:txBody>
      </p:sp>
      <p:sp>
        <p:nvSpPr>
          <p:cNvPr id="193538" name="Rectangle 6"/>
          <p:cNvSpPr>
            <a:spLocks noGrp="1" noChangeArrowheads="1"/>
          </p:cNvSpPr>
          <p:nvPr>
            <p:ph type="sldNum" sz="quarter" idx="12"/>
          </p:nvPr>
        </p:nvSpPr>
        <p:spPr>
          <a:noFill/>
        </p:spPr>
        <p:txBody>
          <a:bodyPr/>
          <a:lstStyle/>
          <a:p>
            <a:pPr>
              <a:defRPr/>
            </a:pPr>
            <a:fld id="{9CE44262-87A0-453E-ADA7-89AAA40C6E40}" type="slidenum">
              <a:rPr lang="el-GR"/>
              <a:pPr>
                <a:defRPr/>
              </a:pPr>
              <a:t>66</a:t>
            </a:fld>
            <a:endParaRPr lang="el-GR"/>
          </a:p>
        </p:txBody>
      </p:sp>
      <p:sp>
        <p:nvSpPr>
          <p:cNvPr id="206852" name="Rectangle 3"/>
          <p:cNvSpPr>
            <a:spLocks noGrp="1" noChangeArrowheads="1"/>
          </p:cNvSpPr>
          <p:nvPr>
            <p:ph sz="quarter" idx="1"/>
          </p:nvPr>
        </p:nvSpPr>
        <p:spPr>
          <a:xfrm>
            <a:off x="395288" y="1412875"/>
            <a:ext cx="8229600" cy="5230813"/>
          </a:xfrm>
        </p:spPr>
        <p:txBody>
          <a:bodyPr/>
          <a:lstStyle/>
          <a:p>
            <a:pPr eaLnBrk="1" hangingPunct="1">
              <a:lnSpc>
                <a:spcPct val="80000"/>
              </a:lnSpc>
            </a:pPr>
            <a:r>
              <a:rPr lang="el-GR" sz="2400" smtClean="0"/>
              <a:t>(α) Τα δεδομένα εμφανίζουν μια τάση να περιστρέφονται γύρω από μία κεντρική τιμή. Πρόκειται για τα αποκαλούμενα </a:t>
            </a:r>
            <a:r>
              <a:rPr lang="el-GR" sz="2400" b="1" smtClean="0"/>
              <a:t>μέτρα κεντρικής τάσης (</a:t>
            </a:r>
            <a:r>
              <a:rPr lang="en-US" sz="2400" b="1" smtClean="0"/>
              <a:t>measures of central tendency</a:t>
            </a:r>
            <a:r>
              <a:rPr lang="el-GR" sz="2400" b="1" smtClean="0"/>
              <a:t>) </a:t>
            </a:r>
            <a:endParaRPr lang="el-GR" sz="2400" smtClean="0"/>
          </a:p>
          <a:p>
            <a:pPr eaLnBrk="1" hangingPunct="1">
              <a:lnSpc>
                <a:spcPct val="80000"/>
              </a:lnSpc>
            </a:pPr>
            <a:r>
              <a:rPr lang="el-GR" sz="2400" smtClean="0"/>
              <a:t>(β) Ορισμένα μέτρα σκοπό έχουν να εντοπίσουν την θέση της κατανομής κατά μήκος του άξονα των τιμών της μεταβλητής. Οι στατιστικές αυτές αναφέρονται ως </a:t>
            </a:r>
            <a:r>
              <a:rPr lang="el-GR" sz="2400" b="1" smtClean="0"/>
              <a:t>μέτρα θέσης (</a:t>
            </a:r>
            <a:r>
              <a:rPr lang="en-US" sz="2400" b="1" smtClean="0"/>
              <a:t>measures of location</a:t>
            </a:r>
            <a:r>
              <a:rPr lang="el-GR" sz="2400" b="1" smtClean="0"/>
              <a:t>) </a:t>
            </a:r>
            <a:endParaRPr lang="el-GR" sz="2400" smtClean="0"/>
          </a:p>
          <a:p>
            <a:pPr eaLnBrk="1" hangingPunct="1">
              <a:lnSpc>
                <a:spcPct val="80000"/>
              </a:lnSpc>
            </a:pPr>
            <a:r>
              <a:rPr lang="el-GR" sz="2400" smtClean="0"/>
              <a:t>(γ) Η έκταση της διασποράς των τιμών εκφράζεται με τα </a:t>
            </a:r>
            <a:r>
              <a:rPr lang="el-GR" sz="2400" b="1" smtClean="0"/>
              <a:t>μέτρα διασποράς ή διασκόρπισης (</a:t>
            </a:r>
            <a:r>
              <a:rPr lang="en-US" sz="2400" b="1" smtClean="0"/>
              <a:t>measures of variability</a:t>
            </a:r>
            <a:r>
              <a:rPr lang="el-GR" sz="2400" b="1" smtClean="0"/>
              <a:t>, </a:t>
            </a:r>
            <a:r>
              <a:rPr lang="en-US" sz="2400" b="1" smtClean="0"/>
              <a:t>dispersion</a:t>
            </a:r>
            <a:r>
              <a:rPr lang="el-GR" sz="2400" b="1" smtClean="0"/>
              <a:t>) </a:t>
            </a:r>
            <a:endParaRPr lang="el-GR" sz="2400" smtClean="0"/>
          </a:p>
          <a:p>
            <a:pPr eaLnBrk="1" hangingPunct="1">
              <a:lnSpc>
                <a:spcPct val="80000"/>
              </a:lnSpc>
            </a:pPr>
            <a:r>
              <a:rPr lang="el-GR" sz="2400" smtClean="0"/>
              <a:t>(δ) Το είδος και ο βαθμός της ασυμμετρίας προσδιορίζεται από τα </a:t>
            </a:r>
            <a:r>
              <a:rPr lang="el-GR" sz="2400" b="1" smtClean="0"/>
              <a:t>μέτρα ασυμμετρίας (</a:t>
            </a:r>
            <a:r>
              <a:rPr lang="en-US" sz="2400" b="1" smtClean="0"/>
              <a:t>measures of skewness</a:t>
            </a:r>
            <a:r>
              <a:rPr lang="el-GR" sz="2400" b="1" smtClean="0"/>
              <a:t>) </a:t>
            </a:r>
            <a:endParaRPr lang="el-GR" sz="2400" smtClean="0"/>
          </a:p>
          <a:p>
            <a:pPr eaLnBrk="1" hangingPunct="1">
              <a:lnSpc>
                <a:spcPct val="80000"/>
              </a:lnSpc>
            </a:pPr>
            <a:r>
              <a:rPr lang="el-GR" sz="2400" smtClean="0"/>
              <a:t>(ε) Η κατανομή των τιμών της μεταβλητής γύρω από την κεντρική της τιμή σε σχέση με τις ακραίες τιμές της, από τα </a:t>
            </a:r>
            <a:r>
              <a:rPr lang="el-GR" sz="2400" b="1" smtClean="0"/>
              <a:t>μέτρα κύρτωσης (</a:t>
            </a:r>
            <a:r>
              <a:rPr lang="en-US" sz="2400" b="1" smtClean="0"/>
              <a:t>kyrtosis measures</a:t>
            </a:r>
            <a:r>
              <a:rPr lang="el-GR" sz="2400" b="1" smtClean="0"/>
              <a:t>)</a:t>
            </a:r>
            <a:r>
              <a:rPr lang="el-GR" sz="800" b="1" smtClean="0"/>
              <a:t>).</a:t>
            </a:r>
            <a:r>
              <a:rPr lang="el-GR" sz="800" smtClean="0"/>
              <a:t> </a:t>
            </a:r>
          </a:p>
        </p:txBody>
      </p:sp>
      <p:sp>
        <p:nvSpPr>
          <p:cNvPr id="20685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58EFBC4-CF40-4EA3-B8CD-1E82E4A1AC80}" type="slidenum">
              <a:rPr lang="el-GR" sz="1400"/>
              <a:pPr algn="r"/>
              <a:t>66</a:t>
            </a:fld>
            <a:endParaRPr lang="el-GR" sz="14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l-GR" sz="3200" smtClean="0"/>
              <a:t>ΜΕΤΡΑ ΚΕΝΤΡΙΚΗΣ ΤΑΣΗΣ</a:t>
            </a:r>
            <a:br>
              <a:rPr lang="el-GR" sz="3200" smtClean="0"/>
            </a:br>
            <a:r>
              <a:rPr lang="el-GR" sz="3200" smtClean="0"/>
              <a:t>ΣΥΝΗΘΕΣΤΕΡΑ ΜΕΤΡΑ</a:t>
            </a:r>
          </a:p>
        </p:txBody>
      </p:sp>
      <p:sp>
        <p:nvSpPr>
          <p:cNvPr id="21508" name="Rectangle 3"/>
          <p:cNvSpPr>
            <a:spLocks noGrp="1" noChangeArrowheads="1"/>
          </p:cNvSpPr>
          <p:nvPr>
            <p:ph type="body" sz="half" idx="1"/>
          </p:nvPr>
        </p:nvSpPr>
        <p:spPr>
          <a:xfrm>
            <a:off x="457200" y="1600200"/>
            <a:ext cx="8686800" cy="4525963"/>
          </a:xfrm>
        </p:spPr>
        <p:txBody>
          <a:bodyPr/>
          <a:lstStyle/>
          <a:p>
            <a:pPr eaLnBrk="1" hangingPunct="1">
              <a:lnSpc>
                <a:spcPct val="80000"/>
              </a:lnSpc>
            </a:pPr>
            <a:r>
              <a:rPr lang="el-GR" sz="2400" smtClean="0"/>
              <a:t>Αριθμητικός μέσος. Ισούται με το άθροισμα των παρατηρήσεων διαιρεμένο με το πλήθος των παρατηρήσεων</a:t>
            </a:r>
          </a:p>
          <a:p>
            <a:pPr eaLnBrk="1" hangingPunct="1">
              <a:lnSpc>
                <a:spcPct val="80000"/>
              </a:lnSpc>
            </a:pPr>
            <a:endParaRPr lang="el-GR" sz="2400" smtClean="0"/>
          </a:p>
          <a:p>
            <a:pPr eaLnBrk="1" hangingPunct="1">
              <a:lnSpc>
                <a:spcPct val="80000"/>
              </a:lnSpc>
            </a:pPr>
            <a:endParaRPr lang="el-GR" sz="2400" smtClean="0"/>
          </a:p>
          <a:p>
            <a:pPr eaLnBrk="1" hangingPunct="1">
              <a:lnSpc>
                <a:spcPct val="80000"/>
              </a:lnSpc>
            </a:pPr>
            <a:endParaRPr lang="el-GR" sz="2400" smtClean="0"/>
          </a:p>
          <a:p>
            <a:pPr eaLnBrk="1" hangingPunct="1">
              <a:lnSpc>
                <a:spcPct val="80000"/>
              </a:lnSpc>
            </a:pPr>
            <a:r>
              <a:rPr lang="el-GR" sz="2400" smtClean="0"/>
              <a:t>Διάμεσος είναι η τιμή που χωρίζει ένα σύνολο δεδομένων περίπου στη μέση όταν τα δεδομένα τοποθετηθούν σε τάξη μεγέθους </a:t>
            </a:r>
          </a:p>
          <a:p>
            <a:pPr eaLnBrk="1" hangingPunct="1">
              <a:lnSpc>
                <a:spcPct val="80000"/>
              </a:lnSpc>
            </a:pPr>
            <a:endParaRPr lang="el-GR" sz="2400" smtClean="0"/>
          </a:p>
          <a:p>
            <a:pPr eaLnBrk="1" hangingPunct="1">
              <a:lnSpc>
                <a:spcPct val="80000"/>
              </a:lnSpc>
            </a:pPr>
            <a:endParaRPr lang="el-GR" sz="2400" smtClean="0"/>
          </a:p>
          <a:p>
            <a:pPr eaLnBrk="1" hangingPunct="1">
              <a:lnSpc>
                <a:spcPct val="80000"/>
              </a:lnSpc>
            </a:pPr>
            <a:r>
              <a:rPr lang="el-GR" sz="2400" smtClean="0"/>
              <a:t>Επικρατούσα τιμή: δείχνει την τιμή εκείνη που επαναλαμβάνεται συχνότερα </a:t>
            </a:r>
          </a:p>
        </p:txBody>
      </p:sp>
      <p:graphicFrame>
        <p:nvGraphicFramePr>
          <p:cNvPr id="21506" name="Object 5"/>
          <p:cNvGraphicFramePr>
            <a:graphicFrameLocks noChangeAspect="1"/>
          </p:cNvGraphicFramePr>
          <p:nvPr>
            <p:ph sz="quarter" idx="2"/>
          </p:nvPr>
        </p:nvGraphicFramePr>
        <p:xfrm>
          <a:off x="1857375" y="2286000"/>
          <a:ext cx="4906963" cy="1217613"/>
        </p:xfrm>
        <a:graphic>
          <a:graphicData uri="http://schemas.openxmlformats.org/presentationml/2006/ole">
            <p:oleObj spid="_x0000_s21506" name="Εξίσωση" r:id="rId3" imgW="4938017" imgH="1226010" progId="Equation.3">
              <p:embed/>
            </p:oleObj>
          </a:graphicData>
        </a:graphic>
      </p:graphicFrame>
      <p:sp>
        <p:nvSpPr>
          <p:cNvPr id="2" name="Rectangle 6"/>
          <p:cNvSpPr>
            <a:spLocks noGrp="1" noChangeArrowheads="1"/>
          </p:cNvSpPr>
          <p:nvPr>
            <p:ph type="sldNum" sz="quarter" idx="12"/>
          </p:nvPr>
        </p:nvSpPr>
        <p:spPr>
          <a:noFill/>
        </p:spPr>
        <p:txBody>
          <a:bodyPr/>
          <a:lstStyle/>
          <a:p>
            <a:pPr>
              <a:defRPr/>
            </a:pPr>
            <a:fld id="{3525521B-1EAB-420A-81C7-6DD3F4A909D0}" type="slidenum">
              <a:rPr lang="el-GR" smtClean="0"/>
              <a:pPr>
                <a:defRPr/>
              </a:pPr>
              <a:t>67</a:t>
            </a:fld>
            <a:endParaRPr lang="el-GR" smtClean="0"/>
          </a:p>
        </p:txBody>
      </p:sp>
      <p:pic>
        <p:nvPicPr>
          <p:cNvPr id="21510" name="Picture 10"/>
          <p:cNvPicPr>
            <a:picLocks noChangeAspect="1" noChangeArrowheads="1"/>
          </p:cNvPicPr>
          <p:nvPr/>
        </p:nvPicPr>
        <p:blipFill>
          <a:blip r:embed="rId4"/>
          <a:srcRect/>
          <a:stretch>
            <a:fillRect/>
          </a:stretch>
        </p:blipFill>
        <p:spPr bwMode="auto">
          <a:xfrm>
            <a:off x="684213" y="4581525"/>
            <a:ext cx="6408737" cy="638175"/>
          </a:xfrm>
          <a:prstGeom prst="rect">
            <a:avLst/>
          </a:prstGeom>
          <a:noFill/>
          <a:ln w="9525">
            <a:noFill/>
            <a:miter lim="800000"/>
            <a:headEnd/>
            <a:tailEnd/>
          </a:ln>
        </p:spPr>
      </p:pic>
      <p:sp>
        <p:nvSpPr>
          <p:cNvPr id="21511" name="6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63F514E-5591-4571-BE2F-F248E521D0C4}" type="slidenum">
              <a:rPr lang="el-GR" sz="1400"/>
              <a:pPr algn="r"/>
              <a:t>67</a:t>
            </a:fld>
            <a:endParaRPr lang="el-GR" sz="1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 Τίτλος"/>
          <p:cNvSpPr>
            <a:spLocks noGrp="1"/>
          </p:cNvSpPr>
          <p:nvPr>
            <p:ph type="title"/>
          </p:nvPr>
        </p:nvSpPr>
        <p:spPr/>
        <p:txBody>
          <a:bodyPr/>
          <a:lstStyle/>
          <a:p>
            <a:pPr eaLnBrk="1" hangingPunct="1"/>
            <a:r>
              <a:rPr lang="el-GR" sz="3200" smtClean="0"/>
              <a:t>ΥΠΟΛΟΓΙΣΜΟΣ ΤΗΣ ΔΙΑΜΕΣΟΥ (</a:t>
            </a:r>
            <a:r>
              <a:rPr lang="en-US" sz="3200" smtClean="0"/>
              <a:t>m </a:t>
            </a:r>
            <a:r>
              <a:rPr lang="el-GR" sz="3200" smtClean="0"/>
              <a:t>στο δείγμα Μ στον πληθυσμό)</a:t>
            </a:r>
          </a:p>
        </p:txBody>
      </p:sp>
      <p:sp>
        <p:nvSpPr>
          <p:cNvPr id="207875" name="2 - Θέση κειμένου"/>
          <p:cNvSpPr>
            <a:spLocks noGrp="1"/>
          </p:cNvSpPr>
          <p:nvPr>
            <p:ph type="body" sz="half" idx="1"/>
          </p:nvPr>
        </p:nvSpPr>
        <p:spPr>
          <a:xfrm>
            <a:off x="457200" y="1600200"/>
            <a:ext cx="4330700" cy="4525963"/>
          </a:xfrm>
        </p:spPr>
        <p:txBody>
          <a:bodyPr/>
          <a:lstStyle/>
          <a:p>
            <a:pPr eaLnBrk="1" hangingPunct="1"/>
            <a:r>
              <a:rPr lang="el-GR" sz="1800" smtClean="0"/>
              <a:t>ΌΤΑΝ </a:t>
            </a:r>
            <a:r>
              <a:rPr lang="en-US" sz="1800" smtClean="0"/>
              <a:t>n</a:t>
            </a:r>
            <a:r>
              <a:rPr lang="el-GR" sz="1800" smtClean="0"/>
              <a:t> ΠΕΡΙΤΤΟΣ</a:t>
            </a:r>
          </a:p>
          <a:p>
            <a:pPr eaLnBrk="1" hangingPunct="1"/>
            <a:r>
              <a:rPr lang="el-GR" sz="1800" smtClean="0"/>
              <a:t>1. Βάζω τα δεδομένα σε αύξουσα τάξη</a:t>
            </a:r>
          </a:p>
          <a:p>
            <a:pPr eaLnBrk="1" hangingPunct="1"/>
            <a:r>
              <a:rPr lang="el-GR" sz="1800" smtClean="0"/>
              <a:t>2. βρίσκω τη θέση της διαμέσου (</a:t>
            </a:r>
            <a:r>
              <a:rPr lang="en-US" sz="1800" smtClean="0"/>
              <a:t>n+1)/2</a:t>
            </a:r>
          </a:p>
          <a:p>
            <a:pPr eaLnBrk="1" hangingPunct="1"/>
            <a:r>
              <a:rPr lang="el-GR" sz="1800" smtClean="0"/>
              <a:t>3. Βρίσκω την τιμή της διαμέσου: πάω στα διατεταγμένα δεδομένα και βρίσκω την τιμή που αντιστοιχεί στη θέση</a:t>
            </a:r>
          </a:p>
        </p:txBody>
      </p:sp>
      <p:sp>
        <p:nvSpPr>
          <p:cNvPr id="207876" name="3 - Θέση περιεχομένου"/>
          <p:cNvSpPr>
            <a:spLocks noGrp="1"/>
          </p:cNvSpPr>
          <p:nvPr>
            <p:ph sz="quarter" idx="2"/>
          </p:nvPr>
        </p:nvSpPr>
        <p:spPr>
          <a:xfrm>
            <a:off x="4648200" y="1600200"/>
            <a:ext cx="4038600" cy="4421188"/>
          </a:xfrm>
        </p:spPr>
        <p:txBody>
          <a:bodyPr/>
          <a:lstStyle/>
          <a:p>
            <a:pPr eaLnBrk="1" hangingPunct="1"/>
            <a:r>
              <a:rPr lang="el-GR" sz="1800" smtClean="0"/>
              <a:t>ΌΤΑΝ </a:t>
            </a:r>
            <a:r>
              <a:rPr lang="en-US" sz="1800" smtClean="0"/>
              <a:t>n</a:t>
            </a:r>
            <a:r>
              <a:rPr lang="el-GR" sz="1800" smtClean="0"/>
              <a:t> ΑΡΤΙΟΣ</a:t>
            </a:r>
          </a:p>
          <a:p>
            <a:pPr eaLnBrk="1" hangingPunct="1">
              <a:buFontTx/>
              <a:buAutoNum type="arabicPeriod"/>
            </a:pPr>
            <a:r>
              <a:rPr lang="el-GR" sz="1800" smtClean="0"/>
              <a:t>Βάζω τα δεδομένα σε αύξουσα τάξη</a:t>
            </a:r>
            <a:endParaRPr lang="en-US" sz="1800" smtClean="0"/>
          </a:p>
          <a:p>
            <a:pPr eaLnBrk="1" hangingPunct="1">
              <a:buFontTx/>
              <a:buAutoNum type="arabicPeriod"/>
            </a:pPr>
            <a:r>
              <a:rPr lang="el-GR" sz="1800" smtClean="0"/>
              <a:t>βρίσκω τη θέση της διαμέσου (</a:t>
            </a:r>
            <a:r>
              <a:rPr lang="en-US" sz="1800" smtClean="0"/>
              <a:t>n+1)/2</a:t>
            </a:r>
            <a:endParaRPr lang="el-GR" sz="1800" smtClean="0"/>
          </a:p>
          <a:p>
            <a:pPr eaLnBrk="1" hangingPunct="1">
              <a:buFontTx/>
              <a:buAutoNum type="arabicPeriod"/>
            </a:pPr>
            <a:r>
              <a:rPr lang="el-GR" sz="1800" smtClean="0"/>
              <a:t>Βρίσκω την τιμή της διαμέσου: πάω στα διατεταγμένα δεδομένα και παίρνω το ημιάθροισμα των δύο αντίστοιχων στη θέση παρατηρήσεων</a:t>
            </a:r>
          </a:p>
          <a:p>
            <a:pPr eaLnBrk="1" hangingPunct="1">
              <a:buFontTx/>
              <a:buNone/>
            </a:pPr>
            <a:endParaRPr lang="el-GR" sz="1800" smtClean="0"/>
          </a:p>
        </p:txBody>
      </p:sp>
      <p:sp>
        <p:nvSpPr>
          <p:cNvPr id="194565" name="5 - Θέση αριθμού διαφάνειας"/>
          <p:cNvSpPr>
            <a:spLocks noGrp="1"/>
          </p:cNvSpPr>
          <p:nvPr>
            <p:ph type="sldNum" sz="quarter" idx="12"/>
          </p:nvPr>
        </p:nvSpPr>
        <p:spPr>
          <a:noFill/>
        </p:spPr>
        <p:txBody>
          <a:bodyPr/>
          <a:lstStyle/>
          <a:p>
            <a:pPr>
              <a:defRPr/>
            </a:pPr>
            <a:fld id="{7139A029-0F55-428E-BCB1-51902F474074}" type="slidenum">
              <a:rPr lang="el-GR" smtClean="0"/>
              <a:pPr>
                <a:defRPr/>
              </a:pPr>
              <a:t>68</a:t>
            </a:fld>
            <a:endParaRPr lang="el-GR"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l-GR" smtClean="0"/>
              <a:t>ΠΑΡΑΔΕΙΓΜΑΤΑ</a:t>
            </a:r>
          </a:p>
        </p:txBody>
      </p:sp>
      <p:sp>
        <p:nvSpPr>
          <p:cNvPr id="22532" name="Rectangle 3"/>
          <p:cNvSpPr>
            <a:spLocks noGrp="1" noChangeArrowheads="1"/>
          </p:cNvSpPr>
          <p:nvPr>
            <p:ph type="body" sz="half" idx="1"/>
          </p:nvPr>
        </p:nvSpPr>
        <p:spPr>
          <a:xfrm>
            <a:off x="457200" y="1600200"/>
            <a:ext cx="8002588" cy="4525963"/>
          </a:xfrm>
        </p:spPr>
        <p:txBody>
          <a:bodyPr/>
          <a:lstStyle/>
          <a:p>
            <a:pPr eaLnBrk="1" hangingPunct="1"/>
            <a:r>
              <a:rPr lang="el-GR" sz="2800" smtClean="0"/>
              <a:t>Εστω τα βάρη 5 παιδιών βρεφικής ηλικίας:</a:t>
            </a:r>
          </a:p>
          <a:p>
            <a:pPr eaLnBrk="1" hangingPunct="1"/>
            <a:r>
              <a:rPr lang="el-GR" sz="2800" smtClean="0"/>
              <a:t>14, 6, 8, 10, 12.</a:t>
            </a:r>
          </a:p>
          <a:p>
            <a:pPr eaLnBrk="1" hangingPunct="1"/>
            <a:endParaRPr lang="el-GR" sz="2800" smtClean="0"/>
          </a:p>
        </p:txBody>
      </p:sp>
      <p:graphicFrame>
        <p:nvGraphicFramePr>
          <p:cNvPr id="22530" name="Object 5"/>
          <p:cNvGraphicFramePr>
            <a:graphicFrameLocks noChangeAspect="1"/>
          </p:cNvGraphicFramePr>
          <p:nvPr>
            <p:ph sz="half" idx="2"/>
          </p:nvPr>
        </p:nvGraphicFramePr>
        <p:xfrm>
          <a:off x="2060575" y="2963863"/>
          <a:ext cx="2581275" cy="860425"/>
        </p:xfrm>
        <a:graphic>
          <a:graphicData uri="http://schemas.openxmlformats.org/presentationml/2006/ole">
            <p:oleObj spid="_x0000_s22530" name="Εξίσωση" r:id="rId3" imgW="1904760" imgH="634680" progId="Equation.3">
              <p:embed/>
            </p:oleObj>
          </a:graphicData>
        </a:graphic>
      </p:graphicFrame>
      <p:sp>
        <p:nvSpPr>
          <p:cNvPr id="2" name="Rectangle 6"/>
          <p:cNvSpPr>
            <a:spLocks noGrp="1" noChangeArrowheads="1"/>
          </p:cNvSpPr>
          <p:nvPr>
            <p:ph type="sldNum" sz="quarter" idx="12"/>
          </p:nvPr>
        </p:nvSpPr>
        <p:spPr>
          <a:noFill/>
        </p:spPr>
        <p:txBody>
          <a:bodyPr/>
          <a:lstStyle/>
          <a:p>
            <a:pPr>
              <a:defRPr/>
            </a:pPr>
            <a:fld id="{5800B175-9740-4869-9D3D-E2838C606BE3}" type="slidenum">
              <a:rPr lang="el-GR" smtClean="0"/>
              <a:pPr>
                <a:defRPr/>
              </a:pPr>
              <a:t>69</a:t>
            </a:fld>
            <a:endParaRPr lang="el-GR" smtClean="0"/>
          </a:p>
        </p:txBody>
      </p:sp>
      <p:sp>
        <p:nvSpPr>
          <p:cNvPr id="22534" name="Text Box 6"/>
          <p:cNvSpPr txBox="1">
            <a:spLocks noChangeArrowheads="1"/>
          </p:cNvSpPr>
          <p:nvPr/>
        </p:nvSpPr>
        <p:spPr bwMode="auto">
          <a:xfrm>
            <a:off x="1187450" y="3933825"/>
            <a:ext cx="6624638" cy="2208213"/>
          </a:xfrm>
          <a:prstGeom prst="rect">
            <a:avLst/>
          </a:prstGeom>
          <a:noFill/>
          <a:ln w="9525">
            <a:noFill/>
            <a:miter lim="800000"/>
            <a:headEnd/>
            <a:tailEnd/>
          </a:ln>
        </p:spPr>
        <p:txBody>
          <a:bodyPr>
            <a:spAutoFit/>
          </a:bodyPr>
          <a:lstStyle/>
          <a:p>
            <a:pPr>
              <a:spcBef>
                <a:spcPct val="50000"/>
              </a:spcBef>
            </a:pPr>
            <a:r>
              <a:rPr lang="el-GR" sz="2000"/>
              <a:t>Δίνονται οι παρακάτω μετρήσεις που αφορούν στη βαθμολογία στη Βιοστατιστική φοιτητών:</a:t>
            </a:r>
          </a:p>
          <a:p>
            <a:pPr>
              <a:spcBef>
                <a:spcPct val="50000"/>
              </a:spcBef>
            </a:pPr>
            <a:r>
              <a:rPr lang="el-GR" sz="2000"/>
              <a:t>7,7,3,8,9,10,9,8,7,7,7,4,3,9,9,8.</a:t>
            </a:r>
          </a:p>
          <a:p>
            <a:pPr>
              <a:spcBef>
                <a:spcPct val="50000"/>
              </a:spcBef>
            </a:pPr>
            <a:r>
              <a:rPr lang="el-GR" sz="2000"/>
              <a:t>Η επικρατούσα τιμή είναι το 7 με συχνότητα 5. (Για διάμεσο βλ. τεταρτημόρια).</a:t>
            </a:r>
            <a:endParaRPr lang="el-GR"/>
          </a:p>
          <a:p>
            <a:pPr>
              <a:spcBef>
                <a:spcPct val="50000"/>
              </a:spcBef>
            </a:pPr>
            <a:endParaRPr lang="el-GR"/>
          </a:p>
        </p:txBody>
      </p:sp>
      <p:sp>
        <p:nvSpPr>
          <p:cNvPr id="22535"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EED3165-A69C-4CAC-86BE-44311A3B8D35}" type="slidenum">
              <a:rPr lang="el-GR" sz="1400"/>
              <a:pPr algn="r"/>
              <a:t>69</a:t>
            </a:fld>
            <a:endParaRPr lang="el-G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l-GR" smtClean="0"/>
              <a:t>ΚΛΑΔΟΙ ΣΤΑΤΙΣΤΙΚΗΣ</a:t>
            </a:r>
          </a:p>
        </p:txBody>
      </p:sp>
      <p:sp>
        <p:nvSpPr>
          <p:cNvPr id="155650" name="Rectangle 6"/>
          <p:cNvSpPr>
            <a:spLocks noGrp="1" noChangeArrowheads="1"/>
          </p:cNvSpPr>
          <p:nvPr>
            <p:ph type="sldNum" sz="quarter" idx="12"/>
          </p:nvPr>
        </p:nvSpPr>
        <p:spPr>
          <a:noFill/>
        </p:spPr>
        <p:txBody>
          <a:bodyPr/>
          <a:lstStyle/>
          <a:p>
            <a:pPr>
              <a:defRPr/>
            </a:pPr>
            <a:fld id="{CFB91332-4C92-4B97-9015-BD9D64D1B901}" type="slidenum">
              <a:rPr lang="el-GR"/>
              <a:pPr>
                <a:defRPr/>
              </a:pPr>
              <a:t>7</a:t>
            </a:fld>
            <a:endParaRPr lang="el-GR"/>
          </a:p>
        </p:txBody>
      </p:sp>
      <p:sp>
        <p:nvSpPr>
          <p:cNvPr id="165892" name="Rectangle 3"/>
          <p:cNvSpPr>
            <a:spLocks noGrp="1" noChangeArrowheads="1"/>
          </p:cNvSpPr>
          <p:nvPr>
            <p:ph sz="quarter" idx="1"/>
          </p:nvPr>
        </p:nvSpPr>
        <p:spPr>
          <a:xfrm>
            <a:off x="457200" y="1412875"/>
            <a:ext cx="8229600" cy="4713288"/>
          </a:xfrm>
        </p:spPr>
        <p:txBody>
          <a:bodyPr/>
          <a:lstStyle/>
          <a:p>
            <a:pPr eaLnBrk="1" hangingPunct="1">
              <a:lnSpc>
                <a:spcPct val="90000"/>
              </a:lnSpc>
            </a:pPr>
            <a:r>
              <a:rPr lang="el-GR" sz="2400" b="1" smtClean="0"/>
              <a:t>Η</a:t>
            </a:r>
            <a:r>
              <a:rPr lang="el-GR" sz="2400" smtClean="0"/>
              <a:t> </a:t>
            </a:r>
            <a:r>
              <a:rPr lang="el-GR" sz="2400" b="1" smtClean="0"/>
              <a:t>περιγραφική στατιστική ανάλυση (</a:t>
            </a:r>
            <a:r>
              <a:rPr lang="en-US" sz="2400" b="1" smtClean="0"/>
              <a:t>descriptive statistics</a:t>
            </a:r>
            <a:r>
              <a:rPr lang="el-GR" sz="2400" b="1" smtClean="0"/>
              <a:t>) </a:t>
            </a:r>
            <a:r>
              <a:rPr lang="el-GR" sz="2400" smtClean="0"/>
              <a:t>αποσκοπεί στην «στατιστική σκιαγράφηση» της μορφής και φυσιογνωμίας των δεδομένων.</a:t>
            </a:r>
          </a:p>
          <a:p>
            <a:pPr eaLnBrk="1" hangingPunct="1">
              <a:lnSpc>
                <a:spcPct val="90000"/>
              </a:lnSpc>
            </a:pPr>
            <a:r>
              <a:rPr lang="el-GR" sz="2400" smtClean="0"/>
              <a:t>Μια ολοκληρωμένη στατιστική διαδικασία αποτελείται:</a:t>
            </a:r>
          </a:p>
          <a:p>
            <a:pPr eaLnBrk="1" hangingPunct="1">
              <a:lnSpc>
                <a:spcPct val="90000"/>
              </a:lnSpc>
            </a:pPr>
            <a:r>
              <a:rPr lang="el-GR" sz="2400" smtClean="0"/>
              <a:t>από την λήψη δείγματος,</a:t>
            </a:r>
          </a:p>
          <a:p>
            <a:pPr eaLnBrk="1" hangingPunct="1">
              <a:lnSpc>
                <a:spcPct val="90000"/>
              </a:lnSpc>
            </a:pPr>
            <a:r>
              <a:rPr lang="el-GR" sz="2400" smtClean="0"/>
              <a:t> την επεξεργασία των δεδομένων και</a:t>
            </a:r>
          </a:p>
          <a:p>
            <a:pPr eaLnBrk="1" hangingPunct="1">
              <a:lnSpc>
                <a:spcPct val="90000"/>
              </a:lnSpc>
            </a:pPr>
            <a:r>
              <a:rPr lang="el-GR" sz="2400" smtClean="0"/>
              <a:t>την εξαγωγή συμπερασμάτων γύρω από τον πληθυσμό.</a:t>
            </a:r>
          </a:p>
          <a:p>
            <a:pPr eaLnBrk="1" hangingPunct="1">
              <a:lnSpc>
                <a:spcPct val="90000"/>
              </a:lnSpc>
            </a:pPr>
            <a:r>
              <a:rPr lang="el-GR" sz="2400" smtClean="0"/>
              <a:t> Η επαγωγική αυτή διαδικασία, αποτελεί αντικείμενο της </a:t>
            </a:r>
            <a:r>
              <a:rPr lang="el-GR" sz="2400" b="1" smtClean="0"/>
              <a:t>επαγωγικής στατιστικής ή στατιστικής συμπερασματολογίας (</a:t>
            </a:r>
            <a:r>
              <a:rPr lang="en-US" sz="2400" b="1" smtClean="0"/>
              <a:t>statistical inference</a:t>
            </a:r>
            <a:r>
              <a:rPr lang="el-GR" sz="2400" b="1" smtClean="0"/>
              <a:t>, </a:t>
            </a:r>
            <a:r>
              <a:rPr lang="en-US" sz="2400" b="1" smtClean="0"/>
              <a:t>inrerential statistics</a:t>
            </a:r>
            <a:r>
              <a:rPr lang="el-GR" sz="2400" b="1" smtClean="0"/>
              <a:t>).</a:t>
            </a:r>
          </a:p>
        </p:txBody>
      </p:sp>
      <p:sp>
        <p:nvSpPr>
          <p:cNvPr id="16589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128DFCF-3E6B-428A-9C77-4D194854B98B}" type="slidenum">
              <a:rPr lang="el-GR" sz="1400"/>
              <a:pPr algn="r"/>
              <a:t>7</a:t>
            </a:fld>
            <a:endParaRPr lang="el-GR" sz="1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ΧΑΡΑΚΤΗΡΙΣΤΙΚΑ ΕΠΙΚΡΑΤΟΥΣΑΣ ΤΙΜΗΣ</a:t>
            </a:r>
          </a:p>
        </p:txBody>
      </p:sp>
      <p:sp>
        <p:nvSpPr>
          <p:cNvPr id="195586" name="Rectangle 6"/>
          <p:cNvSpPr>
            <a:spLocks noGrp="1" noChangeArrowheads="1"/>
          </p:cNvSpPr>
          <p:nvPr>
            <p:ph type="sldNum" sz="quarter" idx="12"/>
          </p:nvPr>
        </p:nvSpPr>
        <p:spPr>
          <a:noFill/>
        </p:spPr>
        <p:txBody>
          <a:bodyPr/>
          <a:lstStyle/>
          <a:p>
            <a:pPr>
              <a:defRPr/>
            </a:pPr>
            <a:fld id="{58EDF961-ACCD-465A-A3E9-E9EEB50D2342}" type="slidenum">
              <a:rPr lang="el-GR"/>
              <a:pPr>
                <a:defRPr/>
              </a:pPr>
              <a:t>70</a:t>
            </a:fld>
            <a:endParaRPr lang="el-GR"/>
          </a:p>
        </p:txBody>
      </p:sp>
      <p:sp>
        <p:nvSpPr>
          <p:cNvPr id="208900" name="Rectangle 3"/>
          <p:cNvSpPr>
            <a:spLocks noGrp="1" noChangeArrowheads="1"/>
          </p:cNvSpPr>
          <p:nvPr>
            <p:ph sz="quarter" idx="1"/>
          </p:nvPr>
        </p:nvSpPr>
        <p:spPr/>
        <p:txBody>
          <a:bodyPr/>
          <a:lstStyle/>
          <a:p>
            <a:pPr marL="609600" indent="-609600" eaLnBrk="1" hangingPunct="1">
              <a:lnSpc>
                <a:spcPct val="90000"/>
              </a:lnSpc>
            </a:pPr>
            <a:r>
              <a:rPr lang="el-GR" sz="2400" b="1" smtClean="0"/>
              <a:t>Χαρακτηριστικά στοιχεία</a:t>
            </a:r>
            <a:endParaRPr lang="el-GR" sz="2400" smtClean="0"/>
          </a:p>
          <a:p>
            <a:pPr marL="609600" indent="-609600" eaLnBrk="1" hangingPunct="1">
              <a:lnSpc>
                <a:spcPct val="90000"/>
              </a:lnSpc>
            </a:pPr>
            <a:r>
              <a:rPr lang="el-GR" sz="2400" smtClean="0"/>
              <a:t>Χρησιμοποιείται και σε ποιοτικά δεδομένα. </a:t>
            </a:r>
          </a:p>
          <a:p>
            <a:pPr marL="609600" indent="-609600" eaLnBrk="1" hangingPunct="1">
              <a:lnSpc>
                <a:spcPct val="90000"/>
              </a:lnSpc>
            </a:pPr>
            <a:r>
              <a:rPr lang="el-GR" sz="2400" smtClean="0"/>
              <a:t>Μερικές φορές μπορεί να μην υπάρχει ή μπορεί να υπάρχουν περισσότερες από 1  επικρατούσες τιμές (π.χ δικόρυφη κατανομή)</a:t>
            </a:r>
          </a:p>
          <a:p>
            <a:pPr marL="609600" indent="-609600" eaLnBrk="1" hangingPunct="1">
              <a:lnSpc>
                <a:spcPct val="90000"/>
              </a:lnSpc>
            </a:pPr>
            <a:r>
              <a:rPr lang="el-GR" sz="2400" smtClean="0"/>
              <a:t> Δε διευκολύνει καθόλου μαθηματικούς χειρισμούς.</a:t>
            </a:r>
          </a:p>
          <a:p>
            <a:pPr marL="609600" indent="-609600" eaLnBrk="1" hangingPunct="1">
              <a:lnSpc>
                <a:spcPct val="90000"/>
              </a:lnSpc>
            </a:pPr>
            <a:r>
              <a:rPr lang="el-GR" sz="2400" smtClean="0"/>
              <a:t>Επηρεάζεται από το πλάτος των διαστημάτων τάξης</a:t>
            </a:r>
          </a:p>
          <a:p>
            <a:pPr marL="609600" indent="-609600" eaLnBrk="1" hangingPunct="1">
              <a:lnSpc>
                <a:spcPct val="90000"/>
              </a:lnSpc>
            </a:pPr>
            <a:r>
              <a:rPr lang="el-GR" sz="2400" smtClean="0"/>
              <a:t>Μπορεί να εντοπιστεί και σε ανοικτές κατανομές αρκεί το σημείο μέγιστης συχνότητας να μην εντοπίζεται σε ανοικτό διάστημα.</a:t>
            </a:r>
          </a:p>
        </p:txBody>
      </p:sp>
      <p:sp>
        <p:nvSpPr>
          <p:cNvPr id="208901"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710FC2-B112-4F7C-B5D3-06D7A1ECEF5F}" type="slidenum">
              <a:rPr lang="el-GR" sz="1400"/>
              <a:pPr algn="r"/>
              <a:t>70</a:t>
            </a:fld>
            <a:endParaRPr lang="el-GR" sz="14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ΜΕΣΟΣ Η ΔΙΑΜΕΣΟΣ;</a:t>
            </a:r>
            <a:br>
              <a:rPr lang="el-GR" smtClean="0"/>
            </a:br>
            <a:endParaRPr lang="el-GR" smtClean="0"/>
          </a:p>
        </p:txBody>
      </p:sp>
      <p:sp>
        <p:nvSpPr>
          <p:cNvPr id="196610" name="Rectangle 6"/>
          <p:cNvSpPr>
            <a:spLocks noGrp="1" noChangeArrowheads="1"/>
          </p:cNvSpPr>
          <p:nvPr>
            <p:ph type="sldNum" sz="quarter" idx="12"/>
          </p:nvPr>
        </p:nvSpPr>
        <p:spPr>
          <a:noFill/>
        </p:spPr>
        <p:txBody>
          <a:bodyPr/>
          <a:lstStyle/>
          <a:p>
            <a:pPr>
              <a:defRPr/>
            </a:pPr>
            <a:fld id="{832DD63D-FEF9-40A1-9E4D-51625FFB63F0}" type="slidenum">
              <a:rPr lang="el-GR"/>
              <a:pPr>
                <a:defRPr/>
              </a:pPr>
              <a:t>71</a:t>
            </a:fld>
            <a:endParaRPr lang="el-GR"/>
          </a:p>
        </p:txBody>
      </p:sp>
      <p:sp>
        <p:nvSpPr>
          <p:cNvPr id="209924" name="Rectangle 3"/>
          <p:cNvSpPr>
            <a:spLocks noGrp="1" noChangeArrowheads="1"/>
          </p:cNvSpPr>
          <p:nvPr>
            <p:ph sz="quarter" idx="1"/>
          </p:nvPr>
        </p:nvSpPr>
        <p:spPr>
          <a:xfrm>
            <a:off x="611188" y="1196975"/>
            <a:ext cx="8229600" cy="4525963"/>
          </a:xfrm>
        </p:spPr>
        <p:txBody>
          <a:bodyPr/>
          <a:lstStyle/>
          <a:p>
            <a:pPr eaLnBrk="1" hangingPunct="1">
              <a:lnSpc>
                <a:spcPct val="80000"/>
              </a:lnSpc>
            </a:pPr>
            <a:r>
              <a:rPr lang="el-GR" sz="2800" smtClean="0"/>
              <a:t>Σε στρεβλές κατανομές με μια μόνο επικρατούσα τιμή ο μέσος είναι λιγότερο αντιπροσωπευτικός.</a:t>
            </a:r>
          </a:p>
          <a:p>
            <a:pPr eaLnBrk="1" hangingPunct="1">
              <a:lnSpc>
                <a:spcPct val="80000"/>
              </a:lnSpc>
            </a:pPr>
            <a:r>
              <a:rPr lang="el-GR" sz="2800" smtClean="0"/>
              <a:t>Σε μικρά  σύνολα δεδομένων με ακραίες τιμές δεν ενδείκνυται ο μέσος καθώς είναι ευαίσθητος στην επίδραση ακραίων τιμών </a:t>
            </a:r>
          </a:p>
          <a:p>
            <a:pPr eaLnBrk="1" hangingPunct="1">
              <a:lnSpc>
                <a:spcPct val="80000"/>
              </a:lnSpc>
            </a:pPr>
            <a:r>
              <a:rPr lang="el-GR" sz="2800" smtClean="0"/>
              <a:t>Η διάμεσος δεν είναι χρήσιμη για συμπερασματολογία που αναφέρεται στο άθροισμα των τιμών του πληθυσμού</a:t>
            </a:r>
          </a:p>
          <a:p>
            <a:pPr eaLnBrk="1" hangingPunct="1">
              <a:lnSpc>
                <a:spcPct val="80000"/>
              </a:lnSpc>
            </a:pPr>
            <a:r>
              <a:rPr lang="el-GR" sz="2800" smtClean="0"/>
              <a:t>- Είναι δυσκολότερο να εργασθεί κάποιος θεωρητικά με τη διάμεσο</a:t>
            </a:r>
          </a:p>
        </p:txBody>
      </p:sp>
      <p:sp>
        <p:nvSpPr>
          <p:cNvPr id="20992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4FD510C-A9BB-44F7-AB56-3DDD3918707E}" type="slidenum">
              <a:rPr lang="el-GR" sz="1400"/>
              <a:pPr algn="r"/>
              <a:t>71</a:t>
            </a:fld>
            <a:endParaRPr lang="el-GR" sz="1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 Τίτλος"/>
          <p:cNvSpPr>
            <a:spLocks noGrp="1"/>
          </p:cNvSpPr>
          <p:nvPr>
            <p:ph type="title"/>
          </p:nvPr>
        </p:nvSpPr>
        <p:spPr/>
        <p:txBody>
          <a:bodyPr/>
          <a:lstStyle/>
          <a:p>
            <a:pPr eaLnBrk="1" hangingPunct="1"/>
            <a:r>
              <a:rPr lang="en-US" smtClean="0"/>
              <a:t>A</a:t>
            </a:r>
            <a:r>
              <a:rPr lang="el-GR" smtClean="0"/>
              <a:t>ΣΚΗΣΕΙΣ</a:t>
            </a:r>
          </a:p>
        </p:txBody>
      </p:sp>
      <p:sp>
        <p:nvSpPr>
          <p:cNvPr id="197636" name="3 - Θέση αριθμού διαφάνειας"/>
          <p:cNvSpPr>
            <a:spLocks noGrp="1"/>
          </p:cNvSpPr>
          <p:nvPr>
            <p:ph type="sldNum" sz="quarter" idx="12"/>
          </p:nvPr>
        </p:nvSpPr>
        <p:spPr>
          <a:noFill/>
        </p:spPr>
        <p:txBody>
          <a:bodyPr/>
          <a:lstStyle/>
          <a:p>
            <a:pPr>
              <a:defRPr/>
            </a:pPr>
            <a:fld id="{A4636056-2585-48B6-8AE5-1AFCF57D736D}" type="slidenum">
              <a:rPr lang="el-GR"/>
              <a:pPr>
                <a:defRPr/>
              </a:pPr>
              <a:t>72</a:t>
            </a:fld>
            <a:endParaRPr lang="el-GR"/>
          </a:p>
        </p:txBody>
      </p:sp>
      <p:sp>
        <p:nvSpPr>
          <p:cNvPr id="210948" name="2 - Θέση περιεχομένου"/>
          <p:cNvSpPr>
            <a:spLocks noGrp="1"/>
          </p:cNvSpPr>
          <p:nvPr>
            <p:ph sz="quarter" idx="1"/>
          </p:nvPr>
        </p:nvSpPr>
        <p:spPr/>
        <p:txBody>
          <a:bodyPr/>
          <a:lstStyle/>
          <a:p>
            <a:pPr eaLnBrk="1" hangingPunct="1"/>
            <a:r>
              <a:rPr lang="el-GR" smtClean="0"/>
              <a:t>Εστω οι τιμές:</a:t>
            </a:r>
          </a:p>
          <a:p>
            <a:pPr eaLnBrk="1" hangingPunct="1"/>
            <a:r>
              <a:rPr lang="el-GR" smtClean="0"/>
              <a:t>6,6,6,2,5,7,1,4,8</a:t>
            </a:r>
          </a:p>
          <a:p>
            <a:pPr eaLnBrk="1" hangingPunct="1"/>
            <a:r>
              <a:rPr lang="el-GR" smtClean="0"/>
              <a:t>Να βρεθούν: η διάμεσος, ο αρ. μέσος και η επικρατούσα τιμή </a:t>
            </a:r>
          </a:p>
          <a:p>
            <a:pPr eaLnBrk="1" hangingPunct="1"/>
            <a:r>
              <a:rPr lang="el-GR" smtClean="0"/>
              <a:t>Εστω τώρα:</a:t>
            </a:r>
          </a:p>
          <a:p>
            <a:pPr eaLnBrk="1" hangingPunct="1"/>
            <a:r>
              <a:rPr lang="el-GR" smtClean="0"/>
              <a:t>6,6,6,2,5,7,1,4,857</a:t>
            </a:r>
          </a:p>
          <a:p>
            <a:pPr eaLnBrk="1" hangingPunct="1"/>
            <a:r>
              <a:rPr lang="el-GR" smtClean="0"/>
              <a:t>Να υπολογιστούν εκ νέου τα ίδια μέτρα</a:t>
            </a:r>
          </a:p>
          <a:p>
            <a:pPr eaLnBrk="1" hangingPunct="1"/>
            <a:endParaRPr lang="el-GR" smtClean="0"/>
          </a:p>
          <a:p>
            <a:pPr eaLnBrk="1" hangingPunct="1"/>
            <a:endParaRPr lang="el-GR"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Grp="1" noChangeArrowheads="1"/>
          </p:cNvSpPr>
          <p:nvPr>
            <p:ph type="sldNum" sz="quarter" idx="12"/>
          </p:nvPr>
        </p:nvSpPr>
        <p:spPr>
          <a:noFill/>
        </p:spPr>
        <p:txBody>
          <a:bodyPr/>
          <a:lstStyle/>
          <a:p>
            <a:pPr>
              <a:defRPr/>
            </a:pPr>
            <a:fld id="{E53812AA-B40B-42F3-8CD6-DB484BD1039B}" type="slidenum">
              <a:rPr lang="el-GR"/>
              <a:pPr>
                <a:defRPr/>
              </a:pPr>
              <a:t>73</a:t>
            </a:fld>
            <a:endParaRPr lang="el-GR"/>
          </a:p>
        </p:txBody>
      </p:sp>
      <p:graphicFrame>
        <p:nvGraphicFramePr>
          <p:cNvPr id="24578" name="Object 3"/>
          <p:cNvGraphicFramePr>
            <a:graphicFrameLocks noChangeAspect="1"/>
          </p:cNvGraphicFramePr>
          <p:nvPr>
            <p:ph sz="quarter" idx="1"/>
          </p:nvPr>
        </p:nvGraphicFramePr>
        <p:xfrm>
          <a:off x="2411413" y="1196975"/>
          <a:ext cx="4251325" cy="4525963"/>
        </p:xfrm>
        <a:graphic>
          <a:graphicData uri="http://schemas.openxmlformats.org/presentationml/2006/ole">
            <p:oleObj spid="_x0000_s24578" name="Έγγραφο" r:id="rId3" imgW="5293959" imgH="5635893" progId="Word.Document.8">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Grp="1" noChangeArrowheads="1"/>
          </p:cNvSpPr>
          <p:nvPr>
            <p:ph type="sldNum" sz="quarter" idx="12"/>
          </p:nvPr>
        </p:nvSpPr>
        <p:spPr>
          <a:noFill/>
        </p:spPr>
        <p:txBody>
          <a:bodyPr/>
          <a:lstStyle/>
          <a:p>
            <a:pPr>
              <a:defRPr/>
            </a:pPr>
            <a:fld id="{A9394B83-3AD3-43FD-BB3B-1CB9B5A669C6}" type="slidenum">
              <a:rPr lang="el-GR"/>
              <a:pPr>
                <a:defRPr/>
              </a:pPr>
              <a:t>74</a:t>
            </a:fld>
            <a:endParaRPr lang="el-GR"/>
          </a:p>
        </p:txBody>
      </p:sp>
      <p:graphicFrame>
        <p:nvGraphicFramePr>
          <p:cNvPr id="23554" name="Object 3"/>
          <p:cNvGraphicFramePr>
            <a:graphicFrameLocks noChangeAspect="1"/>
          </p:cNvGraphicFramePr>
          <p:nvPr>
            <p:ph sz="quarter" idx="1"/>
          </p:nvPr>
        </p:nvGraphicFramePr>
        <p:xfrm>
          <a:off x="1835150" y="874713"/>
          <a:ext cx="4767263" cy="5240337"/>
        </p:xfrm>
        <a:graphic>
          <a:graphicData uri="http://schemas.openxmlformats.org/presentationml/2006/ole">
            <p:oleObj spid="_x0000_s23554" name="Έγγραφο" r:id="rId3" imgW="5293959" imgH="5820002" progId="Word.Document.8">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sldNum" sz="quarter" idx="12"/>
          </p:nvPr>
        </p:nvSpPr>
        <p:spPr>
          <a:noFill/>
        </p:spPr>
        <p:txBody>
          <a:bodyPr/>
          <a:lstStyle/>
          <a:p>
            <a:pPr>
              <a:defRPr/>
            </a:pPr>
            <a:fld id="{4AAFC47E-41D3-43F1-9F8F-9CE6E32EE372}" type="slidenum">
              <a:rPr lang="el-GR"/>
              <a:pPr>
                <a:defRPr/>
              </a:pPr>
              <a:t>75</a:t>
            </a:fld>
            <a:endParaRPr lang="el-GR"/>
          </a:p>
        </p:txBody>
      </p:sp>
      <p:graphicFrame>
        <p:nvGraphicFramePr>
          <p:cNvPr id="25602" name="Object 3"/>
          <p:cNvGraphicFramePr>
            <a:graphicFrameLocks noChangeAspect="1"/>
          </p:cNvGraphicFramePr>
          <p:nvPr>
            <p:ph sz="quarter" idx="1"/>
          </p:nvPr>
        </p:nvGraphicFramePr>
        <p:xfrm>
          <a:off x="2824163" y="476250"/>
          <a:ext cx="3495675" cy="5761038"/>
        </p:xfrm>
        <a:graphic>
          <a:graphicData uri="http://schemas.openxmlformats.org/presentationml/2006/ole">
            <p:oleObj spid="_x0000_s25602" name="Έγγραφο" r:id="rId3" imgW="5332263" imgH="8789928" progId="Word.Document.8">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Grp="1" noChangeArrowheads="1"/>
          </p:cNvSpPr>
          <p:nvPr>
            <p:ph type="sldNum" sz="quarter" idx="12"/>
          </p:nvPr>
        </p:nvSpPr>
        <p:spPr>
          <a:noFill/>
        </p:spPr>
        <p:txBody>
          <a:bodyPr/>
          <a:lstStyle/>
          <a:p>
            <a:pPr>
              <a:defRPr/>
            </a:pPr>
            <a:fld id="{C5A3C291-42EF-42DF-86FD-A3BA450BBC4F}" type="slidenum">
              <a:rPr lang="el-GR"/>
              <a:pPr>
                <a:defRPr/>
              </a:pPr>
              <a:t>76</a:t>
            </a:fld>
            <a:endParaRPr lang="el-GR"/>
          </a:p>
        </p:txBody>
      </p:sp>
      <p:graphicFrame>
        <p:nvGraphicFramePr>
          <p:cNvPr id="26626" name="Object 3"/>
          <p:cNvGraphicFramePr>
            <a:graphicFrameLocks noChangeAspect="1"/>
          </p:cNvGraphicFramePr>
          <p:nvPr>
            <p:ph sz="quarter" idx="1"/>
          </p:nvPr>
        </p:nvGraphicFramePr>
        <p:xfrm>
          <a:off x="3027363" y="765175"/>
          <a:ext cx="4170362" cy="5832475"/>
        </p:xfrm>
        <a:graphic>
          <a:graphicData uri="http://schemas.openxmlformats.org/presentationml/2006/ole">
            <p:oleObj spid="_x0000_s26626" name="Έγγραφο" r:id="rId3" imgW="5293959" imgH="7404781" progId="Word.Document.8">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6"/>
          <p:cNvSpPr>
            <a:spLocks noGrp="1" noChangeArrowheads="1"/>
          </p:cNvSpPr>
          <p:nvPr>
            <p:ph type="sldNum" sz="quarter" idx="12"/>
          </p:nvPr>
        </p:nvSpPr>
        <p:spPr>
          <a:noFill/>
        </p:spPr>
        <p:txBody>
          <a:bodyPr/>
          <a:lstStyle/>
          <a:p>
            <a:pPr>
              <a:defRPr/>
            </a:pPr>
            <a:fld id="{539DB60F-B9FD-4904-8F75-03D5B6735EA9}" type="slidenum">
              <a:rPr lang="el-GR"/>
              <a:pPr>
                <a:defRPr/>
              </a:pPr>
              <a:t>77</a:t>
            </a:fld>
            <a:endParaRPr lang="el-GR"/>
          </a:p>
        </p:txBody>
      </p:sp>
      <p:graphicFrame>
        <p:nvGraphicFramePr>
          <p:cNvPr id="27650" name="Object 12"/>
          <p:cNvGraphicFramePr>
            <a:graphicFrameLocks noChangeAspect="1"/>
          </p:cNvGraphicFramePr>
          <p:nvPr>
            <p:ph sz="quarter" idx="1"/>
          </p:nvPr>
        </p:nvGraphicFramePr>
        <p:xfrm>
          <a:off x="914400" y="3055938"/>
          <a:ext cx="3749675" cy="1354137"/>
        </p:xfrm>
        <a:graphic>
          <a:graphicData uri="http://schemas.openxmlformats.org/presentationml/2006/ole">
            <p:oleObj spid="_x0000_s27650" name="Έγγραφο" r:id="rId3" imgW="5293959" imgH="1913287" progId="Word.Document.8">
              <p:embed/>
            </p:oleObj>
          </a:graphicData>
        </a:graphic>
      </p:graphicFrame>
      <p:graphicFrame>
        <p:nvGraphicFramePr>
          <p:cNvPr id="27651" name="Object 8"/>
          <p:cNvGraphicFramePr>
            <a:graphicFrameLocks noChangeAspect="1"/>
          </p:cNvGraphicFramePr>
          <p:nvPr>
            <p:ph sz="quarter" idx="2"/>
          </p:nvPr>
        </p:nvGraphicFramePr>
        <p:xfrm>
          <a:off x="1547813" y="885825"/>
          <a:ext cx="7134225" cy="1630363"/>
        </p:xfrm>
        <a:graphic>
          <a:graphicData uri="http://schemas.openxmlformats.org/presentationml/2006/ole">
            <p:oleObj spid="_x0000_s27651" name="Έγγραφο" r:id="rId4" imgW="5293959" imgH="1210425" progId="Word.Document.8">
              <p:embed/>
            </p:oleObj>
          </a:graphicData>
        </a:graphic>
      </p:graphicFrame>
      <p:sp>
        <p:nvSpPr>
          <p:cNvPr id="27653" name="Text Box 11"/>
          <p:cNvSpPr txBox="1">
            <a:spLocks noChangeArrowheads="1"/>
          </p:cNvSpPr>
          <p:nvPr/>
        </p:nvSpPr>
        <p:spPr bwMode="auto">
          <a:xfrm>
            <a:off x="1477963" y="2708275"/>
            <a:ext cx="7054850" cy="276225"/>
          </a:xfrm>
          <a:prstGeom prst="rect">
            <a:avLst/>
          </a:prstGeom>
          <a:noFill/>
          <a:ln w="9525">
            <a:noFill/>
            <a:miter lim="800000"/>
            <a:headEnd/>
            <a:tailEnd/>
          </a:ln>
        </p:spPr>
        <p:txBody>
          <a:bodyPr>
            <a:spAutoFit/>
          </a:bodyPr>
          <a:lstStyle/>
          <a:p>
            <a:pPr>
              <a:spcBef>
                <a:spcPct val="50000"/>
              </a:spcBef>
            </a:pPr>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Grp="1" noChangeArrowheads="1"/>
          </p:cNvSpPr>
          <p:nvPr>
            <p:ph type="sldNum" sz="quarter" idx="12"/>
          </p:nvPr>
        </p:nvSpPr>
        <p:spPr>
          <a:noFill/>
        </p:spPr>
        <p:txBody>
          <a:bodyPr/>
          <a:lstStyle/>
          <a:p>
            <a:pPr>
              <a:defRPr/>
            </a:pPr>
            <a:fld id="{83E339FF-D9A4-41E8-98C7-119C31132AAC}" type="slidenum">
              <a:rPr lang="el-GR"/>
              <a:pPr>
                <a:defRPr/>
              </a:pPr>
              <a:t>78</a:t>
            </a:fld>
            <a:endParaRPr lang="el-GR"/>
          </a:p>
        </p:txBody>
      </p:sp>
      <p:graphicFrame>
        <p:nvGraphicFramePr>
          <p:cNvPr id="28674" name="Object 3"/>
          <p:cNvGraphicFramePr>
            <a:graphicFrameLocks noChangeAspect="1"/>
          </p:cNvGraphicFramePr>
          <p:nvPr>
            <p:ph sz="quarter" idx="1"/>
          </p:nvPr>
        </p:nvGraphicFramePr>
        <p:xfrm>
          <a:off x="1903413" y="1558925"/>
          <a:ext cx="5245100" cy="3940175"/>
        </p:xfrm>
        <a:graphic>
          <a:graphicData uri="http://schemas.openxmlformats.org/presentationml/2006/ole">
            <p:oleObj spid="_x0000_s28674" name="Έγγραφο" r:id="rId3" imgW="5313111" imgH="3991188" progId="Word.Document.8">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3"/>
          <p:cNvGraphicFramePr>
            <a:graphicFrameLocks noChangeAspect="1"/>
          </p:cNvGraphicFramePr>
          <p:nvPr>
            <p:ph/>
          </p:nvPr>
        </p:nvGraphicFramePr>
        <p:xfrm>
          <a:off x="2432050" y="274638"/>
          <a:ext cx="4279900" cy="5851525"/>
        </p:xfrm>
        <a:graphic>
          <a:graphicData uri="http://schemas.openxmlformats.org/presentationml/2006/ole">
            <p:oleObj spid="_x0000_s29698" name="Έγγραφο" r:id="rId3" imgW="5293959" imgH="7237278" progId="Word.Document.8">
              <p:embed/>
            </p:oleObj>
          </a:graphicData>
        </a:graphic>
      </p:graphicFrame>
      <p:sp>
        <p:nvSpPr>
          <p:cNvPr id="29699" name="4 - Θέση αριθμού διαφάνειας"/>
          <p:cNvSpPr>
            <a:spLocks noGrp="1"/>
          </p:cNvSpPr>
          <p:nvPr>
            <p:ph type="sldNum" sz="quarter" idx="12"/>
          </p:nvPr>
        </p:nvSpPr>
        <p:spPr>
          <a:noFill/>
        </p:spPr>
        <p:txBody>
          <a:bodyPr/>
          <a:lstStyle/>
          <a:p>
            <a:pPr>
              <a:defRPr/>
            </a:pPr>
            <a:fld id="{1CF833E7-3E1C-4D3B-8CEB-9607A48A105C}" type="slidenum">
              <a:rPr lang="el-GR" smtClean="0"/>
              <a:pPr>
                <a:defRPr/>
              </a:pPr>
              <a:t>79</a:t>
            </a:fld>
            <a:endParaRPr lang="el-GR"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normAutofit fontScale="90000"/>
          </a:bodyPr>
          <a:lstStyle/>
          <a:p>
            <a:pPr eaLnBrk="1" fontAlgn="auto" hangingPunct="1">
              <a:spcAft>
                <a:spcPts val="0"/>
              </a:spcAft>
              <a:defRPr/>
            </a:pPr>
            <a:r>
              <a:rPr lang="el-GR" b="1" u="sng" smtClean="0"/>
              <a:t/>
            </a:r>
            <a:br>
              <a:rPr lang="el-GR" b="1" u="sng" smtClean="0"/>
            </a:br>
            <a:r>
              <a:rPr lang="el-GR" b="1" u="sng" smtClean="0"/>
              <a:t>Πηγές Στατιστικής Πληροφόρησης</a:t>
            </a:r>
            <a:r>
              <a:rPr lang="el-GR" smtClean="0"/>
              <a:t/>
            </a:r>
            <a:br>
              <a:rPr lang="el-GR" smtClean="0"/>
            </a:br>
            <a:endParaRPr lang="el-GR" smtClean="0"/>
          </a:p>
        </p:txBody>
      </p:sp>
      <p:sp>
        <p:nvSpPr>
          <p:cNvPr id="158722" name="Rectangle 6"/>
          <p:cNvSpPr>
            <a:spLocks noGrp="1" noChangeArrowheads="1"/>
          </p:cNvSpPr>
          <p:nvPr>
            <p:ph type="sldNum" sz="quarter" idx="12"/>
          </p:nvPr>
        </p:nvSpPr>
        <p:spPr>
          <a:noFill/>
        </p:spPr>
        <p:txBody>
          <a:bodyPr/>
          <a:lstStyle/>
          <a:p>
            <a:pPr>
              <a:defRPr/>
            </a:pPr>
            <a:fld id="{7D87F9E3-E5F7-43AE-8CED-5DF9A011AE3D}" type="slidenum">
              <a:rPr lang="el-GR"/>
              <a:pPr>
                <a:defRPr/>
              </a:pPr>
              <a:t>8</a:t>
            </a:fld>
            <a:endParaRPr lang="el-GR"/>
          </a:p>
        </p:txBody>
      </p:sp>
      <p:sp>
        <p:nvSpPr>
          <p:cNvPr id="168964" name="Rectangle 3"/>
          <p:cNvSpPr>
            <a:spLocks noGrp="1" noChangeArrowheads="1"/>
          </p:cNvSpPr>
          <p:nvPr>
            <p:ph sz="quarter" idx="1"/>
          </p:nvPr>
        </p:nvSpPr>
        <p:spPr/>
        <p:txBody>
          <a:bodyPr/>
          <a:lstStyle/>
          <a:p>
            <a:pPr eaLnBrk="1" hangingPunct="1"/>
            <a:r>
              <a:rPr lang="el-GR" sz="2800" smtClean="0"/>
              <a:t>1.</a:t>
            </a:r>
            <a:r>
              <a:rPr lang="el-GR" sz="2800" b="1" smtClean="0"/>
              <a:t>Τα πρωτογενή δεδομένα (</a:t>
            </a:r>
            <a:r>
              <a:rPr lang="en-US" sz="2800" b="1" smtClean="0"/>
              <a:t>primary data</a:t>
            </a:r>
            <a:r>
              <a:rPr lang="el-GR" sz="2800" b="1" smtClean="0"/>
              <a:t>) </a:t>
            </a:r>
            <a:r>
              <a:rPr lang="el-GR" sz="2800" smtClean="0"/>
              <a:t>προέρχονται από πρωτογενή πηγή και συλλέγονται υπό την μεθόδευση και ευθύνη του ερευνητή. Η συλλογή τους επιτυγχάνεται κυρίως με την διακίνηση </a:t>
            </a:r>
            <a:r>
              <a:rPr lang="el-GR" sz="2800" b="1" smtClean="0"/>
              <a:t>ερωτηματολογίων (</a:t>
            </a:r>
            <a:r>
              <a:rPr lang="en-US" sz="2800" b="1" smtClean="0"/>
              <a:t>questionnaires</a:t>
            </a:r>
            <a:r>
              <a:rPr lang="el-GR" sz="2800" b="1" smtClean="0"/>
              <a:t>).</a:t>
            </a:r>
          </a:p>
          <a:p>
            <a:pPr eaLnBrk="1" hangingPunct="1"/>
            <a:r>
              <a:rPr lang="el-GR" sz="2800" b="1" smtClean="0"/>
              <a:t>2.Τα δευτερογενή δεδομένα (</a:t>
            </a:r>
            <a:r>
              <a:rPr lang="en-US" sz="2800" b="1" smtClean="0"/>
              <a:t>secondary data</a:t>
            </a:r>
            <a:r>
              <a:rPr lang="el-GR" sz="2800" b="1" smtClean="0"/>
              <a:t>) </a:t>
            </a:r>
            <a:r>
              <a:rPr lang="el-GR" sz="2800" smtClean="0"/>
              <a:t>αφορούν στοιχεία που συγκεντρώνονται από υπηρεσίες στατιστικής πληροφόρησης </a:t>
            </a:r>
          </a:p>
        </p:txBody>
      </p:sp>
      <p:sp>
        <p:nvSpPr>
          <p:cNvPr id="168965"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8E5934D-2378-437C-A03E-6D99B91924EE}" type="slidenum">
              <a:rPr lang="el-GR" sz="1400"/>
              <a:pPr algn="r"/>
              <a:t>8</a:t>
            </a:fld>
            <a:endParaRPr lang="el-GR" sz="1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type="sldNum" sz="quarter" idx="12"/>
          </p:nvPr>
        </p:nvSpPr>
        <p:spPr>
          <a:noFill/>
        </p:spPr>
        <p:txBody>
          <a:bodyPr/>
          <a:lstStyle/>
          <a:p>
            <a:pPr>
              <a:defRPr/>
            </a:pPr>
            <a:fld id="{25061E7F-6717-4DAB-820D-220E02D615FC}" type="slidenum">
              <a:rPr lang="el-GR"/>
              <a:pPr>
                <a:defRPr/>
              </a:pPr>
              <a:t>80</a:t>
            </a:fld>
            <a:endParaRPr lang="el-GR"/>
          </a:p>
        </p:txBody>
      </p:sp>
      <p:graphicFrame>
        <p:nvGraphicFramePr>
          <p:cNvPr id="30722" name="Object 3"/>
          <p:cNvGraphicFramePr>
            <a:graphicFrameLocks noChangeAspect="1"/>
          </p:cNvGraphicFramePr>
          <p:nvPr>
            <p:ph sz="quarter" idx="1"/>
          </p:nvPr>
        </p:nvGraphicFramePr>
        <p:xfrm>
          <a:off x="2690813" y="1052513"/>
          <a:ext cx="4697412" cy="5102225"/>
        </p:xfrm>
        <a:graphic>
          <a:graphicData uri="http://schemas.openxmlformats.org/presentationml/2006/ole">
            <p:oleObj spid="_x0000_s30722" name="Έγγραφο" r:id="rId3" imgW="5293959" imgH="5751412" progId="Word.Document.8">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Grp="1" noChangeArrowheads="1"/>
          </p:cNvSpPr>
          <p:nvPr>
            <p:ph type="sldNum" sz="quarter" idx="12"/>
          </p:nvPr>
        </p:nvSpPr>
        <p:spPr>
          <a:noFill/>
        </p:spPr>
        <p:txBody>
          <a:bodyPr/>
          <a:lstStyle/>
          <a:p>
            <a:pPr>
              <a:defRPr/>
            </a:pPr>
            <a:fld id="{ADA95A17-3E24-45D7-91B7-29ACB4EFA5EF}" type="slidenum">
              <a:rPr lang="el-GR"/>
              <a:pPr>
                <a:defRPr/>
              </a:pPr>
              <a:t>81</a:t>
            </a:fld>
            <a:endParaRPr lang="el-GR"/>
          </a:p>
        </p:txBody>
      </p:sp>
      <p:graphicFrame>
        <p:nvGraphicFramePr>
          <p:cNvPr id="31746" name="Object 3"/>
          <p:cNvGraphicFramePr>
            <a:graphicFrameLocks noChangeAspect="1"/>
          </p:cNvGraphicFramePr>
          <p:nvPr>
            <p:ph sz="quarter" idx="1"/>
          </p:nvPr>
        </p:nvGraphicFramePr>
        <p:xfrm>
          <a:off x="2782888" y="1125538"/>
          <a:ext cx="4443412" cy="4957762"/>
        </p:xfrm>
        <a:graphic>
          <a:graphicData uri="http://schemas.openxmlformats.org/presentationml/2006/ole">
            <p:oleObj spid="_x0000_s31746" name="Έγγραφο" r:id="rId3" imgW="5450790" imgH="6082447" progId="Word.Document.8">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Grp="1" noChangeArrowheads="1"/>
          </p:cNvSpPr>
          <p:nvPr>
            <p:ph type="sldNum" sz="quarter" idx="12"/>
          </p:nvPr>
        </p:nvSpPr>
        <p:spPr>
          <a:noFill/>
        </p:spPr>
        <p:txBody>
          <a:bodyPr/>
          <a:lstStyle/>
          <a:p>
            <a:pPr>
              <a:defRPr/>
            </a:pPr>
            <a:fld id="{E229169E-360E-436D-B8BD-530BEAB45759}" type="slidenum">
              <a:rPr lang="el-GR"/>
              <a:pPr>
                <a:defRPr/>
              </a:pPr>
              <a:t>82</a:t>
            </a:fld>
            <a:endParaRPr lang="el-GR"/>
          </a:p>
        </p:txBody>
      </p:sp>
      <p:graphicFrame>
        <p:nvGraphicFramePr>
          <p:cNvPr id="32770" name="Object 3"/>
          <p:cNvGraphicFramePr>
            <a:graphicFrameLocks noChangeAspect="1"/>
          </p:cNvGraphicFramePr>
          <p:nvPr>
            <p:ph sz="quarter" idx="1"/>
          </p:nvPr>
        </p:nvGraphicFramePr>
        <p:xfrm>
          <a:off x="1044575" y="1052513"/>
          <a:ext cx="6838950" cy="4614862"/>
        </p:xfrm>
        <a:graphic>
          <a:graphicData uri="http://schemas.openxmlformats.org/presentationml/2006/ole">
            <p:oleObj spid="_x0000_s32770" name="Έγγραφο" r:id="rId3" imgW="5450790" imgH="3678926" progId="Word.Document.8">
              <p:embed/>
            </p:oleObj>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l-GR" sz="3200" smtClean="0"/>
              <a:t>ΜΕΤΡΑ ΜΕ ΠΙΟ ΠΕΡΙΟΡΙΣΜΕΝΗ ΧΡΗΣΗ</a:t>
            </a:r>
          </a:p>
        </p:txBody>
      </p:sp>
      <p:sp>
        <p:nvSpPr>
          <p:cNvPr id="2" name="Rectangle 6"/>
          <p:cNvSpPr>
            <a:spLocks noGrp="1" noChangeArrowheads="1"/>
          </p:cNvSpPr>
          <p:nvPr>
            <p:ph type="sldNum" sz="quarter" idx="12"/>
          </p:nvPr>
        </p:nvSpPr>
        <p:spPr>
          <a:noFill/>
        </p:spPr>
        <p:txBody>
          <a:bodyPr/>
          <a:lstStyle/>
          <a:p>
            <a:pPr>
              <a:defRPr/>
            </a:pPr>
            <a:fld id="{898C432F-D9CA-4EC5-9638-807E4692100F}" type="slidenum">
              <a:rPr lang="el-GR"/>
              <a:pPr>
                <a:defRPr/>
              </a:pPr>
              <a:t>83</a:t>
            </a:fld>
            <a:endParaRPr lang="el-GR"/>
          </a:p>
        </p:txBody>
      </p:sp>
      <p:sp>
        <p:nvSpPr>
          <p:cNvPr id="33798" name="Rectangle 3"/>
          <p:cNvSpPr>
            <a:spLocks noGrp="1" noChangeArrowheads="1"/>
          </p:cNvSpPr>
          <p:nvPr>
            <p:ph sz="quarter" idx="1"/>
          </p:nvPr>
        </p:nvSpPr>
        <p:spPr>
          <a:xfrm>
            <a:off x="0" y="1125538"/>
            <a:ext cx="9144000" cy="5732462"/>
          </a:xfrm>
        </p:spPr>
        <p:txBody>
          <a:bodyPr/>
          <a:lstStyle/>
          <a:p>
            <a:pPr eaLnBrk="1" hangingPunct="1"/>
            <a:r>
              <a:rPr lang="el-GR" smtClean="0"/>
              <a:t>Αρμονικός μέσος (χρησιμοποιείται κυρίως για μέτρηση ρυθμών και παραγωγικότητας)</a:t>
            </a:r>
          </a:p>
          <a:p>
            <a:pPr eaLnBrk="1" hangingPunct="1"/>
            <a:endParaRPr lang="el-GR" smtClean="0"/>
          </a:p>
          <a:p>
            <a:pPr eaLnBrk="1" hangingPunct="1"/>
            <a:endParaRPr lang="el-GR" smtClean="0"/>
          </a:p>
          <a:p>
            <a:pPr eaLnBrk="1" hangingPunct="1"/>
            <a:endParaRPr lang="el-GR" smtClean="0"/>
          </a:p>
          <a:p>
            <a:pPr eaLnBrk="1" hangingPunct="1"/>
            <a:r>
              <a:rPr lang="el-GR" smtClean="0"/>
              <a:t>Γεωμετρικός μέσος</a:t>
            </a:r>
          </a:p>
        </p:txBody>
      </p:sp>
      <p:sp>
        <p:nvSpPr>
          <p:cNvPr id="33799" name="Rectangle 5"/>
          <p:cNvSpPr>
            <a:spLocks noChangeArrowheads="1"/>
          </p:cNvSpPr>
          <p:nvPr/>
        </p:nvSpPr>
        <p:spPr bwMode="auto">
          <a:xfrm>
            <a:off x="0" y="46038"/>
            <a:ext cx="3556000" cy="274637"/>
          </a:xfrm>
          <a:prstGeom prst="rect">
            <a:avLst/>
          </a:prstGeom>
          <a:noFill/>
          <a:ln w="9525">
            <a:noFill/>
            <a:miter lim="800000"/>
            <a:headEnd/>
            <a:tailEnd/>
          </a:ln>
        </p:spPr>
        <p:txBody>
          <a:bodyPr wrap="none" anchor="ctr">
            <a:spAutoFit/>
          </a:bodyPr>
          <a:lstStyle/>
          <a:p>
            <a:r>
              <a:rPr lang="fr-FR">
                <a:solidFill>
                  <a:srgbClr val="000000"/>
                </a:solidFill>
                <a:latin typeface="Bookman Old Style" pitchFamily="18" charset="0"/>
                <a:cs typeface="Times New Roman" pitchFamily="18" charset="0"/>
              </a:rPr>
              <a:t>                                  </a:t>
            </a:r>
            <a:endParaRPr lang="fr-FR"/>
          </a:p>
        </p:txBody>
      </p:sp>
      <p:graphicFrame>
        <p:nvGraphicFramePr>
          <p:cNvPr id="33794" name="Object 4"/>
          <p:cNvGraphicFramePr>
            <a:graphicFrameLocks noChangeAspect="1"/>
          </p:cNvGraphicFramePr>
          <p:nvPr/>
        </p:nvGraphicFramePr>
        <p:xfrm>
          <a:off x="1258888" y="4797425"/>
          <a:ext cx="5330825" cy="1439863"/>
        </p:xfrm>
        <a:graphic>
          <a:graphicData uri="http://schemas.openxmlformats.org/presentationml/2006/ole">
            <p:oleObj spid="_x0000_s33794" name="Εξίσωση" r:id="rId3" imgW="1485900" imgH="482600" progId="Equation.3">
              <p:embed/>
            </p:oleObj>
          </a:graphicData>
        </a:graphic>
      </p:graphicFrame>
      <p:sp>
        <p:nvSpPr>
          <p:cNvPr id="33800" name="Rectangle 6"/>
          <p:cNvSpPr>
            <a:spLocks noChangeArrowheads="1"/>
          </p:cNvSpPr>
          <p:nvPr/>
        </p:nvSpPr>
        <p:spPr bwMode="auto">
          <a:xfrm>
            <a:off x="-12700" y="1093788"/>
            <a:ext cx="296863" cy="195262"/>
          </a:xfrm>
          <a:prstGeom prst="rect">
            <a:avLst/>
          </a:prstGeom>
          <a:noFill/>
          <a:ln w="9525">
            <a:noFill/>
            <a:miter lim="800000"/>
            <a:headEnd/>
            <a:tailEnd/>
          </a:ln>
        </p:spPr>
        <p:txBody>
          <a:bodyPr wrap="none" anchor="ctr">
            <a:spAutoFit/>
          </a:bodyPr>
          <a:lstStyle/>
          <a:p>
            <a:r>
              <a:rPr lang="el-GR" sz="1100"/>
              <a:t> </a:t>
            </a:r>
            <a:endParaRPr lang="el-GR"/>
          </a:p>
        </p:txBody>
      </p:sp>
      <p:sp>
        <p:nvSpPr>
          <p:cNvPr id="33801" name="Rectangle 11"/>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33795" name="Object 10"/>
          <p:cNvGraphicFramePr>
            <a:graphicFrameLocks noChangeAspect="1"/>
          </p:cNvGraphicFramePr>
          <p:nvPr/>
        </p:nvGraphicFramePr>
        <p:xfrm>
          <a:off x="1258888" y="2276475"/>
          <a:ext cx="5543550" cy="1800225"/>
        </p:xfrm>
        <a:graphic>
          <a:graphicData uri="http://schemas.openxmlformats.org/presentationml/2006/ole">
            <p:oleObj spid="_x0000_s33795" name="Εξίσωση" r:id="rId4" imgW="2819400" imgH="965200" progId="Equation.3">
              <p:embed/>
            </p:oleObj>
          </a:graphicData>
        </a:graphic>
      </p:graphicFrame>
      <p:sp>
        <p:nvSpPr>
          <p:cNvPr id="33802" name="9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FEA7D47-D928-4A1D-92D9-DB8039877654}" type="slidenum">
              <a:rPr lang="el-GR" sz="1400"/>
              <a:pPr algn="r"/>
              <a:t>83</a:t>
            </a:fld>
            <a:endParaRPr lang="el-GR" sz="1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5"/>
          <p:cNvSpPr>
            <a:spLocks noGrp="1" noChangeArrowheads="1"/>
          </p:cNvSpPr>
          <p:nvPr>
            <p:ph type="title"/>
          </p:nvPr>
        </p:nvSpPr>
        <p:spPr/>
        <p:txBody>
          <a:bodyPr>
            <a:normAutofit fontScale="90000"/>
          </a:bodyPr>
          <a:lstStyle/>
          <a:p>
            <a:pPr eaLnBrk="1" fontAlgn="auto" hangingPunct="1">
              <a:spcAft>
                <a:spcPts val="0"/>
              </a:spcAft>
              <a:defRPr/>
            </a:pPr>
            <a:r>
              <a:rPr lang="el-GR" smtClean="0"/>
              <a:t/>
            </a:r>
            <a:br>
              <a:rPr lang="el-GR" smtClean="0"/>
            </a:br>
            <a:r>
              <a:rPr lang="el-GR" smtClean="0"/>
              <a:t/>
            </a:r>
            <a:br>
              <a:rPr lang="el-GR" smtClean="0"/>
            </a:br>
            <a:r>
              <a:rPr lang="el-GR" smtClean="0"/>
              <a:t> Ο γεωμετρικός μέσος </a:t>
            </a:r>
            <a:br>
              <a:rPr lang="el-GR" smtClean="0"/>
            </a:br>
            <a:r>
              <a:rPr lang="el-GR" smtClean="0"/>
              <a:t/>
            </a:r>
            <a:br>
              <a:rPr lang="el-GR" smtClean="0"/>
            </a:br>
            <a:r>
              <a:rPr lang="el-GR" sz="2400" smtClean="0"/>
              <a:t>Είτε παίρνοντας τους λογαρίθμους</a:t>
            </a:r>
            <a:r>
              <a:rPr lang="el-GR" sz="2000" smtClean="0"/>
              <a:t>:</a:t>
            </a:r>
          </a:p>
        </p:txBody>
      </p:sp>
      <p:graphicFrame>
        <p:nvGraphicFramePr>
          <p:cNvPr id="34818" name="Object 10"/>
          <p:cNvGraphicFramePr>
            <a:graphicFrameLocks noChangeAspect="1"/>
          </p:cNvGraphicFramePr>
          <p:nvPr>
            <p:ph sz="half" idx="2"/>
          </p:nvPr>
        </p:nvGraphicFramePr>
        <p:xfrm>
          <a:off x="520700" y="2349500"/>
          <a:ext cx="8113713" cy="2014538"/>
        </p:xfrm>
        <a:graphic>
          <a:graphicData uri="http://schemas.openxmlformats.org/presentationml/2006/ole">
            <p:oleObj spid="_x0000_s34818" name="Έγγραφο" r:id="rId3" imgW="5274659" imgH="1309667" progId="Word.Document.8">
              <p:embed/>
            </p:oleObj>
          </a:graphicData>
        </a:graphic>
      </p:graphicFrame>
      <p:sp>
        <p:nvSpPr>
          <p:cNvPr id="34819" name="Rectangle 6"/>
          <p:cNvSpPr>
            <a:spLocks noGrp="1" noChangeArrowheads="1"/>
          </p:cNvSpPr>
          <p:nvPr>
            <p:ph type="sldNum" sz="quarter" idx="12"/>
          </p:nvPr>
        </p:nvSpPr>
        <p:spPr>
          <a:noFill/>
        </p:spPr>
        <p:txBody>
          <a:bodyPr/>
          <a:lstStyle/>
          <a:p>
            <a:pPr>
              <a:defRPr/>
            </a:pPr>
            <a:fld id="{D7E12950-9C15-48C1-8BE3-9B8935CAAF6D}" type="slidenum">
              <a:rPr lang="el-GR" smtClean="0"/>
              <a:pPr>
                <a:defRPr/>
              </a:pPr>
              <a:t>84</a:t>
            </a:fld>
            <a:endParaRPr lang="el-GR" smtClean="0"/>
          </a:p>
        </p:txBody>
      </p:sp>
      <p:sp>
        <p:nvSpPr>
          <p:cNvPr id="34821" name="Text Box 9"/>
          <p:cNvSpPr txBox="1">
            <a:spLocks noChangeArrowheads="1"/>
          </p:cNvSpPr>
          <p:nvPr/>
        </p:nvSpPr>
        <p:spPr bwMode="auto">
          <a:xfrm>
            <a:off x="468313" y="1557338"/>
            <a:ext cx="8135937" cy="274637"/>
          </a:xfrm>
          <a:prstGeom prst="rect">
            <a:avLst/>
          </a:prstGeom>
          <a:noFill/>
          <a:ln w="9525">
            <a:noFill/>
            <a:miter lim="800000"/>
            <a:headEnd/>
            <a:tailEnd/>
          </a:ln>
        </p:spPr>
        <p:txBody>
          <a:bodyPr>
            <a:spAutoFit/>
          </a:bodyPr>
          <a:lstStyle/>
          <a:p>
            <a:pPr>
              <a:spcBef>
                <a:spcPct val="50000"/>
              </a:spcBef>
            </a:pPr>
            <a:endParaRPr lang="el-GR"/>
          </a:p>
        </p:txBody>
      </p:sp>
      <p:sp>
        <p:nvSpPr>
          <p:cNvPr id="34822" name="Text Box 12"/>
          <p:cNvSpPr txBox="1">
            <a:spLocks noChangeArrowheads="1"/>
          </p:cNvSpPr>
          <p:nvPr/>
        </p:nvSpPr>
        <p:spPr bwMode="auto">
          <a:xfrm>
            <a:off x="971550" y="4652963"/>
            <a:ext cx="6624638" cy="617537"/>
          </a:xfrm>
          <a:prstGeom prst="rect">
            <a:avLst/>
          </a:prstGeom>
          <a:noFill/>
          <a:ln w="9525">
            <a:noFill/>
            <a:miter lim="800000"/>
            <a:headEnd/>
            <a:tailEnd/>
          </a:ln>
        </p:spPr>
        <p:txBody>
          <a:bodyPr>
            <a:spAutoFit/>
          </a:bodyPr>
          <a:lstStyle/>
          <a:p>
            <a:pPr>
              <a:spcBef>
                <a:spcPct val="50000"/>
              </a:spcBef>
            </a:pPr>
            <a:r>
              <a:rPr lang="el-GR" sz="2400"/>
              <a:t>Και αντιλογαριθμίζοντας βρίσκω το μέσο γεωμετρικό</a:t>
            </a:r>
          </a:p>
        </p:txBody>
      </p:sp>
      <p:sp>
        <p:nvSpPr>
          <p:cNvPr id="34823" name="6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870D263-4DF8-4A1F-AEAC-D0C4BEE1A91A}" type="slidenum">
              <a:rPr lang="el-GR" sz="1400"/>
              <a:pPr algn="r"/>
              <a:t>84</a:t>
            </a:fld>
            <a:endParaRPr lang="el-GR" sz="14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ChangeArrowheads="1"/>
          </p:cNvSpPr>
          <p:nvPr>
            <p:ph type="title"/>
          </p:nvPr>
        </p:nvSpPr>
        <p:spPr/>
        <p:txBody>
          <a:bodyPr>
            <a:normAutofit fontScale="90000"/>
          </a:bodyPr>
          <a:lstStyle/>
          <a:p>
            <a:pPr eaLnBrk="1" fontAlgn="auto" hangingPunct="1">
              <a:spcAft>
                <a:spcPts val="0"/>
              </a:spcAft>
              <a:defRPr/>
            </a:pPr>
            <a:r>
              <a:rPr lang="el-GR" b="1" smtClean="0"/>
              <a:t/>
            </a:r>
            <a:br>
              <a:rPr lang="el-GR" b="1" smtClean="0"/>
            </a:br>
            <a:r>
              <a:rPr lang="fr-FR" b="1" smtClean="0"/>
              <a:t>Ο γεωμετρικός μέσος είναι χρήσιμος:</a:t>
            </a:r>
            <a:r>
              <a:rPr lang="el-GR" b="1" smtClean="0"/>
              <a:t/>
            </a:r>
            <a:br>
              <a:rPr lang="el-GR" b="1" smtClean="0"/>
            </a:br>
            <a:endParaRPr lang="el-GR" b="1" smtClean="0"/>
          </a:p>
        </p:txBody>
      </p:sp>
      <p:sp>
        <p:nvSpPr>
          <p:cNvPr id="198658" name="Rectangle 6"/>
          <p:cNvSpPr>
            <a:spLocks noGrp="1" noChangeArrowheads="1"/>
          </p:cNvSpPr>
          <p:nvPr>
            <p:ph type="sldNum" sz="quarter" idx="12"/>
          </p:nvPr>
        </p:nvSpPr>
        <p:spPr>
          <a:noFill/>
        </p:spPr>
        <p:txBody>
          <a:bodyPr/>
          <a:lstStyle/>
          <a:p>
            <a:pPr>
              <a:defRPr/>
            </a:pPr>
            <a:fld id="{48009518-C70D-4FFA-BC15-0DF13F3C3D84}" type="slidenum">
              <a:rPr lang="el-GR"/>
              <a:pPr>
                <a:defRPr/>
              </a:pPr>
              <a:t>85</a:t>
            </a:fld>
            <a:endParaRPr lang="el-GR"/>
          </a:p>
        </p:txBody>
      </p:sp>
      <p:sp>
        <p:nvSpPr>
          <p:cNvPr id="211972" name="Rectangle 3"/>
          <p:cNvSpPr>
            <a:spLocks noGrp="1" noChangeArrowheads="1"/>
          </p:cNvSpPr>
          <p:nvPr>
            <p:ph sz="quarter" idx="1"/>
          </p:nvPr>
        </p:nvSpPr>
        <p:spPr>
          <a:xfrm>
            <a:off x="468313" y="1773238"/>
            <a:ext cx="8229600" cy="4525962"/>
          </a:xfrm>
        </p:spPr>
        <p:txBody>
          <a:bodyPr/>
          <a:lstStyle/>
          <a:p>
            <a:pPr eaLnBrk="1" hangingPunct="1"/>
            <a:r>
              <a:rPr lang="el-GR" sz="2800" b="1" smtClean="0"/>
              <a:t>όταν μεταβάλλονται μερικές μόνο από τις παρατηρήσεις μιας ακολουθίας παρατηρήσεων</a:t>
            </a:r>
            <a:r>
              <a:rPr lang="el-GR" sz="2800" smtClean="0"/>
              <a:t> </a:t>
            </a:r>
          </a:p>
          <a:p>
            <a:pPr eaLnBrk="1" hangingPunct="1"/>
            <a:r>
              <a:rPr lang="el-GR" sz="2800" b="1" smtClean="0"/>
              <a:t>Ο γεωμετρικός μέσος είναι καταλληλότερος από τον αριθμητικό μέσο για τον υπολογισμό μέσων ποσοστών ή λόγων</a:t>
            </a:r>
            <a:r>
              <a:rPr lang="el-GR" sz="2800" smtClean="0"/>
              <a:t> </a:t>
            </a:r>
          </a:p>
        </p:txBody>
      </p:sp>
      <p:sp>
        <p:nvSpPr>
          <p:cNvPr id="21197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811F831-061A-4C19-AA80-BE0596ECB3C6}" type="slidenum">
              <a:rPr lang="el-GR" sz="1400"/>
              <a:pPr algn="r"/>
              <a:t>85</a:t>
            </a:fld>
            <a:endParaRPr lang="el-GR" sz="14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Ο ισοσταθμισμένος μέσος (</a:t>
            </a:r>
            <a:r>
              <a:rPr lang="en-US" smtClean="0"/>
              <a:t>trimmed mean)</a:t>
            </a:r>
            <a:endParaRPr lang="el-GR" smtClean="0"/>
          </a:p>
        </p:txBody>
      </p:sp>
      <p:sp>
        <p:nvSpPr>
          <p:cNvPr id="35843" name="Rectangle 6"/>
          <p:cNvSpPr>
            <a:spLocks noGrp="1" noChangeArrowheads="1"/>
          </p:cNvSpPr>
          <p:nvPr>
            <p:ph type="sldNum" sz="quarter" idx="12"/>
          </p:nvPr>
        </p:nvSpPr>
        <p:spPr>
          <a:noFill/>
        </p:spPr>
        <p:txBody>
          <a:bodyPr/>
          <a:lstStyle/>
          <a:p>
            <a:pPr>
              <a:defRPr/>
            </a:pPr>
            <a:fld id="{BC7F6D88-3E0B-46ED-934A-175F0170FF12}" type="slidenum">
              <a:rPr lang="el-GR"/>
              <a:pPr>
                <a:defRPr/>
              </a:pPr>
              <a:t>86</a:t>
            </a:fld>
            <a:endParaRPr lang="el-GR"/>
          </a:p>
        </p:txBody>
      </p:sp>
      <p:graphicFrame>
        <p:nvGraphicFramePr>
          <p:cNvPr id="35842" name="Object 5"/>
          <p:cNvGraphicFramePr>
            <a:graphicFrameLocks noChangeAspect="1"/>
          </p:cNvGraphicFramePr>
          <p:nvPr>
            <p:ph sz="quarter" idx="1"/>
          </p:nvPr>
        </p:nvGraphicFramePr>
        <p:xfrm>
          <a:off x="3921125" y="1628775"/>
          <a:ext cx="1628775" cy="1512888"/>
        </p:xfrm>
        <a:graphic>
          <a:graphicData uri="http://schemas.openxmlformats.org/presentationml/2006/ole">
            <p:oleObj spid="_x0000_s35842" name="Εξίσωση" r:id="rId3" imgW="711000" imgH="660240" progId="Equation.3">
              <p:embed/>
            </p:oleObj>
          </a:graphicData>
        </a:graphic>
      </p:graphicFrame>
      <p:sp>
        <p:nvSpPr>
          <p:cNvPr id="35845" name="Text Box 6"/>
          <p:cNvSpPr txBox="1">
            <a:spLocks noChangeArrowheads="1"/>
          </p:cNvSpPr>
          <p:nvPr/>
        </p:nvSpPr>
        <p:spPr bwMode="auto">
          <a:xfrm>
            <a:off x="971550" y="3213100"/>
            <a:ext cx="7632700" cy="893763"/>
          </a:xfrm>
          <a:prstGeom prst="rect">
            <a:avLst/>
          </a:prstGeom>
          <a:noFill/>
          <a:ln w="9525">
            <a:noFill/>
            <a:miter lim="800000"/>
            <a:headEnd/>
            <a:tailEnd/>
          </a:ln>
        </p:spPr>
        <p:txBody>
          <a:bodyPr>
            <a:spAutoFit/>
          </a:bodyPr>
          <a:lstStyle/>
          <a:p>
            <a:pPr>
              <a:spcBef>
                <a:spcPct val="50000"/>
              </a:spcBef>
            </a:pPr>
            <a:r>
              <a:rPr lang="el-GR"/>
              <a:t>Όπου  </a:t>
            </a:r>
            <a:r>
              <a:rPr lang="en-US"/>
              <a:t>p=</a:t>
            </a:r>
            <a:r>
              <a:rPr lang="el-GR"/>
              <a:t>η επιθυμητή αναλογία εξαίρεσης χαμηλότερων και υψηλότερων τιμών και λ= ο αριθμός των εξαιρουμένων από τους υπολογισμούς παρατηρήσεων. </a:t>
            </a:r>
          </a:p>
        </p:txBody>
      </p:sp>
      <p:sp>
        <p:nvSpPr>
          <p:cNvPr id="35846" name="Text Box 7"/>
          <p:cNvSpPr txBox="1">
            <a:spLocks noChangeArrowheads="1"/>
          </p:cNvSpPr>
          <p:nvPr/>
        </p:nvSpPr>
        <p:spPr bwMode="auto">
          <a:xfrm>
            <a:off x="900113" y="4508500"/>
            <a:ext cx="7775575" cy="481013"/>
          </a:xfrm>
          <a:prstGeom prst="rect">
            <a:avLst/>
          </a:prstGeom>
          <a:noFill/>
          <a:ln w="9525">
            <a:noFill/>
            <a:miter lim="800000"/>
            <a:headEnd/>
            <a:tailEnd/>
          </a:ln>
        </p:spPr>
        <p:txBody>
          <a:bodyPr>
            <a:spAutoFit/>
          </a:bodyPr>
          <a:lstStyle/>
          <a:p>
            <a:pPr>
              <a:spcBef>
                <a:spcPct val="50000"/>
              </a:spcBef>
            </a:pPr>
            <a:r>
              <a:rPr lang="el-GR"/>
              <a:t>Πλεονέκτημα: Ευρωστος εκτιμητής , ανεπηρέαστος από ακραίες μετρήσεις</a:t>
            </a:r>
          </a:p>
        </p:txBody>
      </p:sp>
      <p:sp>
        <p:nvSpPr>
          <p:cNvPr id="35847" name="5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783758-9C4E-46BD-841A-62B911F06B39}" type="slidenum">
              <a:rPr lang="el-GR" sz="1400"/>
              <a:pPr algn="r"/>
              <a:t>86</a:t>
            </a:fld>
            <a:endParaRPr lang="el-GR" sz="14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fontScale="90000"/>
          </a:bodyPr>
          <a:lstStyle/>
          <a:p>
            <a:pPr eaLnBrk="1" fontAlgn="auto" hangingPunct="1">
              <a:spcAft>
                <a:spcPts val="0"/>
              </a:spcAft>
              <a:defRPr/>
            </a:pPr>
            <a:r>
              <a:rPr lang="fr-FR" smtClean="0"/>
              <a:t/>
            </a:r>
            <a:br>
              <a:rPr lang="fr-FR" smtClean="0"/>
            </a:br>
            <a:r>
              <a:rPr lang="fr-FR" sz="3200" smtClean="0"/>
              <a:t>ΣΤΑΘΜΙΚΟΙ ΜΕΣΟΙ ΟΡΟΙ</a:t>
            </a:r>
            <a:r>
              <a:rPr lang="fr-FR" smtClean="0"/>
              <a:t/>
            </a:r>
            <a:br>
              <a:rPr lang="fr-FR" smtClean="0"/>
            </a:br>
            <a:endParaRPr lang="el-GR" smtClean="0"/>
          </a:p>
        </p:txBody>
      </p:sp>
      <p:sp>
        <p:nvSpPr>
          <p:cNvPr id="36867" name="Rectangle 6"/>
          <p:cNvSpPr>
            <a:spLocks noGrp="1" noChangeArrowheads="1"/>
          </p:cNvSpPr>
          <p:nvPr>
            <p:ph type="sldNum" sz="quarter" idx="12"/>
          </p:nvPr>
        </p:nvSpPr>
        <p:spPr>
          <a:noFill/>
        </p:spPr>
        <p:txBody>
          <a:bodyPr/>
          <a:lstStyle/>
          <a:p>
            <a:pPr>
              <a:defRPr/>
            </a:pPr>
            <a:fld id="{6EACC0C9-D198-4F1F-9FA0-5E6CBCA17B98}" type="slidenum">
              <a:rPr lang="el-GR"/>
              <a:pPr>
                <a:defRPr/>
              </a:pPr>
              <a:t>87</a:t>
            </a:fld>
            <a:endParaRPr lang="el-GR"/>
          </a:p>
        </p:txBody>
      </p:sp>
      <p:sp>
        <p:nvSpPr>
          <p:cNvPr id="36869" name="Rectangle 3"/>
          <p:cNvSpPr>
            <a:spLocks noGrp="1" noChangeArrowheads="1"/>
          </p:cNvSpPr>
          <p:nvPr>
            <p:ph sz="quarter" idx="1"/>
          </p:nvPr>
        </p:nvSpPr>
        <p:spPr>
          <a:xfrm>
            <a:off x="457200" y="1196975"/>
            <a:ext cx="8229600" cy="4929188"/>
          </a:xfrm>
        </p:spPr>
        <p:txBody>
          <a:bodyPr/>
          <a:lstStyle/>
          <a:p>
            <a:pPr eaLnBrk="1" hangingPunct="1"/>
            <a:r>
              <a:rPr lang="fr-FR" sz="2800" smtClean="0"/>
              <a:t>Σε περίπτωση που έχουμε στη διάθεσή μας μόνο ομαδοποιημένα δεδομένα υπολογίζουμε το σταθμικό μέσο όρο σταθμίζοντας τα κέντρα των τάξεων με τις αντίστοιχες συχνότητες</a:t>
            </a:r>
            <a:r>
              <a:rPr lang="fr-FR" smtClean="0"/>
              <a:t>.</a:t>
            </a:r>
          </a:p>
          <a:p>
            <a:pPr eaLnBrk="1" hangingPunct="1">
              <a:buFontTx/>
              <a:buNone/>
            </a:pPr>
            <a:r>
              <a:rPr lang="fr-FR" smtClean="0"/>
              <a:t> </a:t>
            </a:r>
            <a:endParaRPr lang="el-GR" smtClean="0"/>
          </a:p>
        </p:txBody>
      </p:sp>
      <p:sp>
        <p:nvSpPr>
          <p:cNvPr id="36870" name="Rectangle 4"/>
          <p:cNvSpPr>
            <a:spLocks noChangeArrowheads="1"/>
          </p:cNvSpPr>
          <p:nvPr/>
        </p:nvSpPr>
        <p:spPr bwMode="auto">
          <a:xfrm>
            <a:off x="0" y="-136525"/>
            <a:ext cx="246063" cy="274638"/>
          </a:xfrm>
          <a:prstGeom prst="rect">
            <a:avLst/>
          </a:prstGeom>
          <a:noFill/>
          <a:ln w="9525">
            <a:noFill/>
            <a:miter lim="800000"/>
            <a:headEnd/>
            <a:tailEnd/>
          </a:ln>
        </p:spPr>
        <p:txBody>
          <a:bodyPr wrap="none" anchor="ctr">
            <a:spAutoFit/>
          </a:bodyPr>
          <a:lstStyle/>
          <a:p>
            <a:endParaRPr lang="el-GR"/>
          </a:p>
        </p:txBody>
      </p:sp>
      <p:graphicFrame>
        <p:nvGraphicFramePr>
          <p:cNvPr id="36866" name="Object 5"/>
          <p:cNvGraphicFramePr>
            <a:graphicFrameLocks noChangeAspect="1"/>
          </p:cNvGraphicFramePr>
          <p:nvPr/>
        </p:nvGraphicFramePr>
        <p:xfrm>
          <a:off x="1187450" y="2997200"/>
          <a:ext cx="6119813" cy="2171700"/>
        </p:xfrm>
        <a:graphic>
          <a:graphicData uri="http://schemas.openxmlformats.org/presentationml/2006/ole">
            <p:oleObj spid="_x0000_s36866" name="Εξίσωση" r:id="rId3" imgW="736600" imgH="838200" progId="Equation.3">
              <p:embed/>
            </p:oleObj>
          </a:graphicData>
        </a:graphic>
      </p:graphicFrame>
      <p:sp>
        <p:nvSpPr>
          <p:cNvPr id="36871" name="Text Box 6"/>
          <p:cNvSpPr txBox="1">
            <a:spLocks noChangeArrowheads="1"/>
          </p:cNvSpPr>
          <p:nvPr/>
        </p:nvSpPr>
        <p:spPr bwMode="auto">
          <a:xfrm>
            <a:off x="684213" y="5516563"/>
            <a:ext cx="7920037" cy="481012"/>
          </a:xfrm>
          <a:prstGeom prst="rect">
            <a:avLst/>
          </a:prstGeom>
          <a:noFill/>
          <a:ln w="9525">
            <a:noFill/>
            <a:miter lim="800000"/>
            <a:headEnd/>
            <a:tailEnd/>
          </a:ln>
        </p:spPr>
        <p:txBody>
          <a:bodyPr>
            <a:spAutoFit/>
          </a:bodyPr>
          <a:lstStyle/>
          <a:p>
            <a:pPr>
              <a:spcBef>
                <a:spcPct val="50000"/>
              </a:spcBef>
            </a:pPr>
            <a:r>
              <a:rPr lang="el-GR"/>
              <a:t>Όπου </a:t>
            </a:r>
            <a:r>
              <a:rPr lang="en-US"/>
              <a:t>w o </a:t>
            </a:r>
            <a:r>
              <a:rPr lang="el-GR"/>
              <a:t>κεντρικός όρος της κάθε τάξης και  </a:t>
            </a:r>
            <a:r>
              <a:rPr lang="en-US"/>
              <a:t>f</a:t>
            </a:r>
            <a:r>
              <a:rPr lang="en-US" baseline="-25000"/>
              <a:t>i</a:t>
            </a:r>
            <a:r>
              <a:rPr lang="en-US"/>
              <a:t> </a:t>
            </a:r>
            <a:r>
              <a:rPr lang="el-GR"/>
              <a:t>η απόλυτη συχνότητα</a:t>
            </a:r>
          </a:p>
        </p:txBody>
      </p:sp>
      <p:sp>
        <p:nvSpPr>
          <p:cNvPr id="36872" name="7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BC85BE3-AE20-4758-9897-CF93BA344773}" type="slidenum">
              <a:rPr lang="el-GR" sz="1400"/>
              <a:pPr algn="r"/>
              <a:t>87</a:t>
            </a:fld>
            <a:endParaRPr lang="el-GR" sz="14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l-GR" sz="2000" i="1" smtClean="0">
                <a:solidFill>
                  <a:srgbClr val="000000"/>
                </a:solidFill>
              </a:rPr>
              <a:t>Κατανομή τον βάρους τριάντα ατόμων κατά συχνότητες</a:t>
            </a:r>
          </a:p>
        </p:txBody>
      </p:sp>
      <p:sp>
        <p:nvSpPr>
          <p:cNvPr id="37893" name="Rectangle 3"/>
          <p:cNvSpPr>
            <a:spLocks noGrp="1" noChangeArrowheads="1"/>
          </p:cNvSpPr>
          <p:nvPr>
            <p:ph type="body" sz="half" idx="1"/>
          </p:nvPr>
        </p:nvSpPr>
        <p:spPr/>
        <p:txBody>
          <a:bodyPr/>
          <a:lstStyle/>
          <a:p>
            <a:pPr eaLnBrk="1" hangingPunct="1"/>
            <a:r>
              <a:rPr lang="el-GR" sz="2800" smtClean="0"/>
              <a:t/>
            </a:r>
            <a:br>
              <a:rPr lang="el-GR" sz="2800" smtClean="0"/>
            </a:br>
            <a:endParaRPr lang="el-GR" sz="2800" smtClean="0"/>
          </a:p>
        </p:txBody>
      </p:sp>
      <p:graphicFrame>
        <p:nvGraphicFramePr>
          <p:cNvPr id="37890" name="Object 175"/>
          <p:cNvGraphicFramePr>
            <a:graphicFrameLocks noChangeAspect="1"/>
          </p:cNvGraphicFramePr>
          <p:nvPr>
            <p:ph sz="quarter" idx="2"/>
          </p:nvPr>
        </p:nvGraphicFramePr>
        <p:xfrm>
          <a:off x="1071538" y="1428735"/>
          <a:ext cx="7000924" cy="3224227"/>
        </p:xfrm>
        <a:graphic>
          <a:graphicData uri="http://schemas.openxmlformats.org/presentationml/2006/ole">
            <p:oleObj spid="_x0000_s37890" name="Έγγραφο" r:id="rId3" imgW="5817230" imgH="4060989" progId="Word.Document.8">
              <p:embed/>
            </p:oleObj>
          </a:graphicData>
        </a:graphic>
      </p:graphicFrame>
      <p:graphicFrame>
        <p:nvGraphicFramePr>
          <p:cNvPr id="37891" name="Object 5"/>
          <p:cNvGraphicFramePr>
            <a:graphicFrameLocks noChangeAspect="1"/>
          </p:cNvGraphicFramePr>
          <p:nvPr>
            <p:ph sz="quarter" idx="3"/>
          </p:nvPr>
        </p:nvGraphicFramePr>
        <p:xfrm>
          <a:off x="1785918" y="4786322"/>
          <a:ext cx="5929354" cy="1357322"/>
        </p:xfrm>
        <a:graphic>
          <a:graphicData uri="http://schemas.openxmlformats.org/presentationml/2006/ole">
            <p:oleObj spid="_x0000_s37891" name="Εξίσωση" r:id="rId4" imgW="2793960" imgH="838080" progId="Equation.3">
              <p:embed/>
            </p:oleObj>
          </a:graphicData>
        </a:graphic>
      </p:graphicFrame>
      <p:sp>
        <p:nvSpPr>
          <p:cNvPr id="2" name="Rectangle 6"/>
          <p:cNvSpPr>
            <a:spLocks noGrp="1" noChangeArrowheads="1"/>
          </p:cNvSpPr>
          <p:nvPr>
            <p:ph type="sldNum" sz="quarter" idx="12"/>
          </p:nvPr>
        </p:nvSpPr>
        <p:spPr>
          <a:noFill/>
        </p:spPr>
        <p:txBody>
          <a:bodyPr/>
          <a:lstStyle/>
          <a:p>
            <a:pPr>
              <a:defRPr/>
            </a:pPr>
            <a:fld id="{0F7864CC-BD38-47FA-8363-B6F751F02551}" type="slidenum">
              <a:rPr lang="el-GR" smtClean="0"/>
              <a:pPr>
                <a:defRPr/>
              </a:pPr>
              <a:t>88</a:t>
            </a:fld>
            <a:endParaRPr lang="el-GR" smtClean="0"/>
          </a:p>
        </p:txBody>
      </p:sp>
      <p:sp>
        <p:nvSpPr>
          <p:cNvPr id="37895" name="Text Box 6"/>
          <p:cNvSpPr txBox="1">
            <a:spLocks noChangeArrowheads="1"/>
          </p:cNvSpPr>
          <p:nvPr/>
        </p:nvSpPr>
        <p:spPr bwMode="auto">
          <a:xfrm>
            <a:off x="827088" y="5013325"/>
            <a:ext cx="7561262" cy="276225"/>
          </a:xfrm>
          <a:prstGeom prst="rect">
            <a:avLst/>
          </a:prstGeom>
          <a:noFill/>
          <a:ln w="9525">
            <a:noFill/>
            <a:miter lim="800000"/>
            <a:headEnd/>
            <a:tailEnd/>
          </a:ln>
        </p:spPr>
        <p:txBody>
          <a:bodyPr>
            <a:spAutoFit/>
          </a:bodyPr>
          <a:lstStyle/>
          <a:p>
            <a:pPr>
              <a:spcBef>
                <a:spcPct val="50000"/>
              </a:spcBef>
            </a:pPr>
            <a:endParaRPr lang="el-GR"/>
          </a:p>
        </p:txBody>
      </p:sp>
      <p:sp>
        <p:nvSpPr>
          <p:cNvPr id="37896" name="Text Box 7"/>
          <p:cNvSpPr txBox="1">
            <a:spLocks noChangeArrowheads="1"/>
          </p:cNvSpPr>
          <p:nvPr/>
        </p:nvSpPr>
        <p:spPr bwMode="auto">
          <a:xfrm>
            <a:off x="971550" y="4797425"/>
            <a:ext cx="7704138" cy="274638"/>
          </a:xfrm>
          <a:prstGeom prst="rect">
            <a:avLst/>
          </a:prstGeom>
          <a:noFill/>
          <a:ln w="9525">
            <a:noFill/>
            <a:miter lim="800000"/>
            <a:headEnd/>
            <a:tailEnd/>
          </a:ln>
        </p:spPr>
        <p:txBody>
          <a:bodyPr>
            <a:spAutoFit/>
          </a:bodyPr>
          <a:lstStyle/>
          <a:p>
            <a:pPr>
              <a:spcBef>
                <a:spcPct val="50000"/>
              </a:spcBef>
            </a:pPr>
            <a:endParaRPr lang="el-GR"/>
          </a:p>
        </p:txBody>
      </p:sp>
      <p:sp>
        <p:nvSpPr>
          <p:cNvPr id="37897" name="7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CD03CC0-63E6-428B-9BAB-C72FBBAFB0E0}" type="slidenum">
              <a:rPr lang="el-GR" sz="1400"/>
              <a:pPr algn="r"/>
              <a:t>88</a:t>
            </a:fld>
            <a:endParaRPr lang="el-GR" sz="14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normAutofit fontScale="90000"/>
          </a:bodyPr>
          <a:lstStyle/>
          <a:p>
            <a:pPr eaLnBrk="1" fontAlgn="auto" hangingPunct="1">
              <a:spcAft>
                <a:spcPts val="0"/>
              </a:spcAft>
              <a:defRPr/>
            </a:pPr>
            <a:r>
              <a:rPr lang="el-GR" smtClean="0"/>
              <a:t/>
            </a:r>
            <a:br>
              <a:rPr lang="el-GR" smtClean="0"/>
            </a:br>
            <a:r>
              <a:rPr lang="el-GR" smtClean="0"/>
              <a:t/>
            </a:r>
            <a:br>
              <a:rPr lang="el-GR" smtClean="0"/>
            </a:br>
            <a:r>
              <a:rPr lang="en-US" i="1" smtClean="0">
                <a:solidFill>
                  <a:srgbClr val="000000"/>
                </a:solidFill>
                <a:latin typeface="Bookman Old Style" pitchFamily="18" charset="0"/>
              </a:rPr>
              <a:t/>
            </a:r>
            <a:br>
              <a:rPr lang="en-US" i="1" smtClean="0">
                <a:solidFill>
                  <a:srgbClr val="000000"/>
                </a:solidFill>
                <a:latin typeface="Bookman Old Style" pitchFamily="18" charset="0"/>
              </a:rPr>
            </a:br>
            <a:endParaRPr lang="el-GR" i="1" smtClean="0">
              <a:solidFill>
                <a:srgbClr val="000000"/>
              </a:solidFill>
              <a:latin typeface="Bookman Old Style" pitchFamily="18" charset="0"/>
            </a:endParaRPr>
          </a:p>
        </p:txBody>
      </p:sp>
      <p:sp>
        <p:nvSpPr>
          <p:cNvPr id="38915" name="Rectangle 6"/>
          <p:cNvSpPr>
            <a:spLocks noGrp="1" noChangeArrowheads="1"/>
          </p:cNvSpPr>
          <p:nvPr>
            <p:ph type="sldNum" sz="quarter" idx="12"/>
          </p:nvPr>
        </p:nvSpPr>
        <p:spPr>
          <a:noFill/>
        </p:spPr>
        <p:txBody>
          <a:bodyPr/>
          <a:lstStyle/>
          <a:p>
            <a:pPr>
              <a:defRPr/>
            </a:pPr>
            <a:fld id="{9EE92366-70DB-47A0-B95A-4B24A758AB50}" type="slidenum">
              <a:rPr lang="el-GR"/>
              <a:pPr>
                <a:defRPr/>
              </a:pPr>
              <a:t>89</a:t>
            </a:fld>
            <a:endParaRPr lang="el-GR"/>
          </a:p>
        </p:txBody>
      </p:sp>
      <p:sp>
        <p:nvSpPr>
          <p:cNvPr id="38917" name="Rectangle 3"/>
          <p:cNvSpPr>
            <a:spLocks noGrp="1" noChangeArrowheads="1"/>
          </p:cNvSpPr>
          <p:nvPr>
            <p:ph sz="quarter" idx="1"/>
          </p:nvPr>
        </p:nvSpPr>
        <p:spPr/>
        <p:txBody>
          <a:bodyPr/>
          <a:lstStyle/>
          <a:p>
            <a:pPr eaLnBrk="1" hangingPunct="1"/>
            <a:r>
              <a:rPr lang="el-GR" smtClean="0"/>
              <a:t>Η ΕΠΙΚΡΑΤΟΥΣΑ ΤΙΜΗ ΣΤΗΝ ΠΕΡΙΠΤΩΣΗ ΟΜΑΔΟΠΟΙΗΜΕΝΩΝ ΔΕΔΟΜΕΝΩΝ </a:t>
            </a:r>
            <a:br>
              <a:rPr lang="el-GR" smtClean="0"/>
            </a:br>
            <a:r>
              <a:rPr lang="el-GR" smtClean="0"/>
              <a:t>	Σε περίπτωση ομαδοποιημένων δεδομένων ο τύπος ή επικρατούσα τιμή καθορίζεται:</a:t>
            </a:r>
            <a:br>
              <a:rPr lang="el-GR" smtClean="0"/>
            </a:br>
            <a:endParaRPr lang="el-GR" smtClean="0"/>
          </a:p>
        </p:txBody>
      </p:sp>
      <p:sp>
        <p:nvSpPr>
          <p:cNvPr id="3891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38914" name="Object 4"/>
          <p:cNvGraphicFramePr>
            <a:graphicFrameLocks noChangeAspect="1"/>
          </p:cNvGraphicFramePr>
          <p:nvPr/>
        </p:nvGraphicFramePr>
        <p:xfrm>
          <a:off x="1573213" y="4797425"/>
          <a:ext cx="4062412" cy="676275"/>
        </p:xfrm>
        <a:graphic>
          <a:graphicData uri="http://schemas.openxmlformats.org/presentationml/2006/ole">
            <p:oleObj spid="_x0000_s38914" name="Εξίσωση" r:id="rId3" imgW="2997000" imgH="4442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l-GR" b="1" u="sng" smtClean="0"/>
              <a:t>Είδη στατιστικών στοιχείων</a:t>
            </a:r>
          </a:p>
        </p:txBody>
      </p:sp>
      <p:sp>
        <p:nvSpPr>
          <p:cNvPr id="159746" name="Rectangle 6"/>
          <p:cNvSpPr>
            <a:spLocks noGrp="1" noChangeArrowheads="1"/>
          </p:cNvSpPr>
          <p:nvPr>
            <p:ph type="sldNum" sz="quarter" idx="12"/>
          </p:nvPr>
        </p:nvSpPr>
        <p:spPr>
          <a:noFill/>
        </p:spPr>
        <p:txBody>
          <a:bodyPr/>
          <a:lstStyle/>
          <a:p>
            <a:pPr>
              <a:defRPr/>
            </a:pPr>
            <a:fld id="{31AB894B-1655-4692-A4B2-DD9AF0C1AA47}" type="slidenum">
              <a:rPr lang="el-GR"/>
              <a:pPr>
                <a:defRPr/>
              </a:pPr>
              <a:t>9</a:t>
            </a:fld>
            <a:endParaRPr lang="el-GR"/>
          </a:p>
        </p:txBody>
      </p:sp>
      <p:sp>
        <p:nvSpPr>
          <p:cNvPr id="169988" name="Rectangle 3"/>
          <p:cNvSpPr>
            <a:spLocks noGrp="1" noChangeArrowheads="1"/>
          </p:cNvSpPr>
          <p:nvPr>
            <p:ph sz="quarter" idx="1"/>
          </p:nvPr>
        </p:nvSpPr>
        <p:spPr/>
        <p:txBody>
          <a:bodyPr/>
          <a:lstStyle/>
          <a:p>
            <a:pPr eaLnBrk="1" hangingPunct="1"/>
            <a:r>
              <a:rPr lang="el-GR" sz="2800" b="1" smtClean="0"/>
              <a:t>1. Οι χρονοσειρές ή χρονικές σειρές (</a:t>
            </a:r>
            <a:r>
              <a:rPr lang="en-US" sz="2800" b="1" smtClean="0"/>
              <a:t>time series</a:t>
            </a:r>
            <a:r>
              <a:rPr lang="el-GR" sz="2800" b="1" smtClean="0"/>
              <a:t>) </a:t>
            </a:r>
            <a:r>
              <a:rPr lang="el-GR" sz="2800" i="1" smtClean="0"/>
              <a:t>είναι δεδομένα τα οποία συλλέγονται διαχρονικά και καλύπτουν μία σχετικά μεγάλη χρονική περίοδο.</a:t>
            </a:r>
            <a:r>
              <a:rPr lang="el-GR" sz="2800" smtClean="0"/>
              <a:t> </a:t>
            </a:r>
          </a:p>
          <a:p>
            <a:pPr eaLnBrk="1" hangingPunct="1"/>
            <a:r>
              <a:rPr lang="el-GR" sz="2800" b="1" smtClean="0"/>
              <a:t>2. Τα διαστρωματικά στοιχεία (</a:t>
            </a:r>
            <a:r>
              <a:rPr lang="en-US" sz="2800" b="1" smtClean="0"/>
              <a:t>cross</a:t>
            </a:r>
            <a:r>
              <a:rPr lang="el-GR" sz="2800" b="1" smtClean="0"/>
              <a:t>-</a:t>
            </a:r>
            <a:r>
              <a:rPr lang="en-US" sz="2800" b="1" smtClean="0"/>
              <a:t>section data</a:t>
            </a:r>
            <a:r>
              <a:rPr lang="el-GR" sz="2800" b="1" smtClean="0"/>
              <a:t>) </a:t>
            </a:r>
            <a:r>
              <a:rPr lang="el-GR" sz="2800" i="1" smtClean="0"/>
              <a:t>είναι στατιστικές πληροφορίες οι οποίες συλλέγονται όλες την ίδια χρονική στιγμή  </a:t>
            </a:r>
            <a:r>
              <a:rPr lang="el-GR" sz="2800" smtClean="0"/>
              <a:t>. Η διαστρωμάτωση μπορεί να αφορά γεωγραφικά ή και άλλα  ποιοτικά ή/και ποσοτικά χαρακτηριστικά. </a:t>
            </a:r>
          </a:p>
        </p:txBody>
      </p:sp>
      <p:sp>
        <p:nvSpPr>
          <p:cNvPr id="16998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EEA9E71-45FA-4E3B-A46F-32C3231AF5E6}" type="slidenum">
              <a:rPr lang="el-GR" sz="1400"/>
              <a:pPr algn="r"/>
              <a:t>9</a:t>
            </a:fld>
            <a:endParaRPr lang="el-GR" sz="14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6"/>
          <p:cNvSpPr>
            <a:spLocks noGrp="1" noChangeArrowheads="1"/>
          </p:cNvSpPr>
          <p:nvPr>
            <p:ph type="sldNum" sz="quarter" idx="12"/>
          </p:nvPr>
        </p:nvSpPr>
        <p:spPr>
          <a:noFill/>
        </p:spPr>
        <p:txBody>
          <a:bodyPr/>
          <a:lstStyle/>
          <a:p>
            <a:pPr>
              <a:defRPr/>
            </a:pPr>
            <a:fld id="{A3864DDF-BBEF-4F06-88DA-5F806D423F73}" type="slidenum">
              <a:rPr lang="el-GR"/>
              <a:pPr>
                <a:defRPr/>
              </a:pPr>
              <a:t>90</a:t>
            </a:fld>
            <a:endParaRPr lang="el-GR"/>
          </a:p>
        </p:txBody>
      </p:sp>
      <p:sp>
        <p:nvSpPr>
          <p:cNvPr id="199683" name="Rectangle 3"/>
          <p:cNvSpPr>
            <a:spLocks noGrp="1" noChangeArrowheads="1"/>
          </p:cNvSpPr>
          <p:nvPr>
            <p:ph sz="quarter" idx="1"/>
          </p:nvPr>
        </p:nvSpPr>
        <p:spPr/>
        <p:txBody>
          <a:bodyPr>
            <a:normAutofit lnSpcReduction="10000"/>
          </a:bodyPr>
          <a:lstStyle/>
          <a:p>
            <a:pPr marL="274320" indent="-274320" eaLnBrk="1" fontAlgn="auto" hangingPunct="1">
              <a:lnSpc>
                <a:spcPct val="90000"/>
              </a:lnSpc>
              <a:spcBef>
                <a:spcPts val="580"/>
              </a:spcBef>
              <a:spcAft>
                <a:spcPts val="0"/>
              </a:spcAft>
              <a:buFont typeface="Wingdings 2"/>
              <a:buChar char=""/>
              <a:defRPr/>
            </a:pPr>
            <a:r>
              <a:rPr lang="el-GR" sz="2400" i="1" smtClean="0">
                <a:solidFill>
                  <a:srgbClr val="000000"/>
                </a:solidFill>
                <a:latin typeface="Bookman Old Style" pitchFamily="18" charset="0"/>
              </a:rPr>
              <a:t>Όπου</a:t>
            </a:r>
            <a:br>
              <a:rPr lang="el-GR" sz="2400" i="1" smtClean="0">
                <a:solidFill>
                  <a:srgbClr val="000000"/>
                </a:solidFill>
                <a:latin typeface="Bookman Old Style" pitchFamily="18" charset="0"/>
              </a:rPr>
            </a:br>
            <a:r>
              <a:rPr lang="el-GR" sz="2400" i="1" smtClean="0">
                <a:solidFill>
                  <a:srgbClr val="000000"/>
                </a:solidFill>
                <a:latin typeface="Bookman Old Style" pitchFamily="18" charset="0"/>
              </a:rPr>
              <a:t>Τ= το σημείο μέγιστης συχνότητας της κατανομής</a:t>
            </a:r>
            <a:br>
              <a:rPr lang="el-GR" sz="2400" i="1" smtClean="0">
                <a:solidFill>
                  <a:srgbClr val="000000"/>
                </a:solidFill>
                <a:latin typeface="Bookman Old Style" pitchFamily="18" charset="0"/>
              </a:rPr>
            </a:br>
            <a:r>
              <a:rPr lang="en-US" sz="2400" i="1" smtClean="0">
                <a:solidFill>
                  <a:srgbClr val="000000"/>
                </a:solidFill>
                <a:latin typeface="Bookman Old Style" pitchFamily="18" charset="0"/>
              </a:rPr>
              <a:t>i</a:t>
            </a:r>
            <a:r>
              <a:rPr lang="el-GR" sz="2400" i="1" smtClean="0">
                <a:solidFill>
                  <a:srgbClr val="000000"/>
                </a:solidFill>
                <a:latin typeface="Bookman Old Style" pitchFamily="18" charset="0"/>
              </a:rPr>
              <a:t>=η τάξη η οποία παρουσιάζει τη μεγαλύτερη συχνότητα από όλες τις άλλες τάξεις της μονοκόρυφης κατανομής</a:t>
            </a:r>
            <a:br>
              <a:rPr lang="el-GR" sz="2400" i="1" smtClean="0">
                <a:solidFill>
                  <a:srgbClr val="000000"/>
                </a:solidFill>
                <a:latin typeface="Bookman Old Style" pitchFamily="18" charset="0"/>
              </a:rPr>
            </a:br>
            <a:r>
              <a:rPr lang="en-US" sz="2400" i="1" smtClean="0">
                <a:solidFill>
                  <a:srgbClr val="000000"/>
                </a:solidFill>
                <a:latin typeface="Bookman Old Style" pitchFamily="18" charset="0"/>
              </a:rPr>
              <a:t>f</a:t>
            </a:r>
            <a:r>
              <a:rPr lang="en-US" sz="2400" i="1" baseline="-25000" smtClean="0">
                <a:solidFill>
                  <a:srgbClr val="000000"/>
                </a:solidFill>
                <a:latin typeface="Bookman Old Style" pitchFamily="18" charset="0"/>
              </a:rPr>
              <a:t>i</a:t>
            </a:r>
            <a:r>
              <a:rPr lang="el-GR" sz="2400" i="1" smtClean="0">
                <a:solidFill>
                  <a:srgbClr val="000000"/>
                </a:solidFill>
                <a:latin typeface="Bookman Old Style" pitchFamily="18" charset="0"/>
              </a:rPr>
              <a:t>= η μέγιστη συχνότητα της μονοκόρυφης κατανομής</a:t>
            </a:r>
            <a:br>
              <a:rPr lang="el-GR" sz="2400" i="1" smtClean="0">
                <a:solidFill>
                  <a:srgbClr val="000000"/>
                </a:solidFill>
                <a:latin typeface="Bookman Old Style" pitchFamily="18" charset="0"/>
              </a:rPr>
            </a:br>
            <a:r>
              <a:rPr lang="en-US" sz="2400" i="1" smtClean="0">
                <a:solidFill>
                  <a:srgbClr val="000000"/>
                </a:solidFill>
                <a:latin typeface="Bookman Old Style" pitchFamily="18" charset="0"/>
              </a:rPr>
              <a:t>L</a:t>
            </a:r>
            <a:r>
              <a:rPr lang="en-US" sz="2400" i="1" baseline="-25000" smtClean="0">
                <a:solidFill>
                  <a:srgbClr val="000000"/>
                </a:solidFill>
                <a:latin typeface="Bookman Old Style" pitchFamily="18" charset="0"/>
              </a:rPr>
              <a:t>i</a:t>
            </a:r>
            <a:r>
              <a:rPr lang="el-GR" sz="2400" i="1" smtClean="0">
                <a:solidFill>
                  <a:srgbClr val="000000"/>
                </a:solidFill>
                <a:latin typeface="Bookman Old Style" pitchFamily="18" charset="0"/>
              </a:rPr>
              <a:t>= το κατώτερο όριο της τάξης η οποία παρουσιάζει τη μέγιστη συχνότητα και το οποίο είναι ισοδύναμο με </a:t>
            </a:r>
            <a:r>
              <a:rPr lang="en-US" sz="2400" i="1" smtClean="0">
                <a:solidFill>
                  <a:srgbClr val="000000"/>
                </a:solidFill>
                <a:latin typeface="Bookman Old Style" pitchFamily="18" charset="0"/>
              </a:rPr>
              <a:t>U</a:t>
            </a:r>
            <a:r>
              <a:rPr lang="en-US" sz="2400" i="1" baseline="-25000" smtClean="0">
                <a:solidFill>
                  <a:srgbClr val="000000"/>
                </a:solidFill>
                <a:latin typeface="Bookman Old Style" pitchFamily="18" charset="0"/>
              </a:rPr>
              <a:t>i</a:t>
            </a:r>
            <a:r>
              <a:rPr lang="el-GR" sz="2400" i="1" baseline="-25000" smtClean="0">
                <a:solidFill>
                  <a:srgbClr val="000000"/>
                </a:solidFill>
                <a:latin typeface="Bookman Old Style" pitchFamily="18" charset="0"/>
              </a:rPr>
              <a:t>-1 </a:t>
            </a:r>
            <a:r>
              <a:rPr lang="el-GR" sz="2400" i="1" smtClean="0">
                <a:solidFill>
                  <a:srgbClr val="000000"/>
                </a:solidFill>
                <a:latin typeface="Bookman Old Style" pitchFamily="18" charset="0"/>
              </a:rPr>
              <a:t>(δηλ. το ανώτερο όριο της προηγούμενης τάξης).</a:t>
            </a:r>
            <a:br>
              <a:rPr lang="el-GR" sz="2400" i="1" smtClean="0">
                <a:solidFill>
                  <a:srgbClr val="000000"/>
                </a:solidFill>
                <a:latin typeface="Bookman Old Style" pitchFamily="18" charset="0"/>
              </a:rPr>
            </a:br>
            <a:r>
              <a:rPr lang="el-GR" sz="2400" i="1" smtClean="0">
                <a:solidFill>
                  <a:srgbClr val="000000"/>
                </a:solidFill>
                <a:latin typeface="Bookman Old Style" pitchFamily="18" charset="0"/>
              </a:rPr>
              <a:t>δ</a:t>
            </a:r>
            <a:r>
              <a:rPr lang="en-US" sz="2400" i="1" baseline="-25000" smtClean="0">
                <a:solidFill>
                  <a:srgbClr val="000000"/>
                </a:solidFill>
                <a:latin typeface="Bookman Old Style" pitchFamily="18" charset="0"/>
              </a:rPr>
              <a:t>i</a:t>
            </a:r>
            <a:r>
              <a:rPr lang="el-GR" sz="2400" i="1" smtClean="0">
                <a:solidFill>
                  <a:srgbClr val="000000"/>
                </a:solidFill>
                <a:latin typeface="Bookman Old Style" pitchFamily="18" charset="0"/>
              </a:rPr>
              <a:t>= το πλάτος της τάξης η οποία παρουσιάζει τη μέγιστη συχνότητα</a:t>
            </a:r>
            <a:br>
              <a:rPr lang="el-GR" sz="2400" i="1" smtClean="0">
                <a:solidFill>
                  <a:srgbClr val="000000"/>
                </a:solidFill>
                <a:latin typeface="Bookman Old Style" pitchFamily="18" charset="0"/>
              </a:rPr>
            </a:br>
            <a:endParaRPr lang="el-GR" sz="2400" i="1" smtClean="0">
              <a:solidFill>
                <a:srgbClr val="000000"/>
              </a:solidFill>
              <a:latin typeface="Bookman Old Style"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6"/>
          <p:cNvSpPr>
            <a:spLocks noGrp="1" noChangeArrowheads="1"/>
          </p:cNvSpPr>
          <p:nvPr>
            <p:ph type="sldNum" sz="quarter" idx="12"/>
          </p:nvPr>
        </p:nvSpPr>
        <p:spPr>
          <a:noFill/>
        </p:spPr>
        <p:txBody>
          <a:bodyPr/>
          <a:lstStyle/>
          <a:p>
            <a:pPr>
              <a:defRPr/>
            </a:pPr>
            <a:fld id="{A483F0A8-8706-4D4D-A3BE-919ADCEEDBF9}" type="slidenum">
              <a:rPr lang="el-GR"/>
              <a:pPr>
                <a:defRPr/>
              </a:pPr>
              <a:t>91</a:t>
            </a:fld>
            <a:endParaRPr lang="el-GR"/>
          </a:p>
        </p:txBody>
      </p:sp>
      <p:graphicFrame>
        <p:nvGraphicFramePr>
          <p:cNvPr id="39938" name="Object 3"/>
          <p:cNvGraphicFramePr>
            <a:graphicFrameLocks noChangeAspect="1"/>
          </p:cNvGraphicFramePr>
          <p:nvPr>
            <p:ph sz="quarter" idx="1"/>
          </p:nvPr>
        </p:nvGraphicFramePr>
        <p:xfrm>
          <a:off x="1000100" y="525463"/>
          <a:ext cx="7113613" cy="5486400"/>
        </p:xfrm>
        <a:graphic>
          <a:graphicData uri="http://schemas.openxmlformats.org/presentationml/2006/ole">
            <p:oleObj spid="_x0000_s39938" name="Document" r:id="rId3" imgW="8906954" imgH="7837621" progId="Word.Document.8">
              <p:embed/>
            </p:oleObj>
          </a:graphicData>
        </a:graphic>
      </p:graphicFrame>
      <p:sp>
        <p:nvSpPr>
          <p:cNvPr id="4" name="3 - TextBox"/>
          <p:cNvSpPr txBox="1"/>
          <p:nvPr/>
        </p:nvSpPr>
        <p:spPr>
          <a:xfrm>
            <a:off x="3214678" y="3357562"/>
            <a:ext cx="312906" cy="369332"/>
          </a:xfrm>
          <a:prstGeom prst="rect">
            <a:avLst/>
          </a:prstGeom>
          <a:noFill/>
        </p:spPr>
        <p:txBody>
          <a:bodyPr wrap="none" rtlCol="0">
            <a:spAutoFit/>
          </a:bodyPr>
          <a:lstStyle/>
          <a:p>
            <a:r>
              <a:rPr lang="el-GR" dirty="0" smtClean="0"/>
              <a:t>δ</a:t>
            </a:r>
            <a:endParaRPr lang="el-GR" dirty="0"/>
          </a:p>
        </p:txBody>
      </p:sp>
      <p:sp>
        <p:nvSpPr>
          <p:cNvPr id="5" name="4 - Αριστερό άγκιστρο"/>
          <p:cNvSpPr/>
          <p:nvPr/>
        </p:nvSpPr>
        <p:spPr>
          <a:xfrm>
            <a:off x="3071802" y="3214686"/>
            <a:ext cx="71438" cy="4286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5 - Δεξιό άγκιστρο"/>
          <p:cNvSpPr/>
          <p:nvPr/>
        </p:nvSpPr>
        <p:spPr>
          <a:xfrm flipH="1">
            <a:off x="3500430" y="3214686"/>
            <a:ext cx="45719" cy="4286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6"/>
          <p:cNvSpPr>
            <a:spLocks noGrp="1" noChangeArrowheads="1"/>
          </p:cNvSpPr>
          <p:nvPr>
            <p:ph type="sldNum" sz="quarter" idx="12"/>
          </p:nvPr>
        </p:nvSpPr>
        <p:spPr>
          <a:noFill/>
        </p:spPr>
        <p:txBody>
          <a:bodyPr/>
          <a:lstStyle/>
          <a:p>
            <a:pPr>
              <a:defRPr/>
            </a:pPr>
            <a:fld id="{917A48EB-7F7D-45FA-8B53-55DD325CD8DB}" type="slidenum">
              <a:rPr lang="el-GR"/>
              <a:pPr>
                <a:defRPr/>
              </a:pPr>
              <a:t>92</a:t>
            </a:fld>
            <a:endParaRPr lang="el-GR"/>
          </a:p>
        </p:txBody>
      </p:sp>
      <p:sp>
        <p:nvSpPr>
          <p:cNvPr id="214019" name="Rectangle 3"/>
          <p:cNvSpPr>
            <a:spLocks noGrp="1" noChangeArrowheads="1"/>
          </p:cNvSpPr>
          <p:nvPr>
            <p:ph sz="quarter" idx="1"/>
          </p:nvPr>
        </p:nvSpPr>
        <p:spPr/>
        <p:txBody>
          <a:bodyPr/>
          <a:lstStyle/>
          <a:p>
            <a:pPr eaLnBrk="1" hangingPunct="1"/>
            <a:r>
              <a:rPr lang="el-GR" i="1" smtClean="0">
                <a:solidFill>
                  <a:srgbClr val="000000"/>
                </a:solidFill>
                <a:latin typeface="Bookman Old Style" pitchFamily="18" charset="0"/>
              </a:rPr>
              <a:t>Δ</a:t>
            </a:r>
            <a:r>
              <a:rPr lang="el-GR" i="1" baseline="-25000" smtClean="0">
                <a:solidFill>
                  <a:srgbClr val="000000"/>
                </a:solidFill>
                <a:latin typeface="Bookman Old Style" pitchFamily="18" charset="0"/>
              </a:rPr>
              <a:t>1</a:t>
            </a:r>
            <a:r>
              <a:rPr lang="el-GR" i="1" smtClean="0">
                <a:solidFill>
                  <a:srgbClr val="000000"/>
                </a:solidFill>
                <a:latin typeface="Bookman Old Style" pitchFamily="18" charset="0"/>
              </a:rPr>
              <a:t> =</a:t>
            </a:r>
            <a:r>
              <a:rPr lang="en-US" i="1" smtClean="0">
                <a:solidFill>
                  <a:srgbClr val="000000"/>
                </a:solidFill>
                <a:latin typeface="Bookman Old Style" pitchFamily="18" charset="0"/>
              </a:rPr>
              <a:t>f</a:t>
            </a:r>
            <a:r>
              <a:rPr lang="en-US" i="1" baseline="-25000" smtClean="0">
                <a:solidFill>
                  <a:srgbClr val="000000"/>
                </a:solidFill>
                <a:latin typeface="Bookman Old Style" pitchFamily="18" charset="0"/>
              </a:rPr>
              <a:t>i</a:t>
            </a:r>
            <a:r>
              <a:rPr lang="el-GR" i="1" smtClean="0">
                <a:solidFill>
                  <a:srgbClr val="000000"/>
                </a:solidFill>
                <a:latin typeface="Bookman Old Style" pitchFamily="18" charset="0"/>
              </a:rPr>
              <a:t>-</a:t>
            </a:r>
            <a:r>
              <a:rPr lang="en-US" i="1" smtClean="0">
                <a:solidFill>
                  <a:srgbClr val="000000"/>
                </a:solidFill>
                <a:latin typeface="Bookman Old Style" pitchFamily="18" charset="0"/>
              </a:rPr>
              <a:t>f</a:t>
            </a:r>
            <a:r>
              <a:rPr lang="en-US" i="1" baseline="-25000" smtClean="0">
                <a:solidFill>
                  <a:srgbClr val="000000"/>
                </a:solidFill>
                <a:latin typeface="Bookman Old Style" pitchFamily="18" charset="0"/>
              </a:rPr>
              <a:t>i</a:t>
            </a:r>
            <a:r>
              <a:rPr lang="el-GR" i="1" baseline="-25000" smtClean="0">
                <a:solidFill>
                  <a:srgbClr val="000000"/>
                </a:solidFill>
                <a:latin typeface="Bookman Old Style" pitchFamily="18" charset="0"/>
              </a:rPr>
              <a:t>-1</a:t>
            </a:r>
            <a:r>
              <a:rPr lang="el-GR" i="1" smtClean="0">
                <a:solidFill>
                  <a:srgbClr val="000000"/>
                </a:solidFill>
                <a:latin typeface="Bookman Old Style" pitchFamily="18" charset="0"/>
              </a:rPr>
              <a:t> η διαφορά ανάμεσα στη μέγιστη συχνότητα και τη συχνότητα της αμέσως προηγούμενης τάξης.</a:t>
            </a:r>
            <a:br>
              <a:rPr lang="el-GR" i="1" smtClean="0">
                <a:solidFill>
                  <a:srgbClr val="000000"/>
                </a:solidFill>
                <a:latin typeface="Bookman Old Style" pitchFamily="18" charset="0"/>
              </a:rPr>
            </a:br>
            <a:r>
              <a:rPr lang="el-GR" i="1" smtClean="0">
                <a:solidFill>
                  <a:srgbClr val="000000"/>
                </a:solidFill>
                <a:latin typeface="Bookman Old Style" pitchFamily="18" charset="0"/>
              </a:rPr>
              <a:t>Δ</a:t>
            </a:r>
            <a:r>
              <a:rPr lang="el-GR" i="1" baseline="-25000" smtClean="0">
                <a:solidFill>
                  <a:srgbClr val="000000"/>
                </a:solidFill>
                <a:latin typeface="Bookman Old Style" pitchFamily="18" charset="0"/>
              </a:rPr>
              <a:t>2</a:t>
            </a:r>
            <a:r>
              <a:rPr lang="el-GR" i="1" smtClean="0">
                <a:solidFill>
                  <a:srgbClr val="000000"/>
                </a:solidFill>
                <a:latin typeface="Bookman Old Style" pitchFamily="18" charset="0"/>
              </a:rPr>
              <a:t>= </a:t>
            </a:r>
            <a:r>
              <a:rPr lang="en-US" i="1" smtClean="0">
                <a:solidFill>
                  <a:srgbClr val="000000"/>
                </a:solidFill>
                <a:latin typeface="Bookman Old Style" pitchFamily="18" charset="0"/>
              </a:rPr>
              <a:t>f</a:t>
            </a:r>
            <a:r>
              <a:rPr lang="en-US" i="1" baseline="-25000" smtClean="0">
                <a:solidFill>
                  <a:srgbClr val="000000"/>
                </a:solidFill>
                <a:latin typeface="Bookman Old Style" pitchFamily="18" charset="0"/>
              </a:rPr>
              <a:t>i</a:t>
            </a:r>
            <a:r>
              <a:rPr lang="el-GR" i="1" smtClean="0">
                <a:solidFill>
                  <a:srgbClr val="000000"/>
                </a:solidFill>
                <a:latin typeface="Bookman Old Style" pitchFamily="18" charset="0"/>
              </a:rPr>
              <a:t>-</a:t>
            </a:r>
            <a:r>
              <a:rPr lang="en-US" i="1" smtClean="0">
                <a:solidFill>
                  <a:srgbClr val="000000"/>
                </a:solidFill>
                <a:latin typeface="Bookman Old Style" pitchFamily="18" charset="0"/>
              </a:rPr>
              <a:t>f</a:t>
            </a:r>
            <a:r>
              <a:rPr lang="en-US" i="1" baseline="-25000" smtClean="0">
                <a:solidFill>
                  <a:srgbClr val="000000"/>
                </a:solidFill>
                <a:latin typeface="Bookman Old Style" pitchFamily="18" charset="0"/>
              </a:rPr>
              <a:t>i</a:t>
            </a:r>
            <a:r>
              <a:rPr lang="el-GR" i="1" baseline="-25000" smtClean="0">
                <a:solidFill>
                  <a:srgbClr val="000000"/>
                </a:solidFill>
                <a:latin typeface="Bookman Old Style" pitchFamily="18" charset="0"/>
              </a:rPr>
              <a:t>+1 </a:t>
            </a:r>
            <a:r>
              <a:rPr lang="el-GR" i="1" smtClean="0">
                <a:solidFill>
                  <a:srgbClr val="000000"/>
                </a:solidFill>
                <a:latin typeface="Bookman Old Style" pitchFamily="18" charset="0"/>
              </a:rPr>
              <a:t>η διαφορά ανάμεσα στη μέγιστη συχνότητα και τη συχνότητα της αμέσως επόμενης τάξης.</a:t>
            </a:r>
            <a:br>
              <a:rPr lang="el-GR" i="1" smtClean="0">
                <a:solidFill>
                  <a:srgbClr val="000000"/>
                </a:solidFill>
                <a:latin typeface="Bookman Old Style" pitchFamily="18" charset="0"/>
              </a:rPr>
            </a:br>
            <a:endParaRPr lang="el-GR" i="1" smtClean="0">
              <a:solidFill>
                <a:srgbClr val="000000"/>
              </a:solidFill>
              <a:latin typeface="Bookman Old Style"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p:txBody>
          <a:bodyPr>
            <a:normAutofit fontScale="90000"/>
          </a:bodyPr>
          <a:lstStyle/>
          <a:p>
            <a:pPr eaLnBrk="1" fontAlgn="auto" hangingPunct="1">
              <a:spcAft>
                <a:spcPts val="0"/>
              </a:spcAft>
              <a:defRPr/>
            </a:pPr>
            <a:r>
              <a:rPr lang="en-US" sz="2800" i="1" smtClean="0">
                <a:solidFill>
                  <a:srgbClr val="000000"/>
                </a:solidFill>
                <a:latin typeface="Bookman Old Style" pitchFamily="18" charset="0"/>
              </a:rPr>
              <a:t/>
            </a:r>
            <a:br>
              <a:rPr lang="en-US" sz="2800" i="1" smtClean="0">
                <a:solidFill>
                  <a:srgbClr val="000000"/>
                </a:solidFill>
                <a:latin typeface="Bookman Old Style" pitchFamily="18" charset="0"/>
              </a:rPr>
            </a:br>
            <a:r>
              <a:rPr lang="el-GR" sz="1400" i="1" smtClean="0">
                <a:solidFill>
                  <a:srgbClr val="000000"/>
                </a:solidFill>
                <a:latin typeface="Bookman Old Style" pitchFamily="18" charset="0"/>
              </a:rPr>
              <a:t>ΠΑΡΑΔΕΙΓΜΑ</a:t>
            </a:r>
            <a:br>
              <a:rPr lang="el-GR" sz="1400" i="1" smtClean="0">
                <a:solidFill>
                  <a:srgbClr val="000000"/>
                </a:solidFill>
                <a:latin typeface="Bookman Old Style" pitchFamily="18" charset="0"/>
              </a:rPr>
            </a:br>
            <a:r>
              <a:rPr lang="el-GR" sz="1400" i="1" smtClean="0">
                <a:solidFill>
                  <a:srgbClr val="000000"/>
                </a:solidFill>
                <a:latin typeface="Bookman Old Style" pitchFamily="18" charset="0"/>
              </a:rPr>
              <a:t>Δίδεται η κατανομή των γάμων κατά ηλικία της νύφης που τελέστηκαν σε ημιαστικές περιοχές το 1988</a:t>
            </a:r>
            <a:br>
              <a:rPr lang="el-GR" sz="1400" i="1" smtClean="0">
                <a:solidFill>
                  <a:srgbClr val="000000"/>
                </a:solidFill>
                <a:latin typeface="Bookman Old Style" pitchFamily="18" charset="0"/>
              </a:rPr>
            </a:br>
            <a:endParaRPr lang="el-GR" sz="1400" i="1" smtClean="0">
              <a:solidFill>
                <a:srgbClr val="000000"/>
              </a:solidFill>
              <a:latin typeface="Bookman Old Style" pitchFamily="18" charset="0"/>
            </a:endParaRPr>
          </a:p>
        </p:txBody>
      </p:sp>
      <p:sp>
        <p:nvSpPr>
          <p:cNvPr id="40964" name="Rectangle 6"/>
          <p:cNvSpPr>
            <a:spLocks noGrp="1" noChangeArrowheads="1"/>
          </p:cNvSpPr>
          <p:nvPr>
            <p:ph type="sldNum" sz="quarter" idx="12"/>
          </p:nvPr>
        </p:nvSpPr>
        <p:spPr>
          <a:noFill/>
        </p:spPr>
        <p:txBody>
          <a:bodyPr/>
          <a:lstStyle/>
          <a:p>
            <a:pPr>
              <a:defRPr/>
            </a:pPr>
            <a:fld id="{D9607289-601B-4EE1-AA90-5BCF6264BCB8}" type="slidenum">
              <a:rPr lang="el-GR"/>
              <a:pPr>
                <a:defRPr/>
              </a:pPr>
              <a:t>93</a:t>
            </a:fld>
            <a:endParaRPr lang="el-GR"/>
          </a:p>
        </p:txBody>
      </p:sp>
      <p:graphicFrame>
        <p:nvGraphicFramePr>
          <p:cNvPr id="40962" name="Object 11"/>
          <p:cNvGraphicFramePr>
            <a:graphicFrameLocks noChangeAspect="1"/>
          </p:cNvGraphicFramePr>
          <p:nvPr>
            <p:ph sz="quarter" idx="1"/>
          </p:nvPr>
        </p:nvGraphicFramePr>
        <p:xfrm>
          <a:off x="1619250" y="1412875"/>
          <a:ext cx="4038600" cy="4116388"/>
        </p:xfrm>
        <a:graphic>
          <a:graphicData uri="http://schemas.openxmlformats.org/presentationml/2006/ole">
            <p:oleObj spid="_x0000_s40962" name="Έγγραφο" r:id="rId3" imgW="5782160" imgH="5892201" progId="Word.Document.8">
              <p:embed/>
            </p:oleObj>
          </a:graphicData>
        </a:graphic>
      </p:graphicFrame>
      <p:sp>
        <p:nvSpPr>
          <p:cNvPr id="40966" name="Text Box 8"/>
          <p:cNvSpPr txBox="1">
            <a:spLocks noChangeArrowheads="1"/>
          </p:cNvSpPr>
          <p:nvPr/>
        </p:nvSpPr>
        <p:spPr bwMode="auto">
          <a:xfrm>
            <a:off x="1403350" y="5805488"/>
            <a:ext cx="5834063" cy="274637"/>
          </a:xfrm>
          <a:prstGeom prst="rect">
            <a:avLst/>
          </a:prstGeom>
          <a:noFill/>
          <a:ln w="9525">
            <a:noFill/>
            <a:miter lim="800000"/>
            <a:headEnd/>
            <a:tailEnd/>
          </a:ln>
        </p:spPr>
        <p:txBody>
          <a:bodyPr>
            <a:spAutoFit/>
          </a:bodyPr>
          <a:lstStyle/>
          <a:p>
            <a:pPr>
              <a:spcBef>
                <a:spcPct val="50000"/>
              </a:spcBef>
            </a:pPr>
            <a:endParaRPr lang="el-GR"/>
          </a:p>
        </p:txBody>
      </p:sp>
      <p:sp>
        <p:nvSpPr>
          <p:cNvPr id="4096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40963" name="Object 9"/>
          <p:cNvGraphicFramePr>
            <a:graphicFrameLocks noChangeAspect="1"/>
          </p:cNvGraphicFramePr>
          <p:nvPr/>
        </p:nvGraphicFramePr>
        <p:xfrm>
          <a:off x="1187450" y="5661025"/>
          <a:ext cx="5172075" cy="685800"/>
        </p:xfrm>
        <a:graphic>
          <a:graphicData uri="http://schemas.openxmlformats.org/presentationml/2006/ole">
            <p:oleObj spid="_x0000_s40963" name="Εξίσωση" r:id="rId4" imgW="2844800" imgH="419100" progId="Equation.3">
              <p:embed/>
            </p:oleObj>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6"/>
          <p:cNvSpPr>
            <a:spLocks noGrp="1" noChangeArrowheads="1"/>
          </p:cNvSpPr>
          <p:nvPr>
            <p:ph type="sldNum" sz="quarter" idx="12"/>
          </p:nvPr>
        </p:nvSpPr>
        <p:spPr>
          <a:noFill/>
        </p:spPr>
        <p:txBody>
          <a:bodyPr/>
          <a:lstStyle/>
          <a:p>
            <a:pPr>
              <a:defRPr/>
            </a:pPr>
            <a:fld id="{3C7C24DA-8F70-40F5-9B0C-6647EF10E1D4}" type="slidenum">
              <a:rPr lang="el-GR"/>
              <a:pPr>
                <a:defRPr/>
              </a:pPr>
              <a:t>94</a:t>
            </a:fld>
            <a:endParaRPr lang="el-GR"/>
          </a:p>
        </p:txBody>
      </p:sp>
      <p:sp>
        <p:nvSpPr>
          <p:cNvPr id="41988" name="Rectangle 3"/>
          <p:cNvSpPr>
            <a:spLocks noGrp="1" noChangeArrowheads="1"/>
          </p:cNvSpPr>
          <p:nvPr>
            <p:ph sz="quarter" idx="1"/>
          </p:nvPr>
        </p:nvSpPr>
        <p:spPr>
          <a:xfrm>
            <a:off x="457200" y="188913"/>
            <a:ext cx="8229600" cy="5937250"/>
          </a:xfrm>
        </p:spPr>
        <p:txBody>
          <a:bodyPr/>
          <a:lstStyle/>
          <a:p>
            <a:pPr eaLnBrk="1" hangingPunct="1"/>
            <a:r>
              <a:rPr lang="el-GR" sz="2800" smtClean="0"/>
              <a:t>Η ΔΙΑΜΕΣΟΣ ΣΤΗΝ ΠΕΡΙΠΤΩΣΗ ΟΜΑΔΟΠΟΙΗΜΕΝΩΝ ΔΕΔΟΜΕΝΩΝ</a:t>
            </a:r>
          </a:p>
          <a:p>
            <a:pPr eaLnBrk="1" hangingPunct="1"/>
            <a:r>
              <a:rPr lang="el-GR" sz="2800" smtClean="0"/>
              <a:t>1. Υπολογίζουμε τις δεξιόστροφες αθροιστικές συχνότητες της κατανομής</a:t>
            </a:r>
          </a:p>
          <a:p>
            <a:pPr eaLnBrk="1" hangingPunct="1"/>
            <a:r>
              <a:rPr lang="el-GR" sz="2800" smtClean="0"/>
              <a:t>2. Εντοπίζουμε τη θέση της διαμέσου ως το ήμισυ των διαθέσιμων παρατηρήσεων: Ν/2</a:t>
            </a:r>
          </a:p>
          <a:p>
            <a:pPr eaLnBrk="1" hangingPunct="1"/>
            <a:r>
              <a:rPr lang="el-GR" sz="2800" smtClean="0"/>
              <a:t>3. Εντοπίζουμε την ι-στή τάξη της κατανομής στην οποία το ήμισυ των παρατηρήσεων δεν υπερβαίνει την αντίστοιχη δεξιόστροφη εμπειρική συχνότητα</a:t>
            </a:r>
          </a:p>
          <a:p>
            <a:pPr eaLnBrk="1" hangingPunct="1"/>
            <a:r>
              <a:rPr lang="el-GR" sz="2800" smtClean="0"/>
              <a:t>4.   Εφαρμόζουμε τον ακόλουθο τύπο.</a:t>
            </a:r>
            <a:endParaRPr lang="en-US" sz="2800" smtClean="0"/>
          </a:p>
          <a:p>
            <a:pPr eaLnBrk="1" hangingPunct="1"/>
            <a:endParaRPr lang="en-US" sz="2800" smtClean="0"/>
          </a:p>
          <a:p>
            <a:pPr eaLnBrk="1" hangingPunct="1"/>
            <a:endParaRPr lang="el-GR" sz="2800" smtClean="0"/>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41986" name="Object 4"/>
          <p:cNvGraphicFramePr>
            <a:graphicFrameLocks noChangeAspect="1"/>
          </p:cNvGraphicFramePr>
          <p:nvPr/>
        </p:nvGraphicFramePr>
        <p:xfrm>
          <a:off x="1979613" y="5445125"/>
          <a:ext cx="4410075" cy="819150"/>
        </p:xfrm>
        <a:graphic>
          <a:graphicData uri="http://schemas.openxmlformats.org/presentationml/2006/ole">
            <p:oleObj spid="_x0000_s41986" name="Εξίσωση" r:id="rId3" imgW="2819400" imgH="444500" progId="Equation.3">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sldNum" sz="quarter" idx="12"/>
          </p:nvPr>
        </p:nvSpPr>
        <p:spPr>
          <a:noFill/>
        </p:spPr>
        <p:txBody>
          <a:bodyPr/>
          <a:lstStyle/>
          <a:p>
            <a:pPr>
              <a:defRPr/>
            </a:pPr>
            <a:fld id="{76C8E07A-4B1F-4A1A-8582-0BDEA5C7CB72}" type="slidenum">
              <a:rPr lang="el-GR"/>
              <a:pPr>
                <a:defRPr/>
              </a:pPr>
              <a:t>95</a:t>
            </a:fld>
            <a:endParaRPr lang="el-GR"/>
          </a:p>
        </p:txBody>
      </p:sp>
      <p:sp>
        <p:nvSpPr>
          <p:cNvPr id="215043" name="Rectangle 3"/>
          <p:cNvSpPr>
            <a:spLocks noGrp="1" noChangeArrowheads="1"/>
          </p:cNvSpPr>
          <p:nvPr>
            <p:ph sz="quarter" idx="1"/>
          </p:nvPr>
        </p:nvSpPr>
        <p:spPr/>
        <p:txBody>
          <a:bodyPr/>
          <a:lstStyle/>
          <a:p>
            <a:pPr eaLnBrk="1" hangingPunct="1"/>
            <a:r>
              <a:rPr lang="en-US" sz="1800" i="1" smtClean="0">
                <a:solidFill>
                  <a:srgbClr val="000000"/>
                </a:solidFill>
                <a:latin typeface="Bookman Old Style" pitchFamily="18" charset="0"/>
              </a:rPr>
              <a:t>M</a:t>
            </a:r>
            <a:r>
              <a:rPr lang="el-GR" sz="1800" i="1" smtClean="0">
                <a:solidFill>
                  <a:srgbClr val="000000"/>
                </a:solidFill>
                <a:latin typeface="Bookman Old Style" pitchFamily="18" charset="0"/>
              </a:rPr>
              <a:t>= </a:t>
            </a:r>
            <a:r>
              <a:rPr lang="en-US" sz="1800" i="1" smtClean="0">
                <a:solidFill>
                  <a:srgbClr val="000000"/>
                </a:solidFill>
                <a:latin typeface="Bookman Old Style" pitchFamily="18" charset="0"/>
              </a:rPr>
              <a:t>H</a:t>
            </a:r>
            <a:r>
              <a:rPr lang="el-GR" sz="1800" i="1" smtClean="0">
                <a:solidFill>
                  <a:srgbClr val="000000"/>
                </a:solidFill>
                <a:latin typeface="Bookman Old Style" pitchFamily="18" charset="0"/>
              </a:rPr>
              <a:t> τιμή της διαμέσου</a:t>
            </a:r>
            <a:br>
              <a:rPr lang="el-GR" sz="1800" i="1" smtClean="0">
                <a:solidFill>
                  <a:srgbClr val="000000"/>
                </a:solidFill>
                <a:latin typeface="Bookman Old Style" pitchFamily="18" charset="0"/>
              </a:rPr>
            </a:br>
            <a:r>
              <a:rPr lang="en-US" sz="1800" i="1" smtClean="0">
                <a:solidFill>
                  <a:srgbClr val="000000"/>
                </a:solidFill>
                <a:latin typeface="Bookman Old Style" pitchFamily="18" charset="0"/>
              </a:rPr>
              <a:t>i</a:t>
            </a:r>
            <a:r>
              <a:rPr lang="el-GR" sz="1800" i="1" smtClean="0">
                <a:solidFill>
                  <a:srgbClr val="000000"/>
                </a:solidFill>
                <a:latin typeface="Bookman Old Style" pitchFamily="18" charset="0"/>
              </a:rPr>
              <a:t>=η τάξη στα όρια της οποίας περιλαμβάνεται η διάμεσος</a:t>
            </a:r>
            <a:br>
              <a:rPr lang="el-GR" sz="1800" i="1" smtClean="0">
                <a:solidFill>
                  <a:srgbClr val="000000"/>
                </a:solidFill>
                <a:latin typeface="Bookman Old Style" pitchFamily="18" charset="0"/>
              </a:rPr>
            </a:br>
            <a:r>
              <a:rPr lang="en-US" sz="1800" i="1" smtClean="0">
                <a:solidFill>
                  <a:srgbClr val="000000"/>
                </a:solidFill>
                <a:latin typeface="Bookman Old Style" pitchFamily="18" charset="0"/>
              </a:rPr>
              <a:t>f</a:t>
            </a:r>
            <a:r>
              <a:rPr lang="en-US" sz="1800" i="1" baseline="-25000" smtClean="0">
                <a:solidFill>
                  <a:srgbClr val="000000"/>
                </a:solidFill>
                <a:latin typeface="Bookman Old Style" pitchFamily="18" charset="0"/>
              </a:rPr>
              <a:t>i</a:t>
            </a:r>
            <a:r>
              <a:rPr lang="el-GR" sz="1800" i="1" smtClean="0">
                <a:solidFill>
                  <a:srgbClr val="000000"/>
                </a:solidFill>
                <a:latin typeface="Bookman Old Style" pitchFamily="18" charset="0"/>
              </a:rPr>
              <a:t>= συχνότητα της τάξης στην οποία</a:t>
            </a:r>
            <a:r>
              <a:rPr lang="el-GR" sz="2400" i="1" smtClean="0">
                <a:solidFill>
                  <a:srgbClr val="000000"/>
                </a:solidFill>
                <a:latin typeface="Bookman Old Style" pitchFamily="18" charset="0"/>
              </a:rPr>
              <a:t> </a:t>
            </a:r>
            <a:r>
              <a:rPr lang="el-GR" sz="1800" i="1" smtClean="0">
                <a:solidFill>
                  <a:srgbClr val="000000"/>
                </a:solidFill>
                <a:latin typeface="Bookman Old Style" pitchFamily="18" charset="0"/>
              </a:rPr>
              <a:t>εντοπίζεται η διάμεσος</a:t>
            </a:r>
            <a:br>
              <a:rPr lang="el-GR" sz="1800" i="1" smtClean="0">
                <a:solidFill>
                  <a:srgbClr val="000000"/>
                </a:solidFill>
                <a:latin typeface="Bookman Old Style" pitchFamily="18" charset="0"/>
              </a:rPr>
            </a:br>
            <a:r>
              <a:rPr lang="en-US" sz="1800" i="1" smtClean="0">
                <a:solidFill>
                  <a:srgbClr val="000000"/>
                </a:solidFill>
                <a:latin typeface="Bookman Old Style" pitchFamily="18" charset="0"/>
              </a:rPr>
              <a:t>L</a:t>
            </a:r>
            <a:r>
              <a:rPr lang="en-US" sz="1800" i="1" baseline="-25000" smtClean="0">
                <a:solidFill>
                  <a:srgbClr val="000000"/>
                </a:solidFill>
                <a:latin typeface="Bookman Old Style" pitchFamily="18" charset="0"/>
              </a:rPr>
              <a:t>i</a:t>
            </a:r>
            <a:r>
              <a:rPr lang="el-GR" sz="1800" i="1" smtClean="0">
                <a:solidFill>
                  <a:srgbClr val="000000"/>
                </a:solidFill>
                <a:latin typeface="Bookman Old Style" pitchFamily="18" charset="0"/>
              </a:rPr>
              <a:t>= το κατώτερο όριο της τάξης που εμφανίζεται η διάμεσος = </a:t>
            </a:r>
            <a:r>
              <a:rPr lang="en-US" sz="1800" i="1" smtClean="0">
                <a:solidFill>
                  <a:srgbClr val="000000"/>
                </a:solidFill>
                <a:latin typeface="Bookman Old Style" pitchFamily="18" charset="0"/>
              </a:rPr>
              <a:t>U</a:t>
            </a:r>
            <a:r>
              <a:rPr lang="en-US" sz="1800" i="1" baseline="-25000" smtClean="0">
                <a:solidFill>
                  <a:srgbClr val="000000"/>
                </a:solidFill>
                <a:latin typeface="Bookman Old Style" pitchFamily="18" charset="0"/>
              </a:rPr>
              <a:t>i</a:t>
            </a:r>
            <a:r>
              <a:rPr lang="el-GR" sz="1800" i="1" baseline="-25000" smtClean="0">
                <a:solidFill>
                  <a:srgbClr val="000000"/>
                </a:solidFill>
                <a:latin typeface="Bookman Old Style" pitchFamily="18" charset="0"/>
              </a:rPr>
              <a:t>-1 </a:t>
            </a:r>
            <a:r>
              <a:rPr lang="el-GR" sz="1800" i="1" smtClean="0">
                <a:solidFill>
                  <a:srgbClr val="000000"/>
                </a:solidFill>
                <a:latin typeface="Bookman Old Style" pitchFamily="18" charset="0"/>
              </a:rPr>
              <a:t>που είναι το ανώτερο όριο της προηγούμενης τάξης. </a:t>
            </a:r>
            <a:br>
              <a:rPr lang="el-GR" sz="1800" i="1" smtClean="0">
                <a:solidFill>
                  <a:srgbClr val="000000"/>
                </a:solidFill>
                <a:latin typeface="Bookman Old Style" pitchFamily="18" charset="0"/>
              </a:rPr>
            </a:br>
            <a:r>
              <a:rPr lang="el-GR" sz="1800" i="1" smtClean="0">
                <a:solidFill>
                  <a:srgbClr val="000000"/>
                </a:solidFill>
                <a:latin typeface="Bookman Old Style" pitchFamily="18" charset="0"/>
              </a:rPr>
              <a:t>δ</a:t>
            </a:r>
            <a:r>
              <a:rPr lang="en-US" sz="1800" i="1" smtClean="0">
                <a:solidFill>
                  <a:srgbClr val="000000"/>
                </a:solidFill>
                <a:latin typeface="Bookman Old Style" pitchFamily="18" charset="0"/>
              </a:rPr>
              <a:t>i</a:t>
            </a:r>
            <a:r>
              <a:rPr lang="el-GR" sz="1800" i="1" smtClean="0">
                <a:solidFill>
                  <a:srgbClr val="000000"/>
                </a:solidFill>
                <a:latin typeface="Bookman Old Style" pitchFamily="18" charset="0"/>
              </a:rPr>
              <a:t>= το πλάτος της τάξης όπου εντοπίζεται η διάμεσος</a:t>
            </a:r>
            <a:br>
              <a:rPr lang="el-GR" sz="1800" i="1" smtClean="0">
                <a:solidFill>
                  <a:srgbClr val="000000"/>
                </a:solidFill>
                <a:latin typeface="Bookman Old Style" pitchFamily="18" charset="0"/>
              </a:rPr>
            </a:br>
            <a:r>
              <a:rPr lang="en-US" sz="1800" smtClean="0"/>
              <a:t>F</a:t>
            </a:r>
            <a:r>
              <a:rPr lang="en-US" sz="1800" baseline="-25000" smtClean="0"/>
              <a:t>i</a:t>
            </a:r>
            <a:r>
              <a:rPr lang="el-GR" sz="1800" baseline="-25000" smtClean="0"/>
              <a:t>-1</a:t>
            </a:r>
            <a:r>
              <a:rPr lang="el-GR" sz="1800" smtClean="0"/>
              <a:t>= η αθροιστική συχνότητα της προηγούμενης τάξης από αυτήν στην οποία εντοπίζεται η διάμεσος.</a:t>
            </a:r>
            <a:br>
              <a:rPr lang="el-GR" sz="1800" smtClean="0"/>
            </a:br>
            <a:endParaRPr lang="el-GR" sz="18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6"/>
          <p:cNvSpPr>
            <a:spLocks noGrp="1" noChangeArrowheads="1"/>
          </p:cNvSpPr>
          <p:nvPr>
            <p:ph type="sldNum" sz="quarter" idx="12"/>
          </p:nvPr>
        </p:nvSpPr>
        <p:spPr>
          <a:noFill/>
        </p:spPr>
        <p:txBody>
          <a:bodyPr/>
          <a:lstStyle/>
          <a:p>
            <a:pPr>
              <a:defRPr/>
            </a:pPr>
            <a:fld id="{E0D63A7F-9DB4-4D97-96E8-A185DE359489}" type="slidenum">
              <a:rPr lang="el-GR"/>
              <a:pPr>
                <a:defRPr/>
              </a:pPr>
              <a:t>96</a:t>
            </a:fld>
            <a:endParaRPr lang="el-GR"/>
          </a:p>
        </p:txBody>
      </p:sp>
      <p:graphicFrame>
        <p:nvGraphicFramePr>
          <p:cNvPr id="43010" name="Object 3"/>
          <p:cNvGraphicFramePr>
            <a:graphicFrameLocks noChangeAspect="1"/>
          </p:cNvGraphicFramePr>
          <p:nvPr>
            <p:ph sz="quarter" idx="1"/>
          </p:nvPr>
        </p:nvGraphicFramePr>
        <p:xfrm>
          <a:off x="2341563" y="941388"/>
          <a:ext cx="5111750" cy="5178425"/>
        </p:xfrm>
        <a:graphic>
          <a:graphicData uri="http://schemas.openxmlformats.org/presentationml/2006/ole">
            <p:oleObj spid="_x0000_s43010" name="Έγγραφο" r:id="rId3" imgW="5782160" imgH="5856823" progId="Word.Document.8">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Grp="1" noChangeArrowheads="1"/>
          </p:cNvSpPr>
          <p:nvPr>
            <p:ph type="sldNum" sz="quarter" idx="12"/>
          </p:nvPr>
        </p:nvSpPr>
        <p:spPr>
          <a:noFill/>
        </p:spPr>
        <p:txBody>
          <a:bodyPr/>
          <a:lstStyle/>
          <a:p>
            <a:pPr>
              <a:defRPr/>
            </a:pPr>
            <a:fld id="{4C8FBD39-8C5F-4C95-B142-AD10D0BCF6E1}" type="slidenum">
              <a:rPr lang="el-GR"/>
              <a:pPr>
                <a:defRPr/>
              </a:pPr>
              <a:t>97</a:t>
            </a:fld>
            <a:endParaRPr lang="el-GR"/>
          </a:p>
        </p:txBody>
      </p:sp>
      <p:graphicFrame>
        <p:nvGraphicFramePr>
          <p:cNvPr id="44034" name="Object 3"/>
          <p:cNvGraphicFramePr>
            <a:graphicFrameLocks noChangeAspect="1"/>
          </p:cNvGraphicFramePr>
          <p:nvPr>
            <p:ph sz="quarter" idx="1"/>
          </p:nvPr>
        </p:nvGraphicFramePr>
        <p:xfrm>
          <a:off x="1285852" y="857232"/>
          <a:ext cx="7072362" cy="5286412"/>
        </p:xfrm>
        <a:graphic>
          <a:graphicData uri="http://schemas.openxmlformats.org/presentationml/2006/ole">
            <p:oleObj spid="_x0000_s44034" name="Document" r:id="rId3" imgW="5659622" imgH="4037185" progId="Word.Document.8">
              <p:embed/>
            </p:oleObj>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el-GR" smtClean="0"/>
              <a:t>ΜΕΤΡΑ ΘΕΣΗΣ</a:t>
            </a:r>
          </a:p>
        </p:txBody>
      </p:sp>
      <p:sp>
        <p:nvSpPr>
          <p:cNvPr id="202754" name="Rectangle 6"/>
          <p:cNvSpPr>
            <a:spLocks noGrp="1" noChangeArrowheads="1"/>
          </p:cNvSpPr>
          <p:nvPr>
            <p:ph type="sldNum" sz="quarter" idx="12"/>
          </p:nvPr>
        </p:nvSpPr>
        <p:spPr>
          <a:noFill/>
        </p:spPr>
        <p:txBody>
          <a:bodyPr/>
          <a:lstStyle/>
          <a:p>
            <a:pPr>
              <a:defRPr/>
            </a:pPr>
            <a:fld id="{5AC221A9-1F34-4E10-9AD4-EB226C177ED6}" type="slidenum">
              <a:rPr lang="el-GR"/>
              <a:pPr>
                <a:defRPr/>
              </a:pPr>
              <a:t>98</a:t>
            </a:fld>
            <a:endParaRPr lang="el-GR"/>
          </a:p>
        </p:txBody>
      </p:sp>
      <p:sp>
        <p:nvSpPr>
          <p:cNvPr id="216068" name="Rectangle 3"/>
          <p:cNvSpPr>
            <a:spLocks noGrp="1" noChangeArrowheads="1"/>
          </p:cNvSpPr>
          <p:nvPr>
            <p:ph sz="quarter" idx="1"/>
          </p:nvPr>
        </p:nvSpPr>
        <p:spPr/>
        <p:txBody>
          <a:bodyPr/>
          <a:lstStyle/>
          <a:p>
            <a:pPr eaLnBrk="1" hangingPunct="1"/>
            <a:r>
              <a:rPr lang="el-GR" smtClean="0"/>
              <a:t>Αναλυτικότερος προσδιορισμός της θέσης της κατανομής σε σχέση με τη διάμεσο επιτυγχάνεται με τα τεταρτημόρια  (</a:t>
            </a:r>
            <a:r>
              <a:rPr lang="en-US" smtClean="0"/>
              <a:t>quartiles</a:t>
            </a:r>
            <a:r>
              <a:rPr lang="el-GR" smtClean="0"/>
              <a:t>) τα οποία υποδιαιρούν το σύνολο των διαθέσιμων μετρήσεων σε  4 ίσα μέρη.	</a:t>
            </a:r>
          </a:p>
        </p:txBody>
      </p:sp>
      <p:sp>
        <p:nvSpPr>
          <p:cNvPr id="216069"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7EAE59D-BD6F-469C-93FF-B620CE2BB66F}" type="slidenum">
              <a:rPr lang="el-GR" sz="1400"/>
              <a:pPr algn="r"/>
              <a:t>98</a:t>
            </a:fld>
            <a:endParaRPr lang="el-GR" sz="14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l-GR" smtClean="0"/>
              <a:t>ΤΕΤΑΡΤΗΜΟΡΙΑ</a:t>
            </a:r>
          </a:p>
        </p:txBody>
      </p:sp>
      <p:sp>
        <p:nvSpPr>
          <p:cNvPr id="203778" name="Rectangle 6"/>
          <p:cNvSpPr>
            <a:spLocks noGrp="1" noChangeArrowheads="1"/>
          </p:cNvSpPr>
          <p:nvPr>
            <p:ph type="sldNum" sz="quarter" idx="12"/>
          </p:nvPr>
        </p:nvSpPr>
        <p:spPr>
          <a:noFill/>
        </p:spPr>
        <p:txBody>
          <a:bodyPr/>
          <a:lstStyle/>
          <a:p>
            <a:pPr>
              <a:defRPr/>
            </a:pPr>
            <a:fld id="{0954D042-AAB1-4521-AE47-0BD39724A450}" type="slidenum">
              <a:rPr lang="el-GR"/>
              <a:pPr>
                <a:defRPr/>
              </a:pPr>
              <a:t>99</a:t>
            </a:fld>
            <a:endParaRPr lang="el-GR"/>
          </a:p>
        </p:txBody>
      </p:sp>
      <p:sp>
        <p:nvSpPr>
          <p:cNvPr id="217092" name="Rectangle 3"/>
          <p:cNvSpPr>
            <a:spLocks noGrp="1" noChangeArrowheads="1"/>
          </p:cNvSpPr>
          <p:nvPr>
            <p:ph sz="quarter" idx="1"/>
          </p:nvPr>
        </p:nvSpPr>
        <p:spPr/>
        <p:txBody>
          <a:bodyPr>
            <a:normAutofit/>
          </a:bodyPr>
          <a:lstStyle/>
          <a:p>
            <a:pPr lvl="1" algn="just" eaLnBrk="1" hangingPunct="1">
              <a:lnSpc>
                <a:spcPct val="90000"/>
              </a:lnSpc>
            </a:pPr>
            <a:r>
              <a:rPr lang="el-GR" smtClean="0"/>
              <a:t>κάθε ομάδα περιλαμβάνει το 25% των </a:t>
            </a:r>
            <a:r>
              <a:rPr lang="el-GR" b="1" u="sng" smtClean="0"/>
              <a:t>διατεταγμένων κατά μέγεθος </a:t>
            </a:r>
            <a:r>
              <a:rPr lang="el-GR" smtClean="0"/>
              <a:t>παρατηρήσεων 	</a:t>
            </a:r>
          </a:p>
          <a:p>
            <a:pPr lvl="1" algn="just" eaLnBrk="1" hangingPunct="1">
              <a:lnSpc>
                <a:spcPct val="90000"/>
              </a:lnSpc>
              <a:buFont typeface="Symbol" pitchFamily="18" charset="2"/>
              <a:buChar char="·"/>
            </a:pPr>
            <a:r>
              <a:rPr lang="el-GR" smtClean="0"/>
              <a:t>Το </a:t>
            </a:r>
            <a:r>
              <a:rPr lang="en-US" smtClean="0"/>
              <a:t>Q</a:t>
            </a:r>
            <a:r>
              <a:rPr lang="el-GR" baseline="-25000" smtClean="0"/>
              <a:t>1</a:t>
            </a:r>
            <a:r>
              <a:rPr lang="el-GR" smtClean="0"/>
              <a:t> ή πρώτο τεταρτημόριο είναι η τιμή της μεταβλητής μέχρι την οποία περιλαμβάνεται  το 25% (ή1/4) των </a:t>
            </a:r>
            <a:r>
              <a:rPr lang="el-GR" b="1" u="sng" smtClean="0"/>
              <a:t>διατεταγμένων τιμών</a:t>
            </a:r>
            <a:r>
              <a:rPr lang="el-GR" smtClean="0"/>
              <a:t> του δείγματος.</a:t>
            </a:r>
          </a:p>
          <a:p>
            <a:pPr lvl="1" algn="just" eaLnBrk="1" hangingPunct="1">
              <a:lnSpc>
                <a:spcPct val="90000"/>
              </a:lnSpc>
              <a:buFont typeface="Symbol" pitchFamily="18" charset="2"/>
              <a:buChar char="·"/>
            </a:pPr>
            <a:r>
              <a:rPr lang="el-GR" smtClean="0"/>
              <a:t>Το </a:t>
            </a:r>
            <a:r>
              <a:rPr lang="en-US" smtClean="0"/>
              <a:t>Q</a:t>
            </a:r>
            <a:r>
              <a:rPr lang="el-GR" baseline="-25000" smtClean="0"/>
              <a:t>3</a:t>
            </a:r>
            <a:r>
              <a:rPr lang="el-GR" smtClean="0"/>
              <a:t> ή τρίτο τεταρτημόριο είναι η τιμή της μεταβλητής μέχρι την οποία περιλαμβάνεται  το 75% (ή 3/4) των </a:t>
            </a:r>
            <a:r>
              <a:rPr lang="el-GR" b="1" u="sng" smtClean="0"/>
              <a:t>διατεταγμένων τιμών</a:t>
            </a:r>
            <a:r>
              <a:rPr lang="el-GR" smtClean="0"/>
              <a:t> του δείγματος.</a:t>
            </a:r>
          </a:p>
          <a:p>
            <a:pPr lvl="1" algn="just" eaLnBrk="1" hangingPunct="1">
              <a:lnSpc>
                <a:spcPct val="90000"/>
              </a:lnSpc>
              <a:buFont typeface="Symbol" pitchFamily="18" charset="2"/>
              <a:buChar char="·"/>
            </a:pPr>
            <a:r>
              <a:rPr lang="el-GR" smtClean="0"/>
              <a:t>Το δεύτερο τεταρτημόριο </a:t>
            </a:r>
            <a:r>
              <a:rPr lang="en-US" smtClean="0"/>
              <a:t>Q</a:t>
            </a:r>
            <a:r>
              <a:rPr lang="el-GR" baseline="-25000" smtClean="0"/>
              <a:t>2 </a:t>
            </a:r>
            <a:r>
              <a:rPr lang="el-GR" smtClean="0"/>
              <a:t>συμπίπτει με τη διάμεσο της κατανομής.</a:t>
            </a:r>
          </a:p>
          <a:p>
            <a:pPr lvl="1" algn="just" eaLnBrk="1" hangingPunct="1">
              <a:lnSpc>
                <a:spcPct val="90000"/>
              </a:lnSpc>
              <a:buFont typeface="Symbol" pitchFamily="18" charset="2"/>
              <a:buChar char="·"/>
            </a:pPr>
            <a:r>
              <a:rPr lang="el-GR" smtClean="0"/>
              <a:t>Μεταξύ των τιμών </a:t>
            </a:r>
            <a:r>
              <a:rPr lang="en-US" smtClean="0"/>
              <a:t>Q</a:t>
            </a:r>
            <a:r>
              <a:rPr lang="el-GR" baseline="-25000" smtClean="0"/>
              <a:t>1  </a:t>
            </a:r>
            <a:r>
              <a:rPr lang="el-GR" smtClean="0"/>
              <a:t>και</a:t>
            </a:r>
            <a:r>
              <a:rPr lang="el-GR" baseline="-25000" smtClean="0"/>
              <a:t>   </a:t>
            </a:r>
            <a:r>
              <a:rPr lang="en-US" smtClean="0"/>
              <a:t>Q</a:t>
            </a:r>
            <a:r>
              <a:rPr lang="el-GR" baseline="-25000" smtClean="0"/>
              <a:t>3</a:t>
            </a:r>
            <a:r>
              <a:rPr lang="el-GR" smtClean="0"/>
              <a:t> περιλαμβάνεται το 50% των διατεταγμένων τιμών του δείγματος</a:t>
            </a:r>
          </a:p>
        </p:txBody>
      </p:sp>
      <p:sp>
        <p:nvSpPr>
          <p:cNvPr id="217093" name="4 - Θέση αριθμού διαφάνειας"/>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7C27DED-AFE3-4EBD-9814-96FB37A9D33A}" type="slidenum">
              <a:rPr lang="el-GR" sz="1400"/>
              <a:pPr algn="r"/>
              <a:t>99</a:t>
            </a:fld>
            <a:endParaRPr lang="el-GR" sz="14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2546</TotalTime>
  <Words>4633</Words>
  <Application>Microsoft Office PowerPoint</Application>
  <PresentationFormat>Προβολή στην οθόνη (4:3)</PresentationFormat>
  <Paragraphs>845</Paragraphs>
  <Slides>189</Slides>
  <Notes>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6</vt:i4>
      </vt:variant>
      <vt:variant>
        <vt:lpstr>Τίτλοι διαφανειών</vt:lpstr>
      </vt:variant>
      <vt:variant>
        <vt:i4>189</vt:i4>
      </vt:variant>
    </vt:vector>
  </HeadingPairs>
  <TitlesOfParts>
    <vt:vector size="196" baseType="lpstr">
      <vt:lpstr>Δικαιοσύνη</vt:lpstr>
      <vt:lpstr>Έγγραφο</vt:lpstr>
      <vt:lpstr>Γράφημα</vt:lpstr>
      <vt:lpstr>Document</vt:lpstr>
      <vt:lpstr>Εξίσωση</vt:lpstr>
      <vt:lpstr>Έγγραφο του Microsoft Office Word 97 - 2003</vt:lpstr>
      <vt:lpstr>Equation</vt:lpstr>
      <vt:lpstr>ΣΤΑΤΙΣΤΙΚΗ ΚΑΙ ΕΙΣΑΓΩΓΗ ΣΤΗ ΒΙΟΣΤΑΤΙΣΤΙΚΗ </vt:lpstr>
      <vt:lpstr>Διαφάνεια 2</vt:lpstr>
      <vt:lpstr>ΟΡΙΣΜΟΣ</vt:lpstr>
      <vt:lpstr>  ΠΟΙΑ Η ΔΙΑΦΟΡΑ ΤΗΣ ΣΤΑΤΙΣΤΙΚΗΣ ΑΠΟ ΤΑ ΜΑΘΗΜΑΤΙΚΑ; </vt:lpstr>
      <vt:lpstr>ΙΣΤΟΡΙΚΗ ΑΝΑΔΡΟΜΗ</vt:lpstr>
      <vt:lpstr>ΒΑΣΙΚΟΙ ΟΡΙΣΜΟΙ</vt:lpstr>
      <vt:lpstr>ΚΛΑΔΟΙ ΣΤΑΤΙΣΤΙΚΗΣ</vt:lpstr>
      <vt:lpstr> Πηγές Στατιστικής Πληροφόρησης </vt:lpstr>
      <vt:lpstr>Είδη στατιστικών στοιχείων</vt:lpstr>
      <vt:lpstr>Είδη στατιστικών στοιχείων</vt:lpstr>
      <vt:lpstr>Τύποι Μεταβλητών </vt:lpstr>
      <vt:lpstr>Τι είναι εξαρτημένες και τι ανεξάρτητες μεταβλητές</vt:lpstr>
      <vt:lpstr>Διαφάνεια 13</vt:lpstr>
      <vt:lpstr>Διαφάνεια 14</vt:lpstr>
      <vt:lpstr>TΡΟΠΟΙ ΠΑΡΟΥΣΙΑΣΗΣ ΔΕΔΟΜΕΝΩΝ</vt:lpstr>
      <vt:lpstr> Α. ΠΑΡΟΥΣΙΑΣΗ ΣΕ ΠΙΝΑΚΕΣ ΠΟΙΟΤΙΚΩΝ ΔΕΔΟΜΕΝΩΝ </vt:lpstr>
      <vt:lpstr>Διαφάνεια 17</vt:lpstr>
      <vt:lpstr>ΠΑΡΑΔΕΙΓΜΑ</vt:lpstr>
      <vt:lpstr>XΡΗΣΙΜΟΤΗΤΑ ΑΠΟΛΥΤΩΝ ΚΑΙ ΣΧΕΤΙΚΩΝ ΣΥΧΝΟΤΗΤΩΝ</vt:lpstr>
      <vt:lpstr>  ΤΡΟΠΟΙ ΓΡΑΦΙΚΗΣ ΠΑΡΟΥΣΙΑΣΗΣ ΠΟΙΟΤΙΚΩΝ ΔΕΔΟΜΕΝΩΝ 1. Κυκλικό διάγραμμα ή πίττα</vt:lpstr>
      <vt:lpstr>ΒΑΣΙΚΟΣ ΤΡΟΠΟΣ ΚΑΤΑΣΚΕΥΗΣ</vt:lpstr>
      <vt:lpstr>ΤΡΙΣΔΙΑΣΤΑΤΟ ΚΥΚΛΙΚΟ ΓΡΑΦΗΜΑ</vt:lpstr>
      <vt:lpstr>ΚΥΚΛΙΚΟ ΔΙΑΓΡΑΜΜΑ ΜΕ ΑΠΟΚΟΜΜΕΝΟΥΣ ΤΟΜΕΙΣ</vt:lpstr>
      <vt:lpstr>2. Ραβδογράμματα</vt:lpstr>
      <vt:lpstr>Τεχνικές οδηγίες κατασκευής ραβδογραμμάτων</vt:lpstr>
      <vt:lpstr>ΠΑΡΑΛΛΑΓΗ: ΑΠΕΙΚΟΝΙΣΗ ΤΩΝ ΣΥΧΝΟΤΗΤΩΝ ΣΤΟΝ ΟΡΙΖΟΝΤΙΟ ΑΞΟΝΑ</vt:lpstr>
      <vt:lpstr>ΕΙΔΙΚΕΣ ΠΕΡΙΠΤΩΣΕΙΣ ΡΑΒΔΟΓΡΑΜΜΑΤΩΝ: ΑΠΕΙΚΟΝΙΣΗ ΤΗΣ ΑΠΟ ΚΟΙΝΟΥ ΣΥΜΠΕΡΙΦΟΡΑΣ ΔΥΟ ΠΟΙΟΤΙΚΩΝ ΜΕΤΑΒΛΗΤΩΝ</vt:lpstr>
      <vt:lpstr>Παραδειγμα χρήσης ειδικού τύπου ραβδογραμμάτων</vt:lpstr>
      <vt:lpstr>Ενοποιημένο ραβδόγραμμα (clustered bar chαrt)</vt:lpstr>
      <vt:lpstr>Σωρευμένο (stacked bar chart).</vt:lpstr>
      <vt:lpstr> </vt:lpstr>
      <vt:lpstr>ΚΑΘΟΡΙΣΜΟΣ ΤΟΥ ΠΛΑΤΟΥΣ ΔΙΑΣΤΗΜΑΤΩΝ ΤΑΞΕΩΝ</vt:lpstr>
      <vt:lpstr>  Κατανομή τον βάρους τριάντα ατόμων κατά συχνότητες </vt:lpstr>
      <vt:lpstr>Τα διαστήματα τάξης πρέπει:</vt:lpstr>
      <vt:lpstr>Άλλες στήλες περιγραφής ποσοτικών δεδομένων:Αθροιστικές συχνότητες </vt:lpstr>
      <vt:lpstr>ΠΑΡΑΔΕΙΓΜΑ ΜΕ ΑΘΡΟΙΣΤΙΚΕΣ ΣΥΧΝΟΤΗΤΕΣ</vt:lpstr>
      <vt:lpstr>  ΔΙΑΓΡΑΜΜΑΤΑ ΓΙΑ ΠΟΣΟΤΙΚΑ ΣΥΝΕΧΗ ΔΕΔΟΜΕΝΑ</vt:lpstr>
      <vt:lpstr>Διαφάνεια 38</vt:lpstr>
      <vt:lpstr>ΟΔΗΓΙΕΣ ΚΑΤΑΣΚΕΥΗΣ ΙΣΤΟΓΡΑΜΜΑΤΟΣ</vt:lpstr>
      <vt:lpstr>ΠΟΛΥΓΩΝΙΚΗ ΓΡΑΜΜΗ</vt:lpstr>
      <vt:lpstr>Τεχνικές οδηγίες κατασκευής πολυγώνου συχνοτήτων</vt:lpstr>
      <vt:lpstr>ΚΑΜΠΥΛΕΣ ΣΥΧΝΟΤΗΤΩΝ</vt:lpstr>
      <vt:lpstr>Παράδειγμα: Κατανομή ηλικιών σε ολιγοπληθές και πολυπληθές δείγμα</vt:lpstr>
      <vt:lpstr>ΠΑΡΟΥΣΙΑΣΗ (ΔΕΞΙΟΣΤΡΟΦΩΝ) ΑΘΡΟΙΣΤΙΚΩΝ ΚΑΤΑΝΟΜΩΝ</vt:lpstr>
      <vt:lpstr>ΠΕΡΙΓΡΑΦΗ ΔΕΞΙΟΣΤΡΟΦΗΣ ΑΘΡΟΙΣΤΙΚΗΣ ΑΨΙΔΑΣ </vt:lpstr>
      <vt:lpstr> ΠΑΡΟΥΣΙΑΣΗ ΣΕ ΠΙΝΑΚΕΣ ΟΛΙΓΑΡΙΘΜΩΝ ΠΟΣΟΤΙΚΩΝ ΠΑΡΑΤΗΡΗΣΕΩΝ Η ΠΕΡΙΠΤΩΣΗ ΕΠΑΝΑΛΑΜΒΑΝΟΜΕΝΩΝ ΜΕΤΡΗΣΕΩΝ </vt:lpstr>
      <vt:lpstr>Διαφάνεια 47</vt:lpstr>
      <vt:lpstr>Διαφάνεια 48</vt:lpstr>
      <vt:lpstr>Διαφάνεια 49</vt:lpstr>
      <vt:lpstr>Ταξινόμηση διακριτών αριθμητικών δεδομένων σε κατανομές συχνοτήτων</vt:lpstr>
      <vt:lpstr>ΠΑΡΟΥΣΙΑΣΗ ΔΙΑΚΡΙΤΩΝ ΜΕΤΑΒΛΗΤΩΝ</vt:lpstr>
      <vt:lpstr>ΔΙΑΓΡΑΜΜΑΤΙΚΗ ΠΑΡΟΥΣΙΑΣΗ ΔΙΑΚΡΙΤΩΝ ΔΕΔΟΜΕΝΩΝ</vt:lpstr>
      <vt:lpstr>ΓΡΑΦΙΚΗ ΠΑΡΟΥΣΙΑΣΗ ΧΡΟΝΟΣΕΙΡΩΝ  </vt:lpstr>
      <vt:lpstr>ΠΑΡΑΔΕΙΓΜΑ ΑΠΕΙΚΟΝΙΣΗΣ ΧΡΟΝΟΛΟΓΙΚΩΝ ΔΕΔΟΜΕΝΩΝ</vt:lpstr>
      <vt:lpstr>ΓΡΑΜΜΟΓΡΑΦΗΜΑ Η ΧΡΟΝΟΓΡΑΜΜΑ</vt:lpstr>
      <vt:lpstr>Τεχνικές οδηγίες κατασκευής χρονογραμμάτων</vt:lpstr>
      <vt:lpstr>ΡΑΒΔΟΓΡΑΜΜΑ</vt:lpstr>
      <vt:lpstr>ΔΙΑΓΡΑΜΜΑΤΑ ΕΠΙΦΑΝΕΙΩΝ</vt:lpstr>
      <vt:lpstr>      ΜΕΘΟΔΟΙ ΓΡΑΦΙΚΗΣ ΠΑΡΟΥΣΙΑΣΗΣ ΔΕΔΟΜΕΝΩΝ ΣΕ ΓΕΩΓΡΑΦΙΚΗ ΚΑΤΑΤΑΞΗ  </vt:lpstr>
      <vt:lpstr>Διαφάνεια 60</vt:lpstr>
      <vt:lpstr>ΡΑΒΔΟΓΡΑΜΜΑ ΓΙΑ ΤΗΝ ΠΑΡΟΥΣΙΑΣΗ ΔΕΔΟΜΕΝΩΝ ΣΕ ΓΕΩΓΡΑΦΙΚΗ ΚΑΤΑΤΑΞΗ</vt:lpstr>
      <vt:lpstr>Διαφάνεια 62</vt:lpstr>
      <vt:lpstr>ΔΙΑΓΡΑΜΜΑΤΑ ΔΙΑΣΚΟΡΠΙΣΜΟΥ</vt:lpstr>
      <vt:lpstr>Μέτρα Περιγραφικής Στατιστικής </vt:lpstr>
      <vt:lpstr>ΙΔΙΟΤΗΤΕΣ </vt:lpstr>
      <vt:lpstr>ΕΙΔΗ ΜΕΤΡΩΝ ΠΕΡΙΓΡΑΦΙΚΗΣ ΣΤΑΤΙΣΤΙΚΗΣ (ΑΝΤΙΠΡΟΣΩΠΕΥΤΙΚΕΣ ΤΙΜΕΣ)</vt:lpstr>
      <vt:lpstr>ΜΕΤΡΑ ΚΕΝΤΡΙΚΗΣ ΤΑΣΗΣ ΣΥΝΗΘΕΣΤΕΡΑ ΜΕΤΡΑ</vt:lpstr>
      <vt:lpstr>ΥΠΟΛΟΓΙΣΜΟΣ ΤΗΣ ΔΙΑΜΕΣΟΥ (m στο δείγμα Μ στον πληθυσμό)</vt:lpstr>
      <vt:lpstr>ΠΑΡΑΔΕΙΓΜΑΤΑ</vt:lpstr>
      <vt:lpstr>ΧΑΡΑΚΤΗΡΙΣΤΙΚΑ ΕΠΙΚΡΑΤΟΥΣΑΣ ΤΙΜΗΣ</vt:lpstr>
      <vt:lpstr>ΜΕΣΟΣ Η ΔΙΑΜΕΣΟΣ; </vt:lpstr>
      <vt:lpstr>AΣΚΗΣΕΙΣ</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ΜΕΤΡΑ ΜΕ ΠΙΟ ΠΕΡΙΟΡΙΣΜΕΝΗ ΧΡΗΣΗ</vt:lpstr>
      <vt:lpstr>   Ο γεωμετρικός μέσος   Είτε παίρνοντας τους λογαρίθμους:</vt:lpstr>
      <vt:lpstr> Ο γεωμετρικός μέσος είναι χρήσιμος: </vt:lpstr>
      <vt:lpstr>Ο ισοσταθμισμένος μέσος (trimmed mean)</vt:lpstr>
      <vt:lpstr> ΣΤΑΘΜΙΚΟΙ ΜΕΣΟΙ ΟΡΟΙ </vt:lpstr>
      <vt:lpstr>Κατανομή τον βάρους τριάντα ατόμων κατά συχνότητες</vt:lpstr>
      <vt:lpstr>   </vt:lpstr>
      <vt:lpstr>Διαφάνεια 90</vt:lpstr>
      <vt:lpstr>Διαφάνεια 91</vt:lpstr>
      <vt:lpstr>Διαφάνεια 92</vt:lpstr>
      <vt:lpstr> ΠΑΡΑΔΕΙΓΜΑ Δίδεται η κατανομή των γάμων κατά ηλικία της νύφης που τελέστηκαν σε ημιαστικές περιοχές το 1988 </vt:lpstr>
      <vt:lpstr>Διαφάνεια 94</vt:lpstr>
      <vt:lpstr>Διαφάνεια 95</vt:lpstr>
      <vt:lpstr>Διαφάνεια 96</vt:lpstr>
      <vt:lpstr>Διαφάνεια 97</vt:lpstr>
      <vt:lpstr>ΜΕΤΡΑ ΘΕΣΗΣ</vt:lpstr>
      <vt:lpstr>ΤΕΤΑΡΤΗΜΟΡΙΑ</vt:lpstr>
      <vt:lpstr>  Παράδειγμα 1 </vt:lpstr>
      <vt:lpstr>YΠΟΛΟΓΙΣΜΟΣ ΤΕΤΑΡΤΗΜΟΡΙΩΝ ΣΕ ΟΜΑΔΟΠΟΙΗΜΕΝΑ ΔΕΔΟΜΕΝΑ</vt:lpstr>
      <vt:lpstr>Διαφάνεια 102</vt:lpstr>
      <vt:lpstr>Διαφάνεια 103</vt:lpstr>
      <vt:lpstr>Διαφάνεια 104</vt:lpstr>
      <vt:lpstr>Διαφάνεια 105</vt:lpstr>
      <vt:lpstr>ΣΧΕΣΗ ΜΕΤΑΞΥ ΤΩΝ ΜΕΤΡΩΝ ΚΕΝΤΡΙΚΗΣ ΤΑΣΗΣ ΚΑΙ ΘΕΣΗΣ</vt:lpstr>
      <vt:lpstr>Διαφάνεια 107</vt:lpstr>
      <vt:lpstr>Διαφάνεια 108</vt:lpstr>
      <vt:lpstr>Διαφάνεια 109</vt:lpstr>
      <vt:lpstr>Διαφάνεια 110</vt:lpstr>
      <vt:lpstr>Διαφάνεια 111</vt:lpstr>
      <vt:lpstr>ΛΟΓΟΙ ΠΡΟΣΔΙΟΡΙΣΜΟΥ ΤΗΣ ΜΕΤΑΒΛΗΤΟΤΗΤΑΣ</vt:lpstr>
      <vt:lpstr>Διαφάνεια 113</vt:lpstr>
      <vt:lpstr>Διαφάνεια 114</vt:lpstr>
      <vt:lpstr>ΑΠΟΤΕΛΕΣΜΑ</vt:lpstr>
      <vt:lpstr>ΕΥΡΟΣ ΠΑΡΑΤΗΡΗΣΕΩΝ</vt:lpstr>
      <vt:lpstr>Διαφάνεια 117</vt:lpstr>
      <vt:lpstr>Διαφάνεια 118</vt:lpstr>
      <vt:lpstr>Διαφάνεια 119</vt:lpstr>
      <vt:lpstr>Διαφάνεια 120</vt:lpstr>
      <vt:lpstr>ΔΙΑΚΥΜΑΝΣΗ ΚΑΙ ΤΥΠΙΚΗ ΑΠΟΚΛΙΣΗ</vt:lpstr>
      <vt:lpstr>Διαφάνεια 122</vt:lpstr>
      <vt:lpstr>Διακύμανση και Τυπική Απόκλιση Δείγματος</vt:lpstr>
      <vt:lpstr>Τυπική απόκλιση</vt:lpstr>
      <vt:lpstr>Στο παράδειγμα με τους 2 γιατρούς η διακύμανση θα είναι:</vt:lpstr>
      <vt:lpstr>Διαφάνεια 126</vt:lpstr>
      <vt:lpstr>ΔΙΑΚΥΜΑΝΣΗ ΚΑΙ ΤΥΠΙΚΗ ΑΠΟΚΛΙΣΗ ΣΕ ΟΜΑΔΟΠΟΙΗΜΕΝΑ ΔΕΔΟΜΕΝΑ</vt:lpstr>
      <vt:lpstr>Διαφάνεια 128</vt:lpstr>
      <vt:lpstr>Διαφάνεια 129</vt:lpstr>
      <vt:lpstr>Διαφάνεια 130</vt:lpstr>
      <vt:lpstr>Διαφάνεια 131</vt:lpstr>
      <vt:lpstr>Διαφάνεια 132</vt:lpstr>
      <vt:lpstr> ΜΕΤΡΑ ΣΧΕΤΙΚΗΣ ΘΕΣΗΣ: Tυποποιημένες τιμές Ζ </vt:lpstr>
      <vt:lpstr>ΟΡΙΣΜΟΣ ΤΥΠΟΠΟΙΗΜΕΝΩΝ ΤΙΜΩΝ</vt:lpstr>
      <vt:lpstr>Διαφάνεια 135</vt:lpstr>
      <vt:lpstr>Διαφάνεια 136</vt:lpstr>
      <vt:lpstr>Διαφάνεια 137</vt:lpstr>
      <vt:lpstr>ΠΑΡΑΔΕΙΓΜΑ</vt:lpstr>
      <vt:lpstr>Μέτρα σχετικής μεταβλητότητας: συντελεστής μεταβλητότητας</vt:lpstr>
      <vt:lpstr>ΑΣΚΗΣΗ</vt:lpstr>
      <vt:lpstr>  ΑΠΑΝΤΗΣΗ </vt:lpstr>
      <vt:lpstr>Διαφάνεια 142</vt:lpstr>
      <vt:lpstr>Διαφάνεια 143</vt:lpstr>
      <vt:lpstr>Διαφάνεια 144</vt:lpstr>
      <vt:lpstr>Διαφάνεια 145</vt:lpstr>
      <vt:lpstr>Διαφάνεια 146</vt:lpstr>
      <vt:lpstr>Διαφάνεια 147</vt:lpstr>
      <vt:lpstr>   ΕΦΑΡΜΟΓΕΣ ΜΕ ΑΡΙΘΜΗΤΙΚΟ ΜΕΣΟ ΚΑΙ ΤΥΠΙΚΗ ΑΠΟΚΛΙΣΗ ΣΤΗΝ ΠΕΡΙΠΤΩΣΗ ΣΥΜΜΕΤΡΙΚΩΝ ΔΕΔΟΜΈΝΩΝ        Ο εμπειρικός κανόνας</vt:lpstr>
      <vt:lpstr>ΠΑΡΑΔΕΙΓΜΑ ΕΦΑΡΜΟΓΗΣ ΕΜΠΕΙΡΙΚΟΥ ΚΑΝΟΝΑ</vt:lpstr>
      <vt:lpstr>Διαφάνεια 150</vt:lpstr>
      <vt:lpstr>ΦΥΣΙΟΛΟΓΙΚΕΣ ΤΙΜΕΣ</vt:lpstr>
      <vt:lpstr>ΠΑΡΑΔΕΙΓΜΑ</vt:lpstr>
      <vt:lpstr>ΑΠΑΝΤΗΣΗ</vt:lpstr>
      <vt:lpstr>Διαφάνεια 154</vt:lpstr>
      <vt:lpstr>ΠΑΡΑΔΕΙΓΜΑ ΕΦΑΡΜΟΓΗΣ ΕΜΠΕΙΡΙΚΟΥ ΚΑΝΟΝΑ</vt:lpstr>
      <vt:lpstr>Διαφάνεια 156</vt:lpstr>
      <vt:lpstr>Διαφάνεια 157</vt:lpstr>
      <vt:lpstr>Διαφάνεια 158</vt:lpstr>
      <vt:lpstr>Διαφάνεια 159</vt:lpstr>
      <vt:lpstr>ΔΙΑΓΡΑΜΜΑΤΑ ΔΙΕΡΕΥΝΗΤΙΚΗΣ ΑΝΑΛΥΣΗΣ ΔΕΔΟΜΕΝΩΝ</vt:lpstr>
      <vt:lpstr>Διαφάνεια 161</vt:lpstr>
      <vt:lpstr>Διαφάνεια 162</vt:lpstr>
      <vt:lpstr>Διαφάνεια 163</vt:lpstr>
      <vt:lpstr>Διαφάνεια 164</vt:lpstr>
      <vt:lpstr>Διαφάνεια 165</vt:lpstr>
      <vt:lpstr>Διαφάνεια 166</vt:lpstr>
      <vt:lpstr>Διαφάνεια 167</vt:lpstr>
      <vt:lpstr>Διαφάνεια 168</vt:lpstr>
      <vt:lpstr>Διαφάνεια 169</vt:lpstr>
      <vt:lpstr>Διαφάνεια 170</vt:lpstr>
      <vt:lpstr>Διαφάνεια 171</vt:lpstr>
      <vt:lpstr>οι ακραίες τιμές εμφανίζονται σα μικροί κύκλοι</vt:lpstr>
      <vt:lpstr>ΠΑΡΑΔΕΙΓΜΑ 3: ΥΠΑΡΞΗ ΑΚΡΑΙΑ ΕΚΤΡΟΠΩΝ ΤΙΜΩΝ (EXTREME OUTLIERS)</vt:lpstr>
      <vt:lpstr>            Eχω: Q1=175 M=179 Q3=183,5 IQR=183,5-175=8,5 Κατώτερο εξωτερικό φράγμα= Q1-3IQR=175-3*8,5=149,5 Ανώτερο εξωτερικό φράγμα= Q3+3IQR=183,5+3*8,5=209,0 Κατώτερο εσωτερικό φράγμα= Q1-1,5IQR=175-1,5*8,5=162,25 Ανώτερο εσωτερικό φράγμα=    Q3+1,5IQR=183,5+1,5*8,5=196,25 Όπως προκύπτει σχηματικά αλλά και αλγεβρικά από τις τιμές τα δεδομένα είναι συμμετρικά καθώς η διάμεσος βρίσκεται στο μέσον του παραλληλογράμμου </vt:lpstr>
      <vt:lpstr>Διαφάνεια 175</vt:lpstr>
      <vt:lpstr>Διαφάνεια 176</vt:lpstr>
      <vt:lpstr>    Συνοπτική παρουσίαση των δεδομένων με το διάγραμμα κορμού-και-φύλλων (φυλλογράφημα)</vt:lpstr>
      <vt:lpstr>Παράδειγμα. Εστω ότι έχουμε τις παρακάτω ηλικίες: </vt:lpstr>
      <vt:lpstr>ΜΕΤΡΑ ΑΣΥΜΜΕΤΡΙΑΣ ΚΑΙ ΚΥΡΤΩΣΗΣ ΔΕΔΟΜΕΝΩΝ AΣΥΜΜΕΤΡΙΑ ΚΑΤΑΝΟΜΗΣ</vt:lpstr>
      <vt:lpstr>Ασύμμετρη (δικόρυφη)</vt:lpstr>
      <vt:lpstr>Θετικώς ασύμμετρη κατανομή</vt:lpstr>
      <vt:lpstr> Αρνητικώς ασύμμετρη κατανομή</vt:lpstr>
      <vt:lpstr>Ορίζουμε το συντελεστή ασυμμετρίας ως εξής:</vt:lpstr>
      <vt:lpstr>Διαφάνεια 184</vt:lpstr>
      <vt:lpstr>KΥΡΤΩΣΗ ΚΑΤΑΝΟΜΗΣ </vt:lpstr>
      <vt:lpstr>Τυπικές περιπτώσεις λεπτόκυρτης (Λ), μεσόκυρτης (Μ) και πλατύκυρτης (ΙΙ) κατανομής.</vt:lpstr>
      <vt:lpstr>Ο συντελεστής κύρτωσης δίνεται από:</vt:lpstr>
      <vt:lpstr>Συχνότερα στη βιβλιογραφία ο συντελεστής κύρτωσης δίνεται από τη στατιστική συνάρτηση:</vt:lpstr>
      <vt:lpstr>Διαφάνεια 189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ΣΤΑΤΙΣΤΙΚΗ ΚΑΙ ΕΙΣΑΓΩΓΗ ΣΤΗ ΒΙΟΣΤΑΤΙΣΤΙΚΗ</dc:title>
  <dc:creator>Vilma</dc:creator>
  <cp:lastModifiedBy>Vilma</cp:lastModifiedBy>
  <cp:revision>8</cp:revision>
  <dcterms:created xsi:type="dcterms:W3CDTF">2018-04-09T19:29:55Z</dcterms:created>
  <dcterms:modified xsi:type="dcterms:W3CDTF">2018-05-20T13:47:59Z</dcterms:modified>
</cp:coreProperties>
</file>