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57" r:id="rId3"/>
    <p:sldId id="258" r:id="rId4"/>
    <p:sldId id="261" r:id="rId5"/>
    <p:sldId id="259" r:id="rId6"/>
    <p:sldId id="262" r:id="rId7"/>
    <p:sldId id="260" r:id="rId8"/>
    <p:sldId id="263" r:id="rId9"/>
    <p:sldId id="264" r:id="rId10"/>
    <p:sldId id="265" r:id="rId11"/>
  </p:sldIdLst>
  <p:sldSz cx="12192000" cy="6858000"/>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4" autoAdjust="0"/>
    <p:restoredTop sz="94704" autoAdjust="0"/>
  </p:normalViewPr>
  <p:slideViewPr>
    <p:cSldViewPr snapToGrid="0">
      <p:cViewPr varScale="1">
        <p:scale>
          <a:sx n="90" d="100"/>
          <a:sy n="90" d="100"/>
        </p:scale>
        <p:origin x="89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26E01D-DD0B-4A12-A79D-ABA53BAF3F5C}" type="datetimeFigureOut">
              <a:rPr lang="en-GB" smtClean="0"/>
              <a:t>15/02/2018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C77094-ACF3-4E28-AE06-B0B6935E9C3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6E01D-DD0B-4A12-A79D-ABA53BAF3F5C}" type="datetimeFigureOut">
              <a:rPr lang="en-GB" smtClean="0"/>
              <a:t>15/02/2018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C77094-ACF3-4E28-AE06-B0B6935E9C3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6E01D-DD0B-4A12-A79D-ABA53BAF3F5C}" type="datetimeFigureOut">
              <a:rPr lang="en-GB" smtClean="0"/>
              <a:t>15/02/2018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C77094-ACF3-4E28-AE06-B0B6935E9C3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6E01D-DD0B-4A12-A79D-ABA53BAF3F5C}" type="datetimeFigureOut">
              <a:rPr lang="en-GB" smtClean="0"/>
              <a:t>15/02/2018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C77094-ACF3-4E28-AE06-B0B6935E9C3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26E01D-DD0B-4A12-A79D-ABA53BAF3F5C}" type="datetimeFigureOut">
              <a:rPr lang="en-GB" smtClean="0"/>
              <a:t>15/02/2018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C77094-ACF3-4E28-AE06-B0B6935E9C3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26E01D-DD0B-4A12-A79D-ABA53BAF3F5C}" type="datetimeFigureOut">
              <a:rPr lang="en-GB" smtClean="0"/>
              <a:t>15/02/2018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C77094-ACF3-4E28-AE06-B0B6935E9C3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26E01D-DD0B-4A12-A79D-ABA53BAF3F5C}" type="datetimeFigureOut">
              <a:rPr lang="en-GB" smtClean="0"/>
              <a:t>15/02/2018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C77094-ACF3-4E28-AE06-B0B6935E9C3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26E01D-DD0B-4A12-A79D-ABA53BAF3F5C}" type="datetimeFigureOut">
              <a:rPr lang="en-GB" smtClean="0"/>
              <a:t>15/02/2018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C77094-ACF3-4E28-AE06-B0B6935E9C3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6E01D-DD0B-4A12-A79D-ABA53BAF3F5C}" type="datetimeFigureOut">
              <a:rPr lang="en-GB" smtClean="0"/>
              <a:t>15/02/2018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C77094-ACF3-4E28-AE06-B0B6935E9C3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26E01D-DD0B-4A12-A79D-ABA53BAF3F5C}" type="datetimeFigureOut">
              <a:rPr lang="en-GB" smtClean="0"/>
              <a:t>15/02/2018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C77094-ACF3-4E28-AE06-B0B6935E9C3B}" type="slidenum">
              <a:rPr lang="en-GB" smtClean="0"/>
              <a:t>‹#›</a:t>
            </a:fld>
            <a:endParaRPr lang="en-GB"/>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E26E01D-DD0B-4A12-A79D-ABA53BAF3F5C}" type="datetimeFigureOut">
              <a:rPr lang="en-GB" smtClean="0"/>
              <a:t>15/02/2018</a:t>
            </a:fld>
            <a:endParaRPr lang="en-GB"/>
          </a:p>
        </p:txBody>
      </p:sp>
      <p:sp>
        <p:nvSpPr>
          <p:cNvPr id="9" name="Slide Number Placeholder 8"/>
          <p:cNvSpPr>
            <a:spLocks noGrp="1"/>
          </p:cNvSpPr>
          <p:nvPr>
            <p:ph type="sldNum" sz="quarter" idx="11"/>
          </p:nvPr>
        </p:nvSpPr>
        <p:spPr/>
        <p:txBody>
          <a:bodyPr/>
          <a:lstStyle/>
          <a:p>
            <a:fld id="{94C77094-ACF3-4E28-AE06-B0B6935E9C3B}"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4C77094-ACF3-4E28-AE06-B0B6935E9C3B}" type="slidenum">
              <a:rPr lang="en-GB" smtClean="0"/>
              <a:t>‹#›</a:t>
            </a:fld>
            <a:endParaRPr lang="en-GB"/>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BE26E01D-DD0B-4A12-A79D-ABA53BAF3F5C}" type="datetimeFigureOut">
              <a:rPr lang="en-GB" smtClean="0"/>
              <a:t>15/02/2018</a:t>
            </a:fld>
            <a:endParaRPr lang="en-GB"/>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437" y="314313"/>
            <a:ext cx="8937711" cy="2465682"/>
          </a:xfrm>
        </p:spPr>
        <p:txBody>
          <a:bodyPr/>
          <a:lstStyle/>
          <a:p>
            <a:r>
              <a:rPr lang="el-GR" sz="4000" dirty="0">
                <a:latin typeface="Century Gothic" panose="020B0502020202020204" pitchFamily="34" charset="0"/>
              </a:rPr>
              <a:t>Γραπτή Εργασία Αξιολόγησης ΙΙΙ</a:t>
            </a:r>
            <a:br>
              <a:rPr lang="el-GR" sz="4000" dirty="0">
                <a:latin typeface="Century Gothic" panose="020B0502020202020204" pitchFamily="34" charset="0"/>
              </a:rPr>
            </a:br>
            <a:r>
              <a:rPr lang="el-GR" sz="4000" dirty="0">
                <a:latin typeface="Century Gothic" panose="020B0502020202020204" pitchFamily="34" charset="0"/>
              </a:rPr>
              <a:t>Ισπανικό Τουριστικό Δίκαιο</a:t>
            </a:r>
            <a:endParaRPr lang="en-GB" dirty="0">
              <a:latin typeface="Century Gothic" panose="020B0502020202020204" pitchFamily="34" charset="0"/>
            </a:endParaRPr>
          </a:p>
        </p:txBody>
      </p:sp>
      <p:sp>
        <p:nvSpPr>
          <p:cNvPr id="4" name="Rectangle 1"/>
          <p:cNvSpPr>
            <a:spLocks noGrp="1" noChangeArrowheads="1"/>
          </p:cNvSpPr>
          <p:nvPr>
            <p:ph type="subTitle" idx="1"/>
          </p:nvPr>
        </p:nvSpPr>
        <p:spPr bwMode="auto">
          <a:xfrm>
            <a:off x="3797113" y="4784799"/>
            <a:ext cx="502207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2000" b="1" i="0" u="none" strike="noStrike" cap="none" normalizeH="0" baseline="0" dirty="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Εισηγητής: Αντώνιος Μανιάτης</a:t>
            </a:r>
            <a:endParaRPr kumimoji="0" lang="en-GB" altLang="en-US" sz="2000" b="1" i="0" u="none" strike="noStrike" cap="none" normalizeH="0" baseline="0" dirty="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2000" b="1" dirty="0">
                <a:solidFill>
                  <a:srgbClr val="4F81BD"/>
                </a:solidFill>
                <a:latin typeface="Calibri" panose="020F0502020204030204" pitchFamily="34" charset="0"/>
                <a:ea typeface="Calibri" panose="020F0502020204030204" pitchFamily="34" charset="0"/>
                <a:cs typeface="Times New Roman" panose="02020603050405020304" pitchFamily="18" charset="0"/>
              </a:rPr>
              <a:t>K</a:t>
            </a:r>
            <a:r>
              <a:rPr lang="el-GR" altLang="en-US" sz="2000" b="1"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λινάκη</a:t>
            </a:r>
            <a:r>
              <a:rPr lang="el-GR" altLang="en-US" sz="2000" b="1" dirty="0">
                <a:solidFill>
                  <a:srgbClr val="4F81BD"/>
                </a:solidFill>
                <a:latin typeface="Calibri" panose="020F0502020204030204" pitchFamily="34" charset="0"/>
                <a:ea typeface="Calibri" panose="020F0502020204030204" pitchFamily="34" charset="0"/>
                <a:cs typeface="Times New Roman" panose="02020603050405020304" pitchFamily="18" charset="0"/>
              </a:rPr>
              <a:t> Μαρία 13023</a:t>
            </a:r>
            <a:endParaRPr kumimoji="0" lang="en-GB" altLang="en-US" sz="2000" b="1" i="0" u="none" strike="noStrike" cap="none" normalizeH="0" baseline="0" dirty="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8002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3357" y="89012"/>
            <a:ext cx="8517934" cy="3431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4155" y="3685657"/>
            <a:ext cx="5687689" cy="3048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245" y="3617139"/>
            <a:ext cx="4759486" cy="3177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431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418" y="396510"/>
            <a:ext cx="10405458" cy="1772156"/>
          </a:xfrm>
        </p:spPr>
        <p:txBody>
          <a:bodyPr>
            <a:noAutofit/>
          </a:bodyPr>
          <a:lstStyle/>
          <a:p>
            <a:pPr>
              <a:lnSpc>
                <a:spcPct val="115000"/>
              </a:lnSpc>
              <a:spcAft>
                <a:spcPts val="1000"/>
              </a:spcAft>
            </a:pPr>
            <a:r>
              <a:rPr lang="el-GR" sz="2000" b="1" i="1" dirty="0">
                <a:effectLst>
                  <a:outerShdw blurRad="38100" dist="38100" dir="2700000" algn="tl">
                    <a:srgbClr val="000000">
                      <a:alpha val="43137"/>
                    </a:srgbClr>
                  </a:outerShdw>
                </a:effectLst>
                <a:latin typeface="Century Gothic" panose="020B0502020202020204" pitchFamily="34" charset="0"/>
              </a:rPr>
              <a:t>Α. </a:t>
            </a:r>
            <a:r>
              <a:rPr lang="el-GR" sz="2000" b="1" i="1" dirty="0">
                <a:effectLst>
                  <a:outerShdw blurRad="38100" dist="38100" dir="2700000" algn="tl">
                    <a:srgbClr val="000000">
                      <a:alpha val="43137"/>
                    </a:srgbClr>
                  </a:outerShdw>
                </a:effectLst>
                <a:latin typeface="Century Gothic" panose="020B0502020202020204" pitchFamily="34" charset="0"/>
                <a:ea typeface="Constantia"/>
                <a:cs typeface="Times New Roman"/>
              </a:rPr>
              <a:t>Πώς χαρακτηρίζεται η Ελένη αν εξωθήθηκε εκ των πραγμάτων να επισκεφθεί την Ισπανία αντί της παραδοσιακής της τάσης να επισκέπτεται την Αίγυπτο; Προσεγγίστε κριτικά αυτό το χαρακτηρισμό, από τη σκοπιά του Τουριστικού Δικαίου και του Δικαίου του Καταναλωτή.</a:t>
            </a:r>
            <a:br>
              <a:rPr lang="el-GR" sz="1100" dirty="0">
                <a:latin typeface="Century Gothic" panose="020B0502020202020204" pitchFamily="34" charset="0"/>
                <a:ea typeface="Constantia"/>
                <a:cs typeface="Times New Roman"/>
              </a:rPr>
            </a:br>
            <a:endParaRPr lang="en-GB" sz="1400" dirty="0">
              <a:latin typeface="Century Gothic" panose="020B0502020202020204" pitchFamily="34" charset="0"/>
            </a:endParaRPr>
          </a:p>
        </p:txBody>
      </p:sp>
      <p:sp>
        <p:nvSpPr>
          <p:cNvPr id="3" name="Content Placeholder 2"/>
          <p:cNvSpPr>
            <a:spLocks noGrp="1"/>
          </p:cNvSpPr>
          <p:nvPr>
            <p:ph idx="1"/>
          </p:nvPr>
        </p:nvSpPr>
        <p:spPr>
          <a:xfrm>
            <a:off x="895819" y="2524732"/>
            <a:ext cx="8588046" cy="2338582"/>
          </a:xfrm>
        </p:spPr>
        <p:txBody>
          <a:bodyPr>
            <a:normAutofit/>
          </a:bodyPr>
          <a:lstStyle/>
          <a:p>
            <a:pPr indent="457200">
              <a:lnSpc>
                <a:spcPct val="115000"/>
              </a:lnSpc>
              <a:spcAft>
                <a:spcPts val="1000"/>
              </a:spcAft>
            </a:pPr>
            <a:r>
              <a:rPr lang="el-GR" sz="1600" dirty="0">
                <a:latin typeface="Century Gothic" panose="020B0502020202020204" pitchFamily="34" charset="0"/>
                <a:ea typeface="Constantia"/>
                <a:cs typeface="Times New Roman"/>
              </a:rPr>
              <a:t>Εάν η Ελένη εξωθήθηκε εκ των πραγμάτων να επισκεφθεί την Ισπανία αντί της παραδοσιακής της τάσης να επισκέπτεται την Αίγυπτο, ονομάζεται </a:t>
            </a:r>
            <a:r>
              <a:rPr lang="el-GR" sz="1600" i="1" dirty="0">
                <a:latin typeface="Century Gothic" panose="020B0502020202020204" pitchFamily="34" charset="0"/>
                <a:ea typeface="Constantia"/>
                <a:cs typeface="Times New Roman"/>
              </a:rPr>
              <a:t>δανεική </a:t>
            </a:r>
            <a:r>
              <a:rPr lang="el-GR" sz="1600" dirty="0">
                <a:latin typeface="Century Gothic" panose="020B0502020202020204" pitchFamily="34" charset="0"/>
                <a:ea typeface="Constantia"/>
                <a:cs typeface="Times New Roman"/>
              </a:rPr>
              <a:t>ή</a:t>
            </a:r>
            <a:r>
              <a:rPr lang="el-GR" sz="1600" i="1" dirty="0">
                <a:latin typeface="Century Gothic" panose="020B0502020202020204" pitchFamily="34" charset="0"/>
                <a:ea typeface="Constantia"/>
                <a:cs typeface="Times New Roman"/>
              </a:rPr>
              <a:t> δάνεια τουρίστρια. </a:t>
            </a:r>
            <a:r>
              <a:rPr lang="el-GR" sz="1600" dirty="0">
                <a:latin typeface="Century Gothic" panose="020B0502020202020204" pitchFamily="34" charset="0"/>
                <a:ea typeface="Constantia"/>
                <a:cs typeface="Times New Roman"/>
              </a:rPr>
              <a:t>Ο όρος αυτός δηλώνει ότι η Ελένη αναγκάστηκε να αλλάξει την τάση που είχε να επισκεφθεί την Αίγυπτο λόγω κάποιων εξωτερικών παραγόντων, πχ τρομοκρατικές ενέργειες, πόλεμοι, κοκ.</a:t>
            </a:r>
          </a:p>
          <a:p>
            <a:pPr marL="114300" indent="0">
              <a:buNone/>
            </a:pPr>
            <a:endParaRPr lang="en-GB" dirty="0"/>
          </a:p>
        </p:txBody>
      </p:sp>
    </p:spTree>
    <p:extLst>
      <p:ext uri="{BB962C8B-B14F-4D97-AF65-F5344CB8AC3E}">
        <p14:creationId xmlns:p14="http://schemas.microsoft.com/office/powerpoint/2010/main" val="574050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00662" y="306515"/>
            <a:ext cx="10243618" cy="15946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nSpc>
                <a:spcPct val="115000"/>
              </a:lnSpc>
              <a:spcAft>
                <a:spcPts val="1000"/>
              </a:spcAft>
            </a:pPr>
            <a:r>
              <a:rPr lang="el-GR" sz="2000" b="1" i="1" dirty="0">
                <a:effectLst>
                  <a:outerShdw blurRad="38100" dist="38100" dir="2700000" algn="tl">
                    <a:srgbClr val="000000">
                      <a:alpha val="43137"/>
                    </a:srgbClr>
                  </a:outerShdw>
                </a:effectLst>
                <a:latin typeface="Century Gothic" panose="020B0502020202020204" pitchFamily="34" charset="0"/>
              </a:rPr>
              <a:t>Β. Ποιες δυσκολίες ενδέχεται να αντιμετωπίσει στη διαμονή της στο κέντρο της Βαρκελώνης; </a:t>
            </a:r>
            <a:endParaRPr lang="en-GB" sz="1400" dirty="0">
              <a:latin typeface="Century Gothic" panose="020B0502020202020204" pitchFamily="34" charset="0"/>
            </a:endParaRPr>
          </a:p>
        </p:txBody>
      </p:sp>
      <p:sp>
        <p:nvSpPr>
          <p:cNvPr id="5" name="Content Placeholder 2"/>
          <p:cNvSpPr txBox="1">
            <a:spLocks/>
          </p:cNvSpPr>
          <p:nvPr/>
        </p:nvSpPr>
        <p:spPr>
          <a:xfrm>
            <a:off x="1092423" y="2427627"/>
            <a:ext cx="8497167" cy="271081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457200">
              <a:lnSpc>
                <a:spcPct val="115000"/>
              </a:lnSpc>
              <a:spcAft>
                <a:spcPts val="1000"/>
              </a:spcAft>
            </a:pPr>
            <a:r>
              <a:rPr lang="el-GR" sz="1600" dirty="0">
                <a:latin typeface="Century Gothic"/>
                <a:ea typeface="Constantia"/>
                <a:cs typeface="Times New Roman"/>
              </a:rPr>
              <a:t>Τα τελευταία χρόνια στην Ισπανία, παρατηρείται έντονος κορεσμός λόγω των συνεχώς αυξανόμενων εισροών τουριστών. Τρανό παράδειγμα του συγκεκριμένου φαινομένου αποτελεί η περιοχή Ramblas, δημοφιλής συνοικία της Βαρκελώνης, όπου διαβιούν 100 κάτοικοι τη στιγμή που ο ομώνυμος δρόμος δέχεται όχι λιγότερο από 100 εκατομμύρια επισκέπτες ετησίως. </a:t>
            </a:r>
            <a:endParaRPr lang="el-GR" sz="1400" dirty="0">
              <a:latin typeface="Constantia"/>
              <a:ea typeface="Constantia"/>
              <a:cs typeface="Times New Roman"/>
            </a:endParaRPr>
          </a:p>
        </p:txBody>
      </p:sp>
    </p:spTree>
    <p:extLst>
      <p:ext uri="{BB962C8B-B14F-4D97-AF65-F5344CB8AC3E}">
        <p14:creationId xmlns:p14="http://schemas.microsoft.com/office/powerpoint/2010/main" val="1700464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33" y="259279"/>
            <a:ext cx="5083063" cy="3337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8073" y="3702149"/>
            <a:ext cx="2129470" cy="369332"/>
          </a:xfrm>
          <a:prstGeom prst="rect">
            <a:avLst/>
          </a:prstGeom>
          <a:noFill/>
        </p:spPr>
        <p:txBody>
          <a:bodyPr wrap="square" rtlCol="0">
            <a:spAutoFit/>
          </a:bodyPr>
          <a:lstStyle/>
          <a:p>
            <a:r>
              <a:rPr lang="en-US" dirty="0" err="1"/>
              <a:t>Sagrada</a:t>
            </a:r>
            <a:r>
              <a:rPr lang="en-US" dirty="0"/>
              <a:t> </a:t>
            </a:r>
            <a:r>
              <a:rPr lang="en-US" dirty="0" err="1"/>
              <a:t>Familia</a:t>
            </a:r>
            <a:endParaRPr lang="el-GR"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636" y="2261724"/>
            <a:ext cx="6096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569465" y="1892392"/>
            <a:ext cx="2767477" cy="369332"/>
          </a:xfrm>
          <a:prstGeom prst="rect">
            <a:avLst/>
          </a:prstGeom>
          <a:noFill/>
        </p:spPr>
        <p:txBody>
          <a:bodyPr wrap="square" rtlCol="0">
            <a:spAutoFit/>
          </a:bodyPr>
          <a:lstStyle/>
          <a:p>
            <a:r>
              <a:rPr lang="en-US" dirty="0"/>
              <a:t>Magic Fountain of </a:t>
            </a:r>
            <a:r>
              <a:rPr lang="en-US" dirty="0" err="1"/>
              <a:t>Montjuic</a:t>
            </a:r>
            <a:endParaRPr lang="el-GR" dirty="0"/>
          </a:p>
        </p:txBody>
      </p:sp>
    </p:spTree>
    <p:extLst>
      <p:ext uri="{BB962C8B-B14F-4D97-AF65-F5344CB8AC3E}">
        <p14:creationId xmlns:p14="http://schemas.microsoft.com/office/powerpoint/2010/main" val="117596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4085" y="266546"/>
            <a:ext cx="10243618" cy="15946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nSpc>
                <a:spcPct val="115000"/>
              </a:lnSpc>
              <a:spcAft>
                <a:spcPts val="1000"/>
              </a:spcAft>
            </a:pPr>
            <a:r>
              <a:rPr lang="el-GR" sz="2000" b="1" i="1" dirty="0">
                <a:effectLst>
                  <a:outerShdw blurRad="38100" dist="38100" dir="2700000" algn="tl">
                    <a:srgbClr val="000000">
                      <a:alpha val="43137"/>
                    </a:srgbClr>
                  </a:outerShdw>
                </a:effectLst>
                <a:latin typeface="Century Gothic" panose="020B0502020202020204" pitchFamily="34" charset="0"/>
              </a:rPr>
              <a:t>Γ. Επισκεπτόμενη τη Μαδρίτη, ποιες δυσκολίες ενδέχεται να αντιμετωπίσει, ιδίως αν επιλέξει να καταλύσει σε τουριστική κατοικία;</a:t>
            </a:r>
            <a:endParaRPr lang="en-GB" sz="1400" dirty="0">
              <a:latin typeface="Century Gothic" panose="020B0502020202020204" pitchFamily="34" charset="0"/>
            </a:endParaRPr>
          </a:p>
        </p:txBody>
      </p:sp>
      <p:sp>
        <p:nvSpPr>
          <p:cNvPr id="6" name="Content Placeholder 2"/>
          <p:cNvSpPr txBox="1">
            <a:spLocks/>
          </p:cNvSpPr>
          <p:nvPr/>
        </p:nvSpPr>
        <p:spPr>
          <a:xfrm>
            <a:off x="677334" y="2160589"/>
            <a:ext cx="8596668" cy="4141357"/>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457200">
              <a:lnSpc>
                <a:spcPct val="115000"/>
              </a:lnSpc>
              <a:spcAft>
                <a:spcPts val="1000"/>
              </a:spcAft>
            </a:pPr>
            <a:r>
              <a:rPr lang="el-GR" sz="1600" dirty="0">
                <a:latin typeface="Century Gothic"/>
                <a:ea typeface="Constantia"/>
                <a:cs typeface="Times New Roman"/>
              </a:rPr>
              <a:t>Το πρόβλημα της κλιματικής αλλαγής και γενικότερα της υποβάθμισης του περιβάλλοντος είναι σημαντικό και στην περίπτωση της Ισπανίας. Είναι χαρακτηριστικό το παράδειγμα της πόλης της Μαδρίτης, η οποία έχει πληγεί σε τέτοιο βαθμό από την παρατεταμένη ξηρασία που συνιστάται στους τουρίστες να κάνουν λελογισμένη χρήση των πετσετών στα ξενοδοχεία και γίνεται οικονομία ακόμη και στη χρήση κεντρικών συντριβανιών.</a:t>
            </a:r>
          </a:p>
          <a:p>
            <a:pPr indent="457200">
              <a:lnSpc>
                <a:spcPct val="115000"/>
              </a:lnSpc>
              <a:spcAft>
                <a:spcPts val="1000"/>
              </a:spcAft>
            </a:pPr>
            <a:r>
              <a:rPr lang="el-GR" sz="1600" dirty="0">
                <a:latin typeface="Century Gothic"/>
                <a:ea typeface="Constantia"/>
                <a:cs typeface="Times New Roman"/>
              </a:rPr>
              <a:t>Εντοπίζεται ένα ενδημικό πρόβλημα στην περιοχή του Κέντρου της πόλης της Μαδρίτης, με τη λειτουργία των τουριστικών διαμερισμάτων. Κάτοικοι του ιστορικού θύλακα καταγγέλλουν ότι υπάρχει εντονότατη «μαύρη αγορά» στην περιοχή αυτή, με τα αδήλωτα ακίνητα να είναι πάνω από πενταπλάσια από τα δηλωμένα. </a:t>
            </a:r>
            <a:endParaRPr lang="el-GR" sz="1600" dirty="0">
              <a:effectLst/>
              <a:latin typeface="Constantia"/>
              <a:ea typeface="Constantia"/>
              <a:cs typeface="Times New Roman"/>
            </a:endParaRPr>
          </a:p>
        </p:txBody>
      </p:sp>
    </p:spTree>
    <p:extLst>
      <p:ext uri="{BB962C8B-B14F-4D97-AF65-F5344CB8AC3E}">
        <p14:creationId xmlns:p14="http://schemas.microsoft.com/office/powerpoint/2010/main" val="3754222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95" y="176423"/>
            <a:ext cx="5324480" cy="3537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9895" y="3714244"/>
            <a:ext cx="3706152" cy="369332"/>
          </a:xfrm>
          <a:prstGeom prst="rect">
            <a:avLst/>
          </a:prstGeom>
          <a:noFill/>
        </p:spPr>
        <p:txBody>
          <a:bodyPr wrap="square" rtlCol="0">
            <a:spAutoFit/>
          </a:bodyPr>
          <a:lstStyle/>
          <a:p>
            <a:r>
              <a:rPr lang="el-GR" dirty="0"/>
              <a:t>Βασιλικά ανάκτορα της Μαδρίτης</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547" y="2485035"/>
            <a:ext cx="6067678" cy="426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553281" y="2115703"/>
            <a:ext cx="2977869" cy="369332"/>
          </a:xfrm>
          <a:prstGeom prst="rect">
            <a:avLst/>
          </a:prstGeom>
          <a:noFill/>
        </p:spPr>
        <p:txBody>
          <a:bodyPr wrap="square" rtlCol="0">
            <a:spAutoFit/>
          </a:bodyPr>
          <a:lstStyle/>
          <a:p>
            <a:r>
              <a:rPr lang="el-GR" dirty="0"/>
              <a:t>Καθεδρικός της Αλμουδένα</a:t>
            </a:r>
          </a:p>
        </p:txBody>
      </p:sp>
    </p:spTree>
    <p:extLst>
      <p:ext uri="{BB962C8B-B14F-4D97-AF65-F5344CB8AC3E}">
        <p14:creationId xmlns:p14="http://schemas.microsoft.com/office/powerpoint/2010/main" val="285911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4085" y="266546"/>
            <a:ext cx="10243618" cy="15946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nSpc>
                <a:spcPct val="115000"/>
              </a:lnSpc>
              <a:spcAft>
                <a:spcPts val="1000"/>
              </a:spcAft>
            </a:pPr>
            <a:r>
              <a:rPr lang="el-GR" sz="2000" b="1" i="1" dirty="0">
                <a:effectLst>
                  <a:outerShdw blurRad="38100" dist="38100" dir="2700000" algn="tl">
                    <a:srgbClr val="000000">
                      <a:alpha val="43137"/>
                    </a:srgbClr>
                  </a:outerShdw>
                </a:effectLst>
                <a:latin typeface="Century Gothic" panose="020B0502020202020204" pitchFamily="34" charset="0"/>
              </a:rPr>
              <a:t>Δ. Επισκεπτόμενη τη Μαγιόρκα, ποιες δυσκολίες ενδέχεται να αντιμετωπίσει;</a:t>
            </a:r>
            <a:endParaRPr lang="en-GB" sz="1400" dirty="0">
              <a:latin typeface="Century Gothic" panose="020B0502020202020204" pitchFamily="34" charset="0"/>
            </a:endParaRPr>
          </a:p>
        </p:txBody>
      </p:sp>
      <p:sp>
        <p:nvSpPr>
          <p:cNvPr id="5" name="Content Placeholder 2"/>
          <p:cNvSpPr txBox="1">
            <a:spLocks/>
          </p:cNvSpPr>
          <p:nvPr/>
        </p:nvSpPr>
        <p:spPr>
          <a:xfrm>
            <a:off x="677334" y="2160589"/>
            <a:ext cx="8911728" cy="240331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457200">
              <a:lnSpc>
                <a:spcPct val="115000"/>
              </a:lnSpc>
              <a:spcAft>
                <a:spcPts val="1000"/>
              </a:spcAft>
            </a:pPr>
            <a:r>
              <a:rPr lang="en-US" sz="1600" dirty="0">
                <a:latin typeface="Century Gothic"/>
                <a:ea typeface="Constantia"/>
                <a:cs typeface="Times New Roman"/>
              </a:rPr>
              <a:t>E</a:t>
            </a:r>
            <a:r>
              <a:rPr lang="el-GR" sz="1600" dirty="0">
                <a:latin typeface="Century Gothic"/>
                <a:ea typeface="Constantia"/>
                <a:cs typeface="Times New Roman"/>
              </a:rPr>
              <a:t>άν η Ελένη αποφασίσει να επισκεφθεί τη Μαγιόρκα, μπορεί να αντιμετωπίσει κάποια σοβαρά περιβαλλοντικά προβλήματα, τα οποία ποικίλουν από την καταστροφή του τοπίου σε παραλιακές περιοχές, μέχρι τα αυξημένα λύματα τα οποία ο δήμος της Μαγιόρκα προσπαθεί να διαχειριστεί με καινοτόμους τρόπους</a:t>
            </a:r>
            <a:r>
              <a:rPr lang="en-US" sz="1600" dirty="0">
                <a:latin typeface="Century Gothic"/>
                <a:ea typeface="Constantia"/>
                <a:cs typeface="Times New Roman"/>
              </a:rPr>
              <a:t>.</a:t>
            </a:r>
            <a:endParaRPr lang="el-GR" sz="1400" dirty="0">
              <a:latin typeface="Constantia"/>
              <a:ea typeface="Constantia"/>
              <a:cs typeface="Times New Roman"/>
            </a:endParaRPr>
          </a:p>
        </p:txBody>
      </p:sp>
    </p:spTree>
    <p:extLst>
      <p:ext uri="{BB962C8B-B14F-4D97-AF65-F5344CB8AC3E}">
        <p14:creationId xmlns:p14="http://schemas.microsoft.com/office/powerpoint/2010/main" val="199293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69" y="256583"/>
            <a:ext cx="7116842" cy="2891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505" y="3723854"/>
            <a:ext cx="71247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330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4085" y="266546"/>
            <a:ext cx="10243618" cy="15946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nSpc>
                <a:spcPct val="115000"/>
              </a:lnSpc>
              <a:spcAft>
                <a:spcPts val="1000"/>
              </a:spcAft>
            </a:pPr>
            <a:r>
              <a:rPr lang="en-US" sz="2000" b="1" i="1" dirty="0">
                <a:effectLst>
                  <a:outerShdw blurRad="38100" dist="38100" dir="2700000" algn="tl">
                    <a:srgbClr val="000000">
                      <a:alpha val="43137"/>
                    </a:srgbClr>
                  </a:outerShdw>
                </a:effectLst>
                <a:latin typeface="Century Gothic" panose="020B0502020202020204" pitchFamily="34" charset="0"/>
              </a:rPr>
              <a:t>E</a:t>
            </a:r>
            <a:r>
              <a:rPr lang="el-GR" sz="2000" b="1" i="1" dirty="0">
                <a:effectLst>
                  <a:outerShdw blurRad="38100" dist="38100" dir="2700000" algn="tl">
                    <a:srgbClr val="000000">
                      <a:alpha val="43137"/>
                    </a:srgbClr>
                  </a:outerShdw>
                </a:effectLst>
                <a:latin typeface="Century Gothic" panose="020B0502020202020204" pitchFamily="34" charset="0"/>
              </a:rPr>
              <a:t>. Επισκεπτόμενη την Τενερίφη, υπάρχει καρναβάλι για να λάβει μέρος; Ποια υπήρξε η σχέση του πολιτικού καθεστώτος του Φράνκο με τον τουρισμό στην Ισπανία;</a:t>
            </a:r>
            <a:endParaRPr lang="en-GB" sz="1400" dirty="0">
              <a:latin typeface="Century Gothic" panose="020B0502020202020204" pitchFamily="34" charset="0"/>
            </a:endParaRPr>
          </a:p>
        </p:txBody>
      </p:sp>
      <p:sp>
        <p:nvSpPr>
          <p:cNvPr id="5" name="Content Placeholder 2"/>
          <p:cNvSpPr txBox="1">
            <a:spLocks/>
          </p:cNvSpPr>
          <p:nvPr/>
        </p:nvSpPr>
        <p:spPr>
          <a:xfrm>
            <a:off x="677333" y="1933996"/>
            <a:ext cx="9550999" cy="4304963"/>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457200">
              <a:lnSpc>
                <a:spcPct val="115000"/>
              </a:lnSpc>
              <a:spcAft>
                <a:spcPts val="1000"/>
              </a:spcAft>
            </a:pPr>
            <a:r>
              <a:rPr lang="el-GR" sz="1600" dirty="0">
                <a:latin typeface="Century Gothic"/>
                <a:ea typeface="Constantia"/>
                <a:cs typeface="Times New Roman"/>
              </a:rPr>
              <a:t>Το καρναβάλι το οποίο διεξάγεται πέρα από την κλασική Ισπανία, στην Τενερίφη, έχει μία αίγλη που υπερβαίνει το στενό πλαίσιο της Ισπανίας. Το έθιμο αυτό έχει τις ρίζες του στα 1700. </a:t>
            </a:r>
            <a:endParaRPr lang="en-US" sz="1600" dirty="0">
              <a:latin typeface="Century Gothic"/>
              <a:ea typeface="Constantia"/>
              <a:cs typeface="Times New Roman"/>
            </a:endParaRPr>
          </a:p>
          <a:p>
            <a:pPr indent="457200">
              <a:lnSpc>
                <a:spcPct val="115000"/>
              </a:lnSpc>
              <a:spcAft>
                <a:spcPts val="1000"/>
              </a:spcAft>
            </a:pPr>
            <a:r>
              <a:rPr lang="el-GR" sz="1600" dirty="0">
                <a:latin typeface="Century Gothic"/>
                <a:ea typeface="Constantia"/>
                <a:cs typeface="Times New Roman"/>
              </a:rPr>
              <a:t>Οι χοροί και οι εορτασμοί των Μασκών απαγορεύθηκαν στους δρόμους της πόλης. Εξάλλου, το καρναβάλι αποτέλεσε αντικείμενο απαγόρευσης μετά την πτώση της Δεύτερης Δημοκρατίας και την έναρξη του ισπανικού εμφυλίου πολέμου, έως και τη δεκαετία του 1970. Από το 1945 και μετά, οι κάτοικοι το διοργάνωναν λαθραία, στο καταφύγιο των οικιών τους</a:t>
            </a:r>
            <a:endParaRPr lang="en-US" sz="1600" dirty="0">
              <a:latin typeface="Century Gothic"/>
              <a:ea typeface="Constantia"/>
              <a:cs typeface="Times New Roman"/>
            </a:endParaRPr>
          </a:p>
          <a:p>
            <a:pPr indent="457200">
              <a:lnSpc>
                <a:spcPct val="115000"/>
              </a:lnSpc>
              <a:spcAft>
                <a:spcPts val="1000"/>
              </a:spcAft>
            </a:pPr>
            <a:r>
              <a:rPr lang="el-GR" sz="1600" dirty="0">
                <a:latin typeface="Century Gothic"/>
                <a:ea typeface="Constantia"/>
                <a:cs typeface="Times New Roman"/>
              </a:rPr>
              <a:t>Από το 1980 και μετά, το καρναβάλι της Τενερίφης έχει αποκτήσει διεθνή φήμη σε σημείο να θεωρείται ως το σημαντικότερο παγκοσμίως, μετά από εκείνα του Ρίο ντε Τζανέιρο και της Βενετίας. </a:t>
            </a:r>
            <a:endParaRPr lang="en-US" sz="1600" dirty="0">
              <a:latin typeface="Century Gothic"/>
              <a:ea typeface="Constantia"/>
              <a:cs typeface="Times New Roman"/>
            </a:endParaRPr>
          </a:p>
          <a:p>
            <a:pPr indent="457200">
              <a:lnSpc>
                <a:spcPct val="115000"/>
              </a:lnSpc>
              <a:spcAft>
                <a:spcPts val="1000"/>
              </a:spcAft>
            </a:pPr>
            <a:r>
              <a:rPr lang="el-GR" sz="1600" dirty="0">
                <a:latin typeface="Century Gothic"/>
                <a:ea typeface="Constantia"/>
                <a:cs typeface="Times New Roman"/>
              </a:rPr>
              <a:t>Το καρναβάλι του λαού απαγορεύθηκε από το καθεστώς του Φράνκο, το οποίο όμως ουσιαστικά το νομιμοποίησε αρκετά αργότερα, επειδή εκτιμήθηκε ότι θα ήταν επωφελές για την τουριστική ανάπτυξη. </a:t>
            </a:r>
            <a:endParaRPr lang="el-GR" sz="1400" dirty="0">
              <a:latin typeface="Constantia"/>
              <a:ea typeface="Constantia"/>
              <a:cs typeface="Times New Roman"/>
            </a:endParaRPr>
          </a:p>
        </p:txBody>
      </p:sp>
    </p:spTree>
    <p:extLst>
      <p:ext uri="{BB962C8B-B14F-4D97-AF65-F5344CB8AC3E}">
        <p14:creationId xmlns:p14="http://schemas.microsoft.com/office/powerpoint/2010/main" val="31216088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94</TotalTime>
  <Words>567</Words>
  <Application>Microsoft Office PowerPoint</Application>
  <PresentationFormat>Ευρεία οθόνη</PresentationFormat>
  <Paragraphs>21</Paragraphs>
  <Slides>10</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10</vt:i4>
      </vt:variant>
    </vt:vector>
  </HeadingPairs>
  <TitlesOfParts>
    <vt:vector size="17" baseType="lpstr">
      <vt:lpstr>Arial</vt:lpstr>
      <vt:lpstr>Calibri</vt:lpstr>
      <vt:lpstr>Cambria</vt:lpstr>
      <vt:lpstr>Century Gothic</vt:lpstr>
      <vt:lpstr>Constantia</vt:lpstr>
      <vt:lpstr>Times New Roman</vt:lpstr>
      <vt:lpstr>Adjacency</vt:lpstr>
      <vt:lpstr>Γραπτή Εργασία Αξιολόγησης ΙΙΙ Ισπανικό Τουριστικό Δίκαιο</vt:lpstr>
      <vt:lpstr>Α. Πώς χαρακτηρίζεται η Ελένη αν εξωθήθηκε εκ των πραγμάτων να επισκεφθεί την Ισπανία αντί της παραδοσιακής της τάσης να επισκέπτεται την Αίγυπτο; Προσεγγίστε κριτικά αυτό το χαρακτηρισμό, από τη σκοπιά του Τουριστικού Δικαίου και του Δικαίου του Καταναλωτή.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Γραπτή Εργασία Αξιολόγησης στο Ιταλικό Τουριστικό Δίκαιο II</dc:title>
  <dc:creator>Reservations</dc:creator>
  <cp:lastModifiedBy>ΑΝΤΩΝΗΣ ΜΑΝΙΑΤΗΣ</cp:lastModifiedBy>
  <cp:revision>9</cp:revision>
  <cp:lastPrinted>2018-02-15T19:20:31Z</cp:lastPrinted>
  <dcterms:created xsi:type="dcterms:W3CDTF">2018-02-06T15:21:33Z</dcterms:created>
  <dcterms:modified xsi:type="dcterms:W3CDTF">2018-02-15T19:20:44Z</dcterms:modified>
</cp:coreProperties>
</file>