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85" d="100"/>
          <a:sy n="85" d="100"/>
        </p:scale>
        <p:origin x="10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229600" cy="6400800"/>
          </a:xfrm>
        </p:spPr>
        <p:txBody>
          <a:bodyPr>
            <a:normAutofit/>
          </a:bodyPr>
          <a:lstStyle/>
          <a:p>
            <a:pPr algn="l"/>
            <a:r>
              <a:rPr lang="el-GR" sz="3600" b="0" dirty="0">
                <a:latin typeface="Century Gothic" pitchFamily="34" charset="0"/>
              </a:rPr>
              <a:t>ΤΕΙ Αθήνας- Τμήμα Διοίκησης Επιχειρήσεων</a:t>
            </a:r>
            <a:br>
              <a:rPr lang="el-GR" sz="3600" b="0" dirty="0">
                <a:latin typeface="Century Gothic" pitchFamily="34" charset="0"/>
              </a:rPr>
            </a:br>
            <a:r>
              <a:rPr lang="el-GR" sz="3600" b="0" dirty="0">
                <a:latin typeface="Century Gothic" pitchFamily="34" charset="0"/>
              </a:rPr>
              <a:t> </a:t>
            </a:r>
            <a:br>
              <a:rPr lang="el-GR" sz="3600" b="0" dirty="0">
                <a:latin typeface="Century Gothic" pitchFamily="34" charset="0"/>
              </a:rPr>
            </a:br>
            <a:r>
              <a:rPr lang="el-GR" sz="3600" b="0" dirty="0">
                <a:latin typeface="Century Gothic" pitchFamily="34" charset="0"/>
              </a:rPr>
              <a:t>Τουριστικό Δίκαιο</a:t>
            </a:r>
            <a:br>
              <a:rPr lang="el-GR" sz="3600" b="0" dirty="0">
                <a:latin typeface="Century Gothic" pitchFamily="34" charset="0"/>
              </a:rPr>
            </a:br>
            <a:r>
              <a:rPr lang="el-GR" sz="3600" b="0" dirty="0">
                <a:latin typeface="Century Gothic" pitchFamily="34" charset="0"/>
              </a:rPr>
              <a:t>Εισηγητής : Α. Μανιάτης</a:t>
            </a:r>
            <a:br>
              <a:rPr lang="el-GR" sz="3600" b="0" dirty="0">
                <a:latin typeface="Century Gothic" pitchFamily="34" charset="0"/>
              </a:rPr>
            </a:br>
            <a:r>
              <a:rPr lang="el-GR" sz="3600" b="0" dirty="0">
                <a:latin typeface="Century Gothic" pitchFamily="34" charset="0"/>
              </a:rPr>
              <a:t>  </a:t>
            </a:r>
            <a:br>
              <a:rPr lang="el-GR" sz="3600" b="0" dirty="0">
                <a:latin typeface="Century Gothic" pitchFamily="34" charset="0"/>
              </a:rPr>
            </a:br>
            <a:r>
              <a:rPr lang="el-GR" sz="3600" b="0" dirty="0">
                <a:latin typeface="Century Gothic" pitchFamily="34" charset="0"/>
              </a:rPr>
              <a:t>Γραπτή Εργασία Αξιολόγησης στο Ιταλικό Τουριστικό Δίκαιο</a:t>
            </a:r>
            <a:br>
              <a:rPr lang="en-US" sz="3600" b="0" dirty="0">
                <a:latin typeface="Century Gothic" pitchFamily="34" charset="0"/>
              </a:rPr>
            </a:br>
            <a:br>
              <a:rPr lang="en-US" sz="3600" b="0" dirty="0">
                <a:latin typeface="Century Gothic" pitchFamily="34" charset="0"/>
              </a:rPr>
            </a:br>
            <a:r>
              <a:rPr lang="el-GR" sz="3600" b="0" dirty="0" err="1">
                <a:solidFill>
                  <a:schemeClr val="tx1"/>
                </a:solidFill>
                <a:latin typeface="Century Gothic" pitchFamily="34" charset="0"/>
              </a:rPr>
              <a:t>Κλινάκη</a:t>
            </a:r>
            <a:r>
              <a:rPr lang="el-GR" sz="3600" b="0" dirty="0">
                <a:solidFill>
                  <a:schemeClr val="tx1"/>
                </a:solidFill>
                <a:latin typeface="Century Gothic" pitchFamily="34" charset="0"/>
              </a:rPr>
              <a:t> Μαρία 13023</a:t>
            </a:r>
            <a:br>
              <a:rPr lang="el-GR" sz="3600" b="0" dirty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l-GR" sz="3600" b="0" dirty="0">
                <a:solidFill>
                  <a:schemeClr val="tx1"/>
                </a:solidFill>
                <a:latin typeface="Century Gothic" pitchFamily="34" charset="0"/>
              </a:rPr>
              <a:t>Φαλιέρου Αικατερίνη 13076</a:t>
            </a:r>
          </a:p>
        </p:txBody>
      </p:sp>
      <p:pic>
        <p:nvPicPr>
          <p:cNvPr id="5" name="Picture 4" descr="Αποτέλεσμα εικόνας για italian fla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371600"/>
            <a:ext cx="285324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Σχετική εικόνα"/>
          <p:cNvPicPr>
            <a:picLocks noChangeAspect="1" noChangeArrowheads="1"/>
          </p:cNvPicPr>
          <p:nvPr/>
        </p:nvPicPr>
        <p:blipFill>
          <a:blip r:embed="rId2"/>
          <a:srcRect l="4581" r="3798" b="2222"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Αποτέλεσμα εικόνας για Historic Centre of San Gimign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5147" y="3352800"/>
            <a:ext cx="5218854" cy="3505200"/>
          </a:xfrm>
          <a:prstGeom prst="rect">
            <a:avLst/>
          </a:prstGeom>
          <a:noFill/>
        </p:spPr>
      </p:pic>
      <p:pic>
        <p:nvPicPr>
          <p:cNvPr id="2062" name="Picture 14" descr="Αποτέλεσμα εικόνας για siena,italy"/>
          <p:cNvPicPr>
            <a:picLocks noChangeAspect="1" noChangeArrowheads="1"/>
          </p:cNvPicPr>
          <p:nvPr/>
        </p:nvPicPr>
        <p:blipFill>
          <a:blip r:embed="rId4"/>
          <a:srcRect l="3030" r="6061"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noFill/>
        </p:spPr>
      </p:pic>
      <p:pic>
        <p:nvPicPr>
          <p:cNvPr id="2066" name="Picture 18" descr="Αποτέλεσμα εικόνας για pisa"/>
          <p:cNvPicPr>
            <a:picLocks noChangeAspect="1" noChangeArrowheads="1"/>
          </p:cNvPicPr>
          <p:nvPr/>
        </p:nvPicPr>
        <p:blipFill>
          <a:blip r:embed="rId5" cstate="print"/>
          <a:srcRect l="7031" r="21258"/>
          <a:stretch>
            <a:fillRect/>
          </a:stretch>
        </p:blipFill>
        <p:spPr bwMode="auto">
          <a:xfrm>
            <a:off x="0" y="3352800"/>
            <a:ext cx="3988468" cy="3505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352800" y="3429000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Pisa</a:t>
            </a:r>
            <a:endParaRPr lang="el-G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0"/>
            <a:ext cx="3770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Medici Villas and Gardens - Tuscany</a:t>
            </a:r>
            <a:endParaRPr lang="el-GR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8848" y="3429000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San Gimignano</a:t>
            </a:r>
            <a:endParaRPr lang="el-G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Sienna</a:t>
            </a:r>
            <a:endParaRPr lang="el-GR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432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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Το Σεπτέμβριο 2017 άνοιξε εκ νέου τις πόρτες του στο κοινό, κατόπιν του πρόσφατου κλεισίματος του δικαστικού ψυχιατρικού νοσοκομείου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,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b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</a:br>
            <a:endParaRPr lang="el-GR" sz="24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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Πλέον, το κλειστό ίδρυμα ψυχιατρικής μέριμνας έδωσε τη θέση του σε έναν ανοικτό χώρο ψυχαγωγίας όλων των ενδιαφερομένων, αφού οι ιδιώτες μπορούν να επιδίδονται σε αθλητικές δραστηριότητες, χάριν αναψυχής,</a:t>
            </a:r>
            <a:b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</a:br>
            <a:endParaRPr lang="el-GR" sz="24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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Συνεπώς, η Ελένη μπορεί όχι μόνο να επισκεφθεί την έπαυλη των Μεδίκων, αλλά και να επιδοθεί σε κάποια αθλητική δραστηριότητα.</a:t>
            </a:r>
          </a:p>
          <a:p>
            <a:pPr>
              <a:buFont typeface="Wingdings" pitchFamily="2" charset="2"/>
              <a:buChar char=""/>
            </a:pPr>
            <a:endParaRPr lang="el-GR" sz="24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>
            <a:normAutofit fontScale="90000"/>
          </a:bodyPr>
          <a:lstStyle/>
          <a:p>
            <a:pPr marL="514350" lvl="0" indent="-514350"/>
            <a:r>
              <a:rPr lang="en-US" sz="2700" b="0" dirty="0">
                <a:latin typeface="Century Gothic" pitchFamily="34" charset="0"/>
              </a:rPr>
              <a:t>C.	</a:t>
            </a:r>
            <a:r>
              <a:rPr lang="el-GR" sz="2700" b="0" dirty="0">
                <a:latin typeface="Century Gothic" pitchFamily="34" charset="0"/>
              </a:rPr>
              <a:t>Ποια δικαιώματα έχει η Ελένη σε σχέση με την έπαυλη των Μεδίκων στην Ambrogiana;</a:t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438400"/>
            <a:ext cx="6629400" cy="3916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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Εκκλησία Αγίου Χρυσογόνου (1)</a:t>
            </a:r>
            <a:br>
              <a:rPr lang="el-GR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</a:br>
            <a:endParaRPr lang="el-GR" sz="2000" dirty="0">
              <a:solidFill>
                <a:schemeClr val="tx2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  <a:p>
            <a:pPr>
              <a:buFont typeface="Wingdings" pitchFamily="2" charset="2"/>
              <a:buChar char="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Νοσοκομείο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San Gallicano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(2)</a:t>
            </a:r>
            <a:br>
              <a:rPr lang="el-GR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</a:br>
            <a:endParaRPr lang="en-US" sz="2000" dirty="0">
              <a:solidFill>
                <a:schemeClr val="tx2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  <a:p>
            <a:pPr>
              <a:buFont typeface="Wingdings" pitchFamily="2" charset="2"/>
              <a:buChar char="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Ρομανικό κωδωνοστάσιο (3)</a:t>
            </a:r>
            <a:br>
              <a:rPr lang="el-GR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</a:br>
            <a:endParaRPr lang="el-GR" sz="2000" dirty="0">
              <a:solidFill>
                <a:schemeClr val="tx2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  <a:p>
            <a:pPr>
              <a:buFont typeface="Wingdings" pitchFamily="2" charset="2"/>
              <a:buChar char="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Πλατεία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Santa Maria in Trastevere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(4)</a:t>
            </a:r>
            <a:br>
              <a:rPr lang="el-GR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</a:br>
            <a:endParaRPr lang="en-US" sz="2000" dirty="0">
              <a:solidFill>
                <a:schemeClr val="tx2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  <a:p>
            <a:pPr>
              <a:buFont typeface="Wingdings" pitchFamily="2" charset="2"/>
              <a:buChar char="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Porta Settimiana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(5)</a:t>
            </a:r>
            <a:br>
              <a:rPr lang="el-GR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</a:br>
            <a:endParaRPr lang="en-US" sz="2000" dirty="0">
              <a:solidFill>
                <a:schemeClr val="tx2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  <a:p>
            <a:pPr>
              <a:buFont typeface="Wingdings" pitchFamily="2" charset="2"/>
              <a:buChar char="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Piazza Trilussa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(6)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981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l-GR" sz="2400" b="0" dirty="0">
                <a:latin typeface="Century Gothic" pitchFamily="34" charset="0"/>
              </a:rPr>
              <a:t>Ποια εικόνα αντικρύζει η Ελένη στη Ρώμη από την άποψη του τουριστικού προϊόντος, κάνοντας μία βόλτα, ιδίως στη συνοικία </a:t>
            </a:r>
            <a:r>
              <a:rPr lang="el-GR" sz="2400" b="0" dirty="0" err="1">
                <a:latin typeface="Century Gothic" pitchFamily="34" charset="0"/>
              </a:rPr>
              <a:t>Trastevere</a:t>
            </a:r>
            <a:r>
              <a:rPr lang="el-GR" sz="2400" b="0" dirty="0">
                <a:latin typeface="Century Gothic" pitchFamily="34" charset="0"/>
              </a:rPr>
              <a:t>; Δώστε έμφαση στο είδος του αστυνομικού σώματος που κατά κανόνα συνδέεται με τον τουρισμό στις πόλεις.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Αποτέλεσμα εικόνας για Νοσοκομείο San Gallic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57600"/>
            <a:ext cx="4615543" cy="3048000"/>
          </a:xfrm>
          <a:prstGeom prst="rect">
            <a:avLst/>
          </a:prstGeom>
          <a:noFill/>
        </p:spPr>
      </p:pic>
      <p:pic>
        <p:nvPicPr>
          <p:cNvPr id="8200" name="Picture 8" descr="Αποτέλεσμα εικόνας για Basilica di San Crisogo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4754217" cy="3124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26670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3246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</a:t>
            </a:r>
          </a:p>
        </p:txBody>
      </p:sp>
      <p:pic>
        <p:nvPicPr>
          <p:cNvPr id="8208" name="Picture 16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 l="25581"/>
          <a:stretch>
            <a:fillRect/>
          </a:stretch>
        </p:blipFill>
        <p:spPr bwMode="auto">
          <a:xfrm>
            <a:off x="5562600" y="1524000"/>
            <a:ext cx="3477220" cy="3810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257800" y="50292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3.</a:t>
            </a:r>
          </a:p>
        </p:txBody>
      </p:sp>
      <p:sp>
        <p:nvSpPr>
          <p:cNvPr id="8212" name="AutoShape 20" descr="Αποτέλεσμα εικόνας για piazza trilussa 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Αποτέλεσμα εικόνας για piazza trilussa r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657600"/>
            <a:ext cx="5817981" cy="3200400"/>
          </a:xfrm>
          <a:prstGeom prst="rect">
            <a:avLst/>
          </a:prstGeom>
          <a:noFill/>
        </p:spPr>
      </p:pic>
      <p:pic>
        <p:nvPicPr>
          <p:cNvPr id="3" name="Picture 18" descr="Αποτέλεσμα εικόνας για Porta Settimi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3990149" cy="2895600"/>
          </a:xfrm>
          <a:prstGeom prst="rect">
            <a:avLst/>
          </a:prstGeom>
          <a:noFill/>
        </p:spPr>
      </p:pic>
      <p:pic>
        <p:nvPicPr>
          <p:cNvPr id="4" name="Picture 6" descr="Αποτέλεσμα εικόνας για piazza di santa maria in trasteve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52400"/>
            <a:ext cx="4165600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36576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28956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908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/>
          <a:lstStyle/>
          <a:p>
            <a:pPr>
              <a:buFont typeface="Wingdings" pitchFamily="2" charset="2"/>
              <a:buChar char="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Η Ρώμη δεν αντιμετωπίζει κατά κανόνα σημαντική παραβατική συμπεριφορά από τουρίστες,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</a:br>
            <a:endParaRPr lang="en-US" sz="24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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Δεν υπάρχουν ιδιαίτερα προβλήματα στην αστυνόμευση, όσον αφορά την πλευρά της Αστυνομίας της Πρωτεύουσας έναντι των τουριστών και εκδρομέων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,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</a:br>
            <a:endParaRPr lang="el-GR" sz="24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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Στην αιώνια Πόλη, το πλέον πρόσφατο επεισόδιο αφορά μία περίπτωση αθλητικού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τουρισμού(2016)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.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Αποτέλεσμα εικόνας για ιταλικη τουριστικη αστυνομι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019800" cy="3695261"/>
          </a:xfrm>
          <a:prstGeom prst="rect">
            <a:avLst/>
          </a:prstGeom>
          <a:noFill/>
        </p:spPr>
      </p:pic>
      <p:pic>
        <p:nvPicPr>
          <p:cNvPr id="6148" name="Picture 4" descr="Αποτέλεσμα εικόνας για italian police on hor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3695699"/>
            <a:ext cx="4152900" cy="316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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Η Ρώμη είναι μια πόλη με σπουδαία ιστορία και αξιοσημείωτη προσφορά στην επιστήμη, τον πολιτισμό και τις τέχνες, </a:t>
            </a:r>
            <a:b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</a:br>
            <a:endParaRPr lang="el-GR" sz="24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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Το ιστορικό της κέντρο έχει καταχωρηθεί στη λίστα των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Μνημείων Παγκόσμιας Κληρονομιάς της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UNESCO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από το 1980,</a:t>
            </a:r>
            <a:b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</a:br>
            <a:endParaRPr lang="el-GR" sz="24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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Το 1960 δημιουργήθηκε ο Χάρτης του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Γκούμπιο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ο οποίος καθορίζει την ολοκληρωμένη διαφύλαξη των ιστορικών κέντρων, όχι μόνον των μερών μνημειακών και αρχιτεκτονικά πολύτιμων, που ήταν μέχρι τότε τα μοναδικά που προστατεύονταν με ειδικές μορφές προστασίας. 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782762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b="0" dirty="0">
                <a:latin typeface="Century Gothic" pitchFamily="34" charset="0"/>
              </a:rPr>
              <a:t>B.	</a:t>
            </a:r>
            <a:r>
              <a:rPr lang="el-GR" sz="2400" b="0" dirty="0">
                <a:latin typeface="Century Gothic" pitchFamily="34" charset="0"/>
              </a:rPr>
              <a:t>Ποια εικόνα αντικρύζει η Ελένη αν κάνει μία εκδρομή από τη Ρώμη στην Τοσκάνη; Δώστε έμφαση στο ζήτημα της υπαγωγής τόπων της Ιταλίας στον κατάλογο της κληρονομιάς της ανθρωπότητας.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Αποτέλεσμα εικόνας για rome monuments"/>
          <p:cNvPicPr>
            <a:picLocks noChangeAspect="1" noChangeArrowheads="1"/>
          </p:cNvPicPr>
          <p:nvPr/>
        </p:nvPicPr>
        <p:blipFill>
          <a:blip r:embed="rId2"/>
          <a:srcRect l="1113" t="4558" r="1595"/>
          <a:stretch>
            <a:fillRect/>
          </a:stretch>
        </p:blipFill>
        <p:spPr bwMode="auto">
          <a:xfrm>
            <a:off x="0" y="3276600"/>
            <a:ext cx="4648200" cy="3581400"/>
          </a:xfrm>
          <a:prstGeom prst="rect">
            <a:avLst/>
          </a:prstGeom>
          <a:noFill/>
        </p:spPr>
      </p:pic>
      <p:pic>
        <p:nvPicPr>
          <p:cNvPr id="4112" name="Picture 16" descr="Σχετική εικόν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</p:spPr>
      </p:pic>
      <p:pic>
        <p:nvPicPr>
          <p:cNvPr id="4116" name="Picture 20" descr="Αποτέλεσμα εικόνας για piazza di san piet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1" y="0"/>
            <a:ext cx="4495800" cy="3447107"/>
          </a:xfrm>
          <a:prstGeom prst="rect">
            <a:avLst/>
          </a:prstGeom>
          <a:noFill/>
        </p:spPr>
      </p:pic>
      <p:pic>
        <p:nvPicPr>
          <p:cNvPr id="4100" name="Picture 4" descr="Αποτέλεσμα εικόνας για rome unesco protected monumen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48600" y="35052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Coliseum</a:t>
            </a: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l-G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32766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Castel SantAngelo</a:t>
            </a:r>
            <a:endParaRPr lang="el-GR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Fontana di Trevi</a:t>
            </a:r>
            <a:endParaRPr lang="el-GR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8779" y="0"/>
            <a:ext cx="197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St. Peter’s Basilica</a:t>
            </a:r>
            <a:endParaRPr lang="el-GR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500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"/>
            </a:pPr>
            <a:r>
              <a:rPr lang="el-GR" sz="22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Η Τοσκάνη είναι γνωστή για τα τοπία της και την πολιτιστική κληρονομιά της,</a:t>
            </a:r>
            <a:br>
              <a:rPr lang="el-GR" sz="22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l-GR" sz="22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buFont typeface="Wingdings" pitchFamily="2" charset="2"/>
              <a:buChar char=""/>
            </a:pPr>
            <a:r>
              <a:rPr lang="el-GR" sz="22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Έξι τοποθεσίες της έχουν κηρυχθεί από την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UNESCO </a:t>
            </a:r>
            <a:r>
              <a:rPr lang="el-GR" sz="22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Μνημεία Παγκόσμιας Κληρονομιάς,</a:t>
            </a:r>
            <a:br>
              <a:rPr lang="el-GR" sz="2200" u="sng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</a:br>
            <a:endParaRPr lang="el-GR" sz="2200" u="sng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"/>
            </a:pPr>
            <a:r>
              <a:rPr lang="el-GR" sz="22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Η UNESCO οδήγησε στην υιοθέτηση και μετά στην εφαρμογή της Σύμβασης της προστασίας της παγκόσμιας φυσικής και πολιτιστικής κληρονομιάς, της 16</a:t>
            </a:r>
            <a:r>
              <a:rPr lang="el-GR" sz="2200" baseline="300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ης</a:t>
            </a:r>
            <a:r>
              <a:rPr lang="el-GR" sz="22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Νοεμβρίου 1972, η οποία αποτελεί ταυτόχρονα το νομικό πλαίσιο και το επιχειρησιακό έρεισμα.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908</TotalTime>
  <Words>154</Words>
  <Application>Microsoft Office PowerPoint</Application>
  <PresentationFormat>Προβολή στην οθόνη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8" baseType="lpstr">
      <vt:lpstr>Century Gothic</vt:lpstr>
      <vt:lpstr>Lucida Sans Unicode</vt:lpstr>
      <vt:lpstr>Verdana</vt:lpstr>
      <vt:lpstr>Wingdings</vt:lpstr>
      <vt:lpstr>Wingdings 2</vt:lpstr>
      <vt:lpstr>Wingdings 3</vt:lpstr>
      <vt:lpstr>Concourse</vt:lpstr>
      <vt:lpstr>ΤΕΙ Αθήνας- Τμήμα Διοίκησης Επιχειρήσεων   Τουριστικό Δίκαιο Εισηγητής : Α. Μανιάτης    Γραπτή Εργασία Αξιολόγησης στο Ιταλικό Τουριστικό Δίκαιο  Κλινάκη Μαρία 13023 Φαλιέρου Αικατερίνη 13076</vt:lpstr>
      <vt:lpstr>Ποια εικόνα αντικρύζει η Ελένη στη Ρώμη από την άποψη του τουριστικού προϊόντος, κάνοντας μία βόλτα, ιδίως στη συνοικία Trastevere; Δώστε έμφαση στο είδος του αστυνομικού σώματος που κατά κανόνα συνδέεται με τον τουρισμό στις πόλεις.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B. Ποια εικόνα αντικρύζει η Ελένη αν κάνει μία εκδρομή από τη Ρώμη στην Τοσκάνη; Δώστε έμφαση στο ζήτημα της υπαγωγής τόπων της Ιταλίας στον κατάλογο της κληρονομιάς της ανθρωπότητας.</vt:lpstr>
      <vt:lpstr>Παρουσίαση του PowerPoint</vt:lpstr>
      <vt:lpstr>Παρουσίαση του PowerPoint</vt:lpstr>
      <vt:lpstr>Παρουσίαση του PowerPoint</vt:lpstr>
      <vt:lpstr>C. Ποια δικαιώματα έχει η Ελένη σε σχέση με την έπαυλη των Μεδίκων στην Ambrogiana;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Μάνια</dc:creator>
  <cp:lastModifiedBy>ΑΝΤΩΝΗΣ ΜΑΝΙΑΤΗΣ</cp:lastModifiedBy>
  <cp:revision>245</cp:revision>
  <cp:lastPrinted>2018-01-24T20:46:43Z</cp:lastPrinted>
  <dcterms:created xsi:type="dcterms:W3CDTF">2006-08-16T00:00:00Z</dcterms:created>
  <dcterms:modified xsi:type="dcterms:W3CDTF">2018-02-15T19:58:34Z</dcterms:modified>
</cp:coreProperties>
</file>