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10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EA874-7AF5-41A4-901E-EFBF7338B884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2A26F-6497-4F30-8D02-0A4DD88D4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144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EA874-7AF5-41A4-901E-EFBF7338B884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2A26F-6497-4F30-8D02-0A4DD88D4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285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EA874-7AF5-41A4-901E-EFBF7338B884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2A26F-6497-4F30-8D02-0A4DD88D4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024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EA874-7AF5-41A4-901E-EFBF7338B884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2A26F-6497-4F30-8D02-0A4DD88D4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571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EA874-7AF5-41A4-901E-EFBF7338B884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2A26F-6497-4F30-8D02-0A4DD88D4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525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EA874-7AF5-41A4-901E-EFBF7338B884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2A26F-6497-4F30-8D02-0A4DD88D4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446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EA874-7AF5-41A4-901E-EFBF7338B884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2A26F-6497-4F30-8D02-0A4DD88D4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713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EA874-7AF5-41A4-901E-EFBF7338B884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2A26F-6497-4F30-8D02-0A4DD88D4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767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EA874-7AF5-41A4-901E-EFBF7338B884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2A26F-6497-4F30-8D02-0A4DD88D4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280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EA874-7AF5-41A4-901E-EFBF7338B884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2A26F-6497-4F30-8D02-0A4DD88D4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880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EA874-7AF5-41A4-901E-EFBF7338B884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2A26F-6497-4F30-8D02-0A4DD88D4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112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7EA874-7AF5-41A4-901E-EFBF7338B884}" type="datetimeFigureOut">
              <a:rPr lang="en-US" smtClean="0"/>
              <a:t>1/22/2016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2A26F-6497-4F30-8D02-0A4DD88D4D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741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Η ραδιενεργός διάσπαση είναι μια τυχαία διαδικασία – ποτέ δεν ξέρουμε πότε θα διασπαστεί ένας συγκεκριμένος ραδιενεργός πυρήνας.</a:t>
            </a:r>
          </a:p>
          <a:p>
            <a:pPr marL="0" indent="0">
              <a:buNone/>
            </a:pPr>
            <a:r>
              <a:rPr lang="el-GR" dirty="0" smtClean="0"/>
              <a:t>Μπορούμε να υπολογίσουμε πιθανότητα διάσπασης και εφαρμόζοντας την σε ένα μεγάλο πλήθος πυρήνων να υπολογίσουμε τα σχετικά μεγέθη.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598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533400"/>
                <a:ext cx="8229600" cy="559276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l-GR" dirty="0" smtClean="0"/>
                  <a:t>Νόμος της ραδιενεργού διάσπασης</a:t>
                </a:r>
              </a:p>
              <a:p>
                <a:pPr marL="0" indent="0">
                  <a:buNone/>
                </a:pPr>
                <a:r>
                  <a:rPr lang="el-GR" dirty="0" smtClean="0"/>
                  <a:t>ΔΝ= -λ</a:t>
                </a:r>
                <a14:m>
                  <m:oMath xmlns:m="http://schemas.openxmlformats.org/officeDocument/2006/math">
                    <m:r>
                      <a:rPr lang="el-GR" i="1" smtClean="0">
                        <a:latin typeface="Cambria Math"/>
                        <a:ea typeface="Cambria Math"/>
                      </a:rPr>
                      <m:t>∙</m:t>
                    </m:r>
                  </m:oMath>
                </a14:m>
                <a:r>
                  <a:rPr lang="el-GR" dirty="0" smtClean="0"/>
                  <a:t>Ν</a:t>
                </a:r>
                <a14:m>
                  <m:oMath xmlns:m="http://schemas.openxmlformats.org/officeDocument/2006/math">
                    <m:r>
                      <a:rPr lang="el-GR" i="1" dirty="0" smtClean="0">
                        <a:latin typeface="Cambria Math"/>
                        <a:ea typeface="Cambria Math"/>
                      </a:rPr>
                      <m:t>∙</m:t>
                    </m:r>
                  </m:oMath>
                </a14:m>
                <a:r>
                  <a:rPr lang="el-GR" dirty="0" smtClean="0"/>
                  <a:t>Δ</a:t>
                </a:r>
                <a:r>
                  <a:rPr lang="en-US" dirty="0" smtClean="0"/>
                  <a:t>t, </a:t>
                </a:r>
                <a:r>
                  <a:rPr lang="el-GR" dirty="0" smtClean="0"/>
                  <a:t>δηλαδή η μείωση ΔΝ αρχικού αριθμού πυρήνων Ν σε χρονικό διάστημα Δ</a:t>
                </a:r>
                <a:r>
                  <a:rPr lang="en-US" dirty="0" smtClean="0"/>
                  <a:t>t </a:t>
                </a:r>
                <a:r>
                  <a:rPr lang="el-GR" dirty="0" smtClean="0"/>
                  <a:t>προκύπτει από τον παραπάνω τύπο. Η σταθερά λ ονομάζεται σταθερά διάσπασης και εξαρτάται από το ραδιενεργό στοιχείο.</a:t>
                </a:r>
              </a:p>
              <a:p>
                <a:pPr marL="0" indent="0">
                  <a:buNone/>
                </a:pPr>
                <a:r>
                  <a:rPr lang="el-GR" dirty="0" smtClean="0"/>
                  <a:t>Η λύση της παραπάνω εξίσωσης είναι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b="0" i="0" smtClean="0">
                        <a:latin typeface="Cambria Math"/>
                      </a:rPr>
                      <m:t>Ν</m:t>
                    </m:r>
                    <m:r>
                      <a:rPr lang="en-US" b="0" i="0" smtClean="0">
                        <a:latin typeface="Cambria Math"/>
                      </a:rPr>
                      <m:t>(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t</m:t>
                    </m:r>
                    <m:r>
                      <a:rPr lang="en-US" b="0" i="0" smtClean="0">
                        <a:latin typeface="Cambria Math"/>
                      </a:rPr>
                      <m:t>)=</m:t>
                    </m:r>
                    <m:sSub>
                      <m:sSubPr>
                        <m:ctrlPr>
                          <a:rPr lang="el-GR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b="0" i="0" smtClean="0">
                            <a:latin typeface="Cambria Math"/>
                          </a:rPr>
                          <m:t>Ν</m:t>
                        </m:r>
                      </m:e>
                      <m:sub>
                        <m:r>
                          <a:rPr lang="el-GR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l-GR" b="0" i="1" smtClean="0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el-GR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𝑒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l-GR" b="0" i="1" smtClean="0">
                            <a:latin typeface="Cambria Math"/>
                            <a:ea typeface="Cambria Math"/>
                          </a:rPr>
                          <m:t>𝜆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en-US" dirty="0" smtClean="0"/>
                  <a:t>, </a:t>
                </a:r>
                <a:r>
                  <a:rPr lang="el-GR" dirty="0" smtClean="0"/>
                  <a:t>όπου </a:t>
                </a:r>
                <a:r>
                  <a:rPr lang="en-US" dirty="0" smtClean="0"/>
                  <a:t>N(t)</a:t>
                </a:r>
                <a:r>
                  <a:rPr lang="el-GR" dirty="0" smtClean="0"/>
                  <a:t> ο αριθμός των πυρήνων που έχουν παραμείνει τη χρονική στιγμή </a:t>
                </a:r>
                <a:r>
                  <a:rPr lang="en-US" dirty="0" smtClean="0"/>
                  <a:t>t</a:t>
                </a:r>
                <a:r>
                  <a:rPr lang="el-GR" dirty="0" smtClean="0"/>
                  <a:t>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533400"/>
                <a:ext cx="8229600" cy="5592763"/>
              </a:xfrm>
              <a:blipFill rotWithShape="1">
                <a:blip r:embed="rId2"/>
                <a:stretch>
                  <a:fillRect l="-1852" t="-1418" r="-18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43501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28600"/>
            <a:ext cx="5709927" cy="3000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659378" y="3237858"/>
                <a:ext cx="1825243" cy="3822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b="0" i="0" smtClean="0">
                          <a:latin typeface="Cambria Math"/>
                        </a:rPr>
                        <m:t>Ν</m:t>
                      </m:r>
                      <m:r>
                        <a:rPr lang="en-US" b="0" i="0" smtClean="0">
                          <a:latin typeface="Cambria Math"/>
                        </a:rPr>
                        <m:t>(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t</m:t>
                      </m:r>
                      <m:r>
                        <a:rPr lang="en-US" b="0" i="0" smtClean="0">
                          <a:latin typeface="Cambria Math"/>
                        </a:rPr>
                        <m:t>)=</m:t>
                      </m:r>
                      <m:sSub>
                        <m:sSubPr>
                          <m:ctrlPr>
                            <a:rPr lang="el-GR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b="0" i="0" smtClean="0">
                              <a:latin typeface="Cambria Math"/>
                            </a:rPr>
                            <m:t>Ν</m:t>
                          </m:r>
                        </m:e>
                        <m:sub>
                          <m:r>
                            <a:rPr lang="el-GR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l-GR" b="0" i="1" smtClean="0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el-GR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𝑒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l-GR" b="0" i="1" smtClean="0">
                              <a:latin typeface="Cambria Math"/>
                              <a:ea typeface="Cambria Math"/>
                            </a:rPr>
                            <m:t>𝜆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𝑡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9378" y="3237858"/>
                <a:ext cx="1825243" cy="382284"/>
              </a:xfrm>
              <a:prstGeom prst="rect">
                <a:avLst/>
              </a:prstGeom>
              <a:blipFill rotWithShape="1">
                <a:blip r:embed="rId3"/>
                <a:stretch>
                  <a:fillRect b="-126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838200" y="3810000"/>
                <a:ext cx="6934200" cy="22747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b="1" dirty="0" smtClean="0"/>
                  <a:t>Εκθετική μείωση του αριθμού των πυρήνων</a:t>
                </a:r>
              </a:p>
              <a:p>
                <a:r>
                  <a:rPr lang="el-GR" dirty="0" smtClean="0"/>
                  <a:t>Σημαντική παράμετρος είναι ο χρόνος ημίσειας ζωής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1/2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0,693</m:t>
                          </m:r>
                        </m:num>
                        <m:den>
                          <m:r>
                            <a:rPr lang="el-GR" b="0" i="1" smtClean="0">
                              <a:latin typeface="Cambria Math"/>
                            </a:rPr>
                            <m:t>𝜆</m:t>
                          </m:r>
                        </m:den>
                      </m:f>
                    </m:oMath>
                  </m:oMathPara>
                </a14:m>
                <a:endParaRPr lang="el-GR" dirty="0" smtClean="0"/>
              </a:p>
              <a:p>
                <a:r>
                  <a:rPr lang="el-GR" dirty="0" smtClean="0"/>
                  <a:t>Χαρακτηριστικός για κάθε στοιχείο.</a:t>
                </a:r>
              </a:p>
              <a:p>
                <a:r>
                  <a:rPr lang="el-GR" dirty="0" smtClean="0"/>
                  <a:t>Οταν περάσει διάστημα ίσο με το χρόνο ημίσειας ζωής ο αρχικός αριθμός των πυρήνων θα έχει μειωθεί στο μισό, όταν περάσει διπλάσιος χρόνος στο ¼ και ούτω καθ’εξής.</a:t>
                </a:r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810000"/>
                <a:ext cx="6934200" cy="2274790"/>
              </a:xfrm>
              <a:prstGeom prst="rect">
                <a:avLst/>
              </a:prstGeom>
              <a:blipFill rotWithShape="1">
                <a:blip r:embed="rId4"/>
                <a:stretch>
                  <a:fillRect l="-792" t="-1340" b="-34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48385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447800"/>
            <a:ext cx="5618936" cy="3591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0829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609600"/>
                <a:ext cx="8229600" cy="551656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l-GR" dirty="0" smtClean="0"/>
                  <a:t>Ενεργότητα: ρυθμός διάσπασης </a:t>
                </a:r>
                <a:r>
                  <a:rPr lang="en-US" dirty="0" smtClean="0"/>
                  <a:t>C=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i="1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b="0" i="0" smtClean="0">
                            <a:latin typeface="Cambria Math"/>
                          </a:rPr>
                          <m:t>ΔΝ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l-GR" b="0" i="0" smtClean="0">
                            <a:latin typeface="Cambria Math"/>
                          </a:rPr>
                          <m:t>Δ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t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l-GR" dirty="0" smtClean="0"/>
                  <a:t>Μονάδα μέτρησης το </a:t>
                </a:r>
                <a:r>
                  <a:rPr lang="en-US" dirty="0" err="1" smtClean="0"/>
                  <a:t>Bequerel</a:t>
                </a:r>
                <a:r>
                  <a:rPr lang="en-US" dirty="0" smtClean="0"/>
                  <a:t> (</a:t>
                </a:r>
                <a:r>
                  <a:rPr lang="en-US" dirty="0" err="1" smtClean="0"/>
                  <a:t>Bq</a:t>
                </a:r>
                <a:r>
                  <a:rPr lang="en-US" dirty="0" smtClean="0"/>
                  <a:t>) </a:t>
                </a:r>
                <a:r>
                  <a:rPr lang="el-GR" dirty="0" smtClean="0"/>
                  <a:t>ίσο με μια διάσπαση το δευτερόλεπτο.</a:t>
                </a:r>
              </a:p>
              <a:p>
                <a:pPr marL="0" indent="0">
                  <a:buNone/>
                </a:pPr>
                <a:r>
                  <a:rPr lang="el-GR" dirty="0" smtClean="0"/>
                  <a:t>Παλιότερη συνηθισμένη μονάδα ήταν το </a:t>
                </a:r>
                <a:r>
                  <a:rPr lang="en-US" dirty="0" smtClean="0"/>
                  <a:t>Curie </a:t>
                </a:r>
                <a:r>
                  <a:rPr lang="el-GR" dirty="0" smtClean="0"/>
                  <a:t>(</a:t>
                </a:r>
                <a:r>
                  <a:rPr lang="en-US" dirty="0" smtClean="0"/>
                  <a:t>Ci). 1Ci = 3.7×10</a:t>
                </a:r>
                <a:r>
                  <a:rPr lang="en-US" baseline="30000" dirty="0" smtClean="0"/>
                  <a:t>10</a:t>
                </a:r>
                <a:r>
                  <a:rPr lang="en-US" dirty="0" smtClean="0"/>
                  <a:t>Bq</a:t>
                </a:r>
              </a:p>
              <a:p>
                <a:pPr marL="0" indent="0">
                  <a:buNone/>
                </a:pPr>
                <a:r>
                  <a:rPr lang="el-GR" dirty="0" smtClean="0"/>
                  <a:t>Προφανώς ισχύει</a:t>
                </a:r>
              </a:p>
              <a:p>
                <a:pPr marL="0" indent="0">
                  <a:buNone/>
                </a:pPr>
                <a:r>
                  <a:rPr lang="el-GR" dirty="0" smtClean="0"/>
                  <a:t>δηλαδή η </a:t>
                </a:r>
                <a:r>
                  <a:rPr lang="el-GR" dirty="0" smtClean="0"/>
                  <a:t>ενεργότητα </a:t>
                </a:r>
                <a:r>
                  <a:rPr lang="el-GR" dirty="0" smtClean="0"/>
                  <a:t>μειώνεται με το χρόνο (εφ’όσον μειώνεται και ο αριθμός των πυρήνων)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609600"/>
                <a:ext cx="8229600" cy="5516563"/>
              </a:xfrm>
              <a:blipFill rotWithShape="1">
                <a:blip r:embed="rId2"/>
                <a:stretch>
                  <a:fillRect l="-1852" r="-1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463636" y="3635534"/>
                <a:ext cx="1797993" cy="3822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mtClean="0">
                          <a:latin typeface="Cambria Math"/>
                        </a:rPr>
                        <m:t>C</m:t>
                      </m:r>
                      <m:r>
                        <a:rPr lang="en-US" b="0" i="0" smtClean="0">
                          <a:latin typeface="Cambria Math"/>
                        </a:rPr>
                        <m:t>(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t</m:t>
                      </m:r>
                      <m:r>
                        <a:rPr lang="en-US" b="0" i="0" smtClean="0">
                          <a:latin typeface="Cambria Math"/>
                        </a:rPr>
                        <m:t>)=</m:t>
                      </m:r>
                      <m:sSub>
                        <m:sSubPr>
                          <m:ctrlPr>
                            <a:rPr lang="el-GR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C</m:t>
                          </m:r>
                        </m:e>
                        <m:sub>
                          <m:r>
                            <a:rPr lang="el-GR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l-GR" b="0" i="1" smtClean="0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el-GR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𝑒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l-GR" b="0" i="1" smtClean="0">
                              <a:latin typeface="Cambria Math"/>
                              <a:ea typeface="Cambria Math"/>
                            </a:rPr>
                            <m:t>𝜆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𝑡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3636" y="3635534"/>
                <a:ext cx="1797993" cy="382284"/>
              </a:xfrm>
              <a:prstGeom prst="rect">
                <a:avLst/>
              </a:prstGeom>
              <a:blipFill rotWithShape="1">
                <a:blip r:embed="rId3"/>
                <a:stretch>
                  <a:fillRect b="-126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91272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l-GR" dirty="0" smtClean="0"/>
              <a:t>Μονάδες δοσιμετρίας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lnSpcReduction="10000"/>
          </a:bodyPr>
          <a:lstStyle/>
          <a:p>
            <a:r>
              <a:rPr lang="el-GR" dirty="0" smtClean="0"/>
              <a:t>Εκθεση: αριθμός ζεύγους ιόντων που παράγονται από ακτίνες χ ή γ σε 1</a:t>
            </a:r>
            <a:r>
              <a:rPr lang="en-US" dirty="0" smtClean="0"/>
              <a:t>cm</a:t>
            </a:r>
            <a:r>
              <a:rPr lang="en-US" baseline="30000" dirty="0" smtClean="0"/>
              <a:t>3</a:t>
            </a:r>
            <a:r>
              <a:rPr lang="en-US" dirty="0" smtClean="0"/>
              <a:t> </a:t>
            </a:r>
            <a:r>
              <a:rPr lang="el-GR" dirty="0" smtClean="0"/>
              <a:t>ξηρού αέρα υπό κανονικές συνθήκες. </a:t>
            </a:r>
            <a:r>
              <a:rPr lang="en-US" dirty="0" smtClean="0"/>
              <a:t>Roentgen (R) 1R=2,58×10</a:t>
            </a:r>
            <a:r>
              <a:rPr lang="en-US" baseline="30000" dirty="0" smtClean="0"/>
              <a:t>-4</a:t>
            </a:r>
            <a:r>
              <a:rPr lang="en-US" dirty="0" smtClean="0"/>
              <a:t> C/Kg.</a:t>
            </a:r>
          </a:p>
          <a:p>
            <a:r>
              <a:rPr lang="el-GR" dirty="0" smtClean="0"/>
              <a:t>Δεν δίνει πληροφορίες για την απορρόφηση από τους ιστούς.</a:t>
            </a:r>
          </a:p>
          <a:p>
            <a:r>
              <a:rPr lang="el-GR" dirty="0" smtClean="0"/>
              <a:t>Απορροφούμενη δόση: Η ενέργεια που απορροφάται άνα </a:t>
            </a:r>
            <a:r>
              <a:rPr lang="en-US" dirty="0" smtClean="0"/>
              <a:t>kg</a:t>
            </a:r>
            <a:r>
              <a:rPr lang="el-GR" dirty="0" smtClean="0"/>
              <a:t> ιστού. </a:t>
            </a:r>
            <a:r>
              <a:rPr lang="en-US" dirty="0" smtClean="0"/>
              <a:t>Gray (</a:t>
            </a:r>
            <a:r>
              <a:rPr lang="en-US" dirty="0" err="1" smtClean="0"/>
              <a:t>Gy</a:t>
            </a:r>
            <a:r>
              <a:rPr lang="en-US" dirty="0" smtClean="0"/>
              <a:t>=J/kg) </a:t>
            </a:r>
            <a:r>
              <a:rPr lang="el-GR" dirty="0" smtClean="0"/>
              <a:t>Παλιότερη μονάδα </a:t>
            </a:r>
            <a:r>
              <a:rPr lang="en-US" dirty="0" smtClean="0"/>
              <a:t>1rad=0,01Gy. </a:t>
            </a:r>
            <a:r>
              <a:rPr lang="el-GR" dirty="0" smtClean="0"/>
              <a:t>Εξαρτάται από το υλικό και το είδος της ακτινοβολίας.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1444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09600"/>
            <a:ext cx="8229600" cy="4525963"/>
          </a:xfrm>
        </p:spPr>
        <p:txBody>
          <a:bodyPr/>
          <a:lstStyle/>
          <a:p>
            <a:r>
              <a:rPr lang="el-GR" dirty="0" smtClean="0"/>
              <a:t>Βιολογικά ισοδύναμη δόση </a:t>
            </a:r>
            <a:r>
              <a:rPr lang="en-US" dirty="0" smtClean="0"/>
              <a:t>(Sievert)=</a:t>
            </a:r>
            <a:r>
              <a:rPr lang="en-US" dirty="0" err="1" smtClean="0"/>
              <a:t>Gy×RBE</a:t>
            </a:r>
            <a:r>
              <a:rPr lang="en-US" dirty="0" smtClean="0"/>
              <a:t>,</a:t>
            </a:r>
            <a:r>
              <a:rPr lang="el-GR" dirty="0" smtClean="0"/>
              <a:t> όπου </a:t>
            </a:r>
            <a:r>
              <a:rPr lang="en-US" dirty="0" smtClean="0"/>
              <a:t>RBE</a:t>
            </a:r>
            <a:r>
              <a:rPr lang="el-GR" dirty="0" smtClean="0"/>
              <a:t> η σχετική βιολογική δραστικότητα που εξαρτάται από το είδος της ακτινοβολίας.</a:t>
            </a:r>
          </a:p>
          <a:p>
            <a:r>
              <a:rPr lang="el-GR" dirty="0" smtClean="0"/>
              <a:t>Παλιότερα 1</a:t>
            </a:r>
            <a:r>
              <a:rPr lang="en-US" dirty="0" smtClean="0"/>
              <a:t>rem=0,01Sv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6211" y="3733800"/>
            <a:ext cx="4657725" cy="247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6717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l-GR" sz="3200" dirty="0" smtClean="0"/>
              <a:t>Ενεργός χρόνος ημιζωής</a:t>
            </a:r>
            <a:endParaRPr lang="en-US" sz="3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990600"/>
                <a:ext cx="8229600" cy="5135563"/>
              </a:xfrm>
            </p:spPr>
            <p:txBody>
              <a:bodyPr/>
              <a:lstStyle/>
              <a:p>
                <a:r>
                  <a:rPr lang="el-GR" dirty="0" smtClean="0"/>
                  <a:t>Βιολογικός χρόνος ημιζωής </a:t>
                </a:r>
                <a:r>
                  <a:rPr lang="en-US" dirty="0" smtClean="0"/>
                  <a:t>t</a:t>
                </a:r>
                <a:r>
                  <a:rPr lang="en-US" baseline="-25000" dirty="0" smtClean="0"/>
                  <a:t>b,1/2</a:t>
                </a:r>
                <a:r>
                  <a:rPr lang="el-GR" dirty="0" smtClean="0"/>
                  <a:t>: Ο απαιτούμενος χρόνος ώστε μια ουσία να «χάσει» τη μισή φαρμακολογική ή φυσιολογική της ποσότητα.  Η συνηθέστερη μείωση είναι λόγω των φυσιολογικών οδών αποβολής από το σώμα (μέσω των νεφρών και του ήπατος).</a:t>
                </a:r>
              </a:p>
              <a:p>
                <a:r>
                  <a:rPr lang="el-GR" dirty="0" smtClean="0"/>
                  <a:t>Για μια ραδιενεργό ουσία ορίζεται ο ενεργός χρόνος ημιζωής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l-GR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el-GR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f>
                              <m:f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  <m:r>
                              <a:rPr lang="en-US" b="0" i="1" smtClean="0">
                                <a:latin typeface="Cambria Math"/>
                              </a:rPr>
                              <m:t>,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𝑒𝑓𝑓</m:t>
                            </m:r>
                          </m:sub>
                        </m:sSub>
                      </m:den>
                    </m:f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1/2</m:t>
                            </m:r>
                          </m:sub>
                        </m:sSub>
                      </m:den>
                    </m:f>
                    <m:r>
                      <a:rPr lang="en-US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𝑏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,1/2</m:t>
                            </m:r>
                          </m:sub>
                        </m:sSub>
                      </m:den>
                    </m:f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90600"/>
                <a:ext cx="8229600" cy="5135563"/>
              </a:xfrm>
              <a:blipFill rotWithShape="1">
                <a:blip r:embed="rId2"/>
                <a:stretch>
                  <a:fillRect l="-1630" t="-15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511899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3830586"/>
              </p:ext>
            </p:extLst>
          </p:nvPr>
        </p:nvGraphicFramePr>
        <p:xfrm>
          <a:off x="1066800" y="1600201"/>
          <a:ext cx="6797040" cy="3908901"/>
        </p:xfrm>
        <a:graphic>
          <a:graphicData uri="http://schemas.openxmlformats.org/drawingml/2006/table">
            <a:tbl>
              <a:tblPr/>
              <a:tblGrid>
                <a:gridCol w="2175053"/>
                <a:gridCol w="1563319"/>
                <a:gridCol w="1563319"/>
                <a:gridCol w="1495349"/>
              </a:tblGrid>
              <a:tr h="1724596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effectLst/>
                          <a:latin typeface="Verdana, Arial, Helvetica, sans-serif"/>
                        </a:rPr>
                        <a:t>Ισότοπο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effectLst/>
                          <a:latin typeface="Verdana, Arial, Helvetica, sans-serif"/>
                        </a:rPr>
                        <a:t>Χρόνος ημιζωής</a:t>
                      </a:r>
                      <a:endParaRPr lang="en-US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  <a:latin typeface="Verdana, Arial, Helvetica, sans-serif"/>
                        </a:rPr>
                        <a:t/>
                      </a:r>
                      <a:br>
                        <a:rPr lang="en-US" dirty="0">
                          <a:effectLst/>
                          <a:latin typeface="Verdana, Arial, Helvetica, sans-serif"/>
                        </a:rPr>
                      </a:br>
                      <a:r>
                        <a:rPr lang="el-GR" dirty="0" smtClean="0">
                          <a:effectLst/>
                          <a:latin typeface="Verdana, Arial, Helvetica, sans-serif"/>
                        </a:rPr>
                        <a:t>Βιολογικός χρόνος ημιζωής</a:t>
                      </a:r>
                      <a:endParaRPr lang="en-US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effectLst/>
                          <a:latin typeface="Verdana, Arial, Helvetica, sans-serif"/>
                        </a:rPr>
                        <a:t>Ενεργός χρόνος ημιζωής</a:t>
                      </a:r>
                      <a:endParaRPr lang="en-US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</a:tr>
              <a:tr h="436861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  <a:latin typeface="Verdana, Arial, Helvetica, sans-serif"/>
                        </a:rPr>
                        <a:t>Tritium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  <a:latin typeface="Verdana, Arial, Helvetica, sans-serif"/>
                        </a:rPr>
                        <a:t>12.3 </a:t>
                      </a:r>
                      <a:r>
                        <a:rPr lang="en-US" dirty="0" smtClean="0">
                          <a:effectLst/>
                          <a:latin typeface="Verdana, Arial, Helvetica, sans-serif"/>
                        </a:rPr>
                        <a:t>y</a:t>
                      </a:r>
                      <a:endParaRPr lang="en-US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  <a:latin typeface="Verdana, Arial, Helvetica, sans-serif"/>
                        </a:rPr>
                        <a:t>10 d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  <a:latin typeface="Verdana, Arial, Helvetica, sans-serif"/>
                        </a:rPr>
                        <a:t>10 d</a:t>
                      </a:r>
                      <a:endParaRPr lang="en-US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</a:tr>
              <a:tr h="436861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  <a:latin typeface="Verdana, Arial, Helvetica, sans-serif"/>
                        </a:rPr>
                        <a:t>Iodine-131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  <a:latin typeface="Verdana, Arial, Helvetica, sans-serif"/>
                        </a:rPr>
                        <a:t>8 d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  <a:latin typeface="Verdana, Arial, Helvetica, sans-serif"/>
                        </a:rPr>
                        <a:t>80 d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  <a:latin typeface="Verdana, Arial, Helvetica, sans-serif"/>
                        </a:rPr>
                        <a:t>7.2 d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</a:tr>
              <a:tr h="436861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  <a:latin typeface="Verdana, Arial, Helvetica, sans-serif"/>
                        </a:rPr>
                        <a:t>Caesium-134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  <a:latin typeface="Verdana, Arial, Helvetica, sans-serif"/>
                        </a:rPr>
                        <a:t>2.1 </a:t>
                      </a:r>
                      <a:r>
                        <a:rPr lang="en-US" dirty="0" smtClean="0">
                          <a:effectLst/>
                          <a:latin typeface="Verdana, Arial, Helvetica, sans-serif"/>
                        </a:rPr>
                        <a:t>y</a:t>
                      </a:r>
                      <a:endParaRPr lang="en-US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  <a:latin typeface="Verdana, Arial, Helvetica, sans-serif"/>
                        </a:rPr>
                        <a:t>110 d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  <a:latin typeface="Verdana, Arial, Helvetica, sans-serif"/>
                        </a:rPr>
                        <a:t>96 d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</a:tr>
              <a:tr h="436861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  <a:latin typeface="Verdana, Arial, Helvetica, sans-serif"/>
                        </a:rPr>
                        <a:t>Caesium-137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  <a:latin typeface="Verdana, Arial, Helvetica, sans-serif"/>
                        </a:rPr>
                        <a:t>30.2 </a:t>
                      </a:r>
                      <a:r>
                        <a:rPr lang="en-US" dirty="0" smtClean="0">
                          <a:effectLst/>
                          <a:latin typeface="Verdana, Arial, Helvetica, sans-serif"/>
                        </a:rPr>
                        <a:t>y</a:t>
                      </a:r>
                      <a:endParaRPr lang="en-US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  <a:latin typeface="Verdana, Arial, Helvetica, sans-serif"/>
                        </a:rPr>
                        <a:t>110 d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  <a:latin typeface="Verdana, Arial, Helvetica, sans-serif"/>
                        </a:rPr>
                        <a:t>109 d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</a:tr>
              <a:tr h="436861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  <a:latin typeface="Verdana, Arial, Helvetica, sans-serif"/>
                        </a:rPr>
                        <a:t>Plutonium-239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  <a:latin typeface="Verdana, Arial, Helvetica, sans-serif"/>
                        </a:rPr>
                        <a:t>24,100 </a:t>
                      </a:r>
                      <a:r>
                        <a:rPr lang="en-US" dirty="0" smtClean="0">
                          <a:effectLst/>
                          <a:latin typeface="Verdana, Arial, Helvetica, sans-serif"/>
                        </a:rPr>
                        <a:t>y</a:t>
                      </a:r>
                      <a:endParaRPr lang="en-US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  <a:latin typeface="Verdana, Arial, Helvetica, sans-serif"/>
                        </a:rPr>
                        <a:t>50 </a:t>
                      </a:r>
                      <a:r>
                        <a:rPr lang="en-US" dirty="0" smtClean="0">
                          <a:effectLst/>
                          <a:latin typeface="Verdana, Arial, Helvetica, sans-serif"/>
                        </a:rPr>
                        <a:t>y</a:t>
                      </a:r>
                      <a:endParaRPr lang="en-US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  <a:latin typeface="Verdana, Arial, Helvetica, sans-serif"/>
                        </a:rPr>
                        <a:t>49.9 </a:t>
                      </a:r>
                      <a:r>
                        <a:rPr lang="en-US" dirty="0" smtClean="0">
                          <a:effectLst/>
                          <a:latin typeface="Verdana, Arial, Helvetica, sans-serif"/>
                        </a:rPr>
                        <a:t>y</a:t>
                      </a:r>
                      <a:endParaRPr lang="en-US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56248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1647</TotalTime>
  <Words>482</Words>
  <Application>Microsoft Office PowerPoint</Application>
  <PresentationFormat>On-screen Show (4:3)</PresentationFormat>
  <Paragraphs>50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Μονάδες δοσιμετρίας </vt:lpstr>
      <vt:lpstr>PowerPoint Presentation</vt:lpstr>
      <vt:lpstr>Ενεργός χρόνος ημιζωής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</dc:creator>
  <cp:lastModifiedBy>in</cp:lastModifiedBy>
  <cp:revision>15</cp:revision>
  <dcterms:created xsi:type="dcterms:W3CDTF">2015-01-06T17:38:08Z</dcterms:created>
  <dcterms:modified xsi:type="dcterms:W3CDTF">2016-01-22T14:15:01Z</dcterms:modified>
</cp:coreProperties>
</file>