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9" r:id="rId2"/>
    <p:sldId id="262" r:id="rId3"/>
    <p:sldId id="346" r:id="rId4"/>
    <p:sldId id="285" r:id="rId5"/>
    <p:sldId id="279" r:id="rId6"/>
    <p:sldId id="289" r:id="rId7"/>
    <p:sldId id="290" r:id="rId8"/>
    <p:sldId id="287" r:id="rId9"/>
    <p:sldId id="291" r:id="rId10"/>
    <p:sldId id="292" r:id="rId11"/>
    <p:sldId id="293" r:id="rId12"/>
    <p:sldId id="294" r:id="rId13"/>
    <p:sldId id="297" r:id="rId14"/>
    <p:sldId id="298" r:id="rId15"/>
    <p:sldId id="286" r:id="rId16"/>
    <p:sldId id="299" r:id="rId17"/>
    <p:sldId id="300" r:id="rId18"/>
    <p:sldId id="301" r:id="rId19"/>
    <p:sldId id="302" r:id="rId20"/>
    <p:sldId id="345" r:id="rId21"/>
    <p:sldId id="347" r:id="rId22"/>
    <p:sldId id="274" r:id="rId23"/>
    <p:sldId id="275" r:id="rId24"/>
    <p:sldId id="276" r:id="rId25"/>
    <p:sldId id="341" r:id="rId26"/>
    <p:sldId id="343" r:id="rId27"/>
    <p:sldId id="306" r:id="rId28"/>
    <p:sldId id="266" r:id="rId29"/>
    <p:sldId id="344" r:id="rId30"/>
    <p:sldId id="267" r:id="rId31"/>
    <p:sldId id="303" r:id="rId32"/>
    <p:sldId id="309" r:id="rId33"/>
    <p:sldId id="269" r:id="rId34"/>
    <p:sldId id="320" r:id="rId35"/>
    <p:sldId id="321" r:id="rId36"/>
    <p:sldId id="338" r:id="rId37"/>
    <p:sldId id="323" r:id="rId38"/>
    <p:sldId id="325" r:id="rId39"/>
    <p:sldId id="322" r:id="rId40"/>
    <p:sldId id="324" r:id="rId41"/>
    <p:sldId id="328" r:id="rId42"/>
    <p:sldId id="348" r:id="rId43"/>
    <p:sldId id="272" r:id="rId44"/>
    <p:sldId id="282" r:id="rId45"/>
    <p:sldId id="314" r:id="rId46"/>
    <p:sldId id="315" r:id="rId47"/>
    <p:sldId id="319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Σκούρο στυλ 1 - Έμφαση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E9DB4-0A4D-42B9-8AD3-C16D326A2F6E}" type="datetimeFigureOut">
              <a:rPr lang="el-GR" smtClean="0"/>
              <a:t>8/2/15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F152-78F4-4BA7-BF45-1D77326840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11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F42B6-1AC8-4472-A3BE-7DE3739CC630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CA925569-1215-4042-9390-354558E03430}" type="slidenum">
              <a:rPr lang="en-GB" sz="130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1F152-78F4-4BA7-BF45-1D77326840FE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38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1F152-78F4-4BA7-BF45-1D77326840FE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9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35038" y="3811588"/>
            <a:ext cx="6710362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35038" y="4848225"/>
            <a:ext cx="6710362" cy="720725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4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1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220663"/>
            <a:ext cx="2130425" cy="5581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220663"/>
            <a:ext cx="6242050" cy="55816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4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4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9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3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4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  <a:latin typeface="Arial" charset="0"/>
                <a:cs typeface="Arial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fld id="{3A88533F-A560-44C5-BF86-46C34D041795}" type="slidenum">
              <a:rPr lang="de-DE" sz="100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206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6600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jpeg"/><Relationship Id="rId9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5"/>
          <a:stretch/>
        </p:blipFill>
        <p:spPr bwMode="auto">
          <a:xfrm>
            <a:off x="0" y="908720"/>
            <a:ext cx="9144000" cy="601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448523" y="2131889"/>
            <a:ext cx="5587973" cy="1081087"/>
          </a:xfrm>
        </p:spPr>
        <p:txBody>
          <a:bodyPr anchor="t"/>
          <a:lstStyle/>
          <a:p>
            <a:pPr algn="r" eaLnBrk="1" hangingPunct="1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ΠΑΘΗΣΕΙΣ ΑΝΩ ΑΚΡΟΥ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(ΩΜΟΥ, ΑΓΚΩΝΟΣ, ΚΑΡΠΟΥ, ΑΚΡΑΣ ΧΕΙΡΑΣ) </a:t>
            </a:r>
            <a:endParaRPr lang="en-US" sz="1600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710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708050"/>
            <a:ext cx="8524875" cy="4313238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l-GR" dirty="0" smtClean="0"/>
              <a:t>Ωμαλγία επιδεινούμενη με συγκεκριμένες κινήσεις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Με/χωρίς αντανάκλαση στο όλο άκρο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Αισθητικότητα / αντανακλαστικά </a:t>
            </a:r>
            <a:r>
              <a:rPr lang="el-GR" dirty="0" err="1" smtClean="0"/>
              <a:t>κφ</a:t>
            </a:r>
            <a:r>
              <a:rPr lang="el-GR" dirty="0" smtClean="0"/>
              <a:t> (ΔΔ από </a:t>
            </a:r>
            <a:r>
              <a:rPr lang="el-GR" dirty="0" err="1" smtClean="0"/>
              <a:t>ΑυχενοΒραχιόνιο</a:t>
            </a:r>
            <a:r>
              <a:rPr lang="el-GR" dirty="0" smtClean="0"/>
              <a:t> Σύνδρομο)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Περιορισμός κινητικότητας (απαγωγή-</a:t>
            </a:r>
            <a:r>
              <a:rPr lang="el-GR" dirty="0" err="1" smtClean="0"/>
              <a:t>πρόσθι</a:t>
            </a:r>
            <a:r>
              <a:rPr lang="el-GR" dirty="0" smtClean="0"/>
              <a:t>α κάμψη) </a:t>
            </a:r>
            <a:r>
              <a:rPr lang="el-GR" dirty="0" smtClean="0">
                <a:sym typeface="Wingdings" pitchFamily="2" charset="2"/>
              </a:rPr>
              <a:t>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ym typeface="Wingdings" pitchFamily="2" charset="2"/>
              </a:rPr>
              <a:t>Λειτουργικός περιορισμός οδηγεί σε </a:t>
            </a:r>
            <a:r>
              <a:rPr lang="el-GR" dirty="0" err="1" smtClean="0">
                <a:sym typeface="Wingdings" pitchFamily="2" charset="2"/>
              </a:rPr>
              <a:t>αρθρόδεση</a:t>
            </a:r>
            <a:r>
              <a:rPr lang="el-GR" dirty="0" smtClean="0">
                <a:sym typeface="Wingdings" pitchFamily="2" charset="2"/>
              </a:rPr>
              <a:t> (αγκύλωση)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ym typeface="Wingdings" pitchFamily="2" charset="2"/>
              </a:rPr>
              <a:t>Ακτινολογικά σημεία  </a:t>
            </a:r>
            <a:r>
              <a:rPr lang="el-GR" dirty="0" err="1" smtClean="0">
                <a:sym typeface="Wingdings" pitchFamily="2" charset="2"/>
              </a:rPr>
              <a:t>επασβεστώσεων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περιαρθρίτιδα / σύνδρομο  </a:t>
            </a:r>
            <a:r>
              <a:rPr lang="el-GR" dirty="0" err="1"/>
              <a:t>υπακρωμιακού</a:t>
            </a:r>
            <a:r>
              <a:rPr lang="el-GR" dirty="0"/>
              <a:t> χώρου</a:t>
            </a:r>
          </a:p>
        </p:txBody>
      </p:sp>
    </p:spTree>
    <p:extLst>
      <p:ext uri="{BB962C8B-B14F-4D97-AF65-F5344CB8AC3E}">
        <p14:creationId xmlns:p14="http://schemas.microsoft.com/office/powerpoint/2010/main" val="185583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708050"/>
            <a:ext cx="8524875" cy="4313238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Διάφορες υποομάδες ανάλογα με την ακριβή εντόπιση και την εξέλιξη</a:t>
            </a:r>
          </a:p>
          <a:p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περιαρθρίτιδα / σύνδρομο  </a:t>
            </a:r>
            <a:r>
              <a:rPr lang="el-GR" dirty="0" err="1"/>
              <a:t>υπακρωμιακού</a:t>
            </a:r>
            <a:r>
              <a:rPr lang="el-GR" dirty="0"/>
              <a:t> χώρου</a:t>
            </a: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4051"/>
              </p:ext>
            </p:extLst>
          </p:nvPr>
        </p:nvGraphicFramePr>
        <p:xfrm>
          <a:off x="512517" y="2274272"/>
          <a:ext cx="8307954" cy="4323079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769318"/>
                <a:gridCol w="2769318"/>
                <a:gridCol w="2769318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Στροφικό πέταλο</a:t>
                      </a:r>
                      <a:endParaRPr lang="el-GR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Τένοντας δικεφάλου</a:t>
                      </a:r>
                      <a:endParaRPr lang="el-GR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Περιαρθρίτιδα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 απλή - λειτουργική</a:t>
                      </a:r>
                    </a:p>
                    <a:p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Τενοντίτιδα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Τενοντίτιδα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Υπακρωμιακή</a:t>
                      </a:r>
                      <a:r>
                        <a:rPr lang="el-GR" baseline="0" dirty="0" smtClean="0"/>
                        <a:t> υμενίτιδα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τενοντοθυλακίτις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Καταφυτική</a:t>
                      </a:r>
                      <a:r>
                        <a:rPr lang="el-GR" dirty="0" smtClean="0"/>
                        <a:t> τενοντίτιδα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Περιαρθρίτιδα δομική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ασβεστοποιός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 </a:t>
                      </a:r>
                      <a:r>
                        <a:rPr lang="el-GR" dirty="0" err="1" smtClean="0"/>
                        <a:t>συμφυτική</a:t>
                      </a:r>
                      <a:r>
                        <a:rPr lang="el-GR" dirty="0" smtClean="0"/>
                        <a:t> 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θυλακίτιδα</a:t>
                      </a:r>
                      <a:r>
                        <a:rPr lang="el-GR" baseline="0" dirty="0" smtClean="0"/>
                        <a:t> </a:t>
                      </a:r>
                    </a:p>
                    <a:p>
                      <a:r>
                        <a:rPr lang="el-GR" baseline="0" dirty="0" smtClean="0"/>
                        <a:t>(παγωμένος ώμος)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Περιαρθρίτιδα δομική - ρήξη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Ρήξη ΣΠ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Ρήξη μακράς κεφαλής</a:t>
                      </a:r>
                      <a:r>
                        <a:rPr lang="el-GR" baseline="0" dirty="0" smtClean="0"/>
                        <a:t> δικεφάλου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3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708050"/>
            <a:ext cx="5039170" cy="4313238"/>
          </a:xfrm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l-GR" dirty="0" err="1" smtClean="0"/>
              <a:t>Υπακρωμιακός</a:t>
            </a:r>
            <a:r>
              <a:rPr lang="el-GR" dirty="0" smtClean="0"/>
              <a:t> οξύς πόνος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l-GR" dirty="0" err="1" smtClean="0"/>
              <a:t>Υπακρωμιακό</a:t>
            </a:r>
            <a:r>
              <a:rPr lang="el-GR" dirty="0" smtClean="0"/>
              <a:t> άλγος στην πίεση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l-GR" dirty="0" smtClean="0"/>
              <a:t>Επώδυνο τόξο κίνησης </a:t>
            </a:r>
            <a:r>
              <a:rPr lang="en-US" dirty="0" smtClean="0"/>
              <a:t>(</a:t>
            </a:r>
            <a:r>
              <a:rPr lang="en-US" dirty="0"/>
              <a:t>painful arc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lnSpc>
                <a:spcPct val="200000"/>
              </a:lnSpc>
            </a:pPr>
            <a:r>
              <a:rPr lang="el-GR" dirty="0" smtClean="0"/>
              <a:t>Πρόσκρουση ΣΠ – </a:t>
            </a:r>
            <a:r>
              <a:rPr lang="el-GR" dirty="0" err="1" smtClean="0"/>
              <a:t>υπακρωμιακού</a:t>
            </a:r>
            <a:r>
              <a:rPr lang="el-GR" dirty="0" smtClean="0"/>
              <a:t> θυλάκου (</a:t>
            </a:r>
            <a:r>
              <a:rPr lang="de-DE" dirty="0" err="1" smtClean="0"/>
              <a:t>Impingement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Σύνδρομο στροφικού πετάλου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92" y="1700808"/>
            <a:ext cx="3761486" cy="46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29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996082"/>
            <a:ext cx="5039170" cy="4313238"/>
          </a:xfrm>
        </p:spPr>
        <p:txBody>
          <a:bodyPr anchor="ctr"/>
          <a:lstStyle/>
          <a:p>
            <a:r>
              <a:rPr lang="el-GR" dirty="0" smtClean="0"/>
              <a:t>Κρύσταλλοι </a:t>
            </a:r>
            <a:r>
              <a:rPr lang="el-GR" dirty="0" err="1" smtClean="0"/>
              <a:t>υδροξυαπατίτη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Συνήθως στην κατάφυση του πετάλου στο ΜΒΟ ή στον </a:t>
            </a:r>
            <a:r>
              <a:rPr lang="el-GR" dirty="0" err="1" smtClean="0"/>
              <a:t>υπακρωμιακό</a:t>
            </a:r>
            <a:r>
              <a:rPr lang="el-GR" dirty="0" smtClean="0"/>
              <a:t> θύλακο διάχυτα (</a:t>
            </a:r>
            <a:r>
              <a:rPr lang="en-US" dirty="0" smtClean="0"/>
              <a:t>Bursitis</a:t>
            </a:r>
            <a:r>
              <a:rPr lang="el-GR" dirty="0" smtClean="0"/>
              <a:t> </a:t>
            </a:r>
            <a:r>
              <a:rPr lang="en-US" dirty="0" err="1" smtClean="0"/>
              <a:t>calcarea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Εκφράζουν διαταραχή του μεταβολισμού</a:t>
            </a:r>
            <a:endParaRPr lang="en-US" dirty="0" smtClean="0"/>
          </a:p>
          <a:p>
            <a:r>
              <a:rPr lang="el-GR" dirty="0" smtClean="0"/>
              <a:t>Συχνά </a:t>
            </a:r>
            <a:r>
              <a:rPr lang="el-GR" dirty="0" err="1" smtClean="0"/>
              <a:t>ασυμπτωματικοί</a:t>
            </a:r>
            <a:r>
              <a:rPr lang="el-GR" dirty="0" smtClean="0"/>
              <a:t>  (τυχαίο εύρημα στον ‘’υγιή’’ ώμο)</a:t>
            </a:r>
          </a:p>
          <a:p>
            <a:r>
              <a:rPr lang="el-GR" dirty="0" smtClean="0"/>
              <a:t>Συνήθως διαλύονται αυτόματα αλλά πολύ επώδυνα</a:t>
            </a:r>
          </a:p>
          <a:p>
            <a:r>
              <a:rPr lang="el-GR" dirty="0" smtClean="0"/>
              <a:t>Χειρουργική αφαίρεση??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Ασβεστοποιός</a:t>
            </a:r>
            <a:r>
              <a:rPr lang="el-GR" dirty="0" smtClean="0"/>
              <a:t> </a:t>
            </a:r>
            <a:r>
              <a:rPr lang="el-GR" dirty="0" err="1" smtClean="0"/>
              <a:t>τενοντίτις</a:t>
            </a:r>
            <a:r>
              <a:rPr lang="el-GR" dirty="0" smtClean="0"/>
              <a:t> ΣΠ – </a:t>
            </a:r>
          </a:p>
          <a:p>
            <a:pPr algn="ctr"/>
            <a:r>
              <a:rPr lang="el-GR" dirty="0" err="1" smtClean="0"/>
              <a:t>Υπακρωμιακό</a:t>
            </a:r>
            <a:r>
              <a:rPr lang="el-GR" dirty="0" smtClean="0"/>
              <a:t> σύνδρομο με </a:t>
            </a:r>
            <a:r>
              <a:rPr lang="el-GR" dirty="0" err="1" smtClean="0"/>
              <a:t>επασβέστωση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58"/>
            <a:ext cx="2747686" cy="25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67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996082"/>
            <a:ext cx="5039170" cy="4313238"/>
          </a:xfrm>
        </p:spPr>
        <p:txBody>
          <a:bodyPr anchor="ctr"/>
          <a:lstStyle/>
          <a:p>
            <a:r>
              <a:rPr lang="el-GR" dirty="0" err="1" smtClean="0"/>
              <a:t>Ίνωση</a:t>
            </a:r>
            <a:r>
              <a:rPr lang="el-GR" dirty="0" smtClean="0"/>
              <a:t> – σύμφυση στον </a:t>
            </a:r>
            <a:r>
              <a:rPr lang="el-GR" dirty="0" err="1" smtClean="0"/>
              <a:t>υπακρωμιακό</a:t>
            </a:r>
            <a:r>
              <a:rPr lang="el-GR" dirty="0" smtClean="0"/>
              <a:t> χώρο</a:t>
            </a:r>
          </a:p>
          <a:p>
            <a:r>
              <a:rPr lang="el-GR" dirty="0" smtClean="0"/>
              <a:t>Πιθανή κάκωση ΣΠ (μη αντιρρόπηση της δράσης του δελτοειδούς) </a:t>
            </a:r>
          </a:p>
          <a:p>
            <a:r>
              <a:rPr lang="el-GR" dirty="0" smtClean="0"/>
              <a:t>Μετακίνηση της κεφαλής προς τα πάνω </a:t>
            </a:r>
          </a:p>
          <a:p>
            <a:r>
              <a:rPr lang="el-GR" dirty="0" smtClean="0"/>
              <a:t>Περιορισμός απαγωγής και  στροφής (ενεργητική και παθητική κίνηση)</a:t>
            </a:r>
          </a:p>
          <a:p>
            <a:r>
              <a:rPr lang="el-GR" dirty="0" smtClean="0"/>
              <a:t>Ατροφία ανενεργών μυών ΣΠ</a:t>
            </a:r>
          </a:p>
          <a:p>
            <a:r>
              <a:rPr lang="el-GR" dirty="0"/>
              <a:t>Περαιτέρω περιορισμός </a:t>
            </a:r>
            <a:r>
              <a:rPr lang="el-GR" dirty="0" smtClean="0"/>
              <a:t>κίνησης</a:t>
            </a:r>
          </a:p>
          <a:p>
            <a:r>
              <a:rPr lang="el-GR" dirty="0" err="1" smtClean="0"/>
              <a:t>δδ</a:t>
            </a:r>
            <a:r>
              <a:rPr lang="el-GR" dirty="0" smtClean="0"/>
              <a:t> από παγωμένο ώμο</a:t>
            </a:r>
            <a:endParaRPr lang="el-GR" dirty="0"/>
          </a:p>
          <a:p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Συμφυτική</a:t>
            </a:r>
            <a:r>
              <a:rPr lang="el-GR" dirty="0" smtClean="0"/>
              <a:t> περιαρθρίτιδα 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7622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4369320"/>
            <a:ext cx="3698354" cy="23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97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Ρήξη στροφικού πετάλου</a:t>
            </a:r>
            <a:endParaRPr lang="el-GR" dirty="0"/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996082"/>
            <a:ext cx="5284836" cy="4313238"/>
          </a:xfrm>
        </p:spPr>
        <p:txBody>
          <a:bodyPr anchor="ctr"/>
          <a:lstStyle/>
          <a:p>
            <a:r>
              <a:rPr lang="el-GR" dirty="0" smtClean="0"/>
              <a:t>Εμφανίζεται συνήθως μετά τα 60</a:t>
            </a:r>
          </a:p>
          <a:p>
            <a:r>
              <a:rPr lang="el-GR" dirty="0"/>
              <a:t>Σπάνια η ρήξη σε μη εκφυλισμένο πέταλο</a:t>
            </a:r>
          </a:p>
          <a:p>
            <a:r>
              <a:rPr lang="el-GR" dirty="0" smtClean="0"/>
              <a:t>Σταδιακά, μη συνειδητά</a:t>
            </a:r>
          </a:p>
          <a:p>
            <a:r>
              <a:rPr lang="el-GR" dirty="0" smtClean="0"/>
              <a:t> Ξαφνικά, μετά από άρση βάρους, σε άθλημα ή </a:t>
            </a:r>
            <a:r>
              <a:rPr lang="el-GR" dirty="0" err="1" smtClean="0"/>
              <a:t>μετατραυματικά</a:t>
            </a:r>
            <a:endParaRPr lang="el-GR" dirty="0" smtClean="0"/>
          </a:p>
          <a:p>
            <a:r>
              <a:rPr lang="el-GR" dirty="0" smtClean="0"/>
              <a:t>Η μερική ή σταδιακή ρήξη έχει μικρή λειτουργική επίπτωση</a:t>
            </a:r>
          </a:p>
          <a:p>
            <a:r>
              <a:rPr lang="el-GR" dirty="0" smtClean="0"/>
              <a:t>Η αιφνίδια μαζική ρήξη του </a:t>
            </a:r>
            <a:r>
              <a:rPr lang="el-GR" dirty="0" err="1" smtClean="0"/>
              <a:t>υπερακανθίου</a:t>
            </a:r>
            <a:r>
              <a:rPr lang="el-GR" dirty="0" smtClean="0"/>
              <a:t> – οξύ περιορισμό του εύρους κίνησης (</a:t>
            </a:r>
            <a:r>
              <a:rPr lang="en-US" dirty="0"/>
              <a:t>PHS </a:t>
            </a:r>
            <a:r>
              <a:rPr lang="en-US" dirty="0" err="1" smtClean="0"/>
              <a:t>pseudoparalytica</a:t>
            </a:r>
            <a:r>
              <a:rPr lang="el-GR" dirty="0" smtClean="0"/>
              <a:t>) 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433183" cy="23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21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7950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Ρήξη στροφικού πετάλου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37" y="2004549"/>
            <a:ext cx="55435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63" y="4524829"/>
            <a:ext cx="5601097" cy="185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7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7950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Τενοντίτιδα / Ρήξη μακράς κεφαλής δικεφάλου</a:t>
            </a:r>
            <a:endParaRPr lang="el-GR" dirty="0"/>
          </a:p>
        </p:txBody>
      </p:sp>
      <p:sp>
        <p:nvSpPr>
          <p:cNvPr id="3" name="AutoShape 2" descr="data:image/jpeg;base64,/9j/4AAQSkZJRgABAQAAAQABAAD/2wCEAAkGBhQSERUUEBQWFBUVFx0aGBYVGBgYFhcdFRsZGRkaFhcYHCceGBojGxgZITAgJCkqLCwsFh4xNTAtNSYrLCkBCQoKDAwMDQwMDSkYFBgpKSkpKSkpKSkpKSkpKSkpKSkpKSkyKSkpKSkpKSkpKSkpKSkpKSkpKSkpKSkpKSkpKf/AABEIAPEA0QMBIgACEQEDEQH/xAAbAAEAAgMBAQAAAAAAAAAAAAAABAUCAwYBB//EAEwQAAIBAgMFBAQKBQkHBQAAAAECAwARBBIhBRMxQVEiMmGBBiNxkRRCUmJygpKhorEzQ1NzshUkY4OTo8HR0jR0s8LD0/AWNVS04f/EABQBAQAAAAAAAAAAAAAAAAAAAAD/xAAUEQEAAAAAAAAAAAAAAAAAAAAA/9oADAMBAAIRAxEAPwD7jSlKBSlKBSlKBSlKBSlRdo7QWFMzak6Ko4sbE8+AABJPAAEnQUGWNx8cK5pWCC9hfmTwVRxZjyA1NVD+kcj33MJVBpvZzkW97ZUjXNI7/NIU8jY6Vrw2CZ3Vpf08gzMwv6iI6COK+qM3AtoSQ5+KoEx5VyRmJQGbsQD4oGvbC8AMgLeIsLjNQVl8VLIVMrWAuyooiUXvbOwLSKbahFfMdL5Bx04rBJCFZ2YFu7Z5N455kkSZz9FSzWA53vvxV2Aihk3cCMwlmbtPLJfVIx+sbNmzHhmGWzWdao5dqwI2VEaU/GOYISRwWaViRpp6tTdfkKKCfh8AJEzJhsMAg78oVWGt9HUZy30gh11uatNm7OjcG5mjIF+ziZ8viQN5YVF2S+/BLYpY+scRBdeYBllLlh0KBPC2tWaejmFPeUSfvHaQHydiKCvgnwjMwXFzafGM8oTloJD2WOvC5NT8Ps2B+5PLJ9HFSn+CStg9F8HwGHgF/kooPvUXqk2l6GR71SmICdIprygfuyXWRfZcjoBQXf8A6egOl5Ced55ifvkvXp2CF1hmniP7wyKfqTZwPq2PjVWno9MCQY8K3RyGuemZChPX4/urb/IeIXVWhHgm+i/hcj8NBP3uKj7yRzjrGTE/2HLKfbnHsr0ekcQ0mDwH+mUqv9rrGfJjVdvcXF30lIHONo5l/EqS+QBrfhfSPMcoKMw4qc0MgHjE4LDztegu4plYBkIZTwIIIPsIrOqD4HhmJbdNC3OSO8ZPizwnX2N7qkRQTqLwzpOvSZRf2CWKwHmjHxoLelVf8sMn6eCRPnxjfJ+Abwe0oBUzB7RjlF4pFe3HKwNvaBwPgaCRSlKBSlKBSlKBSlKBSlKDxmAFzoBzNUODAxBSY6iYZkv8WEWYWHWQ5GbwIB7orZ6XsTh90L3nbd6dCCz+9FYeYrZiBZJymllESW5WFhb2M5H1RQah6xdDriX4jiIlHI8QCg8mmqn25ji2KKL2Y0URDKcpZiN5KAQRljVd1mOmoVQRma11jsUIWdgt91EqxrwBaZ8qpflcpGL8r1SnCiUQYUm+89bK4uC0QJa79N9MWYD5ObmtBD+CtNApVxDh7ZUuhzSKdLRIpQpBqNRZpOgTKjQcJj5oXEbbpbG0eSMojZeUbIctwPikKw5qOJ7HbuGPZyq2ULbkyaXFijEDzzIbaBjwqAuCVR66MhWA1KCaG3EZgQJYwOhsq9TxoNuGxTsuZsNFMNe5IjSfZcAeWblUA4qGw3cFpHYJGk0ZtmbhnkzOtgLsQNbKbakVYYbYgCmTD4jKlr3zmWKw49okOo+uQKiYcvMwxMpFxZYR2gAveL2OoLizHnYovfWxCcnobGbNiG3ltSqRxRJfw3a7zL80u3jeoWJxuBj7EeEjdSoJyRRhBmFwHLAKDbWxPTrU/HekBeIGAqM44llBHE8Dpaw71yK4jD7UFiVkClyuTXIzrHqth3u0zM4vraRb8LUFvs3cHEbsIVilNoy0cYkjY37F2Vs8RynLr2SQuqlcttPslEcgLcDm0YH5YUi3iDXG4vGNGIpXtIomdhmNgCFjAGax0NydeO7sOddHgdtGYKrfzYNqwV3bEOvSCJGLgHmxUFR3RchlCemBXkkR8rf9Nf8ACscRhoBZZo8ML8LpFm14FfWZr/RF61Ni0OkGHVlBsZMRKzKp6G2feP8A0YOa/ELxqwgzRlbKEz6iOONEd8p1OXUqG0HaPZFyxBIACu/kGdzfDuyoouBid5ZjyCgtvkXqXb2LzqLLJPh7mXDtH1kgXepz+Og3wHi6gC/HnXSYfFuJGLPnUaNlHYVmIComly1zY+AFxdtJ+08Tu4ZJBxRGYfVUn/Cgo9lekhYA3WRDzDAnxAK6Ejpx61bfBoMR2yisw0DFbOvsbiPaDUNvRHDsiBktIqKu9jJSQ5QB2mXvjTg1x4VthwWIhsI3jmTo6iOTyeMZG9mQe2gm/wAnL1k/tZf9dKk3pQe0pSgUpXJ7Y2pG0uYYl4cgIyAXD5WN+DaEkFbGzaX00NB1lK4UYwFTbHS5gvARsSFDAG+ts2oF79ba61sk2yLsfhkgBN0CxluzqLa87g+Q5tqA7alc3sDGCWR1XFyS2QcYwoXXvA5bX5a9CaufgTftpP7v/RQV+0WzYuJfkJfzkkSx+zFIPYTUjDS2RdAc8z8fpyN/y6VWnDscYfWPpu1v2L9zEN8m2l+nxj4WzxFkRC8zACVtTksMjPmPc4gA0EPaZabESQpbsupYnhrEgAI5hVeRzqNd0PjVu9DMUJd7ICGLsGBJu9rZUBNuUYTzZtNdafG4m2FMmc76Zc7KxUWMhVUVuzxVSL2P6g8LC2z0MEEM0pVrF1B1I8BlbKNcthY2+PJ40HYYLElyxIsBbS6ML8yrKbke0A1lKYmYK+XMD2QdDf5l9fMVX4KaOzb0g66Xuxtbq0aka+321o2ptWEROqrvWJypFKHyMx4d8dwcSReyqSOFBqxuzo5sTuY10Wz4lxxIPchYjvl+LBr2QW+OprHamF32IXDRk2ChpmF+whOiZh+sla+vEKrN3hGRnh8VDgMGd2d9ICBYWDzTSaKNe7mOg5Kq9E0mYOL4HhXknOeSzSzMvx3IuQgPIABFHRVFBzu18OjzmHKXiQDehEciwvljKxKzBGYG+lgqEW7SmrzCrHIjOkyvYdoIxXyke7Sj2XHsqHsyEIm6mRVxEjtIyuqukpbjuSWAbIoVLXDAICRaxOzFwrc76DMQNHIdsvipIKp5SCg9bZeYZYYlVflBDCD5ntH22cHmKywXo3luAqIDodOyQOAyKe0vQMwXU9gVDZYniOeSeJDoMRHiMQYx9IiUhB5lR8q9RptgGJwGEct9M2Ij37N4xyZlJNuKG7cSua2odBO8GHtmlUSWspd0DAdEU6KLDgq+Rqok2kSSI0kAbvMRu89vlPMyPIOgGQcr20rPApKlhHHCt+60UgRX8FBgIJ07rNfQ9L1LgxOQ+v3mH+c6wGM3/pI1sv1st76XoNEczonYG7utgSQXt8wMFhjH0Q4+aa3SzXwU0ZAUqmUDtXs4sLiTtnW4uwGa17C9bSis+Te3YC+Vw6/gEigj6tjUTEYdlEnYVFITVIygJEq8bscxsTy8zfQOppSlApSlApSlArHIOgrKlBjkHQV5uVvewva17a26XrOlB4FFe0pQc3g8RmxWI+ZiY1v4HDqv8bMPaDWnbvagWM8HxTxv4JLvc58o3JrRso5TMxv63NMAdQN1MZAB7Q/4TWvb2JyyyDjlkZ1X5TSR4aBR9Y4lx7aDR6QK00McYBMmJmNl10Cq+l7HKoYs1+QBOvCpGH2ImEwzT4eZnlj7xRrxOYzlaJo7lQLgrfV143uKn+jEOeR5TqI13KN1ud5Iw8CSi+2I1VApHh9oFQGU4ki3K+SMsdOHP7NBL9INsRwsu4Cl2UHLHGuYK51LuQbZrgBbXJ8Lkb/RdDIDi5cqpltCACqhOLy5SbAuRodOwimwzEVxeCw5ndY723hzSkatkPZ1IOjMAEVegI0IAPd7f26YUAhtmIsugIuwIXTmAO2R0A8aCDiz8Kxt1tlgOSPs3DSjMXLHjlGVk8Mko+MtSdq7SE0kWHZDo2eZTqAIu0FYgEZS5iIJ0Iv0NZ7Cw4hsCNFVgWJ4ZMu9Ym2pzZU8d0Te5N6uOVjO2IYsIw+RkA1soLsb88rbxWHG0AINwLhnKioWXIZsObXhUrJLHbgUCOzOF4jgyWspYBVG2DESomeCZ8TEGsbsolQcL5nXKSvBkkCsDcs1qsMdHHvVjLNdxePeWlidgCSnrL2bKLgKy3FzyNQHwGR2dVaGUrlZbtLDOuvZljXMVFtARqt+YupDZFIJnYKyCRe8r5osQNAe0IwpIseIupvoSKj5XiGVJIsnAwuytE3gpeUNGfojKPkmvcNiIplvLGJDEd28cgBcHXcN2ut2jD/GLciCF2jDOindYiQItid4WlVo5O5JmZhIuWxDAONFLW1AoNGE2su83faSRhm3TkSMQvFlykrilFu8p3q2F+OlnjMWHAZ1uOUsJ1HI5TwbxjYa8AH4VX4qHO+5xCKG0ylpFZHJ1XJI0RdJNLgMVbS6k2JHsGEmRjYlyOPDeW4C8sbsz20/SI17cRQS8NHGF0F11GaG5hJ6PDZhE3Xs2HM8qjGJQJt2Oz6i+qWJMvIIAo0tyvqK3yzAsRJlzgfrQ0UgHjNDdWX2W8akOvqFAAGaeIDKxYELIhOpVTwVuR4caC+pSlApSlApSou0IJGUbpwhB4kX0ysOHtIP1aDndp7SQTyH4RPGy6FVUMnYF1sBxuSSeZ4cKiJjIxZvheIZFdLrlNtCzi/BjfdEEC/G1uIq6Oz8bcgYpbZeJiW9zx7PQctefhc1z7RYMyHGqliUyCIZgR2VscvEt0HG4HHQInw9UUFMViGEZ1upItGwBUgEG5toeFxbhcHbipkUsPhmIQKSMpUkdnMGCniRrfQ6AaEADLsi2qSCvw4XZSBeKxW3aLE8bhQ3HrfXkO1TdSMcLhdQIic2XObgdch88hPK4CXsOVJJnyTTMVjAXMOyqkIcy3utzYaEX04XuTdfA2/bSe6L/t1U+je0TI7BsUs5APZCBbaizXCj2Edcw+Ka6Gg4TYDF4MM7My5lsQAmlnaEjVT+2U68r8dLY7QfJLmZnLLEoY2QktHPZAq5dSXj05ksmp4VJ2dhju3hBtlkZQeisZMPp7JI1fzFaWJkxjy2IRER7XBG8dAUW3VPWSFeu7POgtcLhmw2ERTKwfIWKoEK52ILlSyElc78zwNcjtJsmzoCzMDiZWfJobiRyFI0zszRso4kEva2orqNty5kCR6M6rGgB4GTs5gOYHq31HAXql2syT4xYY7rBg1UkqNAUV7ZTxJUZiLaBo4+tBu9F9jiFBnPaYXdhy7PIjkqo5B5kQtxY1uMZlxVwNYwMotoJJDlQW/owpv1RfGrKQFVIAsxKxheWZgJGXT4uURxj6NatjocryKb6sUJ4M72hhb27pIz/Xmgk4qdIYXdj2Llevq8OGeS/UtklueecVB9HJnSJo51IkWVZG1uMzLDJIR4Mzynyccq3ek0ItHAvD1UduJKzTIG/uoZfea2+l0G7y4gHKAjxyX4WdHERPiJCFH700EfGbNVB8HkYBFGaElmjJjuvZEq6q0TlbXuLGPS4uMFmWJ8mLV4lbRJwo3Z+bMLNCjn5QsG+YbLU30gwrSlgjZJE7UTnVUdSo7QHFSJWVhzViOlQ9nYwshGkTAmN0JyIrjR01DxMb8OyhYEEaEUGGN2ct8wcRuAQHYJGCrcUkUwoHRtLrfxBBAIzw2JcZFdbSkHsFgY5cwG8WOTuvHJx5FHtcWYCsdnvJh5t0XaNHPq1YErGx0CFCxG6Y2ymN7KxCm10UNoAbwx4jDQECzCaIyKwKnv2SMsuX5ascp4leYTsAiuiJJZ7AoDIP0sY4pKp4SpxIPNSRYMwFdjA+HV818TDGA3aVJJEja+WQMxBlQAEE5g4yk9oEAZx4k39eylSV9cp5XGRpeyAGB1SdRkNrG2l7P4O8eTMQCDZG+ICxsYn45Y3IGXjlNhyUMEWGdZOy2Y21ylhmF+ByYpc6eFiR41PSL1mGS7dnPKSzBm7I3YBI0/XX+rVdHgQGAjvGubKEJ7MZ4lFOphcAjKoJiYWsvaFXGBS+IlPKNI4wdOPadrAaC4eP3Cgs6UpQKUpQKVzyekGICXkwj355TpwOoABPHlx8Ou59tYgWIwjm6k2zC4ILix0sbhVIt8vpcgLutDYKM8UQ3N9VHE6E8OOp99VkW18QWscMyqbm5YXFlvlboS2lxccfafTtqYWBwr3vrZgVAPO4Fz4i1+gNxcLL4DH8hOBHdHA6EcOFDgY9OwmnDsjThw08B7qqxtqew/mr3uQwuNLZcpB4EHteywuRT+WpyGthWJQ2K5uOl7qStmF/uPXs0FvHh1U3VVBPQAflWyqrBbUmkYg4cxgKbF2HaIIAsVBsCLnrpwtYmXvJvkR/2jf9ug5ravqZJ2F7KQ7Be8Y8UoQ7sHi4nhDAc9RxNbIoGQBGsHuZJSOG9lKkkeCF0Av8QEcq92iWfFZyikYdVLqHNpHZs0CXyd5T2gtuMkZvWKxuxVWUHePZmDnUDOGNivAlpmGvADoKDD0g2VE6sXuiBA2dDZkAKZCM2mixkkEdQQeFRPRXZe6ivNfMSZZSQLgJlYqbaDKRDGQNP5u3U1u2htUTMsbDv2eQAXAihQSuPG5kEdvn1aYOAnssQSzqjHqIvWSn60pdT7RQQ9szMkbMLB443kPQO4ZwD9GQQgeDVJTC7uGGJNNAdOQ0iiv4qrBv6mtO0e3x1zyxadVknQH+6gU/WNWEb5pjI3dGZr9FivGt/AlpWHlQQZPWY+K3BXke/zcPHugP7TFP8AZq/2hglmieJxdXUqfYwtVH6MRlpXkYWIjjUg8nlzYmW39tGPqCukoOdwWLdoXzqN4pIYDm5mZQAeQIRT7GFR9sxCOVpQGK6iVEzZnUZTmXKdXXOTl1DAkWPZtPxkIinvwXEvHfpvIiCPNkW39UOtY4qS7OPceYLSLGLfY++gosXEkiZY3YxleC5OwLaNu9YyNbiSPJYcW4VZYFmYKk2UyntBxdExOUfpIyP0c1uNj9pbEV74XLO8WU23haK1gQSWcxxse6wALqD2WGddMqsN+7upF8y3zHvC1m/ScmUhu8wtJG3fEg1oJcmBswz6BicrWC9p9CrC2VJDw4ZJOBFyK1z4B4RZrboDLcglI1bkQTrh24Fb3iOoOTuzsBtYP6nEDU9kFgLPmGga3ZDEX4dl7ErzVdWOjZLqzGwFwxuQUvYMw55CQr/KRrk30AZQDVt7oqqd4WJJyoMwDMNc6Egq+hKtfiNLDYsJEWZxZ5CZGB4gvqFP0Vyp9SqnDBmiSBhbPJk11bcx9tkY8Tl1gJ5k3510tApSlApSlBX7W2KmIyZy4yEkZDlNyLXvbj/nURfRRLsTLMQwYWL6AOGUi1rW7Wg4Cw87ulBR/wDpKPnJMRYaGS40NwRpoQRp01txNer6JxgMN5MQxB1YE9i9rHLe2p08au6UFCfRJSW9fiMpAFhIb8ybtxNzry59TfY3oujFi0kxzFjbP2e0TwFuA0+yL8KuqUFds3YiwklXkbS3bcsLacBw5ceOp61J2jjlhieV+6iljbibC9h1J4AdTUiqTbbCSWOIn1cf84m9kRvEp9sgzf1DDnQQ8NBIqKjH1zHPIRqN9Nc2B5iJASB0SOs3TMZAgsBHu08MzGGO3sIlN+jipIR17bDtBbi/AyzmwF+iDKl+jHpWOHsqqSeyZTqfkQIQCT0JjDfXoK1EHwmVyNFYRj6Mf84kNultzF9SrYXjUse/FAzNbgXkJdvxRn7VV+zoi0YuNZLXHQ4l9/Mp9keUeVWUpus3z5VTy9WhHvLe+ggYuAh4VW11mVf7PCyMvkGINSMQg3Uipwcrh065R2GPtXNKfqVGxeJC4mJm4CTEOfZFEE8tKy2niDAisRf4PBLO3jJlyqPrF5aCf6Ni6SSXvvZpG8lbdJb6ka1bVC2NgNxh4or33caqT1KgAnzNz51NoI+Pwm8jK3sdCrccrKQytbnZgDaqHAYgyAlxlcNHmX5LfCZLi442K8eY15101c16UBcNmxTHLH6ve9AY5FaN/f2D4Mp4LQZSxLIzhwSsjScNGBjkhjRlYahlYEg8jqKiSYoLMEla0oAfeKABKgBUTR8t6gBDpzS+hGUCT3rKveZcXlN+BEykW87HyrDFRpMFFyDnOVxxTe5JEZfnLJJCR4XHC4oMcRDlurBQACbH9GFNsxB/+Oxy3HGJsp1WxGxMUWYRWzlTdM59YV1SWN76My3UE81lRtSLnfsrEHEQBZgI5o1VrqLKMy9mSMHgveUqeaupuNT5FglVN7IcpgObs65QgNwCe8pUsFPELIRyoN+ysOd82bXcoIr9WezyE+JUQk+N6uahbHwxSJc/fa7v9KQlmHsBNh4AVNoFKUoFKUoFKUoFKUoFKUoPGawua5vZvbXevp8JfenNplgiA3Q14DLkJHIyyVP9JGLRrCpscQ4j+obtL7PVK4B6kV5MM72HdZwlvmw3d/IvZD7KDPa8xuAvFRm+s3q4gR4sxP1Kr9sRgBcOnAqkI62maz69Vhic+dTFGeUH5UpP1YAVH96c3nUaVvWGW11j30g+lGohX3je++glYIZnQnm0snuIiT+7P3V7hzdIfnyNJbwbeSD81qbBGIoQv7NAPsj/APKiYJLHDg/FgPvG6H+dBU4xbz4ZflviR5bwFvwBhUjbfbITjvcRDGOhWA7+T7lkWsHmC4mBjwUYxj7FkQX+/wC+t+AiJxKK3GCLO37zEsSbdCoR/KUUF9SlKBUTauDMsTItg2hW+q5lIZcw5rmAuOl6l0oORw8KpJEYxkRJCrRnjAZECZDrqGdgwI0ItbSxryNrxqUGpjFhzB3AYewh8OPNav8Aaeyt520IWQC1yLqyniki3GZfvB1HO9EiPHiLumRi2dUvmVsubOsLfrCRLO+UhWuB2ba0EnEuwBeHtSxFzlHGSJyHso5lQ6MBzK5dMxrdnEqwIpOSZhLlt3Y0AcrrxXeFFt0cjhRcKsfrHJT4P2bgHtINYwB8Y5XKWtqSeYW0vY+BK3kdQjMoVYxa0Ua91NNM2t2I0vYXIUGgs6UpQKUpQKUpQKUpQKUpQKUrxjbjQUkkobFySHVcLFlH05bO/mEWK3701sS8YY95o4wv0pJTmb3tu/tVH2R24Y2I1xMhnPXKTnS/sQRJUqA5xGR+tkMp8VXVP+kKDKNBG/UQQAA8zmJLfdEvvoISuHijbi2RW8SSC/vGY1hObpP/AEkgjB9uSL7mLVMnN5Y16Bn/ACQfxt7qCJLrFOf2jlB5hYR+IVJUfzj6MQ/Gx/0VGjGaOIftJM/ldpx+QFSInG8lfkqqv2Qz/lIKCmRS8+FtweKdz7Gmw0n33t51Y+jozJJN+3lZx9AWjiI8DGiN9Y1S7UkZWw0aG0kmFaFbcjK2HBcD5iI7/UrrMPAqKqILKoAAHIAWA91BspSlApSlArRjMGsqFWuOBBGhUqbqynkQQD5VvpQQF2VcqZJZJQpuFbdhbjgSERbkcRfQGxtcAifSlApSlApSlApSlApSlApSlAqs9JmPwSYL3nQov0pfVr97CrOqn0ibswp8vEQ/gcSn7o6DzFjKXyabuIRx25NKbAfhjqRBEBMANFiiCj65/wABGvvrQ2r25NiB57qPN/EleyNaPEMDqzFV9oCxD8QPvoMcMcyYf57GU+whpB+JlrbLJYzuOKqEHtVS4++S3lWccYEwVdBFFYDwkaw926++tEXajT+kmze0B2kHvRAKDzFDIQF/VQNb2tlVPM5WHma8C/zec37xcD6vql8+wKxxcusjEgdtVDW0AhUzE+NjnFvCvEwswhiQutyUuCnMdtrnP800GC4VX2mznVoMMgXoPhEkmY+20Kj2E9avq5/ZkEjYnFOHUENHGTk45IxJoM2n6Yip2PEqxSMZVWyMcwQjLYHW9zw48DQWVK5BNrTZU/nuGN+JbskjTWxF9Nbj8uW19pTZiBjMOGGUFXHxgEDWGhyk5j4lgLixuHVUrmcNjJDnJxcZAXpfIWbTMbAHQMBcA8eQrGXakmgOLw4BBAI0Y3vY8wDcEW55baE6B1FK5WfasoC3xmHUrcMB2szXtqtrgWI0HCyngdZGHfESg7rFxO62JAUFRcMLEDXob34jpoQ6KlVezsPiRJeeRGSzAKi21JWxNxqQAftcNLm0oFKUoFKUoFKUoFKUoFKUoFVe11vNhR0mZvdBMPzYVaVV49b4rDeAlP4VH+NBjhRd4/pTv+PKPueiC8cYHx5s342m/wCWscA1t2T8WAsTf9oVY/wGs8Kn+zKeKxlj7VVU/wCoaD0zELiJBxuQvU5EUAfbLe+tixASIo7sMd/Zm7Kn7Kv760QDNDF/SyZ/Iu0/5C1ezNdZiOLsIlPuT7nZz5UEGQ3SJf2gzEcwcVIPyQzfZqftaQ5rLxSNiLcQ8nq4/wA3rCGPPiLjghNvZGpjUfbkm+zUTbWMKRyyqLtmOUHnuAcg857D69BO9HlBSSQa72aRr9QG3aEeBSNas5YgwKsAQRYgi4I8RWjZmCEMMcQNxGipfrlAF/O1SaCE2xYCQdzHp80dCOniaybZMJ4xRnW/cXjwvwqXSgifyRDr6qPXj2F19umtepsuEcIoxqDoijVeB4cR1qVSghx7HhUWEUfC3dHIg6m2uoB8q3wYRE/Roq/RAH5VtpQKUpQKUpQKUpQKUpQKUpQKUpQKrMfIBiISeSSn3BKs6p9sfpo9OEM/5R0GmIERSdRhIx55Zak4yQpvSvGODs+05/8AQtaZrZZ/3KC3tDj/AB+6tmL1MvjJFH7yhP3SGg2vljdF+JFEzHwtlVfwh/dUcNuwmf8AVI00lvlsDp5lpfNRW2dc7SD5bJFbqoGd/wALOPKtE091LnUM5e39Hh+7bwZwp/rKDZs/1cckjakdnT4xS+bzaZpPeKr8XBmxGGw975AJHtz3Z3jE+O+GHP1jVoIbCGIngM7nru7G59shVvqmomwIt5PNiD8ayJfkO+T4XDRqR1ioL+lKUClKUClKUClKUClKUClKUClKUClKUClKUClKUCqba59cv+7Yj84P86uaqNrwsXJFwow0wzcgXMVtetkJoMcSO1IOREA97kW/KslOaW3WdmP9XEF/iy1niD225awa+O8Nx/51rRFKFcsdAi4hj/aix9yn30GvfE3Ze928hPyp5CsZ8lW58GrYkQJCjul1RfoYfUm3i4K+IK03RQIiLd44g1vnld1Hc8xo9/ZWRO7zFNd0ixR35u+Xj7SYhfwagj7WxgEc0hBOc5ABxZIiQwHizF1B6yR9atdj4IxQojEF7XcjgXclpCPAuWPnVNh8Pvp0QXMUAU3PxjHcRjxJcNIf3UJ+NXS0ClKUClKUClKUClKUClKUClKUClKUClKUClKUClKUCo+0Yi0UijiyMB5gipFeEUFXNrK304h5rmf/ACrzaS3Zx8qNE8ppCp+4fdUoYQmQsdBnDDneyZfLU/dWU2DuXZSMzKAt+Clc1j72vQacPPZJJm5lj9VOytvaBf2vUKQG6RjvA6kftZQSSPoqXex6pVlNg+wip3Usbdcg7Iv9IL7qxwWBKsWcgm3EdW7TnzNgByCCglxRhVCqLAAADoBoKypSgUpSgUpSgUpSgUpSgUpSgUpSgUpSgUpSgUpSgUpSgUpSgUpSgwmmVBmchQObEAe81kGvwrjdo+m2EmD4eVXs7MlwFYEIxW9xcKc4UWaxG8QmwNxSbKx2BSQStJiwE7VpGzILynKXsvDM6EG/xxzvQfSnxCi92AyjMbkCw11PQaHXwNZNIBa5AubC/M8bDqdD7q+ZyJs0QTXfEvlVCxcdtr75Y1VnTLdt4/vzcbk7o/gLZEEuKtiXUIS3dZC2HVUDLohzv4Wj6aUH0cmvEcEAg3B1BHA36GvmGExuCWSKRcRiV3bFnVw0uYAGxLDRdMovYm1hwNzlhI9msUWPE4xbKCFVmARYQ0xuQvY010I4i3Ekh9LbEKFLFgFFwTcWFjY3PKx0rJZASQCCRxHS+uvSvmkc+zSkYD4mQQgtkyizesbEEuMoTvc9FN04kAjLALs95gUkxKO0uchbhNG3oD5UF1Bvx17V+hoPo6TqdAwPPQg87fnpWyvlavs9kllWXFjtEsqsgss0m7zKMth+kLr8bsnW4NSNkbUwOHkErYjEsys5CsCVsAEGYW6SIcxtqVHAWoPplKhbJ2tHiY95CSVzMtyCDdDlOh1Go51NoFKUoFKUoFKUoFKUoFKUoFKUoFKUoFKUoIT937f+NbW4f+dRXtKDB+J9i/xGsk5fSP5tSlBU+lf+w4r90/8AwxULGf8AtTf7o3/1zSlB0Kd0/RH5Vsj4n2/8q0pQa04fY/MVT+k/dj/3iH/iRUpQX2H7vmfzNbKUoFKUoFKUoFKUoFKU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996082"/>
            <a:ext cx="5039170" cy="4313238"/>
          </a:xfrm>
        </p:spPr>
        <p:txBody>
          <a:bodyPr anchor="ctr"/>
          <a:lstStyle/>
          <a:p>
            <a:r>
              <a:rPr lang="el-GR" dirty="0" smtClean="0"/>
              <a:t>Άλγος στη αύλακα του δικεφάλου στην κάμψη και τον υπτιασμό</a:t>
            </a:r>
          </a:p>
          <a:p>
            <a:r>
              <a:rPr lang="el-GR" dirty="0" smtClean="0"/>
              <a:t>Ρήξη μετά από σταδιακή τριβή</a:t>
            </a:r>
          </a:p>
          <a:p>
            <a:r>
              <a:rPr lang="el-GR" dirty="0" smtClean="0"/>
              <a:t>Μετά τη ρήξη υποχώρηση άλγους </a:t>
            </a:r>
          </a:p>
          <a:p>
            <a:r>
              <a:rPr lang="el-GR" dirty="0" smtClean="0"/>
              <a:t>Μικρή επίδραση κυρίως στον υπτιασμό</a:t>
            </a:r>
          </a:p>
          <a:p>
            <a:r>
              <a:rPr lang="el-GR" dirty="0" smtClean="0"/>
              <a:t>Μικρή απώλεια λειτουργικότητας σε βάθος χρόνου (ύπαρξη βραχείας κεφαλής)</a:t>
            </a:r>
          </a:p>
          <a:p>
            <a:r>
              <a:rPr lang="el-GR" dirty="0" smtClean="0"/>
              <a:t>Χειρουργική καθήλωση του περιφερικού κολοβώματος στην αύλακα (μόνο σε νέους ασθενείς) </a:t>
            </a:r>
            <a:endParaRPr lang="el-GR" dirty="0"/>
          </a:p>
        </p:txBody>
      </p:sp>
      <p:sp>
        <p:nvSpPr>
          <p:cNvPr id="4" name="AutoShape 4" descr="data:image/jpeg;base64,/9j/4AAQSkZJRgABAQAAAQABAAD/2wCEAAkGBhQSERUUEBQWFBUVFx0aGBYVGBgYFhcdFRsZGRkaFhcYHCceGBojGxgZITAgJCkqLCwsFh4xNTAtNSYrLCkBCQoKDAwMDQwMDSkYFBgpKSkpKSkpKSkpKSkpKSkpKSkpKSkyKSkpKSkpKSkpKSkpKSkpKSkpKSkpKSkpKSkpKf/AABEIAPEA0QMBIgACEQEDEQH/xAAbAAEAAgMBAQAAAAAAAAAAAAAABAUCAwYBB//EAEwQAAIBAgMFBAQKBQkHBQAAAAECAwARBBIhBRMxQVEiMmGBBiNxkRRCUmJygpKhorEzQ1NzshUkY4OTo8HR0jR0s8LD0/AWNVS04f/EABQBAQAAAAAAAAAAAAAAAAAAAAD/xAAUEQEAAAAAAAAAAAAAAAAAAAAA/9oADAMBAAIRAxEAPwD7jSlKBSlKBSlKBSlKBSlRdo7QWFMzak6Ko4sbE8+AABJPAAEnQUGWNx8cK5pWCC9hfmTwVRxZjyA1NVD+kcj33MJVBpvZzkW97ZUjXNI7/NIU8jY6Vrw2CZ3Vpf08gzMwv6iI6COK+qM3AtoSQ5+KoEx5VyRmJQGbsQD4oGvbC8AMgLeIsLjNQVl8VLIVMrWAuyooiUXvbOwLSKbahFfMdL5Bx04rBJCFZ2YFu7Z5N455kkSZz9FSzWA53vvxV2Aihk3cCMwlmbtPLJfVIx+sbNmzHhmGWzWdao5dqwI2VEaU/GOYISRwWaViRpp6tTdfkKKCfh8AJEzJhsMAg78oVWGt9HUZy30gh11uatNm7OjcG5mjIF+ziZ8viQN5YVF2S+/BLYpY+scRBdeYBllLlh0KBPC2tWaejmFPeUSfvHaQHydiKCvgnwjMwXFzafGM8oTloJD2WOvC5NT8Ps2B+5PLJ9HFSn+CStg9F8HwGHgF/kooPvUXqk2l6GR71SmICdIprygfuyXWRfZcjoBQXf8A6egOl5Ced55ifvkvXp2CF1hmniP7wyKfqTZwPq2PjVWno9MCQY8K3RyGuemZChPX4/urb/IeIXVWhHgm+i/hcj8NBP3uKj7yRzjrGTE/2HLKfbnHsr0ekcQ0mDwH+mUqv9rrGfJjVdvcXF30lIHONo5l/EqS+QBrfhfSPMcoKMw4qc0MgHjE4LDztegu4plYBkIZTwIIIPsIrOqD4HhmJbdNC3OSO8ZPizwnX2N7qkRQTqLwzpOvSZRf2CWKwHmjHxoLelVf8sMn6eCRPnxjfJ+Abwe0oBUzB7RjlF4pFe3HKwNvaBwPgaCRSlKBSlKBSlKBSlKBSlKDxmAFzoBzNUODAxBSY6iYZkv8WEWYWHWQ5GbwIB7orZ6XsTh90L3nbd6dCCz+9FYeYrZiBZJymllESW5WFhb2M5H1RQah6xdDriX4jiIlHI8QCg8mmqn25ji2KKL2Y0URDKcpZiN5KAQRljVd1mOmoVQRma11jsUIWdgt91EqxrwBaZ8qpflcpGL8r1SnCiUQYUm+89bK4uC0QJa79N9MWYD5ObmtBD+CtNApVxDh7ZUuhzSKdLRIpQpBqNRZpOgTKjQcJj5oXEbbpbG0eSMojZeUbIctwPikKw5qOJ7HbuGPZyq2ULbkyaXFijEDzzIbaBjwqAuCVR66MhWA1KCaG3EZgQJYwOhsq9TxoNuGxTsuZsNFMNe5IjSfZcAeWblUA4qGw3cFpHYJGk0ZtmbhnkzOtgLsQNbKbakVYYbYgCmTD4jKlr3zmWKw49okOo+uQKiYcvMwxMpFxZYR2gAveL2OoLizHnYovfWxCcnobGbNiG3ltSqRxRJfw3a7zL80u3jeoWJxuBj7EeEjdSoJyRRhBmFwHLAKDbWxPTrU/HekBeIGAqM44llBHE8Dpaw71yK4jD7UFiVkClyuTXIzrHqth3u0zM4vraRb8LUFvs3cHEbsIVilNoy0cYkjY37F2Vs8RynLr2SQuqlcttPslEcgLcDm0YH5YUi3iDXG4vGNGIpXtIomdhmNgCFjAGax0NydeO7sOddHgdtGYKrfzYNqwV3bEOvSCJGLgHmxUFR3RchlCemBXkkR8rf9Nf8ACscRhoBZZo8ML8LpFm14FfWZr/RF61Ni0OkGHVlBsZMRKzKp6G2feP8A0YOa/ELxqwgzRlbKEz6iOONEd8p1OXUqG0HaPZFyxBIACu/kGdzfDuyoouBid5ZjyCgtvkXqXb2LzqLLJPh7mXDtH1kgXepz+Og3wHi6gC/HnXSYfFuJGLPnUaNlHYVmIComly1zY+AFxdtJ+08Tu4ZJBxRGYfVUn/Cgo9lekhYA3WRDzDAnxAK6Ejpx61bfBoMR2yisw0DFbOvsbiPaDUNvRHDsiBktIqKu9jJSQ5QB2mXvjTg1x4VthwWIhsI3jmTo6iOTyeMZG9mQe2gm/wAnL1k/tZf9dKk3pQe0pSgUpXJ7Y2pG0uYYl4cgIyAXD5WN+DaEkFbGzaX00NB1lK4UYwFTbHS5gvARsSFDAG+ts2oF79ba61sk2yLsfhkgBN0CxluzqLa87g+Q5tqA7alc3sDGCWR1XFyS2QcYwoXXvA5bX5a9CaufgTftpP7v/RQV+0WzYuJfkJfzkkSx+zFIPYTUjDS2RdAc8z8fpyN/y6VWnDscYfWPpu1v2L9zEN8m2l+nxj4WzxFkRC8zACVtTksMjPmPc4gA0EPaZabESQpbsupYnhrEgAI5hVeRzqNd0PjVu9DMUJd7ICGLsGBJu9rZUBNuUYTzZtNdafG4m2FMmc76Zc7KxUWMhVUVuzxVSL2P6g8LC2z0MEEM0pVrF1B1I8BlbKNcthY2+PJ40HYYLElyxIsBbS6ML8yrKbke0A1lKYmYK+XMD2QdDf5l9fMVX4KaOzb0g66Xuxtbq0aka+321o2ptWEROqrvWJypFKHyMx4d8dwcSReyqSOFBqxuzo5sTuY10Wz4lxxIPchYjvl+LBr2QW+OprHamF32IXDRk2ChpmF+whOiZh+sla+vEKrN3hGRnh8VDgMGd2d9ICBYWDzTSaKNe7mOg5Kq9E0mYOL4HhXknOeSzSzMvx3IuQgPIABFHRVFBzu18OjzmHKXiQDehEciwvljKxKzBGYG+lgqEW7SmrzCrHIjOkyvYdoIxXyke7Sj2XHsqHsyEIm6mRVxEjtIyuqukpbjuSWAbIoVLXDAICRaxOzFwrc76DMQNHIdsvipIKp5SCg9bZeYZYYlVflBDCD5ntH22cHmKywXo3luAqIDodOyQOAyKe0vQMwXU9gVDZYniOeSeJDoMRHiMQYx9IiUhB5lR8q9RptgGJwGEct9M2Ij37N4xyZlJNuKG7cSua2odBO8GHtmlUSWspd0DAdEU6KLDgq+Rqok2kSSI0kAbvMRu89vlPMyPIOgGQcr20rPApKlhHHCt+60UgRX8FBgIJ07rNfQ9L1LgxOQ+v3mH+c6wGM3/pI1sv1st76XoNEczonYG7utgSQXt8wMFhjH0Q4+aa3SzXwU0ZAUqmUDtXs4sLiTtnW4uwGa17C9bSis+Te3YC+Vw6/gEigj6tjUTEYdlEnYVFITVIygJEq8bscxsTy8zfQOppSlApSlApSlArHIOgrKlBjkHQV5uVvewva17a26XrOlB4FFe0pQc3g8RmxWI+ZiY1v4HDqv8bMPaDWnbvagWM8HxTxv4JLvc58o3JrRso5TMxv63NMAdQN1MZAB7Q/4TWvb2JyyyDjlkZ1X5TSR4aBR9Y4lx7aDR6QK00McYBMmJmNl10Cq+l7HKoYs1+QBOvCpGH2ImEwzT4eZnlj7xRrxOYzlaJo7lQLgrfV143uKn+jEOeR5TqI13KN1ud5Iw8CSi+2I1VApHh9oFQGU4ki3K+SMsdOHP7NBL9INsRwsu4Cl2UHLHGuYK51LuQbZrgBbXJ8Lkb/RdDIDi5cqpltCACqhOLy5SbAuRodOwimwzEVxeCw5ndY723hzSkatkPZ1IOjMAEVegI0IAPd7f26YUAhtmIsugIuwIXTmAO2R0A8aCDiz8Kxt1tlgOSPs3DSjMXLHjlGVk8Mko+MtSdq7SE0kWHZDo2eZTqAIu0FYgEZS5iIJ0Iv0NZ7Cw4hsCNFVgWJ4ZMu9Ym2pzZU8d0Te5N6uOVjO2IYsIw+RkA1soLsb88rbxWHG0AINwLhnKioWXIZsObXhUrJLHbgUCOzOF4jgyWspYBVG2DESomeCZ8TEGsbsolQcL5nXKSvBkkCsDcs1qsMdHHvVjLNdxePeWlidgCSnrL2bKLgKy3FzyNQHwGR2dVaGUrlZbtLDOuvZljXMVFtARqt+YupDZFIJnYKyCRe8r5osQNAe0IwpIseIupvoSKj5XiGVJIsnAwuytE3gpeUNGfojKPkmvcNiIplvLGJDEd28cgBcHXcN2ut2jD/GLciCF2jDOindYiQItid4WlVo5O5JmZhIuWxDAONFLW1AoNGE2su83faSRhm3TkSMQvFlykrilFu8p3q2F+OlnjMWHAZ1uOUsJ1HI5TwbxjYa8AH4VX4qHO+5xCKG0ylpFZHJ1XJI0RdJNLgMVbS6k2JHsGEmRjYlyOPDeW4C8sbsz20/SI17cRQS8NHGF0F11GaG5hJ6PDZhE3Xs2HM8qjGJQJt2Oz6i+qWJMvIIAo0tyvqK3yzAsRJlzgfrQ0UgHjNDdWX2W8akOvqFAAGaeIDKxYELIhOpVTwVuR4caC+pSlApSlApSou0IJGUbpwhB4kX0ysOHtIP1aDndp7SQTyH4RPGy6FVUMnYF1sBxuSSeZ4cKiJjIxZvheIZFdLrlNtCzi/BjfdEEC/G1uIq6Oz8bcgYpbZeJiW9zx7PQctefhc1z7RYMyHGqliUyCIZgR2VscvEt0HG4HHQInw9UUFMViGEZ1upItGwBUgEG5toeFxbhcHbipkUsPhmIQKSMpUkdnMGCniRrfQ6AaEADLsi2qSCvw4XZSBeKxW3aLE8bhQ3HrfXkO1TdSMcLhdQIic2XObgdch88hPK4CXsOVJJnyTTMVjAXMOyqkIcy3utzYaEX04XuTdfA2/bSe6L/t1U+je0TI7BsUs5APZCBbaizXCj2Edcw+Ka6Gg4TYDF4MM7My5lsQAmlnaEjVT+2U68r8dLY7QfJLmZnLLEoY2QktHPZAq5dSXj05ksmp4VJ2dhju3hBtlkZQeisZMPp7JI1fzFaWJkxjy2IRER7XBG8dAUW3VPWSFeu7POgtcLhmw2ERTKwfIWKoEK52ILlSyElc78zwNcjtJsmzoCzMDiZWfJobiRyFI0zszRso4kEva2orqNty5kCR6M6rGgB4GTs5gOYHq31HAXql2syT4xYY7rBg1UkqNAUV7ZTxJUZiLaBo4+tBu9F9jiFBnPaYXdhy7PIjkqo5B5kQtxY1uMZlxVwNYwMotoJJDlQW/owpv1RfGrKQFVIAsxKxheWZgJGXT4uURxj6NatjocryKb6sUJ4M72hhb27pIz/Xmgk4qdIYXdj2Llevq8OGeS/UtklueecVB9HJnSJo51IkWVZG1uMzLDJIR4Mzynyccq3ek0ItHAvD1UduJKzTIG/uoZfea2+l0G7y4gHKAjxyX4WdHERPiJCFH700EfGbNVB8HkYBFGaElmjJjuvZEq6q0TlbXuLGPS4uMFmWJ8mLV4lbRJwo3Z+bMLNCjn5QsG+YbLU30gwrSlgjZJE7UTnVUdSo7QHFSJWVhzViOlQ9nYwshGkTAmN0JyIrjR01DxMb8OyhYEEaEUGGN2ct8wcRuAQHYJGCrcUkUwoHRtLrfxBBAIzw2JcZFdbSkHsFgY5cwG8WOTuvHJx5FHtcWYCsdnvJh5t0XaNHPq1YErGx0CFCxG6Y2ymN7KxCm10UNoAbwx4jDQECzCaIyKwKnv2SMsuX5ascp4leYTsAiuiJJZ7AoDIP0sY4pKp4SpxIPNSRYMwFdjA+HV818TDGA3aVJJEja+WQMxBlQAEE5g4yk9oEAZx4k39eylSV9cp5XGRpeyAGB1SdRkNrG2l7P4O8eTMQCDZG+ICxsYn45Y3IGXjlNhyUMEWGdZOy2Y21ylhmF+ByYpc6eFiR41PSL1mGS7dnPKSzBm7I3YBI0/XX+rVdHgQGAjvGubKEJ7MZ4lFOphcAjKoJiYWsvaFXGBS+IlPKNI4wdOPadrAaC4eP3Cgs6UpQKUpQKVzyekGICXkwj355TpwOoABPHlx8Ou59tYgWIwjm6k2zC4ILix0sbhVIt8vpcgLutDYKM8UQ3N9VHE6E8OOp99VkW18QWscMyqbm5YXFlvlboS2lxccfafTtqYWBwr3vrZgVAPO4Fz4i1+gNxcLL4DH8hOBHdHA6EcOFDgY9OwmnDsjThw08B7qqxtqew/mr3uQwuNLZcpB4EHteywuRT+WpyGthWJQ2K5uOl7qStmF/uPXs0FvHh1U3VVBPQAflWyqrBbUmkYg4cxgKbF2HaIIAsVBsCLnrpwtYmXvJvkR/2jf9ug5ravqZJ2F7KQ7Be8Y8UoQ7sHi4nhDAc9RxNbIoGQBGsHuZJSOG9lKkkeCF0Av8QEcq92iWfFZyikYdVLqHNpHZs0CXyd5T2gtuMkZvWKxuxVWUHePZmDnUDOGNivAlpmGvADoKDD0g2VE6sXuiBA2dDZkAKZCM2mixkkEdQQeFRPRXZe6ivNfMSZZSQLgJlYqbaDKRDGQNP5u3U1u2htUTMsbDv2eQAXAihQSuPG5kEdvn1aYOAnssQSzqjHqIvWSn60pdT7RQQ9szMkbMLB443kPQO4ZwD9GQQgeDVJTC7uGGJNNAdOQ0iiv4qrBv6mtO0e3x1zyxadVknQH+6gU/WNWEb5pjI3dGZr9FivGt/AlpWHlQQZPWY+K3BXke/zcPHugP7TFP8AZq/2hglmieJxdXUqfYwtVH6MRlpXkYWIjjUg8nlzYmW39tGPqCukoOdwWLdoXzqN4pIYDm5mZQAeQIRT7GFR9sxCOVpQGK6iVEzZnUZTmXKdXXOTl1DAkWPZtPxkIinvwXEvHfpvIiCPNkW39UOtY4qS7OPceYLSLGLfY++gosXEkiZY3YxleC5OwLaNu9YyNbiSPJYcW4VZYFmYKk2UyntBxdExOUfpIyP0c1uNj9pbEV74XLO8WU23haK1gQSWcxxse6wALqD2WGddMqsN+7upF8y3zHvC1m/ScmUhu8wtJG3fEg1oJcmBswz6BicrWC9p9CrC2VJDw4ZJOBFyK1z4B4RZrboDLcglI1bkQTrh24Fb3iOoOTuzsBtYP6nEDU9kFgLPmGga3ZDEX4dl7ErzVdWOjZLqzGwFwxuQUvYMw55CQr/KRrk30AZQDVt7oqqd4WJJyoMwDMNc6Egq+hKtfiNLDYsJEWZxZ5CZGB4gvqFP0Vyp9SqnDBmiSBhbPJk11bcx9tkY8Tl1gJ5k3510tApSlApSlBX7W2KmIyZy4yEkZDlNyLXvbj/nURfRRLsTLMQwYWL6AOGUi1rW7Wg4Cw87ulBR/wDpKPnJMRYaGS40NwRpoQRp01txNer6JxgMN5MQxB1YE9i9rHLe2p08au6UFCfRJSW9fiMpAFhIb8ybtxNzry59TfY3oujFi0kxzFjbP2e0TwFuA0+yL8KuqUFds3YiwklXkbS3bcsLacBw5ceOp61J2jjlhieV+6iljbibC9h1J4AdTUiqTbbCSWOIn1cf84m9kRvEp9sgzf1DDnQQ8NBIqKjH1zHPIRqN9Nc2B5iJASB0SOs3TMZAgsBHu08MzGGO3sIlN+jipIR17bDtBbi/AyzmwF+iDKl+jHpWOHsqqSeyZTqfkQIQCT0JjDfXoK1EHwmVyNFYRj6Mf84kNultzF9SrYXjUse/FAzNbgXkJdvxRn7VV+zoi0YuNZLXHQ4l9/Mp9keUeVWUpus3z5VTy9WhHvLe+ggYuAh4VW11mVf7PCyMvkGINSMQg3Uipwcrh065R2GPtXNKfqVGxeJC4mJm4CTEOfZFEE8tKy2niDAisRf4PBLO3jJlyqPrF5aCf6Ni6SSXvvZpG8lbdJb6ka1bVC2NgNxh4or33caqT1KgAnzNz51NoI+Pwm8jK3sdCrccrKQytbnZgDaqHAYgyAlxlcNHmX5LfCZLi442K8eY15101c16UBcNmxTHLH6ve9AY5FaN/f2D4Mp4LQZSxLIzhwSsjScNGBjkhjRlYahlYEg8jqKiSYoLMEla0oAfeKABKgBUTR8t6gBDpzS+hGUCT3rKveZcXlN+BEykW87HyrDFRpMFFyDnOVxxTe5JEZfnLJJCR4XHC4oMcRDlurBQACbH9GFNsxB/+Oxy3HGJsp1WxGxMUWYRWzlTdM59YV1SWN76My3UE81lRtSLnfsrEHEQBZgI5o1VrqLKMy9mSMHgveUqeaupuNT5FglVN7IcpgObs65QgNwCe8pUsFPELIRyoN+ysOd82bXcoIr9WezyE+JUQk+N6uahbHwxSJc/fa7v9KQlmHsBNh4AVNoFKUoFKUoFKUoFKUoFKUoPGawua5vZvbXevp8JfenNplgiA3Q14DLkJHIyyVP9JGLRrCpscQ4j+obtL7PVK4B6kV5MM72HdZwlvmw3d/IvZD7KDPa8xuAvFRm+s3q4gR4sxP1Kr9sRgBcOnAqkI62maz69Vhic+dTFGeUH5UpP1YAVH96c3nUaVvWGW11j30g+lGohX3je++glYIZnQnm0snuIiT+7P3V7hzdIfnyNJbwbeSD81qbBGIoQv7NAPsj/APKiYJLHDg/FgPvG6H+dBU4xbz4ZflviR5bwFvwBhUjbfbITjvcRDGOhWA7+T7lkWsHmC4mBjwUYxj7FkQX+/wC+t+AiJxKK3GCLO37zEsSbdCoR/KUUF9SlKBUTauDMsTItg2hW+q5lIZcw5rmAuOl6l0oORw8KpJEYxkRJCrRnjAZECZDrqGdgwI0ItbSxryNrxqUGpjFhzB3AYewh8OPNav8Aaeyt520IWQC1yLqyniki3GZfvB1HO9EiPHiLumRi2dUvmVsubOsLfrCRLO+UhWuB2ba0EnEuwBeHtSxFzlHGSJyHso5lQ6MBzK5dMxrdnEqwIpOSZhLlt3Y0AcrrxXeFFt0cjhRcKsfrHJT4P2bgHtINYwB8Y5XKWtqSeYW0vY+BK3kdQjMoVYxa0Ua91NNM2t2I0vYXIUGgs6UpQKUpQKUpQKUpQKUpQKUrxjbjQUkkobFySHVcLFlH05bO/mEWK3701sS8YY95o4wv0pJTmb3tu/tVH2R24Y2I1xMhnPXKTnS/sQRJUqA5xGR+tkMp8VXVP+kKDKNBG/UQQAA8zmJLfdEvvoISuHijbi2RW8SSC/vGY1hObpP/AEkgjB9uSL7mLVMnN5Y16Bn/ACQfxt7qCJLrFOf2jlB5hYR+IVJUfzj6MQ/Gx/0VGjGaOIftJM/ldpx+QFSInG8lfkqqv2Qz/lIKCmRS8+FtweKdz7Gmw0n33t51Y+jozJJN+3lZx9AWjiI8DGiN9Y1S7UkZWw0aG0kmFaFbcjK2HBcD5iI7/UrrMPAqKqILKoAAHIAWA91BspSlApSlArRjMGsqFWuOBBGhUqbqynkQQD5VvpQQF2VcqZJZJQpuFbdhbjgSERbkcRfQGxtcAifSlApSlApSlApSlApSlApSlAqs9JmPwSYL3nQov0pfVr97CrOqn0ibswp8vEQ/gcSn7o6DzFjKXyabuIRx25NKbAfhjqRBEBMANFiiCj65/wABGvvrQ2r25NiB57qPN/EleyNaPEMDqzFV9oCxD8QPvoMcMcyYf57GU+whpB+JlrbLJYzuOKqEHtVS4++S3lWccYEwVdBFFYDwkaw926++tEXajT+kmze0B2kHvRAKDzFDIQF/VQNb2tlVPM5WHma8C/zec37xcD6vql8+wKxxcusjEgdtVDW0AhUzE+NjnFvCvEwswhiQutyUuCnMdtrnP800GC4VX2mznVoMMgXoPhEkmY+20Kj2E9avq5/ZkEjYnFOHUENHGTk45IxJoM2n6Yip2PEqxSMZVWyMcwQjLYHW9zw48DQWVK5BNrTZU/nuGN+JbskjTWxF9Nbj8uW19pTZiBjMOGGUFXHxgEDWGhyk5j4lgLixuHVUrmcNjJDnJxcZAXpfIWbTMbAHQMBcA8eQrGXakmgOLw4BBAI0Y3vY8wDcEW55baE6B1FK5WfasoC3xmHUrcMB2szXtqtrgWI0HCyngdZGHfESg7rFxO62JAUFRcMLEDXob34jpoQ6KlVezsPiRJeeRGSzAKi21JWxNxqQAftcNLm0oFKUoFKUoFKUoFKUoFKUoFVe11vNhR0mZvdBMPzYVaVV49b4rDeAlP4VH+NBjhRd4/pTv+PKPueiC8cYHx5s342m/wCWscA1t2T8WAsTf9oVY/wGs8Kn+zKeKxlj7VVU/wCoaD0zELiJBxuQvU5EUAfbLe+tixASIo7sMd/Zm7Kn7Kv760QDNDF/SyZ/Iu0/5C1ezNdZiOLsIlPuT7nZz5UEGQ3SJf2gzEcwcVIPyQzfZqftaQ5rLxSNiLcQ8nq4/wA3rCGPPiLjghNvZGpjUfbkm+zUTbWMKRyyqLtmOUHnuAcg857D69BO9HlBSSQa72aRr9QG3aEeBSNas5YgwKsAQRYgi4I8RWjZmCEMMcQNxGipfrlAF/O1SaCE2xYCQdzHp80dCOniaybZMJ4xRnW/cXjwvwqXSgifyRDr6qPXj2F19umtepsuEcIoxqDoijVeB4cR1qVSghx7HhUWEUfC3dHIg6m2uoB8q3wYRE/Roq/RAH5VtpQKUpQKUpQKUpQKUpQKUpQKUpQKrMfIBiISeSSn3BKs6p9sfpo9OEM/5R0GmIERSdRhIx55Zak4yQpvSvGODs+05/8AQtaZrZZ/3KC3tDj/AB+6tmL1MvjJFH7yhP3SGg2vljdF+JFEzHwtlVfwh/dUcNuwmf8AVI00lvlsDp5lpfNRW2dc7SD5bJFbqoGd/wALOPKtE091LnUM5e39Hh+7bwZwp/rKDZs/1cckjakdnT4xS+bzaZpPeKr8XBmxGGw975AJHtz3Z3jE+O+GHP1jVoIbCGIngM7nru7G59shVvqmomwIt5PNiD8ayJfkO+T4XDRqR1ioL+lKUClKUClKUClKUClKUClKUClKUClKUClKUClKUCqba59cv+7Yj84P86uaqNrwsXJFwow0wzcgXMVtetkJoMcSO1IOREA97kW/KslOaW3WdmP9XEF/iy1niD225awa+O8Nx/51rRFKFcsdAi4hj/aix9yn30GvfE3Ze928hPyp5CsZ8lW58GrYkQJCjul1RfoYfUm3i4K+IK03RQIiLd44g1vnld1Hc8xo9/ZWRO7zFNd0ixR35u+Xj7SYhfwagj7WxgEc0hBOc5ABxZIiQwHizF1B6yR9atdj4IxQojEF7XcjgXclpCPAuWPnVNh8Pvp0QXMUAU3PxjHcRjxJcNIf3UJ+NXS0ClKUClKUClKUClKUClKUClKUClKUClKUClKUClKUCo+0Yi0UijiyMB5gipFeEUFXNrK304h5rmf/ACrzaS3Zx8qNE8ppCp+4fdUoYQmQsdBnDDneyZfLU/dWU2DuXZSMzKAt+Clc1j72vQacPPZJJm5lj9VOytvaBf2vUKQG6RjvA6kftZQSSPoqXex6pVlNg+wip3Usbdcg7Iv9IL7qxwWBKsWcgm3EdW7TnzNgByCCglxRhVCqLAAADoBoKypSgUpSgUpSgUpSgUpSgUpSgUpSgUpSgUpSgUpSgUpSgUpSgUpSgwmmVBmchQObEAe81kGvwrjdo+m2EmD4eVXs7MlwFYEIxW9xcKc4UWaxG8QmwNxSbKx2BSQStJiwE7VpGzILynKXsvDM6EG/xxzvQfSnxCi92AyjMbkCw11PQaHXwNZNIBa5AubC/M8bDqdD7q+ZyJs0QTXfEvlVCxcdtr75Y1VnTLdt4/vzcbk7o/gLZEEuKtiXUIS3dZC2HVUDLohzv4Wj6aUH0cmvEcEAg3B1BHA36GvmGExuCWSKRcRiV3bFnVw0uYAGxLDRdMovYm1hwNzlhI9msUWPE4xbKCFVmARYQ0xuQvY010I4i3Ekh9LbEKFLFgFFwTcWFjY3PKx0rJZASQCCRxHS+uvSvmkc+zSkYD4mQQgtkyizesbEEuMoTvc9FN04kAjLALs95gUkxKO0uchbhNG3oD5UF1Bvx17V+hoPo6TqdAwPPQg87fnpWyvlavs9kllWXFjtEsqsgss0m7zKMth+kLr8bsnW4NSNkbUwOHkErYjEsys5CsCVsAEGYW6SIcxtqVHAWoPplKhbJ2tHiY95CSVzMtyCDdDlOh1Go51NoFKUoFKUoFKUoFKUoFKUoFKUoFKUoFKUoIT937f+NbW4f+dRXtKDB+J9i/xGsk5fSP5tSlBU+lf+w4r90/8AwxULGf8AtTf7o3/1zSlB0Kd0/RH5Vsj4n2/8q0pQa04fY/MVT+k/dj/3iH/iRUpQX2H7vmfzNb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83266"/>
            <a:ext cx="2867006" cy="33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02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2212106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l-GR" b="1" u="sng" dirty="0" smtClean="0"/>
              <a:t>ΣΥΝΤΗΡΗΤΙΚΑ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ΣΕ ΟΞΕΙΑ ΦΑΣΗ: </a:t>
            </a:r>
          </a:p>
          <a:p>
            <a:r>
              <a:rPr lang="el-GR" dirty="0" smtClean="0"/>
              <a:t>Αναλγητικά - ΜΣΑΦ </a:t>
            </a:r>
          </a:p>
          <a:p>
            <a:r>
              <a:rPr lang="el-GR" dirty="0" smtClean="0"/>
              <a:t>Ψυχρά επιθέματα</a:t>
            </a:r>
          </a:p>
          <a:p>
            <a:r>
              <a:rPr lang="el-GR" dirty="0" smtClean="0"/>
              <a:t>Αποφυγή κινήσεων (απαγωγή - στροφή) </a:t>
            </a:r>
            <a:r>
              <a:rPr lang="el-GR" b="1" u="sng" dirty="0" smtClean="0">
                <a:solidFill>
                  <a:srgbClr val="FF0000"/>
                </a:solidFill>
              </a:rPr>
              <a:t>ΑΛΛΑ </a:t>
            </a:r>
            <a:r>
              <a:rPr lang="el-GR" dirty="0" smtClean="0"/>
              <a:t>όχι πλήρη ακινητοποίηση</a:t>
            </a:r>
          </a:p>
          <a:p>
            <a:r>
              <a:rPr lang="el-GR" dirty="0" err="1" smtClean="0"/>
              <a:t>Ενδαρθρική</a:t>
            </a:r>
            <a:r>
              <a:rPr lang="el-GR" dirty="0" smtClean="0"/>
              <a:t> έγχυση κορτικοειδών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ΣΕ ΧΡΟΝΙΑ ΦΑΣΗ:</a:t>
            </a:r>
          </a:p>
          <a:p>
            <a:r>
              <a:rPr lang="el-GR" dirty="0" smtClean="0"/>
              <a:t>φ/θ  </a:t>
            </a:r>
            <a:r>
              <a:rPr lang="el-GR" dirty="0"/>
              <a:t>(</a:t>
            </a:r>
            <a:r>
              <a:rPr lang="el-GR" dirty="0" smtClean="0"/>
              <a:t>Κινησιοθεραπεία</a:t>
            </a:r>
            <a:r>
              <a:rPr lang="el-GR" dirty="0"/>
              <a:t>, </a:t>
            </a:r>
            <a:r>
              <a:rPr lang="el-GR" dirty="0" smtClean="0"/>
              <a:t>ηλεκτροθεραπεία, </a:t>
            </a:r>
            <a:r>
              <a:rPr lang="el-GR" dirty="0" err="1" smtClean="0"/>
              <a:t>υπέρηχα</a:t>
            </a:r>
            <a:r>
              <a:rPr lang="el-GR" dirty="0" smtClean="0"/>
              <a:t>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FFFF"/>
                </a:solidFill>
              </a:rPr>
              <a:t>περιαρθρίτιδα / σύνδρομο  </a:t>
            </a:r>
            <a:r>
              <a:rPr lang="el-GR" dirty="0" err="1">
                <a:solidFill>
                  <a:srgbClr val="FFFFFF"/>
                </a:solidFill>
              </a:rPr>
              <a:t>υπακρωμιακού</a:t>
            </a:r>
            <a:r>
              <a:rPr lang="el-GR" dirty="0">
                <a:solidFill>
                  <a:srgbClr val="FFFFFF"/>
                </a:solidFill>
              </a:rPr>
              <a:t> χώρου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691516"/>
            <a:ext cx="1971250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θεραπεία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70510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2212106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l-GR" b="1" u="sng" dirty="0" smtClean="0"/>
              <a:t>ΧΕΙΡΟΥΡΓΙΚΑ</a:t>
            </a:r>
          </a:p>
          <a:p>
            <a:pPr marL="0" indent="0">
              <a:buNone/>
            </a:pPr>
            <a:endParaRPr lang="el-GR" b="1" u="sng" dirty="0" smtClean="0"/>
          </a:p>
          <a:p>
            <a:r>
              <a:rPr lang="el-GR" dirty="0" err="1" smtClean="0"/>
              <a:t>Αποσυμπίεση</a:t>
            </a:r>
            <a:r>
              <a:rPr lang="el-GR" dirty="0" smtClean="0"/>
              <a:t> </a:t>
            </a:r>
            <a:r>
              <a:rPr lang="el-GR" dirty="0" err="1" smtClean="0"/>
              <a:t>υπακρωμιακού</a:t>
            </a:r>
            <a:r>
              <a:rPr lang="el-GR" dirty="0" smtClean="0"/>
              <a:t> χώρου (</a:t>
            </a:r>
            <a:r>
              <a:rPr lang="el-GR" dirty="0" err="1" smtClean="0"/>
              <a:t>αρθροσκοπικά</a:t>
            </a:r>
            <a:r>
              <a:rPr lang="el-GR" dirty="0" smtClean="0"/>
              <a:t> ή ανοικτά)</a:t>
            </a:r>
          </a:p>
          <a:p>
            <a:r>
              <a:rPr lang="el-GR" dirty="0" smtClean="0"/>
              <a:t>Σε απλές περιπτώσεις αρκεί η διατομή του </a:t>
            </a:r>
            <a:r>
              <a:rPr lang="el-GR" dirty="0" err="1" smtClean="0"/>
              <a:t>κορακο</a:t>
            </a:r>
            <a:r>
              <a:rPr lang="el-GR" dirty="0" smtClean="0"/>
              <a:t>-</a:t>
            </a:r>
            <a:r>
              <a:rPr lang="el-GR" dirty="0" err="1" smtClean="0"/>
              <a:t>ακρωμιακού</a:t>
            </a:r>
            <a:r>
              <a:rPr lang="el-GR" dirty="0" smtClean="0"/>
              <a:t> συνδέσμου</a:t>
            </a:r>
          </a:p>
          <a:p>
            <a:r>
              <a:rPr lang="el-GR" dirty="0" err="1" smtClean="0"/>
              <a:t>Ακρωμιοπλαστική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Αφαίρεση ασβεστοποίησης</a:t>
            </a:r>
          </a:p>
          <a:p>
            <a:r>
              <a:rPr lang="el-GR" dirty="0" smtClean="0"/>
              <a:t>Αποκατάσταση ρήξης </a:t>
            </a:r>
            <a:r>
              <a:rPr lang="el-GR" dirty="0" err="1" smtClean="0"/>
              <a:t>τενοντίου</a:t>
            </a:r>
            <a:r>
              <a:rPr lang="el-GR" dirty="0" smtClean="0"/>
              <a:t> πετάλου στροφέων (ανάλογα την ηλικία)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FFFF"/>
                </a:solidFill>
              </a:rPr>
              <a:t>περιαρθρίτιδα / σύνδρομο  </a:t>
            </a:r>
            <a:r>
              <a:rPr lang="el-GR" dirty="0" err="1">
                <a:solidFill>
                  <a:srgbClr val="FFFFFF"/>
                </a:solidFill>
              </a:rPr>
              <a:t>υπακρωμιακού</a:t>
            </a:r>
            <a:r>
              <a:rPr lang="el-GR" dirty="0">
                <a:solidFill>
                  <a:srgbClr val="FFFFFF"/>
                </a:solidFill>
              </a:rPr>
              <a:t> χώρου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691516"/>
            <a:ext cx="1971250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θεραπεία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981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8862" y="1124744"/>
            <a:ext cx="1971250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Ανατομία </a:t>
            </a:r>
            <a:endParaRPr lang="el-GR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86" y="1628800"/>
            <a:ext cx="55530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2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8862" y="1124744"/>
            <a:ext cx="1971250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Ανατομία </a:t>
            </a:r>
            <a:endParaRPr lang="el-GR" b="1" dirty="0"/>
          </a:p>
        </p:txBody>
      </p:sp>
      <p:sp>
        <p:nvSpPr>
          <p:cNvPr id="9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dirty="0" smtClean="0"/>
              <a:t>ΠΑΘΗΣΕΙΣ </a:t>
            </a:r>
            <a:r>
              <a:rPr lang="el-GR" dirty="0"/>
              <a:t>ΑΓΚΩΝΟΣ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80" y="2145382"/>
            <a:ext cx="53244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2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6" y="1988840"/>
            <a:ext cx="6579501" cy="36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8862" y="1124744"/>
            <a:ext cx="1971250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Αξιολόγηση 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dirty="0" smtClean="0"/>
              <a:t>ΠΑΘΗΣΕΙΣ </a:t>
            </a:r>
            <a:r>
              <a:rPr lang="el-GR" dirty="0"/>
              <a:t>ΑΓΚΩΝΟΣ</a:t>
            </a:r>
          </a:p>
        </p:txBody>
      </p:sp>
    </p:spTree>
    <p:extLst>
      <p:ext uri="{BB962C8B-B14F-4D97-AF65-F5344CB8AC3E}">
        <p14:creationId xmlns:p14="http://schemas.microsoft.com/office/powerpoint/2010/main" val="53830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852066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Συνήθως δευτεροπαθής</a:t>
            </a:r>
          </a:p>
          <a:p>
            <a:r>
              <a:rPr lang="el-GR" dirty="0" err="1" smtClean="0"/>
              <a:t>Μετατραυματική</a:t>
            </a:r>
            <a:endParaRPr lang="el-GR" dirty="0" smtClean="0"/>
          </a:p>
          <a:p>
            <a:r>
              <a:rPr lang="el-GR" dirty="0" smtClean="0"/>
              <a:t>Μετά από </a:t>
            </a:r>
            <a:r>
              <a:rPr lang="el-GR" dirty="0" err="1" smtClean="0"/>
              <a:t>οστεοχονδρίτιδα</a:t>
            </a:r>
            <a:endParaRPr lang="el-GR" dirty="0" smtClean="0"/>
          </a:p>
          <a:p>
            <a:r>
              <a:rPr lang="el-GR" dirty="0" smtClean="0"/>
              <a:t>Φλεγμονώδης – ΡΑ (20-50% των ασθενών προσβάλλονται)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Θεραπεία - Στόχος </a:t>
            </a:r>
            <a:r>
              <a:rPr lang="el-GR" dirty="0"/>
              <a:t>η </a:t>
            </a:r>
            <a:r>
              <a:rPr lang="el-GR" dirty="0" err="1" smtClean="0"/>
              <a:t>κάμψη=σίτιση</a:t>
            </a:r>
            <a:endParaRPr lang="el-GR" dirty="0" smtClean="0"/>
          </a:p>
          <a:p>
            <a:r>
              <a:rPr lang="el-GR" dirty="0" smtClean="0"/>
              <a:t>Συντηρητικά με φυσιοθεραπεία</a:t>
            </a:r>
          </a:p>
          <a:p>
            <a:r>
              <a:rPr lang="el-GR" dirty="0" err="1" smtClean="0"/>
              <a:t>Υμενεκτομή</a:t>
            </a:r>
            <a:r>
              <a:rPr lang="el-GR" dirty="0" smtClean="0"/>
              <a:t> ± εκτομή κεφαλής κερκίδας</a:t>
            </a:r>
          </a:p>
          <a:p>
            <a:r>
              <a:rPr lang="el-GR" dirty="0" smtClean="0"/>
              <a:t>Αρθροπλαστική 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0800" r="36743" b="47143"/>
          <a:stretch/>
        </p:blipFill>
        <p:spPr bwMode="auto">
          <a:xfrm>
            <a:off x="8136104" y="0"/>
            <a:ext cx="1044408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>
                <a:solidFill>
                  <a:srgbClr val="FFFFFF"/>
                </a:solidFill>
              </a:rPr>
              <a:t>Αρθρίτις</a:t>
            </a:r>
            <a:r>
              <a:rPr lang="el-GR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ΑΓΚΩΝΟΣ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23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708050"/>
            <a:ext cx="7445077" cy="4313238"/>
          </a:xfrm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l-GR" dirty="0" smtClean="0"/>
              <a:t>Άσηπτη νέκρωση </a:t>
            </a:r>
            <a:r>
              <a:rPr lang="en-US" dirty="0" smtClean="0"/>
              <a:t>(</a:t>
            </a:r>
            <a:r>
              <a:rPr lang="en-US" dirty="0" err="1" smtClean="0"/>
              <a:t>Capit</a:t>
            </a:r>
            <a:r>
              <a:rPr lang="en-US" dirty="0" err="1"/>
              <a:t>e</a:t>
            </a:r>
            <a:r>
              <a:rPr lang="en-US" dirty="0" err="1" smtClean="0"/>
              <a:t>lum</a:t>
            </a:r>
            <a:r>
              <a:rPr lang="el-GR" dirty="0" smtClean="0"/>
              <a:t> </a:t>
            </a:r>
            <a:r>
              <a:rPr lang="en-US" dirty="0" err="1" smtClean="0"/>
              <a:t>humeri</a:t>
            </a:r>
            <a:r>
              <a:rPr lang="en-US" dirty="0" smtClean="0"/>
              <a:t>)  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Προβλήματα εμπλοκής  της άρθρωσης</a:t>
            </a:r>
          </a:p>
          <a:p>
            <a:pPr>
              <a:lnSpc>
                <a:spcPct val="200000"/>
              </a:lnSpc>
            </a:pPr>
            <a:r>
              <a:rPr lang="el-GR" dirty="0"/>
              <a:t>Δημιουργία αρθρίτιδας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Απομάκρυνση ελεύθερου σώματος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0800" r="36743" b="47143"/>
          <a:stretch/>
        </p:blipFill>
        <p:spPr bwMode="auto">
          <a:xfrm>
            <a:off x="8136104" y="0"/>
            <a:ext cx="1044408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52" y="2636912"/>
            <a:ext cx="1512168" cy="294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ΑΓΚΩΝΟΣ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Διαχωριστική </a:t>
            </a:r>
            <a:r>
              <a:rPr lang="el-GR" b="1" dirty="0" err="1">
                <a:solidFill>
                  <a:srgbClr val="FFFFFF"/>
                </a:solidFill>
              </a:rPr>
              <a:t>οστεοχονδρίτις</a:t>
            </a:r>
            <a:r>
              <a:rPr lang="el-GR" b="1" dirty="0">
                <a:solidFill>
                  <a:srgbClr val="FFFFFF"/>
                </a:solidFill>
              </a:rPr>
              <a:t> (</a:t>
            </a:r>
            <a:r>
              <a:rPr lang="en-US" b="1" dirty="0" err="1">
                <a:solidFill>
                  <a:srgbClr val="FFFFFF"/>
                </a:solidFill>
              </a:rPr>
              <a:t>Morbus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Panner</a:t>
            </a:r>
            <a:r>
              <a:rPr lang="en-US" b="1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090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708050"/>
            <a:ext cx="8525197" cy="4313238"/>
          </a:xfrm>
        </p:spPr>
        <p:txBody>
          <a:bodyPr/>
          <a:lstStyle/>
          <a:p>
            <a:r>
              <a:rPr lang="el-GR" dirty="0" smtClean="0"/>
              <a:t>Σύνδρομο </a:t>
            </a:r>
            <a:r>
              <a:rPr lang="el-GR" dirty="0" err="1" smtClean="0"/>
              <a:t>υπέρχρησης</a:t>
            </a:r>
            <a:r>
              <a:rPr lang="el-GR" dirty="0" smtClean="0"/>
              <a:t> – καταπόνησης των </a:t>
            </a:r>
            <a:r>
              <a:rPr lang="el-GR" dirty="0" err="1" smtClean="0"/>
              <a:t>εκτεινόντων</a:t>
            </a:r>
            <a:r>
              <a:rPr lang="el-GR" dirty="0" smtClean="0"/>
              <a:t> τενόντων του αντιβραχίου κοντά στην οστική </a:t>
            </a:r>
            <a:r>
              <a:rPr lang="el-GR" dirty="0"/>
              <a:t>τους </a:t>
            </a:r>
            <a:r>
              <a:rPr lang="el-GR" dirty="0" err="1" smtClean="0"/>
              <a:t>έκφυση</a:t>
            </a:r>
            <a:r>
              <a:rPr lang="el-GR" dirty="0" smtClean="0"/>
              <a:t> ιδιαίτερα ο </a:t>
            </a:r>
            <a:r>
              <a:rPr lang="en-US" dirty="0" smtClean="0"/>
              <a:t>extensor </a:t>
            </a:r>
            <a:r>
              <a:rPr lang="en-US" dirty="0"/>
              <a:t>carpi </a:t>
            </a:r>
            <a:r>
              <a:rPr lang="en-US" dirty="0" err="1"/>
              <a:t>radialis</a:t>
            </a:r>
            <a:r>
              <a:rPr lang="en-US" dirty="0"/>
              <a:t> </a:t>
            </a:r>
            <a:r>
              <a:rPr lang="en-US" dirty="0" err="1"/>
              <a:t>brevis</a:t>
            </a:r>
            <a:r>
              <a:rPr lang="en-US" dirty="0"/>
              <a:t> (ECRB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err="1" smtClean="0"/>
              <a:t>Παθ</a:t>
            </a:r>
            <a:r>
              <a:rPr lang="el-GR" dirty="0" smtClean="0"/>
              <a:t>-αν αλλοιώσεις με λιπώδη εκφύλιση και κατακερματισμό των ινών από μικροτραυματισμούς (</a:t>
            </a:r>
            <a:r>
              <a:rPr lang="en-US" dirty="0" err="1" smtClean="0"/>
              <a:t>angiofibroblastic</a:t>
            </a:r>
            <a:r>
              <a:rPr lang="en-US" dirty="0" smtClean="0"/>
              <a:t> hyperplasia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Τένις – γραφομηχανή - </a:t>
            </a:r>
            <a:r>
              <a:rPr lang="el-GR" dirty="0" err="1" smtClean="0"/>
              <a:t>χειρωνάκτες</a:t>
            </a:r>
            <a:endParaRPr lang="el-GR" dirty="0" smtClean="0"/>
          </a:p>
          <a:p>
            <a:r>
              <a:rPr lang="el-GR" dirty="0" smtClean="0"/>
              <a:t>5% των περιπτώσεων παίζουν Τένις – 50% των τενιστών κάνουν </a:t>
            </a:r>
            <a:r>
              <a:rPr lang="el-GR" dirty="0" err="1" smtClean="0"/>
              <a:t>Εξ.Επ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0800" r="36743" b="47143"/>
          <a:stretch/>
        </p:blipFill>
        <p:spPr bwMode="auto">
          <a:xfrm>
            <a:off x="8136104" y="0"/>
            <a:ext cx="1044408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Έξω </a:t>
            </a:r>
            <a:r>
              <a:rPr lang="el-GR" b="1" dirty="0" err="1">
                <a:solidFill>
                  <a:srgbClr val="FFFFFF"/>
                </a:solidFill>
              </a:rPr>
              <a:t>επικονδυλίτις</a:t>
            </a:r>
            <a:r>
              <a:rPr lang="el-GR" b="1" dirty="0">
                <a:solidFill>
                  <a:srgbClr val="FFFFFF"/>
                </a:solidFill>
              </a:rPr>
              <a:t> – </a:t>
            </a:r>
            <a:r>
              <a:rPr lang="en-US" b="1" dirty="0">
                <a:solidFill>
                  <a:srgbClr val="FFFFFF"/>
                </a:solidFill>
              </a:rPr>
              <a:t>Tennis elbow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ΑΓΚΩΝΟΣ</a:t>
            </a:r>
            <a:endParaRPr lang="el-GR" dirty="0"/>
          </a:p>
        </p:txBody>
      </p:sp>
      <p:pic>
        <p:nvPicPr>
          <p:cNvPr id="7" name="Picture 4" descr="ColdFlex_Tennis_El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7033"/>
            <a:ext cx="1115583" cy="16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lbow_pain_6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62" y="4647032"/>
            <a:ext cx="2231163" cy="16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/>
          <a:stretch/>
        </p:blipFill>
        <p:spPr bwMode="auto">
          <a:xfrm>
            <a:off x="1753601" y="4647032"/>
            <a:ext cx="1903037" cy="167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t="30283" r="15218" b="18460"/>
          <a:stretch/>
        </p:blipFill>
        <p:spPr bwMode="auto">
          <a:xfrm>
            <a:off x="6735790" y="4647032"/>
            <a:ext cx="2059789" cy="167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2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2204864"/>
            <a:ext cx="4564757" cy="4392488"/>
          </a:xfrm>
        </p:spPr>
        <p:txBody>
          <a:bodyPr/>
          <a:lstStyle/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r>
              <a:rPr lang="el-GR" b="1" u="sng" dirty="0" smtClean="0"/>
              <a:t>ΣΥΝΤΗΡΗΤΙΚΑ</a:t>
            </a:r>
            <a:endParaRPr lang="el-GR" sz="1600" b="1" dirty="0" smtClean="0"/>
          </a:p>
          <a:p>
            <a:pPr>
              <a:buFont typeface="Wingdings" pitchFamily="2" charset="2"/>
              <a:buChar char="Ø"/>
            </a:pPr>
            <a:r>
              <a:rPr lang="el-GR" sz="1800" dirty="0"/>
              <a:t>Ακινητοποίηση </a:t>
            </a:r>
            <a:r>
              <a:rPr lang="el-GR" sz="1800" dirty="0" smtClean="0"/>
              <a:t> - ΜΣΑΦ – κορτιζόνη – </a:t>
            </a:r>
            <a:r>
              <a:rPr lang="el-GR" sz="1800" dirty="0" err="1" smtClean="0"/>
              <a:t>υπέρηχα</a:t>
            </a:r>
            <a:r>
              <a:rPr lang="el-GR" sz="1800" dirty="0" smtClean="0"/>
              <a:t> – φ/θ-διατάσεις</a:t>
            </a:r>
            <a:endParaRPr lang="el-GR" sz="1800" dirty="0"/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Πολλές φορές </a:t>
            </a:r>
            <a:r>
              <a:rPr lang="el-GR" sz="1800" dirty="0" err="1" smtClean="0"/>
              <a:t>αυτοιάται</a:t>
            </a:r>
            <a:endParaRPr lang="el-GR" sz="1800" dirty="0" smtClean="0"/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Ενδυνάμωση μυών</a:t>
            </a:r>
          </a:p>
          <a:p>
            <a:pPr>
              <a:buFont typeface="Wingdings" pitchFamily="2" charset="2"/>
              <a:buChar char="Ø"/>
            </a:pPr>
            <a:endParaRPr lang="el-GR" sz="1800" dirty="0"/>
          </a:p>
          <a:p>
            <a:pPr marL="0" indent="0">
              <a:buNone/>
            </a:pPr>
            <a:r>
              <a:rPr lang="el-GR" b="1" u="sng" dirty="0" smtClean="0"/>
              <a:t>ΧΕΙΡΟΥΡΓΙΚΑ</a:t>
            </a:r>
          </a:p>
          <a:p>
            <a:pPr>
              <a:buFont typeface="Wingdings" pitchFamily="2" charset="2"/>
              <a:buChar char="Ø"/>
            </a:pPr>
            <a:endParaRPr lang="el-GR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0800" r="36743" b="47143"/>
          <a:stretch/>
        </p:blipFill>
        <p:spPr bwMode="auto">
          <a:xfrm>
            <a:off x="8136104" y="0"/>
            <a:ext cx="1044408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Έξω </a:t>
            </a:r>
            <a:r>
              <a:rPr lang="el-GR" b="1" dirty="0" err="1">
                <a:solidFill>
                  <a:srgbClr val="FFFFFF"/>
                </a:solidFill>
              </a:rPr>
              <a:t>επικονδυλίτις</a:t>
            </a:r>
            <a:r>
              <a:rPr lang="el-GR" b="1" dirty="0">
                <a:solidFill>
                  <a:srgbClr val="FFFFFF"/>
                </a:solidFill>
              </a:rPr>
              <a:t> – </a:t>
            </a:r>
            <a:r>
              <a:rPr lang="en-US" b="1" dirty="0">
                <a:solidFill>
                  <a:srgbClr val="FFFFFF"/>
                </a:solidFill>
              </a:rPr>
              <a:t>Tennis elbow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ΑΓΚΩΝΟΣ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691516"/>
            <a:ext cx="1971250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θεραπεία</a:t>
            </a:r>
            <a:endParaRPr lang="el-GR" b="1" dirty="0"/>
          </a:p>
        </p:txBody>
      </p:sp>
      <p:pic>
        <p:nvPicPr>
          <p:cNvPr id="12" name="Picture 4" descr="sonocur-lat-elb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/>
          <a:stretch/>
        </p:blipFill>
        <p:spPr bwMode="auto">
          <a:xfrm>
            <a:off x="7164288" y="3432162"/>
            <a:ext cx="1704012" cy="15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RUTExQWFRUUGBQYFxgXGBgUGBgXFxcXFxgXFxgeHCYeGBojGRQUHy8gIycpLCwsFR4xNTAqNSYrLCkBCQoKDgwOGg8PGiwkHCQsLCwsLCksLCwsKSwsLCwpLCksLCwsLCwsLCwsLCwsLCwpLCwsLCwsLCksLCwsLCwsLP/AABEIAOgA2QMBIgACEQEDEQH/xAAcAAACAwEBAQEAAAAAAAAAAAACAwEEBQAGBwj/xABLEAABAwIDBAYFCQQHBwUAAAABAAIRAyEEMUESUWFxBSKBkaHwBhOxwdEHCBQyQlKT0uFUYoLxFTNEcoOSohYXGENTssIjJDRjc//EABoBAAIDAQEAAAAAAAAAAAAAAAABAgMFBAb/xAAsEQACAgEDAwMDAwUAAAAAAAAAAQIRAwQSISIxQQUTYTJRcVKR4UKBobHB/9oADAMBAAIRAxEAPwD1T3RzS6bZUON02m1a5mhkpNapDSe5NJVatcwkMjC0oHntT3KabVNRse2OG9MCrWNwOP6KzQG/NViesY0gKzSFikBLHS4cx7V5DHYfawtI6gk99R69dSPWHNvtC882nOFpcWA95J96zte+Iml6erchdBm0waGFUc8gwStCg6GwqOKYDfKeCxG+eDbhG1TADxNxKuUKrd3gswVDlp4n4BaWApE/Z2juFz/JNOUuETajBWy5TpDNcJJhov5zOgVhmFi7yBwHx+CsYeD9UQ32rQw6GcuZ8f7MzP6hCPGPl/4A6PwWzL3XPgB51Q16hqP2B9UQX+1rPeeA4puJrkkU2Zm5P3WzmeJ0COhSFNoa34kk5knUrYhBQjtiYuScpy3SY6mNnmlVGX2jlxvHIeCIvDeLj5ukueT9Y9nnNT7FYbMbo0SN+Z7tSjpgOvMnXeOY0Sfo40lp4J1MAZ9Uju7UmSoYAnCkgbVnSOOnYUzZKjaAgxzXXUhqkhLcAsg70MHf4Juwu9V5lFgVKbVYS6bLIyVaRIdUAFzc2Gs2SaNPVOdy3+IhQ1JDYdOmUDhadyIVFXxD+rzsgBdJkgZ3uVcaEmmzLh59ye4oQmVKtfZlx+yC7/KC73LPw9DZoUmxEUmTz2RPj7EXSxljmjN5bT/EcGnwJVyvwHDesr1CVtRNn02NJyZjFkfyQfR3P+oyTvJ2QL7zZabcMJ61yNNB8VYawnl5yCrw+nuXM+C3P6jGPTjVv7+DMo9BsF3na4Cze3V3gtKnTIENEDgICe2kBxXVT1bLWx4IY/pRj5c+TK7m7K7sLvMncE89UbLc1zRAnUrg3vKsKvyQxsWGZzKnKwz1K4Dd2lDKTdAcBoO9EAAmMpW3DxPJOp0wNOfBKgF06Jzy4n4JhptGfWPG4HIZLqlYATMcd6Gm0m8W45ns0HigdE7BzDRBzn3KWPByJPDOP4sh4oHYXauTJnjHLkmU8KM4jklQBgcI7T7giNM8D2n4I2tUFiKAU9p+6I4H9AlbDtx7x8VYy17FMjgnQu5Um0ImnlEds/CEAuuc5NiIcULio2kJCYBjJJqOlwG5NLUmiZcTx9iTGXKbfPnmoq5JjNfO5IxdW0BAFCphXPfTIjZY4uM7wwtZAHFzj2BWsvj5yUUrN5qHOUPaju3tclnuy27L4F0W9Z3YrW1CrbHWHbITg1WlRJcclwvyHiu880YbpoPEpDBbv7lMSYHaUT92qkjZCVgKe7RHQp6nJBSpyVbYJPAeQkgZOkmyS6pJgC+69uJ+CivWGZIa0Wk/DV24Kvhm1av1CabfbzObneG5PuBZcA3MtJmCS5ov2m3JG7FtFnSOYIHZv7F1LounTGQc7e6/guxVR4Ah7RuaWAg8IQ4sEw24xmrh4/BNp12nJze8KlSpTm2Dqyf9TNS3hmOSlmFBnhePeN4URmlChVaGEES0nsPm6sCm8XBDhxEHvCYiHNQ7J3exE+pGYI8R3hD6xu8JgUyYSyVDnSpagCQ1SApAQucgQNV8AnmlYIKMU+0b/JTMMyBfchgPe+JniqFeqSYGZ8yixNYNBJKXgWG73Aychps8eMpgWgBHu/VKJOic93mIXU2xdNDoF1hxMXTAk1jJCexvngkxHcdTYJn1QgZBvpopNykNHUxqUtxlNrIaNPVJ/YBtJsBQ6qLyYAu47gLnuCRjsYGDjnHvSsPF3VDZj4P71SmZLf8A82PgR9p7DNgAn8IdD8NgTV2alQbLRJZTMyJ+08/eIi2kQr2Ix7KYi3AD4blkv6TqVpFIW1cbNbzccyqwZTaZc91Vx+6dkTzIk81ZwiJqNNSpefVt3n63YMgrGHwzGGdoF2riZKoYZu1/Z2fxuc8rTbgxsyaVKdwao2B3rGbxY2v7FL2idpp5xoT7ilnDUtabR/dkLqNFgMsPNrsiN09yTGd6uDItNz8U5lVzePtR1acG3MTuO9Exlj5g7kgDbVB0U7LdyTTsnSgDBa1MaFCIFAUcXJTkbkKYiriRLgOXifgEzF19hvZJ7w0eJSaHWqnhPhZI6VftPDNHVKbewODneAKiPwHhMNPXcLn6o3Dt1V4IZRNUhEtbJU1XLpskVHpgTTElWCbR972BLw7f15LmO2pdocuQt45qIxspjRCVTKcTAQAmo68JeKxewNlv1vAcT8EqriIyz37v1VOoOtuAEuOobBc48TaOaQyvi8YWAOnruJFORtEvEBzyNWsB2r22tgaq5hejAWh9eW0xZtOSTmTBObnHM7ySURp06I9fWEOgNYzMtA6wYN5kkudqSTlASMFWfWf62pypsH2Z3D36ppVyDZbrU31obGxSGTBlHHefYtHDYNjdP1UMbH1jH7rbu7dyuUGkCwDRx6x/RVZNRDH3ZbDBPJ9KLFJoAsja8GwueF0VGkDcyTxv+gV1gEblwz9Q/Sv3OyOg/UyiMGToO0/C6IdH7zbgPirm1yk8EDqq5Z6zLLzX4OmOkxrwUzhwLCd4vN93CUsPiCdc0/EGyr7W1J1A63snt9q69HqN3RLucmrwbeuPYJ7ZQbB3oG17Hw5LtpaRniKPQtU/cHMn4K630aeRPrGTyPxXoWdGDemf0c1ZL1GVncsUD590xgMXQBc2iK7dfVO6/wDkdE9krDwfpZReXNJNOo2ZpvGw+d0G6+su6IadSFmdJehVCvHrWNqEZFzQXDk7Md6sjqpr6kRlgi+x43opv1j2SqOCG3VLj9iXfxVR1e5k/wCYL2Nb5PabWOFKrVpkg5O2hf8AddK+XdOdIYnoqtFdoqU6riRVZk6BGyR9lwAFu5dWPUQlwUyxSR7OEQVDojpeniaYqUzIPgVd2l0lFAVal0IElC7NMpNkx29iB/kOt9WBYvtyb/JMFhw8hV2VNpxdpkOX804uSAOkUOLxEC2eQ5rmmyqVwTFTTaDRym570ABiBAE778SupuawGo89VoaXcTAcxnE3Dzx9WNShxVZp2i6dljSXxnbQcSSGji5ZVQOrPhzg2mzae8iw2nElzhwE7LeASGNaH4moaj4axm/6rB93947954BbeDOlOWjVx+u78o4BUaLduABs02/Vb/5O4rcwVADIXWVqdY30w/c1NPpP6p9yxhMOAr9McCeQSqVPvT2GLTfdqsxys0kqGzzCgvtZT4oCezxRY0CahAkke1A6oPOqCq/d+iS53n2pE0TVqcVS+mbDgTcZO/un3jPsTqjiBnKo4lynCTjJNFc4KSaZfxDYknSwjsuOxR67gO9U8Dig5kOMupDvYT1e49XlCZ67ge5ejx5FOKkjzmSDhJxZ7TZqsgMhzR94mSOaezGGL03iOR7iDdWYXELJUWvJ3FXDdIMqCWOB04gjQjMHgVYBWfjPR+lUftlpa/7zHGm48yPrdq6tgqjQDScZGjzIPAmJHO/JJ33Y+C++nOsLM6d9GMPjKfqsRTFRkh0G1xkZEHerdLFOA69NzeXXHhfwTaOJa7Iz4HuN0uGI8tg/kuwVHa9Sx9Laidio/TmSvkfpt07iejMa7DvIqMgPpuyLqbiYkZSC0g/3V986Y6ao4Wkateo2nTEAudlJyHElfmj039IKnTePL6LIp02inTnPYDidp3El0xpZXYZTTqL/AOkJxjVs+g9C9JNxFFlYZOHiMwr1epss/eqWHBup7vas30e6HFChTw4MxJceZk+MBMdX9ZVL/s/VZ/dGZ7SO4Basfk4H8GjQsEwFV2PVikEwOrVIB7hzNh7UzFMAp3yBZ7RdJxAnZG948ASn9IECi+ctl3fFvGEhrlnnqlMVNlrnEAl1Z+nUpbTKYP8AerOmP/pKnC0i+5ENmY3nIE8hkNEFOmHPcZJBFMBu4UwbnjtPqO/i4LVwzcoWNqtXfTHsa+m0tdUu5bwtMCPPYtKi8BUaLfOSutZpZZm40aLbXp4qXmLZabtVWY23DtTxG9MKD2vFLqOjVE0JNZMdAVHJDO7xR1KnelOKCV0Q58Kpissp4Kzt6ZpFQqSItlHCuDasEgCoCySYEkhzJ3dZoE/vLc+iv/6Z/wAq810pRBB9ixfp+I/69T/MfitHT6n247WZmq0vuy3Jn3kFShDIUhNMpJXIDKg1N4PtRYBwk1sI12YnjkRyIuEX0lu8DnZd9Ib94d4StMD5B8svoTj67PWUqzq9CmNr1EAObAu4R/WmL3vcwvB/Jz0xQYPVOgVHHPfe11+malcDidAPNl+bflC+S3EYSq/EUgalNznPhouySXGAM2idMtyswy2shkSkqZ9K6CwIrVADZr7u4Um2j+ImO3gn+lTGfSD6sAANZkIvHwhV/kq9IKOLbVO01tWKQDZuA0OuBuklD01VmvUg/b2RyaA0exdkZbsj+DmcWo8ldgVlroCSwgBIxWODRJMRMq+yuuaLNfENaQ92TST3271j47pM1nXs1uTSe5x3k+CysZ0m6qRFmAkgbz947k/DSRv5mVj6zV30R7GzpdLt6pdzTw1NpOd7TAMN77LTw0Bsgjt96zMLhCc+6c+MBadGi7WwWTZpbaNCgza5ZDQc1apVBAy3cju49irMMcSdLT3qzQaAZgA5Wb70IRYa/gYvmmda3tJCFlT93jn4lGCc7X82UgBDDHWMm9wIEctUBj2Zog6LRdLdvTARUKrPPgrTgq1RvcmKwHO70io7TimklVqwU0iDZSxpseSxJWxj32KxPWHzCtRBs++rku/A+CkuO5dlmYGoKWS7gO8rB9K/SYYOiXudLzIp02gbVR+jRMwNS7ICVFyokotukanTPSdPD0X1arg2mxpLid3x4ar4P8oHylf0mG4LAhwpvcHVHuGwXRdrAPssbmTqR3p6bfi8fH0uq+oBcMb1KQP7rR7TdLwHo62n9URlvVPv407OlaabN/0I9J6+Dp7Nert3ESCXBuUO1cNxzC+sdGdM0cXTtsmRln3eQQvjlDo0ZxEW3rY6KY6k6WEjKYyO6f0uoS1kb4XBatE9vLtmh6W/JPFT6XgT6qsLkCwdvkDI8RnqNV42lWxRe71jz6ySXA2IJMzujiLL7B0L6U7UNq2Nr69u9H0/6I0cWNsQ2pm17dfP8wV0+5Kcbxvk5NixyrIrR8obTrHN5jgof0c931nSN2Q7d69BjMA/DuDKw2SbNd9l3K9jwySqzhEe3L9VmZtXmj0zZqYtNilTgjPpYThA5d6tYfDtbJiTOptnuSi/7sk+08viuZSdJkW0l0X1sLLNeqs0Fpvk1qAE90/orTXZBoud2m8krEY94FzF8iRFuOiuYWueqbS6Ym44Ans8U46m+6CWnaNqkyBbM6n2xN0+kT9rnuHxScI/feRc65eA5K0M57tV1QmpHJKNcBi+lu6Y5qXGf0UFk68Y+O9DUdw8VdZAF1Tzn3oS4cPchc7yUt7rJiZL6l44diQ9yOpUskVCmuSFC3ib8VXqlMe5Vqr1ckRZm9J1wGk8F4f/AGro/ePcvUdJ0jiKowrTAcNqq4fYog3/AInHqjmStv8AoHDfs1Lu/Rd+HTucbM7Pq/bltirPsEoX1QMyu9WEL4aCbADNRZWJxOJ2WOcSGNaCS52gAkmOU5r4pjcS6vXqV3bRFRzvV7dy2l9ho3CADG8r23pR0y7EkUqf9TPXOXrCMgP3AbzqQNM8xmAFpHYs7PlvhGrpcLh1MwaOHdExCs0qGkLeGBAy7uCh+FgGBe+i5DtMylT0DVeptA3BWBhtIz8lc6iE6FZNJoPmfFauE6TdRi8tJiDed8dnJY7BBtkrJxWyLpxyPHyiE4Kapo8f6bYzFYjGMewGn6trm0qRhxId9dxN2u2oAI+yAtV3QbmMY57pOywEEEbJdF2jUTobgELaa5pc02kTE3tN+xK6T6QLiGHI7RkZgmASd82V7zYdTHbl4ZyLFn08t2LlfYx6/q6cCSTqBe4zQO6QAjaDoIz2bH4BW6ODE7UAjWPs2i4zA8FZr9FNgk5csu5ZOTTzxSp/w/k18GoxZYpr+990/sZv0ljhlnkDnf2b0yiwQYdPAmctI0WR0lg303SwTxmR3JuDxEnrEA5WIbkOIXLJ+TS9notM36FSRAOyeB92/gr+FqGNlxyGep4rJwYE6e08dVoTF/5LowZGuTPzRXYuzp5+JQuqIDVBAS6lXgtNM4JKxj6qQ53vQF0lA92imiNEF9+7+ahzu1AXwomFZFEW6BI+CyOl+kBSZkXOcdljRm95yaPaToJKvdJY5lGntPMAZ6kkmwaNXE2A1Kz+i+jnPf8ASKzYqZU6Zv6phF5OtR1iTpku7T4XkfwZ+pzrGuO4zoXos0mEvM1ah2qrhkTo0fuNFgO1aM8U8UhplC7Zb5hbcUkqRiPl2z1B6arE2LWjdszHaSqeKrVKoio8ubq0ANbnqBn2pgbbijp0jfSY5heUc5PyepWOC5SKf0eSIy78lLsN2X8FdpMt4FH6uyrotUjPdSjTP3LvUzyhXW075ZIRTSoe4pspTfnklNoTfS2avnD24JbackzkI+HuSolZW9VqqeKFzN/NlrjDGPO9KxGFkZXtyVWWLa4JwkkzHqPiO7uA96zqzCXG8xsg95kePgtzEYMxHntWe6mWuFr2J47Jy8Vw5E/J34mu6HdF0wZO+RM9hvuKu1sO5rCLCfYb+xV8E4lziMiCci76uYIjcFYxXWpySCN/KI5HO3BWwjugUy4yHnsfUOQG/gs+m0giLTB4HSFoVWX3acDxCLDYUCPYs9xdmupKEQcK4g9YG97TroTlbetoVLZ5qmGncj0lX4k0ZuaakyzSfndc6QbpeHFuaJ74K1cV7UZ8qsTVqRdJdU880VepZVg+TyXQkVtj9q8IauIa0Fx0yi5JOQAzJ4JZtGpNgBmTuCvYPooyHv8AraDRoNuroTvPYurHCzhzZUjAbhqrqwrVGTs/1bDcMn7R0NSNdNN62KfSv3mD/Kto4IaFLPRoPBdsZbexnSW52yrQx7NwHgrH0lqGp0PGiD+iTuTc2R2pGy0prHTzSqjQL+eMpobqsijcOJ3eeK4N0RbO79UPu4ZoodjWbkJYjZBUmEUQsAsCV9H2rTGScHZKQbWSolbIdTISS1WCb+dVzqdk9olKirVoyOKo1cBLtnQkdk9Uf6oWtsINjTz5lUzxKXLLY5HHsY2H6H6rnSNpkujvJvvse5V8SGwZkEW0yme+y2HscHHZ1gHITO1a9hcrGrtJN90eH6rmlFQjwjswzc5NyZlVqZkkX8/BFRO/2J7mRfhH6IBnOVuzzKz9vJp7rRZD44qNknlql0ac8PG6c50Cy7cOG+X2M7JLmkG9+gSKlWFD32Vd91oRicsmBXfKBmgAknIalFUMBbHRHR2z1nDrHwG79V0whZw5su38k9H9GbIDn3ee2P3R71otoq0yn2ohT4G67FwZrK7GnfKexvBCG8MkbSfNkCI9WF3qxu8EbRoi9W5Ajiy/uRCmkivZMp1Vw0bBLiQpDQpNXzmpLhEooVkBlvYocO9SDHahc8KLQeRZpHtUU33TSbJRZqM/bzUaJ2GKsZ6W7EdO4VarViJFvNiiZV1H8uCYUPJStvtQurxE5eShNQeCY0jsY/ZEDN1h2kT4KvWwM5jzH6Jder/61MmYvJ00j2rZ2gRkqlBZG78E3J4qa8nn39HXEfHJLPRd9fdPGy3asAtEZzcDhbkj9SZM8ePnJSjpMd9gesmjzNahswYIHH4pWIpw7u8Vv4xogzcXnX3LFazavuEePtU3jUQjmcuSu6mlvpx2K1WqAZocFg/WHafZoyGpvruClCFlWTJtXIfRXRu0dt1h9ke/mvQUqNl2FpEwA2BvNlfpYaLkye4LsSrhGXKTk7ZWyXbd1bdR4fBA/CWumQKxdCF7x5lWRh7W1XHCHd7UwK/rUPruasfQpQ/0fxKAKQwECKe329YBLOCrC4bPK3tK9ID3+CWHEqrYmXLLJeTzf0uoPrUnjiAD7DKh3Sgy2oO5wIPivRVKLT5hZmJw7mjqhrgfvTl2ZqOwsWdlFnSbd/iPijZ0kJPNBW6ID5ki+jWx7Skt9FweQ3ADvuovGTWf7mm2uCM0RibHwKp/7OUxk6o0/u1C3wuEFboKr/ysRUH7rg14+Kg8bLFnj5H1q4yifcqjawE+SFTrdH4xn1y13HZn2GVXqMxBFms/1NPiFW4SLY5YPyahxGmYKYKoORWAHYludMEXycD3CPapb0lUAk0X9my48oa6fBG1kvdg+zNTpN3Um9jmMwt/CPJptJiYHG8XXih6Q0iC1wewm3Wa4DkZC0eiPS2i6mJqMBHVgkDL2qMOnJ+UWSW+CrwekqmOtqNN8dqrvx0CBbu3R35rHxfpXh2/81hjQEuMcgLrOf0nUqf1bfV8akgkb4iAutHHNJdzZxxluYA1JMAAb+ao4ekH2py/iSQzs1PYi6L6I2nB1Rzqh3/Zb/CF6MUWayOTCPcj27dsrlnaVRMzCdAbN3naOcRAHIfFarMAG36vKQEbGNbkzbHJwI77FMZi6YtsgG2itSSOZybdkNxYbYtPOdoI2Y9p/VWG1WnQc7exS/DMcchdSIinYhp3dil1fITbggq9Ft0txkpNXo8jL4oEWNoRonOdpMclmvw7tFA2gixUaLoOfBRtDj3LPfVPFDtO4IA+Zn5xdD9krDiKrJ/7UH/EPh7f+zqkjU1Kc9+wpXJkgx842h+x1fxGflUVPnF0Dng6p/xGflXLkqAX/wAQmG0wVUcqjPyqT84eh+yVfxWfkXLkUgBPzhMP+yVvxWD/AMFTx/y44etsg4eu1rTJAqU+tuk7EiOC5cjah2x3R3y8YaiwMGFxD41fXa4nmdlWXfOFwx/sVX8Vv5Vy5FILFO+XzCn+x1h/iM/Kl/7+ML+xVfxWfkUrktqC2T/v6wkf/Cq/is/Kso/K7g3Hr4J7gcwXUzP+hcuRtQWxtP5Xej2f1fR9Rk/dqU4/7EGJ+WiiWltPDVATq57HeGyuXJ7UFlLo35YRScHeqqEgGYe1smd0REaL01P5w9AQfoladQKzQ2eWyuXIoLsUPnCsNRzjQr7ENDWipTEZ7RJ2LkmF2I+X3DP2S7B1pYZBFVgJ4HqXB3FcuRQjnfL9h9MJWHKqz8ihvzgaI/s1b8Vn5Fy5MBzfnF0tcLVP+Iz8iYfnHUD/AGOr+Kz8q5cgAh84+j+yVfxGflS3/OJw5/sdX8Rn5VK5ACz84TD/ALJW/Ep/kUf8QtD9jq/is/IuX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4" descr="data:image/jpeg;base64,/9j/4AAQSkZJRgABAQAAAQABAAD/2wCEAAkGBhQSERUTExQWFRUUGBQYFxgXGBgUGBgXFxcXFxgXFxgeHCYeGBojGRQUHy8gIycpLCwsFR4xNTAqNSYrLCkBCQoKDgwOGg8PGiwkHCQsLCwsLCksLCwsKSwsLCwpLCksLCwsLCwsLCwsLCwsLCwpLCwsLCwsLCksLCwsLCwsLP/AABEIAOgA2QMBIgACEQEDEQH/xAAcAAACAwEBAQEAAAAAAAAAAAACAwEEBQAGBwj/xABLEAABAwIDBAYFCQQHBwUAAAABAAIRAyEEMUESUWFxBSKBkaHwBhOxwdEHCBQyQlKT0uFUYoLxFTNEcoOSohYXGENTssIjJDRjc//EABoBAAIDAQEAAAAAAAAAAAAAAAABAgMFBAb/xAAsEQACAgEDAwMDAwUAAAAAAAAAAQIRAwQSISIxQQUTYTJRcVKR4UKBobHB/9oADAMBAAIRAxEAPwD1T3RzS6bZUON02m1a5mhkpNapDSe5NJVatcwkMjC0oHntT3KabVNRse2OG9MCrWNwOP6KzQG/NViesY0gKzSFikBLHS4cx7V5DHYfawtI6gk99R69dSPWHNvtC882nOFpcWA95J96zte+Iml6erchdBm0waGFUc8gwStCg6GwqOKYDfKeCxG+eDbhG1TADxNxKuUKrd3gswVDlp4n4BaWApE/Z2juFz/JNOUuETajBWy5TpDNcJJhov5zOgVhmFi7yBwHx+CsYeD9UQ32rQw6GcuZ8f7MzP6hCPGPl/4A6PwWzL3XPgB51Q16hqP2B9UQX+1rPeeA4puJrkkU2Zm5P3WzmeJ0COhSFNoa34kk5knUrYhBQjtiYuScpy3SY6mNnmlVGX2jlxvHIeCIvDeLj5ukueT9Y9nnNT7FYbMbo0SN+Z7tSjpgOvMnXeOY0Sfo40lp4J1MAZ9Uju7UmSoYAnCkgbVnSOOnYUzZKjaAgxzXXUhqkhLcAsg70MHf4Juwu9V5lFgVKbVYS6bLIyVaRIdUAFzc2Gs2SaNPVOdy3+IhQ1JDYdOmUDhadyIVFXxD+rzsgBdJkgZ3uVcaEmmzLh59ye4oQmVKtfZlx+yC7/KC73LPw9DZoUmxEUmTz2RPj7EXSxljmjN5bT/EcGnwJVyvwHDesr1CVtRNn02NJyZjFkfyQfR3P+oyTvJ2QL7zZabcMJ61yNNB8VYawnl5yCrw+nuXM+C3P6jGPTjVv7+DMo9BsF3na4Cze3V3gtKnTIENEDgICe2kBxXVT1bLWx4IY/pRj5c+TK7m7K7sLvMncE89UbLc1zRAnUrg3vKsKvyQxsWGZzKnKwz1K4Dd2lDKTdAcBoO9EAAmMpW3DxPJOp0wNOfBKgF06Jzy4n4JhptGfWPG4HIZLqlYATMcd6Gm0m8W45ns0HigdE7BzDRBzn3KWPByJPDOP4sh4oHYXauTJnjHLkmU8KM4jklQBgcI7T7giNM8D2n4I2tUFiKAU9p+6I4H9AlbDtx7x8VYy17FMjgnQu5Um0ImnlEds/CEAuuc5NiIcULio2kJCYBjJJqOlwG5NLUmiZcTx9iTGXKbfPnmoq5JjNfO5IxdW0BAFCphXPfTIjZY4uM7wwtZAHFzj2BWsvj5yUUrN5qHOUPaju3tclnuy27L4F0W9Z3YrW1CrbHWHbITg1WlRJcclwvyHiu880YbpoPEpDBbv7lMSYHaUT92qkjZCVgKe7RHQp6nJBSpyVbYJPAeQkgZOkmyS6pJgC+69uJ+CivWGZIa0Wk/DV24Kvhm1av1CabfbzObneG5PuBZcA3MtJmCS5ov2m3JG7FtFnSOYIHZv7F1LounTGQc7e6/guxVR4Ah7RuaWAg8IQ4sEw24xmrh4/BNp12nJze8KlSpTm2Dqyf9TNS3hmOSlmFBnhePeN4URmlChVaGEES0nsPm6sCm8XBDhxEHvCYiHNQ7J3exE+pGYI8R3hD6xu8JgUyYSyVDnSpagCQ1SApAQucgQNV8AnmlYIKMU+0b/JTMMyBfchgPe+JniqFeqSYGZ8yixNYNBJKXgWG73Aychps8eMpgWgBHu/VKJOic93mIXU2xdNDoF1hxMXTAk1jJCexvngkxHcdTYJn1QgZBvpopNykNHUxqUtxlNrIaNPVJ/YBtJsBQ6qLyYAu47gLnuCRjsYGDjnHvSsPF3VDZj4P71SmZLf8A82PgR9p7DNgAn8IdD8NgTV2alQbLRJZTMyJ+08/eIi2kQr2Ix7KYi3AD4blkv6TqVpFIW1cbNbzccyqwZTaZc91Vx+6dkTzIk81ZwiJqNNSpefVt3n63YMgrGHwzGGdoF2riZKoYZu1/Z2fxuc8rTbgxsyaVKdwao2B3rGbxY2v7FL2idpp5xoT7ilnDUtabR/dkLqNFgMsPNrsiN09yTGd6uDItNz8U5lVzePtR1acG3MTuO9Exlj5g7kgDbVB0U7LdyTTsnSgDBa1MaFCIFAUcXJTkbkKYiriRLgOXifgEzF19hvZJ7w0eJSaHWqnhPhZI6VftPDNHVKbewODneAKiPwHhMNPXcLn6o3Dt1V4IZRNUhEtbJU1XLpskVHpgTTElWCbR972BLw7f15LmO2pdocuQt45qIxspjRCVTKcTAQAmo68JeKxewNlv1vAcT8EqriIyz37v1VOoOtuAEuOobBc48TaOaQyvi8YWAOnruJFORtEvEBzyNWsB2r22tgaq5hejAWh9eW0xZtOSTmTBObnHM7ySURp06I9fWEOgNYzMtA6wYN5kkudqSTlASMFWfWf62pypsH2Z3D36ppVyDZbrU31obGxSGTBlHHefYtHDYNjdP1UMbH1jH7rbu7dyuUGkCwDRx6x/RVZNRDH3ZbDBPJ9KLFJoAsja8GwueF0VGkDcyTxv+gV1gEblwz9Q/Sv3OyOg/UyiMGToO0/C6IdH7zbgPirm1yk8EDqq5Z6zLLzX4OmOkxrwUzhwLCd4vN93CUsPiCdc0/EGyr7W1J1A63snt9q69HqN3RLucmrwbeuPYJ7ZQbB3oG17Hw5LtpaRniKPQtU/cHMn4K630aeRPrGTyPxXoWdGDemf0c1ZL1GVncsUD590xgMXQBc2iK7dfVO6/wDkdE9krDwfpZReXNJNOo2ZpvGw+d0G6+su6IadSFmdJehVCvHrWNqEZFzQXDk7Md6sjqpr6kRlgi+x43opv1j2SqOCG3VLj9iXfxVR1e5k/wCYL2Nb5PabWOFKrVpkg5O2hf8AddK+XdOdIYnoqtFdoqU6riRVZk6BGyR9lwAFu5dWPUQlwUyxSR7OEQVDojpeniaYqUzIPgVd2l0lFAVal0IElC7NMpNkx29iB/kOt9WBYvtyb/JMFhw8hV2VNpxdpkOX804uSAOkUOLxEC2eQ5rmmyqVwTFTTaDRym570ABiBAE778SupuawGo89VoaXcTAcxnE3Dzx9WNShxVZp2i6dljSXxnbQcSSGji5ZVQOrPhzg2mzae8iw2nElzhwE7LeASGNaH4moaj4axm/6rB93947954BbeDOlOWjVx+u78o4BUaLduABs02/Vb/5O4rcwVADIXWVqdY30w/c1NPpP6p9yxhMOAr9McCeQSqVPvT2GLTfdqsxys0kqGzzCgvtZT4oCezxRY0CahAkke1A6oPOqCq/d+iS53n2pE0TVqcVS+mbDgTcZO/un3jPsTqjiBnKo4lynCTjJNFc4KSaZfxDYknSwjsuOxR67gO9U8Dig5kOMupDvYT1e49XlCZ67ge5ejx5FOKkjzmSDhJxZ7TZqsgMhzR94mSOaezGGL03iOR7iDdWYXELJUWvJ3FXDdIMqCWOB04gjQjMHgVYBWfjPR+lUftlpa/7zHGm48yPrdq6tgqjQDScZGjzIPAmJHO/JJ33Y+C++nOsLM6d9GMPjKfqsRTFRkh0G1xkZEHerdLFOA69NzeXXHhfwTaOJa7Iz4HuN0uGI8tg/kuwVHa9Sx9Laidio/TmSvkfpt07iejMa7DvIqMgPpuyLqbiYkZSC0g/3V986Y6ao4Wkateo2nTEAudlJyHElfmj039IKnTePL6LIp02inTnPYDidp3El0xpZXYZTTqL/AOkJxjVs+g9C9JNxFFlYZOHiMwr1epss/eqWHBup7vas30e6HFChTw4MxJceZk+MBMdX9ZVL/s/VZ/dGZ7SO4Basfk4H8GjQsEwFV2PVikEwOrVIB7hzNh7UzFMAp3yBZ7RdJxAnZG948ASn9IECi+ctl3fFvGEhrlnnqlMVNlrnEAl1Z+nUpbTKYP8AerOmP/pKnC0i+5ENmY3nIE8hkNEFOmHPcZJBFMBu4UwbnjtPqO/i4LVwzcoWNqtXfTHsa+m0tdUu5bwtMCPPYtKi8BUaLfOSutZpZZm40aLbXp4qXmLZabtVWY23DtTxG9MKD2vFLqOjVE0JNZMdAVHJDO7xR1KnelOKCV0Q58Kpissp4Kzt6ZpFQqSItlHCuDasEgCoCySYEkhzJ3dZoE/vLc+iv/6Z/wAq810pRBB9ixfp+I/69T/MfitHT6n247WZmq0vuy3Jn3kFShDIUhNMpJXIDKg1N4PtRYBwk1sI12YnjkRyIuEX0lu8DnZd9Ib94d4StMD5B8svoTj67PWUqzq9CmNr1EAObAu4R/WmL3vcwvB/Jz0xQYPVOgVHHPfe11+malcDidAPNl+bflC+S3EYSq/EUgalNznPhouySXGAM2idMtyswy2shkSkqZ9K6CwIrVADZr7u4Um2j+ImO3gn+lTGfSD6sAANZkIvHwhV/kq9IKOLbVO01tWKQDZuA0OuBuklD01VmvUg/b2RyaA0exdkZbsj+DmcWo8ldgVlroCSwgBIxWODRJMRMq+yuuaLNfENaQ92TST3271j47pM1nXs1uTSe5x3k+CysZ0m6qRFmAkgbz947k/DSRv5mVj6zV30R7GzpdLt6pdzTw1NpOd7TAMN77LTw0Bsgjt96zMLhCc+6c+MBadGi7WwWTZpbaNCgza5ZDQc1apVBAy3cju49irMMcSdLT3qzQaAZgA5Wb70IRYa/gYvmmda3tJCFlT93jn4lGCc7X82UgBDDHWMm9wIEctUBj2Zog6LRdLdvTARUKrPPgrTgq1RvcmKwHO70io7TimklVqwU0iDZSxpseSxJWxj32KxPWHzCtRBs++rku/A+CkuO5dlmYGoKWS7gO8rB9K/SYYOiXudLzIp02gbVR+jRMwNS7ICVFyokotukanTPSdPD0X1arg2mxpLid3x4ar4P8oHylf0mG4LAhwpvcHVHuGwXRdrAPssbmTqR3p6bfi8fH0uq+oBcMb1KQP7rR7TdLwHo62n9URlvVPv407OlaabN/0I9J6+Dp7Nert3ESCXBuUO1cNxzC+sdGdM0cXTtsmRln3eQQvjlDo0ZxEW3rY6KY6k6WEjKYyO6f0uoS1kb4XBatE9vLtmh6W/JPFT6XgT6qsLkCwdvkDI8RnqNV42lWxRe71jz6ySXA2IJMzujiLL7B0L6U7UNq2Nr69u9H0/6I0cWNsQ2pm17dfP8wV0+5Kcbxvk5NixyrIrR8obTrHN5jgof0c931nSN2Q7d69BjMA/DuDKw2SbNd9l3K9jwySqzhEe3L9VmZtXmj0zZqYtNilTgjPpYThA5d6tYfDtbJiTOptnuSi/7sk+08viuZSdJkW0l0X1sLLNeqs0Fpvk1qAE90/orTXZBoud2m8krEY94FzF8iRFuOiuYWueqbS6Ym44Ans8U46m+6CWnaNqkyBbM6n2xN0+kT9rnuHxScI/feRc65eA5K0M57tV1QmpHJKNcBi+lu6Y5qXGf0UFk68Y+O9DUdw8VdZAF1Tzn3oS4cPchc7yUt7rJiZL6l44diQ9yOpUskVCmuSFC3ib8VXqlMe5Vqr1ckRZm9J1wGk8F4f/AGro/ePcvUdJ0jiKowrTAcNqq4fYog3/AInHqjmStv8AoHDfs1Lu/Rd+HTucbM7Pq/bltirPsEoX1QMyu9WEL4aCbADNRZWJxOJ2WOcSGNaCS52gAkmOU5r4pjcS6vXqV3bRFRzvV7dy2l9ho3CADG8r23pR0y7EkUqf9TPXOXrCMgP3AbzqQNM8xmAFpHYs7PlvhGrpcLh1MwaOHdExCs0qGkLeGBAy7uCh+FgGBe+i5DtMylT0DVeptA3BWBhtIz8lc6iE6FZNJoPmfFauE6TdRi8tJiDed8dnJY7BBtkrJxWyLpxyPHyiE4Kapo8f6bYzFYjGMewGn6trm0qRhxId9dxN2u2oAI+yAtV3QbmMY57pOywEEEbJdF2jUTobgELaa5pc02kTE3tN+xK6T6QLiGHI7RkZgmASd82V7zYdTHbl4ZyLFn08t2LlfYx6/q6cCSTqBe4zQO6QAjaDoIz2bH4BW6ODE7UAjWPs2i4zA8FZr9FNgk5csu5ZOTTzxSp/w/k18GoxZYpr+990/sZv0ljhlnkDnf2b0yiwQYdPAmctI0WR0lg303SwTxmR3JuDxEnrEA5WIbkOIXLJ+TS9notM36FSRAOyeB92/gr+FqGNlxyGep4rJwYE6e08dVoTF/5LowZGuTPzRXYuzp5+JQuqIDVBAS6lXgtNM4JKxj6qQ53vQF0lA92imiNEF9+7+ahzu1AXwomFZFEW6BI+CyOl+kBSZkXOcdljRm95yaPaToJKvdJY5lGntPMAZ6kkmwaNXE2A1Kz+i+jnPf8ASKzYqZU6Zv6phF5OtR1iTpku7T4XkfwZ+pzrGuO4zoXos0mEvM1ah2qrhkTo0fuNFgO1aM8U8UhplC7Zb5hbcUkqRiPl2z1B6arE2LWjdszHaSqeKrVKoio8ubq0ANbnqBn2pgbbijp0jfSY5heUc5PyepWOC5SKf0eSIy78lLsN2X8FdpMt4FH6uyrotUjPdSjTP3LvUzyhXW075ZIRTSoe4pspTfnklNoTfS2avnD24JbackzkI+HuSolZW9VqqeKFzN/NlrjDGPO9KxGFkZXtyVWWLa4JwkkzHqPiO7uA96zqzCXG8xsg95kePgtzEYMxHntWe6mWuFr2J47Jy8Vw5E/J34mu6HdF0wZO+RM9hvuKu1sO5rCLCfYb+xV8E4lziMiCci76uYIjcFYxXWpySCN/KI5HO3BWwjugUy4yHnsfUOQG/gs+m0giLTB4HSFoVWX3acDxCLDYUCPYs9xdmupKEQcK4g9YG97TroTlbetoVLZ5qmGncj0lX4k0ZuaakyzSfndc6QbpeHFuaJ74K1cV7UZ8qsTVqRdJdU880VepZVg+TyXQkVtj9q8IauIa0Fx0yi5JOQAzJ4JZtGpNgBmTuCvYPooyHv8AraDRoNuroTvPYurHCzhzZUjAbhqrqwrVGTs/1bDcMn7R0NSNdNN62KfSv3mD/Kto4IaFLPRoPBdsZbexnSW52yrQx7NwHgrH0lqGp0PGiD+iTuTc2R2pGy0prHTzSqjQL+eMpobqsijcOJ3eeK4N0RbO79UPu4ZoodjWbkJYjZBUmEUQsAsCV9H2rTGScHZKQbWSolbIdTISS1WCb+dVzqdk9olKirVoyOKo1cBLtnQkdk9Uf6oWtsINjTz5lUzxKXLLY5HHsY2H6H6rnSNpkujvJvvse5V8SGwZkEW0yme+y2HscHHZ1gHITO1a9hcrGrtJN90eH6rmlFQjwjswzc5NyZlVqZkkX8/BFRO/2J7mRfhH6IBnOVuzzKz9vJp7rRZD44qNknlql0ac8PG6c50Cy7cOG+X2M7JLmkG9+gSKlWFD32Vd91oRicsmBXfKBmgAknIalFUMBbHRHR2z1nDrHwG79V0whZw5su38k9H9GbIDn3ee2P3R71otoq0yn2ohT4G67FwZrK7GnfKexvBCG8MkbSfNkCI9WF3qxu8EbRoi9W5Ajiy/uRCmkivZMp1Vw0bBLiQpDQpNXzmpLhEooVkBlvYocO9SDHahc8KLQeRZpHtUU33TSbJRZqM/bzUaJ2GKsZ6W7EdO4VarViJFvNiiZV1H8uCYUPJStvtQurxE5eShNQeCY0jsY/ZEDN1h2kT4KvWwM5jzH6Jder/61MmYvJ00j2rZ2gRkqlBZG78E3J4qa8nn39HXEfHJLPRd9fdPGy3asAtEZzcDhbkj9SZM8ePnJSjpMd9gesmjzNahswYIHH4pWIpw7u8Vv4xogzcXnX3LFazavuEePtU3jUQjmcuSu6mlvpx2K1WqAZocFg/WHafZoyGpvruClCFlWTJtXIfRXRu0dt1h9ke/mvQUqNl2FpEwA2BvNlfpYaLkye4LsSrhGXKTk7ZWyXbd1bdR4fBA/CWumQKxdCF7x5lWRh7W1XHCHd7UwK/rUPruasfQpQ/0fxKAKQwECKe329YBLOCrC4bPK3tK9ID3+CWHEqrYmXLLJeTzf0uoPrUnjiAD7DKh3Sgy2oO5wIPivRVKLT5hZmJw7mjqhrgfvTl2ZqOwsWdlFnSbd/iPijZ0kJPNBW6ID5ki+jWx7Skt9FweQ3ADvuovGTWf7mm2uCM0RibHwKp/7OUxk6o0/u1C3wuEFboKr/ysRUH7rg14+Kg8bLFnj5H1q4yifcqjawE+SFTrdH4xn1y13HZn2GVXqMxBFms/1NPiFW4SLY5YPyahxGmYKYKoORWAHYludMEXycD3CPapb0lUAk0X9my48oa6fBG1kvdg+zNTpN3Um9jmMwt/CPJptJiYHG8XXih6Q0iC1wewm3Wa4DkZC0eiPS2i6mJqMBHVgkDL2qMOnJ+UWSW+CrwekqmOtqNN8dqrvx0CBbu3R35rHxfpXh2/81hjQEuMcgLrOf0nUqf1bfV8akgkb4iAutHHNJdzZxxluYA1JMAAb+ao4ekH2py/iSQzs1PYi6L6I2nB1Rzqh3/Zb/CF6MUWayOTCPcj27dsrlnaVRMzCdAbN3naOcRAHIfFarMAG36vKQEbGNbkzbHJwI77FMZi6YtsgG2itSSOZybdkNxYbYtPOdoI2Y9p/VWG1WnQc7exS/DMcchdSIinYhp3dil1fITbggq9Ft0txkpNXo8jL4oEWNoRonOdpMclmvw7tFA2gixUaLoOfBRtDj3LPfVPFDtO4IA+Zn5xdD9krDiKrJ/7UH/EPh7f+zqkjU1Kc9+wpXJkgx842h+x1fxGflUVPnF0Dng6p/xGflXLkqAX/wAQmG0wVUcqjPyqT84eh+yVfxWfkXLkUgBPzhMP+yVvxWD/AMFTx/y44etsg4eu1rTJAqU+tuk7EiOC5cjah2x3R3y8YaiwMGFxD41fXa4nmdlWXfOFwx/sVX8Vv5Vy5FILFO+XzCn+x1h/iM/Kl/7+ML+xVfxWfkUrktqC2T/v6wkf/Cq/is/Kso/K7g3Hr4J7gcwXUzP+hcuRtQWxtP5Xej2f1fR9Rk/dqU4/7EGJ+WiiWltPDVATq57HeGyuXJ7UFlLo35YRScHeqqEgGYe1smd0REaL01P5w9AQfoladQKzQ2eWyuXIoLsUPnCsNRzjQr7ENDWipTEZ7RJ2LkmF2I+X3DP2S7B1pYZBFVgJ4HqXB3FcuRQjnfL9h9MJWHKqz8ihvzgaI/s1b8Vn5Fy5MBzfnF0tcLVP+Iz8iYfnHUD/AGOr+Kz8q5cgAh84+j+yVfxGflS3/OJw5/sdX8Rn5VK5ACz84TD/ALJW/Ep/kUf8QtD9jq/is/IuX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/>
          <a:stretch/>
        </p:blipFill>
        <p:spPr bwMode="auto">
          <a:xfrm>
            <a:off x="7164288" y="5157192"/>
            <a:ext cx="1704012" cy="15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5939"/>
          <a:stretch/>
        </p:blipFill>
        <p:spPr bwMode="auto">
          <a:xfrm>
            <a:off x="7164288" y="1691516"/>
            <a:ext cx="1704012" cy="15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40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996082"/>
            <a:ext cx="4104456" cy="4313238"/>
          </a:xfrm>
        </p:spPr>
        <p:txBody>
          <a:bodyPr/>
          <a:lstStyle/>
          <a:p>
            <a:r>
              <a:rPr lang="el-GR" dirty="0" smtClean="0"/>
              <a:t>Έσω </a:t>
            </a:r>
            <a:r>
              <a:rPr lang="el-GR" dirty="0" err="1" smtClean="0"/>
              <a:t>επικόνδυλο</a:t>
            </a:r>
            <a:r>
              <a:rPr lang="el-GR" dirty="0" smtClean="0"/>
              <a:t> - </a:t>
            </a:r>
            <a:r>
              <a:rPr lang="en-US" dirty="0" smtClean="0"/>
              <a:t>flexor </a:t>
            </a:r>
            <a:r>
              <a:rPr lang="en-US" dirty="0"/>
              <a:t>carpi </a:t>
            </a:r>
            <a:r>
              <a:rPr lang="en-US" dirty="0" err="1"/>
              <a:t>radialis</a:t>
            </a:r>
            <a:r>
              <a:rPr lang="en-US" dirty="0"/>
              <a:t> (FCR) and pronator </a:t>
            </a:r>
            <a:r>
              <a:rPr lang="en-US" dirty="0" err="1"/>
              <a:t>teres</a:t>
            </a:r>
            <a:r>
              <a:rPr lang="en-US" dirty="0"/>
              <a:t> (PT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10 X </a:t>
            </a:r>
            <a:r>
              <a:rPr lang="el-GR" dirty="0" smtClean="0"/>
              <a:t>λιγότερο συχνή από την έξω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0800" r="36743" b="47143"/>
          <a:stretch/>
        </p:blipFill>
        <p:spPr bwMode="auto">
          <a:xfrm>
            <a:off x="8136104" y="0"/>
            <a:ext cx="1044408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Έσω </a:t>
            </a:r>
            <a:r>
              <a:rPr lang="el-GR" b="1" dirty="0" err="1">
                <a:solidFill>
                  <a:srgbClr val="FFFFFF"/>
                </a:solidFill>
              </a:rPr>
              <a:t>επικονδυλίτις</a:t>
            </a:r>
            <a:r>
              <a:rPr lang="el-GR" b="1" dirty="0">
                <a:solidFill>
                  <a:srgbClr val="FFFFFF"/>
                </a:solidFill>
              </a:rPr>
              <a:t> – </a:t>
            </a:r>
            <a:r>
              <a:rPr lang="en-US" b="1" dirty="0" smtClean="0">
                <a:solidFill>
                  <a:srgbClr val="FFFFFF"/>
                </a:solidFill>
              </a:rPr>
              <a:t>Golfer</a:t>
            </a:r>
            <a:r>
              <a:rPr lang="el-GR" b="1" dirty="0" smtClean="0">
                <a:solidFill>
                  <a:srgbClr val="FFFFFF"/>
                </a:solidFill>
              </a:rPr>
              <a:t>’</a:t>
            </a:r>
            <a:r>
              <a:rPr lang="en-US" b="1" dirty="0" smtClean="0">
                <a:solidFill>
                  <a:srgbClr val="FFFFFF"/>
                </a:solidFill>
              </a:rPr>
              <a:t>s </a:t>
            </a:r>
            <a:r>
              <a:rPr lang="en-US" b="1" dirty="0">
                <a:solidFill>
                  <a:srgbClr val="FFFFFF"/>
                </a:solidFill>
              </a:rPr>
              <a:t>elbow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ΑΓΚΩΝΟΣ</a:t>
            </a: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 bwMode="auto">
          <a:xfrm>
            <a:off x="4399731" y="1780058"/>
            <a:ext cx="4564757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l-G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84" y="2852936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5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852066"/>
            <a:ext cx="8525197" cy="4313238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Φλεγμονή του ωλεκρανικού θυλάκου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Μετά από ισχυρή – συνεχή μηχανική τριβή ή στήριξη ή μετά από κάταγμα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 smtClean="0"/>
              <a:t>Θυλακίτιδα</a:t>
            </a:r>
            <a:r>
              <a:rPr lang="el-GR" dirty="0" smtClean="0"/>
              <a:t> ± συλλογή υγρού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ΘΕΡΑΠΕΙΑ: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Ακινητοποίηση – ΜΣΑΦ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Πιθανή χειρουργική αφαίρεση θυλάκου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0800" r="36743" b="47143"/>
          <a:stretch/>
        </p:blipFill>
        <p:spPr bwMode="auto">
          <a:xfrm>
            <a:off x="8136104" y="0"/>
            <a:ext cx="1044408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Bursitis </a:t>
            </a:r>
            <a:r>
              <a:rPr lang="en-US" b="1" dirty="0" err="1">
                <a:solidFill>
                  <a:srgbClr val="FFFFFF"/>
                </a:solidFill>
              </a:rPr>
              <a:t>olecrani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(</a:t>
            </a:r>
            <a:r>
              <a:rPr lang="el-GR" b="1" dirty="0" smtClean="0">
                <a:solidFill>
                  <a:srgbClr val="FFFFFF"/>
                </a:solidFill>
              </a:rPr>
              <a:t>αγκώνας φοιτητών??)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ΑΓΚΩΝΟΣ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35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ΚΑΡΠΟΥ – ΑΚΡΑΣ ΧΕΙΡΟΣ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708050"/>
            <a:ext cx="8524875" cy="431323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8862" y="1124744"/>
            <a:ext cx="1971250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Ανατομία </a:t>
            </a:r>
            <a:endParaRPr lang="el-G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55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data:image/jpeg;base64,/9j/4AAQSkZJRgABAQAAAQABAAD/2wCEAAkGBhQSEBUUExQUFRUVGRgXFxcYFxYaGxQZGhcWGBodHBgXHCYeGBokGhgaHy8gIycpLCwsGB8xNTAqNScrLCkBCQoKDgwOGg8PGiwlHyQvLSwsLCwsLCwtLywsMCwxNC8sLCksLCwsKiwqLCwsLCwsLCwsLCwpLCwpLCwsLCwsLP/AABEIAMkA+gMBIgACEQEDEQH/xAAbAAACAwEBAQAAAAAAAAAAAAAABQMEBgIBB//EAEsQAAIBAgQDBQQFCQUGBQUAAAECEQADBBIhMQVBURMiYXGBBjKRoSNCUrHBFBVTYnJzstHwJDM0kuElQ4KiwvEWY5PD0jVEhKPT/8QAGgEAAwEBAQEAAAAAAAAAAAAAAAMEBQIBBv/EADQRAAIBAgMECQQCAQUAAAAAAAABAgMRBBIhEzFBcSIyUWGRscHR8AWBoeEUQlIVIyQzNP/aAAwDAQACEQMRAD8A+40uHtDhzqL1sjqGGtR3vabDpce291Ua3GbP3QZGbQnRtOnUdaj4RxawuHRe3tN2SIrlXBA+oD5FlIHkaALP/iDD/pk+NH5/w/6VPjQ3HbAKg3FGbNBMwchUNrtIzD59DVjB49Lsm22YKQCdY1Ab10I+6gCD8/Yf9Knxo/P2H/Sp8av0UAK7/tHYA0uIfWp8BxAXATpGpBHQGD867vGbgXwn5/6CldrGC2ADMkOEUDvNqCIHhIljAHMikSclK63DElbvG64sEx/Xr0qK3xIO0WwXUTmcEZRAOgJPeM6aaDWSCIpI1gvcAumAwYC2CDm1mLjfW9090QuhBzVocOQbY00yjQacvDailVztphONtREmLx+VStqy0g6m4BuVKkhRGgnYmfhVk4/FAIOys9pBLjtBoNcpAJnWNtgeZ3pXYwlg/wD2l9WRAwXWSMwEBSYOpJIiN6nW1blW/JMRKrkBM6KC6wRmnZ2Mxsw10MPFl2/jMUHJW0hRdNWyk6WzmknbW4PMDzqZMTiCpIS0fdK9/RhmadRMdzKwPiRypE2EtQf7JiSAFXKR56z72k7zplFPcJ7PWbZlAyyGHvHZoka68gfAjSNaAK+Fx2KYwUsnK2VirA894zaHqPDxgPKTr7J4eIyEjTd35bc/E/Gm1u2FEDQUARvjbYzS6DJq0sO6AATPTQg69RUj3AASSABqSdAANyTyFZnjmGtPdftMJfuHuLnt5++uU9CB3TdcfjyFNuEWiqocJiMs9u0EnMxW5bylnhtA2aNIJGwmQDZLcB2IPPTodq6rG4Tg+HUl1weJDLLDMXlmUZxuxOpUAHrI563OEYVXcnsL9l3RizsW7rNlkKzc9SQdIjzAANNRVTB4omUuQHTfkGXk48DzHIyOhM1vEq233ET8a8bS0PbFK9xXKw0GUmNefry8JFMVaRI50ix2FDZtJKNIB2InN8wCKucHxEgrO2o8tv5VBRxEtq6c+O4fOCy5kSNxQZogxJE9Y3gc4q6pnWs9i8MzNdWTKyyxpqe8OfgfiKvcIxWrWzy7ynqp6+IOhr2jiZOo4T+wTpLLeI0qvZ4hbcSrqRJEyN1kN8CDPkanrJXOE27uZmwLBgWdczvJY3JnQ6SXZt9gP+G8nNTZxaOAVZSGAYEEaqdj5a1ymOtlA4dCpAIbMIIOxmsrg+FoGWOHlZU23OYxlysxGp5sqCoLfBlEzgDoARFy57wDanvawT569YFAG0w+JV1DIwZWAIIIIIOoMjlUlL+EcHtWF+iti3mC5gCTtMbk7SaYUAI8ThbxuXIs4ZlJGUt7x0g5tDJjT4VX7G61p1FrCBoELoQplW1GxEF2G2o2O5j4rYU3Ln9ku3TmBzglVJCqRGWDAjLOpk9CYixuETPAwV1shRQQ7AFEOVSIMbagH1igCwTdKEPZwhYMqqBlIDtJu+8RBmDG/MzTXhaOpYMtlRv9H9YydT/w5eXPc0kwWBttktPhLiAE5SXc5dN5mYAtp5GPOnXDeAWbDFrawxESSSYmY9Pj1mgAx9+52qpbZFlLjkshb3TbAiHWPfPXlVXC4m4jzcZWBDEkDKFVWC7MzdZmeVW8QP7Vb/dXv47FJMVw0ZluMzPLZVt6ZACSD3R7zAa6yAVkRUeKm4OLQ+lFSui7isa11votFMjtGGhAQnuKfe/aPd1EZtq84XYVUUx3rigux1Zmkbk8pmBsOQAqay5K5wpcgE5RuSxjTMQOW5I86WW714uFhLWVo53GjveSjWR9alyz9e/RO0l1eIxa2DcRu7mtlgx1MBwT6SQNT9qrGA4rbICpLmSO4CyjU7uO6IGsEz60ifCgFswa4ZMZ5YZktKw7mlsSRGiitJgyIYCQNCPAEdOUU6m1n05C5J5RQntkoyh7N9WZFfKLbMQSqlliASVLQYB57RXZ9sVykjDYwkfV7Bp2JHODtGm0id6q4PGgEAY4PAfTITB7N2ljmnKIJjbSOkcYriwUk/lxAAmOxmO9A6anaOcEiqhI4f2gUZfor8sCY7MiIYrrJABkadQQdta9bjo7QILV49/IWyEKNQsyd1kjXoD0NL1v5hIxplcrSE0iMuo2IOdZ8QSIjTm1jZ7RRjsxC5xFsTbUEMSY3EKRy3O+lAFtfalcqk2cSJj/AHTGJjePP76Z4HGC6mYK68ocQR/PzGlZ27xBczEY+JCfUDAQqEkHYBlDbQO9O4mtHgbLLbAd+0bWWgLMknYbDl6UAIuKYkNddRi2twVUoEJKyqNoVMiQy6761BhsWrPlTHMSxGmTU7LH6u+sAQYOgmb2LF03bmU4UgFQA/vL3UbvQJGuvqp5VXGHu5bZX8jhVWBHdEZsjKdD7uQanqRsJAIrHEU7R2GMJDZ2FtlIgQ0a6lVAIO2wBirOCsPd9zGs2WMw7MAggncGI1U8uR8qiXDYlpbLhHA0hRMOsq0bc9IJ5RT5GVFGbKpMTAAk89BPjXjdt4byDFYFmtjvA3UBytBAbSCGAk5W0keRGoEZ3BYxyUyyrB2tvmIJVgWIDdfA81I61sAayXEbJS+5yyJUkDd0JYiP11aYPMSOciLF05VMqhvv+x9KaincaY8lslxTlDCGJE5eeo58xVXCt2WJ8Lhzz0D8vR5PpU9hybd1Z7ytnXTlodjyPPzNeY6yMoYCcsiOZRgNPAg5aROMrtrfo/ut4yMla3DcWuJ2SHV1IE90k8p2Mc9Y+VI8Hw+yt0F7VogmZNtIhtIHd5Nl1jn0p5+U9ph8wMlY1+GvwM0uxTZoOv2SsaKGBEBgNwSd/sjwprSldx42kjhaWT5FpeGW1xa9mBbHZknswqh/pF96BqP5mkti7YjML2N+qskkaZSw1j3dc09T4wXfDrua+s7i0wPgRcXT02owvDcSqlTiFOnc+jUZTKnbpAIgRGbyi6Es8VJcRElZ2FxNnM97t8QoUo7LKw2uUd2JIDaEddPCord+yxLi/jIUjQvAls4jKRJjsydeukzTY8Pxc/4lef8AuxzDDWIB1Knb6p66XcBh7oEXnW4ZkELlj08uddHhnOHm0962q4jFsT3lDkMvdIInMu8c+hPpsKKKAPDVLgbk4WySSSbaEkmSTlGpJ3NXjWUwXE8Vbt2Bbw4u2RasywaHOa28wCYOUqkzHviJ5AGrorOH2kxKqS2Bu6TMMhgEmNFJJMRMeMdKu4fi91lJbCXl2gZrMkEHXvXFiIj1FAEly8Di7f7q7/HYpfjDFtX+y2b0ygH8ao3L/wDalJR7fcdRmNoyWayoH0btsVU6xvV3E4JWVu0dhbUEkLpIJYg+UAaVlYmTqxy8V89CyklFplvh90jLAEEMPUHT5TS1r/0rExKMoaBzLFj8DpV/APFtJ0IdZHSR/rS42vpb46kn4E/g1IrYqUVCnwen4v6DacFnk2Nlw652zRBObf3SFAPxRtvCpOG2yuRTvkynxKkD+dRC+IUnQQCx8ASjT0jMD6HpUeGxBDAMCGADEGNSJtt5yFmtWyaU+wj7YjVMEg2RBy0UeXSvBgrY2RNd+6NefSplaRIqPE3MqkjfYeZMfjTm7K4tLgVbptDN3VAEBjAA0MxpvB1I2+dSWrCODKLqMp0GoI2nprSvitkqrhSe7bzes/iAfhTHhKZUyjkF9e6tSU67lVyMbKCUbosHBp9hP8o/lUoEaCvaKsElG/wWy79oyS8hs0sDIAA2PQR8epqA+y+Gy5exWAFEd7ZPdB11A0gHoOlNaKAIcLhFtrlQQJJiSd/M0u47PdgeAMxBPP4hfjTeqPGcH2llgN408DSMRFyptIZSdpog4DiSVa23vIfDUHUbcpkelV/aFAjJdiZ+jbyJzL5d7n4+NU+HXyjLcYyG7pMgyxjeAAAY08xO9OuL4btbDAayJ/ry39Kio1JVaDSfSW70Hzio1Ndz+MXWbuRwT7py+qsqp8QwHoa8BgXBJzKdQTuBzE7CMp81NVmbNYaIKgrEa906HXnz+Aq8HDOjEAkrMjmQQrD/ACmvUp05RlJ3v6/Ec3Uk0lu+e55wi6O0e39Uzp4GGH/LcjyUVw4JtXF6SYA94hVjfn/XKpVw4t39NAttIPMwcpnr3VFSLhQWuowB1JHhIWPLnTKV1Us+1+D1PJ7rruKPALk4jXc2p9ZSfnWlrMcFhcUo62m5/wDmAn7/AJeFaS7dCqSeVPodGFuy4uprLmFy6FEkxUIx6zz+H4b0txl1tWO4BPgsCY8438xUnC8JB1JLQC56npppH9c6V/IlKeWJ3s0o3Y3oooq0QBrE23tZLOd8SjJYskdmO6QyLIBAOugkabnxjbGl/AP8JY/dW/4BQAr4Hdtm4sXcRcbUDNnC/X1IPPuNr1jaQK0lFFAGY4vgg18AAFhavwehz4dvuJqwi9oGG4ZWAnxVWX8a54rhwcUoaQrI50MfXw6kSOXXzrnh47OOiuwjoA7KB8GBrFrRtVs1p+y2D6G/Unw5m2W59wnwIIB+YqHH2St4tBynfyIE1ItwLdZAQRd7w/VIYBvkf+WrXFcMOzJPLU/15V7HBrEQV3ZprxV/O4OpklzOggXIp1zB/UHKT8qq8U/vARuFkHyZvwqvh8cGuWNZNpXDecADQeW+01xjOIkG2coIKSd5HejTl4x861JThRj0noIjGUnoPMDdkR6jy/r5EV7xE90ftCl+AxqysQBEfDu/gKYY7XKBvmn4A/161xmTptJg4uM1cTY/GvnZDbeCcpb6sEiI9DTLhF4kRyAXXrqy/wDSKo3IZmndLhBPhDOPhMHyq17PWot+YX5jN/1VHh4vauXe/wAfsbUtksNaKKK1CQKKKKACiiigDI4xSl25alQjTcObkO6DHmSdP+1OOA4/tLcHcfPxE7g7+pqP2gw6yrkD7J1iASNfHkKW2L/5NeE+42hPQcvTUj4VhZnhsTZ9V+po2Valpv8AY6KQb9sasJcKeujEeRk/E1KDNkkDvK2dRzIcwd/ElfTxqe7kOLDCO8ne03H0g51GbGW0REFCVXXcqQI9QAfSeVNqUZ5HLhG/hv8AnJC86ulxdiPiWLOSxdUEgkqRr7viPEL6VdTGp3yxBLZVGh2yiJ0gSWO9VsViQ1glR/dsoZegEBh8Fpc2PUYdgxEsQonSZkj5k0/DtSrxs98b/daCqulO9tzIuH3GGMLRolrNE695k/mT8a0vFMQDkHiG8+k+G5PlWX4Zic2JBDhs9oqYIOx0MDbRQfU0wvXCU13js18gNT4/VHrXMKic5rhq/D30O5qyi+O48GMuOFGmW4cvPbMWJ6CR4nQbCtHgR3SftEn8PwpLl7+VdrIC+bEZfkCa0NtIAHQRRgrzlKbPK1oxSOqKKK0yUDVD2f8A8JY/dW/4BV80v4B/hLH7q3/AKAGFFFFACLj+Ga5dtqhyMLd05vpJy5rIIhHXqDrPu6b0jaxczlBdntATH0whgus/T+HyrVXv8Vb/AHV7+PD1TxGDRbjPEMo0PTfly5A+BrPxkZ6Si+ZRRa1TKZ4etq5mzmWHPUtqJjqYkx4RV3HYhntbAAxOvQg8p0MfOq2IxKsti8Nu0SfCZ/n8qnx3ctX1+z3l8Aw+6ZqWlXdGnJRtxa8LryY6Uc8lm5fkXcUxl62ttFYFWTMQQDPhJ8K7KZltH/yWP/Ov/wAq8xZmxYcke4V15lY/kT8a7wNz6O3+4b53Fj7q6rPaRlJvRx87DUssY2Wqbv8AkT/l2R7ZO2s+I5/EffWrt4iWE65FOvWTpr4gD41iuLWMotN5jaNoNPuFY3tMMyTluLCg7kjNp5xqP+9eU5NJpc/ApxVJOEai5MnxHctXGO7Ak+JaFHpqad8PWFjoY+AFZrE27q2srnMzOACBuoI3jnmatPgtj+0fwp2Eg4yS7r/dtmdWtb7liiiitMkEfFDiBdY2b9hQVQBbpJytLyQBG/cA1Ox9V2F4jizMYnBElsxBFyFWFUhdR9brPvb1e4jZDXHDYM3RK96VhtEMwxG0R/w+NVrOFWDcGBZXAkS3ekMhgnc697nOTWDQBd/LLwuIGu4YA5VIBbMXlQ8A7CQwAPUa1dvNiMxyLZK8pZwfWFiqHDcOr3WLYTsiIfOY7zlpaI3ggGTvp0p7QAg4yt9rLZ1sZRBJDvoAQfsVn8VbvRmcoxBymWeFG0RljlPpW24koNpwdo18ufypBgcOLk9oBIUggbZ1MH5n5Vj/AFGDm7R7C3DysrsocOFztWI7EgqCJe6citKZRKyFRg2mw7TpVjil+6EYN2IzlbmjvJ90H6v6uvmatcIuZbwU5YaU3A1Kq2g5yQZ8hVH2jvi2gVT3gTbgbqpcMD5wKbCs5Ye7W9O4bO9ZJdxHwy7cezeEW4IIJBaSYiQMsalqvXsKpwQYqCSoIkCdWJWlOG4mtsXMivLjKvdbQZ1hiY+qCfOnT6YO3ruFPnEn5sfnSqNlG/FRl+WNrwcZdza8iHh9pQwygDILjkgATAyL85+FT4exmuWwYi2Ax85zffH+UVWw9yEcnY5RJ10XYep1qS+LgE23UErLBhOokwCRAgaa9KloyccMpX3/AJS+IXNZquXs8yXhktcj9csfQsfvitJSD2Wt93MTLMCSfUD8J9af1pfT4ZaKvxFYl9O3YFFFFaBMBrGWSwWwVxgskWLRyMCV7tpxJ1C69oCRz7NT9WtmaUcH4fbfC2C9tGPZWx3lU/UHUUAJ0xd4afnC0R3QGNpYkknvMNJItuI0iR4T4ty+2h4hZgMp7qoWOWJ92IlgRlg6CNZIGnThloTFq2J3hF10I1010Y/E9aBwy1r9Hb137q66z0660AUbCv8AlNotcDzZeIUKJnDydzoTrHKrOOQBp8JPiB73yPyFeXR/arf7q7/Hh6nxSaqfGPQ0mtHNBo7g7MQLggLdy14kDx+uh89x8Ks27vbW/E2mRv2kI+8GajzAXSWMFUUDqzA6ADc7beNd2MTbtuREFmJUmBm6jrEddNKxaNCT4dHVeD09SudRLnoyk9g3MGVX3rZzgcyNZHnBPyq1YtwpX7Fm2vqe8fvFQYO5GIIttIAPlygeOpAmpHuE9qR9a5kEdQAoHhsPjXNPPHDWktV0e26V9dBsn0rcN/iZ3i7Ds0UR3c23kB+PyqXgNybjROk/EMV05bioOI4K4HKkQNdev9bVb4InZ9s5GocZR1Y27RiPM/cetMSzxtu9EaNSShSsne/qObigugnY8uluWc68y5A9POn+Etwg8dT5nWkmGsnPlmcuW3J5n3rh9T91aGtWlZybXDQwamiSCiiiqRJnOL3ULXQbmKBXLIt6QItnunbmd+p/VqDBXrXaKov4piSrDPmA94OJzAQO6QRvDEHbTVUUAJl9nCDIxOJ2A/vAYIJM6jfWPQVewHDhazQztmMwxkLqSYGw1JPXqTVuigCvxATaefst9xpPhLgVmG0NJ8VuRr46lfnTnHibTx9lvuNIC0C05HvrctE+JGdPSVI8yKhxCvNLuKaSvBi/G2WY3bajv9payHmjdoBmHkCavXuDr2d4TLqykudyYUt5DU6ffzr8RvhHS8Zgdlcb9nMAT6ZgaYXcQDauuNmzkeIBUD5D51n0YqNFwb11tys/cpnOSs4/Hp7CrDYLLb12NpbhkciGeP8A9fpNc3nZIssxMFmEn6rQRP7IaPQVetEFFzGSyZT0ghAfgpjznrSriVwm9nkGAfQns3jXmCcsdAK9qUtpScYf20+2gKr07z4eYyweGzEFgcoO322jb0GnxPITNi5uN2IPPNcI2BmY9KEvi1aJzBrg03nKTy8P9KvcJwMCOZ7znqelLnbESjQgrRS/H78ri4LZp1Jb/X9FnhWDyAnrAA6KNvjvV+iit6nBU4qK4EcpOTuwooors5A1Q9n/APCWP3Vv+AVfNZ7h3tDZs4eytxssWbRJI07yEgCNTojbDlQBoaKTJ7XYY3FQXJZmyxlYQcxSCCAR3lI9Ks/n211f/wBK7/8ACgCrxrBm7etIOznJdbM6O0ANZEALcSJkbztVV/Zp4Pew/XSzd5f/AJNXbWOS5ikyzpauzKuv17H2gJpvQwMHiuClVaDZkZmJFq4CROmpxB5FYH6wq/cQm4QO9bZTPdLHMIAIIHP5RVvi4C3EBIGjzOxVSpgjn7wEeApfh2usc0OQTJCrpppEtAHnXCtpoctu71L1oF8St1QEADBxAGYjfbcaDU7RVTA3m7NSFBzXkJaY7xuTtHkPhVtcFeJdiBqrZRKwCw6g7DrXN/h9wW0VFXR0b3lElck/caipQk6yvu6T8kvUqqztT036EXCsQxS4pUOczGDBynMc2p0A51UwV1WxJJ0UW0KqYGZlNyTvB1YDyB5DS1iLNy2nZhSMxLXbkTuSxiOUmAKqW1U37SqAABcDHeT3GIneQoaPEz9Y0zYJrLN3tq33Xul78jjau91x+XNBwXDQBO8Zj4s+ppvUGFtkCTudY6dBU9PpQyxOZyuwoooppwIMX7Z2bV9rLhwUIUtAI1ti5spLbEDbc9Nakw/thh3d1UucmSTkfd3yKIjNvGsRrvoY64hjL2dltXMMMvK4zSO4CJA27x112g86ju3sQQrLew6+9IOzDtBkOhMdxWB13JA2kAHF326woTMHZtMwARxmGTPoWAHu670x/PdrKrZjDDMO4+2o5LptsdaoHF35jtsNqrZYJ1IKbzOynkfrc9DUj4nEswFp8K0KC0l51ZgsZZgQsT1B0oAtHjtn7Tf+nc/+NJbOMtNae0SSQdJS5yOmy8x99aXCqwtqHILhRmI2LQJOw5+FVMmW+36wB/D8KmrwTs3y8R1KVk0ufgYHE8RzKUulsqCAQjgwcw1Ed7UzOxjlT7CYduyBzgpcSVERuFO/hEetee0yhTnlSRAIDCdOoI/l61N7OYVjZK5WCJccKDOqMhGhO4zGfSseFLNVcFw3M0J1P9pSI7HuiFjuQNxuM7zPId0k8thqRVXE4IMyJJGS0bjEQJLsCJJ6NNXl4ZiIdgVGYZSjtI1yzlZZKSS+mo1Gg3pdnuG8UgK7BpBOoAyc9mHipYanarHFrC5/7O2noSQletbgWuB8NbuuWDCdAObcpHhM1rrFnKI+J6ml3DcMEZUBnKp16tIBNNadgqCpxu95ziKjnLuCiiiryYKKKKAA1lcFj8tmyPym3ay2bRKsoOhVdQT/AK7jbSdUaW8CtA4SxIB+it7gfYFAHnBrwIK9rbuEEkZFChQY6b6mZ/WB5imdcJaA2AHLQDau6AKF7/FW/wB1e/jw9X6oYyxc7VLlsI2VXUhmZfeNsgghG+wfjXvbYj9FZ/8AWf8A/jQAcRyhkJUHKZEjY7SOnOlz8TWdSBmMCfXQeOhNGNvXmbW3bMHWLrkgQQYm0JIknflyqhiMGrg7rPoVO4IB5ggEeIqeaVROKeoNuDTtoW7V89m0SZIA8pH86juXWBkyx5DXQQB8S3PpUvD7Zu2pIyMrZWG0EDkDrBkMJ1hlJru3gS1wsRAWSvwgfKucJh9m7t7lb83OsTPOtOZ5w7FkBmaQZygGI5bdP9aL1kC9buZQD2qhj1Jt3EE8hqy+ZK865e1BRdftEan579PhU3FReW0vZWluyWchpEFQXtHcbXFSR59KZCnkSjzbPM2Zt+A8opG/GMTGmDYGRvctmQHAbmIJWSCdNNTyMx4tfyqfyV8xJkZ07oAUgz4yRHUdNaceDaiuLLEqCRBIEjeDzEkD7hXdAFHEcEsuzM9tWLRJM6wAB9w+Arn8wWNB2akAEAHUDMSW36yZ86nvcStIcrXLakci6gj0Jrj88WP01r/On86AIT7O4fIE7MZRMCW+tE8+cCpsDwi1ZJNtAkgAwTrG2k0fnix+mtf50/nR+eLH6a1/nT+dAFyqHFMNmynoYPkf5GK7/PFj9Na/zp/Ou8YQ1piCCCsgjnzFLqpODTO4O0kJrXDbdsklS7ruTrE6iBz86m4dj2Z7gM6Mu/SBt4a13dQwCNGGk8yJ6Hl41Dw0kXbpPPKTp9bQHXnyrOgowrxjT0XZwKW3KDctX+w/KTH/ABqP4v5ClGKtBkzNBIuKV09wzkkx9YyQCNRv0p3cKhSOeccv2QP4qW4kqbd0LuQV16kZZ08TPpTqsZLDRS3poTSa2xawL3Lb6TeUTuQLnLnoLnLQ5TvqxqxivaTs3YNYvFQuZWRC2buBipEDIw1EHfSJJIWXh6kMJ3k+ulVeJcQyXyn5VkLAkJ2ebJ3VAkz9oSOskU/Du8Dyr1i1a9oQXyGziFbXe3oI7T6wJEHszBBjvL9oVyPaVSyqLV6WZVEoQNXCkk/ViSdY28qo2eJLyx0gh4+jBgtmC/5TGnMjxig4prci5jxIImbSjQKGIInmDPkfWqBRfs+0avcCLbvSWyyUIXYyZ5gR86b0gwPasxX8rVmQkFezGuUgGRoRqI0PMGddX9AAaocA/wAJY/dW/wCAVfpcPZ7DgQLKADkBtQAxopf/AOH8P+iT4UfmCx+iT4UAMKKofmGx+iT4UfmGx+iT4UAVseGzMBIBMaaHUAiD8aUAMouS10nTL9I8IOvvbTV3iPBLIW5FtBlykafs13bWbxHUfIifxr57ERlLEKKe+68b+xoU5Whe3zQWYuy1oW7ga4QzBbgDNLdw5DvybQ67MD9QULxu5bGrNpbJyXFk3GNwhQJhj3eh6U3ZQURSJBbKw6go4M/dVHh/EQO5cOtrLLfaEtkPrEHxV+UTs4aahQjm7ESVKcpzbRZXHi7cZRoynLI2MRJE6iJgj9Ybzpd4zk7mZro1JHZkiYyzMbjUfM7SagwQDSw1zZBOk+8zQSOmaPSrXFy8KEvpZOslgpzCOQY8t6apKUnY4acVZiC1iMPCgNi1CDQwVnNG+k8pOnWedSi9atkOXxZA1hmkDK7KQeoOQ9ZBG1Tm62UD8tTvZlJXLqzB2WDJy6KYEjYgHap7ZuP3BikZiS0KikBQpBUxPNkOuunMV2cirA4ixbYEHF/Rk90wVYmVzaDvaQZH2vONZhr4dQwBE9fOKXvgMSXJGJAUzC9kpy7Rqd41855RV7B2nVYd85k6wBpOggeFACMoO1vyAfpeg/Q2KGVRGi6+A/lXNxovXtCfpfh9FYqdbeYHyn5ilznZO29HEYXlruZE9kDWFgz9UaEffXgQa90CNNhvU7GQvXX4T/Xxrlx3m8TSqdR5rcxtSmsl+RylpZHdXcchVjhhjAW/3Y/lUC7ipMEf9np+7X8KfU6j5CqHWLWIO0EZmHwjnFJOGYsviboM6W9QREHMfiIHKm+Jcr2bxI2Mbj06UlwYP5YxB0ZCdtwBc+GrD/LWRKb/AJEIo0YJZJX7Bi1rN2g198cyD/eW+Y22NUkVUW+CDGaNzMeZ5waa2iFe6P8Ai+Bc/wDTSHjy5XxB1MMhAO2qqfUda7xcpKhGz/t7nOHipVNfm4a8ADQhYzJblEQMuvqDXfEMPeL3DbXDH7LMBmWLaxOn2id50I8j3wdMtuwOix8iKjxhTt2H5Ledm/3izlMKp0bMMuwWdNRVmFd4XXzRCsR1/naR8Ts3SzdzCC3PvOe8EgljtE5gfSTMio71vEa6YVgXI11zITAzAx7qKJA+zOu1Q3rFiROCxGpGoDCCQqScrToFUE9AKscL4Nh7sk4a7ag6C4bgLSokxmj9X0qoQMOFLfDntUtKCslrf1mnmSR4nbny5tKKKACiiigAooooAKKKKAFmP929+z+Aqphf77zRf5VbxLSl4+DD4CKW28RkuhjsLcnyEGsOq/8Akwfzey6CvBr5wLGKxSK2WRmLqY9f+9ZbiN8GGWZztJ3m2TLecaEDqI+sZp8QxDFgx3Pe9SZ++pODk9rJ+oDH3U3a5nl4GnHCbKGe+pq/Z9ptA8jc08QMtPb+FV4zANGoB2mImOsffWb9mXi3bSIBLXLfivaEEf8ACxA/ZZOhrVVdh1ZGNiHeb+5THBrGUr2NuCZIyLEwRMRvBPxr3D8Js22zJaRW2lVAMeYq3RVJOFFFFAGdibmIG30hjz7KxXOclSQYlZn1rqfpr376D5dlYrvDWCGdWghVaP1pkjTy+6o6sZOTS42H0rWUnwbIhcBKwNSN+kkV7bSM2pOvOprGHE2+UAnQb76fLeq9poLz4N8Z2HpXFOnKnNOXed1pKdN5e7zJkGo8xXWDH+zk/dr+FV7F1iw3GskbdIGsdatYD/6en7sVRtNpCTW7URGls5pPfoTXO8ttTsS0+PdNI8EcuPVeXZskdMuY/c3yp2Bpb82/hpTw0A4xm00n0LDTXxEVjylbEQfzh6l0F0ZcmMrZm9eHgB8Re/0pL7YX8rtHNFLeWon4H5Cn9oRffxC/KB/1Gsvxi7mulidAAD6QD+NU1NKWV/5PzZ7hIqVW/BI0GAf6KyfL76e1m+En+yWz9n7xBrRg1Rglljl7kTYhdL7s9oooq4mCiiigAooooAKKKKACiiuLzwpPQE/KvHoApxDfQXT1B+Z/1pNxUGVA+suX0JH8qb4rTDnxKj/mFLuJGHXTULp4cvumvm8R0qsVy82atB2b+/khD7QWsoXy/wC3yiocRcFtm8QD6x+OlW/aW5ME/wBd2lHESS6/sL8hH4VS7GvQTnFX7zV8DLPhUK/3lu4SniTrlPg2dl8JnlTTiHtULNwB7V3KVRiwUkrnF0gFAJJBtEEDUZlpT7Gv3CP1kPzIplxDFuLzj8rS0BoEKoxEohB1AMzmMSZ0rRwsrxPn8bHLWaJsV7W2rZhlvaBTpbY6Nk2jeM67Tz6GoMZ7a20E9lfOjQOzYFiuTQAjY5xrtoehiPD33GdvyxIDQSUUZczlgoZp0ykhd/qkaGujiyXDDHW4VQHAVYMMqMeYU59PAkiqyM5ve3VpHdWt3pS4yGEJkKWUEEaGSNuhmeVOuE8VTEW+0tyVJYa6e6YOlIWxbF2CY9BmZoUqGg5oAmdI93caxz30uFtFUVSZIABP2iBqfXegBFH01797/wC1Yq6wjKw5d0/smY58m+81Rb+9v/vf/asV5Yx/eyk6Hu+v1T93xqec1Com+OgylFzjJLhqX8Pa7sbaATOwmT8q6u2VY5uYEHynb0qncxeSz0zGPGNz+AqK3icwhdANNP6/r1rmvUV9mtWxsINLPuRKp73qPhXeDP8As9P3a/eK5tjUeY++usEP9np+wv3imOOSk13E8JZqt+8szlRD0n7qydt8zMwMG5cLafYWLa/z+NaTiWIyWA3QE/BTWcwC6SdAqoo9CJ+ZNZFbWaXZbyNbDLfI6u8ZdbUgyxWJO4AeB66VXtjNbYdZE9ZGlcG3KIB9a2fncf8AkKjwbQSD0BjxGn86Spya6RoQhFLo9o49kMVmstbPIA/Dun8K1+GaUU+ArB+zZyYkLOjZ1Pxb8YrcYE92OhP861MLLWxkY6Np3XHUsUUUVeZ4UUUUAFFFFABRRRQAVBjni23lHx0qeqvEv7s+Y+8VxUdoPkdQ6yF3EB9Ao6uv4mlvErv0wH6o+/T7jTXH+5bH60/AH+dJsWJxR8APh/Rr52p/6NOxevuamH1394m9ozt/XIVRxAl18vxq7x9pb1+6q1lZuJPh8Jpn7NqnpTQ79kLnfYctD8HX+dO+JYW8brFLGHdSAFLgZj3YJJ3OukdIpB7N92+6/qt96H8K1WL9nLF24bjpLGJOZhMKU2Bj3T+O+tamE6rPn/qP/bcX4jDYgZltWMMAQD9nvgAjMBuA08ule3cPcyNNjDKzFQAYGbvnRoIn3UjXckRprc/8LYfs1t9n3VmBmfSSCdZk6gVyfZPDQB2e23efpl69I+Aq0zyGzg72YFsPhRMSRuDl11jbMAJE6cqfV4qwIr2gDLY64UxNxc1oZ2Vhna4nvWwAJ7Mrr2Lka8jVfFWQuZ3bDiIJi+20Bh3RaJ218qbcUwhuNczYS3eAy5SxT6SI0IbaO0ux69dV1/hDF7hOBsXO93CzJqoGRIzE5O4iSBG+29cyhGfWR1CTg7xO74F2JbCkSQIxJ1LECBFvUyQPUda5tYn6PMrYXIAf982wMHTspOvx08KlThvZ3ZTA2ZBJS4Ai8zrImNAszBMiBoY7XgwlP7FhxIlzCHKSjSoMTvClunLoZVfNxBybjlb0JLGHvNqosMJ3F1jqDqNLVWlwht4NUYglVUGNpkbTyrjhaXEcIMPbs2SGY5Ssi4TOynWdZMVd4ofoj6feK5q9R8mFOKUlYSe0ak4TTofmKWoYw/nufMzTnitvNho5wY840+cVk1xRa0oB2XX0y/DUGsSbSk+S8jYw0cyt3kuHE5OmWPLvz+NQB4uL5lf6/rnVm2ICeIb5lh+FUL+jHwcGpqbeXXv8zRgrt/OJLw29l7B+kT6Ez91fQ8H7zjyP3184YQGH2XOngYP4/OvoPCrmYK32kHxEf61pYV9Mz/qMeipcxjRRRWsYgUUUUAFFFFABRRRQAVV4j7o8xVqiuZxzRaPYuzuJ8YpzWtDpmP8ADSS6p/KXMHYDY+FbOioP4C2jqZt/tYqp4lwVrHzTiVli/ut/lPryoSycyd1tBr3T4V9Lorr+Eu0q/wBSdrZfyYHgKt+UOcrah91PTT7q3wooqmlS2d9SLEV9tLNawUUUU4nCiiigDNY17ZxbIXxKsxQd0gISQu2kgRBJPiPArvymwbSp2mMYSHDkqW90ZYJERBzaagj0rbVX4f8A3SfsigDOFLcFRcxZAD3meRppa0grBgEECNIMbiYBasBiqtjM0XG5DkzPqV7uYg7c9d9a1eN9w+n3ip6AM1guPWbUgHEOTl98TBmN9hvJ5aU64oJtGOo+8Vbormcc0XE6i8rTEHGwRhdAZldgebL+FZO7hSrNCtDT9U9B4ePyNfS6KhngVKea/CxZRxjpKyR8/wCxOS0crSJHunk09P16oYqy2d+63I+6fDwr6fRXK+npf2HR+pSj/U+ZNZYtc7rbp9U/YWeVbT2c/ukEERI1BHj+NOaKfTwyhK9xNfGOrHK0FFFFVkJ5XtF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8" y="2120081"/>
            <a:ext cx="48577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5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8862" y="1124744"/>
            <a:ext cx="1971250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Αξιολόγηση </a:t>
            </a:r>
            <a:endParaRPr lang="el-GR" b="1" dirty="0"/>
          </a:p>
        </p:txBody>
      </p:sp>
      <p:sp>
        <p:nvSpPr>
          <p:cNvPr id="9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37" y="1772816"/>
            <a:ext cx="4756996" cy="25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38"/>
          <a:stretch/>
        </p:blipFill>
        <p:spPr bwMode="auto">
          <a:xfrm>
            <a:off x="2321764" y="4541939"/>
            <a:ext cx="4808541" cy="204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0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2" y="2137978"/>
            <a:ext cx="4477565" cy="37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12" y="2137978"/>
            <a:ext cx="3680868" cy="37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8862" y="1124744"/>
            <a:ext cx="1971250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Ανατομία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35520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996082"/>
            <a:ext cx="8524875" cy="43132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dirty="0" err="1" smtClean="0"/>
              <a:t>Κερκιδωλενική</a:t>
            </a:r>
            <a:r>
              <a:rPr lang="el-GR" dirty="0" smtClean="0"/>
              <a:t> συνοστέωση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Συγγενές </a:t>
            </a:r>
            <a:r>
              <a:rPr lang="el-GR" dirty="0" err="1" smtClean="0"/>
              <a:t>εξάρθρημα</a:t>
            </a:r>
            <a:r>
              <a:rPr lang="el-GR" dirty="0" smtClean="0"/>
              <a:t> κεφαλής κερκίδας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Παραμόρφωση </a:t>
            </a:r>
            <a:r>
              <a:rPr lang="en-US" dirty="0" err="1" smtClean="0"/>
              <a:t>Madelung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l-GR" dirty="0" smtClean="0"/>
              <a:t>Αποτυχία </a:t>
            </a:r>
            <a:r>
              <a:rPr lang="el-GR" dirty="0" err="1" smtClean="0"/>
              <a:t>διαχωρισμου</a:t>
            </a:r>
            <a:r>
              <a:rPr lang="el-GR" dirty="0" smtClean="0"/>
              <a:t> - Συνδακτυλία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Πολυδακτυλία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 b="19056"/>
          <a:stretch/>
        </p:blipFill>
        <p:spPr bwMode="auto">
          <a:xfrm>
            <a:off x="6516216" y="1788688"/>
            <a:ext cx="2177470" cy="113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3"/>
          <a:stretch/>
        </p:blipFill>
        <p:spPr bwMode="auto">
          <a:xfrm>
            <a:off x="6525182" y="3084832"/>
            <a:ext cx="2177470" cy="11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4"/>
          <a:stretch/>
        </p:blipFill>
        <p:spPr bwMode="auto">
          <a:xfrm>
            <a:off x="6516216" y="4380976"/>
            <a:ext cx="2177470" cy="221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ΑΝΑΠΤΥΞΙΑΚΗ ΔΥΣΠΛΑΣΙΑ - ΑΝΩΜΑΛΙΕΣ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93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996082"/>
            <a:ext cx="5059811" cy="4313238"/>
          </a:xfrm>
        </p:spPr>
        <p:txBody>
          <a:bodyPr/>
          <a:lstStyle/>
          <a:p>
            <a:r>
              <a:rPr lang="el-GR" dirty="0" smtClean="0"/>
              <a:t>Μακρός </a:t>
            </a:r>
            <a:r>
              <a:rPr lang="el-GR" dirty="0" err="1" smtClean="0"/>
              <a:t>απαγωγός</a:t>
            </a:r>
            <a:r>
              <a:rPr lang="el-GR" dirty="0" smtClean="0"/>
              <a:t> και βραχύς </a:t>
            </a:r>
            <a:r>
              <a:rPr lang="el-GR" dirty="0" err="1" smtClean="0"/>
              <a:t>εκτείνων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Συχνή σε άτομα που κάνουν κινήσεις ή εργασίες που επιβαρύνουν τους δύο τένοντες</a:t>
            </a:r>
          </a:p>
          <a:p>
            <a:r>
              <a:rPr lang="el-GR" dirty="0" smtClean="0"/>
              <a:t>Πιεσόμετρο – ηλεκτρονικά παιχνίδια/κινητά – άρση μεγάλου βάρους με δείκτη/αντίχειρα</a:t>
            </a:r>
          </a:p>
          <a:p>
            <a:endParaRPr lang="el-GR" dirty="0"/>
          </a:p>
          <a:p>
            <a:r>
              <a:rPr lang="el-GR" dirty="0" smtClean="0"/>
              <a:t>Συντηρητικά : ακινητοποίηση, ΜΣΑΦ, έγχυση</a:t>
            </a:r>
          </a:p>
          <a:p>
            <a:r>
              <a:rPr lang="el-GR" dirty="0" smtClean="0"/>
              <a:t>Χειρουργικά : διάνοιξη ελύτρου</a:t>
            </a:r>
            <a:endParaRPr lang="en-US" dirty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rgbClr val="FFFFFF"/>
                </a:solidFill>
              </a:rPr>
              <a:t>Τενοντοθυλακίτις</a:t>
            </a:r>
            <a:r>
              <a:rPr lang="el-GR" b="1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de </a:t>
            </a:r>
            <a:r>
              <a:rPr lang="en-US" b="1" dirty="0" err="1" smtClean="0">
                <a:solidFill>
                  <a:srgbClr val="FFFFFF"/>
                </a:solidFill>
              </a:rPr>
              <a:t>Quervain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86" y="2420888"/>
            <a:ext cx="360146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221088"/>
            <a:ext cx="1971250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θεραπεία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46749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996082"/>
            <a:ext cx="5932909" cy="4313238"/>
          </a:xfrm>
        </p:spPr>
        <p:txBody>
          <a:bodyPr/>
          <a:lstStyle/>
          <a:p>
            <a:r>
              <a:rPr lang="el-GR" dirty="0" smtClean="0"/>
              <a:t>Άλγος και ευαισθησία στην περιοχή του Α1 </a:t>
            </a:r>
            <a:r>
              <a:rPr lang="en-US" dirty="0" smtClean="0"/>
              <a:t>pulley </a:t>
            </a:r>
            <a:endParaRPr lang="el-GR" dirty="0" smtClean="0"/>
          </a:p>
          <a:p>
            <a:r>
              <a:rPr lang="el-GR" dirty="0" err="1" smtClean="0"/>
              <a:t>Άισθημα</a:t>
            </a:r>
            <a:r>
              <a:rPr lang="el-GR" dirty="0" smtClean="0"/>
              <a:t> αναπήδησης/εκτίναξης ή </a:t>
            </a:r>
            <a:r>
              <a:rPr lang="el-GR" dirty="0"/>
              <a:t>εμπλοκής </a:t>
            </a:r>
            <a:r>
              <a:rPr lang="el-GR" dirty="0" smtClean="0"/>
              <a:t>σε κάμψη </a:t>
            </a:r>
          </a:p>
          <a:p>
            <a:r>
              <a:rPr lang="el-GR" dirty="0" smtClean="0"/>
              <a:t>Συνήθως το πρωί </a:t>
            </a:r>
          </a:p>
          <a:p>
            <a:r>
              <a:rPr lang="el-GR" dirty="0" smtClean="0"/>
              <a:t>Συχνή σε διαβητικούς</a:t>
            </a:r>
          </a:p>
          <a:p>
            <a:endParaRPr lang="en-US" dirty="0" smtClean="0"/>
          </a:p>
          <a:p>
            <a:endParaRPr lang="el-GR" dirty="0"/>
          </a:p>
          <a:p>
            <a:r>
              <a:rPr lang="el-GR" dirty="0"/>
              <a:t>Συντηρητικά : ακινητοποίηση, ΜΣΑΦ, έγχυση</a:t>
            </a:r>
          </a:p>
          <a:p>
            <a:r>
              <a:rPr lang="el-GR" dirty="0"/>
              <a:t>Χειρουργικά : διάνοιξη ελύτρου</a:t>
            </a:r>
            <a:endParaRPr lang="en-US" dirty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rgbClr val="FFFFFF"/>
                </a:solidFill>
              </a:rPr>
              <a:t>Στενωτική</a:t>
            </a:r>
            <a:r>
              <a:rPr lang="el-GR" b="1" dirty="0" smtClean="0">
                <a:solidFill>
                  <a:srgbClr val="FFFFFF"/>
                </a:solidFill>
              </a:rPr>
              <a:t> </a:t>
            </a:r>
            <a:r>
              <a:rPr lang="el-GR" b="1" dirty="0" err="1" smtClean="0">
                <a:solidFill>
                  <a:srgbClr val="FFFFFF"/>
                </a:solidFill>
              </a:rPr>
              <a:t>τενοντοθυλακίτις</a:t>
            </a:r>
            <a:r>
              <a:rPr lang="el-GR" b="1" dirty="0" smtClean="0">
                <a:solidFill>
                  <a:srgbClr val="FFFFFF"/>
                </a:solidFill>
              </a:rPr>
              <a:t> </a:t>
            </a:r>
            <a:r>
              <a:rPr lang="el-GR" b="1" dirty="0" err="1" smtClean="0">
                <a:solidFill>
                  <a:srgbClr val="FFFFFF"/>
                </a:solidFill>
              </a:rPr>
              <a:t>καμπτήρων</a:t>
            </a:r>
            <a:r>
              <a:rPr lang="el-GR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(Trigger </a:t>
            </a:r>
            <a:r>
              <a:rPr lang="en-US" b="1" dirty="0">
                <a:solidFill>
                  <a:srgbClr val="FFFFFF"/>
                </a:solidFill>
              </a:rPr>
              <a:t>Finger &amp; Trigger Thumb)</a:t>
            </a:r>
          </a:p>
        </p:txBody>
      </p:sp>
      <p:sp>
        <p:nvSpPr>
          <p:cNvPr id="8" name="Τίτλος 1"/>
          <p:cNvSpPr txBox="1">
            <a:spLocks/>
          </p:cNvSpPr>
          <p:nvPr/>
        </p:nvSpPr>
        <p:spPr bwMode="gray">
          <a:xfrm>
            <a:off x="1025037" y="220663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50" y="2132856"/>
            <a:ext cx="171926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7" b="11523"/>
          <a:stretch/>
        </p:blipFill>
        <p:spPr bwMode="auto">
          <a:xfrm>
            <a:off x="6658050" y="4797152"/>
            <a:ext cx="18328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4293096"/>
            <a:ext cx="1971250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θεραπεία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89049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8300" y="1705098"/>
            <a:ext cx="4851772" cy="453221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Boutonnière deformity </a:t>
            </a:r>
            <a:endParaRPr lang="el-GR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800" dirty="0" smtClean="0"/>
              <a:t>Διατομή της κεντρικής δεσμίδας  - απώλεια της </a:t>
            </a:r>
            <a:r>
              <a:rPr lang="el-GR" sz="1800" dirty="0"/>
              <a:t>ενεργητικής </a:t>
            </a:r>
            <a:r>
              <a:rPr lang="el-GR" sz="1800" dirty="0" smtClean="0"/>
              <a:t>έκτασης στην ΕΦΦ</a:t>
            </a:r>
          </a:p>
          <a:p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Mallet finger deformity </a:t>
            </a:r>
            <a:endParaRPr lang="el-GR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800" dirty="0" smtClean="0"/>
              <a:t>Ρήξη  - διατομή</a:t>
            </a:r>
            <a:r>
              <a:rPr lang="el-GR" sz="1800" dirty="0"/>
              <a:t> </a:t>
            </a:r>
            <a:r>
              <a:rPr lang="el-GR" sz="1800" dirty="0" smtClean="0"/>
              <a:t>του </a:t>
            </a:r>
            <a:r>
              <a:rPr lang="el-GR" sz="1800" dirty="0" err="1" smtClean="0"/>
              <a:t>εκτείνοντα</a:t>
            </a:r>
            <a:r>
              <a:rPr lang="el-GR" sz="1800" dirty="0" smtClean="0"/>
              <a:t> στην τελική φάλαγγα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Swan-neck deformity </a:t>
            </a:r>
            <a:endParaRPr lang="el-GR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800" dirty="0" smtClean="0"/>
              <a:t>Υπερέκταση στην ΕΦΦ άρθρωση  και κάμψη στην ΑΦΦ</a:t>
            </a:r>
          </a:p>
          <a:p>
            <a:r>
              <a:rPr lang="el-GR" sz="1800" dirty="0" smtClean="0"/>
              <a:t>Λόγω διάτασης ή ρήξης της πλάγιας δέσμης στην ΕΦΦ (</a:t>
            </a:r>
            <a:r>
              <a:rPr lang="en-US" sz="1800" dirty="0" smtClean="0"/>
              <a:t>volar plate's</a:t>
            </a:r>
            <a:r>
              <a:rPr lang="el-GR" sz="1800" dirty="0" smtClean="0"/>
              <a:t>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75" y="1628800"/>
            <a:ext cx="2824126" cy="13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7233"/>
            <a:ext cx="2839252" cy="137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23596"/>
            <a:ext cx="2839252" cy="164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Διάφορες παθήσεις του </a:t>
            </a:r>
            <a:r>
              <a:rPr lang="el-GR" b="1" dirty="0" err="1" smtClean="0">
                <a:solidFill>
                  <a:srgbClr val="FFFFFF"/>
                </a:solidFill>
              </a:rPr>
              <a:t>εκτατικού</a:t>
            </a:r>
            <a:r>
              <a:rPr lang="el-GR" b="1" dirty="0" smtClean="0">
                <a:solidFill>
                  <a:srgbClr val="FFFFFF"/>
                </a:solidFill>
              </a:rPr>
              <a:t> μηχανισμού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705098"/>
            <a:ext cx="5500860" cy="45322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1800" dirty="0" smtClean="0"/>
              <a:t>Πάχυνση της παλαμιαίας απονεύρωσης</a:t>
            </a:r>
          </a:p>
          <a:p>
            <a:pPr>
              <a:lnSpc>
                <a:spcPct val="150000"/>
              </a:lnSpc>
            </a:pPr>
            <a:r>
              <a:rPr lang="el-GR" sz="1800" dirty="0" smtClean="0"/>
              <a:t>Συχνότερη σε ηλικία 40 -60 έτη, άνδρες</a:t>
            </a:r>
          </a:p>
          <a:p>
            <a:pPr>
              <a:lnSpc>
                <a:spcPct val="150000"/>
              </a:lnSpc>
            </a:pPr>
            <a:r>
              <a:rPr lang="el-GR" sz="1800" dirty="0" smtClean="0"/>
              <a:t>Προσβάλλεται συχνότερα το 5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, 4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 δάκτυλο</a:t>
            </a:r>
            <a:endParaRPr lang="el-GR" sz="1800" dirty="0"/>
          </a:p>
          <a:p>
            <a:pPr>
              <a:lnSpc>
                <a:spcPct val="150000"/>
              </a:lnSpc>
            </a:pPr>
            <a:r>
              <a:rPr lang="el-GR" sz="1800" dirty="0" smtClean="0"/>
              <a:t>Αντίστοιχη νόσο στο πέος</a:t>
            </a:r>
            <a:r>
              <a:rPr lang="en-US" sz="1800" dirty="0" smtClean="0"/>
              <a:t>(</a:t>
            </a:r>
            <a:r>
              <a:rPr lang="en-US" sz="1800" dirty="0" err="1" smtClean="0"/>
              <a:t>Peyronie</a:t>
            </a:r>
            <a:r>
              <a:rPr lang="en-US" sz="1800" dirty="0" smtClean="0"/>
              <a:t> </a:t>
            </a:r>
            <a:r>
              <a:rPr lang="en-US" sz="1800" dirty="0"/>
              <a:t>disease), </a:t>
            </a:r>
            <a:r>
              <a:rPr lang="el-GR" sz="1800" dirty="0" smtClean="0"/>
              <a:t>και στο πέλμα </a:t>
            </a:r>
            <a:r>
              <a:rPr lang="en-US" sz="1800" dirty="0" smtClean="0"/>
              <a:t>(</a:t>
            </a:r>
            <a:r>
              <a:rPr lang="en-US" sz="1800" dirty="0" err="1" smtClean="0"/>
              <a:t>Ledderhose</a:t>
            </a:r>
            <a:r>
              <a:rPr lang="en-US" sz="1800" dirty="0" smtClean="0"/>
              <a:t> </a:t>
            </a:r>
            <a:r>
              <a:rPr lang="en-US" sz="1800" dirty="0"/>
              <a:t>disease</a:t>
            </a:r>
            <a:r>
              <a:rPr lang="en-US" sz="1800" dirty="0" smtClean="0"/>
              <a:t>).</a:t>
            </a:r>
            <a:endParaRPr lang="el-GR" sz="1800" dirty="0" smtClean="0"/>
          </a:p>
          <a:p>
            <a:pPr>
              <a:lnSpc>
                <a:spcPct val="150000"/>
              </a:lnSpc>
            </a:pPr>
            <a:endParaRPr lang="el-GR" sz="1800" dirty="0"/>
          </a:p>
          <a:p>
            <a:pPr>
              <a:lnSpc>
                <a:spcPct val="150000"/>
              </a:lnSpc>
            </a:pPr>
            <a:r>
              <a:rPr lang="el-GR" sz="1800" dirty="0" smtClean="0"/>
              <a:t>Χειρουργική (</a:t>
            </a:r>
            <a:r>
              <a:rPr lang="el-GR" sz="1800" dirty="0" err="1" smtClean="0"/>
              <a:t>συκαμψία</a:t>
            </a:r>
            <a:r>
              <a:rPr lang="el-GR" sz="1800" dirty="0" smtClean="0"/>
              <a:t> σε κάμψη &gt;30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ΜΤΚΦ, &gt;0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στην ΕΦΦ)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Dupuytren</a:t>
            </a:r>
            <a:r>
              <a:rPr lang="en-US" b="1" dirty="0">
                <a:solidFill>
                  <a:srgbClr val="FFFFFF"/>
                </a:solidFill>
              </a:rPr>
              <a:t> Disease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89413"/>
            <a:ext cx="2818283" cy="212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t="50000" r="15694"/>
          <a:stretch/>
        </p:blipFill>
        <p:spPr bwMode="auto">
          <a:xfrm>
            <a:off x="6083731" y="4414185"/>
            <a:ext cx="2818720" cy="211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528" y="4293096"/>
            <a:ext cx="1971250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θεραπεία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63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993130"/>
            <a:ext cx="5284836" cy="1566370"/>
          </a:xfrm>
        </p:spPr>
        <p:txBody>
          <a:bodyPr/>
          <a:lstStyle/>
          <a:p>
            <a:r>
              <a:rPr lang="el-GR" sz="1800" dirty="0" smtClean="0"/>
              <a:t>Ισχαιμική νέκρωση μηνοειδούς</a:t>
            </a:r>
          </a:p>
          <a:p>
            <a:r>
              <a:rPr lang="el-GR" sz="1800" dirty="0" smtClean="0"/>
              <a:t>Άγνωστη αιτιολογία, ενοχοποιείται αρνητική ωλένια </a:t>
            </a:r>
            <a:r>
              <a:rPr lang="en-US" sz="1800" dirty="0" smtClean="0"/>
              <a:t>variance</a:t>
            </a:r>
            <a:r>
              <a:rPr lang="el-GR" sz="1800" dirty="0" smtClean="0"/>
              <a:t> – μετατόπιση φορτίων</a:t>
            </a:r>
          </a:p>
          <a:p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Νόσος </a:t>
            </a:r>
            <a:r>
              <a:rPr lang="en-US" b="1" dirty="0" err="1">
                <a:solidFill>
                  <a:srgbClr val="FFFFFF"/>
                </a:solidFill>
              </a:rPr>
              <a:t>Kienböck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7"/>
            <a:ext cx="3378241" cy="466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59500"/>
            <a:ext cx="273714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14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2132856"/>
            <a:ext cx="7877124" cy="4104456"/>
          </a:xfrm>
        </p:spPr>
        <p:txBody>
          <a:bodyPr anchor="ctr"/>
          <a:lstStyle/>
          <a:p>
            <a:r>
              <a:rPr lang="el-GR" sz="1800" dirty="0" err="1" smtClean="0"/>
              <a:t>Οστεοτομία</a:t>
            </a:r>
            <a:r>
              <a:rPr lang="el-GR" sz="1800" dirty="0" smtClean="0"/>
              <a:t> βράχυνσης κερκίδας (</a:t>
            </a:r>
            <a:r>
              <a:rPr lang="en-US" sz="1800" dirty="0"/>
              <a:t>ulnar-negative or neutral </a:t>
            </a:r>
            <a:r>
              <a:rPr lang="en-US" sz="1800" dirty="0" smtClean="0"/>
              <a:t>variance</a:t>
            </a:r>
            <a:r>
              <a:rPr lang="el-GR" sz="1800" dirty="0" smtClean="0"/>
              <a:t> - </a:t>
            </a:r>
            <a:r>
              <a:rPr lang="en-US" sz="1800" dirty="0" smtClean="0"/>
              <a:t>no </a:t>
            </a:r>
            <a:r>
              <a:rPr lang="en-US" sz="1800" dirty="0"/>
              <a:t>carpal </a:t>
            </a:r>
            <a:r>
              <a:rPr lang="en-US" sz="1800" dirty="0" smtClean="0"/>
              <a:t>collapse</a:t>
            </a:r>
            <a:r>
              <a:rPr lang="el-GR" sz="1800" dirty="0" smtClean="0"/>
              <a:t>)</a:t>
            </a:r>
          </a:p>
          <a:p>
            <a:endParaRPr lang="el-GR" sz="1800" dirty="0" smtClean="0"/>
          </a:p>
          <a:p>
            <a:r>
              <a:rPr lang="el-GR" sz="1800" dirty="0" err="1"/>
              <a:t>Οστεοτομία</a:t>
            </a:r>
            <a:r>
              <a:rPr lang="el-GR" sz="1800" dirty="0"/>
              <a:t> βράχυνσης </a:t>
            </a:r>
            <a:r>
              <a:rPr lang="el-GR" sz="1800" dirty="0" smtClean="0"/>
              <a:t>κεφαλωτού (</a:t>
            </a:r>
            <a:r>
              <a:rPr lang="en-US" sz="1800" dirty="0" err="1" smtClean="0"/>
              <a:t>capitate</a:t>
            </a:r>
            <a:r>
              <a:rPr lang="en-US" sz="1800" dirty="0" smtClean="0"/>
              <a:t> </a:t>
            </a:r>
            <a:r>
              <a:rPr lang="en-US" sz="1800" dirty="0"/>
              <a:t>shortening </a:t>
            </a:r>
            <a:r>
              <a:rPr lang="en-US" sz="1800" dirty="0" smtClean="0"/>
              <a:t>osteotomy</a:t>
            </a:r>
            <a:r>
              <a:rPr lang="el-GR" sz="1800" dirty="0" smtClean="0"/>
              <a:t>)</a:t>
            </a:r>
            <a:r>
              <a:rPr lang="en-US" sz="1800" dirty="0" smtClean="0"/>
              <a:t> </a:t>
            </a:r>
            <a:r>
              <a:rPr lang="el-GR" sz="1800" dirty="0" smtClean="0"/>
              <a:t>ή </a:t>
            </a:r>
            <a:r>
              <a:rPr lang="el-GR" sz="1800" dirty="0" err="1" smtClean="0"/>
              <a:t>αρθρόδεση</a:t>
            </a:r>
            <a:r>
              <a:rPr lang="el-GR" sz="1800" dirty="0" smtClean="0"/>
              <a:t> καρπού (σκαφοειδές - μ. &amp; ελ. Πολύγωνο) (</a:t>
            </a:r>
            <a:r>
              <a:rPr lang="en-US" sz="1800" dirty="0"/>
              <a:t>positive ulnar </a:t>
            </a:r>
            <a:r>
              <a:rPr lang="en-US" sz="1800" dirty="0" smtClean="0"/>
              <a:t>variance</a:t>
            </a:r>
            <a:r>
              <a:rPr lang="el-GR" sz="1800" dirty="0" smtClean="0"/>
              <a:t>)</a:t>
            </a:r>
          </a:p>
          <a:p>
            <a:endParaRPr lang="el-GR" sz="1800" dirty="0"/>
          </a:p>
          <a:p>
            <a:r>
              <a:rPr lang="el-GR" sz="1800" dirty="0" smtClean="0"/>
              <a:t>Αποκατάσταση μηνοειδούς με μόσχευμα</a:t>
            </a:r>
          </a:p>
          <a:p>
            <a:endParaRPr lang="el-GR" sz="1800" dirty="0" smtClean="0"/>
          </a:p>
          <a:p>
            <a:r>
              <a:rPr lang="el-GR" sz="1800" dirty="0" smtClean="0"/>
              <a:t>Εκτομή πρώτης σειράς οστών καρπού ή </a:t>
            </a:r>
            <a:r>
              <a:rPr lang="el-GR" sz="1800" dirty="0" err="1" smtClean="0"/>
              <a:t>αρθρόδεση</a:t>
            </a:r>
            <a:r>
              <a:rPr lang="el-GR" sz="1800" dirty="0" smtClean="0"/>
              <a:t> ΠΧΚ (Στάδια </a:t>
            </a:r>
            <a:r>
              <a:rPr lang="en-US" sz="1800" dirty="0" smtClean="0"/>
              <a:t>IIIB </a:t>
            </a:r>
            <a:r>
              <a:rPr lang="el-GR" sz="1800" dirty="0" smtClean="0"/>
              <a:t>και </a:t>
            </a:r>
            <a:r>
              <a:rPr lang="en-US" sz="1800" dirty="0" smtClean="0"/>
              <a:t>IV</a:t>
            </a:r>
            <a:r>
              <a:rPr lang="el-GR" sz="1800" dirty="0" smtClean="0"/>
              <a:t>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Νόσος </a:t>
            </a:r>
            <a:r>
              <a:rPr lang="en-US" b="1" dirty="0" err="1" smtClean="0">
                <a:solidFill>
                  <a:srgbClr val="FFFFFF"/>
                </a:solidFill>
              </a:rPr>
              <a:t>Kienböck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00" y="1700808"/>
            <a:ext cx="1971250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θεραπεία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9583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705098"/>
            <a:ext cx="4564756" cy="3078362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/>
              <a:t>Απαιτούνται </a:t>
            </a:r>
            <a:r>
              <a:rPr lang="el-GR" sz="1800" dirty="0"/>
              <a:t>καλές </a:t>
            </a:r>
            <a:r>
              <a:rPr lang="el-GR" sz="1800" dirty="0" smtClean="0"/>
              <a:t>α/α όπου αξιολογούνται :</a:t>
            </a:r>
          </a:p>
          <a:p>
            <a:r>
              <a:rPr lang="el-GR" sz="1800" dirty="0" smtClean="0"/>
              <a:t>η σχέση της ΚΚΩ (μήκος Κερκίδας-Ωλένης)           [</a:t>
            </a:r>
            <a:r>
              <a:rPr lang="en-US" sz="1800" dirty="0" smtClean="0"/>
              <a:t>negative </a:t>
            </a:r>
            <a:r>
              <a:rPr lang="el-GR" sz="1800" dirty="0" smtClean="0"/>
              <a:t>&amp; </a:t>
            </a:r>
            <a:r>
              <a:rPr lang="en-US" sz="1800" dirty="0" smtClean="0"/>
              <a:t>positive </a:t>
            </a:r>
            <a:r>
              <a:rPr lang="en-US" sz="1800" dirty="0"/>
              <a:t>ulnar </a:t>
            </a:r>
            <a:r>
              <a:rPr lang="en-US" sz="1800" dirty="0" smtClean="0"/>
              <a:t>variance</a:t>
            </a:r>
            <a:r>
              <a:rPr lang="el-GR" sz="1800" dirty="0" smtClean="0"/>
              <a:t>]</a:t>
            </a:r>
          </a:p>
          <a:p>
            <a:r>
              <a:rPr lang="el-GR" sz="1800" dirty="0" smtClean="0"/>
              <a:t>Η σχέση σκαφοειδούς – μηνοειδούς (διάστημα </a:t>
            </a:r>
            <a:r>
              <a:rPr lang="en-US" sz="1800" dirty="0" smtClean="0"/>
              <a:t>≤3 mm)</a:t>
            </a:r>
            <a:endParaRPr lang="el-GR" sz="1800" dirty="0" smtClean="0"/>
          </a:p>
          <a:p>
            <a:r>
              <a:rPr lang="el-GR" sz="1800" dirty="0" smtClean="0"/>
              <a:t>Γωνία καρπού  </a:t>
            </a:r>
          </a:p>
          <a:p>
            <a:pPr marL="0" indent="0">
              <a:buNone/>
            </a:pPr>
            <a:r>
              <a:rPr lang="el-GR" sz="1800" dirty="0" smtClean="0"/>
              <a:t>(κεφαλωτό – μηνοειδές, σκαφοειδές – μηνοειδές)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Αστάθεια καρπού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/>
        </p:blipFill>
        <p:spPr bwMode="auto">
          <a:xfrm>
            <a:off x="4708734" y="3337602"/>
            <a:ext cx="1836204" cy="32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10861"/>
            <a:ext cx="2370156" cy="455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82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91568" y="1876195"/>
            <a:ext cx="3916684" cy="4344443"/>
          </a:xfrm>
        </p:spPr>
        <p:txBody>
          <a:bodyPr anchor="ctr"/>
          <a:lstStyle/>
          <a:p>
            <a:r>
              <a:rPr lang="el-GR" sz="1800" dirty="0" smtClean="0"/>
              <a:t>Συνήθως σε ηλικιωμένους </a:t>
            </a:r>
          </a:p>
          <a:p>
            <a:r>
              <a:rPr lang="el-GR" sz="1800" dirty="0" smtClean="0"/>
              <a:t>80-90%  &gt;75 ετών έχουν α/α ΟΑ </a:t>
            </a:r>
          </a:p>
          <a:p>
            <a:r>
              <a:rPr lang="el-GR" sz="1800" dirty="0" smtClean="0"/>
              <a:t>Προγνωστικοί δείκτες ΟΑ χειρός: </a:t>
            </a:r>
          </a:p>
          <a:p>
            <a:pPr lvl="1"/>
            <a:r>
              <a:rPr lang="el-GR" sz="1600" dirty="0" smtClean="0"/>
              <a:t>θήλυ φύλο</a:t>
            </a:r>
          </a:p>
          <a:p>
            <a:pPr lvl="1"/>
            <a:r>
              <a:rPr lang="el-GR" sz="1600" dirty="0" smtClean="0"/>
              <a:t>μεγάλη ηλικία</a:t>
            </a:r>
          </a:p>
          <a:p>
            <a:pPr lvl="1"/>
            <a:r>
              <a:rPr lang="el-GR" sz="1600" dirty="0" smtClean="0"/>
              <a:t>θετικό οικογενειακό ιστορικό</a:t>
            </a:r>
          </a:p>
          <a:p>
            <a:r>
              <a:rPr lang="el-GR" sz="1800" dirty="0" smtClean="0"/>
              <a:t>Πιο συχνά προσβάλλονται: </a:t>
            </a:r>
          </a:p>
          <a:p>
            <a:pPr lvl="1"/>
            <a:r>
              <a:rPr lang="el-GR" sz="1600" dirty="0" smtClean="0"/>
              <a:t>ΑΦΦ (όζοι </a:t>
            </a:r>
            <a:r>
              <a:rPr lang="en-US" sz="1600" dirty="0" err="1" smtClean="0"/>
              <a:t>Heberden</a:t>
            </a:r>
            <a:r>
              <a:rPr lang="el-GR" sz="1600" dirty="0" smtClean="0"/>
              <a:t>)</a:t>
            </a:r>
          </a:p>
          <a:p>
            <a:pPr lvl="1"/>
            <a:r>
              <a:rPr lang="el-GR" sz="1600" dirty="0" err="1" smtClean="0"/>
              <a:t>Καρπομετακάρπια</a:t>
            </a:r>
            <a:r>
              <a:rPr lang="el-GR" sz="1600" dirty="0" smtClean="0"/>
              <a:t> αντίχειρα</a:t>
            </a:r>
          </a:p>
          <a:p>
            <a:pPr lvl="1"/>
            <a:r>
              <a:rPr lang="el-GR" sz="1600" dirty="0" smtClean="0"/>
              <a:t>ΕΦΦ (</a:t>
            </a:r>
            <a:r>
              <a:rPr lang="el-GR" sz="1600" dirty="0"/>
              <a:t>όζοι </a:t>
            </a:r>
            <a:r>
              <a:rPr lang="en-US" sz="1600" dirty="0" smtClean="0"/>
              <a:t>Bouchard</a:t>
            </a:r>
            <a:r>
              <a:rPr lang="el-GR" sz="1600" dirty="0" smtClean="0"/>
              <a:t>)</a:t>
            </a:r>
            <a:endParaRPr lang="el-G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>
                <a:solidFill>
                  <a:srgbClr val="FFFFFF"/>
                </a:solidFill>
              </a:rPr>
              <a:t>Οστεοαρθρίτις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1976275" cy="39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3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71340" y="1705098"/>
            <a:ext cx="7373068" cy="4532214"/>
          </a:xfrm>
        </p:spPr>
        <p:txBody>
          <a:bodyPr/>
          <a:lstStyle/>
          <a:p>
            <a:r>
              <a:rPr lang="el-GR" sz="1800" b="1" dirty="0" smtClean="0"/>
              <a:t>Πρωτοπαθής </a:t>
            </a:r>
            <a:r>
              <a:rPr lang="el-GR" sz="1800" dirty="0" smtClean="0"/>
              <a:t>ΟΑ ΠΧΚ σπάνια</a:t>
            </a:r>
          </a:p>
          <a:p>
            <a:r>
              <a:rPr lang="el-GR" sz="1800" b="1" dirty="0" smtClean="0"/>
              <a:t>Δευτεροπαθής</a:t>
            </a:r>
            <a:r>
              <a:rPr lang="el-GR" sz="1800" dirty="0" smtClean="0"/>
              <a:t> </a:t>
            </a:r>
            <a:r>
              <a:rPr lang="el-GR" sz="1800" dirty="0" err="1" smtClean="0"/>
              <a:t>μετατραυματική</a:t>
            </a:r>
            <a:r>
              <a:rPr lang="el-GR" sz="1800" dirty="0" smtClean="0"/>
              <a:t> μετά από # </a:t>
            </a:r>
            <a:r>
              <a:rPr lang="el-GR" sz="1800" dirty="0" err="1" smtClean="0"/>
              <a:t>κερκίδος</a:t>
            </a:r>
            <a:r>
              <a:rPr lang="el-GR" sz="1800" dirty="0" smtClean="0"/>
              <a:t>, σκαφοειδούς, μηνοειδούς</a:t>
            </a:r>
          </a:p>
          <a:p>
            <a:r>
              <a:rPr lang="el-GR" sz="1800" dirty="0" smtClean="0"/>
              <a:t>Στα πλαίσια ΡΑ</a:t>
            </a:r>
          </a:p>
          <a:p>
            <a:r>
              <a:rPr lang="el-GR" sz="1800" dirty="0" smtClean="0"/>
              <a:t>Σπάνια η σηπτική αρθρίτιδα</a:t>
            </a:r>
          </a:p>
          <a:p>
            <a:endParaRPr lang="el-GR" sz="1800" dirty="0" smtClean="0"/>
          </a:p>
          <a:p>
            <a:endParaRPr lang="el-GR" sz="1800" dirty="0" smtClean="0"/>
          </a:p>
          <a:p>
            <a:r>
              <a:rPr lang="el-GR" sz="1800" dirty="0" smtClean="0"/>
              <a:t>Αρχικά συντηρητική</a:t>
            </a:r>
          </a:p>
          <a:p>
            <a:r>
              <a:rPr lang="el-GR" sz="1800" dirty="0" err="1" smtClean="0"/>
              <a:t>Αρθρόδεση</a:t>
            </a:r>
            <a:endParaRPr lang="el-GR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rgbClr val="FFFFFF"/>
                </a:solidFill>
              </a:rPr>
              <a:t>Οστεοαρθρίτις</a:t>
            </a:r>
            <a:r>
              <a:rPr lang="el-GR" b="1" dirty="0" smtClean="0">
                <a:solidFill>
                  <a:srgbClr val="FFFFFF"/>
                </a:solidFill>
              </a:rPr>
              <a:t> ΠΧΚ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00" y="3820398"/>
            <a:ext cx="1971250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θεραπεία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96433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989261"/>
            <a:ext cx="4176463" cy="35950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Sprengel</a:t>
            </a:r>
            <a:r>
              <a:rPr lang="en-US" dirty="0" smtClean="0"/>
              <a:t> (</a:t>
            </a:r>
            <a:r>
              <a:rPr lang="el-GR" dirty="0" smtClean="0"/>
              <a:t>συγγενής)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Σκολίωση</a:t>
            </a:r>
          </a:p>
          <a:p>
            <a:pPr>
              <a:lnSpc>
                <a:spcPct val="150000"/>
              </a:lnSpc>
            </a:pPr>
            <a:r>
              <a:rPr lang="el-GR" dirty="0" err="1" smtClean="0"/>
              <a:t>Μυική</a:t>
            </a:r>
            <a:r>
              <a:rPr lang="el-GR" dirty="0" smtClean="0"/>
              <a:t> ατροφία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Τραυματισμός/πίεση μακρού θωρακικού ν. (ιμάντας </a:t>
            </a:r>
            <a:r>
              <a:rPr lang="el-GR" dirty="0" err="1" smtClean="0"/>
              <a:t>σχολ</a:t>
            </a:r>
            <a:r>
              <a:rPr lang="el-GR" dirty="0" smtClean="0"/>
              <a:t>.  σάκας, βάρος)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65" y="1984970"/>
            <a:ext cx="2988046" cy="360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8862" y="1124744"/>
            <a:ext cx="1971250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Επισκόπηση 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26006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6" y="1705098"/>
            <a:ext cx="8525196" cy="4532214"/>
          </a:xfrm>
        </p:spPr>
        <p:txBody>
          <a:bodyPr/>
          <a:lstStyle/>
          <a:p>
            <a:r>
              <a:rPr lang="el-GR" sz="1800" dirty="0" smtClean="0"/>
              <a:t>Προσβάλλει το </a:t>
            </a:r>
            <a:r>
              <a:rPr lang="en-US" sz="1800" dirty="0"/>
              <a:t>0.3–1.5</a:t>
            </a:r>
            <a:r>
              <a:rPr lang="en-US" sz="1800" dirty="0" smtClean="0"/>
              <a:t>%</a:t>
            </a:r>
            <a:r>
              <a:rPr lang="el-GR" sz="1800" dirty="0" smtClean="0"/>
              <a:t> του πληθυσμού και τις γυναίκες 3Χ συχνότερα.</a:t>
            </a:r>
          </a:p>
          <a:p>
            <a:r>
              <a:rPr lang="el-GR" sz="1800" dirty="0" smtClean="0"/>
              <a:t>Ο συνδυασμός υμενίτιδας – τενοντίτιδας και προσβολής των περιαρθρικών ιστών οδηγεί στην προοδευτική καταστροφή της άρθρωσης και σε παραμορφώσεις</a:t>
            </a:r>
          </a:p>
          <a:p>
            <a:r>
              <a:rPr lang="el-GR" sz="1800" dirty="0" smtClean="0"/>
              <a:t>Πόνος, ευαισθησία, μηχανική δυσλειτουργία - Ρήξη τενόντων, συμφύσεις, εκτινασσόμενος δάκτυλος, παγίδευση νεύρων (μέσο ν.)</a:t>
            </a:r>
          </a:p>
          <a:p>
            <a:r>
              <a:rPr lang="el-GR" sz="1800" dirty="0" smtClean="0"/>
              <a:t>Δημιουργία ρευματικών οζιδίων και ωλένια απόκλιση ΜΤΚΦ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Ρευματοειδής </a:t>
            </a:r>
            <a:r>
              <a:rPr lang="el-GR" b="1" dirty="0" err="1" smtClean="0">
                <a:solidFill>
                  <a:srgbClr val="FFFFFF"/>
                </a:solidFill>
              </a:rPr>
              <a:t>αρθρίτις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6"/>
          <a:stretch/>
        </p:blipFill>
        <p:spPr bwMode="auto">
          <a:xfrm>
            <a:off x="2328158" y="4509119"/>
            <a:ext cx="2661048" cy="195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38" y="4509118"/>
            <a:ext cx="1496526" cy="195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38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dirty="0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Hand Tumors</a:t>
            </a:r>
          </a:p>
        </p:txBody>
      </p:sp>
      <p:pic>
        <p:nvPicPr>
          <p:cNvPr id="9" name="Picture 1038" descr="C:\Documents and Settings\dekan\Desktop\definitivno\1g\ganglion9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1038314" y="2049036"/>
            <a:ext cx="1597446" cy="209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Documents and Settings\dekan\Desktop\definitivno\1g\lipoma 5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46" y="2049036"/>
            <a:ext cx="2125397" cy="193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:\Documents and Settings\dekan\Desktop\definitivno\1g\lipoma 5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45" y="3986899"/>
            <a:ext cx="2125397" cy="149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36" descr="C:\Documents and Settings\dekan\Desktop\definitivno\1g\ganglion12 2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7" y="4141255"/>
            <a:ext cx="1610723" cy="12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:\Documents and Settings\dekan\Desktop\definitivno\1g\tu gigantocel 15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24" y="2049036"/>
            <a:ext cx="2405676" cy="12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Documents and Settings\dekan\Desktop\definitivno\1g\tu gigantocel 15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55" y="3251874"/>
            <a:ext cx="2405676" cy="211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5037" y="6137677"/>
            <a:ext cx="16107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  γάγγλιο	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6047" y="6137677"/>
            <a:ext cx="21253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  λίπωμα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5244" y="6137677"/>
            <a:ext cx="23771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  γιγαντοκυτταρικός όγκος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k:@MSITStore:C:\Users\stergios\Desktop\Current%20orthopedics%204th.chm::/Print%20Chapter%2010_%20Hand%20Surgery_files/loadBinaryCAWCLJPG.gif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 bwMode="gray">
          <a:xfrm>
            <a:off x="1025525" y="0"/>
            <a:ext cx="71469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dirty="0" smtClean="0"/>
              <a:t>ΠΑΘΗΣΕΙΣ ΚΑΡΠΟΥ – ΑΚΡΑΣ ΧΕΙΡΟΣ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Hand Tumors</a:t>
            </a:r>
          </a:p>
        </p:txBody>
      </p:sp>
      <p:pic>
        <p:nvPicPr>
          <p:cNvPr id="17" name="Picture 12" descr="C:\Documents and Settings\dekan\Desktop\definitivno\2g\enhondrom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7" y="2276453"/>
            <a:ext cx="1907973" cy="176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D:\ATLAS\atlas 1\enhondroma 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7" y="4066579"/>
            <a:ext cx="1907973" cy="19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Documents and Settings\dekan\Desktop\definitivno\3g\artritisurica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:\Documents and Settings\dekan\Desktop\definitivno\3g\haemangioma 1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15" y="2276872"/>
            <a:ext cx="19442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C:\Documents and Settings\dekan\Desktop\definitivno\3g\haemangioma 1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61" y="3588951"/>
            <a:ext cx="1931470" cy="15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25037" y="6309320"/>
            <a:ext cx="19079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rgbClr val="FFFFFF"/>
                </a:solidFill>
              </a:rPr>
              <a:t>εγχόνδρωμα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3161" y="6311066"/>
            <a:ext cx="19079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αιμαγγείωμα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2120" y="6306672"/>
            <a:ext cx="32403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Ουρική αρθρίτιδα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924074"/>
            <a:ext cx="4303443" cy="4313238"/>
          </a:xfrm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l-GR" dirty="0" smtClean="0"/>
              <a:t>Μέσο νεύρο</a:t>
            </a:r>
          </a:p>
          <a:p>
            <a:pPr>
              <a:lnSpc>
                <a:spcPct val="200000"/>
              </a:lnSpc>
            </a:pPr>
            <a:r>
              <a:rPr lang="el-GR" dirty="0" err="1" smtClean="0"/>
              <a:t>Κερκιδικό</a:t>
            </a:r>
            <a:r>
              <a:rPr lang="el-GR" dirty="0" smtClean="0"/>
              <a:t> νεύρο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Ωλένιο νεύρο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Τίτλος 1"/>
          <p:cNvSpPr txBox="1">
            <a:spLocks/>
          </p:cNvSpPr>
          <p:nvPr/>
        </p:nvSpPr>
        <p:spPr bwMode="gray">
          <a:xfrm>
            <a:off x="1025037" y="188640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dirty="0" smtClean="0"/>
              <a:t>ΠΑΘΗΣΕΙΣ ΚΑΡΠΟΥ – ΑΚΡΑΣ ΧΕΙΡΟΣ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Πιεστικές νευροπάθειες άνω άκρου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42" y="2276872"/>
            <a:ext cx="4987501" cy="338437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Έλλειψη 1"/>
          <p:cNvSpPr/>
          <p:nvPr/>
        </p:nvSpPr>
        <p:spPr bwMode="auto">
          <a:xfrm>
            <a:off x="3947742" y="4256342"/>
            <a:ext cx="1005677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Έλλειψη 10"/>
          <p:cNvSpPr/>
          <p:nvPr/>
        </p:nvSpPr>
        <p:spPr bwMode="auto">
          <a:xfrm>
            <a:off x="7236296" y="4256342"/>
            <a:ext cx="1005677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0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43" y="1700808"/>
            <a:ext cx="4576738" cy="446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Τίτλος 1"/>
          <p:cNvSpPr txBox="1">
            <a:spLocks/>
          </p:cNvSpPr>
          <p:nvPr/>
        </p:nvSpPr>
        <p:spPr bwMode="gray">
          <a:xfrm>
            <a:off x="1025037" y="188640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dirty="0" smtClean="0"/>
              <a:t>ΠΑΘΗΣΕΙΣ ΚΑΡΠΟΥ – ΑΚΡΑΣ ΧΕΙΡΟΣ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124744"/>
            <a:ext cx="56886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Πιεστικές νευροπάθειες άνω </a:t>
            </a:r>
            <a:r>
              <a:rPr lang="el-GR" b="1" dirty="0" smtClean="0">
                <a:solidFill>
                  <a:srgbClr val="FFFFFF"/>
                </a:solidFill>
              </a:rPr>
              <a:t>άκρου </a:t>
            </a:r>
          </a:p>
          <a:p>
            <a:pPr algn="ctr"/>
            <a:r>
              <a:rPr lang="el-GR" b="1" dirty="0" smtClean="0">
                <a:solidFill>
                  <a:srgbClr val="FFFFFF"/>
                </a:solidFill>
              </a:rPr>
              <a:t>μέσο νεύρο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23160"/>
            <a:ext cx="2408478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Σύνδρομο πρηνιστή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429000"/>
            <a:ext cx="2952328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Σύνδρομο πρόσθιου </a:t>
            </a:r>
            <a:r>
              <a:rPr lang="el-GR" b="1" dirty="0" err="1" smtClean="0">
                <a:solidFill>
                  <a:srgbClr val="FFFFFF"/>
                </a:solidFill>
              </a:rPr>
              <a:t>μεσόστεου</a:t>
            </a:r>
            <a:r>
              <a:rPr lang="el-GR" b="1" dirty="0" smtClean="0">
                <a:solidFill>
                  <a:srgbClr val="FFFFFF"/>
                </a:solidFill>
              </a:rPr>
              <a:t> ν.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6309320"/>
            <a:ext cx="3344924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Σύνδρομο Καρπιαίου </a:t>
            </a:r>
            <a:r>
              <a:rPr lang="el-GR" b="1" dirty="0" err="1" smtClean="0">
                <a:solidFill>
                  <a:srgbClr val="FFFFFF"/>
                </a:solidFill>
              </a:rPr>
              <a:t>Σωλήνος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398" y="2636912"/>
            <a:ext cx="47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endParaRPr lang="el-G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0791" y="2938494"/>
            <a:ext cx="45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endParaRPr lang="el-G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6886" y="6232376"/>
            <a:ext cx="43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endParaRPr lang="el-G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63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Τίτλος 1"/>
          <p:cNvSpPr txBox="1">
            <a:spLocks/>
          </p:cNvSpPr>
          <p:nvPr/>
        </p:nvSpPr>
        <p:spPr bwMode="gray">
          <a:xfrm>
            <a:off x="1025037" y="188640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dirty="0" smtClean="0"/>
              <a:t>ΠΑΘΗΣΕΙΣ ΚΑΡΠΟΥ – ΑΚΡΑΣ ΧΕΙΡΟΣ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124744"/>
            <a:ext cx="56886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Πιεστικές νευροπάθειες άνω άκρου </a:t>
            </a:r>
            <a:r>
              <a:rPr lang="el-GR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l-GR" b="1" dirty="0" smtClean="0">
                <a:solidFill>
                  <a:srgbClr val="FFFFFF"/>
                </a:solidFill>
              </a:rPr>
              <a:t>Ωλένιο νεύρο</a:t>
            </a:r>
            <a:endParaRPr lang="sv-SE" b="1" dirty="0">
              <a:solidFill>
                <a:srgbClr val="FFFFFF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1" y="2348880"/>
            <a:ext cx="423427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28" y="2348880"/>
            <a:ext cx="2073824" cy="338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5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780058"/>
            <a:ext cx="8524875" cy="4313238"/>
          </a:xfrm>
        </p:spPr>
        <p:txBody>
          <a:bodyPr/>
          <a:lstStyle/>
          <a:p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Τίτλος 1"/>
          <p:cNvSpPr txBox="1">
            <a:spLocks/>
          </p:cNvSpPr>
          <p:nvPr/>
        </p:nvSpPr>
        <p:spPr bwMode="gray">
          <a:xfrm>
            <a:off x="1025037" y="188640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dirty="0" smtClean="0"/>
              <a:t>ΠΑΘΗΣΕΙΣ ΚΑΡΠΟΥ – ΑΚΡΑΣ ΧΕΙΡΟΣ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1124744"/>
            <a:ext cx="56886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Πιεστικές νευροπάθειες άνω άκρου </a:t>
            </a:r>
            <a:r>
              <a:rPr lang="el-GR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l-GR" b="1" dirty="0" err="1" smtClean="0">
                <a:solidFill>
                  <a:srgbClr val="FFFFFF"/>
                </a:solidFill>
              </a:rPr>
              <a:t>Κερκιδικό</a:t>
            </a:r>
            <a:r>
              <a:rPr lang="el-GR" b="1" dirty="0" smtClean="0">
                <a:solidFill>
                  <a:srgbClr val="FFFFFF"/>
                </a:solidFill>
              </a:rPr>
              <a:t> νεύρο</a:t>
            </a:r>
            <a:endParaRPr lang="sv-SE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56992"/>
            <a:ext cx="56886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Radial </a:t>
            </a:r>
            <a:r>
              <a:rPr lang="en-US" b="1" dirty="0" smtClean="0">
                <a:solidFill>
                  <a:srgbClr val="FFFFFF"/>
                </a:solidFill>
              </a:rPr>
              <a:t>Neuropathy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Posterior </a:t>
            </a:r>
            <a:r>
              <a:rPr lang="en-US" b="1" dirty="0" err="1">
                <a:solidFill>
                  <a:srgbClr val="FFFFFF"/>
                </a:solidFill>
              </a:rPr>
              <a:t>Interosseous</a:t>
            </a:r>
            <a:r>
              <a:rPr lang="en-US" b="1" dirty="0">
                <a:solidFill>
                  <a:srgbClr val="FFFFFF"/>
                </a:solidFill>
              </a:rPr>
              <a:t> Nerve Syndrome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21" y="2636912"/>
            <a:ext cx="2923213" cy="33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6" y="4149080"/>
            <a:ext cx="1828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18" y="4330649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1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780058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/>
              <a:t>Ανατομία της θωρακικής εξόδου : </a:t>
            </a:r>
          </a:p>
          <a:p>
            <a:r>
              <a:rPr lang="el-GR" sz="1800" dirty="0" smtClean="0"/>
              <a:t>Πρόσθιος σκαληνός (πρόσθια) – μέσος σκαληνός (οπίσθια) – πρώτη πλευρά (κάτω)</a:t>
            </a:r>
          </a:p>
          <a:p>
            <a:endParaRPr lang="el-GR" sz="1800" dirty="0" smtClean="0"/>
          </a:p>
          <a:p>
            <a:r>
              <a:rPr lang="el-GR" sz="1800" dirty="0" smtClean="0"/>
              <a:t>Ερεθισμός της Α8-Θ1 ρίζας.</a:t>
            </a:r>
          </a:p>
          <a:p>
            <a:endParaRPr lang="el-GR" sz="1800" dirty="0" smtClean="0"/>
          </a:p>
          <a:p>
            <a:r>
              <a:rPr lang="el-GR" sz="1800" dirty="0" smtClean="0"/>
              <a:t>Υπεράριθμη (αυχενική ) πλευρά, </a:t>
            </a:r>
            <a:r>
              <a:rPr lang="el-GR" sz="1800" dirty="0" err="1" smtClean="0"/>
              <a:t>τενόντιες</a:t>
            </a:r>
            <a:r>
              <a:rPr lang="el-GR" sz="1800" dirty="0" smtClean="0"/>
              <a:t> δέσμες, υπερτροφικός πώρος # κλείδας</a:t>
            </a:r>
          </a:p>
          <a:p>
            <a:r>
              <a:rPr lang="el-GR" sz="1800" dirty="0" smtClean="0"/>
              <a:t>Συμπτώματα συχνά ασαφή, </a:t>
            </a:r>
            <a:r>
              <a:rPr lang="el-GR" sz="1800" dirty="0"/>
              <a:t>άλγος Α8-Θ1 </a:t>
            </a:r>
            <a:r>
              <a:rPr lang="el-GR" sz="1800" dirty="0" smtClean="0"/>
              <a:t>κατανομής με μυϊκή αδυναμία διαφόρου βαθμού ± αγγειακή διαταραχή</a:t>
            </a:r>
            <a:endParaRPr lang="en-US" sz="1800" dirty="0"/>
          </a:p>
          <a:p>
            <a:r>
              <a:rPr lang="en-US" sz="1800" dirty="0" err="1"/>
              <a:t>Adson</a:t>
            </a:r>
            <a:r>
              <a:rPr lang="en-US" sz="1800" dirty="0"/>
              <a:t> </a:t>
            </a:r>
            <a:r>
              <a:rPr lang="en-US" sz="1800" dirty="0" smtClean="0"/>
              <a:t>test</a:t>
            </a:r>
            <a:endParaRPr lang="el-GR" sz="1800" dirty="0" smtClean="0"/>
          </a:p>
          <a:p>
            <a:r>
              <a:rPr lang="en-US" sz="1800" dirty="0" smtClean="0"/>
              <a:t>Elevated </a:t>
            </a:r>
            <a:r>
              <a:rPr lang="en-US" sz="1800" dirty="0"/>
              <a:t>Stress </a:t>
            </a:r>
            <a:r>
              <a:rPr lang="en-US" sz="1800" dirty="0" smtClean="0"/>
              <a:t>Test</a:t>
            </a:r>
            <a:endParaRPr lang="en-US" sz="1800" dirty="0"/>
          </a:p>
          <a:p>
            <a:endParaRPr lang="el-GR" sz="1800" dirty="0" smtClean="0"/>
          </a:p>
          <a:p>
            <a:r>
              <a:rPr lang="el-GR" sz="1800" dirty="0" err="1" smtClean="0"/>
              <a:t>Σκαληνοτομή</a:t>
            </a:r>
            <a:r>
              <a:rPr lang="el-GR" sz="1800" dirty="0" smtClean="0"/>
              <a:t>, αφαίρεση αυχενικής πλευράς, αφαίρεση πρώτης πλευράς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0561" cy="9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Τίτλος 1"/>
          <p:cNvSpPr txBox="1">
            <a:spLocks/>
          </p:cNvSpPr>
          <p:nvPr/>
        </p:nvSpPr>
        <p:spPr bwMode="gray">
          <a:xfrm>
            <a:off x="1025037" y="188640"/>
            <a:ext cx="714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dirty="0" smtClean="0"/>
              <a:t>ΠΑΘΗΣΕΙΣ ΚΑΡΠΟΥ – ΑΚΡΑΣ ΧΕΙΡΟΣ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Σύνδρομο Θωρακικής Εξόδου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8" y="2325374"/>
            <a:ext cx="418671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8862" y="1124744"/>
            <a:ext cx="1971250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Εύρος κίνησης</a:t>
            </a:r>
            <a:endParaRPr lang="el-G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41457"/>
            <a:ext cx="3488373" cy="44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59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924074"/>
            <a:ext cx="5860901" cy="4313238"/>
          </a:xfrm>
        </p:spPr>
        <p:txBody>
          <a:bodyPr anchor="ctr"/>
          <a:lstStyle/>
          <a:p>
            <a:pPr>
              <a:lnSpc>
                <a:spcPct val="200000"/>
              </a:lnSpc>
            </a:pPr>
            <a:endParaRPr lang="el-GR" dirty="0" smtClean="0"/>
          </a:p>
          <a:p>
            <a:pPr>
              <a:lnSpc>
                <a:spcPct val="200000"/>
              </a:lnSpc>
            </a:pPr>
            <a:r>
              <a:rPr lang="el-GR" dirty="0" smtClean="0"/>
              <a:t>Όχι τόσο συχνή όσο των κάτω άκρων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Σπάνια η πρωτοπαθής μορφή της</a:t>
            </a:r>
          </a:p>
          <a:p>
            <a:pPr>
              <a:lnSpc>
                <a:spcPct val="200000"/>
              </a:lnSpc>
            </a:pPr>
            <a:r>
              <a:rPr lang="el-GR" dirty="0"/>
              <a:t>Συχνότερη η αρθροπάθεια του στροφικού πετάλου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Σηπτική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l-GR" dirty="0" smtClean="0"/>
              <a:t>Φλεγμονώδης μορφή (Ρευματοειδής)</a:t>
            </a:r>
          </a:p>
          <a:p>
            <a:pPr>
              <a:lnSpc>
                <a:spcPct val="200000"/>
              </a:lnSpc>
            </a:pP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08862" y="1115452"/>
            <a:ext cx="1971250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αρθρίτις</a:t>
            </a:r>
            <a:endParaRPr lang="el-G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97765"/>
            <a:ext cx="2841780" cy="31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92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489075"/>
            <a:ext cx="5572869" cy="4313238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 smtClean="0"/>
              <a:t>ΘΕΡΑΠΕΙΑ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u="sng" dirty="0" smtClean="0"/>
              <a:t>ΣΗΠΤΙΚΗ:</a:t>
            </a:r>
            <a:r>
              <a:rPr lang="el-GR" dirty="0" smtClean="0"/>
              <a:t>	</a:t>
            </a:r>
          </a:p>
          <a:p>
            <a:r>
              <a:rPr lang="el-GR" dirty="0" smtClean="0"/>
              <a:t>αντιβιοτική κάλυψη, χειρουργικός καθαρισμός και </a:t>
            </a:r>
            <a:r>
              <a:rPr lang="el-GR" dirty="0" err="1" smtClean="0"/>
              <a:t>υμενεκτομή</a:t>
            </a:r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u="sng" dirty="0" smtClean="0"/>
              <a:t>ΡΑ/ΟΑ:</a:t>
            </a:r>
          </a:p>
          <a:p>
            <a:r>
              <a:rPr lang="el-GR" dirty="0" smtClean="0"/>
              <a:t>Αρχικά συντηρητικά (φ/θ, εγχύσεις)</a:t>
            </a:r>
          </a:p>
          <a:p>
            <a:r>
              <a:rPr lang="el-GR" dirty="0" smtClean="0"/>
              <a:t>Αρθροπλαστική (με ακέραιο το </a:t>
            </a:r>
            <a:r>
              <a:rPr lang="en-US" dirty="0" smtClean="0"/>
              <a:t>RC)</a:t>
            </a:r>
            <a:endParaRPr lang="el-GR" dirty="0" smtClean="0"/>
          </a:p>
          <a:p>
            <a:r>
              <a:rPr lang="el-GR" dirty="0" err="1" smtClean="0"/>
              <a:t>Αρθρόδεση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08862" y="1124744"/>
            <a:ext cx="1971250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αρθρίτις</a:t>
            </a:r>
            <a:endParaRPr lang="el-G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855640" cy="358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11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92333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περιαρθρίτιδα / </a:t>
            </a:r>
            <a:r>
              <a:rPr lang="el-GR" dirty="0" err="1"/>
              <a:t>υπακρωμιακό</a:t>
            </a:r>
            <a:r>
              <a:rPr lang="el-GR" dirty="0"/>
              <a:t> σύνδρομο / σύνδρομο πρόσκρουσης / </a:t>
            </a:r>
            <a:r>
              <a:rPr lang="el-GR" dirty="0" err="1"/>
              <a:t>ασβεστοποιός</a:t>
            </a:r>
            <a:r>
              <a:rPr lang="el-GR" dirty="0"/>
              <a:t> </a:t>
            </a:r>
            <a:r>
              <a:rPr lang="el-GR" dirty="0" err="1"/>
              <a:t>τενοντίτις</a:t>
            </a:r>
            <a:r>
              <a:rPr lang="el-GR" dirty="0"/>
              <a:t> / παγωμένος ώμος</a:t>
            </a:r>
          </a:p>
        </p:txBody>
      </p:sp>
    </p:spTree>
    <p:extLst>
      <p:ext uri="{BB962C8B-B14F-4D97-AF65-F5344CB8AC3E}">
        <p14:creationId xmlns:p14="http://schemas.microsoft.com/office/powerpoint/2010/main" val="319857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037" y="220663"/>
            <a:ext cx="7147363" cy="647700"/>
          </a:xfrm>
        </p:spPr>
        <p:txBody>
          <a:bodyPr/>
          <a:lstStyle/>
          <a:p>
            <a:pPr algn="ctr"/>
            <a:r>
              <a:rPr lang="el-GR" dirty="0" smtClean="0"/>
              <a:t>ΠΑΘΗΣΕΙΣ ΩΜΟΥ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2400" y="0"/>
            <a:ext cx="971600" cy="9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275" y="1708050"/>
            <a:ext cx="8524875" cy="4313238"/>
          </a:xfrm>
        </p:spPr>
        <p:txBody>
          <a:bodyPr/>
          <a:lstStyle/>
          <a:p>
            <a:r>
              <a:rPr lang="el-GR" dirty="0" smtClean="0"/>
              <a:t>Ο όρος αυτός περικλείει όλες τις εκφυλιστικές αλλοιώσεις που συμβαίνουν στον </a:t>
            </a:r>
            <a:r>
              <a:rPr lang="el-GR" dirty="0" err="1" smtClean="0"/>
              <a:t>υπακρωμιακό</a:t>
            </a:r>
            <a:r>
              <a:rPr lang="el-GR" dirty="0" smtClean="0"/>
              <a:t> χώρο</a:t>
            </a:r>
          </a:p>
          <a:p>
            <a:r>
              <a:rPr lang="el-GR" dirty="0" smtClean="0"/>
              <a:t>Είναι πάθηση των ενηλίκων – εκφυλιστική νόσος</a:t>
            </a:r>
          </a:p>
          <a:p>
            <a:r>
              <a:rPr lang="el-GR" dirty="0" smtClean="0"/>
              <a:t>Σχετίζεται με την αιμάτωση του στροφικού πετάλου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0" y="-2"/>
            <a:ext cx="1025037" cy="9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24744"/>
            <a:ext cx="568863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περιαρθρίτιδα / σύνδρομο  </a:t>
            </a:r>
            <a:r>
              <a:rPr lang="el-GR" dirty="0" err="1"/>
              <a:t>υπακρωμιακού</a:t>
            </a:r>
            <a:r>
              <a:rPr lang="el-GR" dirty="0"/>
              <a:t> χώρου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49" y="3501008"/>
            <a:ext cx="32099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34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Standarddesign">
  <a:themeElements>
    <a:clrScheme name="Προσαρμοσμένο 5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5C201"/>
      </a:accent2>
      <a:accent3>
        <a:srgbClr val="526DB0"/>
      </a:accent3>
      <a:accent4>
        <a:srgbClr val="FFFFFF"/>
      </a:accent4>
      <a:accent5>
        <a:srgbClr val="DC5924"/>
      </a:accent5>
      <a:accent6>
        <a:srgbClr val="FFFFFF"/>
      </a:accent6>
      <a:hlink>
        <a:srgbClr val="CC9900"/>
      </a:hlink>
      <a:folHlink>
        <a:srgbClr val="D1282E"/>
      </a:folHlink>
    </a:clrScheme>
    <a:fontScheme name="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1511</Words>
  <Application>Microsoft Macintosh PowerPoint</Application>
  <PresentationFormat>On-screen Show (4:3)</PresentationFormat>
  <Paragraphs>333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3_Standarddesign</vt:lpstr>
      <vt:lpstr>ΠΑΘΗΣΕΙΣ ΑΝΩ ΑΚΡΟΥ  (ΩΜΟΥ, ΑΓΚΩΝΟΣ, ΚΑΡΠΟΥ, ΑΚΡΑΣ ΧΕΙΡΑΣ) 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ΠΑΘΗΣΕΙΣ ΩΜΟΥ</vt:lpstr>
      <vt:lpstr>PowerPoint Presentation</vt:lpstr>
      <vt:lpstr>PowerPoint Presentation</vt:lpstr>
      <vt:lpstr>ΠΑΘΗΣΕΙΣ ΑΓΚΩΝΟΣ</vt:lpstr>
      <vt:lpstr>ΠΑΘΗΣΕΙΣ ΑΓΚΩΝΟΣ</vt:lpstr>
      <vt:lpstr>PowerPoint Presentation</vt:lpstr>
      <vt:lpstr>PowerPoint Presentation</vt:lpstr>
      <vt:lpstr>PowerPoint Presentation</vt:lpstr>
      <vt:lpstr>PowerPoint Presentation</vt:lpstr>
      <vt:lpstr>ΠΑΘΗΣΕΙΣ ΚΑΡΠΟΥ – ΑΚΡΑΣ ΧΕΙΡΟΣ</vt:lpstr>
      <vt:lpstr>PowerPoint Presentation</vt:lpstr>
      <vt:lpstr>PowerPoint Presentation</vt:lpstr>
      <vt:lpstr>PowerPoint Presentation</vt:lpstr>
      <vt:lpstr>PowerPoint Presentation</vt:lpstr>
      <vt:lpstr>ΠΑΘΗΣΕΙΣ ΚΑΡΠΟΥ – ΑΚΡΑΣ ΧΕΙΡΟΣ</vt:lpstr>
      <vt:lpstr>ΠΑΘΗΣΕΙΣ ΚΑΡΠΟΥ – ΑΚΡΑΣ ΧΕΙΡΟΣ</vt:lpstr>
      <vt:lpstr>ΠΑΘΗΣΕΙΣ ΚΑΡΠΟΥ – ΑΚΡΑΣ ΧΕΙΡΟΣ</vt:lpstr>
      <vt:lpstr>ΠΑΘΗΣΕΙΣ ΚΑΡΠΟΥ – ΑΚΡΑΣ ΧΕΙΡΟΣ</vt:lpstr>
      <vt:lpstr>ΠΑΘΗΣΕΙΣ ΚΑΡΠΟΥ – ΑΚΡΑΣ ΧΕΙΡΟΣ</vt:lpstr>
      <vt:lpstr>ΠΑΘΗΣΕΙΣ ΚΑΡΠΟΥ – ΑΚΡΑΣ ΧΕΙΡΟΣ</vt:lpstr>
      <vt:lpstr>ΠΑΘΗΣΕΙΣ ΚΑΡΠΟΥ – ΑΚΡΑΣ ΧΕΙΡΟΣ</vt:lpstr>
      <vt:lpstr>ΠΑΘΗΣΕΙΣ ΚΑΡΠΟΥ – ΑΚΡΑΣ ΧΕΙΡΟΣ</vt:lpstr>
      <vt:lpstr>ΠΑΘΗΣΕΙΣ ΚΑΡΠΟΥ – ΑΚΡΑΣ ΧΕΙΡΟΣ</vt:lpstr>
      <vt:lpstr>ΠΑΘΗΣΕΙΣ ΚΑΡΠΟΥ – ΑΚΡΑΣ ΧΕΙΡΟΣ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Project-OS.org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ΠΑΘΗΣΕΙΣ ΑΝΩ ΑΚΡΟΥ  (ΩΜΟΥ, ΑΓΚΩΝΟΣ, ΚΑΡΠΟΥ, ΑΚΡΑΣ ΧΕΙΡΑΣ)</dc:title>
  <dc:creator>stergios</dc:creator>
  <cp:lastModifiedBy>Ιωάννης Λαζαρέττος</cp:lastModifiedBy>
  <cp:revision>72</cp:revision>
  <dcterms:created xsi:type="dcterms:W3CDTF">2012-04-13T12:12:16Z</dcterms:created>
  <dcterms:modified xsi:type="dcterms:W3CDTF">2015-02-08T18:50:07Z</dcterms:modified>
</cp:coreProperties>
</file>