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02" r:id="rId11"/>
  </p:sldIdLst>
  <p:sldSz cx="10080625" cy="7559675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55" d="100"/>
          <a:sy n="55" d="100"/>
        </p:scale>
        <p:origin x="126" y="240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l-GR" sz="2000" dirty="0">
                <a:latin typeface="Arial"/>
              </a:rPr>
              <a:t>Πατήστε για επεξεργασία της μορφής των σημειώσεων</a:t>
            </a:r>
            <a:endParaRPr dirty="0"/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l-GR" sz="1400" dirty="0" smtClean="0">
                <a:latin typeface="Times New Roman"/>
              </a:rPr>
              <a:t>&lt;κεφαλίδα&gt;</a:t>
            </a:r>
            <a:endParaRPr lang="el-GR" dirty="0">
              <a:latin typeface="Helvetica Neue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l-GR" sz="1400" dirty="0" smtClean="0">
                <a:latin typeface="Times New Roman"/>
              </a:rPr>
              <a:t>&lt;ημερομηνία/ώρα&gt;</a:t>
            </a:r>
            <a:endParaRPr lang="el-GR" dirty="0">
              <a:latin typeface="Helvetica Neue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l-GR" sz="1400" dirty="0" smtClean="0">
                <a:latin typeface="Times New Roman"/>
              </a:rPr>
              <a:t>&lt;υποσέλιδο&gt;</a:t>
            </a:r>
            <a:endParaRPr lang="el-GR" dirty="0">
              <a:latin typeface="Helvetica Neue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A47A7B9-4586-4C97-B22B-4D6C3957EB81}" type="slidenum">
              <a:rPr lang="el-GR" sz="1400" smtClean="0">
                <a:latin typeface="Times New Roman"/>
              </a:rPr>
              <a:pPr algn="r"/>
              <a:t>‹#›</a:t>
            </a:fld>
            <a:endParaRPr lang="el-GR" dirty="0"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0988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Helvetica Neue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8EB9239B-29CE-4EAC-A5CD-A42E4967341C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1</a:t>
            </a:fld>
            <a:endParaRPr dirty="0">
              <a:latin typeface="Helvetica Neue"/>
            </a:endParaRPr>
          </a:p>
        </p:txBody>
      </p:sp>
      <p:sp>
        <p:nvSpPr>
          <p:cNvPr id="386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8886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913AF311-F66E-424D-B6EA-982DD0CA5570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10</a:t>
            </a:fld>
            <a:endParaRPr dirty="0">
              <a:latin typeface="Helvetica Neue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1610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C2E50046-ADC7-48A5-A810-0B9C09BCA3D3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2</a:t>
            </a:fld>
            <a:endParaRPr dirty="0">
              <a:latin typeface="Helvetica Neue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690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7457C89F-9AB6-44D3-96FE-AAEC87F0B8F1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3</a:t>
            </a:fld>
            <a:endParaRPr dirty="0">
              <a:latin typeface="Helvetica Neue"/>
            </a:endParaRPr>
          </a:p>
        </p:txBody>
      </p:sp>
      <p:sp>
        <p:nvSpPr>
          <p:cNvPr id="390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4476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2FF531A6-D4E3-4C8E-87CD-993E09FFFD8F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4</a:t>
            </a:fld>
            <a:endParaRPr dirty="0">
              <a:latin typeface="Helvetica Neue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4634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E9DFD76E-B20E-40D4-BEAF-800595EC6046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5</a:t>
            </a:fld>
            <a:endParaRPr dirty="0">
              <a:latin typeface="Helvetica Neue"/>
            </a:endParaRPr>
          </a:p>
        </p:txBody>
      </p:sp>
      <p:sp>
        <p:nvSpPr>
          <p:cNvPr id="394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711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2B5F926C-FE89-4584-9A33-106083770521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6</a:t>
            </a:fld>
            <a:endParaRPr dirty="0">
              <a:latin typeface="Helvetica Neue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0591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74229A30-9398-45AD-8DBC-0B0BA5B51066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7</a:t>
            </a:fld>
            <a:endParaRPr dirty="0">
              <a:latin typeface="Helvetica Neue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1882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B7B9609E-8F4C-4E16-99C5-DC52A28B17BD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8</a:t>
            </a:fld>
            <a:endParaRPr dirty="0">
              <a:latin typeface="Helvetica Neue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8908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CustomShape 1"/>
          <p:cNvSpPr/>
          <p:nvPr/>
        </p:nvSpPr>
        <p:spPr>
          <a:xfrm>
            <a:off x="4280040" y="10156680"/>
            <a:ext cx="327708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2000"/>
              </a:lnSpc>
            </a:pPr>
            <a:fld id="{1699E977-7583-453C-BBC2-7D52DE761BC9}" type="slidenum">
              <a:rPr lang="el-GR" sz="1400" strike="noStrike">
                <a:solidFill>
                  <a:srgbClr val="000000"/>
                </a:solidFill>
                <a:latin typeface="Helvetica Neue"/>
                <a:ea typeface="ＭＳ Ｐゴシック"/>
              </a:rPr>
              <a:t>9</a:t>
            </a:fld>
            <a:endParaRPr dirty="0">
              <a:latin typeface="Helvetica Neue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7280" cy="48106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4794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192" y="1595933"/>
            <a:ext cx="7299157" cy="3670246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192" y="5266177"/>
            <a:ext cx="7299157" cy="94955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3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4" y="5291758"/>
            <a:ext cx="7299156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5192" y="755968"/>
            <a:ext cx="7299157" cy="401316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3" y="5916482"/>
            <a:ext cx="7299155" cy="544226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82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2" y="1595931"/>
            <a:ext cx="7299157" cy="2183906"/>
          </a:xfrm>
        </p:spPr>
        <p:txBody>
          <a:bodyPr/>
          <a:lstStyle>
            <a:lvl1pPr>
              <a:defRPr sz="529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2" y="4031827"/>
            <a:ext cx="7299157" cy="2603888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45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422" y="1595931"/>
            <a:ext cx="6615740" cy="2561090"/>
          </a:xfrm>
        </p:spPr>
        <p:txBody>
          <a:bodyPr/>
          <a:lstStyle>
            <a:lvl1pPr>
              <a:defRPr sz="529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596515" y="4157021"/>
            <a:ext cx="6020549" cy="377183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2" y="4795793"/>
            <a:ext cx="7299157" cy="1847921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2925" y="1070627"/>
            <a:ext cx="663212" cy="2161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8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6673" y="2881216"/>
            <a:ext cx="663212" cy="2161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8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750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3443853"/>
            <a:ext cx="7299159" cy="1822325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2" y="5266178"/>
            <a:ext cx="7299157" cy="948432"/>
          </a:xfrm>
        </p:spPr>
        <p:txBody>
          <a:bodyPr anchor="t"/>
          <a:lstStyle>
            <a:lvl1pPr marL="0" indent="0" algn="l">
              <a:buNone/>
              <a:defRPr sz="2205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940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472" y="2183906"/>
            <a:ext cx="243717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612" y="2939874"/>
            <a:ext cx="2421030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1936" y="2183906"/>
            <a:ext cx="2428383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03207" y="2939874"/>
            <a:ext cx="2437111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92400" y="2183906"/>
            <a:ext cx="2424970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92400" y="2939874"/>
            <a:ext cx="2424970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081662" y="2351899"/>
            <a:ext cx="0" cy="436781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58028" y="2351899"/>
            <a:ext cx="0" cy="43727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347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612" y="4685884"/>
            <a:ext cx="2431534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9612" y="2435895"/>
            <a:ext cx="2431534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9612" y="5321108"/>
            <a:ext cx="2431534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6663" y="4685884"/>
            <a:ext cx="242365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16662" y="2435895"/>
            <a:ext cx="2423656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15543" y="5321107"/>
            <a:ext cx="2426866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92400" y="4685884"/>
            <a:ext cx="2424970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92399" y="2435895"/>
            <a:ext cx="2424970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92298" y="5321104"/>
            <a:ext cx="2428182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081662" y="2351899"/>
            <a:ext cx="0" cy="436781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58028" y="2351899"/>
            <a:ext cx="0" cy="43727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353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58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7903" y="474232"/>
            <a:ext cx="1449468" cy="6422224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612" y="852315"/>
            <a:ext cx="6139229" cy="604414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56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11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4" y="3154532"/>
            <a:ext cx="7299156" cy="2111646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2" y="5266178"/>
            <a:ext cx="7299157" cy="948432"/>
          </a:xfrm>
        </p:spPr>
        <p:txBody>
          <a:bodyPr anchor="t"/>
          <a:lstStyle>
            <a:lvl1pPr marL="0" indent="0" algn="l">
              <a:buNone/>
              <a:defRPr sz="2205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482" y="2271404"/>
            <a:ext cx="3635941" cy="462505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6483" y="2266462"/>
            <a:ext cx="3635943" cy="462999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9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2482" y="2099910"/>
            <a:ext cx="3635939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2482" y="2771881"/>
            <a:ext cx="3635941" cy="4124573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484" y="2099910"/>
            <a:ext cx="363594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6484" y="2771881"/>
            <a:ext cx="3635941" cy="4124573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9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1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8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595932"/>
            <a:ext cx="2812810" cy="1595931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061" y="1595932"/>
            <a:ext cx="4297289" cy="5039783"/>
          </a:xfrm>
        </p:spPr>
        <p:txBody>
          <a:bodyPr anchor="ctr">
            <a:normAutofit/>
          </a:bodyPr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3449453"/>
            <a:ext cx="2812810" cy="3191862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0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326" y="2043903"/>
            <a:ext cx="4212028" cy="1735934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47541" y="1259946"/>
            <a:ext cx="2646853" cy="503978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4031827"/>
            <a:ext cx="4205473" cy="1511935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4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944686" y="1847921"/>
            <a:ext cx="3108193" cy="3107866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6272645" y="-503978"/>
            <a:ext cx="1764109" cy="176392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944686" y="6719711"/>
            <a:ext cx="1092068" cy="10919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69761" y="2939874"/>
            <a:ext cx="4620286" cy="461980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925808" y="3191863"/>
            <a:ext cx="2604161" cy="260388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9" y="499038"/>
            <a:ext cx="7778066" cy="15438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2482" y="2262970"/>
            <a:ext cx="7399132" cy="4624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262763" y="2015869"/>
            <a:ext cx="1091952" cy="252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872043" y="3597249"/>
            <a:ext cx="4254709" cy="2520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561951" y="325995"/>
            <a:ext cx="693223" cy="8462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88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50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503979" rtl="0" eaLnBrk="1" latinLnBrk="0" hangingPunct="1">
        <a:spcBef>
          <a:spcPct val="0"/>
        </a:spcBef>
        <a:buNone/>
        <a:defRPr sz="463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85" indent="-377985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5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18967" indent="-314988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4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59951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4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393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6790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189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7586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7985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382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6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92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90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8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5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84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/>
          <p:nvPr/>
        </p:nvPicPr>
        <p:blipFill>
          <a:blip r:embed="rId3"/>
          <a:stretch/>
        </p:blipFill>
        <p:spPr>
          <a:xfrm>
            <a:off x="1476000" y="1377360"/>
            <a:ext cx="2160000" cy="2160000"/>
          </a:xfrm>
          <a:prstGeom prst="rect">
            <a:avLst/>
          </a:prstGeom>
          <a:ln>
            <a:noFill/>
          </a:ln>
        </p:spPr>
      </p:pic>
      <p:sp>
        <p:nvSpPr>
          <p:cNvPr id="42" name="Line 1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43" name="Line 2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44" name="CustomShape 3"/>
          <p:cNvSpPr/>
          <p:nvPr/>
        </p:nvSpPr>
        <p:spPr>
          <a:xfrm>
            <a:off x="539640" y="648000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2" h="1669">
                <a:moveTo>
                  <a:pt x="0" y="0"/>
                </a:moveTo>
                <a:lnTo>
                  <a:pt x="24991" y="0"/>
                </a:lnTo>
                <a:lnTo>
                  <a:pt x="24991" y="1668"/>
                </a:lnTo>
                <a:lnTo>
                  <a:pt x="0" y="1668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74000"/>
              </a:lnSpc>
            </a:pPr>
            <a:r>
              <a:rPr lang="el-GR" sz="36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Πρώτες Βοήθειες</a:t>
            </a:r>
            <a:endParaRPr dirty="0">
              <a:latin typeface="Helvetica Neue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539640" y="6157080"/>
            <a:ext cx="8995320" cy="528840"/>
          </a:xfrm>
          <a:custGeom>
            <a:avLst/>
            <a:gdLst/>
            <a:ahLst/>
            <a:cxnLst/>
            <a:rect l="0" t="0" r="r" b="b"/>
            <a:pathLst>
              <a:path w="24994" h="1666">
                <a:moveTo>
                  <a:pt x="0" y="0"/>
                </a:moveTo>
                <a:lnTo>
                  <a:pt x="24993" y="0"/>
                </a:lnTo>
                <a:lnTo>
                  <a:pt x="24993" y="1665"/>
                </a:lnTo>
                <a:lnTo>
                  <a:pt x="0" y="1665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74000"/>
              </a:lnSpc>
            </a:pPr>
            <a:r>
              <a:rPr lang="el-GR" sz="20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20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</a:t>
            </a:r>
            <a:endParaRPr dirty="0">
              <a:latin typeface="Helvetica Neue"/>
            </a:endParaRPr>
          </a:p>
          <a:p>
            <a:pPr algn="r">
              <a:lnSpc>
                <a:spcPct val="74000"/>
              </a:lnSpc>
            </a:pPr>
            <a:r>
              <a:rPr lang="el-GR" sz="12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MD PhD </a:t>
            </a:r>
            <a:r>
              <a:rPr lang="el-GR" sz="12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pic>
        <p:nvPicPr>
          <p:cNvPr id="46" name="Picture 45"/>
          <p:cNvPicPr/>
          <p:nvPr/>
        </p:nvPicPr>
        <p:blipFill>
          <a:blip r:embed="rId4"/>
          <a:stretch/>
        </p:blipFill>
        <p:spPr>
          <a:xfrm>
            <a:off x="1476000" y="3238560"/>
            <a:ext cx="2160000" cy="1252800"/>
          </a:xfrm>
          <a:prstGeom prst="rect">
            <a:avLst/>
          </a:prstGeom>
          <a:ln>
            <a:noFill/>
          </a:ln>
        </p:spPr>
      </p:pic>
      <p:pic>
        <p:nvPicPr>
          <p:cNvPr id="47" name="Picture 46"/>
          <p:cNvPicPr/>
          <p:nvPr/>
        </p:nvPicPr>
        <p:blipFill>
          <a:blip r:embed="rId5"/>
          <a:stretch/>
        </p:blipFill>
        <p:spPr>
          <a:xfrm>
            <a:off x="3960360" y="1377360"/>
            <a:ext cx="4680000" cy="4680000"/>
          </a:xfrm>
          <a:prstGeom prst="rect">
            <a:avLst/>
          </a:prstGeom>
          <a:ln>
            <a:noFill/>
          </a:ln>
        </p:spPr>
      </p:pic>
      <p:pic>
        <p:nvPicPr>
          <p:cNvPr id="48" name="Picture 47"/>
          <p:cNvPicPr/>
          <p:nvPr/>
        </p:nvPicPr>
        <p:blipFill>
          <a:blip r:embed="rId6"/>
          <a:stretch/>
        </p:blipFill>
        <p:spPr>
          <a:xfrm>
            <a:off x="1475640" y="4473000"/>
            <a:ext cx="2160000" cy="1616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E67CC383-53C5-4868-9916-EAB5E69371E1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10</a:t>
            </a:fld>
            <a:endParaRPr dirty="0">
              <a:latin typeface="Helvetica Neue"/>
            </a:endParaRPr>
          </a:p>
        </p:txBody>
      </p:sp>
      <p:sp>
        <p:nvSpPr>
          <p:cNvPr id="380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381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382" name="CustomShape 4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383" name="CustomShape 5"/>
          <p:cNvSpPr/>
          <p:nvPr/>
        </p:nvSpPr>
        <p:spPr>
          <a:xfrm>
            <a:off x="363600" y="693720"/>
            <a:ext cx="9355680" cy="545760"/>
          </a:xfrm>
          <a:custGeom>
            <a:avLst/>
            <a:gdLst/>
            <a:ahLst/>
            <a:cxnLst/>
            <a:rect l="0" t="0" r="r" b="b"/>
            <a:pathLst>
              <a:path w="25994" h="1775">
                <a:moveTo>
                  <a:pt x="0" y="0"/>
                </a:moveTo>
                <a:lnTo>
                  <a:pt x="25993" y="0"/>
                </a:lnTo>
                <a:lnTo>
                  <a:pt x="25993" y="1774"/>
                </a:lnTo>
                <a:lnTo>
                  <a:pt x="0" y="1774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4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Ευχαριστώ για την Προσοχή σας!</a:t>
            </a:r>
            <a:endParaRPr sz="2800" dirty="0">
              <a:latin typeface="Helvetica Neue"/>
            </a:endParaRPr>
          </a:p>
        </p:txBody>
      </p:sp>
      <p:pic>
        <p:nvPicPr>
          <p:cNvPr id="384" name="Picture 5"/>
          <p:cNvPicPr/>
          <p:nvPr/>
        </p:nvPicPr>
        <p:blipFill>
          <a:blip r:embed="rId3"/>
          <a:stretch/>
        </p:blipFill>
        <p:spPr>
          <a:xfrm>
            <a:off x="2519280" y="1547640"/>
            <a:ext cx="5039280" cy="5039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7DEA2362-58A8-457B-8621-C56F7C110F1B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2</a:t>
            </a:fld>
            <a:endParaRPr dirty="0">
              <a:latin typeface="Helvetica Neue"/>
            </a:endParaRPr>
          </a:p>
        </p:txBody>
      </p:sp>
      <p:sp>
        <p:nvSpPr>
          <p:cNvPr id="50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51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52" name="CustomShape 4"/>
          <p:cNvSpPr/>
          <p:nvPr/>
        </p:nvSpPr>
        <p:spPr>
          <a:xfrm>
            <a:off x="287280" y="539640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Ορισμός</a:t>
            </a:r>
            <a:endParaRPr sz="1600" dirty="0">
              <a:latin typeface="Helvetica Neue"/>
            </a:endParaRPr>
          </a:p>
        </p:txBody>
      </p:sp>
      <p:sp>
        <p:nvSpPr>
          <p:cNvPr id="53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54" name="CustomShape 6"/>
          <p:cNvSpPr/>
          <p:nvPr/>
        </p:nvSpPr>
        <p:spPr>
          <a:xfrm>
            <a:off x="287280" y="1590540"/>
            <a:ext cx="9358920" cy="122032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Το σύνολο των φροντίδων που προσφέρονται από ένα τυχαίο μάρτυρα προς άτομο ή άτομα που υπέστησαν ατύχημα ή αρρώστησαν ξαφνικά, μέχρι να αντιμετωπιστούν από </a:t>
            </a:r>
            <a:r>
              <a:rPr lang="el-GR" sz="2400" strike="noStrike" dirty="0" smtClean="0">
                <a:solidFill>
                  <a:srgbClr val="FFFFFF"/>
                </a:solidFill>
                <a:latin typeface="Helvetica Neue"/>
                <a:ea typeface="ＭＳ Ｐゴシック"/>
              </a:rPr>
              <a:t>ειδικούς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AAF74894-E86D-4F74-93A9-57378208A6C1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3</a:t>
            </a:fld>
            <a:endParaRPr dirty="0">
              <a:latin typeface="Helvetica Neue"/>
            </a:endParaRPr>
          </a:p>
        </p:txBody>
      </p:sp>
      <p:sp>
        <p:nvSpPr>
          <p:cNvPr id="56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57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58" name="CustomShape 4"/>
          <p:cNvSpPr/>
          <p:nvPr/>
        </p:nvSpPr>
        <p:spPr>
          <a:xfrm>
            <a:off x="287280" y="539640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Στόχοι των Πρώτων Βοηθειών</a:t>
            </a:r>
            <a:endParaRPr sz="1600" dirty="0">
              <a:latin typeface="Helvetica Neue"/>
            </a:endParaRPr>
          </a:p>
        </p:txBody>
      </p:sp>
      <p:sp>
        <p:nvSpPr>
          <p:cNvPr id="59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60" name="CustomShape 6"/>
          <p:cNvSpPr/>
          <p:nvPr/>
        </p:nvSpPr>
        <p:spPr>
          <a:xfrm>
            <a:off x="287280" y="2012562"/>
            <a:ext cx="9358920" cy="26976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Διατήρηση της ζωής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Ελαχιστοποίηση της βλάβης που προκλήθηκε στο θύμα</a:t>
            </a:r>
            <a:endParaRPr sz="2400" dirty="0">
              <a:latin typeface="Helvetica Neue"/>
            </a:endParaRPr>
          </a:p>
          <a:p>
            <a:pPr marL="357188" indent="-357188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Διατήρηση του θύματος σε καλή κατάσταση μέχρι να φθάσει εξειδικευμένη βοήθεια</a:t>
            </a:r>
            <a:endParaRPr sz="2400" dirty="0">
              <a:latin typeface="Helvetica Neue"/>
            </a:endParaRPr>
          </a:p>
          <a:p>
            <a:pPr marL="357188" indent="-357188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4.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Ασφαλής μεταφορά θύματος σε κέντρο Ιατρικής Βοήθειας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5.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Ανακούφιση από τον πόνο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6.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Ηθική συμπαράσταση στον πάσχοντα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ABFBDD97-585F-4E13-9519-EEB3A8CF4C45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4</a:t>
            </a:fld>
            <a:endParaRPr dirty="0">
              <a:latin typeface="Helvetica Neue"/>
            </a:endParaRPr>
          </a:p>
        </p:txBody>
      </p:sp>
      <p:sp>
        <p:nvSpPr>
          <p:cNvPr id="62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63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64" name="CustomShape 4"/>
          <p:cNvSpPr/>
          <p:nvPr/>
        </p:nvSpPr>
        <p:spPr>
          <a:xfrm>
            <a:off x="287280" y="539640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Απαραίτητες Ενέργειες</a:t>
            </a:r>
            <a:endParaRPr sz="1600" dirty="0">
              <a:latin typeface="Helvetica Neue"/>
            </a:endParaRPr>
          </a:p>
        </p:txBody>
      </p:sp>
      <p:sp>
        <p:nvSpPr>
          <p:cNvPr id="65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66" name="CustomShape 6"/>
          <p:cNvSpPr/>
          <p:nvPr/>
        </p:nvSpPr>
        <p:spPr>
          <a:xfrm>
            <a:off x="287280" y="1608125"/>
            <a:ext cx="9358920" cy="38056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Ειδοποίηση ΕΚΑΒ (166 ή 112)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Αξιολόγηση κατάστασης θύματος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Αξιολόγηση κατάστασης θύματος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4.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Εξασφάλιση αεραγωγού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5. </a:t>
            </a:r>
            <a:r>
              <a:rPr lang="el-GR" sz="24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Καρδιοαναπνευστική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Αναζωογόνηση (ΚΑΡΠΑ)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6.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Έλεγχος εξωτερικής αιμορραγίας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7.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Περιποίηση τραυμάτων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8.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Ακινητοποίηση καταγμάτων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9.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Απομάκρυνση βλαπτικών παραγόντων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10.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Ανακούφιση από τον πόνο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0D678EBD-69F8-4D8C-9372-63FA5E8B1021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5</a:t>
            </a:fld>
            <a:endParaRPr dirty="0">
              <a:latin typeface="Helvetica Neue"/>
            </a:endParaRPr>
          </a:p>
        </p:txBody>
      </p:sp>
      <p:sp>
        <p:nvSpPr>
          <p:cNvPr id="68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69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70" name="CustomShape 4"/>
          <p:cNvSpPr/>
          <p:nvPr/>
        </p:nvSpPr>
        <p:spPr>
          <a:xfrm>
            <a:off x="287280" y="539640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Απαραίτητες Ενέργειες</a:t>
            </a:r>
            <a:endParaRPr sz="1600" dirty="0">
              <a:latin typeface="Helvetica Neue"/>
            </a:endParaRPr>
          </a:p>
        </p:txBody>
      </p:sp>
      <p:sp>
        <p:nvSpPr>
          <p:cNvPr id="71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72" name="CustomShape 6"/>
          <p:cNvSpPr/>
          <p:nvPr/>
        </p:nvSpPr>
        <p:spPr>
          <a:xfrm>
            <a:off x="287280" y="1801554"/>
            <a:ext cx="9358920" cy="29438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11</a:t>
            </a: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Εξασφάλιση περιουσίας του πάσχοντα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Πρέπει να γίνουν το ταχύτερο δυνατόν</a:t>
            </a:r>
            <a:endParaRPr sz="2400" dirty="0">
              <a:latin typeface="Helvetica Neue"/>
            </a:endParaRPr>
          </a:p>
          <a:p>
            <a:pPr marL="628650" indent="-628650"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Η γνώση προσφοράς Πρώτων Βοηθειών από όλους, αποτελεί στόχο της ΕΕ (</a:t>
            </a: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B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asic </a:t>
            </a: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L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ife </a:t>
            </a: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S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upport)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14.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Προτεραιότητα:</a:t>
            </a:r>
            <a:endParaRPr sz="2400" dirty="0">
              <a:latin typeface="Helvetica Neue"/>
            </a:endParaRPr>
          </a:p>
          <a:p>
            <a:pPr marL="628650" algn="just">
              <a:lnSpc>
                <a:spcPct val="100000"/>
              </a:lnSpc>
            </a:pPr>
            <a:r>
              <a:rPr lang="el-GR" sz="20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Ιατροί</a:t>
            </a:r>
            <a:endParaRPr sz="2000" dirty="0">
              <a:latin typeface="Helvetica Neue"/>
            </a:endParaRPr>
          </a:p>
          <a:p>
            <a:pPr marL="628650" algn="just">
              <a:lnSpc>
                <a:spcPct val="100000"/>
              </a:lnSpc>
            </a:pPr>
            <a:r>
              <a:rPr lang="el-GR" sz="20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Νοσηλευτές</a:t>
            </a:r>
            <a:endParaRPr sz="2000" dirty="0">
              <a:latin typeface="Helvetica Neue"/>
            </a:endParaRPr>
          </a:p>
          <a:p>
            <a:pPr marL="628650" algn="just">
              <a:lnSpc>
                <a:spcPct val="100000"/>
              </a:lnSpc>
            </a:pPr>
            <a:r>
              <a:rPr lang="el-GR" sz="20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Ένστολοι </a:t>
            </a:r>
            <a:r>
              <a:rPr lang="el-GR" sz="20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κ.α</a:t>
            </a:r>
            <a:r>
              <a:rPr lang="el-GR" sz="20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.</a:t>
            </a:r>
            <a:endParaRPr sz="20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79B6DF28-FEBB-40F2-8448-E7A5E243CDF6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6</a:t>
            </a:fld>
            <a:endParaRPr dirty="0">
              <a:latin typeface="Helvetica Neue"/>
            </a:endParaRPr>
          </a:p>
        </p:txBody>
      </p:sp>
      <p:sp>
        <p:nvSpPr>
          <p:cNvPr id="74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75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76" name="CustomShape 4"/>
          <p:cNvSpPr/>
          <p:nvPr/>
        </p:nvSpPr>
        <p:spPr>
          <a:xfrm>
            <a:off x="287280" y="1207862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Πρώτες Ενέργειες για την Παροχή Πρώτων Βοηθειών</a:t>
            </a:r>
            <a:endParaRPr sz="1600" dirty="0">
              <a:latin typeface="Helvetica Neue"/>
            </a:endParaRPr>
          </a:p>
        </p:txBody>
      </p:sp>
      <p:sp>
        <p:nvSpPr>
          <p:cNvPr id="77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78" name="CustomShape 6"/>
          <p:cNvSpPr/>
          <p:nvPr/>
        </p:nvSpPr>
        <p:spPr>
          <a:xfrm>
            <a:off x="287280" y="2161544"/>
            <a:ext cx="9358920" cy="34363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EEECE1"/>
                </a:solidFill>
                <a:latin typeface="Helvetica Neue"/>
                <a:ea typeface="ＭＳ Ｐゴシック"/>
              </a:rPr>
              <a:t>Εξασφάλιση συνθηκών ασφάλειας </a:t>
            </a:r>
            <a:r>
              <a:rPr lang="el-GR" sz="2400" strike="noStrike" dirty="0" err="1">
                <a:solidFill>
                  <a:srgbClr val="EEECE1"/>
                </a:solidFill>
                <a:latin typeface="Helvetica Neue"/>
                <a:ea typeface="ＭＳ Ｐゴシック"/>
              </a:rPr>
              <a:t>διασώστη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000" strike="noStrike" dirty="0">
                <a:solidFill>
                  <a:srgbClr val="EEECE1"/>
                </a:solidFill>
                <a:latin typeface="Helvetica Neue"/>
              </a:rPr>
              <a:t>(φωτιά, ηλεκτροπληξία, τροχαίο, πτώση, μολυσματικό νόσημα)</a:t>
            </a:r>
            <a:endParaRPr sz="20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Ψυχραιμία, Ήρεμη &amp; Λογική Δράση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Ένας έχει το Γενικό Πρόσταγμα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3.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Άπομάκρυνση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Περιέργων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4.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Κλήση Βοήθειας</a:t>
            </a:r>
            <a:endParaRPr sz="2400" dirty="0">
              <a:latin typeface="Helvetica Neue"/>
            </a:endParaRPr>
          </a:p>
          <a:p>
            <a:pPr marL="357188" indent="-357188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5.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Ακινητοποίηση Θύματος σε φορείο ή σε σταθερή επιφάνεια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6.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Ελευθέρωση Θύματος από σφιχτά ρούχα &amp; αξεσουάρ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3118E413-5C28-4E1E-9C74-A8699163064B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7</a:t>
            </a:fld>
            <a:endParaRPr dirty="0">
              <a:latin typeface="Helvetica Neue"/>
            </a:endParaRPr>
          </a:p>
        </p:txBody>
      </p:sp>
      <p:sp>
        <p:nvSpPr>
          <p:cNvPr id="80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81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82" name="CustomShape 4"/>
          <p:cNvSpPr/>
          <p:nvPr/>
        </p:nvSpPr>
        <p:spPr>
          <a:xfrm>
            <a:off x="287280" y="1190285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Πρώτες Ενέργειες για την Παροχή Πρώτων Βοηθειών</a:t>
            </a:r>
            <a:endParaRPr sz="2800" dirty="0">
              <a:latin typeface="Helvetica Neue"/>
            </a:endParaRPr>
          </a:p>
        </p:txBody>
      </p:sp>
      <p:sp>
        <p:nvSpPr>
          <p:cNvPr id="83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84" name="CustomShape 6"/>
          <p:cNvSpPr/>
          <p:nvPr/>
        </p:nvSpPr>
        <p:spPr>
          <a:xfrm>
            <a:off x="287280" y="1933785"/>
            <a:ext cx="9358920" cy="275920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7.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Έλεγχος βασικών λειτουργιών – Έλεγχος αιμορραγίας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8.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Ανακούφιση από τον πόνο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9.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Σε περισσότερα θύματα, ιεράρχηση προτεραιοτήτων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10.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Τόνωση ηθικού θύματος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11.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Γρήγορη &amp; Ασφαλής Διακομιδή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12.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Συλλογή πληροφοριών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Φροντίδα περιουσίας θύματος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D3780A10-A374-46BC-80BA-5B5FAF927126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8</a:t>
            </a:fld>
            <a:endParaRPr dirty="0">
              <a:latin typeface="Helvetica Neue"/>
            </a:endParaRPr>
          </a:p>
        </p:txBody>
      </p:sp>
      <p:sp>
        <p:nvSpPr>
          <p:cNvPr id="86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87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88" name="CustomShape 4"/>
          <p:cNvSpPr/>
          <p:nvPr/>
        </p:nvSpPr>
        <p:spPr>
          <a:xfrm>
            <a:off x="287280" y="1207864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Πρώτες Ενέργειες για την Παροχή Πρώτων Βοηθειών</a:t>
            </a:r>
            <a:endParaRPr sz="2800" dirty="0">
              <a:latin typeface="Helvetica Neue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90" name="CustomShape 6"/>
          <p:cNvSpPr/>
          <p:nvPr/>
        </p:nvSpPr>
        <p:spPr>
          <a:xfrm>
            <a:off x="287280" y="2443732"/>
            <a:ext cx="9358920" cy="34363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Έλεγχος Θύματος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Επικοινωνία με το περιβάλλον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Αεραγωγοί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Αναπνοή</a:t>
            </a:r>
            <a:endParaRPr sz="2400" dirty="0">
              <a:latin typeface="Helvetica Neue"/>
            </a:endParaRPr>
          </a:p>
          <a:p>
            <a:pPr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4. </a:t>
            </a:r>
            <a:r>
              <a:rPr lang="el-GR" sz="2400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Σφύξεις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5.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Εξωτερική αιμορραγία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6.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Κατάγματα &amp; Άλλες Κακώσεις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7.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Εγκαύματα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8.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Άλλα Συμπτώματα - Σημεία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7226280" y="6886440"/>
            <a:ext cx="234540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D31DA446-86AA-49D2-8011-8EF87E5EB650}" type="slidenum">
              <a:rPr lang="el-GR" sz="1400" strike="noStrike">
                <a:solidFill>
                  <a:srgbClr val="FFFFFF"/>
                </a:solidFill>
                <a:latin typeface="Helvetica Neue"/>
                <a:ea typeface="ＭＳ Ｐゴシック"/>
              </a:rPr>
              <a:t>9</a:t>
            </a:fld>
            <a:endParaRPr dirty="0">
              <a:latin typeface="Helvetica Neue"/>
            </a:endParaRPr>
          </a:p>
        </p:txBody>
      </p:sp>
      <p:sp>
        <p:nvSpPr>
          <p:cNvPr id="92" name="Line 2"/>
          <p:cNvSpPr/>
          <p:nvPr/>
        </p:nvSpPr>
        <p:spPr>
          <a:xfrm flipH="1">
            <a:off x="-1440" y="36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93" name="Line 3"/>
          <p:cNvSpPr/>
          <p:nvPr/>
        </p:nvSpPr>
        <p:spPr>
          <a:xfrm flipH="1">
            <a:off x="-1440" y="6840360"/>
            <a:ext cx="10081800" cy="144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</p:sp>
      <p:sp>
        <p:nvSpPr>
          <p:cNvPr id="94" name="CustomShape 4"/>
          <p:cNvSpPr/>
          <p:nvPr/>
        </p:nvSpPr>
        <p:spPr>
          <a:xfrm>
            <a:off x="287280" y="1190285"/>
            <a:ext cx="8995320" cy="637560"/>
          </a:xfrm>
          <a:custGeom>
            <a:avLst/>
            <a:gdLst/>
            <a:ahLst/>
            <a:cxnLst/>
            <a:rect l="0" t="0" r="r" b="b"/>
            <a:pathLst>
              <a:path w="24994" h="1518">
                <a:moveTo>
                  <a:pt x="0" y="0"/>
                </a:moveTo>
                <a:lnTo>
                  <a:pt x="24993" y="0"/>
                </a:lnTo>
                <a:lnTo>
                  <a:pt x="24993" y="1517"/>
                </a:lnTo>
                <a:lnTo>
                  <a:pt x="0" y="1517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l-GR" sz="28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Πρώτες Ενέργειες για την Παροχή Πρώτων Βοηθειών</a:t>
            </a:r>
            <a:endParaRPr sz="2800" dirty="0">
              <a:latin typeface="Helvetica Neue"/>
            </a:endParaRPr>
          </a:p>
        </p:txBody>
      </p:sp>
      <p:sp>
        <p:nvSpPr>
          <p:cNvPr id="95" name="CustomShape 5"/>
          <p:cNvSpPr/>
          <p:nvPr/>
        </p:nvSpPr>
        <p:spPr>
          <a:xfrm>
            <a:off x="3784320" y="6881760"/>
            <a:ext cx="2498400" cy="454680"/>
          </a:xfrm>
          <a:custGeom>
            <a:avLst/>
            <a:gdLst/>
            <a:ahLst/>
            <a:cxnLst/>
            <a:rect l="0" t="0" r="r" b="b"/>
            <a:pathLst>
              <a:path w="5968" h="1627">
                <a:moveTo>
                  <a:pt x="0" y="0"/>
                </a:moveTo>
                <a:lnTo>
                  <a:pt x="5967" y="0"/>
                </a:lnTo>
                <a:lnTo>
                  <a:pt x="5967" y="1626"/>
                </a:lnTo>
                <a:lnTo>
                  <a:pt x="0" y="1626"/>
                </a:lnTo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Ioannis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Lazarettos MD PhD</a:t>
            </a:r>
            <a:endParaRPr dirty="0">
              <a:latin typeface="Helvetica Neue"/>
            </a:endParaRPr>
          </a:p>
          <a:p>
            <a:pPr algn="ctr">
              <a:lnSpc>
                <a:spcPct val="100000"/>
              </a:lnSpc>
            </a:pPr>
            <a:r>
              <a:rPr lang="el-GR" sz="1200" b="1" strike="noStrike" dirty="0" err="1">
                <a:solidFill>
                  <a:srgbClr val="FFFFFF"/>
                </a:solidFill>
                <a:latin typeface="Helvetica Neue"/>
                <a:ea typeface="ＭＳ Ｐゴシック"/>
              </a:rPr>
              <a:t>Orthopaedic</a:t>
            </a:r>
            <a:r>
              <a:rPr lang="el-GR" sz="1200" b="1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 Surgeon</a:t>
            </a:r>
            <a:endParaRPr dirty="0">
              <a:latin typeface="Helvetica Neue"/>
            </a:endParaRPr>
          </a:p>
        </p:txBody>
      </p:sp>
      <p:sp>
        <p:nvSpPr>
          <p:cNvPr id="96" name="CustomShape 6"/>
          <p:cNvSpPr/>
          <p:nvPr/>
        </p:nvSpPr>
        <p:spPr>
          <a:xfrm>
            <a:off x="287280" y="2052727"/>
            <a:ext cx="9358920" cy="41749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624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1.</a:t>
            </a:r>
            <a:r>
              <a:rPr lang="el-GR" sz="2400" strike="noStrike" dirty="0">
                <a:solidFill>
                  <a:srgbClr val="800000"/>
                </a:solidFill>
                <a:latin typeface="Helvetica Neue"/>
                <a:ea typeface="ＭＳ Ｐゴシック"/>
              </a:rPr>
              <a:t>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Κλήση για εξειδικευμένη βοήθεια</a:t>
            </a:r>
            <a:endParaRPr sz="2400" dirty="0">
              <a:latin typeface="Helvetica Neue"/>
            </a:endParaRPr>
          </a:p>
          <a:p>
            <a:pPr marL="444500" indent="-444500"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2.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Απομάκρυνση των περίεργων ή ενεργοποίησή τους για προσφορά βοήθειας</a:t>
            </a:r>
            <a:endParaRPr sz="2400" dirty="0">
              <a:latin typeface="Helvetica Neue"/>
            </a:endParaRPr>
          </a:p>
          <a:p>
            <a:pPr marL="444500" indent="-444500"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3.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Τοποθέτηση θύματος σε θέση ώστε να εξασφαλίζεται η απόλυτη βατότητα των αεροφόρων οδών</a:t>
            </a:r>
            <a:endParaRPr sz="2400" dirty="0">
              <a:latin typeface="Helvetica Neue"/>
            </a:endParaRPr>
          </a:p>
          <a:p>
            <a:pPr marL="444500" indent="-444500"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4.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Έλεγχος για την ύπαρξη σφυγμού και λοιπών ζωτικών σημείων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5.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Ακινητοποίηση του θύματος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6.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Ο έλεγχος οποιασδήποτε εξωτερικής αιμορραγίας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7.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Ακινητοποίηση τυχόν καταγμάτων των άκρων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8.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Ανακούφιση του θύματος από τον πόνο</a:t>
            </a:r>
            <a:endParaRPr sz="2400" dirty="0">
              <a:latin typeface="Helvetica Neue"/>
            </a:endParaRPr>
          </a:p>
          <a:p>
            <a:pPr algn="just">
              <a:lnSpc>
                <a:spcPct val="100000"/>
              </a:lnSpc>
            </a:pPr>
            <a:r>
              <a:rPr lang="el-GR" sz="2400" strike="noStrike" dirty="0">
                <a:solidFill>
                  <a:srgbClr val="FF0000"/>
                </a:solidFill>
                <a:latin typeface="Helvetica Neue"/>
                <a:ea typeface="ＭＳ Ｐゴシック"/>
              </a:rPr>
              <a:t>9. </a:t>
            </a:r>
            <a:r>
              <a:rPr lang="el-GR" sz="2400" strike="noStrike" dirty="0">
                <a:solidFill>
                  <a:srgbClr val="FFFFFF"/>
                </a:solidFill>
                <a:latin typeface="Helvetica Neue"/>
                <a:ea typeface="ＭＳ Ｐゴシック"/>
              </a:rPr>
              <a:t>Ενθάρρυνση και Ηθική συμπαράσταση</a:t>
            </a:r>
            <a:endParaRPr sz="2400" dirty="0">
              <a:latin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506</Words>
  <Application>Microsoft Office PowerPoint</Application>
  <PresentationFormat>Προσαρμογή</PresentationFormat>
  <Paragraphs>107</Paragraphs>
  <Slides>10</Slides>
  <Notes>10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Century Gothic</vt:lpstr>
      <vt:lpstr>DejaVu Sans</vt:lpstr>
      <vt:lpstr>Helvetica Neue</vt:lpstr>
      <vt:lpstr>Times New Roman</vt:lpstr>
      <vt:lpstr>Wingdings 3</vt:lpstr>
      <vt:lpstr>Ιόν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Ioannis Lazarettos</cp:lastModifiedBy>
  <cp:revision>4</cp:revision>
  <dcterms:modified xsi:type="dcterms:W3CDTF">2015-05-11T15:43:57Z</dcterms:modified>
</cp:coreProperties>
</file>