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e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46"/>
  </p:notes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4" r:id="rId40"/>
    <p:sldId id="303" r:id="rId41"/>
    <p:sldId id="305" r:id="rId42"/>
    <p:sldId id="306" r:id="rId43"/>
    <p:sldId id="307" r:id="rId44"/>
    <p:sldId id="302" r:id="rId45"/>
  </p:sldIdLst>
  <p:sldSz cx="10080625" cy="7559675"/>
  <p:notesSz cx="7559675" cy="10691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64" d="100"/>
          <a:sy n="64" d="100"/>
        </p:scale>
        <p:origin x="510" y="66"/>
      </p:cViewPr>
      <p:guideLst>
        <p:guide orient="horz" pos="31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l-GR" sz="2000" dirty="0">
                <a:latin typeface="Arial"/>
              </a:rPr>
              <a:t>Πατήστε για επεξεργασία της μορφής των σημειώσεων</a:t>
            </a:r>
            <a:endParaRPr dirty="0"/>
          </a:p>
        </p:txBody>
      </p:sp>
      <p:sp>
        <p:nvSpPr>
          <p:cNvPr id="3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32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l-GR" sz="1400" dirty="0" smtClean="0">
                <a:latin typeface="Times New Roman"/>
              </a:rPr>
              <a:t>&lt;κεφαλίδα&gt;</a:t>
            </a:r>
            <a:endParaRPr lang="el-GR" dirty="0">
              <a:latin typeface="Helvetica Neue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dt"/>
          </p:nvPr>
        </p:nvSpPr>
        <p:spPr>
          <a:xfrm>
            <a:off x="4279320" y="0"/>
            <a:ext cx="328032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l-GR" sz="1400" dirty="0" smtClean="0">
                <a:latin typeface="Times New Roman"/>
              </a:rPr>
              <a:t>&lt;ημερομηνία/ώρα&gt;</a:t>
            </a:r>
            <a:endParaRPr lang="el-GR" dirty="0">
              <a:latin typeface="Helvetica Neue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32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l-GR" sz="1400" dirty="0" smtClean="0">
                <a:latin typeface="Times New Roman"/>
              </a:rPr>
              <a:t>&lt;υποσέλιδο&gt;</a:t>
            </a:r>
            <a:endParaRPr lang="el-GR" dirty="0">
              <a:latin typeface="Helvetica Neue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sldNum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BA47A7B9-4586-4C97-B22B-4D6C3957EB81}" type="slidenum">
              <a:rPr lang="el-GR" sz="1400" smtClean="0">
                <a:latin typeface="Times New Roman"/>
              </a:rPr>
              <a:pPr algn="r"/>
              <a:t>‹#›</a:t>
            </a:fld>
            <a:endParaRPr lang="el-GR" dirty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654105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Helvetica Neue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8EB9239B-29CE-4EAC-A5CD-A42E4967341C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1</a:t>
            </a:fld>
            <a:endParaRPr dirty="0">
              <a:latin typeface="Helvetica Neue"/>
            </a:endParaRPr>
          </a:p>
        </p:txBody>
      </p:sp>
      <p:sp>
        <p:nvSpPr>
          <p:cNvPr id="38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76829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E66964A0-5048-40BE-AB5D-8B8789F08288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10</a:t>
            </a:fld>
            <a:endParaRPr dirty="0">
              <a:latin typeface="Helvetica Neue"/>
            </a:endParaRPr>
          </a:p>
        </p:txBody>
      </p:sp>
      <p:sp>
        <p:nvSpPr>
          <p:cNvPr id="420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7315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7713A8A5-02C9-493F-9B87-9894B23B251C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11</a:t>
            </a:fld>
            <a:endParaRPr dirty="0">
              <a:latin typeface="Helvetica Neue"/>
            </a:endParaRPr>
          </a:p>
        </p:txBody>
      </p:sp>
      <p:sp>
        <p:nvSpPr>
          <p:cNvPr id="422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33241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7AAF9D6-786F-4C0F-BF84-D3C93FA318FF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12</a:t>
            </a:fld>
            <a:endParaRPr dirty="0">
              <a:latin typeface="Helvetica Neue"/>
            </a:endParaRPr>
          </a:p>
        </p:txBody>
      </p:sp>
      <p:sp>
        <p:nvSpPr>
          <p:cNvPr id="424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84248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A90AAB1D-C102-423D-980E-254C73706496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13</a:t>
            </a:fld>
            <a:endParaRPr dirty="0">
              <a:latin typeface="Helvetica Neue"/>
            </a:endParaRPr>
          </a:p>
        </p:txBody>
      </p:sp>
      <p:sp>
        <p:nvSpPr>
          <p:cNvPr id="42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9738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65994162-A27D-4E37-9B46-73158B6255A2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14</a:t>
            </a:fld>
            <a:endParaRPr dirty="0">
              <a:latin typeface="Helvetica Neue"/>
            </a:endParaRPr>
          </a:p>
        </p:txBody>
      </p:sp>
      <p:sp>
        <p:nvSpPr>
          <p:cNvPr id="428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41837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1DA87F3F-B48F-4550-B8DC-A3641ED7A197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15</a:t>
            </a:fld>
            <a:endParaRPr dirty="0">
              <a:latin typeface="Helvetica Neue"/>
            </a:endParaRPr>
          </a:p>
        </p:txBody>
      </p:sp>
      <p:sp>
        <p:nvSpPr>
          <p:cNvPr id="430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66370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51C6C5A6-A761-4399-BA8B-8A25754B0972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16</a:t>
            </a:fld>
            <a:endParaRPr dirty="0">
              <a:latin typeface="Helvetica Neue"/>
            </a:endParaRPr>
          </a:p>
        </p:txBody>
      </p:sp>
      <p:sp>
        <p:nvSpPr>
          <p:cNvPr id="432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3993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0927BAD3-573E-43E2-9287-898325EDEFA2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17</a:t>
            </a:fld>
            <a:endParaRPr dirty="0">
              <a:latin typeface="Helvetica Neue"/>
            </a:endParaRPr>
          </a:p>
        </p:txBody>
      </p:sp>
      <p:sp>
        <p:nvSpPr>
          <p:cNvPr id="434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98446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7263AE6-8EDA-443B-8994-91FF33B18007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18</a:t>
            </a:fld>
            <a:endParaRPr dirty="0">
              <a:latin typeface="Helvetica Neue"/>
            </a:endParaRPr>
          </a:p>
        </p:txBody>
      </p:sp>
      <p:sp>
        <p:nvSpPr>
          <p:cNvPr id="43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15069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615BB1EC-2A29-4725-9F77-3971AFFA4DF2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19</a:t>
            </a:fld>
            <a:endParaRPr dirty="0">
              <a:latin typeface="Helvetica Neue"/>
            </a:endParaRPr>
          </a:p>
        </p:txBody>
      </p:sp>
      <p:sp>
        <p:nvSpPr>
          <p:cNvPr id="438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6109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C4DE5954-45AC-4DF1-B506-3DB4B9C89B13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2</a:t>
            </a:fld>
            <a:endParaRPr dirty="0">
              <a:latin typeface="Helvetica Neue"/>
            </a:endParaRPr>
          </a:p>
        </p:txBody>
      </p:sp>
      <p:sp>
        <p:nvSpPr>
          <p:cNvPr id="404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10365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1D1B7004-0320-4262-8C5F-E151071E8F5F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20</a:t>
            </a:fld>
            <a:endParaRPr dirty="0">
              <a:latin typeface="Helvetica Neue"/>
            </a:endParaRPr>
          </a:p>
        </p:txBody>
      </p:sp>
      <p:sp>
        <p:nvSpPr>
          <p:cNvPr id="440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93102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0BE526F0-60DA-4630-A2AF-2D307FD4D563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21</a:t>
            </a:fld>
            <a:endParaRPr dirty="0">
              <a:latin typeface="Helvetica Neue"/>
            </a:endParaRPr>
          </a:p>
        </p:txBody>
      </p:sp>
      <p:sp>
        <p:nvSpPr>
          <p:cNvPr id="442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81394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785B6F1C-004F-4B99-8347-FCD6DAB2266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22</a:t>
            </a:fld>
            <a:endParaRPr dirty="0">
              <a:latin typeface="Helvetica Neue"/>
            </a:endParaRPr>
          </a:p>
        </p:txBody>
      </p:sp>
      <p:sp>
        <p:nvSpPr>
          <p:cNvPr id="444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20446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B4C07648-E1E1-4CC2-8873-CFE8C5568986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23</a:t>
            </a:fld>
            <a:endParaRPr dirty="0">
              <a:latin typeface="Helvetica Neue"/>
            </a:endParaRPr>
          </a:p>
        </p:txBody>
      </p:sp>
      <p:sp>
        <p:nvSpPr>
          <p:cNvPr id="44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93564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675DB9A3-0AF9-4471-81F8-1A50527A50DB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24</a:t>
            </a:fld>
            <a:endParaRPr dirty="0">
              <a:latin typeface="Helvetica Neue"/>
            </a:endParaRPr>
          </a:p>
        </p:txBody>
      </p:sp>
      <p:sp>
        <p:nvSpPr>
          <p:cNvPr id="448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4795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911C9FE9-828A-4A89-AE80-07B44F068EEC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25</a:t>
            </a:fld>
            <a:endParaRPr dirty="0">
              <a:latin typeface="Helvetica Neue"/>
            </a:endParaRPr>
          </a:p>
        </p:txBody>
      </p:sp>
      <p:sp>
        <p:nvSpPr>
          <p:cNvPr id="450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34983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E78FBA18-7548-4B1B-876B-9327C1FFE9EC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26</a:t>
            </a:fld>
            <a:endParaRPr dirty="0">
              <a:latin typeface="Helvetica Neue"/>
            </a:endParaRPr>
          </a:p>
        </p:txBody>
      </p:sp>
      <p:sp>
        <p:nvSpPr>
          <p:cNvPr id="452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61104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89A28DB5-58F4-41B5-A490-D351B3C1CE6B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27</a:t>
            </a:fld>
            <a:endParaRPr dirty="0">
              <a:latin typeface="Helvetica Neue"/>
            </a:endParaRPr>
          </a:p>
        </p:txBody>
      </p:sp>
      <p:sp>
        <p:nvSpPr>
          <p:cNvPr id="454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50383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FCCDF32B-9B36-4479-9D3B-ED11E097BFE2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28</a:t>
            </a:fld>
            <a:endParaRPr dirty="0">
              <a:latin typeface="Helvetica Neue"/>
            </a:endParaRPr>
          </a:p>
        </p:txBody>
      </p:sp>
      <p:sp>
        <p:nvSpPr>
          <p:cNvPr id="45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17364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1D55FB90-8015-4033-9C45-5977DE634D8A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29</a:t>
            </a:fld>
            <a:endParaRPr dirty="0">
              <a:latin typeface="Helvetica Neue"/>
            </a:endParaRPr>
          </a:p>
        </p:txBody>
      </p:sp>
      <p:sp>
        <p:nvSpPr>
          <p:cNvPr id="458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8705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0AE238CB-3764-4798-95B7-4970FCD6D4EA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3</a:t>
            </a:fld>
            <a:endParaRPr dirty="0">
              <a:latin typeface="Helvetica Neue"/>
            </a:endParaRPr>
          </a:p>
        </p:txBody>
      </p:sp>
      <p:sp>
        <p:nvSpPr>
          <p:cNvPr id="40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86999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46033F7B-9C52-4C39-B20C-8202036436B1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30</a:t>
            </a:fld>
            <a:endParaRPr dirty="0">
              <a:latin typeface="Helvetica Neue"/>
            </a:endParaRPr>
          </a:p>
        </p:txBody>
      </p:sp>
      <p:sp>
        <p:nvSpPr>
          <p:cNvPr id="460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02408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48F8D702-0D83-47F2-91FF-9D249B6467A6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31</a:t>
            </a:fld>
            <a:endParaRPr dirty="0">
              <a:latin typeface="Helvetica Neue"/>
            </a:endParaRPr>
          </a:p>
        </p:txBody>
      </p:sp>
      <p:sp>
        <p:nvSpPr>
          <p:cNvPr id="462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5495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44F09879-6666-4A02-8FE4-193820BACC8D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32</a:t>
            </a:fld>
            <a:endParaRPr dirty="0">
              <a:latin typeface="Helvetica Neue"/>
            </a:endParaRPr>
          </a:p>
        </p:txBody>
      </p:sp>
      <p:sp>
        <p:nvSpPr>
          <p:cNvPr id="464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83028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1733D882-B045-4C3F-BD7D-E07162D3621E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33</a:t>
            </a:fld>
            <a:endParaRPr dirty="0">
              <a:latin typeface="Helvetica Neue"/>
            </a:endParaRPr>
          </a:p>
        </p:txBody>
      </p:sp>
      <p:sp>
        <p:nvSpPr>
          <p:cNvPr id="46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50252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202C9A6-8D86-4E89-B420-0BC2CB9B194C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34</a:t>
            </a:fld>
            <a:endParaRPr dirty="0">
              <a:latin typeface="Helvetica Neue"/>
            </a:endParaRPr>
          </a:p>
        </p:txBody>
      </p:sp>
      <p:sp>
        <p:nvSpPr>
          <p:cNvPr id="468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5893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A140AD0C-873B-4A80-AA0C-D9350BF24A4E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35</a:t>
            </a:fld>
            <a:endParaRPr dirty="0">
              <a:latin typeface="Helvetica Neue"/>
            </a:endParaRPr>
          </a:p>
        </p:txBody>
      </p:sp>
      <p:sp>
        <p:nvSpPr>
          <p:cNvPr id="470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93235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7E6BEFD7-5903-4616-9462-FB0A56D0F233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36</a:t>
            </a:fld>
            <a:endParaRPr dirty="0">
              <a:latin typeface="Helvetica Neue"/>
            </a:endParaRPr>
          </a:p>
        </p:txBody>
      </p:sp>
      <p:sp>
        <p:nvSpPr>
          <p:cNvPr id="472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970834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130F7619-A05A-4572-A04D-696AA7D10035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37</a:t>
            </a:fld>
            <a:endParaRPr dirty="0">
              <a:latin typeface="Helvetica Neue"/>
            </a:endParaRPr>
          </a:p>
        </p:txBody>
      </p:sp>
      <p:sp>
        <p:nvSpPr>
          <p:cNvPr id="474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994868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90C079A-DD89-4D5A-9BC5-86BDDD88374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38</a:t>
            </a:fld>
            <a:endParaRPr dirty="0">
              <a:latin typeface="Helvetica Neue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399479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90C079A-DD89-4D5A-9BC5-86BDDD88374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39</a:t>
            </a:fld>
            <a:endParaRPr dirty="0">
              <a:latin typeface="Helvetica Neue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5509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76A41AA4-BAF5-4A95-963A-023F953FCACA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4</a:t>
            </a:fld>
            <a:endParaRPr dirty="0">
              <a:latin typeface="Helvetica Neue"/>
            </a:endParaRPr>
          </a:p>
        </p:txBody>
      </p:sp>
      <p:sp>
        <p:nvSpPr>
          <p:cNvPr id="408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816180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90C079A-DD89-4D5A-9BC5-86BDDD88374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40</a:t>
            </a:fld>
            <a:endParaRPr dirty="0">
              <a:latin typeface="Helvetica Neue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724075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90C079A-DD89-4D5A-9BC5-86BDDD88374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41</a:t>
            </a:fld>
            <a:endParaRPr dirty="0">
              <a:latin typeface="Helvetica Neue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023689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90C079A-DD89-4D5A-9BC5-86BDDD88374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42</a:t>
            </a:fld>
            <a:endParaRPr dirty="0">
              <a:latin typeface="Helvetica Neue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289808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390C079A-DD89-4D5A-9BC5-86BDDD883744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43</a:t>
            </a:fld>
            <a:endParaRPr dirty="0">
              <a:latin typeface="Helvetica Neue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542929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913AF311-F66E-424D-B6EA-982DD0CA5570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44</a:t>
            </a:fld>
            <a:endParaRPr dirty="0">
              <a:latin typeface="Helvetica Neue"/>
            </a:endParaRPr>
          </a:p>
        </p:txBody>
      </p:sp>
      <p:sp>
        <p:nvSpPr>
          <p:cNvPr id="478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4721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E848F53E-54FA-447F-8B57-214711ED06F2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5</a:t>
            </a:fld>
            <a:endParaRPr dirty="0">
              <a:latin typeface="Helvetica Neue"/>
            </a:endParaRPr>
          </a:p>
        </p:txBody>
      </p:sp>
      <p:sp>
        <p:nvSpPr>
          <p:cNvPr id="410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0532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EB0960D2-CAF4-4EE8-9BAA-9A5C5FFC8740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6</a:t>
            </a:fld>
            <a:endParaRPr dirty="0">
              <a:latin typeface="Helvetica Neue"/>
            </a:endParaRPr>
          </a:p>
        </p:txBody>
      </p:sp>
      <p:sp>
        <p:nvSpPr>
          <p:cNvPr id="412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3722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5B0D1E60-62D0-45C6-87E3-4D2D6F001F0C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7</a:t>
            </a:fld>
            <a:endParaRPr dirty="0">
              <a:latin typeface="Helvetica Neue"/>
            </a:endParaRPr>
          </a:p>
        </p:txBody>
      </p:sp>
      <p:sp>
        <p:nvSpPr>
          <p:cNvPr id="414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4392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067EDFE4-F3B2-4298-90C2-BBE763531CB5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8</a:t>
            </a:fld>
            <a:endParaRPr dirty="0">
              <a:latin typeface="Helvetica Neue"/>
            </a:endParaRPr>
          </a:p>
        </p:txBody>
      </p:sp>
      <p:sp>
        <p:nvSpPr>
          <p:cNvPr id="41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1649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CustomShape 1"/>
          <p:cNvSpPr/>
          <p:nvPr/>
        </p:nvSpPr>
        <p:spPr>
          <a:xfrm>
            <a:off x="4280040" y="10156680"/>
            <a:ext cx="327708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92000"/>
              </a:lnSpc>
            </a:pPr>
            <a:fld id="{95A04214-2419-443F-BC32-1F658353130A}" type="slidenum">
              <a:rPr lang="el-GR" sz="1400" strike="noStrike">
                <a:solidFill>
                  <a:srgbClr val="000000"/>
                </a:solidFill>
                <a:latin typeface="Helvetica Neue"/>
                <a:ea typeface="ＭＳ Ｐゴシック"/>
              </a:rPr>
              <a:t>9</a:t>
            </a:fld>
            <a:endParaRPr dirty="0">
              <a:latin typeface="Helvetica Neue"/>
            </a:endParaRPr>
          </a:p>
        </p:txBody>
      </p:sp>
      <p:sp>
        <p:nvSpPr>
          <p:cNvPr id="418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7280" cy="4810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8437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5192" y="1595933"/>
            <a:ext cx="7299157" cy="3670246"/>
          </a:xfrm>
        </p:spPr>
        <p:txBody>
          <a:bodyPr anchor="b"/>
          <a:lstStyle>
            <a:lvl1pPr>
              <a:defRPr sz="7937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5192" y="5266177"/>
            <a:ext cx="7299157" cy="949556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377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194" y="5291758"/>
            <a:ext cx="7299156" cy="624724"/>
          </a:xfrm>
        </p:spPr>
        <p:txBody>
          <a:bodyPr anchor="b">
            <a:normAutofit/>
          </a:bodyPr>
          <a:lstStyle>
            <a:lvl1pPr algn="l">
              <a:defRPr sz="2646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55192" y="755968"/>
            <a:ext cx="7299157" cy="401316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5193" y="5916482"/>
            <a:ext cx="7299155" cy="544226"/>
          </a:xfrm>
        </p:spPr>
        <p:txBody>
          <a:bodyPr>
            <a:normAutofit/>
          </a:bodyPr>
          <a:lstStyle>
            <a:lvl1pPr marL="0" indent="0">
              <a:buNone/>
              <a:defRPr sz="132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084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192" y="1595931"/>
            <a:ext cx="7299157" cy="2183906"/>
          </a:xfrm>
        </p:spPr>
        <p:txBody>
          <a:bodyPr/>
          <a:lstStyle>
            <a:lvl1pPr>
              <a:defRPr sz="5291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955192" y="4031827"/>
            <a:ext cx="7299157" cy="2603888"/>
          </a:xfrm>
        </p:spPr>
        <p:txBody>
          <a:bodyPr anchor="ctr">
            <a:normAutofit/>
          </a:bodyPr>
          <a:lstStyle>
            <a:lvl1pPr marL="0" indent="0">
              <a:buNone/>
              <a:defRPr sz="1984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127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422" y="1595931"/>
            <a:ext cx="6615740" cy="2561090"/>
          </a:xfrm>
        </p:spPr>
        <p:txBody>
          <a:bodyPr/>
          <a:lstStyle>
            <a:lvl1pPr>
              <a:defRPr sz="5291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596515" y="4157021"/>
            <a:ext cx="6020549" cy="377183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543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955192" y="4795793"/>
            <a:ext cx="7299157" cy="1847921"/>
          </a:xfrm>
        </p:spPr>
        <p:txBody>
          <a:bodyPr anchor="ctr">
            <a:normAutofit/>
          </a:bodyPr>
          <a:lstStyle>
            <a:lvl1pPr marL="0" indent="0">
              <a:buNone/>
              <a:defRPr sz="1984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42925" y="1070627"/>
            <a:ext cx="663212" cy="2161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3448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6673" y="2881216"/>
            <a:ext cx="663212" cy="2161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3448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561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191" y="3443853"/>
            <a:ext cx="7299159" cy="1822325"/>
          </a:xfrm>
        </p:spPr>
        <p:txBody>
          <a:bodyPr anchor="b"/>
          <a:lstStyle>
            <a:lvl1pPr algn="l">
              <a:defRPr sz="4409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192" y="5266178"/>
            <a:ext cx="7299157" cy="948432"/>
          </a:xfrm>
        </p:spPr>
        <p:txBody>
          <a:bodyPr anchor="t"/>
          <a:lstStyle>
            <a:lvl1pPr marL="0" indent="0" algn="l">
              <a:buNone/>
              <a:defRPr sz="2205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620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63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472" y="2183906"/>
            <a:ext cx="2437171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612" y="2939874"/>
            <a:ext cx="2421030" cy="3956580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11936" y="2183906"/>
            <a:ext cx="2428383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03207" y="2939874"/>
            <a:ext cx="2437111" cy="3956580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92400" y="2183906"/>
            <a:ext cx="2424970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92400" y="2939874"/>
            <a:ext cx="2424970" cy="3956580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081662" y="2351899"/>
            <a:ext cx="0" cy="436781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758028" y="2351899"/>
            <a:ext cx="0" cy="437275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577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63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612" y="4685884"/>
            <a:ext cx="2431534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9612" y="2435895"/>
            <a:ext cx="2431534" cy="167992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9612" y="5321108"/>
            <a:ext cx="2431534" cy="726634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16663" y="4685884"/>
            <a:ext cx="2423656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16662" y="2435895"/>
            <a:ext cx="2423656" cy="167992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15543" y="5321107"/>
            <a:ext cx="2426866" cy="726634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92400" y="4685884"/>
            <a:ext cx="2424970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92399" y="2435895"/>
            <a:ext cx="2424970" cy="167992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92298" y="5321104"/>
            <a:ext cx="2428182" cy="726634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081662" y="2351899"/>
            <a:ext cx="0" cy="436781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758028" y="2351899"/>
            <a:ext cx="0" cy="437275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912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177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7903" y="474232"/>
            <a:ext cx="1449468" cy="6422224"/>
          </a:xfrm>
        </p:spPr>
        <p:txBody>
          <a:bodyPr vert="eaVert" anchor="b" anchorCtr="0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612" y="852315"/>
            <a:ext cx="6139229" cy="6044140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51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019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194" y="3154532"/>
            <a:ext cx="7299156" cy="2111646"/>
          </a:xfrm>
        </p:spPr>
        <p:txBody>
          <a:bodyPr anchor="b"/>
          <a:lstStyle>
            <a:lvl1pPr algn="l">
              <a:defRPr sz="4409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192" y="5266178"/>
            <a:ext cx="7299157" cy="948432"/>
          </a:xfrm>
        </p:spPr>
        <p:txBody>
          <a:bodyPr anchor="t"/>
          <a:lstStyle>
            <a:lvl1pPr marL="0" indent="0" algn="l">
              <a:buNone/>
              <a:defRPr sz="2205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098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482" y="2271404"/>
            <a:ext cx="3635941" cy="4625052"/>
          </a:xfrm>
        </p:spPr>
        <p:txBody>
          <a:bodyPr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6483" y="2266462"/>
            <a:ext cx="3635943" cy="4629992"/>
          </a:xfrm>
        </p:spPr>
        <p:txBody>
          <a:bodyPr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584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482" y="2099910"/>
            <a:ext cx="3635939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482" y="2771881"/>
            <a:ext cx="3635941" cy="4124573"/>
          </a:xfrm>
        </p:spPr>
        <p:txBody>
          <a:bodyPr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6484" y="2099910"/>
            <a:ext cx="3635941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6484" y="2771881"/>
            <a:ext cx="3635941" cy="4124573"/>
          </a:xfrm>
        </p:spPr>
        <p:txBody>
          <a:bodyPr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347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862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971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191" y="1595932"/>
            <a:ext cx="2812810" cy="1595931"/>
          </a:xfrm>
        </p:spPr>
        <p:txBody>
          <a:bodyPr anchor="b"/>
          <a:lstStyle>
            <a:lvl1pPr algn="l">
              <a:defRPr sz="2646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7061" y="1595932"/>
            <a:ext cx="4297289" cy="5039783"/>
          </a:xfrm>
        </p:spPr>
        <p:txBody>
          <a:bodyPr anchor="ctr">
            <a:normAutofit/>
          </a:bodyPr>
          <a:lstStyle>
            <a:lvl1pPr>
              <a:defRPr sz="2205"/>
            </a:lvl1pPr>
            <a:lvl2pPr>
              <a:defRPr sz="1984"/>
            </a:lvl2pPr>
            <a:lvl3pPr>
              <a:defRPr sz="1764"/>
            </a:lvl3pPr>
            <a:lvl4pPr>
              <a:defRPr sz="1543"/>
            </a:lvl4pPr>
            <a:lvl5pPr>
              <a:defRPr sz="1543"/>
            </a:lvl5pPr>
            <a:lvl6pPr>
              <a:defRPr sz="1543"/>
            </a:lvl6pPr>
            <a:lvl7pPr>
              <a:defRPr sz="1543"/>
            </a:lvl7pPr>
            <a:lvl8pPr>
              <a:defRPr sz="1543"/>
            </a:lvl8pPr>
            <a:lvl9pPr>
              <a:defRPr sz="1543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5191" y="3449453"/>
            <a:ext cx="2812810" cy="3191862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141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326" y="2043903"/>
            <a:ext cx="4212028" cy="1735934"/>
          </a:xfrm>
        </p:spPr>
        <p:txBody>
          <a:bodyPr anchor="b">
            <a:normAutofit/>
          </a:bodyPr>
          <a:lstStyle>
            <a:lvl1pPr algn="l">
              <a:defRPr sz="3968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47541" y="1259946"/>
            <a:ext cx="2646853" cy="503978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5191" y="4031827"/>
            <a:ext cx="4205473" cy="1511935"/>
          </a:xfrm>
        </p:spPr>
        <p:txBody>
          <a:bodyPr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750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944686" y="1847921"/>
            <a:ext cx="3108193" cy="3107866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6272645" y="-503978"/>
            <a:ext cx="1764109" cy="1763924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944686" y="6719711"/>
            <a:ext cx="1092068" cy="1091953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69761" y="2939874"/>
            <a:ext cx="4620286" cy="4619801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925808" y="3191863"/>
            <a:ext cx="2604161" cy="2603888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8539035" y="0"/>
            <a:ext cx="756047" cy="12119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9" y="499038"/>
            <a:ext cx="7778066" cy="15438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482" y="2262970"/>
            <a:ext cx="7399132" cy="46247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8262763" y="2015869"/>
            <a:ext cx="1091952" cy="25208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13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872043" y="3597249"/>
            <a:ext cx="4254709" cy="2520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13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8561951" y="325995"/>
            <a:ext cx="693223" cy="8462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3088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7902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l" defTabSz="503979" rtl="0" eaLnBrk="1" latinLnBrk="0" hangingPunct="1">
        <a:spcBef>
          <a:spcPct val="0"/>
        </a:spcBef>
        <a:buNone/>
        <a:defRPr sz="463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77985" indent="-377985" algn="l" defTabSz="503979" rtl="0" eaLnBrk="1" latinLnBrk="0" hangingPunct="1">
        <a:spcBef>
          <a:spcPts val="110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205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818967" indent="-314988" algn="l" defTabSz="503979" rtl="0" eaLnBrk="1" latinLnBrk="0" hangingPunct="1">
        <a:spcBef>
          <a:spcPts val="110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984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259951" indent="-251990" algn="l" defTabSz="503979" rtl="0" eaLnBrk="1" latinLnBrk="0" hangingPunct="1">
        <a:spcBef>
          <a:spcPts val="110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764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763930" indent="-251990" algn="l" defTabSz="503979" rtl="0" eaLnBrk="1" latinLnBrk="0" hangingPunct="1">
        <a:spcBef>
          <a:spcPts val="110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43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267909" indent="-251990" algn="l" defTabSz="503979" rtl="0" eaLnBrk="1" latinLnBrk="0" hangingPunct="1">
        <a:spcBef>
          <a:spcPts val="110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43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771890" indent="-251990" algn="l" defTabSz="503979" rtl="0" eaLnBrk="1" latinLnBrk="0" hangingPunct="1">
        <a:spcBef>
          <a:spcPts val="110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43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3275869" indent="-251990" algn="l" defTabSz="503979" rtl="0" eaLnBrk="1" latinLnBrk="0" hangingPunct="1">
        <a:spcBef>
          <a:spcPts val="110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43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779850" indent="-251990" algn="l" defTabSz="503979" rtl="0" eaLnBrk="1" latinLnBrk="0" hangingPunct="1">
        <a:spcBef>
          <a:spcPts val="110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43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4283829" indent="-251990" algn="l" defTabSz="503979" rtl="0" eaLnBrk="1" latinLnBrk="0" hangingPunct="1">
        <a:spcBef>
          <a:spcPts val="110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43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50397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9" algn="l" defTabSz="50397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60" algn="l" defTabSz="50397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9" algn="l" defTabSz="50397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920" algn="l" defTabSz="50397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900" algn="l" defTabSz="50397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80" algn="l" defTabSz="50397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59" algn="l" defTabSz="50397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840" algn="l" defTabSz="503979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jpe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/>
          <p:nvPr/>
        </p:nvPicPr>
        <p:blipFill>
          <a:blip r:embed="rId3"/>
          <a:stretch/>
        </p:blipFill>
        <p:spPr>
          <a:xfrm>
            <a:off x="1476000" y="1402020"/>
            <a:ext cx="2160000" cy="2160000"/>
          </a:xfrm>
          <a:prstGeom prst="rect">
            <a:avLst/>
          </a:prstGeom>
          <a:ln>
            <a:noFill/>
          </a:ln>
        </p:spPr>
      </p:pic>
      <p:sp>
        <p:nvSpPr>
          <p:cNvPr id="42" name="Line 1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43" name="Line 2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44" name="CustomShape 3"/>
          <p:cNvSpPr/>
          <p:nvPr/>
        </p:nvSpPr>
        <p:spPr>
          <a:xfrm>
            <a:off x="539640" y="64800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2" h="1669">
                <a:moveTo>
                  <a:pt x="0" y="0"/>
                </a:moveTo>
                <a:lnTo>
                  <a:pt x="24991" y="0"/>
                </a:lnTo>
                <a:lnTo>
                  <a:pt x="24991" y="1668"/>
                </a:lnTo>
                <a:lnTo>
                  <a:pt x="0" y="1668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74000"/>
              </a:lnSpc>
            </a:pPr>
            <a:r>
              <a:rPr lang="el-GR" sz="36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Πρώτες Βοήθειες</a:t>
            </a:r>
            <a:endParaRPr dirty="0">
              <a:latin typeface="Helvetica Neue"/>
            </a:endParaRPr>
          </a:p>
        </p:txBody>
      </p:sp>
      <p:sp>
        <p:nvSpPr>
          <p:cNvPr id="45" name="CustomShape 4"/>
          <p:cNvSpPr/>
          <p:nvPr/>
        </p:nvSpPr>
        <p:spPr>
          <a:xfrm>
            <a:off x="539640" y="6157080"/>
            <a:ext cx="8995320" cy="528840"/>
          </a:xfrm>
          <a:custGeom>
            <a:avLst/>
            <a:gdLst/>
            <a:ahLst/>
            <a:cxnLst/>
            <a:rect l="0" t="0" r="r" b="b"/>
            <a:pathLst>
              <a:path w="24994" h="1666">
                <a:moveTo>
                  <a:pt x="0" y="0"/>
                </a:moveTo>
                <a:lnTo>
                  <a:pt x="24993" y="0"/>
                </a:lnTo>
                <a:lnTo>
                  <a:pt x="24993" y="1665"/>
                </a:lnTo>
                <a:lnTo>
                  <a:pt x="0" y="1665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74000"/>
              </a:lnSpc>
            </a:pPr>
            <a:r>
              <a:rPr lang="el-GR" sz="2000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20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</a:t>
            </a:r>
            <a:endParaRPr dirty="0">
              <a:latin typeface="Helvetica Neue"/>
            </a:endParaRPr>
          </a:p>
          <a:p>
            <a:pPr algn="r">
              <a:lnSpc>
                <a:spcPct val="74000"/>
              </a:lnSpc>
            </a:pPr>
            <a:r>
              <a:rPr lang="el-GR" sz="12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MD PhD </a:t>
            </a:r>
            <a:r>
              <a:rPr lang="el-GR" sz="1200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pic>
        <p:nvPicPr>
          <p:cNvPr id="46" name="Picture 45"/>
          <p:cNvPicPr/>
          <p:nvPr/>
        </p:nvPicPr>
        <p:blipFill>
          <a:blip r:embed="rId4"/>
          <a:stretch/>
        </p:blipFill>
        <p:spPr>
          <a:xfrm>
            <a:off x="1476000" y="3263220"/>
            <a:ext cx="2160000" cy="1252800"/>
          </a:xfrm>
          <a:prstGeom prst="rect">
            <a:avLst/>
          </a:prstGeom>
          <a:ln>
            <a:noFill/>
          </a:ln>
        </p:spPr>
      </p:pic>
      <p:pic>
        <p:nvPicPr>
          <p:cNvPr id="47" name="Picture 46"/>
          <p:cNvPicPr/>
          <p:nvPr/>
        </p:nvPicPr>
        <p:blipFill>
          <a:blip r:embed="rId5"/>
          <a:stretch/>
        </p:blipFill>
        <p:spPr>
          <a:xfrm>
            <a:off x="3960360" y="1402020"/>
            <a:ext cx="4680000" cy="4680000"/>
          </a:xfrm>
          <a:prstGeom prst="rect">
            <a:avLst/>
          </a:prstGeom>
          <a:ln>
            <a:noFill/>
          </a:ln>
        </p:spPr>
      </p:pic>
      <p:pic>
        <p:nvPicPr>
          <p:cNvPr id="48" name="Picture 47"/>
          <p:cNvPicPr/>
          <p:nvPr/>
        </p:nvPicPr>
        <p:blipFill>
          <a:blip r:embed="rId6"/>
          <a:stretch/>
        </p:blipFill>
        <p:spPr>
          <a:xfrm>
            <a:off x="1475640" y="4497660"/>
            <a:ext cx="2160000" cy="1616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3048ABF2-A666-4FEE-A557-F0E947994A6E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10</a:t>
            </a:fld>
            <a:endParaRPr dirty="0">
              <a:latin typeface="Helvetica Neue"/>
            </a:endParaRPr>
          </a:p>
        </p:txBody>
      </p:sp>
      <p:sp>
        <p:nvSpPr>
          <p:cNvPr id="163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64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65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l-GR" sz="3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Αιμορραγία</a:t>
            </a:r>
            <a:endParaRPr dirty="0">
              <a:latin typeface="Helvetica Neue"/>
            </a:endParaRPr>
          </a:p>
        </p:txBody>
      </p:sp>
      <p:sp>
        <p:nvSpPr>
          <p:cNvPr id="166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167" name="CustomShape 6"/>
          <p:cNvSpPr/>
          <p:nvPr/>
        </p:nvSpPr>
        <p:spPr>
          <a:xfrm>
            <a:off x="287280" y="1343520"/>
            <a:ext cx="9358920" cy="1835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H πιο ασφαλής και απλή μέθοδος για να ελεγχθεί μια αιμορραγία είναι η άσκηση σταθερής πίεσης για όσο χρόνο χρειάζεται ο οργανισμός να κινήσει τη διαδικασία πήξης του αίματος (5-7 min)</a:t>
            </a:r>
            <a:endParaRPr dirty="0">
              <a:solidFill>
                <a:srgbClr val="FFFFFF"/>
              </a:solidFill>
              <a:latin typeface="Helvetica Neue"/>
            </a:endParaRPr>
          </a:p>
        </p:txBody>
      </p:sp>
      <p:pic>
        <p:nvPicPr>
          <p:cNvPr id="168" name="Picture 11"/>
          <p:cNvPicPr/>
          <p:nvPr/>
        </p:nvPicPr>
        <p:blipFill>
          <a:blip r:embed="rId3"/>
          <a:stretch/>
        </p:blipFill>
        <p:spPr>
          <a:xfrm>
            <a:off x="1855440" y="4974120"/>
            <a:ext cx="2182320" cy="1799640"/>
          </a:xfrm>
          <a:prstGeom prst="rect">
            <a:avLst/>
          </a:prstGeom>
          <a:ln>
            <a:noFill/>
          </a:ln>
        </p:spPr>
      </p:pic>
      <p:pic>
        <p:nvPicPr>
          <p:cNvPr id="169" name="Picture 12"/>
          <p:cNvPicPr/>
          <p:nvPr/>
        </p:nvPicPr>
        <p:blipFill>
          <a:blip r:embed="rId4"/>
          <a:stretch/>
        </p:blipFill>
        <p:spPr>
          <a:xfrm>
            <a:off x="4037760" y="4974120"/>
            <a:ext cx="2399760" cy="1799640"/>
          </a:xfrm>
          <a:prstGeom prst="rect">
            <a:avLst/>
          </a:prstGeom>
          <a:ln>
            <a:noFill/>
          </a:ln>
        </p:spPr>
      </p:pic>
      <p:pic>
        <p:nvPicPr>
          <p:cNvPr id="170" name="Picture 13"/>
          <p:cNvPicPr/>
          <p:nvPr/>
        </p:nvPicPr>
        <p:blipFill>
          <a:blip r:embed="rId5"/>
          <a:stretch/>
        </p:blipFill>
        <p:spPr>
          <a:xfrm>
            <a:off x="6425280" y="4974120"/>
            <a:ext cx="1799640" cy="1799640"/>
          </a:xfrm>
          <a:prstGeom prst="rect">
            <a:avLst/>
          </a:prstGeom>
          <a:ln>
            <a:noFill/>
          </a:ln>
        </p:spPr>
      </p:pic>
      <p:pic>
        <p:nvPicPr>
          <p:cNvPr id="171" name="Picture 14"/>
          <p:cNvPicPr/>
          <p:nvPr/>
        </p:nvPicPr>
        <p:blipFill>
          <a:blip r:embed="rId6"/>
          <a:stretch/>
        </p:blipFill>
        <p:spPr>
          <a:xfrm>
            <a:off x="3462840" y="3178440"/>
            <a:ext cx="3183840" cy="179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2372F470-4484-4756-A5AE-839AD41A33EA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11</a:t>
            </a:fld>
            <a:endParaRPr dirty="0">
              <a:latin typeface="Helvetica Neue"/>
            </a:endParaRPr>
          </a:p>
        </p:txBody>
      </p:sp>
      <p:sp>
        <p:nvSpPr>
          <p:cNvPr id="173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74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75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l-GR" sz="3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Αιμορραγία</a:t>
            </a:r>
            <a:endParaRPr dirty="0">
              <a:latin typeface="Helvetica Neue"/>
            </a:endParaRPr>
          </a:p>
        </p:txBody>
      </p:sp>
      <p:sp>
        <p:nvSpPr>
          <p:cNvPr id="176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177" name="CustomShape 6"/>
          <p:cNvSpPr/>
          <p:nvPr/>
        </p:nvSpPr>
        <p:spPr>
          <a:xfrm>
            <a:off x="373583" y="1158570"/>
            <a:ext cx="9358920" cy="20820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Η </a:t>
            </a:r>
            <a:r>
              <a:rPr lang="el-GR" sz="2800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ίσχαιμη</a:t>
            </a: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περίδεση είναι μια πολύ αποτελεσματική μέθοδος για τον έλεγχο της αιμορραγίας των άκρων.</a:t>
            </a:r>
            <a:endParaRPr dirty="0">
              <a:solidFill>
                <a:srgbClr val="FFFFFF"/>
              </a:solidFill>
              <a:latin typeface="Helvetica Neue"/>
            </a:endParaRPr>
          </a:p>
          <a:p>
            <a:pPr algn="just">
              <a:lnSpc>
                <a:spcPct val="100000"/>
              </a:lnSpc>
            </a:pPr>
            <a:r>
              <a:rPr lang="el-GR" sz="2400" strike="noStrike" dirty="0">
                <a:solidFill>
                  <a:srgbClr val="FFFFFF"/>
                </a:solidFill>
                <a:latin typeface="Helvetica Neue"/>
              </a:rPr>
              <a:t>Εφαρμοζόμενη Πίεση &gt; Αρτηριακή Πίεση</a:t>
            </a:r>
            <a:endParaRPr dirty="0">
              <a:solidFill>
                <a:srgbClr val="FFFFFF"/>
              </a:solidFill>
              <a:latin typeface="Helvetica Neue"/>
            </a:endParaRPr>
          </a:p>
          <a:p>
            <a:pPr algn="just">
              <a:lnSpc>
                <a:spcPct val="100000"/>
              </a:lnSpc>
            </a:pPr>
            <a:r>
              <a:rPr lang="el-GR" sz="2400" strike="noStrike" dirty="0">
                <a:solidFill>
                  <a:srgbClr val="FFFFFF"/>
                </a:solidFill>
                <a:latin typeface="Helvetica Neue"/>
              </a:rPr>
              <a:t>Άνω Άκρα: 60 min max</a:t>
            </a:r>
            <a:endParaRPr dirty="0">
              <a:solidFill>
                <a:srgbClr val="FFFFFF"/>
              </a:solidFill>
              <a:latin typeface="Helvetica Neue"/>
            </a:endParaRPr>
          </a:p>
          <a:p>
            <a:pPr algn="just">
              <a:lnSpc>
                <a:spcPct val="100000"/>
              </a:lnSpc>
            </a:pPr>
            <a:r>
              <a:rPr lang="el-GR" sz="2400" strike="noStrike" dirty="0">
                <a:solidFill>
                  <a:srgbClr val="FFFFFF"/>
                </a:solidFill>
                <a:latin typeface="Helvetica Neue"/>
              </a:rPr>
              <a:t>Κάτω Άκρα: 90 min max</a:t>
            </a:r>
            <a:endParaRPr dirty="0">
              <a:solidFill>
                <a:srgbClr val="FFFFFF"/>
              </a:solidFill>
              <a:latin typeface="Helvetica Neue"/>
            </a:endParaRPr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1938853" y="3434940"/>
            <a:ext cx="6212115" cy="3240000"/>
            <a:chOff x="1704600" y="3213000"/>
            <a:chExt cx="6778800" cy="3535560"/>
          </a:xfrm>
        </p:grpSpPr>
        <p:pic>
          <p:nvPicPr>
            <p:cNvPr id="178" name="Picture 16"/>
            <p:cNvPicPr/>
            <p:nvPr/>
          </p:nvPicPr>
          <p:blipFill>
            <a:blip r:embed="rId3"/>
            <a:stretch/>
          </p:blipFill>
          <p:spPr>
            <a:xfrm>
              <a:off x="1704960" y="3213000"/>
              <a:ext cx="1547280" cy="17406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"/>
            <p:cNvPicPr/>
            <p:nvPr/>
          </p:nvPicPr>
          <p:blipFill>
            <a:blip r:embed="rId4"/>
            <a:stretch/>
          </p:blipFill>
          <p:spPr>
            <a:xfrm>
              <a:off x="3243600" y="3213000"/>
              <a:ext cx="2621160" cy="17406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8"/>
            <p:cNvPicPr/>
            <p:nvPr/>
          </p:nvPicPr>
          <p:blipFill>
            <a:blip r:embed="rId5"/>
            <a:stretch/>
          </p:blipFill>
          <p:spPr>
            <a:xfrm>
              <a:off x="5865480" y="3213000"/>
              <a:ext cx="2617920" cy="17406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20"/>
            <p:cNvPicPr/>
            <p:nvPr/>
          </p:nvPicPr>
          <p:blipFill>
            <a:blip r:embed="rId6"/>
            <a:stretch/>
          </p:blipFill>
          <p:spPr>
            <a:xfrm>
              <a:off x="1704600" y="4948920"/>
              <a:ext cx="2542680" cy="17996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21"/>
            <p:cNvPicPr/>
            <p:nvPr/>
          </p:nvPicPr>
          <p:blipFill>
            <a:blip r:embed="rId7"/>
            <a:stretch/>
          </p:blipFill>
          <p:spPr>
            <a:xfrm>
              <a:off x="4248000" y="4948920"/>
              <a:ext cx="4235040" cy="1799640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3C73C4C-130C-497A-8705-A3431EE4ED8F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12</a:t>
            </a:fld>
            <a:endParaRPr dirty="0">
              <a:latin typeface="Helvetica Neue"/>
            </a:endParaRPr>
          </a:p>
        </p:txBody>
      </p:sp>
      <p:sp>
        <p:nvSpPr>
          <p:cNvPr id="18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8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8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l-GR" sz="3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Ρινορραγία</a:t>
            </a:r>
            <a:endParaRPr dirty="0">
              <a:latin typeface="Helvetica Neue"/>
            </a:endParaRPr>
          </a:p>
        </p:txBody>
      </p:sp>
      <p:sp>
        <p:nvSpPr>
          <p:cNvPr id="18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188" name="CustomShape 6"/>
          <p:cNvSpPr/>
          <p:nvPr/>
        </p:nvSpPr>
        <p:spPr>
          <a:xfrm>
            <a:off x="287280" y="1019520"/>
            <a:ext cx="9358920" cy="22667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Αιμορραγία από τη μύτη</a:t>
            </a:r>
            <a:endParaRPr dirty="0">
              <a:solidFill>
                <a:srgbClr val="FFFFFF"/>
              </a:solidFill>
              <a:latin typeface="Helvetica Neue"/>
            </a:endParaRPr>
          </a:p>
          <a:p>
            <a:pPr algn="just">
              <a:lnSpc>
                <a:spcPct val="100000"/>
              </a:lnSpc>
            </a:pPr>
            <a:r>
              <a:rPr lang="el-GR" sz="2000" strike="noStrike" dirty="0">
                <a:solidFill>
                  <a:srgbClr val="FFFFFF"/>
                </a:solidFill>
                <a:latin typeface="Helvetica Neue"/>
              </a:rPr>
              <a:t>Μικροτραυματισμός Βλεννογόνου</a:t>
            </a:r>
            <a:endParaRPr dirty="0">
              <a:solidFill>
                <a:srgbClr val="FFFFFF"/>
              </a:solidFill>
              <a:latin typeface="Helvetica Neue"/>
            </a:endParaRPr>
          </a:p>
          <a:p>
            <a:pPr algn="just">
              <a:lnSpc>
                <a:spcPct val="100000"/>
              </a:lnSpc>
            </a:pPr>
            <a:r>
              <a:rPr lang="el-GR" sz="2000" strike="noStrike" dirty="0">
                <a:solidFill>
                  <a:srgbClr val="FFFFFF"/>
                </a:solidFill>
                <a:latin typeface="Helvetica Neue"/>
              </a:rPr>
              <a:t>Υπέρταση</a:t>
            </a:r>
            <a:endParaRPr dirty="0">
              <a:solidFill>
                <a:srgbClr val="FFFFFF"/>
              </a:solidFill>
              <a:latin typeface="Helvetica Neue"/>
            </a:endParaRPr>
          </a:p>
          <a:p>
            <a:pPr algn="just">
              <a:lnSpc>
                <a:spcPct val="100000"/>
              </a:lnSpc>
            </a:pPr>
            <a:r>
              <a:rPr lang="el-GR" sz="2400" strike="noStrike" dirty="0">
                <a:solidFill>
                  <a:srgbClr val="FF0000"/>
                </a:solidFill>
                <a:latin typeface="Helvetica Neue"/>
              </a:rPr>
              <a:t>1. </a:t>
            </a:r>
            <a:r>
              <a:rPr lang="el-GR" sz="2400" strike="noStrike" dirty="0">
                <a:solidFill>
                  <a:srgbClr val="FFFFFF"/>
                </a:solidFill>
                <a:latin typeface="Helvetica Neue"/>
              </a:rPr>
              <a:t>Πίεση στα ρινικά πτερύγια 10 min (δις)</a:t>
            </a:r>
            <a:endParaRPr dirty="0">
              <a:solidFill>
                <a:srgbClr val="FFFFFF"/>
              </a:solidFill>
              <a:latin typeface="Helvetica Neue"/>
            </a:endParaRPr>
          </a:p>
          <a:p>
            <a:pPr algn="just">
              <a:lnSpc>
                <a:spcPct val="100000"/>
              </a:lnSpc>
            </a:pPr>
            <a:r>
              <a:rPr lang="el-GR" sz="2400" strike="noStrike" dirty="0">
                <a:solidFill>
                  <a:srgbClr val="FF0000"/>
                </a:solidFill>
                <a:latin typeface="Helvetica Neue"/>
              </a:rPr>
              <a:t>2. </a:t>
            </a:r>
            <a:r>
              <a:rPr lang="el-GR" sz="2400" strike="noStrike" dirty="0">
                <a:solidFill>
                  <a:srgbClr val="FFFFFF"/>
                </a:solidFill>
                <a:latin typeface="Helvetica Neue"/>
              </a:rPr>
              <a:t>Πρόσθιος Επιπωματισμός</a:t>
            </a:r>
            <a:endParaRPr dirty="0">
              <a:solidFill>
                <a:srgbClr val="FFFFFF"/>
              </a:solidFill>
              <a:latin typeface="Helvetica Neue"/>
            </a:endParaRPr>
          </a:p>
          <a:p>
            <a:pPr algn="just">
              <a:lnSpc>
                <a:spcPct val="100000"/>
              </a:lnSpc>
            </a:pPr>
            <a:r>
              <a:rPr lang="el-GR" sz="2400" strike="noStrike" dirty="0">
                <a:solidFill>
                  <a:srgbClr val="FF0000"/>
                </a:solidFill>
                <a:latin typeface="Helvetica Neue"/>
              </a:rPr>
              <a:t>3. </a:t>
            </a:r>
            <a:r>
              <a:rPr lang="el-GR" sz="2400" strike="noStrike" dirty="0">
                <a:solidFill>
                  <a:srgbClr val="FFFFFF"/>
                </a:solidFill>
                <a:latin typeface="Helvetica Neue"/>
              </a:rPr>
              <a:t>Οπίσθιος Επιπωματισμός</a:t>
            </a:r>
            <a:endParaRPr dirty="0">
              <a:solidFill>
                <a:srgbClr val="FFFFFF"/>
              </a:solidFill>
              <a:latin typeface="Helvetica Neue"/>
            </a:endParaRPr>
          </a:p>
        </p:txBody>
      </p:sp>
      <p:pic>
        <p:nvPicPr>
          <p:cNvPr id="189" name="Picture 13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420690" y="3795480"/>
            <a:ext cx="1532605" cy="2520000"/>
          </a:xfrm>
          <a:prstGeom prst="rect">
            <a:avLst/>
          </a:prstGeom>
          <a:ln>
            <a:noFill/>
          </a:ln>
        </p:spPr>
      </p:pic>
      <p:pic>
        <p:nvPicPr>
          <p:cNvPr id="190" name="Picture 14"/>
          <p:cNvPicPr/>
          <p:nvPr/>
        </p:nvPicPr>
        <p:blipFill>
          <a:blip r:embed="rId4"/>
          <a:stretch/>
        </p:blipFill>
        <p:spPr>
          <a:xfrm>
            <a:off x="5946120" y="1568160"/>
            <a:ext cx="3573000" cy="1863720"/>
          </a:xfrm>
          <a:prstGeom prst="rect">
            <a:avLst/>
          </a:prstGeom>
          <a:ln>
            <a:noFill/>
          </a:ln>
        </p:spPr>
      </p:pic>
      <p:pic>
        <p:nvPicPr>
          <p:cNvPr id="191" name="Picture 22"/>
          <p:cNvPicPr/>
          <p:nvPr/>
        </p:nvPicPr>
        <p:blipFill>
          <a:blip r:embed="rId5"/>
          <a:stretch/>
        </p:blipFill>
        <p:spPr>
          <a:xfrm>
            <a:off x="6232320" y="3795480"/>
            <a:ext cx="3307320" cy="2879640"/>
          </a:xfrm>
          <a:prstGeom prst="rect">
            <a:avLst/>
          </a:prstGeom>
          <a:ln>
            <a:noFill/>
          </a:ln>
        </p:spPr>
      </p:pic>
      <p:pic>
        <p:nvPicPr>
          <p:cNvPr id="192" name="Picture 23"/>
          <p:cNvPicPr/>
          <p:nvPr/>
        </p:nvPicPr>
        <p:blipFill>
          <a:blip r:embed="rId6"/>
          <a:stretch/>
        </p:blipFill>
        <p:spPr>
          <a:xfrm>
            <a:off x="2499702" y="3820680"/>
            <a:ext cx="3149640" cy="1442880"/>
          </a:xfrm>
          <a:prstGeom prst="rect">
            <a:avLst/>
          </a:prstGeom>
          <a:ln>
            <a:noFill/>
          </a:ln>
        </p:spPr>
      </p:pic>
      <p:pic>
        <p:nvPicPr>
          <p:cNvPr id="193" name="Picture 24"/>
          <p:cNvPicPr/>
          <p:nvPr/>
        </p:nvPicPr>
        <p:blipFill>
          <a:blip r:embed="rId7"/>
          <a:stretch/>
        </p:blipFill>
        <p:spPr>
          <a:xfrm>
            <a:off x="2852987" y="5244840"/>
            <a:ext cx="2496600" cy="143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95E4515A-62A0-44E6-8F83-F0039D43241C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13</a:t>
            </a:fld>
            <a:endParaRPr dirty="0">
              <a:latin typeface="Helvetica Neue"/>
            </a:endParaRPr>
          </a:p>
        </p:txBody>
      </p:sp>
      <p:sp>
        <p:nvSpPr>
          <p:cNvPr id="195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96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97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l-GR" sz="3200" strike="noStrike" dirty="0" err="1">
                <a:solidFill>
                  <a:srgbClr val="FF0000"/>
                </a:solidFill>
                <a:latin typeface="Helvetica Neue"/>
                <a:ea typeface="ＭＳ Ｐゴシック"/>
              </a:rPr>
              <a:t>Ωτορραγία</a:t>
            </a:r>
            <a:endParaRPr dirty="0">
              <a:latin typeface="Helvetica Neue"/>
            </a:endParaRPr>
          </a:p>
        </p:txBody>
      </p:sp>
      <p:sp>
        <p:nvSpPr>
          <p:cNvPr id="198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199" name="CustomShape 6"/>
          <p:cNvSpPr/>
          <p:nvPr/>
        </p:nvSpPr>
        <p:spPr>
          <a:xfrm>
            <a:off x="287280" y="1379520"/>
            <a:ext cx="9358920" cy="25437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Ρήξη του Τυμπάνου από ξένο σώμα</a:t>
            </a:r>
            <a:endParaRPr dirty="0">
              <a:solidFill>
                <a:srgbClr val="FFFFFF"/>
              </a:solidFill>
              <a:latin typeface="Helvetica Neue"/>
            </a:endParaRPr>
          </a:p>
          <a:p>
            <a:pPr algn="just">
              <a:lnSpc>
                <a:spcPct val="100000"/>
              </a:lnSpc>
            </a:pPr>
            <a:r>
              <a:rPr lang="el-GR" sz="2800" strike="noStrike" dirty="0">
                <a:solidFill>
                  <a:srgbClr val="FFFFFF"/>
                </a:solidFill>
                <a:latin typeface="Helvetica Neue"/>
              </a:rPr>
              <a:t>Κάταγμα βάσης Κρανίου</a:t>
            </a:r>
            <a:endParaRPr dirty="0">
              <a:solidFill>
                <a:srgbClr val="FFFFFF"/>
              </a:solidFill>
              <a:latin typeface="Helvetica Neue"/>
            </a:endParaRPr>
          </a:p>
          <a:p>
            <a:pPr algn="just">
              <a:lnSpc>
                <a:spcPct val="100000"/>
              </a:lnSpc>
            </a:pPr>
            <a:endParaRPr dirty="0">
              <a:solidFill>
                <a:srgbClr val="FFFFFF"/>
              </a:solidFill>
              <a:latin typeface="Helvetica Neue"/>
            </a:endParaRPr>
          </a:p>
          <a:p>
            <a:pPr algn="just">
              <a:lnSpc>
                <a:spcPct val="100000"/>
              </a:lnSpc>
            </a:pPr>
            <a:r>
              <a:rPr lang="el-GR" sz="2800" strike="noStrike" dirty="0">
                <a:solidFill>
                  <a:srgbClr val="FFFFFF"/>
                </a:solidFill>
                <a:latin typeface="Helvetica Neue"/>
              </a:rPr>
              <a:t>Ύπτια Θέση με ανασηκωμένο το κεφάλι</a:t>
            </a:r>
            <a:endParaRPr dirty="0">
              <a:solidFill>
                <a:srgbClr val="FFFFFF"/>
              </a:solidFill>
              <a:latin typeface="Helvetica Neue"/>
            </a:endParaRPr>
          </a:p>
          <a:p>
            <a:pPr algn="just">
              <a:lnSpc>
                <a:spcPct val="100000"/>
              </a:lnSpc>
            </a:pPr>
            <a:r>
              <a:rPr lang="el-GR" sz="2800" strike="noStrike" dirty="0">
                <a:solidFill>
                  <a:srgbClr val="FFFFFF"/>
                </a:solidFill>
                <a:latin typeface="Helvetica Neue"/>
              </a:rPr>
              <a:t>Αποστειρωμένο Επίθεμα</a:t>
            </a:r>
            <a:endParaRPr dirty="0">
              <a:solidFill>
                <a:srgbClr val="FFFFFF"/>
              </a:solidFill>
              <a:latin typeface="Helvetica Neue"/>
            </a:endParaRPr>
          </a:p>
          <a:p>
            <a:pPr algn="just">
              <a:lnSpc>
                <a:spcPct val="100000"/>
              </a:lnSpc>
            </a:pPr>
            <a:r>
              <a:rPr lang="el-GR" sz="2800" strike="noStrike" dirty="0">
                <a:solidFill>
                  <a:srgbClr val="FFFFFF"/>
                </a:solidFill>
                <a:latin typeface="Helvetica Neue"/>
              </a:rPr>
              <a:t>Μεταφορά στο Νοσοκομείο</a:t>
            </a:r>
            <a:endParaRPr dirty="0">
              <a:solidFill>
                <a:srgbClr val="FFFFFF"/>
              </a:solidFill>
              <a:latin typeface="Helvetica Neue"/>
            </a:endParaRPr>
          </a:p>
        </p:txBody>
      </p:sp>
      <p:pic>
        <p:nvPicPr>
          <p:cNvPr id="200" name="Picture 11"/>
          <p:cNvPicPr/>
          <p:nvPr/>
        </p:nvPicPr>
        <p:blipFill>
          <a:blip r:embed="rId3"/>
          <a:stretch/>
        </p:blipFill>
        <p:spPr>
          <a:xfrm>
            <a:off x="795600" y="4331520"/>
            <a:ext cx="3161880" cy="2159640"/>
          </a:xfrm>
          <a:prstGeom prst="rect">
            <a:avLst/>
          </a:prstGeom>
          <a:ln>
            <a:noFill/>
          </a:ln>
        </p:spPr>
      </p:pic>
      <p:pic>
        <p:nvPicPr>
          <p:cNvPr id="201" name="Picture 12"/>
          <p:cNvPicPr/>
          <p:nvPr/>
        </p:nvPicPr>
        <p:blipFill>
          <a:blip r:embed="rId4"/>
          <a:stretch/>
        </p:blipFill>
        <p:spPr>
          <a:xfrm>
            <a:off x="7129080" y="4331520"/>
            <a:ext cx="2159640" cy="2159640"/>
          </a:xfrm>
          <a:prstGeom prst="rect">
            <a:avLst/>
          </a:prstGeom>
          <a:ln>
            <a:noFill/>
          </a:ln>
        </p:spPr>
      </p:pic>
      <p:pic>
        <p:nvPicPr>
          <p:cNvPr id="202" name="Picture 15"/>
          <p:cNvPicPr/>
          <p:nvPr/>
        </p:nvPicPr>
        <p:blipFill>
          <a:blip r:embed="rId5"/>
          <a:stretch/>
        </p:blipFill>
        <p:spPr>
          <a:xfrm>
            <a:off x="4350960" y="4331520"/>
            <a:ext cx="2185560" cy="215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58154112-C2B4-438D-9EEA-7CA49C8D01C2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14</a:t>
            </a:fld>
            <a:endParaRPr dirty="0">
              <a:latin typeface="Helvetica Neue"/>
            </a:endParaRPr>
          </a:p>
        </p:txBody>
      </p:sp>
      <p:sp>
        <p:nvSpPr>
          <p:cNvPr id="20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20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20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l-GR" sz="3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Αιμορραγία Ούλων</a:t>
            </a:r>
            <a:endParaRPr dirty="0">
              <a:latin typeface="Helvetica Neue"/>
            </a:endParaRPr>
          </a:p>
        </p:txBody>
      </p:sp>
      <p:sp>
        <p:nvSpPr>
          <p:cNvPr id="20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208" name="CustomShape 6"/>
          <p:cNvSpPr/>
          <p:nvPr/>
        </p:nvSpPr>
        <p:spPr>
          <a:xfrm>
            <a:off x="287280" y="1163520"/>
            <a:ext cx="9358920" cy="1835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Εξαγωγή Δοντιού</a:t>
            </a:r>
            <a:endParaRPr dirty="0">
              <a:solidFill>
                <a:srgbClr val="FFFFFF"/>
              </a:solidFill>
              <a:latin typeface="Helvetica Neue"/>
            </a:endParaRPr>
          </a:p>
          <a:p>
            <a:pPr algn="just">
              <a:lnSpc>
                <a:spcPct val="100000"/>
              </a:lnSpc>
            </a:pPr>
            <a:r>
              <a:rPr lang="el-GR" sz="2800" strike="noStrike" dirty="0">
                <a:solidFill>
                  <a:srgbClr val="FFFFFF"/>
                </a:solidFill>
                <a:latin typeface="Helvetica Neue"/>
              </a:rPr>
              <a:t>Ουλίτιδα</a:t>
            </a:r>
            <a:endParaRPr dirty="0">
              <a:solidFill>
                <a:srgbClr val="FFFFFF"/>
              </a:solidFill>
              <a:latin typeface="Helvetica Neue"/>
            </a:endParaRPr>
          </a:p>
          <a:p>
            <a:pPr algn="just">
              <a:lnSpc>
                <a:spcPct val="100000"/>
              </a:lnSpc>
            </a:pPr>
            <a:r>
              <a:rPr lang="el-GR" sz="2800" strike="noStrike" dirty="0">
                <a:solidFill>
                  <a:srgbClr val="FFFFFF"/>
                </a:solidFill>
                <a:latin typeface="Helvetica Neue"/>
              </a:rPr>
              <a:t>Λευχαιμία – Χημειοθεραπεία</a:t>
            </a:r>
            <a:endParaRPr dirty="0">
              <a:solidFill>
                <a:srgbClr val="FFFFFF"/>
              </a:solidFill>
              <a:latin typeface="Helvetica Neue"/>
            </a:endParaRPr>
          </a:p>
          <a:p>
            <a:pPr algn="just">
              <a:lnSpc>
                <a:spcPct val="100000"/>
              </a:lnSpc>
            </a:pPr>
            <a:r>
              <a:rPr lang="el-GR" sz="2800" strike="noStrike" dirty="0">
                <a:solidFill>
                  <a:srgbClr val="FFFFFF"/>
                </a:solidFill>
                <a:latin typeface="Helvetica Neue"/>
              </a:rPr>
              <a:t>Πλύση με διάλυμα οξυζενέ</a:t>
            </a:r>
            <a:endParaRPr dirty="0">
              <a:solidFill>
                <a:srgbClr val="FFFFFF"/>
              </a:solidFill>
              <a:latin typeface="Helvetica Neue"/>
            </a:endParaRPr>
          </a:p>
        </p:txBody>
      </p:sp>
      <p:pic>
        <p:nvPicPr>
          <p:cNvPr id="209" name="Picture 10"/>
          <p:cNvPicPr/>
          <p:nvPr/>
        </p:nvPicPr>
        <p:blipFill>
          <a:blip r:embed="rId3"/>
          <a:stretch/>
        </p:blipFill>
        <p:spPr>
          <a:xfrm>
            <a:off x="1231920" y="3213000"/>
            <a:ext cx="2674440" cy="1799640"/>
          </a:xfrm>
          <a:prstGeom prst="rect">
            <a:avLst/>
          </a:prstGeom>
          <a:ln>
            <a:noFill/>
          </a:ln>
        </p:spPr>
      </p:pic>
      <p:pic>
        <p:nvPicPr>
          <p:cNvPr id="210" name="Picture 13"/>
          <p:cNvPicPr/>
          <p:nvPr/>
        </p:nvPicPr>
        <p:blipFill>
          <a:blip r:embed="rId4"/>
          <a:stretch/>
        </p:blipFill>
        <p:spPr>
          <a:xfrm>
            <a:off x="6622560" y="3213000"/>
            <a:ext cx="2164320" cy="1799640"/>
          </a:xfrm>
          <a:prstGeom prst="rect">
            <a:avLst/>
          </a:prstGeom>
          <a:ln>
            <a:noFill/>
          </a:ln>
        </p:spPr>
      </p:pic>
      <p:pic>
        <p:nvPicPr>
          <p:cNvPr id="211" name="Picture 14"/>
          <p:cNvPicPr/>
          <p:nvPr/>
        </p:nvPicPr>
        <p:blipFill>
          <a:blip r:embed="rId5"/>
          <a:srcRect l="65579" t="86338" r="72463" b="86338"/>
          <a:stretch/>
        </p:blipFill>
        <p:spPr>
          <a:xfrm>
            <a:off x="3878280" y="3213000"/>
            <a:ext cx="2753280" cy="1799640"/>
          </a:xfrm>
          <a:prstGeom prst="rect">
            <a:avLst/>
          </a:prstGeom>
          <a:ln>
            <a:noFill/>
          </a:ln>
        </p:spPr>
      </p:pic>
      <p:pic>
        <p:nvPicPr>
          <p:cNvPr id="212" name="Picture 17"/>
          <p:cNvPicPr/>
          <p:nvPr/>
        </p:nvPicPr>
        <p:blipFill>
          <a:blip r:embed="rId6"/>
          <a:stretch/>
        </p:blipFill>
        <p:spPr>
          <a:xfrm>
            <a:off x="1231920" y="5004000"/>
            <a:ext cx="2643840" cy="1762560"/>
          </a:xfrm>
          <a:prstGeom prst="rect">
            <a:avLst/>
          </a:prstGeom>
          <a:ln>
            <a:noFill/>
          </a:ln>
        </p:spPr>
      </p:pic>
      <p:pic>
        <p:nvPicPr>
          <p:cNvPr id="213" name="Picture 18"/>
          <p:cNvPicPr/>
          <p:nvPr/>
        </p:nvPicPr>
        <p:blipFill>
          <a:blip r:embed="rId7"/>
          <a:stretch/>
        </p:blipFill>
        <p:spPr>
          <a:xfrm>
            <a:off x="6502680" y="5004000"/>
            <a:ext cx="2285280" cy="1762560"/>
          </a:xfrm>
          <a:prstGeom prst="rect">
            <a:avLst/>
          </a:prstGeom>
          <a:ln>
            <a:noFill/>
          </a:ln>
        </p:spPr>
      </p:pic>
      <p:pic>
        <p:nvPicPr>
          <p:cNvPr id="214" name="Picture 19"/>
          <p:cNvPicPr/>
          <p:nvPr/>
        </p:nvPicPr>
        <p:blipFill>
          <a:blip r:embed="rId8"/>
          <a:stretch/>
        </p:blipFill>
        <p:spPr>
          <a:xfrm>
            <a:off x="3865680" y="5008680"/>
            <a:ext cx="2645640" cy="1762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75417ED4-4D86-4C39-872B-5E89A31F4776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15</a:t>
            </a:fld>
            <a:endParaRPr dirty="0">
              <a:latin typeface="Helvetica Neue"/>
            </a:endParaRPr>
          </a:p>
        </p:txBody>
      </p:sp>
      <p:sp>
        <p:nvSpPr>
          <p:cNvPr id="216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217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218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l-GR" sz="3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Κατάγματα</a:t>
            </a:r>
            <a:endParaRPr dirty="0">
              <a:latin typeface="Helvetica Neue"/>
            </a:endParaRPr>
          </a:p>
        </p:txBody>
      </p:sp>
      <p:sp>
        <p:nvSpPr>
          <p:cNvPr id="219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220" name="CustomShape 6"/>
          <p:cNvSpPr/>
          <p:nvPr/>
        </p:nvSpPr>
        <p:spPr>
          <a:xfrm>
            <a:off x="287280" y="1163520"/>
            <a:ext cx="9358920" cy="1835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Η πλήρης ή μερική λύση της δομικής συνέχειας ενός οστού</a:t>
            </a:r>
            <a:endParaRPr dirty="0">
              <a:solidFill>
                <a:srgbClr val="FFFFFF"/>
              </a:solidFill>
              <a:latin typeface="Helvetica Neue"/>
            </a:endParaRPr>
          </a:p>
          <a:p>
            <a:pPr algn="just">
              <a:lnSpc>
                <a:spcPct val="100000"/>
              </a:lnSpc>
            </a:pP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Για να προκληθεί κάταγμα, πρέπει να δράσει πάνω στο </a:t>
            </a:r>
            <a:r>
              <a:rPr lang="el-GR" sz="2800" strike="noStrike" dirty="0" err="1">
                <a:solidFill>
                  <a:srgbClr val="FFFFFF"/>
                </a:solidFill>
                <a:latin typeface="Helvetica Neue"/>
                <a:ea typeface="Helvetica Neue"/>
              </a:rPr>
              <a:t>οστούν</a:t>
            </a: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 σημαντική βία.</a:t>
            </a:r>
            <a:endParaRPr dirty="0">
              <a:solidFill>
                <a:srgbClr val="FFFFFF"/>
              </a:solidFill>
              <a:latin typeface="Helvetica Neue"/>
            </a:endParaRPr>
          </a:p>
        </p:txBody>
      </p:sp>
      <p:pic>
        <p:nvPicPr>
          <p:cNvPr id="221" name="0770edef7d86ac174da811a5c031f6.jpg"/>
          <p:cNvPicPr/>
          <p:nvPr/>
        </p:nvPicPr>
        <p:blipFill>
          <a:blip r:embed="rId3"/>
          <a:stretch/>
        </p:blipFill>
        <p:spPr>
          <a:xfrm>
            <a:off x="3037320" y="3368520"/>
            <a:ext cx="3933360" cy="312516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D80CB623-D99E-473D-A271-5831E5F0EC99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16</a:t>
            </a:fld>
            <a:endParaRPr dirty="0">
              <a:latin typeface="Helvetica Neue"/>
            </a:endParaRPr>
          </a:p>
        </p:txBody>
      </p:sp>
      <p:sp>
        <p:nvSpPr>
          <p:cNvPr id="223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224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225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l-GR" sz="3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Κατάγματα Ταξινόμηση</a:t>
            </a:r>
            <a:endParaRPr dirty="0">
              <a:latin typeface="Helvetica Neue"/>
            </a:endParaRPr>
          </a:p>
        </p:txBody>
      </p:sp>
      <p:sp>
        <p:nvSpPr>
          <p:cNvPr id="226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227" name="CustomShape 6"/>
          <p:cNvSpPr/>
          <p:nvPr/>
        </p:nvSpPr>
        <p:spPr>
          <a:xfrm>
            <a:off x="287280" y="1163520"/>
            <a:ext cx="9358920" cy="16512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</a:rPr>
              <a:t>Παθολογικό Κάταγμα</a:t>
            </a:r>
            <a:endParaRPr dirty="0">
              <a:latin typeface="Helvetica Neue"/>
            </a:endParaRPr>
          </a:p>
          <a:p>
            <a:pPr algn="just">
              <a:lnSpc>
                <a:spcPct val="100000"/>
              </a:lnSpc>
            </a:pPr>
            <a:r>
              <a:rPr lang="el-GR" sz="24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Ως Παθολογικό χαρακτηρίζεται το κάταγμα που προκαλείται από δράση ασήμαντης βίας σε </a:t>
            </a:r>
            <a:r>
              <a:rPr lang="el-GR" sz="2400" strike="noStrike" dirty="0" err="1">
                <a:solidFill>
                  <a:srgbClr val="FFFFFF"/>
                </a:solidFill>
                <a:latin typeface="Helvetica Neue"/>
                <a:ea typeface="Helvetica Neue"/>
              </a:rPr>
              <a:t>οστούν</a:t>
            </a:r>
            <a:r>
              <a:rPr lang="el-GR" sz="24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 που παρουσιάζει κάποια παθολογία (κύστη, όγκος, οστεοπόρωση</a:t>
            </a:r>
            <a:r>
              <a:rPr lang="el-GR" sz="2400" strike="noStrike" dirty="0" smtClean="0">
                <a:solidFill>
                  <a:srgbClr val="FFFFFF"/>
                </a:solidFill>
                <a:latin typeface="Helvetica Neue"/>
                <a:ea typeface="Helvetica Neue"/>
              </a:rPr>
              <a:t>)</a:t>
            </a:r>
            <a:endParaRPr dirty="0">
              <a:solidFill>
                <a:srgbClr val="FFFFFF"/>
              </a:solidFill>
              <a:latin typeface="Helvetica Neue"/>
            </a:endParaRPr>
          </a:p>
        </p:txBody>
      </p:sp>
      <p:pic>
        <p:nvPicPr>
          <p:cNvPr id="228" name="22e9aeeabb66cc83af04881dd49bc25c.gif"/>
          <p:cNvPicPr/>
          <p:nvPr/>
        </p:nvPicPr>
        <p:blipFill>
          <a:blip r:embed="rId3"/>
          <a:stretch/>
        </p:blipFill>
        <p:spPr>
          <a:xfrm>
            <a:off x="2853000" y="3213720"/>
            <a:ext cx="2437920" cy="3259080"/>
          </a:xfrm>
          <a:prstGeom prst="rect">
            <a:avLst/>
          </a:prstGeom>
          <a:ln w="12600">
            <a:noFill/>
          </a:ln>
        </p:spPr>
      </p:pic>
      <p:pic>
        <p:nvPicPr>
          <p:cNvPr id="229" name="329097-1339494-330598-2092813.jpg"/>
          <p:cNvPicPr/>
          <p:nvPr/>
        </p:nvPicPr>
        <p:blipFill>
          <a:blip r:embed="rId4"/>
          <a:stretch/>
        </p:blipFill>
        <p:spPr>
          <a:xfrm>
            <a:off x="5397840" y="3213000"/>
            <a:ext cx="1785600" cy="326052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F5F23DAB-0ADB-47AD-934C-E2EDA57EE9BA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17</a:t>
            </a:fld>
            <a:endParaRPr dirty="0">
              <a:latin typeface="Helvetica Neue"/>
            </a:endParaRPr>
          </a:p>
        </p:txBody>
      </p:sp>
      <p:sp>
        <p:nvSpPr>
          <p:cNvPr id="231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232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233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l-GR" sz="3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Κατάγματα Ταξινόμηση</a:t>
            </a:r>
            <a:endParaRPr dirty="0">
              <a:latin typeface="Helvetica Neue"/>
            </a:endParaRPr>
          </a:p>
        </p:txBody>
      </p:sp>
      <p:sp>
        <p:nvSpPr>
          <p:cNvPr id="234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235" name="CustomShape 6"/>
          <p:cNvSpPr/>
          <p:nvPr/>
        </p:nvSpPr>
        <p:spPr>
          <a:xfrm>
            <a:off x="287280" y="1163520"/>
            <a:ext cx="6264720" cy="4236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</a:rPr>
              <a:t>Κάταγμα Κόπωσης</a:t>
            </a:r>
            <a:endParaRPr dirty="0">
              <a:latin typeface="Helvetica Neue"/>
            </a:endParaRPr>
          </a:p>
          <a:p>
            <a:pPr algn="just">
              <a:lnSpc>
                <a:spcPct val="100000"/>
              </a:lnSpc>
            </a:pPr>
            <a:r>
              <a:rPr lang="el-GR" sz="24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Κάταγμα από μικρής εντάσεως βία, η οποία δρα πολλές φορές πάνω σε φυσιολογικό </a:t>
            </a:r>
            <a:r>
              <a:rPr lang="el-GR" sz="2400" strike="noStrike" dirty="0" err="1">
                <a:solidFill>
                  <a:srgbClr val="FFFFFF"/>
                </a:solidFill>
                <a:latin typeface="Helvetica Neue"/>
                <a:ea typeface="Helvetica Neue"/>
              </a:rPr>
              <a:t>οστούν</a:t>
            </a:r>
            <a:r>
              <a:rPr lang="el-GR" sz="24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 και n οποία, αν επιδρούσε μία φορά, δεν θα προκαλούσε το κάταγμα.</a:t>
            </a:r>
            <a:endParaRPr sz="2400" dirty="0">
              <a:latin typeface="Helvetica Neue"/>
            </a:endParaRPr>
          </a:p>
          <a:p>
            <a:pPr algn="just">
              <a:lnSpc>
                <a:spcPct val="100000"/>
              </a:lnSpc>
            </a:pPr>
            <a:r>
              <a:rPr lang="el-GR" sz="24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Η μικρή κάθε φορά καταπόνηση του οστού επαναλαμβάνεται τόσο συχνά, ώστε n βλάβη που προκαλείται, δεν προλαβαίνει να αποκατασταθεί. Έτσι αθροίζεται στις προηγούμενες, μέχρις ότου εκδηλωθεί ως κάταγμα.</a:t>
            </a:r>
            <a:endParaRPr sz="2400" dirty="0">
              <a:latin typeface="Helvetica Neue"/>
            </a:endParaRPr>
          </a:p>
        </p:txBody>
      </p:sp>
      <p:pic>
        <p:nvPicPr>
          <p:cNvPr id="236" name="Stress Fracture 2nd Metatarsal 2 Months.jpg"/>
          <p:cNvPicPr/>
          <p:nvPr/>
        </p:nvPicPr>
        <p:blipFill>
          <a:blip r:embed="rId3"/>
          <a:stretch/>
        </p:blipFill>
        <p:spPr>
          <a:xfrm>
            <a:off x="6775560" y="1465200"/>
            <a:ext cx="3125160" cy="445464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727683BE-BE99-47FF-943C-E80D4A63C413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18</a:t>
            </a:fld>
            <a:endParaRPr dirty="0">
              <a:latin typeface="Helvetica Neue"/>
            </a:endParaRPr>
          </a:p>
        </p:txBody>
      </p:sp>
      <p:sp>
        <p:nvSpPr>
          <p:cNvPr id="238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239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240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l-GR" sz="3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Κατάγματα Ταξινόμηση</a:t>
            </a:r>
            <a:endParaRPr dirty="0">
              <a:latin typeface="Helvetica Neue"/>
            </a:endParaRPr>
          </a:p>
        </p:txBody>
      </p:sp>
      <p:sp>
        <p:nvSpPr>
          <p:cNvPr id="241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242" name="CustomShape 6"/>
          <p:cNvSpPr/>
          <p:nvPr/>
        </p:nvSpPr>
        <p:spPr>
          <a:xfrm>
            <a:off x="287280" y="1163520"/>
            <a:ext cx="6264720" cy="44211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Τα κατάγματα ανάλογα με την κλινική εικόνα, διακρίνονται σε:</a:t>
            </a:r>
            <a:endParaRPr dirty="0">
              <a:solidFill>
                <a:srgbClr val="FFFFFF"/>
              </a:solidFill>
              <a:latin typeface="Helvetica Neue"/>
            </a:endParaRPr>
          </a:p>
          <a:p>
            <a:pPr algn="just"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Ανοικτά ή </a:t>
            </a:r>
            <a:r>
              <a:rPr lang="el-GR" sz="2800" strike="noStrike" dirty="0" err="1">
                <a:solidFill>
                  <a:srgbClr val="FF0000"/>
                </a:solidFill>
                <a:latin typeface="Helvetica Neue"/>
                <a:ea typeface="Helvetica Neue"/>
              </a:rPr>
              <a:t>Επιπλεγμένα</a:t>
            </a:r>
            <a:endParaRPr dirty="0">
              <a:solidFill>
                <a:srgbClr val="FF0000"/>
              </a:solidFill>
              <a:latin typeface="Helvetica Neue"/>
            </a:endParaRPr>
          </a:p>
          <a:p>
            <a:pPr algn="just"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Κλειστά</a:t>
            </a:r>
            <a:endParaRPr dirty="0">
              <a:solidFill>
                <a:srgbClr val="FF0000"/>
              </a:solidFill>
              <a:latin typeface="Helvetica Neue"/>
            </a:endParaRPr>
          </a:p>
          <a:p>
            <a:pPr algn="just">
              <a:lnSpc>
                <a:spcPct val="100000"/>
              </a:lnSpc>
            </a:pPr>
            <a:r>
              <a:rPr lang="el-GR" sz="24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Ανοικτά καλούνται τα κατάγματα όταν υπάρχει τραύμα των μαλακών μορίων της περιοχής, που επιτρέπει την επικοινωνία των οστών με το περιβάλλον.</a:t>
            </a:r>
            <a:endParaRPr dirty="0">
              <a:solidFill>
                <a:srgbClr val="FFFFFF"/>
              </a:solidFill>
              <a:latin typeface="Helvetica Neue"/>
            </a:endParaRPr>
          </a:p>
          <a:p>
            <a:pPr algn="just">
              <a:lnSpc>
                <a:spcPct val="100000"/>
              </a:lnSpc>
            </a:pPr>
            <a:r>
              <a:rPr lang="el-GR" sz="24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Κλειστά καλούνται τα κατάγματα, όταν δεν υπάρχει επικοινωνία, των οστών με το περιβάλλον.</a:t>
            </a:r>
            <a:endParaRPr dirty="0">
              <a:solidFill>
                <a:srgbClr val="FFFFFF"/>
              </a:solidFill>
              <a:latin typeface="Helvetica Neue"/>
            </a:endParaRPr>
          </a:p>
        </p:txBody>
      </p:sp>
      <p:pic>
        <p:nvPicPr>
          <p:cNvPr id="243" name="Poignet_Gauche_suite_a_fracture_type_Pouteau_Colles.jpg"/>
          <p:cNvPicPr/>
          <p:nvPr/>
        </p:nvPicPr>
        <p:blipFill>
          <a:blip r:embed="rId3"/>
          <a:stretch/>
        </p:blipFill>
        <p:spPr>
          <a:xfrm>
            <a:off x="6734880" y="696960"/>
            <a:ext cx="2678400" cy="2017080"/>
          </a:xfrm>
          <a:prstGeom prst="rect">
            <a:avLst/>
          </a:prstGeom>
          <a:ln w="12600">
            <a:noFill/>
          </a:ln>
        </p:spPr>
      </p:pic>
      <p:pic>
        <p:nvPicPr>
          <p:cNvPr id="244" name="open-ankle-fracture-3.jpg"/>
          <p:cNvPicPr/>
          <p:nvPr/>
        </p:nvPicPr>
        <p:blipFill>
          <a:blip r:embed="rId4"/>
          <a:stretch/>
        </p:blipFill>
        <p:spPr>
          <a:xfrm>
            <a:off x="6736320" y="2861640"/>
            <a:ext cx="2678400" cy="262512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FE61C0A6-8415-4932-8213-69D97F01100B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19</a:t>
            </a:fld>
            <a:endParaRPr dirty="0">
              <a:latin typeface="Helvetica Neue"/>
            </a:endParaRPr>
          </a:p>
        </p:txBody>
      </p:sp>
      <p:sp>
        <p:nvSpPr>
          <p:cNvPr id="246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247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248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l-GR" sz="3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Κατάγματα Ταξινόμηση</a:t>
            </a:r>
            <a:endParaRPr dirty="0">
              <a:latin typeface="Helvetica Neue"/>
            </a:endParaRPr>
          </a:p>
        </p:txBody>
      </p:sp>
      <p:sp>
        <p:nvSpPr>
          <p:cNvPr id="249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250" name="CustomShape 6"/>
          <p:cNvSpPr/>
          <p:nvPr/>
        </p:nvSpPr>
        <p:spPr>
          <a:xfrm>
            <a:off x="287280" y="1163520"/>
            <a:ext cx="9358920" cy="23283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l-GR" sz="24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Τα κατάγματα, ανάλογα με το μηχανισμό προκλήσεως, διακρίνονται σε:</a:t>
            </a:r>
            <a:endParaRPr dirty="0">
              <a:solidFill>
                <a:srgbClr val="FFFFFF"/>
              </a:solidFill>
              <a:latin typeface="Helvetica Neue"/>
            </a:endParaRPr>
          </a:p>
          <a:p>
            <a:pPr algn="just">
              <a:lnSpc>
                <a:spcPct val="100000"/>
              </a:lnSpc>
            </a:pPr>
            <a:r>
              <a:rPr lang="el-GR" sz="24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Άμεσα: </a:t>
            </a:r>
            <a:r>
              <a:rPr lang="el-GR" sz="24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όταν το κάταγμα γίνεται στο σημείο που έδρασε n βία.</a:t>
            </a:r>
            <a:endParaRPr dirty="0">
              <a:solidFill>
                <a:srgbClr val="FFFFFF"/>
              </a:solidFill>
              <a:latin typeface="Helvetica Neue"/>
            </a:endParaRPr>
          </a:p>
          <a:p>
            <a:pPr algn="just">
              <a:lnSpc>
                <a:spcPct val="100000"/>
              </a:lnSpc>
            </a:pPr>
            <a:r>
              <a:rPr lang="el-GR" sz="24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Έμμεσα: </a:t>
            </a:r>
            <a:r>
              <a:rPr lang="el-GR" sz="24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όταν η δύναμη εφαρμόζεται μακριά από αυτό, όπως: κάταγμα του αγκώνα ή του ώμου ή της κλείδας μετά από πτώση στην παλάμη.</a:t>
            </a:r>
            <a:endParaRPr dirty="0">
              <a:solidFill>
                <a:srgbClr val="FFFFFF"/>
              </a:solidFill>
              <a:latin typeface="Helvetica Neue"/>
            </a:endParaRPr>
          </a:p>
        </p:txBody>
      </p:sp>
      <p:pic>
        <p:nvPicPr>
          <p:cNvPr id="251" name="ARM1.H11.gif"/>
          <p:cNvPicPr/>
          <p:nvPr/>
        </p:nvPicPr>
        <p:blipFill>
          <a:blip r:embed="rId3"/>
          <a:stretch/>
        </p:blipFill>
        <p:spPr>
          <a:xfrm>
            <a:off x="767520" y="3766320"/>
            <a:ext cx="4265280" cy="2678400"/>
          </a:xfrm>
          <a:prstGeom prst="rect">
            <a:avLst/>
          </a:prstGeom>
          <a:ln w="25560">
            <a:noFill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252" name="ARM1.H12.gif"/>
          <p:cNvPicPr/>
          <p:nvPr/>
        </p:nvPicPr>
        <p:blipFill>
          <a:blip r:embed="rId4"/>
          <a:stretch/>
        </p:blipFill>
        <p:spPr>
          <a:xfrm>
            <a:off x="5125320" y="3766320"/>
            <a:ext cx="4198680" cy="2678400"/>
          </a:xfrm>
          <a:prstGeom prst="rect">
            <a:avLst/>
          </a:prstGeom>
          <a:ln w="25560">
            <a:noFill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89F858D3-EB6B-4E2B-AFF8-1B84C2CF82E1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2</a:t>
            </a:fld>
            <a:endParaRPr dirty="0">
              <a:latin typeface="Helvetica Neue"/>
            </a:endParaRPr>
          </a:p>
        </p:txBody>
      </p:sp>
      <p:sp>
        <p:nvSpPr>
          <p:cNvPr id="98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99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00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l-GR" sz="3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Κακώσεις</a:t>
            </a:r>
            <a:endParaRPr dirty="0">
              <a:latin typeface="Helvetica Neue"/>
            </a:endParaRPr>
          </a:p>
        </p:txBody>
      </p:sp>
      <p:sp>
        <p:nvSpPr>
          <p:cNvPr id="101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102" name="CustomShape 6"/>
          <p:cNvSpPr/>
          <p:nvPr/>
        </p:nvSpPr>
        <p:spPr>
          <a:xfrm>
            <a:off x="287280" y="1343520"/>
            <a:ext cx="9358920" cy="9741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Βλάβη που συμβαίνει στον οργανισμό σαν αποτέλεσμα της επίδρασης εξωγενών βλαπτικών παραγόντων  </a:t>
            </a:r>
            <a:endParaRPr dirty="0">
              <a:solidFill>
                <a:srgbClr val="FFFFFF"/>
              </a:solidFill>
              <a:latin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259DFD2D-C95B-4721-9766-700E8417CB2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20</a:t>
            </a:fld>
            <a:endParaRPr dirty="0">
              <a:latin typeface="Helvetica Neue"/>
            </a:endParaRPr>
          </a:p>
        </p:txBody>
      </p:sp>
      <p:sp>
        <p:nvSpPr>
          <p:cNvPr id="25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25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25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l-GR" sz="3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Κατάγματα Ταξινόμηση</a:t>
            </a:r>
            <a:endParaRPr dirty="0">
              <a:latin typeface="Helvetica Neue"/>
            </a:endParaRPr>
          </a:p>
        </p:txBody>
      </p:sp>
      <p:sp>
        <p:nvSpPr>
          <p:cNvPr id="25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258" name="CustomShape 6"/>
          <p:cNvSpPr/>
          <p:nvPr/>
        </p:nvSpPr>
        <p:spPr>
          <a:xfrm>
            <a:off x="287280" y="1163520"/>
            <a:ext cx="9358920" cy="26976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Ανάλογα με τη φορά της γραμμής του κατάγματος σε σχέση προς τον άξονα του οστού, το κάταγμα μπορεί να είναι:</a:t>
            </a:r>
            <a:endParaRPr dirty="0">
              <a:solidFill>
                <a:srgbClr val="FFFFFF"/>
              </a:solidFill>
              <a:latin typeface="Helvetica Neue"/>
            </a:endParaRPr>
          </a:p>
          <a:p>
            <a:pPr algn="just"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Εγκάρσιο</a:t>
            </a:r>
            <a:endParaRPr dirty="0">
              <a:latin typeface="Helvetica Neue"/>
            </a:endParaRPr>
          </a:p>
          <a:p>
            <a:pPr algn="just"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Λοξό</a:t>
            </a:r>
            <a:endParaRPr dirty="0">
              <a:latin typeface="Helvetica Neue"/>
            </a:endParaRPr>
          </a:p>
          <a:p>
            <a:pPr algn="just"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Σπειροειδές</a:t>
            </a:r>
            <a:endParaRPr dirty="0">
              <a:latin typeface="Helvetica Neue"/>
            </a:endParaRPr>
          </a:p>
        </p:txBody>
      </p:sp>
      <p:pic>
        <p:nvPicPr>
          <p:cNvPr id="259" name="bone-fractures-types-symptoms-prevention-and--L-kvfGZI.jpg"/>
          <p:cNvPicPr/>
          <p:nvPr/>
        </p:nvPicPr>
        <p:blipFill>
          <a:blip r:embed="rId3"/>
          <a:stretch/>
        </p:blipFill>
        <p:spPr>
          <a:xfrm>
            <a:off x="1914480" y="3846960"/>
            <a:ext cx="6250320" cy="282888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F665B006-ABAF-4EC0-BB8A-80AB48795F13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21</a:t>
            </a:fld>
            <a:endParaRPr dirty="0">
              <a:latin typeface="Helvetica Neue"/>
            </a:endParaRPr>
          </a:p>
        </p:txBody>
      </p:sp>
      <p:sp>
        <p:nvSpPr>
          <p:cNvPr id="261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262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263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l-GR" sz="3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Κατάγματα Ταξινόμηση</a:t>
            </a:r>
            <a:endParaRPr dirty="0">
              <a:latin typeface="Helvetica Neue"/>
            </a:endParaRPr>
          </a:p>
        </p:txBody>
      </p:sp>
      <p:sp>
        <p:nvSpPr>
          <p:cNvPr id="264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265" name="CustomShape 6"/>
          <p:cNvSpPr/>
          <p:nvPr/>
        </p:nvSpPr>
        <p:spPr>
          <a:xfrm>
            <a:off x="287280" y="1163520"/>
            <a:ext cx="9358920" cy="14049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Συμπιεστικά Κατάγματα:</a:t>
            </a: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 προκαλούνται στα σπογγώδη οστά. Χαρακτηρίζονται από σύνθλιψη και </a:t>
            </a:r>
            <a:r>
              <a:rPr lang="el-GR" sz="2800" strike="noStrike" dirty="0" err="1">
                <a:solidFill>
                  <a:srgbClr val="FFFFFF"/>
                </a:solidFill>
                <a:latin typeface="Helvetica Neue"/>
                <a:ea typeface="Helvetica Neue"/>
              </a:rPr>
              <a:t>καθίζnσn</a:t>
            </a: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 των </a:t>
            </a:r>
            <a:r>
              <a:rPr lang="el-GR" sz="2800" strike="noStrike" dirty="0" err="1">
                <a:solidFill>
                  <a:srgbClr val="FFFFFF"/>
                </a:solidFill>
                <a:latin typeface="Helvetica Neue"/>
                <a:ea typeface="Helvetica Neue"/>
              </a:rPr>
              <a:t>οστεοδοκίδων</a:t>
            </a: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.</a:t>
            </a:r>
            <a:endParaRPr dirty="0">
              <a:solidFill>
                <a:srgbClr val="FFFFFF"/>
              </a:solidFill>
              <a:latin typeface="Helvetica Neue"/>
            </a:endParaRPr>
          </a:p>
        </p:txBody>
      </p:sp>
      <p:pic>
        <p:nvPicPr>
          <p:cNvPr id="266" name="thoracic_compression_fx_diagnosis01.jpg"/>
          <p:cNvPicPr/>
          <p:nvPr/>
        </p:nvPicPr>
        <p:blipFill>
          <a:blip r:embed="rId3"/>
          <a:stretch/>
        </p:blipFill>
        <p:spPr>
          <a:xfrm>
            <a:off x="2586600" y="2882880"/>
            <a:ext cx="4834080" cy="359964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B7C99ECF-661E-4C26-B5E8-299407DC71E8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22</a:t>
            </a:fld>
            <a:endParaRPr dirty="0">
              <a:latin typeface="Helvetica Neue"/>
            </a:endParaRPr>
          </a:p>
        </p:txBody>
      </p:sp>
      <p:sp>
        <p:nvSpPr>
          <p:cNvPr id="268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269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270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l-GR" sz="3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Κατάγματα Ταξινόμηση</a:t>
            </a:r>
            <a:endParaRPr dirty="0">
              <a:latin typeface="Helvetica Neue"/>
            </a:endParaRPr>
          </a:p>
        </p:txBody>
      </p:sp>
      <p:sp>
        <p:nvSpPr>
          <p:cNvPr id="271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272" name="CustomShape 6"/>
          <p:cNvSpPr/>
          <p:nvPr/>
        </p:nvSpPr>
        <p:spPr>
          <a:xfrm>
            <a:off x="287280" y="1163520"/>
            <a:ext cx="9358920" cy="9741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Ενσφηνωμένα Κατάγματα:</a:t>
            </a: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 το ένα άκρο του ενός τμήματος του οστού σφηνώνει μέσα στο άκρο του </a:t>
            </a:r>
            <a:r>
              <a:rPr lang="el-GR" sz="2800" strike="noStrike" dirty="0" smtClean="0">
                <a:solidFill>
                  <a:srgbClr val="FFFFFF"/>
                </a:solidFill>
                <a:latin typeface="Helvetica Neue"/>
                <a:ea typeface="Helvetica Neue"/>
              </a:rPr>
              <a:t>άλλου</a:t>
            </a:r>
            <a:endParaRPr dirty="0">
              <a:solidFill>
                <a:srgbClr val="FFFFFF"/>
              </a:solidFill>
              <a:latin typeface="Helvetica Neue"/>
            </a:endParaRPr>
          </a:p>
        </p:txBody>
      </p:sp>
      <p:pic>
        <p:nvPicPr>
          <p:cNvPr id="273" name="fig062.jpg"/>
          <p:cNvPicPr/>
          <p:nvPr/>
        </p:nvPicPr>
        <p:blipFill>
          <a:blip r:embed="rId3"/>
          <a:stretch/>
        </p:blipFill>
        <p:spPr>
          <a:xfrm>
            <a:off x="3468240" y="2292120"/>
            <a:ext cx="3098160" cy="431964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DC54659D-C76F-4CB9-A730-2DFCC1DAB2EB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23</a:t>
            </a:fld>
            <a:endParaRPr dirty="0">
              <a:latin typeface="Helvetica Neue"/>
            </a:endParaRPr>
          </a:p>
        </p:txBody>
      </p:sp>
      <p:sp>
        <p:nvSpPr>
          <p:cNvPr id="275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276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277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l-GR" sz="3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Κατάγματα Ταξινόμηση</a:t>
            </a:r>
            <a:endParaRPr dirty="0">
              <a:latin typeface="Helvetica Neue"/>
            </a:endParaRPr>
          </a:p>
        </p:txBody>
      </p:sp>
      <p:sp>
        <p:nvSpPr>
          <p:cNvPr id="278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279" name="CustomShape 6"/>
          <p:cNvSpPr/>
          <p:nvPr/>
        </p:nvSpPr>
        <p:spPr>
          <a:xfrm>
            <a:off x="287280" y="1163520"/>
            <a:ext cx="9358920" cy="9741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l-GR" sz="2800" strike="noStrike" dirty="0" err="1">
                <a:solidFill>
                  <a:srgbClr val="FF0000"/>
                </a:solidFill>
                <a:latin typeface="Helvetica Neue"/>
                <a:ea typeface="Helvetica Neue"/>
              </a:rPr>
              <a:t>Αποσπαστικά</a:t>
            </a: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 καλούνται τα κατάγματα που συμβαίνουν στα σημεία προσφύσεως μυών, τενόντων και </a:t>
            </a:r>
            <a:r>
              <a:rPr lang="el-GR" sz="2800" strike="noStrike" dirty="0" smtClean="0">
                <a:solidFill>
                  <a:srgbClr val="FFFFFF"/>
                </a:solidFill>
                <a:latin typeface="Helvetica Neue"/>
                <a:ea typeface="Helvetica Neue"/>
              </a:rPr>
              <a:t>συνδέσμων</a:t>
            </a:r>
            <a:endParaRPr dirty="0">
              <a:latin typeface="Helvetica Neue"/>
            </a:endParaRPr>
          </a:p>
        </p:txBody>
      </p:sp>
      <p:pic>
        <p:nvPicPr>
          <p:cNvPr id="280" name="fracture.jpg"/>
          <p:cNvPicPr/>
          <p:nvPr/>
        </p:nvPicPr>
        <p:blipFill>
          <a:blip r:embed="rId3"/>
          <a:stretch/>
        </p:blipFill>
        <p:spPr>
          <a:xfrm>
            <a:off x="6851880" y="2742480"/>
            <a:ext cx="2678400" cy="3239280"/>
          </a:xfrm>
          <a:prstGeom prst="rect">
            <a:avLst/>
          </a:prstGeom>
          <a:ln w="12600">
            <a:noFill/>
          </a:ln>
        </p:spPr>
      </p:pic>
      <p:pic>
        <p:nvPicPr>
          <p:cNvPr id="281" name="adult_foot_fx_calcaneal_avulsion.jpg"/>
          <p:cNvPicPr/>
          <p:nvPr/>
        </p:nvPicPr>
        <p:blipFill>
          <a:blip r:embed="rId4"/>
          <a:stretch/>
        </p:blipFill>
        <p:spPr>
          <a:xfrm>
            <a:off x="629280" y="2741400"/>
            <a:ext cx="3241080" cy="3241080"/>
          </a:xfrm>
          <a:prstGeom prst="rect">
            <a:avLst/>
          </a:prstGeom>
          <a:ln w="12600">
            <a:noFill/>
          </a:ln>
        </p:spPr>
      </p:pic>
      <p:pic>
        <p:nvPicPr>
          <p:cNvPr id="282" name="calcanealFxPostAvulsion1.jpg"/>
          <p:cNvPicPr/>
          <p:nvPr/>
        </p:nvPicPr>
        <p:blipFill>
          <a:blip r:embed="rId5"/>
          <a:stretch/>
        </p:blipFill>
        <p:spPr>
          <a:xfrm>
            <a:off x="3999600" y="2741400"/>
            <a:ext cx="2723040" cy="324108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5EE2FAB2-DDD7-48AF-AA0C-0531C905A291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24</a:t>
            </a:fld>
            <a:endParaRPr dirty="0">
              <a:latin typeface="Helvetica Neue"/>
            </a:endParaRPr>
          </a:p>
        </p:txBody>
      </p:sp>
      <p:sp>
        <p:nvSpPr>
          <p:cNvPr id="28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28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28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l-GR" sz="3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Κατάγματα Ταξινόμηση</a:t>
            </a:r>
            <a:endParaRPr dirty="0">
              <a:latin typeface="Helvetica Neue"/>
            </a:endParaRPr>
          </a:p>
        </p:txBody>
      </p:sp>
      <p:sp>
        <p:nvSpPr>
          <p:cNvPr id="28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288" name="CustomShape 6"/>
          <p:cNvSpPr/>
          <p:nvPr/>
        </p:nvSpPr>
        <p:spPr>
          <a:xfrm>
            <a:off x="287280" y="1163520"/>
            <a:ext cx="9358920" cy="1835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Τα κατάγματα διακρίνονται σε </a:t>
            </a: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συντριπτικά</a:t>
            </a: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, όταν παρουσιάζουν στο σημείο του κατάγματος περισσότερα από τρία τεμάχια και σε </a:t>
            </a: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διπλά ή διπολικά</a:t>
            </a: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, όταν στο ίδιο </a:t>
            </a:r>
            <a:r>
              <a:rPr lang="el-GR" sz="2800" strike="noStrike" dirty="0" err="1">
                <a:solidFill>
                  <a:srgbClr val="FFFFFF"/>
                </a:solidFill>
                <a:latin typeface="Helvetica Neue"/>
                <a:ea typeface="Helvetica Neue"/>
              </a:rPr>
              <a:t>οστούν</a:t>
            </a: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 υπάρχουν δύο λύσεις, που απέχουν μεταξύ τους.</a:t>
            </a:r>
            <a:endParaRPr dirty="0">
              <a:solidFill>
                <a:srgbClr val="FFFFFF"/>
              </a:solidFill>
              <a:latin typeface="Helvetica Neue"/>
            </a:endParaRPr>
          </a:p>
        </p:txBody>
      </p:sp>
      <p:pic>
        <p:nvPicPr>
          <p:cNvPr id="289" name="fractures_21328881358100.png"/>
          <p:cNvPicPr/>
          <p:nvPr/>
        </p:nvPicPr>
        <p:blipFill>
          <a:blip r:embed="rId3"/>
          <a:stretch/>
        </p:blipFill>
        <p:spPr>
          <a:xfrm>
            <a:off x="3611880" y="3036600"/>
            <a:ext cx="2886120" cy="359964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727D78F4-E29E-49C1-A9B3-D63602E5202F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25</a:t>
            </a:fld>
            <a:endParaRPr dirty="0">
              <a:latin typeface="Helvetica Neue"/>
            </a:endParaRPr>
          </a:p>
        </p:txBody>
      </p:sp>
      <p:sp>
        <p:nvSpPr>
          <p:cNvPr id="291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292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293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l-GR" sz="3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Κατάγματα Ταξινόμηση</a:t>
            </a:r>
            <a:endParaRPr dirty="0">
              <a:latin typeface="Helvetica Neue"/>
            </a:endParaRPr>
          </a:p>
        </p:txBody>
      </p:sp>
      <p:sp>
        <p:nvSpPr>
          <p:cNvPr id="294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295" name="CustomShape 6"/>
          <p:cNvSpPr/>
          <p:nvPr/>
        </p:nvSpPr>
        <p:spPr>
          <a:xfrm>
            <a:off x="287280" y="1106820"/>
            <a:ext cx="9358920" cy="22667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Το κατάγματα ονομάζονται επίσης ανάλογα με τη θέση τους στο </a:t>
            </a:r>
            <a:r>
              <a:rPr lang="el-GR" sz="2800" strike="noStrike" dirty="0" err="1">
                <a:solidFill>
                  <a:srgbClr val="FFFFFF"/>
                </a:solidFill>
                <a:latin typeface="Helvetica Neue"/>
                <a:ea typeface="Helvetica Neue"/>
              </a:rPr>
              <a:t>οστούν</a:t>
            </a: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. Έτσι, έχουμε κατάγματα της </a:t>
            </a: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επιφύσεως</a:t>
            </a: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 και κατάγματα της </a:t>
            </a:r>
            <a:r>
              <a:rPr lang="el-GR" sz="2800" strike="noStrike" dirty="0" err="1">
                <a:solidFill>
                  <a:srgbClr val="FF0000"/>
                </a:solidFill>
                <a:latin typeface="Helvetica Neue"/>
                <a:ea typeface="Helvetica Neue"/>
              </a:rPr>
              <a:t>διαφύσεως</a:t>
            </a: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. Τα κατάγματα των επιφύσεων πολλές φορές επεκτείνονται μέχρι την άρθρωση (</a:t>
            </a:r>
            <a:r>
              <a:rPr lang="el-GR" sz="2800" strike="noStrike" dirty="0" err="1">
                <a:solidFill>
                  <a:srgbClr val="FFFFFF"/>
                </a:solidFill>
                <a:latin typeface="Helvetica Neue"/>
                <a:ea typeface="Helvetica Neue"/>
              </a:rPr>
              <a:t>ενδαρθρικά</a:t>
            </a: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).</a:t>
            </a:r>
            <a:endParaRPr dirty="0">
              <a:solidFill>
                <a:srgbClr val="FFFFFF"/>
              </a:solidFill>
              <a:latin typeface="Helvetica Neue"/>
            </a:endParaRPr>
          </a:p>
        </p:txBody>
      </p:sp>
      <p:pic>
        <p:nvPicPr>
          <p:cNvPr id="296" name="adult_gen_fx_types05.jpg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1512720" y="3510090"/>
            <a:ext cx="3240000" cy="3240000"/>
          </a:xfrm>
          <a:prstGeom prst="rect">
            <a:avLst/>
          </a:prstGeom>
          <a:ln w="12600">
            <a:noFill/>
          </a:ln>
        </p:spPr>
      </p:pic>
      <p:pic>
        <p:nvPicPr>
          <p:cNvPr id="297" name="complete-fracture-lower-leg-13362448.jpg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5405761" y="3510090"/>
            <a:ext cx="2856595" cy="324000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8D9A8064-9A84-4012-8BE2-9DFBBC878C14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26</a:t>
            </a:fld>
            <a:endParaRPr dirty="0">
              <a:latin typeface="Helvetica Neue"/>
            </a:endParaRPr>
          </a:p>
        </p:txBody>
      </p:sp>
      <p:sp>
        <p:nvSpPr>
          <p:cNvPr id="299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00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01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l-GR" sz="3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Κατάγματα Ταξινόμηση</a:t>
            </a:r>
            <a:endParaRPr dirty="0">
              <a:latin typeface="Helvetica Neue"/>
            </a:endParaRPr>
          </a:p>
        </p:txBody>
      </p:sp>
      <p:sp>
        <p:nvSpPr>
          <p:cNvPr id="302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03" name="CustomShape 6"/>
          <p:cNvSpPr/>
          <p:nvPr/>
        </p:nvSpPr>
        <p:spPr>
          <a:xfrm>
            <a:off x="287280" y="1199520"/>
            <a:ext cx="9358920" cy="26976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Στα παιδιά, λόγω της ιδιαιτερότητας των παιδικών οστών, έχουμε ατελή κατάγματα </a:t>
            </a: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«κατάγματα δίκην χλωρού ξύλου»</a:t>
            </a: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, που χαρακτηρίζονται από κάταγμα μόνο του ενός φλοιού στην κυρτή πλευρά, ενώ n κοίλη απλώς κάμπτεται, λόγω της ελαστικότητας του οστού και του παχέος περιοστέου.</a:t>
            </a:r>
            <a:endParaRPr dirty="0">
              <a:solidFill>
                <a:srgbClr val="FFFFFF"/>
              </a:solidFill>
              <a:latin typeface="Helvetica Neue"/>
            </a:endParaRPr>
          </a:p>
        </p:txBody>
      </p:sp>
      <p:pic>
        <p:nvPicPr>
          <p:cNvPr id="304" name="1343503869_f61e0fdffc.jpg"/>
          <p:cNvPicPr/>
          <p:nvPr/>
        </p:nvPicPr>
        <p:blipFill>
          <a:blip r:embed="rId3"/>
          <a:stretch/>
        </p:blipFill>
        <p:spPr>
          <a:xfrm>
            <a:off x="869760" y="4248720"/>
            <a:ext cx="2976120" cy="2232000"/>
          </a:xfrm>
          <a:prstGeom prst="rect">
            <a:avLst/>
          </a:prstGeom>
          <a:ln w="12600">
            <a:noFill/>
          </a:ln>
        </p:spPr>
      </p:pic>
      <p:pic>
        <p:nvPicPr>
          <p:cNvPr id="305" name="Physis_normal_annotated4.jpg"/>
          <p:cNvPicPr/>
          <p:nvPr/>
        </p:nvPicPr>
        <p:blipFill>
          <a:blip r:embed="rId4"/>
          <a:stretch/>
        </p:blipFill>
        <p:spPr>
          <a:xfrm>
            <a:off x="4012920" y="4248720"/>
            <a:ext cx="3100320" cy="2232000"/>
          </a:xfrm>
          <a:prstGeom prst="rect">
            <a:avLst/>
          </a:prstGeom>
          <a:ln w="12600">
            <a:noFill/>
          </a:ln>
        </p:spPr>
      </p:pic>
      <p:pic>
        <p:nvPicPr>
          <p:cNvPr id="306" name="514px-Salter_Harris_1_demo.jpg"/>
          <p:cNvPicPr/>
          <p:nvPr/>
        </p:nvPicPr>
        <p:blipFill>
          <a:blip r:embed="rId5"/>
          <a:stretch/>
        </p:blipFill>
        <p:spPr>
          <a:xfrm>
            <a:off x="7280280" y="4248720"/>
            <a:ext cx="1922040" cy="223200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C2C60DCB-DF56-4CE4-A053-AA2E7681E8A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27</a:t>
            </a:fld>
            <a:endParaRPr dirty="0">
              <a:latin typeface="Helvetica Neue"/>
            </a:endParaRPr>
          </a:p>
        </p:txBody>
      </p:sp>
      <p:sp>
        <p:nvSpPr>
          <p:cNvPr id="308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09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10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l-GR" sz="3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Κατάγματα Ταξινόμηση</a:t>
            </a:r>
            <a:endParaRPr dirty="0">
              <a:latin typeface="Helvetica Neue"/>
            </a:endParaRPr>
          </a:p>
        </p:txBody>
      </p:sp>
      <p:sp>
        <p:nvSpPr>
          <p:cNvPr id="311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12" name="CustomShape 6"/>
          <p:cNvSpPr/>
          <p:nvPr/>
        </p:nvSpPr>
        <p:spPr>
          <a:xfrm>
            <a:off x="287280" y="1199520"/>
            <a:ext cx="9358920" cy="26976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Επίσης λόγω της παρουσίας του συζευκτικού χόνδρου, στα παιδιά έχουμε κατάγματα </a:t>
            </a:r>
            <a:r>
              <a:rPr lang="el-GR" sz="2800" strike="noStrike" dirty="0" err="1">
                <a:solidFill>
                  <a:srgbClr val="FFFFFF"/>
                </a:solidFill>
                <a:latin typeface="Helvetica Neue"/>
                <a:ea typeface="Helvetica Neue"/>
              </a:rPr>
              <a:t>διά</a:t>
            </a: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 του συζευκτικού χόνδρου, (</a:t>
            </a:r>
            <a:r>
              <a:rPr lang="el-GR" sz="2800" strike="noStrike" dirty="0" err="1">
                <a:solidFill>
                  <a:srgbClr val="FFFFFF"/>
                </a:solidFill>
                <a:latin typeface="Helvetica Neue"/>
                <a:ea typeface="Helvetica Neue"/>
              </a:rPr>
              <a:t>επιφυσιολύσεις</a:t>
            </a: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).</a:t>
            </a:r>
            <a:endParaRPr dirty="0">
              <a:solidFill>
                <a:srgbClr val="FFFFFF"/>
              </a:solidFill>
              <a:latin typeface="Helvetica Neue"/>
            </a:endParaRPr>
          </a:p>
          <a:p>
            <a:pPr algn="just">
              <a:lnSpc>
                <a:spcPct val="100000"/>
              </a:lnSpc>
            </a:pP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Οι κακώσεις αυτές είναι αρκετά σοβαρές, γιατί μπορεί να προκαλέσουν μόνιμη βλάβη του χόνδρου με δυσμενή επίδραση στην αύξηση του οστού.</a:t>
            </a:r>
            <a:endParaRPr dirty="0">
              <a:solidFill>
                <a:srgbClr val="FFFFFF"/>
              </a:solidFill>
              <a:latin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06F41021-3B21-4E8B-A19F-26B715838D1A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28</a:t>
            </a:fld>
            <a:endParaRPr dirty="0">
              <a:latin typeface="Helvetica Neue"/>
            </a:endParaRPr>
          </a:p>
        </p:txBody>
      </p:sp>
      <p:sp>
        <p:nvSpPr>
          <p:cNvPr id="31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1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1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l-GR" sz="3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Κατάγματα Συμπτώματα</a:t>
            </a:r>
            <a:endParaRPr dirty="0">
              <a:latin typeface="Helvetica Neue"/>
            </a:endParaRPr>
          </a:p>
        </p:txBody>
      </p:sp>
      <p:sp>
        <p:nvSpPr>
          <p:cNvPr id="31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18" name="CustomShape 6"/>
          <p:cNvSpPr/>
          <p:nvPr/>
        </p:nvSpPr>
        <p:spPr>
          <a:xfrm>
            <a:off x="287280" y="1199520"/>
            <a:ext cx="9358920" cy="48520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pPr marL="444500" indent="-444500"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1. </a:t>
            </a: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Το αίσθημα του τραυματία που αισθάνθηκε το κόκαλό του να σπάει.</a:t>
            </a:r>
            <a:endParaRPr dirty="0">
              <a:solidFill>
                <a:srgbClr val="FFFFFF"/>
              </a:solidFill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2. </a:t>
            </a: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Έντονος πόνος στην ύποπτη περιοχή</a:t>
            </a:r>
            <a:endParaRPr dirty="0">
              <a:solidFill>
                <a:srgbClr val="FFFFFF"/>
              </a:solidFill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3. </a:t>
            </a: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Αδυναμία κίνησης στην ύποπτη περιοχή</a:t>
            </a:r>
            <a:endParaRPr dirty="0">
              <a:solidFill>
                <a:srgbClr val="FFFFFF"/>
              </a:solidFill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4. </a:t>
            </a: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Οίδημα στη περιοχή του κατάγματος</a:t>
            </a:r>
            <a:endParaRPr dirty="0">
              <a:solidFill>
                <a:srgbClr val="FFFFFF"/>
              </a:solidFill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5. </a:t>
            </a: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Παραμόρφωση της περιοχής</a:t>
            </a:r>
            <a:endParaRPr dirty="0">
              <a:solidFill>
                <a:srgbClr val="FFFFFF"/>
              </a:solidFill>
              <a:latin typeface="Helvetica Neue"/>
            </a:endParaRPr>
          </a:p>
          <a:p>
            <a:pPr marL="444500" indent="-444500"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6. </a:t>
            </a: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Έξοδος παρασχίδων από το συνοδό τραύμα, σε ανοικτό κάταγμα</a:t>
            </a:r>
            <a:endParaRPr dirty="0">
              <a:solidFill>
                <a:srgbClr val="FFFFFF"/>
              </a:solidFill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7. </a:t>
            </a: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Πρόκληση </a:t>
            </a:r>
            <a:r>
              <a:rPr lang="el-GR" sz="2800" strike="noStrike" dirty="0" err="1">
                <a:solidFill>
                  <a:srgbClr val="FFFFFF"/>
                </a:solidFill>
                <a:latin typeface="Helvetica Neue"/>
                <a:ea typeface="Helvetica Neue"/>
              </a:rPr>
              <a:t>κριγμού</a:t>
            </a: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 κατά την εξέταση</a:t>
            </a:r>
            <a:endParaRPr dirty="0">
              <a:solidFill>
                <a:srgbClr val="FFFFFF"/>
              </a:solidFill>
              <a:latin typeface="Helvetica Neue"/>
            </a:endParaRPr>
          </a:p>
          <a:p>
            <a:pPr marL="444500" indent="-444500"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8. </a:t>
            </a: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Συμπτώματα καταπληξίας σε κατάγματα της λεκάνης ή του μηριαίου οστού</a:t>
            </a:r>
            <a:endParaRPr dirty="0">
              <a:solidFill>
                <a:srgbClr val="FFFFFF"/>
              </a:solidFill>
              <a:latin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52617EE3-9CC3-4663-A974-6E225F6747BB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29</a:t>
            </a:fld>
            <a:endParaRPr dirty="0">
              <a:latin typeface="Helvetica Neue"/>
            </a:endParaRPr>
          </a:p>
        </p:txBody>
      </p:sp>
      <p:sp>
        <p:nvSpPr>
          <p:cNvPr id="320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21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22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l-GR" sz="3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Κατάγματα Πρώτες Βοήθειες</a:t>
            </a:r>
            <a:endParaRPr dirty="0">
              <a:latin typeface="Helvetica Neue"/>
            </a:endParaRPr>
          </a:p>
        </p:txBody>
      </p:sp>
      <p:sp>
        <p:nvSpPr>
          <p:cNvPr id="323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24" name="CustomShape 6"/>
          <p:cNvSpPr/>
          <p:nvPr/>
        </p:nvSpPr>
        <p:spPr>
          <a:xfrm>
            <a:off x="287280" y="1199520"/>
            <a:ext cx="9358920" cy="45443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pPr marL="357188" indent="-357188">
              <a:lnSpc>
                <a:spcPct val="100000"/>
              </a:lnSpc>
            </a:pPr>
            <a:r>
              <a:rPr lang="el-GR" sz="24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1. </a:t>
            </a:r>
            <a:r>
              <a:rPr lang="el-GR" sz="24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Δεν μπορούμε να βγάλουμε ασφαλές συμπέρασμα για το αν υπάρχει ή όχι κάταγμα στο σημείο του κατάγματος</a:t>
            </a:r>
            <a:endParaRPr sz="2400"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4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2. </a:t>
            </a:r>
            <a:r>
              <a:rPr lang="el-GR" sz="24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Σύγκριση τραυματισμένου σκέλους με το υγιές</a:t>
            </a:r>
            <a:endParaRPr sz="2400"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4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3. </a:t>
            </a:r>
            <a:r>
              <a:rPr lang="el-GR" sz="24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Προτεραιότητα στη αντιμετώπιση:</a:t>
            </a:r>
            <a:endParaRPr sz="2400" dirty="0">
              <a:latin typeface="Helvetica Neue"/>
            </a:endParaRPr>
          </a:p>
          <a:p>
            <a:pPr marL="357188">
              <a:lnSpc>
                <a:spcPct val="100000"/>
              </a:lnSpc>
            </a:pPr>
            <a:r>
              <a:rPr lang="el-GR" sz="20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Αιμορραγίας</a:t>
            </a:r>
            <a:endParaRPr sz="2000" dirty="0">
              <a:latin typeface="Helvetica Neue"/>
            </a:endParaRPr>
          </a:p>
          <a:p>
            <a:pPr marL="357188">
              <a:lnSpc>
                <a:spcPct val="100000"/>
              </a:lnSpc>
            </a:pPr>
            <a:r>
              <a:rPr lang="el-GR" sz="20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Δυσκολία Αναπνοής</a:t>
            </a:r>
            <a:endParaRPr sz="2000"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4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4. </a:t>
            </a:r>
            <a:r>
              <a:rPr lang="el-GR" sz="24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Προσπάθεια αντιμετώπισης θύματος χωρίς μετακίνηση</a:t>
            </a:r>
            <a:endParaRPr sz="2400"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4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5. </a:t>
            </a:r>
            <a:r>
              <a:rPr lang="el-GR" sz="24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Ακινητοποίηση ύποπτης περιοχής (Νάρθηκες)</a:t>
            </a:r>
            <a:endParaRPr sz="2400"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4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6. </a:t>
            </a:r>
            <a:r>
              <a:rPr lang="el-GR" sz="24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Κάλυψη τραυμάτων</a:t>
            </a:r>
            <a:endParaRPr sz="2400"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4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7. </a:t>
            </a:r>
            <a:r>
              <a:rPr lang="el-GR" sz="24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Παυσίπονα</a:t>
            </a:r>
            <a:endParaRPr sz="2400"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4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8. </a:t>
            </a:r>
            <a:r>
              <a:rPr lang="el-GR" sz="24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Ψυχρά Επιθέματα</a:t>
            </a:r>
            <a:endParaRPr sz="2400" dirty="0">
              <a:latin typeface="Helvetica Neue"/>
            </a:endParaRPr>
          </a:p>
          <a:p>
            <a:pPr marL="357188" indent="-357188">
              <a:lnSpc>
                <a:spcPct val="100000"/>
              </a:lnSpc>
            </a:pPr>
            <a:r>
              <a:rPr lang="el-GR" sz="24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9. </a:t>
            </a:r>
            <a:r>
              <a:rPr lang="el-GR" sz="24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Αποφυγή προσφοράς υγρών λόγω πιθανού χειρουργείου</a:t>
            </a:r>
            <a:endParaRPr sz="2400" dirty="0">
              <a:latin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58B1AB41-CF09-454E-863A-250CF2997A73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3</a:t>
            </a:fld>
            <a:endParaRPr dirty="0">
              <a:latin typeface="Helvetica Neue"/>
            </a:endParaRPr>
          </a:p>
        </p:txBody>
      </p:sp>
      <p:sp>
        <p:nvSpPr>
          <p:cNvPr id="10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0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0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l-GR" sz="3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Εκδορά</a:t>
            </a:r>
            <a:endParaRPr dirty="0">
              <a:latin typeface="Helvetica Neue"/>
            </a:endParaRPr>
          </a:p>
        </p:txBody>
      </p:sp>
      <p:sp>
        <p:nvSpPr>
          <p:cNvPr id="10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108" name="CustomShape 6"/>
          <p:cNvSpPr/>
          <p:nvPr/>
        </p:nvSpPr>
        <p:spPr>
          <a:xfrm>
            <a:off x="287280" y="1343520"/>
            <a:ext cx="9358920" cy="26360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Μικρές ή μεγαλύτερες αποσπάσεις της επιδερμίδας και του δέρματος</a:t>
            </a:r>
            <a:endParaRPr dirty="0">
              <a:solidFill>
                <a:srgbClr val="FFFFFF"/>
              </a:solidFill>
              <a:latin typeface="Helvetica Neue"/>
            </a:endParaRPr>
          </a:p>
          <a:p>
            <a:pPr algn="just">
              <a:lnSpc>
                <a:spcPct val="100000"/>
              </a:lnSpc>
            </a:pPr>
            <a:r>
              <a:rPr lang="el-GR" sz="2400" strike="noStrike" dirty="0">
                <a:solidFill>
                  <a:srgbClr val="FFFFFF"/>
                </a:solidFill>
                <a:latin typeface="Helvetica Neue"/>
              </a:rPr>
              <a:t>Εκδορά = Γδάρσιμο</a:t>
            </a:r>
            <a:endParaRPr dirty="0">
              <a:solidFill>
                <a:srgbClr val="FFFFFF"/>
              </a:solidFill>
              <a:latin typeface="Helvetica Neue"/>
            </a:endParaRPr>
          </a:p>
          <a:p>
            <a:pPr algn="just"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</a:rPr>
              <a:t>1. </a:t>
            </a:r>
            <a:r>
              <a:rPr lang="el-GR" sz="2800" strike="noStrike" dirty="0">
                <a:solidFill>
                  <a:srgbClr val="FFFFFF"/>
                </a:solidFill>
                <a:latin typeface="Helvetica Neue"/>
              </a:rPr>
              <a:t>Περιποίηση Τραύματος</a:t>
            </a:r>
            <a:endParaRPr dirty="0">
              <a:solidFill>
                <a:srgbClr val="FFFFFF"/>
              </a:solidFill>
              <a:latin typeface="Helvetica Neue"/>
            </a:endParaRPr>
          </a:p>
          <a:p>
            <a:pPr algn="just"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</a:rPr>
              <a:t>2. </a:t>
            </a:r>
            <a:r>
              <a:rPr lang="el-GR" sz="2800" strike="noStrike" dirty="0">
                <a:solidFill>
                  <a:srgbClr val="FFFFFF"/>
                </a:solidFill>
                <a:latin typeface="Helvetica Neue"/>
              </a:rPr>
              <a:t>Έλεγχος </a:t>
            </a:r>
            <a:r>
              <a:rPr lang="el-GR" sz="2800" strike="noStrike" dirty="0" err="1">
                <a:solidFill>
                  <a:srgbClr val="FFFFFF"/>
                </a:solidFill>
                <a:latin typeface="Helvetica Neue"/>
              </a:rPr>
              <a:t>τριχοειδικής</a:t>
            </a:r>
            <a:r>
              <a:rPr lang="el-GR" sz="2800" strike="noStrike" dirty="0">
                <a:solidFill>
                  <a:srgbClr val="FFFFFF"/>
                </a:solidFill>
                <a:latin typeface="Helvetica Neue"/>
              </a:rPr>
              <a:t> αιμορραγίας</a:t>
            </a:r>
            <a:endParaRPr dirty="0">
              <a:solidFill>
                <a:srgbClr val="FFFFFF"/>
              </a:solidFill>
              <a:latin typeface="Helvetica Neue"/>
            </a:endParaRPr>
          </a:p>
          <a:p>
            <a:pPr algn="just"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</a:rPr>
              <a:t>3. </a:t>
            </a:r>
            <a:r>
              <a:rPr lang="el-GR" sz="2800" strike="noStrike" dirty="0">
                <a:solidFill>
                  <a:srgbClr val="FFFFFF"/>
                </a:solidFill>
                <a:latin typeface="Helvetica Neue"/>
              </a:rPr>
              <a:t>Επανατοποθέτηση δερματικού </a:t>
            </a:r>
            <a:r>
              <a:rPr lang="el-GR" sz="2800" strike="noStrike" dirty="0" err="1">
                <a:solidFill>
                  <a:srgbClr val="FFFFFF"/>
                </a:solidFill>
                <a:latin typeface="Helvetica Neue"/>
              </a:rPr>
              <a:t>κρημνού</a:t>
            </a:r>
            <a:endParaRPr dirty="0">
              <a:solidFill>
                <a:srgbClr val="FFFFFF"/>
              </a:solidFill>
              <a:latin typeface="Helvetica Neue"/>
            </a:endParaRPr>
          </a:p>
        </p:txBody>
      </p:sp>
      <p:pic>
        <p:nvPicPr>
          <p:cNvPr id="109" name="Picture 9"/>
          <p:cNvPicPr/>
          <p:nvPr/>
        </p:nvPicPr>
        <p:blipFill>
          <a:blip r:embed="rId3"/>
          <a:stretch/>
        </p:blipFill>
        <p:spPr>
          <a:xfrm>
            <a:off x="4534200" y="4856040"/>
            <a:ext cx="2157480" cy="1619640"/>
          </a:xfrm>
          <a:prstGeom prst="rect">
            <a:avLst/>
          </a:prstGeom>
          <a:ln>
            <a:noFill/>
          </a:ln>
        </p:spPr>
      </p:pic>
      <p:pic>
        <p:nvPicPr>
          <p:cNvPr id="110" name="Picture 10"/>
          <p:cNvPicPr/>
          <p:nvPr/>
        </p:nvPicPr>
        <p:blipFill>
          <a:blip r:embed="rId4"/>
          <a:stretch/>
        </p:blipFill>
        <p:spPr>
          <a:xfrm>
            <a:off x="722880" y="4846680"/>
            <a:ext cx="2428560" cy="1619640"/>
          </a:xfrm>
          <a:prstGeom prst="rect">
            <a:avLst/>
          </a:prstGeom>
          <a:ln>
            <a:noFill/>
          </a:ln>
        </p:spPr>
      </p:pic>
      <p:pic>
        <p:nvPicPr>
          <p:cNvPr id="111" name="Picture 11"/>
          <p:cNvPicPr/>
          <p:nvPr/>
        </p:nvPicPr>
        <p:blipFill>
          <a:blip r:embed="rId5"/>
          <a:stretch/>
        </p:blipFill>
        <p:spPr>
          <a:xfrm>
            <a:off x="7012440" y="4846680"/>
            <a:ext cx="2417400" cy="1619640"/>
          </a:xfrm>
          <a:prstGeom prst="rect">
            <a:avLst/>
          </a:prstGeom>
          <a:ln>
            <a:noFill/>
          </a:ln>
        </p:spPr>
      </p:pic>
      <p:pic>
        <p:nvPicPr>
          <p:cNvPr id="112" name="Picture 12"/>
          <p:cNvPicPr/>
          <p:nvPr/>
        </p:nvPicPr>
        <p:blipFill>
          <a:blip r:embed="rId6"/>
          <a:stretch/>
        </p:blipFill>
        <p:spPr>
          <a:xfrm>
            <a:off x="3143160" y="4846680"/>
            <a:ext cx="1220040" cy="161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1491932B-BA9D-4ED3-A7AC-DCAA476B0944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30</a:t>
            </a:fld>
            <a:endParaRPr dirty="0">
              <a:latin typeface="Helvetica Neue"/>
            </a:endParaRPr>
          </a:p>
        </p:txBody>
      </p:sp>
      <p:sp>
        <p:nvSpPr>
          <p:cNvPr id="326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27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28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l-GR" sz="3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Κατάγματα Πρώτες Βοήθειες</a:t>
            </a:r>
            <a:endParaRPr dirty="0">
              <a:latin typeface="Helvetica Neue"/>
            </a:endParaRPr>
          </a:p>
        </p:txBody>
      </p:sp>
      <p:sp>
        <p:nvSpPr>
          <p:cNvPr id="329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30" name="CustomShape 6"/>
          <p:cNvSpPr/>
          <p:nvPr/>
        </p:nvSpPr>
        <p:spPr>
          <a:xfrm>
            <a:off x="287280" y="1199520"/>
            <a:ext cx="9358920" cy="44211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Επιβάλλεται ακινητοποίηση: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1. </a:t>
            </a: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Πλήρης παρεμπόδιση κάθε κίνησης της περιοχής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2.</a:t>
            </a: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 Άμεση μεταφορά του θύματος σε Νοσοκομείο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3. </a:t>
            </a: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Αντιμετώπιση του πόνου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4. </a:t>
            </a: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Προσπάθεια αντιμετώπισης θύματος χωρίς μετακίνηση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endParaRPr lang="el-GR" sz="2800" strike="noStrike" dirty="0" smtClean="0">
              <a:solidFill>
                <a:srgbClr val="FF0000"/>
              </a:solidFill>
              <a:latin typeface="Helvetica Neue"/>
              <a:ea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strike="noStrike" dirty="0" smtClean="0">
                <a:solidFill>
                  <a:srgbClr val="FF0000"/>
                </a:solidFill>
                <a:latin typeface="Helvetica Neue"/>
                <a:ea typeface="Helvetica Neue"/>
              </a:rPr>
              <a:t>Απαγορεύεται</a:t>
            </a: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:</a:t>
            </a:r>
            <a:endParaRPr dirty="0">
              <a:latin typeface="Helvetica Neue"/>
            </a:endParaRPr>
          </a:p>
          <a:p>
            <a:pPr marL="357188" indent="-357188"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1. </a:t>
            </a: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Άσκοποι χειρισμοί για τη διάγνωση του είδους του κατάγματος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2. </a:t>
            </a: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Κάθε άσκοπη μετακίνηση</a:t>
            </a:r>
            <a:endParaRPr dirty="0">
              <a:latin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36C2E146-6E20-492A-8868-C0F59BD59E48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31</a:t>
            </a:fld>
            <a:endParaRPr dirty="0">
              <a:latin typeface="Helvetica Neue"/>
            </a:endParaRPr>
          </a:p>
        </p:txBody>
      </p:sp>
      <p:sp>
        <p:nvSpPr>
          <p:cNvPr id="332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33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34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l-GR" sz="3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Κακώσεις Κεφαλής</a:t>
            </a:r>
            <a:endParaRPr dirty="0">
              <a:latin typeface="Helvetica Neue"/>
            </a:endParaRPr>
          </a:p>
        </p:txBody>
      </p:sp>
      <p:sp>
        <p:nvSpPr>
          <p:cNvPr id="335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36" name="CustomShape 6"/>
          <p:cNvSpPr/>
          <p:nvPr/>
        </p:nvSpPr>
        <p:spPr>
          <a:xfrm>
            <a:off x="287280" y="1199520"/>
            <a:ext cx="9358920" cy="47905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Κάκωση των οστών του κρανίου είναι δυνατόν να επηρεάσουν σοβαρά την εγκεφαλική λειτουργία</a:t>
            </a:r>
            <a:endParaRPr dirty="0">
              <a:solidFill>
                <a:srgbClr val="FFFFFF"/>
              </a:solidFill>
              <a:latin typeface="Helvetica Neue"/>
            </a:endParaRPr>
          </a:p>
          <a:p>
            <a:pPr algn="just"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1. </a:t>
            </a: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Έλεγχος για εμφανείς εξωτερικές παραμορφώσεις</a:t>
            </a:r>
            <a:endParaRPr dirty="0">
              <a:solidFill>
                <a:srgbClr val="FFFFFF"/>
              </a:solidFill>
              <a:latin typeface="Helvetica Neue"/>
            </a:endParaRPr>
          </a:p>
          <a:p>
            <a:pPr algn="just"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2. </a:t>
            </a: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Ροή αίματος ή ΕΝΥ από μύτη ή αυτί</a:t>
            </a:r>
            <a:endParaRPr dirty="0">
              <a:solidFill>
                <a:srgbClr val="FFFFFF"/>
              </a:solidFill>
              <a:latin typeface="Helvetica Neue"/>
            </a:endParaRPr>
          </a:p>
          <a:p>
            <a:pPr algn="just"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3. </a:t>
            </a: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Αντιμετώπιση του πόνου</a:t>
            </a:r>
            <a:endParaRPr dirty="0">
              <a:solidFill>
                <a:srgbClr val="FFFFFF"/>
              </a:solidFill>
              <a:latin typeface="Helvetica Neue"/>
            </a:endParaRPr>
          </a:p>
          <a:p>
            <a:pPr algn="just"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4. </a:t>
            </a: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Αν το θύμα επικοινωνεί: </a:t>
            </a:r>
            <a:r>
              <a:rPr lang="el-GR" sz="2800" strike="noStrike" dirty="0" err="1">
                <a:solidFill>
                  <a:srgbClr val="FFFFFF"/>
                </a:solidFill>
                <a:latin typeface="Helvetica Neue"/>
                <a:ea typeface="Helvetica Neue"/>
              </a:rPr>
              <a:t>Μισοκαθιστή</a:t>
            </a: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 θέση</a:t>
            </a:r>
            <a:endParaRPr dirty="0">
              <a:solidFill>
                <a:srgbClr val="FFFFFF"/>
              </a:solidFill>
              <a:latin typeface="Helvetica Neue"/>
            </a:endParaRPr>
          </a:p>
          <a:p>
            <a:pPr algn="just"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5. </a:t>
            </a: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Αν το θύμα δεν επικοινωνεί: Στο πάσχων πλάι</a:t>
            </a:r>
            <a:endParaRPr dirty="0">
              <a:solidFill>
                <a:srgbClr val="FFFFFF"/>
              </a:solidFill>
              <a:latin typeface="Helvetica Neue"/>
            </a:endParaRPr>
          </a:p>
          <a:p>
            <a:pPr algn="just"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6. </a:t>
            </a: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Συχνός έλεγχος θύματος (ABC)</a:t>
            </a:r>
            <a:endParaRPr dirty="0">
              <a:solidFill>
                <a:srgbClr val="FFFFFF"/>
              </a:solidFill>
              <a:latin typeface="Helvetica Neue"/>
            </a:endParaRPr>
          </a:p>
          <a:p>
            <a:pPr indent="444500" algn="just">
              <a:lnSpc>
                <a:spcPct val="100000"/>
              </a:lnSpc>
            </a:pPr>
            <a:r>
              <a:rPr lang="el-GR" sz="24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Βραδυσφυγμία: Υποδηλώνει βαριά εγκεφαλική βλάβη</a:t>
            </a:r>
            <a:endParaRPr dirty="0">
              <a:solidFill>
                <a:srgbClr val="FF0000"/>
              </a:solidFill>
              <a:latin typeface="Helvetica Neue"/>
            </a:endParaRPr>
          </a:p>
          <a:p>
            <a:pPr marL="357188" indent="-357188"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7. </a:t>
            </a: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Άμεση μεταφορά θύματος σε Νευροχειρουργικό Κέντρο</a:t>
            </a:r>
            <a:endParaRPr dirty="0">
              <a:solidFill>
                <a:srgbClr val="FFFFFF"/>
              </a:solidFill>
              <a:latin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5C425684-4697-4AF3-A47C-9315E24A22BE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32</a:t>
            </a:fld>
            <a:endParaRPr dirty="0">
              <a:latin typeface="Helvetica Neue"/>
            </a:endParaRPr>
          </a:p>
        </p:txBody>
      </p:sp>
      <p:sp>
        <p:nvSpPr>
          <p:cNvPr id="338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39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40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l-GR" sz="3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Κακώσεις Προσώπου</a:t>
            </a:r>
            <a:endParaRPr dirty="0">
              <a:latin typeface="Helvetica Neue"/>
            </a:endParaRPr>
          </a:p>
        </p:txBody>
      </p:sp>
      <p:sp>
        <p:nvSpPr>
          <p:cNvPr id="341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42" name="CustomShape 6"/>
          <p:cNvSpPr/>
          <p:nvPr/>
        </p:nvSpPr>
        <p:spPr>
          <a:xfrm>
            <a:off x="287280" y="1199520"/>
            <a:ext cx="9358920" cy="22667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Κατάγματα στα οστά του προσώπου (κάτω γνάθος, ζυγωματικά, άνω γνάθος, ρινικά) μπορεί να καταστούν πολύ επικίνδυνα λόγω πιθανής απόφραξης αεροφόρων οδών, κατάργησης αντανακλαστικού βήχα, πρόκλησης μεγάλων αιμορραγιών</a:t>
            </a:r>
            <a:endParaRPr dirty="0">
              <a:solidFill>
                <a:srgbClr val="FFFFFF"/>
              </a:solidFill>
              <a:latin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C628B1E0-BFF3-4D53-A844-43F8D32B37DE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33</a:t>
            </a:fld>
            <a:endParaRPr dirty="0">
              <a:latin typeface="Helvetica Neue"/>
            </a:endParaRPr>
          </a:p>
        </p:txBody>
      </p:sp>
      <p:sp>
        <p:nvSpPr>
          <p:cNvPr id="34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4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4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l-GR" sz="32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Κάταγμα Κάτω Γνάθου</a:t>
            </a:r>
            <a:endParaRPr dirty="0">
              <a:latin typeface="Helvetica Neue"/>
            </a:endParaRPr>
          </a:p>
        </p:txBody>
      </p:sp>
      <p:sp>
        <p:nvSpPr>
          <p:cNvPr id="34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48" name="CustomShape 6"/>
          <p:cNvSpPr/>
          <p:nvPr/>
        </p:nvSpPr>
        <p:spPr>
          <a:xfrm>
            <a:off x="287280" y="1199520"/>
            <a:ext cx="9358920" cy="1835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1. </a:t>
            </a: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Πόνος</a:t>
            </a:r>
            <a:endParaRPr dirty="0">
              <a:solidFill>
                <a:srgbClr val="FFFFFF"/>
              </a:solidFill>
              <a:latin typeface="Helvetica Neue"/>
            </a:endParaRPr>
          </a:p>
          <a:p>
            <a:pPr algn="just"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2. </a:t>
            </a: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Δυσκολία στην ομιλία</a:t>
            </a:r>
            <a:endParaRPr dirty="0">
              <a:solidFill>
                <a:srgbClr val="FFFFFF"/>
              </a:solidFill>
              <a:latin typeface="Helvetica Neue"/>
            </a:endParaRPr>
          </a:p>
          <a:p>
            <a:pPr algn="just"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3. </a:t>
            </a: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Σιελόρροια </a:t>
            </a:r>
            <a:endParaRPr dirty="0">
              <a:solidFill>
                <a:srgbClr val="FFFFFF"/>
              </a:solidFill>
              <a:latin typeface="Helvetica Neue"/>
            </a:endParaRPr>
          </a:p>
          <a:p>
            <a:pPr algn="just"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4. </a:t>
            </a: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Εμφανής ανωμαλία στα δόντια</a:t>
            </a:r>
            <a:endParaRPr dirty="0">
              <a:solidFill>
                <a:srgbClr val="FFFFFF"/>
              </a:solidFill>
              <a:latin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041509B5-E222-432E-895A-0571B1259512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34</a:t>
            </a:fld>
            <a:endParaRPr dirty="0">
              <a:latin typeface="Helvetica Neue"/>
            </a:endParaRPr>
          </a:p>
        </p:txBody>
      </p:sp>
      <p:sp>
        <p:nvSpPr>
          <p:cNvPr id="350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51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52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l-GR" sz="32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Κάταγμα Ζυγωματικών – Άνω Γνάθου</a:t>
            </a:r>
            <a:endParaRPr dirty="0">
              <a:latin typeface="Helvetica Neue"/>
            </a:endParaRPr>
          </a:p>
        </p:txBody>
      </p:sp>
      <p:sp>
        <p:nvSpPr>
          <p:cNvPr id="353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54" name="CustomShape 6"/>
          <p:cNvSpPr/>
          <p:nvPr/>
        </p:nvSpPr>
        <p:spPr>
          <a:xfrm>
            <a:off x="287280" y="1199520"/>
            <a:ext cx="9358920" cy="14049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1. </a:t>
            </a: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Πόνος</a:t>
            </a:r>
            <a:endParaRPr dirty="0">
              <a:latin typeface="Helvetica Neue"/>
            </a:endParaRPr>
          </a:p>
          <a:p>
            <a:pPr algn="just"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2. </a:t>
            </a: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Δυσκολία στην κατάποση</a:t>
            </a:r>
            <a:endParaRPr dirty="0">
              <a:latin typeface="Helvetica Neue"/>
            </a:endParaRPr>
          </a:p>
          <a:p>
            <a:pPr algn="just"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3. </a:t>
            </a: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Οίδημα Προσώπου</a:t>
            </a:r>
            <a:endParaRPr dirty="0">
              <a:latin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B65C23F0-ED11-418D-A0C4-664A49A2DA1C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35</a:t>
            </a:fld>
            <a:endParaRPr dirty="0">
              <a:latin typeface="Helvetica Neue"/>
            </a:endParaRPr>
          </a:p>
        </p:txBody>
      </p:sp>
      <p:sp>
        <p:nvSpPr>
          <p:cNvPr id="356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57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58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l-GR" sz="32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Κάταγμα Ρινικών</a:t>
            </a:r>
            <a:endParaRPr dirty="0">
              <a:latin typeface="Helvetica Neue"/>
            </a:endParaRPr>
          </a:p>
        </p:txBody>
      </p:sp>
      <p:sp>
        <p:nvSpPr>
          <p:cNvPr id="359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60" name="CustomShape 6"/>
          <p:cNvSpPr/>
          <p:nvPr/>
        </p:nvSpPr>
        <p:spPr>
          <a:xfrm>
            <a:off x="287280" y="1199520"/>
            <a:ext cx="9358920" cy="14049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1. </a:t>
            </a: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Πόνος</a:t>
            </a:r>
            <a:endParaRPr dirty="0">
              <a:latin typeface="Helvetica Neue"/>
            </a:endParaRPr>
          </a:p>
          <a:p>
            <a:pPr algn="just"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2. </a:t>
            </a: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Απόφραξη των αεροφόρων οδών</a:t>
            </a:r>
            <a:endParaRPr dirty="0">
              <a:latin typeface="Helvetica Neue"/>
            </a:endParaRPr>
          </a:p>
          <a:p>
            <a:pPr algn="just"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3. </a:t>
            </a: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Ρινορραγία</a:t>
            </a:r>
            <a:endParaRPr dirty="0">
              <a:latin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529146D0-F1BC-445C-914A-5D9C6676B337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36</a:t>
            </a:fld>
            <a:endParaRPr dirty="0">
              <a:latin typeface="Helvetica Neue"/>
            </a:endParaRPr>
          </a:p>
        </p:txBody>
      </p:sp>
      <p:sp>
        <p:nvSpPr>
          <p:cNvPr id="362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63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64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l-GR" sz="32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Κακώσεις Προσώπου – Πρώτες Βοήθειες</a:t>
            </a:r>
            <a:endParaRPr dirty="0">
              <a:latin typeface="Helvetica Neue"/>
            </a:endParaRPr>
          </a:p>
        </p:txBody>
      </p:sp>
      <p:sp>
        <p:nvSpPr>
          <p:cNvPr id="365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66" name="CustomShape 6"/>
          <p:cNvSpPr/>
          <p:nvPr/>
        </p:nvSpPr>
        <p:spPr>
          <a:xfrm>
            <a:off x="287280" y="1199520"/>
            <a:ext cx="9358920" cy="31285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1. </a:t>
            </a: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Εξασφάλιση Αναπνοής</a:t>
            </a:r>
            <a:endParaRPr dirty="0">
              <a:latin typeface="Helvetica Neue"/>
            </a:endParaRPr>
          </a:p>
          <a:p>
            <a:pPr algn="just"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2. </a:t>
            </a: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Έλεγχος αιμορραγίας</a:t>
            </a:r>
            <a:endParaRPr dirty="0">
              <a:latin typeface="Helvetica Neue"/>
            </a:endParaRPr>
          </a:p>
          <a:p>
            <a:pPr marL="444500" indent="-444500" algn="just"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3. </a:t>
            </a: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Τοποθέτηση θύματος σε καθιστή θέση με κάμψη της κεφαλής μπροστά</a:t>
            </a:r>
            <a:endParaRPr dirty="0">
              <a:latin typeface="Helvetica Neue"/>
            </a:endParaRPr>
          </a:p>
          <a:p>
            <a:pPr algn="just"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4. </a:t>
            </a: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Ψυχρά επιθέματα</a:t>
            </a:r>
            <a:endParaRPr dirty="0">
              <a:latin typeface="Helvetica Neue"/>
            </a:endParaRPr>
          </a:p>
          <a:p>
            <a:pPr algn="just"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5. </a:t>
            </a: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Άμεση Μεταφορά σε Νοσοκομείο</a:t>
            </a:r>
            <a:endParaRPr dirty="0">
              <a:latin typeface="Helvetica Neue"/>
            </a:endParaRPr>
          </a:p>
          <a:p>
            <a:pPr algn="just"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6. </a:t>
            </a: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Πιθανή διασωλήνωση</a:t>
            </a:r>
            <a:endParaRPr dirty="0">
              <a:latin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8E536A65-19C3-4BE5-98AE-FD1E7884C4E4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37</a:t>
            </a:fld>
            <a:endParaRPr dirty="0">
              <a:latin typeface="Helvetica Neue"/>
            </a:endParaRPr>
          </a:p>
        </p:txBody>
      </p:sp>
      <p:sp>
        <p:nvSpPr>
          <p:cNvPr id="368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69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0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l-GR" sz="32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Κακώσεις Σπονδυλικής Στήλης</a:t>
            </a:r>
            <a:endParaRPr dirty="0">
              <a:latin typeface="Helvetica Neue"/>
            </a:endParaRPr>
          </a:p>
        </p:txBody>
      </p:sp>
      <p:sp>
        <p:nvSpPr>
          <p:cNvPr id="371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72" name="CustomShape 6"/>
          <p:cNvSpPr/>
          <p:nvPr/>
        </p:nvSpPr>
        <p:spPr>
          <a:xfrm>
            <a:off x="287280" y="1199520"/>
            <a:ext cx="9358920" cy="35594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Το κάταγμα της ΣΣ θεωρείται πολύ σοβαρή κάκωση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Τα συμπτώματα ποικίλουν ανάλογα με το σπόνδυλο που υπέστη τη βλάβη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Οσφυική Μοίρα</a:t>
            </a: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 (</a:t>
            </a:r>
            <a:r>
              <a:rPr lang="el-GR" sz="2800" strike="noStrike" dirty="0" err="1">
                <a:solidFill>
                  <a:srgbClr val="FFFFFF"/>
                </a:solidFill>
                <a:latin typeface="Helvetica Neue"/>
                <a:ea typeface="Helvetica Neue"/>
              </a:rPr>
              <a:t>Οσφυικό</a:t>
            </a: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 όγκωμα): Παραπληγία – Αδυναμία ελέγχου </a:t>
            </a:r>
            <a:r>
              <a:rPr lang="el-GR" sz="2800" strike="noStrike" dirty="0" err="1">
                <a:solidFill>
                  <a:srgbClr val="FFFFFF"/>
                </a:solidFill>
                <a:latin typeface="Helvetica Neue"/>
                <a:ea typeface="Helvetica Neue"/>
              </a:rPr>
              <a:t>σφιγτήρων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Αυχενική Μοίρα</a:t>
            </a: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 (Αυχενικό όγκωμα): Τετραπληγία – Διατήρηση μόνο της διαφραγματικής αναπνοής</a:t>
            </a:r>
            <a:endParaRPr dirty="0"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Ψηλότερα: </a:t>
            </a: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Θάνατος</a:t>
            </a:r>
            <a:endParaRPr dirty="0">
              <a:latin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9875EEC-9D8A-4FC0-99D8-E2B5FF0E4DC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38</a:t>
            </a:fld>
            <a:endParaRPr dirty="0">
              <a:latin typeface="Helvetica Neue"/>
            </a:endParaRPr>
          </a:p>
        </p:txBody>
      </p:sp>
      <p:sp>
        <p:nvSpPr>
          <p:cNvPr id="37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32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Κακώσεις Σπονδυλικής Στήλης – Πρώτες Βοήθειες</a:t>
            </a:r>
            <a:endParaRPr dirty="0">
              <a:latin typeface="Helvetica Neue"/>
            </a:endParaRPr>
          </a:p>
        </p:txBody>
      </p:sp>
      <p:sp>
        <p:nvSpPr>
          <p:cNvPr id="37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78" name="CustomShape 6"/>
          <p:cNvSpPr/>
          <p:nvPr/>
        </p:nvSpPr>
        <p:spPr>
          <a:xfrm>
            <a:off x="287280" y="1739520"/>
            <a:ext cx="9358920" cy="1835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1. </a:t>
            </a: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Αποφυγή κάθε παραμικρής προσπάθειας κίνησης</a:t>
            </a:r>
            <a:endParaRPr dirty="0">
              <a:latin typeface="Helvetica Neue"/>
            </a:endParaRPr>
          </a:p>
          <a:p>
            <a:pPr algn="just"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2. </a:t>
            </a: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Ξαπλώνουμε το θύμα σε σκληρό φορείο</a:t>
            </a:r>
            <a:endParaRPr dirty="0">
              <a:latin typeface="Helvetica Neue"/>
            </a:endParaRPr>
          </a:p>
          <a:p>
            <a:pPr algn="just"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3. </a:t>
            </a: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Εφαρμόζουμε αυχενικό περιλαίμιο</a:t>
            </a:r>
            <a:endParaRPr dirty="0">
              <a:latin typeface="Helvetica Neue"/>
            </a:endParaRPr>
          </a:p>
          <a:p>
            <a:pPr algn="just"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4. </a:t>
            </a: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Helvetica Neue"/>
              </a:rPr>
              <a:t>Άμεση μεταφορά σε Νοσοκομείο</a:t>
            </a:r>
            <a:endParaRPr dirty="0">
              <a:latin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9875EEC-9D8A-4FC0-99D8-E2B5FF0E4DC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39</a:t>
            </a:fld>
            <a:endParaRPr dirty="0">
              <a:latin typeface="Helvetica Neue"/>
            </a:endParaRPr>
          </a:p>
        </p:txBody>
      </p:sp>
      <p:sp>
        <p:nvSpPr>
          <p:cNvPr id="37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3200" strike="noStrike" dirty="0" err="1" smtClean="0">
                <a:solidFill>
                  <a:srgbClr val="FF0000"/>
                </a:solidFill>
                <a:latin typeface="Helvetica Neue"/>
                <a:ea typeface="Helvetica Neue"/>
              </a:rPr>
              <a:t>Εξάρθρημα</a:t>
            </a:r>
            <a:endParaRPr dirty="0">
              <a:solidFill>
                <a:srgbClr val="FF0000"/>
              </a:solidFill>
              <a:latin typeface="Helvetica Neue"/>
            </a:endParaRPr>
          </a:p>
        </p:txBody>
      </p:sp>
      <p:sp>
        <p:nvSpPr>
          <p:cNvPr id="37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78" name="CustomShape 6"/>
          <p:cNvSpPr/>
          <p:nvPr/>
        </p:nvSpPr>
        <p:spPr>
          <a:xfrm>
            <a:off x="287280" y="1123020"/>
            <a:ext cx="9358920" cy="28823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l-GR" sz="2800" dirty="0" smtClean="0">
                <a:latin typeface="Helvetica Neue"/>
                <a:ea typeface="Helvetica Neue"/>
              </a:rPr>
              <a:t>Είναι η πλήρης και μόνιμη </a:t>
            </a:r>
            <a:r>
              <a:rPr lang="el-GR" sz="2800" dirty="0" err="1" smtClean="0">
                <a:latin typeface="Helvetica Neue"/>
                <a:ea typeface="Helvetica Neue"/>
              </a:rPr>
              <a:t>παρεκτόπιση</a:t>
            </a:r>
            <a:r>
              <a:rPr lang="el-GR" sz="2800" dirty="0" smtClean="0">
                <a:latin typeface="Helvetica Neue"/>
                <a:ea typeface="Helvetica Neue"/>
              </a:rPr>
              <a:t> των αρθρικών επιφανειών</a:t>
            </a:r>
          </a:p>
          <a:p>
            <a:pPr algn="just">
              <a:lnSpc>
                <a:spcPct val="100000"/>
              </a:lnSpc>
            </a:pPr>
            <a:r>
              <a:rPr lang="el-GR" sz="2800" strike="noStrike" dirty="0" smtClean="0">
                <a:solidFill>
                  <a:srgbClr val="FF0000"/>
                </a:solidFill>
                <a:latin typeface="Helvetica Neue"/>
                <a:ea typeface="Helvetica Neue"/>
              </a:rPr>
              <a:t>Συμπτώματα:</a:t>
            </a:r>
          </a:p>
          <a:p>
            <a:pPr algn="just">
              <a:lnSpc>
                <a:spcPct val="100000"/>
              </a:lnSpc>
            </a:pPr>
            <a:r>
              <a:rPr lang="el-GR" sz="2400" strike="noStrike" dirty="0" smtClean="0">
                <a:solidFill>
                  <a:srgbClr val="FF0000"/>
                </a:solidFill>
                <a:latin typeface="Helvetica Neue"/>
                <a:ea typeface="Helvetica Neue"/>
              </a:rPr>
              <a:t>1</a:t>
            </a:r>
            <a:r>
              <a:rPr lang="el-GR" sz="24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. </a:t>
            </a:r>
            <a:r>
              <a:rPr lang="el-GR" sz="2400" strike="noStrike" dirty="0" smtClean="0">
                <a:solidFill>
                  <a:srgbClr val="FFFFFF"/>
                </a:solidFill>
                <a:latin typeface="Helvetica Neue"/>
                <a:ea typeface="Helvetica Neue"/>
              </a:rPr>
              <a:t>Πόνος</a:t>
            </a:r>
            <a:endParaRPr sz="2400" dirty="0">
              <a:latin typeface="Helvetica Neue"/>
            </a:endParaRPr>
          </a:p>
          <a:p>
            <a:pPr algn="just">
              <a:lnSpc>
                <a:spcPct val="100000"/>
              </a:lnSpc>
            </a:pPr>
            <a:r>
              <a:rPr lang="el-GR" sz="24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2. </a:t>
            </a:r>
            <a:r>
              <a:rPr lang="el-GR" sz="2400" strike="noStrike" dirty="0" smtClean="0">
                <a:solidFill>
                  <a:srgbClr val="FFFFFF"/>
                </a:solidFill>
                <a:latin typeface="Helvetica Neue"/>
                <a:ea typeface="Helvetica Neue"/>
              </a:rPr>
              <a:t>Αδυναμία κίνησης τραυματισμένου μέλους</a:t>
            </a:r>
            <a:endParaRPr sz="2400" dirty="0">
              <a:latin typeface="Helvetica Neue"/>
            </a:endParaRPr>
          </a:p>
          <a:p>
            <a:pPr algn="just">
              <a:lnSpc>
                <a:spcPct val="100000"/>
              </a:lnSpc>
            </a:pPr>
            <a:r>
              <a:rPr lang="el-GR" sz="24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3. </a:t>
            </a:r>
            <a:r>
              <a:rPr lang="el-GR" sz="2400" strike="noStrike" dirty="0" smtClean="0">
                <a:solidFill>
                  <a:srgbClr val="FFFFFF"/>
                </a:solidFill>
                <a:latin typeface="Helvetica Neue"/>
                <a:ea typeface="Helvetica Neue"/>
              </a:rPr>
              <a:t>Παραμόρφωση τραυματισμένης άρθρωσης</a:t>
            </a:r>
            <a:endParaRPr sz="2400" dirty="0">
              <a:latin typeface="Helvetica Neue"/>
            </a:endParaRPr>
          </a:p>
          <a:p>
            <a:pPr algn="just">
              <a:lnSpc>
                <a:spcPct val="100000"/>
              </a:lnSpc>
            </a:pPr>
            <a:r>
              <a:rPr lang="el-GR" sz="24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4. </a:t>
            </a:r>
            <a:r>
              <a:rPr lang="el-GR" sz="2400" strike="noStrike" dirty="0" smtClean="0">
                <a:solidFill>
                  <a:srgbClr val="FFFFFF"/>
                </a:solidFill>
                <a:latin typeface="Helvetica Neue"/>
                <a:ea typeface="Helvetica Neue"/>
              </a:rPr>
              <a:t>Οίδημα</a:t>
            </a:r>
            <a:endParaRPr sz="2400" dirty="0">
              <a:latin typeface="Helvetica Neue"/>
            </a:endParaRPr>
          </a:p>
        </p:txBody>
      </p:sp>
      <p:pic>
        <p:nvPicPr>
          <p:cNvPr id="2" name="Picture 1" descr="eksarthrosi1-e135936783814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58" y="4068900"/>
            <a:ext cx="2942578" cy="2700000"/>
          </a:xfrm>
          <a:prstGeom prst="rect">
            <a:avLst/>
          </a:prstGeom>
        </p:spPr>
      </p:pic>
      <p:pic>
        <p:nvPicPr>
          <p:cNvPr id="3" name="Picture 2" descr="_Proximal_Interphalangeal_Dislocation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825" y="4068900"/>
            <a:ext cx="2082375" cy="2700000"/>
          </a:xfrm>
          <a:prstGeom prst="rect">
            <a:avLst/>
          </a:prstGeom>
        </p:spPr>
      </p:pic>
      <p:pic>
        <p:nvPicPr>
          <p:cNvPr id="4" name="Picture 3" descr="αστάθεια ώμου 4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323" y="4068900"/>
            <a:ext cx="2625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70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CCD19B95-897C-4982-BFA3-339FBE243469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4</a:t>
            </a:fld>
            <a:endParaRPr dirty="0">
              <a:latin typeface="Helvetica Neue"/>
            </a:endParaRPr>
          </a:p>
        </p:txBody>
      </p:sp>
      <p:sp>
        <p:nvSpPr>
          <p:cNvPr id="11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1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1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l-GR" sz="3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Θλάση</a:t>
            </a:r>
            <a:endParaRPr dirty="0">
              <a:latin typeface="Helvetica Neue"/>
            </a:endParaRPr>
          </a:p>
        </p:txBody>
      </p:sp>
      <p:sp>
        <p:nvSpPr>
          <p:cNvPr id="11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118" name="CustomShape 6"/>
          <p:cNvSpPr/>
          <p:nvPr/>
        </p:nvSpPr>
        <p:spPr>
          <a:xfrm>
            <a:off x="287280" y="1343520"/>
            <a:ext cx="9358920" cy="31285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Κάκωση που προκαλείται από τη συμπίεση και σύνθλιψη του δέρματος</a:t>
            </a:r>
            <a:endParaRPr dirty="0">
              <a:solidFill>
                <a:srgbClr val="FFFFFF"/>
              </a:solidFill>
              <a:latin typeface="Helvetica Neue"/>
            </a:endParaRPr>
          </a:p>
          <a:p>
            <a:pPr algn="just">
              <a:lnSpc>
                <a:spcPct val="100000"/>
              </a:lnSpc>
            </a:pPr>
            <a:r>
              <a:rPr lang="el-GR" sz="2000" strike="noStrike" dirty="0">
                <a:solidFill>
                  <a:srgbClr val="FFFFFF"/>
                </a:solidFill>
                <a:latin typeface="Helvetica Neue"/>
              </a:rPr>
              <a:t>Από </a:t>
            </a:r>
            <a:r>
              <a:rPr lang="el-GR" sz="2000" strike="noStrike" dirty="0" err="1">
                <a:solidFill>
                  <a:srgbClr val="FFFFFF"/>
                </a:solidFill>
                <a:latin typeface="Helvetica Neue"/>
              </a:rPr>
              <a:t>αμβλέα</a:t>
            </a:r>
            <a:r>
              <a:rPr lang="el-GR" sz="2000" strike="noStrike" dirty="0">
                <a:solidFill>
                  <a:srgbClr val="FFFFFF"/>
                </a:solidFill>
                <a:latin typeface="Helvetica Neue"/>
              </a:rPr>
              <a:t> και βαριά όργανα (</a:t>
            </a:r>
            <a:r>
              <a:rPr lang="el-GR" sz="2000" strike="noStrike" dirty="0" err="1">
                <a:solidFill>
                  <a:srgbClr val="FFFFFF"/>
                </a:solidFill>
                <a:latin typeface="Helvetica Neue"/>
              </a:rPr>
              <a:t>π.χ</a:t>
            </a:r>
            <a:r>
              <a:rPr lang="el-GR" sz="2000" strike="noStrike" dirty="0">
                <a:solidFill>
                  <a:srgbClr val="FFFFFF"/>
                </a:solidFill>
                <a:latin typeface="Helvetica Neue"/>
              </a:rPr>
              <a:t>. λοστός, ρόπαλο, γροθιά, κλωτσιά)</a:t>
            </a:r>
            <a:endParaRPr dirty="0">
              <a:solidFill>
                <a:srgbClr val="FFFFFF"/>
              </a:solidFill>
              <a:latin typeface="Helvetica Neue"/>
            </a:endParaRPr>
          </a:p>
          <a:p>
            <a:pPr marL="357188" indent="-357188">
              <a:lnSpc>
                <a:spcPct val="100000"/>
              </a:lnSpc>
            </a:pPr>
            <a:r>
              <a:rPr lang="el-GR" sz="2400" strike="noStrike" dirty="0">
                <a:solidFill>
                  <a:srgbClr val="FF0000"/>
                </a:solidFill>
                <a:latin typeface="Helvetica Neue"/>
              </a:rPr>
              <a:t>1. Εκχύμωση: </a:t>
            </a:r>
            <a:r>
              <a:rPr lang="el-GR" sz="2400" strike="noStrike" dirty="0">
                <a:solidFill>
                  <a:srgbClr val="FFFFFF"/>
                </a:solidFill>
                <a:latin typeface="Helvetica Neue"/>
              </a:rPr>
              <a:t>Διάχυση ελάχιστου αίματος και πλάσματος στο υποδόριο</a:t>
            </a:r>
            <a:endParaRPr dirty="0">
              <a:solidFill>
                <a:srgbClr val="FFFFFF"/>
              </a:solidFill>
              <a:latin typeface="Helvetica Neue"/>
            </a:endParaRPr>
          </a:p>
          <a:p>
            <a:pPr marL="357188" indent="-357188">
              <a:lnSpc>
                <a:spcPct val="100000"/>
              </a:lnSpc>
            </a:pPr>
            <a:r>
              <a:rPr lang="el-GR" sz="2400" strike="noStrike" dirty="0">
                <a:solidFill>
                  <a:srgbClr val="FF0000"/>
                </a:solidFill>
                <a:latin typeface="Helvetica Neue"/>
              </a:rPr>
              <a:t>2. Μώλωπας: </a:t>
            </a:r>
            <a:r>
              <a:rPr lang="el-GR" sz="2400" strike="noStrike" dirty="0">
                <a:solidFill>
                  <a:srgbClr val="FFFFFF"/>
                </a:solidFill>
                <a:latin typeface="Helvetica Neue"/>
              </a:rPr>
              <a:t>Σύνθλιψη </a:t>
            </a:r>
            <a:r>
              <a:rPr lang="el-GR" sz="2400" strike="noStrike" dirty="0" err="1">
                <a:solidFill>
                  <a:srgbClr val="FFFFFF"/>
                </a:solidFill>
                <a:latin typeface="Helvetica Neue"/>
              </a:rPr>
              <a:t>υποδορίου</a:t>
            </a:r>
            <a:r>
              <a:rPr lang="el-GR" sz="2400" strike="noStrike" dirty="0">
                <a:solidFill>
                  <a:srgbClr val="FFFFFF"/>
                </a:solidFill>
                <a:latin typeface="Helvetica Neue"/>
              </a:rPr>
              <a:t> με έγχυση αίματος και συνοδό οίδημα</a:t>
            </a:r>
            <a:endParaRPr dirty="0">
              <a:solidFill>
                <a:srgbClr val="FFFFFF"/>
              </a:solidFill>
              <a:latin typeface="Helvetica Neue"/>
            </a:endParaRPr>
          </a:p>
          <a:p>
            <a:pPr marL="357188" indent="-357188">
              <a:lnSpc>
                <a:spcPct val="100000"/>
              </a:lnSpc>
            </a:pPr>
            <a:r>
              <a:rPr lang="el-GR" sz="2400" strike="noStrike" dirty="0">
                <a:solidFill>
                  <a:srgbClr val="FF0000"/>
                </a:solidFill>
                <a:latin typeface="Helvetica Neue"/>
              </a:rPr>
              <a:t>3. Αιμάτωμα: </a:t>
            </a:r>
            <a:r>
              <a:rPr lang="el-GR" sz="2400" strike="noStrike" dirty="0">
                <a:solidFill>
                  <a:srgbClr val="FFFFFF"/>
                </a:solidFill>
                <a:latin typeface="Helvetica Neue"/>
              </a:rPr>
              <a:t>Άθροισμα αίματος σε μια </a:t>
            </a:r>
            <a:r>
              <a:rPr lang="el-GR" sz="2400" strike="noStrike" dirty="0" err="1">
                <a:solidFill>
                  <a:srgbClr val="FFFFFF"/>
                </a:solidFill>
                <a:latin typeface="Helvetica Neue"/>
              </a:rPr>
              <a:t>νεοσχηματισμένη</a:t>
            </a:r>
            <a:r>
              <a:rPr lang="el-GR" sz="2400" strike="noStrike" dirty="0">
                <a:solidFill>
                  <a:srgbClr val="FFFFFF"/>
                </a:solidFill>
                <a:latin typeface="Helvetica Neue"/>
              </a:rPr>
              <a:t> κοιλότητα</a:t>
            </a:r>
            <a:endParaRPr dirty="0">
              <a:solidFill>
                <a:srgbClr val="FFFFFF"/>
              </a:solidFill>
              <a:latin typeface="Helvetica Neue"/>
            </a:endParaRPr>
          </a:p>
        </p:txBody>
      </p:sp>
      <p:pic>
        <p:nvPicPr>
          <p:cNvPr id="119" name="Picture 13"/>
          <p:cNvPicPr/>
          <p:nvPr/>
        </p:nvPicPr>
        <p:blipFill>
          <a:blip r:embed="rId3"/>
          <a:stretch/>
        </p:blipFill>
        <p:spPr>
          <a:xfrm>
            <a:off x="650880" y="4564800"/>
            <a:ext cx="3451680" cy="2159640"/>
          </a:xfrm>
          <a:prstGeom prst="rect">
            <a:avLst/>
          </a:prstGeom>
          <a:ln>
            <a:noFill/>
          </a:ln>
        </p:spPr>
      </p:pic>
      <p:pic>
        <p:nvPicPr>
          <p:cNvPr id="120" name="Picture 14"/>
          <p:cNvPicPr/>
          <p:nvPr/>
        </p:nvPicPr>
        <p:blipFill>
          <a:blip r:embed="rId4"/>
          <a:stretch/>
        </p:blipFill>
        <p:spPr>
          <a:xfrm>
            <a:off x="4504320" y="4564800"/>
            <a:ext cx="2877120" cy="2159640"/>
          </a:xfrm>
          <a:prstGeom prst="rect">
            <a:avLst/>
          </a:prstGeom>
          <a:ln>
            <a:noFill/>
          </a:ln>
        </p:spPr>
      </p:pic>
      <p:pic>
        <p:nvPicPr>
          <p:cNvPr id="121" name="Picture 15"/>
          <p:cNvPicPr/>
          <p:nvPr/>
        </p:nvPicPr>
        <p:blipFill>
          <a:blip r:embed="rId5"/>
          <a:stretch/>
        </p:blipFill>
        <p:spPr>
          <a:xfrm>
            <a:off x="7812000" y="4564800"/>
            <a:ext cx="1545840" cy="215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9875EEC-9D8A-4FC0-99D8-E2B5FF0E4DC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40</a:t>
            </a:fld>
            <a:endParaRPr dirty="0">
              <a:latin typeface="Helvetica Neue"/>
            </a:endParaRPr>
          </a:p>
        </p:txBody>
      </p:sp>
      <p:sp>
        <p:nvSpPr>
          <p:cNvPr id="37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3200" strike="noStrike" dirty="0" err="1" smtClean="0">
                <a:solidFill>
                  <a:srgbClr val="FF0000"/>
                </a:solidFill>
                <a:latin typeface="Helvetica Neue"/>
                <a:ea typeface="Helvetica Neue"/>
              </a:rPr>
              <a:t>Εξάρθρημα</a:t>
            </a:r>
            <a:endParaRPr dirty="0">
              <a:solidFill>
                <a:srgbClr val="FF0000"/>
              </a:solidFill>
              <a:latin typeface="Helvetica Neue"/>
            </a:endParaRPr>
          </a:p>
        </p:txBody>
      </p:sp>
      <p:sp>
        <p:nvSpPr>
          <p:cNvPr id="37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78" name="CustomShape 6"/>
          <p:cNvSpPr/>
          <p:nvPr/>
        </p:nvSpPr>
        <p:spPr>
          <a:xfrm>
            <a:off x="287280" y="1160010"/>
            <a:ext cx="9358920" cy="1835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l-GR" sz="2800" strike="noStrike" dirty="0" smtClean="0">
                <a:solidFill>
                  <a:srgbClr val="FF0000"/>
                </a:solidFill>
                <a:latin typeface="Helvetica Neue"/>
                <a:ea typeface="Helvetica Neue"/>
              </a:rPr>
              <a:t>1</a:t>
            </a: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. </a:t>
            </a:r>
            <a:r>
              <a:rPr lang="el-GR" sz="2800" strike="noStrike" dirty="0" smtClean="0">
                <a:solidFill>
                  <a:srgbClr val="FFFFFF"/>
                </a:solidFill>
                <a:latin typeface="Helvetica Neue"/>
                <a:ea typeface="Helvetica Neue"/>
              </a:rPr>
              <a:t>Απαγορεύεται κάθε προσπάθεια ανάταξης</a:t>
            </a:r>
            <a:endParaRPr sz="2800" dirty="0">
              <a:latin typeface="Helvetica Neue"/>
            </a:endParaRPr>
          </a:p>
          <a:p>
            <a:pPr algn="just"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2. </a:t>
            </a:r>
            <a:r>
              <a:rPr lang="el-GR" sz="2800" strike="noStrike" dirty="0" smtClean="0">
                <a:solidFill>
                  <a:srgbClr val="FFFFFF"/>
                </a:solidFill>
                <a:latin typeface="Helvetica Neue"/>
                <a:ea typeface="Helvetica Neue"/>
              </a:rPr>
              <a:t>Ακινητοποίηση</a:t>
            </a:r>
            <a:endParaRPr sz="2800" dirty="0">
              <a:latin typeface="Helvetica Neue"/>
            </a:endParaRPr>
          </a:p>
          <a:p>
            <a:pPr algn="just"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3. </a:t>
            </a:r>
            <a:r>
              <a:rPr lang="el-GR" sz="2800" strike="noStrike" dirty="0" smtClean="0">
                <a:solidFill>
                  <a:srgbClr val="FFFFFF"/>
                </a:solidFill>
                <a:latin typeface="Helvetica Neue"/>
                <a:ea typeface="Helvetica Neue"/>
              </a:rPr>
              <a:t>Γρ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ea typeface="Helvetica Neue"/>
              </a:rPr>
              <a:t>ή</a:t>
            </a:r>
            <a:r>
              <a:rPr lang="el-GR" sz="2800" strike="noStrike" dirty="0" smtClean="0">
                <a:solidFill>
                  <a:srgbClr val="FFFFFF"/>
                </a:solidFill>
                <a:latin typeface="Helvetica Neue"/>
                <a:ea typeface="Helvetica Neue"/>
              </a:rPr>
              <a:t>γορη μεταφορά στο Νοσοκομείο</a:t>
            </a:r>
            <a:endParaRPr sz="2800" dirty="0">
              <a:latin typeface="Helvetica Neue"/>
            </a:endParaRPr>
          </a:p>
          <a:p>
            <a:pPr algn="just"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Helvetica Neue"/>
              </a:rPr>
              <a:t>4. </a:t>
            </a:r>
            <a:r>
              <a:rPr lang="el-GR" sz="2800" strike="noStrike" dirty="0" smtClean="0">
                <a:solidFill>
                  <a:srgbClr val="FFFFFF"/>
                </a:solidFill>
                <a:latin typeface="Helvetica Neue"/>
                <a:ea typeface="Helvetica Neue"/>
              </a:rPr>
              <a:t>Αποφυγή λήψης υγρών</a:t>
            </a:r>
            <a:endParaRPr sz="2800" dirty="0">
              <a:latin typeface="Helvetica Neue"/>
            </a:endParaRPr>
          </a:p>
        </p:txBody>
      </p:sp>
      <p:pic>
        <p:nvPicPr>
          <p:cNvPr id="5" name="Picture 4" descr="SWMA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313" y="3052518"/>
            <a:ext cx="384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85854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9875EEC-9D8A-4FC0-99D8-E2B5FF0E4DC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41</a:t>
            </a:fld>
            <a:endParaRPr dirty="0">
              <a:latin typeface="Helvetica Neue"/>
            </a:endParaRPr>
          </a:p>
        </p:txBody>
      </p:sp>
      <p:sp>
        <p:nvSpPr>
          <p:cNvPr id="37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3200" strike="noStrike" dirty="0" smtClean="0">
                <a:solidFill>
                  <a:srgbClr val="FF0000"/>
                </a:solidFill>
                <a:latin typeface="Helvetica Neue"/>
                <a:ea typeface="Helvetica Neue"/>
              </a:rPr>
              <a:t>Διάστρεμμα</a:t>
            </a:r>
            <a:endParaRPr dirty="0">
              <a:solidFill>
                <a:srgbClr val="FF0000"/>
              </a:solidFill>
              <a:latin typeface="Helvetica Neue"/>
            </a:endParaRPr>
          </a:p>
        </p:txBody>
      </p:sp>
      <p:sp>
        <p:nvSpPr>
          <p:cNvPr id="37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78" name="CustomShape 6"/>
          <p:cNvSpPr/>
          <p:nvPr/>
        </p:nvSpPr>
        <p:spPr>
          <a:xfrm>
            <a:off x="287280" y="1160010"/>
            <a:ext cx="9358920" cy="26976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l-GR" sz="2800" strike="noStrike" dirty="0" smtClean="0">
                <a:solidFill>
                  <a:srgbClr val="FFFFFF"/>
                </a:solidFill>
                <a:latin typeface="Helvetica Neue"/>
                <a:ea typeface="Helvetica Neue"/>
              </a:rPr>
              <a:t>Κάκωση που προκαλείται σε μια άρθρωση, όταν οι ιστοί και οι σύνδεσμοι γύρω από αυτή στρεβλωθούν ή διασπαστούν ξαφνικά </a:t>
            </a:r>
          </a:p>
          <a:p>
            <a:pPr algn="just">
              <a:lnSpc>
                <a:spcPct val="100000"/>
              </a:lnSpc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ea typeface="Helvetica Neue"/>
              </a:rPr>
              <a:t>1.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ea typeface="Helvetica Neue"/>
              </a:rPr>
              <a:t>Πόνος</a:t>
            </a:r>
            <a:endParaRPr lang="el-GR" sz="2800" dirty="0" smtClean="0">
              <a:solidFill>
                <a:srgbClr val="FFFFFF"/>
              </a:solidFill>
              <a:latin typeface="Helvetica Neue"/>
            </a:endParaRPr>
          </a:p>
          <a:p>
            <a:pPr algn="just">
              <a:lnSpc>
                <a:spcPct val="100000"/>
              </a:lnSpc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ea typeface="Helvetica Neue"/>
              </a:rPr>
              <a:t>2. </a:t>
            </a:r>
            <a:r>
              <a:rPr lang="el-GR" sz="2800" dirty="0">
                <a:solidFill>
                  <a:srgbClr val="FFFFFF"/>
                </a:solidFill>
                <a:latin typeface="Helvetica Neue"/>
                <a:ea typeface="Helvetica Neue"/>
              </a:rPr>
              <a:t>Παραμόρφωση τραυματισμένης άρθρωσης</a:t>
            </a:r>
            <a:endParaRPr lang="el-GR" sz="2800" dirty="0">
              <a:solidFill>
                <a:srgbClr val="FFFFFF"/>
              </a:solidFill>
              <a:latin typeface="Helvetica Neue"/>
            </a:endParaRPr>
          </a:p>
          <a:p>
            <a:pPr algn="just">
              <a:lnSpc>
                <a:spcPct val="100000"/>
              </a:lnSpc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ea typeface="Helvetica Neue"/>
              </a:rPr>
              <a:t>3. </a:t>
            </a:r>
            <a:r>
              <a:rPr lang="el-GR" sz="2800" dirty="0">
                <a:solidFill>
                  <a:srgbClr val="FFFFFF"/>
                </a:solidFill>
                <a:latin typeface="Helvetica Neue"/>
                <a:ea typeface="Helvetica Neue"/>
              </a:rPr>
              <a:t>Οίδημα</a:t>
            </a:r>
            <a:endParaRPr lang="el-GR" sz="2800" dirty="0">
              <a:solidFill>
                <a:srgbClr val="FFFFFF"/>
              </a:solidFill>
              <a:latin typeface="Helvetica Neue"/>
            </a:endParaRPr>
          </a:p>
        </p:txBody>
      </p:sp>
      <p:pic>
        <p:nvPicPr>
          <p:cNvPr id="2" name="Picture 1" descr="aa1816_65464f36f6dcdec3e0c28757903bdcf8.jpg_256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25" y="3859914"/>
            <a:ext cx="3280078" cy="2700000"/>
          </a:xfrm>
          <a:prstGeom prst="rect">
            <a:avLst/>
          </a:prstGeom>
        </p:spPr>
      </p:pic>
      <p:pic>
        <p:nvPicPr>
          <p:cNvPr id="3" name="Picture 2" descr="images-135.jp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894" y="3859914"/>
            <a:ext cx="3540306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42568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9875EEC-9D8A-4FC0-99D8-E2B5FF0E4DC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42</a:t>
            </a:fld>
            <a:endParaRPr dirty="0">
              <a:latin typeface="Helvetica Neue"/>
            </a:endParaRPr>
          </a:p>
        </p:txBody>
      </p:sp>
      <p:sp>
        <p:nvSpPr>
          <p:cNvPr id="37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3200" strike="noStrike" dirty="0" smtClean="0">
                <a:solidFill>
                  <a:srgbClr val="FF0000"/>
                </a:solidFill>
                <a:latin typeface="Helvetica Neue"/>
                <a:ea typeface="Helvetica Neue"/>
              </a:rPr>
              <a:t>Διάστρεμμα</a:t>
            </a:r>
            <a:endParaRPr dirty="0">
              <a:solidFill>
                <a:srgbClr val="FF0000"/>
              </a:solidFill>
              <a:latin typeface="Helvetica Neue"/>
            </a:endParaRPr>
          </a:p>
        </p:txBody>
      </p:sp>
      <p:sp>
        <p:nvSpPr>
          <p:cNvPr id="37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78" name="CustomShape 6"/>
          <p:cNvSpPr/>
          <p:nvPr/>
        </p:nvSpPr>
        <p:spPr>
          <a:xfrm>
            <a:off x="287280" y="1160010"/>
            <a:ext cx="9358920" cy="14049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ea typeface="Helvetica Neue"/>
              </a:rPr>
              <a:t>1. </a:t>
            </a:r>
            <a:r>
              <a:rPr lang="el-GR" sz="2800" dirty="0">
                <a:solidFill>
                  <a:srgbClr val="FFFFFF"/>
                </a:solidFill>
                <a:latin typeface="Helvetica Neue"/>
                <a:ea typeface="Helvetica Neue"/>
              </a:rPr>
              <a:t>Ακινητοποίηση</a:t>
            </a:r>
            <a:endParaRPr lang="el-GR" sz="2800" dirty="0">
              <a:latin typeface="Helvetica Neue"/>
            </a:endParaRPr>
          </a:p>
          <a:p>
            <a:pPr algn="just">
              <a:lnSpc>
                <a:spcPct val="100000"/>
              </a:lnSpc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ea typeface="Helvetica Neue"/>
              </a:rPr>
              <a:t>2.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ea typeface="Helvetica Neue"/>
              </a:rPr>
              <a:t>Επίδεση</a:t>
            </a:r>
            <a:endParaRPr lang="el-GR" sz="2800" dirty="0">
              <a:latin typeface="Helvetica Neue"/>
            </a:endParaRPr>
          </a:p>
          <a:p>
            <a:pPr algn="just">
              <a:lnSpc>
                <a:spcPct val="100000"/>
              </a:lnSpc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ea typeface="Helvetica Neue"/>
              </a:rPr>
              <a:t>3.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ea typeface="Helvetica Neue"/>
              </a:rPr>
              <a:t>Τοποθέτηση </a:t>
            </a:r>
            <a:r>
              <a:rPr lang="el-GR" sz="2800" dirty="0" err="1" smtClean="0">
                <a:solidFill>
                  <a:srgbClr val="FFFFFF"/>
                </a:solidFill>
                <a:latin typeface="Helvetica Neue"/>
                <a:ea typeface="Helvetica Neue"/>
              </a:rPr>
              <a:t>παγοκύστης</a:t>
            </a:r>
            <a:endParaRPr lang="el-GR" sz="2800" dirty="0">
              <a:latin typeface="Helvetica Neue"/>
            </a:endParaRPr>
          </a:p>
        </p:txBody>
      </p:sp>
      <p:pic>
        <p:nvPicPr>
          <p:cNvPr id="2" name="Picture 1" descr="Διάστρεμμα2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54" y="3095100"/>
            <a:ext cx="5532171" cy="2880000"/>
          </a:xfrm>
          <a:prstGeom prst="rect">
            <a:avLst/>
          </a:prstGeom>
        </p:spPr>
      </p:pic>
      <p:pic>
        <p:nvPicPr>
          <p:cNvPr id="3" name="Picture 2" descr="images-131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083" y="3095100"/>
            <a:ext cx="3709091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33809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69875EEC-9D8A-4FC0-99D8-E2B5FF0E4DC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43</a:t>
            </a:fld>
            <a:endParaRPr dirty="0">
              <a:latin typeface="Helvetica Neue"/>
            </a:endParaRPr>
          </a:p>
        </p:txBody>
      </p:sp>
      <p:sp>
        <p:nvSpPr>
          <p:cNvPr id="374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5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76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3200" strike="noStrike" dirty="0" smtClean="0">
                <a:solidFill>
                  <a:srgbClr val="FF0000"/>
                </a:solidFill>
                <a:latin typeface="Helvetica Neue"/>
                <a:ea typeface="Helvetica Neue"/>
              </a:rPr>
              <a:t>Τροχαία Ατυχήματα</a:t>
            </a:r>
            <a:endParaRPr dirty="0">
              <a:solidFill>
                <a:srgbClr val="FF0000"/>
              </a:solidFill>
              <a:latin typeface="Helvetica Neue"/>
            </a:endParaRPr>
          </a:p>
        </p:txBody>
      </p:sp>
      <p:sp>
        <p:nvSpPr>
          <p:cNvPr id="377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78" name="CustomShape 6"/>
          <p:cNvSpPr/>
          <p:nvPr/>
        </p:nvSpPr>
        <p:spPr>
          <a:xfrm>
            <a:off x="287280" y="1160010"/>
            <a:ext cx="9358920" cy="48520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ea typeface="Helvetica Neue"/>
              </a:rPr>
              <a:t>Επιβάλλεται:</a:t>
            </a:r>
          </a:p>
          <a:p>
            <a:pPr>
              <a:lnSpc>
                <a:spcPct val="100000"/>
              </a:lnSpc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ea typeface="Helvetica Neue"/>
              </a:rPr>
              <a:t>1. </a:t>
            </a:r>
            <a:r>
              <a:rPr lang="el-GR" sz="2800" dirty="0" err="1" smtClean="0">
                <a:solidFill>
                  <a:srgbClr val="FFFFFF"/>
                </a:solidFill>
                <a:latin typeface="Helvetica Neue"/>
                <a:ea typeface="Helvetica Neue"/>
              </a:rPr>
              <a:t>Ακινητοποίση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ea typeface="Helvetica Neue"/>
              </a:rPr>
              <a:t> αυχένα</a:t>
            </a:r>
          </a:p>
          <a:p>
            <a:pPr>
              <a:lnSpc>
                <a:spcPct val="100000"/>
              </a:lnSpc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ea typeface="Helvetica Neue"/>
              </a:rPr>
              <a:t>2.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ea typeface="Helvetica Neue"/>
              </a:rPr>
              <a:t>Απελευθέρωση αναπνευστικών οδών</a:t>
            </a:r>
          </a:p>
          <a:p>
            <a:pPr>
              <a:lnSpc>
                <a:spcPct val="100000"/>
              </a:lnSpc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ea typeface="Helvetica Neue"/>
              </a:rPr>
              <a:t>3.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ea typeface="Helvetica Neue"/>
              </a:rPr>
              <a:t>Έλεγχος αιμορραγίας</a:t>
            </a:r>
          </a:p>
          <a:p>
            <a:pPr>
              <a:lnSpc>
                <a:spcPct val="100000"/>
              </a:lnSpc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ea typeface="Helvetica Neue"/>
              </a:rPr>
              <a:t>4.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ea typeface="Helvetica Neue"/>
              </a:rPr>
              <a:t>Προστασία από την υποθερμία</a:t>
            </a:r>
          </a:p>
          <a:p>
            <a:pPr>
              <a:lnSpc>
                <a:spcPct val="100000"/>
              </a:lnSpc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ea typeface="Helvetica Neue"/>
              </a:rPr>
              <a:t>5.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ea typeface="Helvetica Neue"/>
              </a:rPr>
              <a:t>Παρακολούθηση ζωτικών σημείων</a:t>
            </a:r>
          </a:p>
          <a:p>
            <a:pPr>
              <a:lnSpc>
                <a:spcPct val="100000"/>
              </a:lnSpc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ea typeface="Helvetica Neue"/>
              </a:rPr>
              <a:t>6. 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ea typeface="Helvetica Neue"/>
              </a:rPr>
              <a:t>Επισήμανση χώρου ατυχήματος (κώνοι, </a:t>
            </a:r>
            <a:r>
              <a:rPr lang="el-GR" sz="2800" dirty="0" err="1" smtClean="0">
                <a:solidFill>
                  <a:srgbClr val="FFFFFF"/>
                </a:solidFill>
                <a:latin typeface="Helvetica Neue"/>
                <a:ea typeface="Helvetica Neue"/>
              </a:rPr>
              <a:t>τριγωνα</a:t>
            </a:r>
            <a:r>
              <a:rPr lang="el-GR" sz="2800" dirty="0" smtClean="0">
                <a:solidFill>
                  <a:srgbClr val="FFFFFF"/>
                </a:solidFill>
                <a:latin typeface="Helvetica Neue"/>
                <a:ea typeface="Helvetica Neue"/>
              </a:rPr>
              <a:t>)</a:t>
            </a:r>
          </a:p>
          <a:p>
            <a:pPr>
              <a:lnSpc>
                <a:spcPct val="100000"/>
              </a:lnSpc>
            </a:pPr>
            <a:endParaRPr lang="el-GR" sz="2800" dirty="0">
              <a:solidFill>
                <a:srgbClr val="FFFFFF"/>
              </a:solidFill>
              <a:latin typeface="Helvetica Neue"/>
              <a:ea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dirty="0" smtClean="0">
                <a:solidFill>
                  <a:srgbClr val="FF0000"/>
                </a:solidFill>
                <a:latin typeface="Helvetica Neue"/>
                <a:ea typeface="Helvetica Neue"/>
              </a:rPr>
              <a:t>Απαγορεύεται:</a:t>
            </a:r>
          </a:p>
          <a:p>
            <a:pPr>
              <a:lnSpc>
                <a:spcPct val="100000"/>
              </a:lnSpc>
            </a:pPr>
            <a:r>
              <a:rPr lang="el-GR" sz="2800" dirty="0" smtClean="0">
                <a:solidFill>
                  <a:srgbClr val="FFFFFF"/>
                </a:solidFill>
                <a:latin typeface="Helvetica Neue"/>
                <a:ea typeface="Helvetica Neue"/>
              </a:rPr>
              <a:t>Άσκοπη και βεβιασμένη μετακίνηση τραυματιών</a:t>
            </a:r>
          </a:p>
          <a:p>
            <a:pPr>
              <a:lnSpc>
                <a:spcPct val="100000"/>
              </a:lnSpc>
            </a:pPr>
            <a:r>
              <a:rPr lang="el-GR" sz="2800" dirty="0" smtClean="0">
                <a:solidFill>
                  <a:srgbClr val="FFFFFF"/>
                </a:solidFill>
                <a:latin typeface="Helvetica Neue"/>
                <a:ea typeface="Helvetica Neue"/>
              </a:rPr>
              <a:t>(Εξαίρεση αν υπάρχει κίνδυνος από φωτιά) </a:t>
            </a:r>
            <a:endParaRPr lang="el-GR" sz="2800" dirty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31605304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E67CC383-53C5-4868-9916-EAB5E69371E1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44</a:t>
            </a:fld>
            <a:endParaRPr dirty="0">
              <a:latin typeface="Helvetica Neue"/>
            </a:endParaRPr>
          </a:p>
        </p:txBody>
      </p:sp>
      <p:sp>
        <p:nvSpPr>
          <p:cNvPr id="380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81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382" name="CustomShape 4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383" name="CustomShape 5"/>
          <p:cNvSpPr/>
          <p:nvPr/>
        </p:nvSpPr>
        <p:spPr>
          <a:xfrm>
            <a:off x="363600" y="693720"/>
            <a:ext cx="9355680" cy="545760"/>
          </a:xfrm>
          <a:custGeom>
            <a:avLst/>
            <a:gdLst/>
            <a:ahLst/>
            <a:cxnLst/>
            <a:rect l="0" t="0" r="r" b="b"/>
            <a:pathLst>
              <a:path w="25994" h="1775">
                <a:moveTo>
                  <a:pt x="0" y="0"/>
                </a:moveTo>
                <a:lnTo>
                  <a:pt x="25993" y="0"/>
                </a:lnTo>
                <a:lnTo>
                  <a:pt x="25993" y="1774"/>
                </a:lnTo>
                <a:lnTo>
                  <a:pt x="0" y="1774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94000"/>
              </a:lnSpc>
            </a:pPr>
            <a:r>
              <a:rPr lang="el-GR" sz="36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Ευχαριστώ για την Προσοχή σας!</a:t>
            </a:r>
            <a:endParaRPr dirty="0">
              <a:latin typeface="Helvetica Neue"/>
            </a:endParaRPr>
          </a:p>
        </p:txBody>
      </p:sp>
      <p:pic>
        <p:nvPicPr>
          <p:cNvPr id="384" name="Picture 5"/>
          <p:cNvPicPr/>
          <p:nvPr/>
        </p:nvPicPr>
        <p:blipFill>
          <a:blip r:embed="rId3"/>
          <a:stretch/>
        </p:blipFill>
        <p:spPr>
          <a:xfrm>
            <a:off x="2519280" y="1547640"/>
            <a:ext cx="5039280" cy="5039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93425581-7211-43A0-A05A-889A80BA5A46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5</a:t>
            </a:fld>
            <a:endParaRPr dirty="0">
              <a:latin typeface="Helvetica Neue"/>
            </a:endParaRPr>
          </a:p>
        </p:txBody>
      </p:sp>
      <p:sp>
        <p:nvSpPr>
          <p:cNvPr id="123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24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25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l-GR" sz="3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Θλάση</a:t>
            </a:r>
            <a:endParaRPr dirty="0">
              <a:latin typeface="Helvetica Neue"/>
            </a:endParaRPr>
          </a:p>
        </p:txBody>
      </p:sp>
      <p:sp>
        <p:nvSpPr>
          <p:cNvPr id="126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127" name="CustomShape 6"/>
          <p:cNvSpPr/>
          <p:nvPr/>
        </p:nvSpPr>
        <p:spPr>
          <a:xfrm>
            <a:off x="287280" y="1343520"/>
            <a:ext cx="9358920" cy="49136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Πρώτες Βοήθειες: </a:t>
            </a: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Ανάλογα με τις βλάβες που προκλήθηκαν</a:t>
            </a:r>
            <a:endParaRPr dirty="0">
              <a:solidFill>
                <a:srgbClr val="FFFFFF"/>
              </a:solidFill>
              <a:latin typeface="Helvetica Neue"/>
            </a:endParaRPr>
          </a:p>
          <a:p>
            <a:pPr algn="just"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1. </a:t>
            </a: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Ακινητοποίηση</a:t>
            </a:r>
            <a:endParaRPr dirty="0">
              <a:solidFill>
                <a:srgbClr val="FFFFFF"/>
              </a:solidFill>
              <a:latin typeface="Helvetica Neue"/>
            </a:endParaRPr>
          </a:p>
          <a:p>
            <a:pPr algn="just"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2. </a:t>
            </a: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Έλεγχος για:</a:t>
            </a:r>
            <a:endParaRPr dirty="0">
              <a:solidFill>
                <a:srgbClr val="FFFFFF"/>
              </a:solidFill>
              <a:latin typeface="Helvetica Neue"/>
            </a:endParaRPr>
          </a:p>
          <a:p>
            <a:pPr marL="357188" indent="87313" algn="just">
              <a:lnSpc>
                <a:spcPct val="100000"/>
              </a:lnSpc>
            </a:pPr>
            <a:r>
              <a:rPr lang="el-GR" sz="24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Κάταγμα</a:t>
            </a:r>
            <a:endParaRPr dirty="0">
              <a:solidFill>
                <a:srgbClr val="FFFFFF"/>
              </a:solidFill>
              <a:latin typeface="Helvetica Neue"/>
            </a:endParaRPr>
          </a:p>
          <a:p>
            <a:pPr marL="357188" indent="87313" algn="just">
              <a:lnSpc>
                <a:spcPct val="100000"/>
              </a:lnSpc>
            </a:pPr>
            <a:r>
              <a:rPr lang="el-GR" sz="24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Εξωτερική αιμορραγία</a:t>
            </a:r>
            <a:endParaRPr dirty="0">
              <a:solidFill>
                <a:srgbClr val="FFFFFF"/>
              </a:solidFill>
              <a:latin typeface="Helvetica Neue"/>
            </a:endParaRPr>
          </a:p>
          <a:p>
            <a:pPr marL="357188" indent="87313" algn="just">
              <a:lnSpc>
                <a:spcPct val="100000"/>
              </a:lnSpc>
            </a:pPr>
            <a:r>
              <a:rPr lang="el-GR" sz="24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Εσωτερική αιμορραγία</a:t>
            </a:r>
            <a:endParaRPr dirty="0">
              <a:solidFill>
                <a:srgbClr val="FFFFFF"/>
              </a:solidFill>
              <a:latin typeface="Helvetica Neue"/>
            </a:endParaRPr>
          </a:p>
          <a:p>
            <a:pPr marL="357188" indent="87313" algn="just">
              <a:lnSpc>
                <a:spcPct val="100000"/>
              </a:lnSpc>
            </a:pPr>
            <a:r>
              <a:rPr lang="el-GR" sz="24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Αναπνευστική λειτουργία</a:t>
            </a:r>
            <a:endParaRPr dirty="0">
              <a:solidFill>
                <a:srgbClr val="FFFFFF"/>
              </a:solidFill>
              <a:latin typeface="Helvetica Neue"/>
            </a:endParaRPr>
          </a:p>
          <a:p>
            <a:pPr marL="357188" indent="87313" algn="just">
              <a:lnSpc>
                <a:spcPct val="100000"/>
              </a:lnSpc>
            </a:pPr>
            <a:r>
              <a:rPr lang="el-GR" sz="24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Καρδιακή λειτουργία</a:t>
            </a:r>
            <a:endParaRPr dirty="0">
              <a:solidFill>
                <a:srgbClr val="FFFFFF"/>
              </a:solidFill>
              <a:latin typeface="Helvetica Neue"/>
            </a:endParaRPr>
          </a:p>
          <a:p>
            <a:pPr marL="357188" indent="87313" algn="just">
              <a:lnSpc>
                <a:spcPct val="100000"/>
              </a:lnSpc>
            </a:pPr>
            <a:r>
              <a:rPr lang="el-GR" sz="24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Ακινησία περιοχής</a:t>
            </a:r>
            <a:endParaRPr dirty="0">
              <a:solidFill>
                <a:srgbClr val="FFFFFF"/>
              </a:solidFill>
              <a:latin typeface="Helvetica Neue"/>
            </a:endParaRPr>
          </a:p>
          <a:p>
            <a:pPr algn="just"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3. </a:t>
            </a: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Τοποθέτηση ψυχρών επιθεμάτων</a:t>
            </a:r>
            <a:endParaRPr dirty="0">
              <a:solidFill>
                <a:srgbClr val="FFFFFF"/>
              </a:solidFill>
              <a:latin typeface="Helvetica Neue"/>
            </a:endParaRPr>
          </a:p>
          <a:p>
            <a:pPr algn="just"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4. </a:t>
            </a: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Παυσίπονα</a:t>
            </a:r>
            <a:endParaRPr dirty="0">
              <a:solidFill>
                <a:srgbClr val="FFFFFF"/>
              </a:solidFill>
              <a:latin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E913941A-99BE-43AF-89FF-D167F263A438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6</a:t>
            </a:fld>
            <a:endParaRPr dirty="0">
              <a:latin typeface="Helvetica Neue"/>
            </a:endParaRPr>
          </a:p>
        </p:txBody>
      </p:sp>
      <p:sp>
        <p:nvSpPr>
          <p:cNvPr id="129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30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31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l-GR" sz="3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Τραύμα</a:t>
            </a:r>
            <a:endParaRPr dirty="0">
              <a:latin typeface="Helvetica Neue"/>
            </a:endParaRPr>
          </a:p>
        </p:txBody>
      </p:sp>
      <p:sp>
        <p:nvSpPr>
          <p:cNvPr id="132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133" name="CustomShape 6"/>
          <p:cNvSpPr/>
          <p:nvPr/>
        </p:nvSpPr>
        <p:spPr>
          <a:xfrm>
            <a:off x="287280" y="1343520"/>
            <a:ext cx="9358920" cy="34363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Κάκωση που προκαλείται από τη συμπίεση και σύνθλιψη του δέρματος</a:t>
            </a:r>
            <a:endParaRPr dirty="0">
              <a:solidFill>
                <a:srgbClr val="FFFFFF"/>
              </a:solidFill>
              <a:latin typeface="Helvetica Neue"/>
            </a:endParaRPr>
          </a:p>
          <a:p>
            <a:pPr algn="just">
              <a:lnSpc>
                <a:spcPct val="100000"/>
              </a:lnSpc>
            </a:pPr>
            <a:r>
              <a:rPr lang="el-GR" sz="2000" strike="noStrike" dirty="0">
                <a:solidFill>
                  <a:srgbClr val="FFFFFF"/>
                </a:solidFill>
                <a:latin typeface="Helvetica Neue"/>
              </a:rPr>
              <a:t>Από </a:t>
            </a:r>
            <a:r>
              <a:rPr lang="el-GR" sz="2000" strike="noStrike" dirty="0" err="1">
                <a:solidFill>
                  <a:srgbClr val="FFFFFF"/>
                </a:solidFill>
                <a:latin typeface="Helvetica Neue"/>
              </a:rPr>
              <a:t>αμβλέα</a:t>
            </a:r>
            <a:r>
              <a:rPr lang="el-GR" sz="2000" strike="noStrike" dirty="0">
                <a:solidFill>
                  <a:srgbClr val="FFFFFF"/>
                </a:solidFill>
                <a:latin typeface="Helvetica Neue"/>
              </a:rPr>
              <a:t> και βαριά όργανα (</a:t>
            </a:r>
            <a:r>
              <a:rPr lang="el-GR" sz="2000" strike="noStrike" dirty="0" err="1">
                <a:solidFill>
                  <a:srgbClr val="FFFFFF"/>
                </a:solidFill>
                <a:latin typeface="Helvetica Neue"/>
              </a:rPr>
              <a:t>π.χ</a:t>
            </a:r>
            <a:r>
              <a:rPr lang="el-GR" sz="2000" strike="noStrike" dirty="0">
                <a:solidFill>
                  <a:srgbClr val="FFFFFF"/>
                </a:solidFill>
                <a:latin typeface="Helvetica Neue"/>
              </a:rPr>
              <a:t>. λοστός, ρόπαλο, γροθιά, κλωτσιά)</a:t>
            </a:r>
            <a:endParaRPr dirty="0">
              <a:solidFill>
                <a:srgbClr val="FFFFFF"/>
              </a:solidFill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</a:rPr>
              <a:t>1. Τέμνοντα: </a:t>
            </a:r>
            <a:r>
              <a:rPr lang="el-GR" sz="2400" strike="noStrike" dirty="0">
                <a:solidFill>
                  <a:srgbClr val="FFFFFF"/>
                </a:solidFill>
                <a:latin typeface="Helvetica Neue"/>
              </a:rPr>
              <a:t>Μαχαίρι, Λεπίδα</a:t>
            </a:r>
            <a:endParaRPr dirty="0">
              <a:solidFill>
                <a:srgbClr val="FFFFFF"/>
              </a:solidFill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</a:rPr>
              <a:t>2. </a:t>
            </a:r>
            <a:r>
              <a:rPr lang="el-GR" sz="2800" strike="noStrike" dirty="0" err="1">
                <a:solidFill>
                  <a:srgbClr val="FF0000"/>
                </a:solidFill>
                <a:latin typeface="Helvetica Neue"/>
              </a:rPr>
              <a:t>Νύσσοντα</a:t>
            </a:r>
            <a:r>
              <a:rPr lang="el-GR" sz="2800" strike="noStrike" dirty="0">
                <a:solidFill>
                  <a:srgbClr val="FF0000"/>
                </a:solidFill>
                <a:latin typeface="Helvetica Neue"/>
              </a:rPr>
              <a:t>:</a:t>
            </a:r>
            <a:r>
              <a:rPr lang="el-GR" sz="2400" strike="noStrike" dirty="0">
                <a:solidFill>
                  <a:srgbClr val="FF0000"/>
                </a:solidFill>
                <a:latin typeface="Helvetica Neue"/>
              </a:rPr>
              <a:t> </a:t>
            </a:r>
            <a:r>
              <a:rPr lang="el-GR" sz="2400" strike="noStrike" dirty="0">
                <a:solidFill>
                  <a:srgbClr val="FFFFFF"/>
                </a:solidFill>
                <a:latin typeface="Helvetica Neue"/>
              </a:rPr>
              <a:t>Βελόνα</a:t>
            </a:r>
            <a:endParaRPr dirty="0">
              <a:solidFill>
                <a:srgbClr val="FFFFFF"/>
              </a:solidFill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</a:rPr>
              <a:t>3. </a:t>
            </a:r>
            <a:r>
              <a:rPr lang="el-GR" sz="2800" strike="noStrike" dirty="0" err="1">
                <a:solidFill>
                  <a:srgbClr val="FF0000"/>
                </a:solidFill>
                <a:latin typeface="Helvetica Neue"/>
              </a:rPr>
              <a:t>Διατιτραίνοντα</a:t>
            </a:r>
            <a:r>
              <a:rPr lang="el-GR" sz="2800" strike="noStrike" dirty="0">
                <a:solidFill>
                  <a:srgbClr val="FF0000"/>
                </a:solidFill>
                <a:latin typeface="Helvetica Neue"/>
              </a:rPr>
              <a:t>: </a:t>
            </a:r>
            <a:r>
              <a:rPr lang="el-GR" sz="2400" strike="noStrike" dirty="0">
                <a:solidFill>
                  <a:srgbClr val="FFFFFF"/>
                </a:solidFill>
                <a:latin typeface="Helvetica Neue"/>
              </a:rPr>
              <a:t>Σουβλί, Trocar</a:t>
            </a:r>
            <a:endParaRPr dirty="0">
              <a:solidFill>
                <a:srgbClr val="FFFFFF"/>
              </a:solidFill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</a:rPr>
              <a:t>4. </a:t>
            </a:r>
            <a:r>
              <a:rPr lang="el-GR" sz="2800" strike="noStrike" dirty="0" err="1">
                <a:solidFill>
                  <a:srgbClr val="FF0000"/>
                </a:solidFill>
                <a:latin typeface="Helvetica Neue"/>
              </a:rPr>
              <a:t>Θλώντα</a:t>
            </a:r>
            <a:r>
              <a:rPr lang="el-GR" sz="2800" strike="noStrike" dirty="0">
                <a:solidFill>
                  <a:srgbClr val="FF0000"/>
                </a:solidFill>
                <a:latin typeface="Helvetica Neue"/>
              </a:rPr>
              <a:t>: </a:t>
            </a:r>
            <a:r>
              <a:rPr lang="el-GR" sz="2400" strike="noStrike" dirty="0">
                <a:solidFill>
                  <a:srgbClr val="FFFFFF"/>
                </a:solidFill>
                <a:latin typeface="Helvetica Neue"/>
              </a:rPr>
              <a:t>Όταν συνθλίβουν</a:t>
            </a:r>
            <a:endParaRPr dirty="0">
              <a:solidFill>
                <a:srgbClr val="FFFFFF"/>
              </a:solidFill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</a:rPr>
              <a:t>5. Πυροβόλα Όπλα:</a:t>
            </a:r>
            <a:r>
              <a:rPr lang="el-GR" sz="2400" strike="noStrike" dirty="0">
                <a:solidFill>
                  <a:srgbClr val="FF0000"/>
                </a:solidFill>
                <a:latin typeface="Helvetica Neue"/>
              </a:rPr>
              <a:t> </a:t>
            </a:r>
            <a:r>
              <a:rPr lang="el-GR" sz="2400" strike="noStrike" dirty="0">
                <a:solidFill>
                  <a:srgbClr val="FFFFFF"/>
                </a:solidFill>
                <a:latin typeface="Helvetica Neue"/>
              </a:rPr>
              <a:t>Πολεμικά, Κυνηγετικά</a:t>
            </a:r>
            <a:endParaRPr dirty="0">
              <a:solidFill>
                <a:srgbClr val="FFFFFF"/>
              </a:solidFill>
              <a:latin typeface="Helvetica Neue"/>
            </a:endParaRPr>
          </a:p>
        </p:txBody>
      </p:sp>
      <p:pic>
        <p:nvPicPr>
          <p:cNvPr id="134" name="Picture 9"/>
          <p:cNvPicPr/>
          <p:nvPr/>
        </p:nvPicPr>
        <p:blipFill>
          <a:blip r:embed="rId3"/>
          <a:stretch/>
        </p:blipFill>
        <p:spPr>
          <a:xfrm>
            <a:off x="795240" y="4961520"/>
            <a:ext cx="2336400" cy="1799640"/>
          </a:xfrm>
          <a:prstGeom prst="rect">
            <a:avLst/>
          </a:prstGeom>
          <a:ln>
            <a:noFill/>
          </a:ln>
        </p:spPr>
      </p:pic>
      <p:pic>
        <p:nvPicPr>
          <p:cNvPr id="135" name="Picture 10"/>
          <p:cNvPicPr/>
          <p:nvPr/>
        </p:nvPicPr>
        <p:blipFill>
          <a:blip r:embed="rId4"/>
          <a:stretch/>
        </p:blipFill>
        <p:spPr>
          <a:xfrm>
            <a:off x="3132000" y="4961520"/>
            <a:ext cx="2399760" cy="1799640"/>
          </a:xfrm>
          <a:prstGeom prst="rect">
            <a:avLst/>
          </a:prstGeom>
          <a:ln>
            <a:noFill/>
          </a:ln>
        </p:spPr>
      </p:pic>
      <p:pic>
        <p:nvPicPr>
          <p:cNvPr id="136" name="Picture 11"/>
          <p:cNvPicPr/>
          <p:nvPr/>
        </p:nvPicPr>
        <p:blipFill>
          <a:blip r:embed="rId5"/>
          <a:stretch/>
        </p:blipFill>
        <p:spPr>
          <a:xfrm>
            <a:off x="5522760" y="4961520"/>
            <a:ext cx="2073960" cy="1799640"/>
          </a:xfrm>
          <a:prstGeom prst="rect">
            <a:avLst/>
          </a:prstGeom>
          <a:ln>
            <a:noFill/>
          </a:ln>
        </p:spPr>
      </p:pic>
      <p:pic>
        <p:nvPicPr>
          <p:cNvPr id="137" name="Picture 12"/>
          <p:cNvPicPr/>
          <p:nvPr/>
        </p:nvPicPr>
        <p:blipFill>
          <a:blip r:embed="rId6"/>
          <a:stretch/>
        </p:blipFill>
        <p:spPr>
          <a:xfrm>
            <a:off x="7597080" y="4961520"/>
            <a:ext cx="1895760" cy="1799640"/>
          </a:xfrm>
          <a:prstGeom prst="rect">
            <a:avLst/>
          </a:prstGeom>
          <a:ln>
            <a:noFill/>
          </a:ln>
        </p:spPr>
      </p:pic>
      <p:pic>
        <p:nvPicPr>
          <p:cNvPr id="138" name="Picture 13"/>
          <p:cNvPicPr/>
          <p:nvPr/>
        </p:nvPicPr>
        <p:blipFill>
          <a:blip r:embed="rId7"/>
          <a:stretch/>
        </p:blipFill>
        <p:spPr>
          <a:xfrm>
            <a:off x="6513480" y="2650680"/>
            <a:ext cx="2988360" cy="2246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240E8D4E-05F4-4FD1-99C3-4B05385D61DD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7</a:t>
            </a:fld>
            <a:endParaRPr dirty="0">
              <a:latin typeface="Helvetica Neue"/>
            </a:endParaRPr>
          </a:p>
        </p:txBody>
      </p:sp>
      <p:sp>
        <p:nvSpPr>
          <p:cNvPr id="140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41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42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l-GR" sz="3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Τραύμα</a:t>
            </a:r>
            <a:endParaRPr dirty="0">
              <a:latin typeface="Helvetica Neue"/>
            </a:endParaRPr>
          </a:p>
        </p:txBody>
      </p:sp>
      <p:sp>
        <p:nvSpPr>
          <p:cNvPr id="143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144" name="CustomShape 6"/>
          <p:cNvSpPr/>
          <p:nvPr/>
        </p:nvSpPr>
        <p:spPr>
          <a:xfrm>
            <a:off x="287280" y="1343520"/>
            <a:ext cx="9358920" cy="22667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1. </a:t>
            </a: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Απομάκρυνση ξένων σωμάτων</a:t>
            </a:r>
            <a:endParaRPr dirty="0">
              <a:solidFill>
                <a:srgbClr val="FFFFFF"/>
              </a:solidFill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2. </a:t>
            </a: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Έλεγχος αιμορραγίας</a:t>
            </a:r>
            <a:endParaRPr dirty="0">
              <a:solidFill>
                <a:srgbClr val="FFFFFF"/>
              </a:solidFill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3. </a:t>
            </a: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Αντισηψία τραύματος</a:t>
            </a:r>
            <a:endParaRPr dirty="0">
              <a:solidFill>
                <a:srgbClr val="FFFFFF"/>
              </a:solidFill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4. </a:t>
            </a:r>
            <a:r>
              <a:rPr lang="el-GR" sz="2800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Συμπλησίαση</a:t>
            </a: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</a:t>
            </a:r>
            <a:r>
              <a:rPr lang="el-GR" sz="2800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χειλέων</a:t>
            </a: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τραύματος</a:t>
            </a:r>
            <a:endParaRPr dirty="0">
              <a:solidFill>
                <a:srgbClr val="FFFFFF"/>
              </a:solidFill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5. </a:t>
            </a: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Επίδεση τραύματος</a:t>
            </a:r>
            <a:endParaRPr dirty="0">
              <a:solidFill>
                <a:srgbClr val="FFFFFF"/>
              </a:solidFill>
              <a:latin typeface="Helvetica Neue"/>
            </a:endParaRPr>
          </a:p>
        </p:txBody>
      </p:sp>
      <p:pic>
        <p:nvPicPr>
          <p:cNvPr id="145" name="Picture 15"/>
          <p:cNvPicPr/>
          <p:nvPr/>
        </p:nvPicPr>
        <p:blipFill>
          <a:blip r:embed="rId3"/>
          <a:stretch/>
        </p:blipFill>
        <p:spPr>
          <a:xfrm>
            <a:off x="798840" y="4587480"/>
            <a:ext cx="2648520" cy="1799640"/>
          </a:xfrm>
          <a:prstGeom prst="rect">
            <a:avLst/>
          </a:prstGeom>
          <a:ln>
            <a:noFill/>
          </a:ln>
        </p:spPr>
      </p:pic>
      <p:pic>
        <p:nvPicPr>
          <p:cNvPr id="146" name="Picture 16"/>
          <p:cNvPicPr/>
          <p:nvPr/>
        </p:nvPicPr>
        <p:blipFill>
          <a:blip r:embed="rId4"/>
          <a:stretch/>
        </p:blipFill>
        <p:spPr>
          <a:xfrm>
            <a:off x="6524280" y="4587480"/>
            <a:ext cx="2704320" cy="1799640"/>
          </a:xfrm>
          <a:prstGeom prst="rect">
            <a:avLst/>
          </a:prstGeom>
          <a:ln>
            <a:noFill/>
          </a:ln>
        </p:spPr>
      </p:pic>
      <p:pic>
        <p:nvPicPr>
          <p:cNvPr id="147" name="Picture 17"/>
          <p:cNvPicPr/>
          <p:nvPr/>
        </p:nvPicPr>
        <p:blipFill>
          <a:blip r:embed="rId5"/>
          <a:stretch/>
        </p:blipFill>
        <p:spPr>
          <a:xfrm>
            <a:off x="3438720" y="4587480"/>
            <a:ext cx="3085200" cy="1799640"/>
          </a:xfrm>
          <a:prstGeom prst="rect">
            <a:avLst/>
          </a:prstGeom>
          <a:ln>
            <a:noFill/>
          </a:ln>
        </p:spPr>
      </p:pic>
      <p:pic>
        <p:nvPicPr>
          <p:cNvPr id="148" name="Picture 18"/>
          <p:cNvPicPr/>
          <p:nvPr/>
        </p:nvPicPr>
        <p:blipFill>
          <a:blip r:embed="rId6"/>
          <a:stretch/>
        </p:blipFill>
        <p:spPr>
          <a:xfrm>
            <a:off x="7068960" y="1459080"/>
            <a:ext cx="2159640" cy="215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23BFD2BC-D818-4BE1-B630-D229E5CBEAAF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8</a:t>
            </a:fld>
            <a:endParaRPr dirty="0">
              <a:latin typeface="Helvetica Neue"/>
            </a:endParaRPr>
          </a:p>
        </p:txBody>
      </p:sp>
      <p:sp>
        <p:nvSpPr>
          <p:cNvPr id="150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51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52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l-GR" sz="3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Αιμορραγία</a:t>
            </a:r>
            <a:endParaRPr dirty="0">
              <a:latin typeface="Helvetica Neue"/>
            </a:endParaRPr>
          </a:p>
        </p:txBody>
      </p:sp>
      <p:sp>
        <p:nvSpPr>
          <p:cNvPr id="153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154" name="CustomShape 6"/>
          <p:cNvSpPr/>
          <p:nvPr/>
        </p:nvSpPr>
        <p:spPr>
          <a:xfrm>
            <a:off x="287280" y="1343520"/>
            <a:ext cx="9358920" cy="534452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Παθολογική έξοδος αίματος από τα αιμοφόρα αγγεία μετά από λύση στη συνέχεια του </a:t>
            </a:r>
            <a:r>
              <a:rPr lang="el-GR" sz="2800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τοιχώματός</a:t>
            </a: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τους</a:t>
            </a:r>
            <a:endParaRPr dirty="0">
              <a:solidFill>
                <a:srgbClr val="FFFFFF"/>
              </a:solidFill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Ανάλογα με το Αγγείο</a:t>
            </a:r>
            <a:endParaRPr dirty="0">
              <a:solidFill>
                <a:srgbClr val="FF0000"/>
              </a:solidFill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4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Αρτηριακή</a:t>
            </a:r>
            <a:endParaRPr dirty="0">
              <a:solidFill>
                <a:srgbClr val="FFFFFF"/>
              </a:solidFill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4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Φλεβική</a:t>
            </a:r>
            <a:endParaRPr dirty="0">
              <a:solidFill>
                <a:srgbClr val="FFFFFF"/>
              </a:solidFill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400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Τριχοειδική</a:t>
            </a:r>
            <a:endParaRPr dirty="0">
              <a:solidFill>
                <a:srgbClr val="FFFFFF"/>
              </a:solidFill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4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Μικτή</a:t>
            </a:r>
            <a:endParaRPr dirty="0">
              <a:solidFill>
                <a:srgbClr val="FFFFFF"/>
              </a:solidFill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Ανάλογα με το Χώρο Έγχυσης</a:t>
            </a:r>
            <a:endParaRPr dirty="0">
              <a:solidFill>
                <a:srgbClr val="FF0000"/>
              </a:solidFill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4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Εξωτερική</a:t>
            </a:r>
            <a:endParaRPr dirty="0">
              <a:solidFill>
                <a:srgbClr val="FFFFFF"/>
              </a:solidFill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4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Εσωτερική</a:t>
            </a:r>
            <a:endParaRPr dirty="0">
              <a:solidFill>
                <a:srgbClr val="FFFFFF"/>
              </a:solidFill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400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Ενδοϊστική</a:t>
            </a:r>
            <a:endParaRPr dirty="0">
              <a:solidFill>
                <a:srgbClr val="FFFFFF"/>
              </a:solidFill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0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Εκχύμωση</a:t>
            </a:r>
            <a:endParaRPr dirty="0">
              <a:solidFill>
                <a:srgbClr val="FFFFFF"/>
              </a:solidFill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0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Μώλωπας</a:t>
            </a:r>
            <a:endParaRPr dirty="0">
              <a:solidFill>
                <a:srgbClr val="FFFFFF"/>
              </a:solidFill>
              <a:latin typeface="Helvetica Neue"/>
            </a:endParaRPr>
          </a:p>
          <a:p>
            <a:pPr>
              <a:lnSpc>
                <a:spcPct val="100000"/>
              </a:lnSpc>
            </a:pPr>
            <a:r>
              <a:rPr lang="el-GR" sz="20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Αιμάτωμα</a:t>
            </a:r>
            <a:endParaRPr dirty="0">
              <a:solidFill>
                <a:srgbClr val="FFFFFF"/>
              </a:solidFill>
              <a:latin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7226280" y="6886440"/>
            <a:ext cx="23454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0B6940C8-8F38-4F18-8282-282F10A2115C}" type="slidenum">
              <a:rPr lang="el-GR" sz="1400" strike="noStrike">
                <a:solidFill>
                  <a:srgbClr val="FFFFFF"/>
                </a:solidFill>
                <a:latin typeface="Helvetica Neue"/>
                <a:ea typeface="ＭＳ Ｐゴシック"/>
              </a:rPr>
              <a:t>9</a:t>
            </a:fld>
            <a:endParaRPr dirty="0">
              <a:latin typeface="Helvetica Neue"/>
            </a:endParaRPr>
          </a:p>
        </p:txBody>
      </p:sp>
      <p:sp>
        <p:nvSpPr>
          <p:cNvPr id="156" name="Line 2"/>
          <p:cNvSpPr/>
          <p:nvPr/>
        </p:nvSpPr>
        <p:spPr>
          <a:xfrm flipH="1">
            <a:off x="-1440" y="36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57" name="Line 3"/>
          <p:cNvSpPr/>
          <p:nvPr/>
        </p:nvSpPr>
        <p:spPr>
          <a:xfrm flipH="1">
            <a:off x="-1440" y="6840360"/>
            <a:ext cx="10081800" cy="1440"/>
          </a:xfrm>
          <a:prstGeom prst="line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58" name="CustomShape 4"/>
          <p:cNvSpPr/>
          <p:nvPr/>
        </p:nvSpPr>
        <p:spPr>
          <a:xfrm>
            <a:off x="287280" y="539640"/>
            <a:ext cx="8995320" cy="637560"/>
          </a:xfrm>
          <a:custGeom>
            <a:avLst/>
            <a:gdLst/>
            <a:ahLst/>
            <a:cxnLst/>
            <a:rect l="0" t="0" r="r" b="b"/>
            <a:pathLst>
              <a:path w="24994" h="1518">
                <a:moveTo>
                  <a:pt x="0" y="0"/>
                </a:moveTo>
                <a:lnTo>
                  <a:pt x="24993" y="0"/>
                </a:lnTo>
                <a:lnTo>
                  <a:pt x="24993" y="1517"/>
                </a:lnTo>
                <a:lnTo>
                  <a:pt x="0" y="1517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l-GR" sz="3200" strike="noStrike" dirty="0">
                <a:solidFill>
                  <a:srgbClr val="FF0000"/>
                </a:solidFill>
                <a:latin typeface="Helvetica Neue"/>
                <a:ea typeface="ＭＳ Ｐゴシック"/>
              </a:rPr>
              <a:t>Αιμορραγία</a:t>
            </a:r>
            <a:endParaRPr dirty="0">
              <a:latin typeface="Helvetica Neue"/>
            </a:endParaRPr>
          </a:p>
        </p:txBody>
      </p:sp>
      <p:sp>
        <p:nvSpPr>
          <p:cNvPr id="159" name="CustomShape 5"/>
          <p:cNvSpPr/>
          <p:nvPr/>
        </p:nvSpPr>
        <p:spPr>
          <a:xfrm>
            <a:off x="3784320" y="6881760"/>
            <a:ext cx="2498400" cy="454680"/>
          </a:xfrm>
          <a:custGeom>
            <a:avLst/>
            <a:gdLst/>
            <a:ahLst/>
            <a:cxnLst/>
            <a:rect l="0" t="0" r="r" b="b"/>
            <a:pathLst>
              <a:path w="5968" h="1627">
                <a:moveTo>
                  <a:pt x="0" y="0"/>
                </a:moveTo>
                <a:lnTo>
                  <a:pt x="5967" y="0"/>
                </a:lnTo>
                <a:lnTo>
                  <a:pt x="5967" y="1626"/>
                </a:lnTo>
                <a:lnTo>
                  <a:pt x="0" y="1626"/>
                </a:lnTo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Ioannis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Lazarettos MD PhD</a:t>
            </a:r>
            <a:endParaRPr dirty="0">
              <a:latin typeface="Helvetica Neue"/>
            </a:endParaRPr>
          </a:p>
          <a:p>
            <a:pPr algn="ctr">
              <a:lnSpc>
                <a:spcPct val="100000"/>
              </a:lnSpc>
            </a:pPr>
            <a:r>
              <a:rPr lang="el-GR" sz="1200" b="1" strike="noStrike" dirty="0" err="1">
                <a:solidFill>
                  <a:srgbClr val="FFFFFF"/>
                </a:solidFill>
                <a:latin typeface="Helvetica Neue"/>
                <a:ea typeface="ＭＳ Ｐゴシック"/>
              </a:rPr>
              <a:t>Orthopaedic</a:t>
            </a:r>
            <a:r>
              <a:rPr lang="el-GR" sz="1200" b="1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 Surgeon</a:t>
            </a:r>
            <a:endParaRPr dirty="0">
              <a:latin typeface="Helvetica Neue"/>
            </a:endParaRPr>
          </a:p>
        </p:txBody>
      </p:sp>
      <p:sp>
        <p:nvSpPr>
          <p:cNvPr id="160" name="CustomShape 6"/>
          <p:cNvSpPr/>
          <p:nvPr/>
        </p:nvSpPr>
        <p:spPr>
          <a:xfrm>
            <a:off x="287280" y="1343520"/>
            <a:ext cx="9358920" cy="46674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6624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l-GR" sz="2800" strike="noStrike" dirty="0">
                <a:solidFill>
                  <a:srgbClr val="FFFFFF"/>
                </a:solidFill>
                <a:latin typeface="Helvetica Neue"/>
                <a:ea typeface="ＭＳ Ｐゴシック"/>
              </a:rPr>
              <a:t>Μικρή απώλεια αίματος δεν επηρεάζει τον οργανισμό</a:t>
            </a:r>
            <a:endParaRPr dirty="0">
              <a:solidFill>
                <a:srgbClr val="FFFFFF"/>
              </a:solidFill>
              <a:latin typeface="Helvetica Neue"/>
            </a:endParaRPr>
          </a:p>
          <a:p>
            <a:pPr algn="just">
              <a:lnSpc>
                <a:spcPct val="100000"/>
              </a:lnSpc>
            </a:pPr>
            <a:r>
              <a:rPr lang="el-GR" sz="2000" strike="noStrike" dirty="0">
                <a:solidFill>
                  <a:srgbClr val="FFFFFF"/>
                </a:solidFill>
                <a:latin typeface="Helvetica Neue"/>
              </a:rPr>
              <a:t>(</a:t>
            </a:r>
            <a:r>
              <a:rPr lang="el-GR" sz="2000" strike="noStrike" dirty="0" err="1">
                <a:solidFill>
                  <a:srgbClr val="FFFFFF"/>
                </a:solidFill>
                <a:latin typeface="Helvetica Neue"/>
              </a:rPr>
              <a:t>Τριχοειδική</a:t>
            </a:r>
            <a:r>
              <a:rPr lang="el-GR" sz="2000" strike="noStrike" dirty="0">
                <a:solidFill>
                  <a:srgbClr val="FFFFFF"/>
                </a:solidFill>
                <a:latin typeface="Helvetica Neue"/>
              </a:rPr>
              <a:t>)</a:t>
            </a:r>
            <a:endParaRPr dirty="0">
              <a:solidFill>
                <a:srgbClr val="FFFFFF"/>
              </a:solidFill>
              <a:latin typeface="Helvetica Neue"/>
            </a:endParaRPr>
          </a:p>
          <a:p>
            <a:pPr algn="just">
              <a:lnSpc>
                <a:spcPct val="100000"/>
              </a:lnSpc>
            </a:pPr>
            <a:r>
              <a:rPr lang="el-GR" sz="2800" strike="noStrike" dirty="0">
                <a:solidFill>
                  <a:srgbClr val="FFFFFF"/>
                </a:solidFill>
                <a:latin typeface="Helvetica Neue"/>
              </a:rPr>
              <a:t>Μεγάλη απώλεια αίματος είναι δυνατόν να οδηγήσει στο θάνατο σε λίγα λεπτά</a:t>
            </a:r>
            <a:endParaRPr dirty="0">
              <a:solidFill>
                <a:srgbClr val="FFFFFF"/>
              </a:solidFill>
              <a:latin typeface="Helvetica Neue"/>
            </a:endParaRPr>
          </a:p>
          <a:p>
            <a:pPr algn="just">
              <a:lnSpc>
                <a:spcPct val="100000"/>
              </a:lnSpc>
            </a:pPr>
            <a:r>
              <a:rPr lang="el-GR" sz="2000" strike="noStrike" dirty="0">
                <a:solidFill>
                  <a:srgbClr val="FFFFFF"/>
                </a:solidFill>
                <a:latin typeface="Helvetica Neue"/>
              </a:rPr>
              <a:t>(Κοιλιακή αορτή, Μηριαία αρτηρία, Καρωτίδα αρτηρία, </a:t>
            </a:r>
            <a:r>
              <a:rPr lang="el-GR" sz="2000" strike="noStrike" dirty="0" err="1">
                <a:solidFill>
                  <a:srgbClr val="FFFFFF"/>
                </a:solidFill>
                <a:latin typeface="Helvetica Neue"/>
              </a:rPr>
              <a:t>Σφαγίτιδα</a:t>
            </a:r>
            <a:r>
              <a:rPr lang="el-GR" sz="2000" strike="noStrike" dirty="0">
                <a:solidFill>
                  <a:srgbClr val="FFFFFF"/>
                </a:solidFill>
                <a:latin typeface="Helvetica Neue"/>
              </a:rPr>
              <a:t> φλέβα)</a:t>
            </a:r>
            <a:endParaRPr dirty="0">
              <a:solidFill>
                <a:srgbClr val="FFFFFF"/>
              </a:solidFill>
              <a:latin typeface="Helvetica Neue"/>
            </a:endParaRPr>
          </a:p>
          <a:p>
            <a:pPr algn="just">
              <a:lnSpc>
                <a:spcPct val="100000"/>
              </a:lnSpc>
            </a:pPr>
            <a:r>
              <a:rPr lang="el-GR" sz="2800" strike="noStrike" dirty="0">
                <a:solidFill>
                  <a:srgbClr val="FF0000"/>
                </a:solidFill>
                <a:latin typeface="Helvetica Neue"/>
              </a:rPr>
              <a:t>Συμπτώματα:</a:t>
            </a:r>
            <a:endParaRPr dirty="0">
              <a:solidFill>
                <a:srgbClr val="FF0000"/>
              </a:solidFill>
              <a:latin typeface="Helvetica Neue"/>
            </a:endParaRPr>
          </a:p>
          <a:p>
            <a:pPr algn="just">
              <a:lnSpc>
                <a:spcPct val="100000"/>
              </a:lnSpc>
            </a:pPr>
            <a:r>
              <a:rPr lang="el-GR" sz="2400" strike="noStrike" dirty="0">
                <a:solidFill>
                  <a:srgbClr val="FF0000"/>
                </a:solidFill>
                <a:latin typeface="Helvetica Neue"/>
              </a:rPr>
              <a:t>1. </a:t>
            </a:r>
            <a:r>
              <a:rPr lang="el-GR" sz="2400" strike="noStrike" dirty="0">
                <a:solidFill>
                  <a:srgbClr val="FFFFFF"/>
                </a:solidFill>
                <a:latin typeface="Helvetica Neue"/>
              </a:rPr>
              <a:t>Ταχυσφυγμία</a:t>
            </a:r>
            <a:endParaRPr dirty="0">
              <a:solidFill>
                <a:srgbClr val="FFFFFF"/>
              </a:solidFill>
              <a:latin typeface="Helvetica Neue"/>
            </a:endParaRPr>
          </a:p>
          <a:p>
            <a:pPr algn="just">
              <a:lnSpc>
                <a:spcPct val="100000"/>
              </a:lnSpc>
            </a:pPr>
            <a:r>
              <a:rPr lang="el-GR" sz="2400" strike="noStrike" dirty="0">
                <a:solidFill>
                  <a:srgbClr val="FF0000"/>
                </a:solidFill>
                <a:latin typeface="Helvetica Neue"/>
              </a:rPr>
              <a:t>2. </a:t>
            </a:r>
            <a:r>
              <a:rPr lang="el-GR" sz="2400" strike="noStrike" dirty="0">
                <a:solidFill>
                  <a:srgbClr val="FFFFFF"/>
                </a:solidFill>
                <a:latin typeface="Helvetica Neue"/>
              </a:rPr>
              <a:t>Πτώση Αρτηριακής Πίεσης</a:t>
            </a:r>
            <a:endParaRPr dirty="0">
              <a:solidFill>
                <a:srgbClr val="FFFFFF"/>
              </a:solidFill>
              <a:latin typeface="Helvetica Neue"/>
            </a:endParaRPr>
          </a:p>
          <a:p>
            <a:pPr algn="just">
              <a:lnSpc>
                <a:spcPct val="100000"/>
              </a:lnSpc>
            </a:pPr>
            <a:r>
              <a:rPr lang="el-GR" sz="2400" strike="noStrike" dirty="0">
                <a:solidFill>
                  <a:srgbClr val="FF0000"/>
                </a:solidFill>
                <a:latin typeface="Helvetica Neue"/>
              </a:rPr>
              <a:t>3. </a:t>
            </a:r>
            <a:r>
              <a:rPr lang="el-GR" sz="2400" strike="noStrike" dirty="0">
                <a:solidFill>
                  <a:srgbClr val="FFFFFF"/>
                </a:solidFill>
                <a:latin typeface="Helvetica Neue"/>
              </a:rPr>
              <a:t>Ψυχρά Άκρα</a:t>
            </a:r>
            <a:endParaRPr dirty="0">
              <a:solidFill>
                <a:srgbClr val="FFFFFF"/>
              </a:solidFill>
              <a:latin typeface="Helvetica Neue"/>
            </a:endParaRPr>
          </a:p>
          <a:p>
            <a:pPr algn="just">
              <a:lnSpc>
                <a:spcPct val="100000"/>
              </a:lnSpc>
            </a:pPr>
            <a:r>
              <a:rPr lang="el-GR" sz="2400" strike="noStrike" dirty="0">
                <a:solidFill>
                  <a:srgbClr val="FF0000"/>
                </a:solidFill>
                <a:latin typeface="Helvetica Neue"/>
              </a:rPr>
              <a:t>4. </a:t>
            </a:r>
            <a:r>
              <a:rPr lang="el-GR" sz="2400" strike="noStrike" dirty="0">
                <a:solidFill>
                  <a:srgbClr val="FFFFFF"/>
                </a:solidFill>
                <a:latin typeface="Helvetica Neue"/>
              </a:rPr>
              <a:t>Θόλωση Διανοίας</a:t>
            </a:r>
            <a:endParaRPr dirty="0">
              <a:solidFill>
                <a:srgbClr val="FFFFFF"/>
              </a:solidFill>
              <a:latin typeface="Helvetica Neue"/>
            </a:endParaRPr>
          </a:p>
          <a:p>
            <a:pPr algn="just">
              <a:lnSpc>
                <a:spcPct val="100000"/>
              </a:lnSpc>
            </a:pPr>
            <a:r>
              <a:rPr lang="el-GR" sz="2400" strike="noStrike" dirty="0">
                <a:solidFill>
                  <a:srgbClr val="FF0000"/>
                </a:solidFill>
                <a:latin typeface="Helvetica Neue"/>
              </a:rPr>
              <a:t>5. </a:t>
            </a:r>
            <a:r>
              <a:rPr lang="el-GR" sz="2400" strike="noStrike" dirty="0">
                <a:solidFill>
                  <a:srgbClr val="FFFFFF"/>
                </a:solidFill>
                <a:latin typeface="Helvetica Neue"/>
              </a:rPr>
              <a:t>Διαταραχές Όρασης</a:t>
            </a:r>
            <a:endParaRPr dirty="0">
              <a:solidFill>
                <a:srgbClr val="FFFFFF"/>
              </a:solidFill>
              <a:latin typeface="Helvetica Neue"/>
            </a:endParaRPr>
          </a:p>
          <a:p>
            <a:pPr algn="just">
              <a:lnSpc>
                <a:spcPct val="100000"/>
              </a:lnSpc>
            </a:pPr>
            <a:r>
              <a:rPr lang="el-GR" sz="2400" strike="noStrike" dirty="0">
                <a:solidFill>
                  <a:srgbClr val="FF0000"/>
                </a:solidFill>
                <a:latin typeface="Helvetica Neue"/>
              </a:rPr>
              <a:t>6. </a:t>
            </a:r>
            <a:r>
              <a:rPr lang="el-GR" sz="2400" strike="noStrike" dirty="0" err="1">
                <a:solidFill>
                  <a:srgbClr val="FFFFFF"/>
                </a:solidFill>
                <a:latin typeface="Helvetica Neue"/>
              </a:rPr>
              <a:t>Εξαλειψη</a:t>
            </a:r>
            <a:r>
              <a:rPr lang="el-GR" sz="2400" strike="noStrike" dirty="0">
                <a:solidFill>
                  <a:srgbClr val="FFFFFF"/>
                </a:solidFill>
                <a:latin typeface="Helvetica Neue"/>
              </a:rPr>
              <a:t> Περιφερικού Σφυγμού</a:t>
            </a:r>
            <a:endParaRPr dirty="0">
              <a:solidFill>
                <a:srgbClr val="FFFFFF"/>
              </a:solidFill>
              <a:latin typeface="Helvetica Neue"/>
            </a:endParaRPr>
          </a:p>
        </p:txBody>
      </p:sp>
      <p:pic>
        <p:nvPicPr>
          <p:cNvPr id="161" name="Picture 9"/>
          <p:cNvPicPr/>
          <p:nvPr/>
        </p:nvPicPr>
        <p:blipFill>
          <a:blip r:embed="rId3"/>
          <a:stretch/>
        </p:blipFill>
        <p:spPr>
          <a:xfrm>
            <a:off x="5751360" y="3632400"/>
            <a:ext cx="3642840" cy="2732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Ιό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Ιό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126</TotalTime>
  <Words>1914</Words>
  <Application>Microsoft Office PowerPoint</Application>
  <PresentationFormat>Προσαρμογή</PresentationFormat>
  <Paragraphs>416</Paragraphs>
  <Slides>44</Slides>
  <Notes>44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44</vt:i4>
      </vt:variant>
    </vt:vector>
  </HeadingPairs>
  <TitlesOfParts>
    <vt:vector size="52" baseType="lpstr">
      <vt:lpstr>ＭＳ Ｐゴシック</vt:lpstr>
      <vt:lpstr>Arial</vt:lpstr>
      <vt:lpstr>Century Gothic</vt:lpstr>
      <vt:lpstr>DejaVu Sans</vt:lpstr>
      <vt:lpstr>Helvetica Neue</vt:lpstr>
      <vt:lpstr>Times New Roman</vt:lpstr>
      <vt:lpstr>Wingdings 3</vt:lpstr>
      <vt:lpstr>Ιόν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Ioannis Lazarettos</cp:lastModifiedBy>
  <cp:revision>12</cp:revision>
  <dcterms:modified xsi:type="dcterms:W3CDTF">2015-05-11T15:47:10Z</dcterms:modified>
</cp:coreProperties>
</file>