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1" r:id="rId2"/>
    <p:sldId id="381" r:id="rId3"/>
    <p:sldId id="376" r:id="rId4"/>
    <p:sldId id="382" r:id="rId5"/>
    <p:sldId id="389" r:id="rId6"/>
    <p:sldId id="390" r:id="rId7"/>
    <p:sldId id="391" r:id="rId8"/>
    <p:sldId id="392" r:id="rId9"/>
    <p:sldId id="393" r:id="rId10"/>
    <p:sldId id="384" r:id="rId11"/>
    <p:sldId id="385" r:id="rId12"/>
    <p:sldId id="387" r:id="rId13"/>
    <p:sldId id="388" r:id="rId14"/>
    <p:sldId id="394" r:id="rId15"/>
    <p:sldId id="3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516" y="72"/>
      </p:cViewPr>
      <p:guideLst>
        <p:guide orient="horz" pos="2156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ADAA-8214-7744-8C6D-58411253127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E09A-09DD-974B-90BD-06FCB9A1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5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D7AD0-C14C-F542-B444-510E49016F6B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B1D9-B2A5-0945-A9ED-9D7CACE6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5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0FC-2721-CF4D-B76D-6EEF91D51E17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6FCC-17D4-2642-A195-1798AD87A481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DD6-A266-664B-8686-B69A8C523618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009D-C694-FF40-81AF-B010B2240B1A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EC1A-76FC-5A48-B986-BFDBD26C8A4B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10BF-D3CC-9A48-A7D0-CECDF5B31E04}" type="datetime1">
              <a:rPr lang="el-GR" smtClean="0"/>
              <a:t>20/05/2015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7C3-D483-1B4E-80C6-32581EBE258A}" type="datetime1">
              <a:rPr lang="el-GR" smtClean="0"/>
              <a:t>20/05/2015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761-7822-F04A-AA93-FC6A10031DAA}" type="datetime1">
              <a:rPr lang="el-GR" smtClean="0"/>
              <a:t>20/05/2015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4DEA-3BA6-334B-AE92-E8520D1E62D6}" type="datetime1">
              <a:rPr lang="el-GR" smtClean="0"/>
              <a:t>20/05/2015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73EE-9DFB-F74A-8A86-A455635847FE}" type="datetime1">
              <a:rPr lang="el-GR" smtClean="0"/>
              <a:t>20/05/2015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B21-8B8F-5A43-98A1-D9E048E1AAD8}" type="datetime1">
              <a:rPr lang="el-GR" smtClean="0"/>
              <a:t>20/05/2015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5EBB-F8D5-784C-8677-C9D23A66B665}" type="datetime1">
              <a:rPr lang="el-GR" smtClean="0"/>
              <a:t>20/05/2015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17809"/>
              </p:ext>
            </p:extLst>
          </p:nvPr>
        </p:nvGraphicFramePr>
        <p:xfrm>
          <a:off x="242902" y="42409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36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Αισθητήριο </a:t>
                      </a:r>
                      <a:r>
                        <a:rPr lang="el-GR" sz="3600" b="1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Όργανο</a:t>
                      </a:r>
                      <a:r>
                        <a:rPr lang="el-GR" sz="36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3600" b="1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Όρασης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71148"/>
              </p:ext>
            </p:extLst>
          </p:nvPr>
        </p:nvGraphicFramePr>
        <p:xfrm>
          <a:off x="310738" y="5789272"/>
          <a:ext cx="8640000" cy="5257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Ioannis</a:t>
                      </a:r>
                      <a:r>
                        <a:rPr lang="en-US" sz="180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 Lazarettos</a:t>
                      </a:r>
                      <a:endParaRPr lang="en-US" sz="1800" baseline="0" dirty="0" smtClean="0">
                        <a:solidFill>
                          <a:srgbClr val="EEECE1"/>
                        </a:solidFill>
                        <a:latin typeface="+mj-lt"/>
                        <a:cs typeface="Times New Roman"/>
                      </a:endParaRPr>
                    </a:p>
                    <a:p>
                      <a:pPr algn="r"/>
                      <a:r>
                        <a:rPr lang="en-US" sz="105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MD PhD </a:t>
                      </a:r>
                      <a:r>
                        <a:rPr lang="en-US" sz="1050" dirty="0" err="1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Orthopaedic</a:t>
                      </a:r>
                      <a:r>
                        <a:rPr lang="en-US" sz="1050" dirty="0" smtClean="0">
                          <a:solidFill>
                            <a:srgbClr val="EEECE1"/>
                          </a:solidFill>
                          <a:latin typeface="+mj-lt"/>
                          <a:cs typeface="Times New Roman"/>
                        </a:rPr>
                        <a:t> Surgeon</a:t>
                      </a:r>
                      <a:endParaRPr lang="el-GR" sz="1050" dirty="0" smtClean="0">
                        <a:solidFill>
                          <a:srgbClr val="EEECE1"/>
                        </a:solidFill>
                        <a:latin typeface="+mj-lt"/>
                        <a:cs typeface="Times New Roman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5175" y="1383349"/>
            <a:ext cx="8640000" cy="3230880"/>
            <a:chOff x="9407" y="2775585"/>
            <a:chExt cx="9673826" cy="3230880"/>
          </a:xfrm>
        </p:grpSpPr>
        <p:pic>
          <p:nvPicPr>
            <p:cNvPr id="9" name="Picture 8" descr="Images_02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" y="2775585"/>
              <a:ext cx="3230880" cy="3230880"/>
            </a:xfrm>
            <a:prstGeom prst="rect">
              <a:avLst/>
            </a:prstGeom>
          </p:spPr>
        </p:pic>
        <p:pic>
          <p:nvPicPr>
            <p:cNvPr id="15" name="Picture 14" descr="Images_0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880" y="2775585"/>
              <a:ext cx="3230880" cy="3230880"/>
            </a:xfrm>
            <a:prstGeom prst="rect">
              <a:avLst/>
            </a:prstGeom>
          </p:spPr>
        </p:pic>
        <p:pic>
          <p:nvPicPr>
            <p:cNvPr id="16" name="Picture 15" descr="Images_0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353" y="2775585"/>
              <a:ext cx="3230880" cy="3230880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06326"/>
              </p:ext>
            </p:extLst>
          </p:nvPr>
        </p:nvGraphicFramePr>
        <p:xfrm>
          <a:off x="242902" y="424097"/>
          <a:ext cx="8640000" cy="210235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Επιπεφυκότας</a:t>
                      </a:r>
                      <a:endParaRPr lang="el-GR" sz="2800" b="1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λεπτός διαφανής βλεννογόνος</a:t>
                      </a: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Βολβικός</a:t>
                      </a:r>
                      <a:endParaRPr lang="el-GR" sz="24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Βλεφαρικός</a:t>
                      </a:r>
                      <a:endParaRPr lang="el-GR" sz="24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2846"/>
              </p:ext>
            </p:extLst>
          </p:nvPr>
        </p:nvGraphicFramePr>
        <p:xfrm>
          <a:off x="242902" y="424097"/>
          <a:ext cx="8640000" cy="24985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Δακρυϊκή</a:t>
                      </a:r>
                      <a:r>
                        <a:rPr lang="el-GR" sz="2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</a:t>
                      </a:r>
                      <a:r>
                        <a:rPr lang="el-GR" sz="2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Συσκευή</a:t>
                      </a: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Δακρυϊκός</a:t>
                      </a: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Αδένας</a:t>
                      </a: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Δακρυϊκοί</a:t>
                      </a: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πόροι</a:t>
                      </a: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Δακρυϊκός</a:t>
                      </a: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Ασκός</a:t>
                      </a:r>
                    </a:p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Ρινοδακρυϊκος</a:t>
                      </a: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πόρος</a:t>
                      </a:r>
                      <a:endParaRPr lang="el-GR" sz="24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56425"/>
              </p:ext>
            </p:extLst>
          </p:nvPr>
        </p:nvGraphicFramePr>
        <p:xfrm>
          <a:off x="242902" y="424097"/>
          <a:ext cx="8640000" cy="57363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28000"/>
                <a:gridCol w="1728000"/>
                <a:gridCol w="1728000"/>
                <a:gridCol w="1728000"/>
                <a:gridCol w="1728000"/>
              </a:tblGrid>
              <a:tr h="370840">
                <a:tc grid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Μύες του Οφθαλμού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EEECE1"/>
                          </a:solidFill>
                          <a:cs typeface="+mn-cs"/>
                        </a:rPr>
                        <a:t>Όνομα Μυός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err="1" smtClean="0">
                          <a:solidFill>
                            <a:srgbClr val="EEECE1"/>
                          </a:solidFill>
                          <a:cs typeface="+mn-cs"/>
                        </a:rPr>
                        <a:t>Έκφυση</a:t>
                      </a:r>
                      <a:endParaRPr lang="el-GR" sz="2000" b="0" dirty="0" smtClean="0">
                        <a:solidFill>
                          <a:srgbClr val="EEECE1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EEECE1"/>
                          </a:solidFill>
                          <a:cs typeface="+mn-cs"/>
                        </a:rPr>
                        <a:t>Κατάφυση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EEECE1"/>
                          </a:solidFill>
                          <a:cs typeface="+mn-cs"/>
                        </a:rPr>
                        <a:t>Νεύρωση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EEECE1"/>
                          </a:solidFill>
                          <a:cs typeface="+mn-cs"/>
                        </a:rPr>
                        <a:t>Ενέργεια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Ανελκτήρας Άνω Βλεφάρου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6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Περιφέρεια οπτικού τρήματος – έλυτρο οπτικού ν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Δέρμα του άνω βλεφάρου –Άνω Ταρσός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Κοινό Κινητικό</a:t>
                      </a:r>
                      <a:r>
                        <a:rPr lang="el-GR" sz="1800" b="0" baseline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ν.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Ανάσπαση Άνω</a:t>
                      </a:r>
                      <a:r>
                        <a:rPr lang="el-GR" sz="2000" b="0" baseline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Βλεφάρου</a:t>
                      </a: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Άνω Ορθός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6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Κορυφή του </a:t>
                      </a:r>
                      <a:r>
                        <a:rPr lang="el-GR" sz="16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Κόγχου</a:t>
                      </a: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Περιοφθάλμιος</a:t>
                      </a:r>
                      <a:r>
                        <a:rPr lang="el-GR" sz="1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</a:t>
                      </a:r>
                      <a:r>
                        <a:rPr lang="el-GR" sz="18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Περιτονία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Αντίστοιχη</a:t>
                      </a:r>
                      <a:r>
                        <a:rPr lang="el-GR" sz="2000" b="0" baseline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κίνηση του Βολβού</a:t>
                      </a: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Κάτω Ορθός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Έσω Ορθός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Έξω Ορθός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Απαγωγό</a:t>
                      </a:r>
                      <a:r>
                        <a:rPr lang="el-GR" sz="1800" b="0" baseline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ν.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Άνω Λοξός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6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τρήμα</a:t>
                      </a: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Τροχιλιακό</a:t>
                      </a:r>
                      <a:r>
                        <a:rPr lang="el-GR" sz="1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 ν.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0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Κάτω Λοξός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6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Άνω Γνάθος</a:t>
                      </a:r>
                      <a:endParaRPr lang="el-GR" sz="16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18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Κοινό Κινητικό ν.</a:t>
                      </a:r>
                      <a:endParaRPr lang="el-GR" sz="18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endParaRPr lang="el-GR" sz="20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Images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" y="2775585"/>
            <a:ext cx="3230880" cy="3230880"/>
          </a:xfrm>
          <a:prstGeom prst="rect">
            <a:avLst/>
          </a:prstGeom>
        </p:spPr>
      </p:pic>
      <p:pic>
        <p:nvPicPr>
          <p:cNvPr id="5" name="Picture 4" descr="Images_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20" y="2888074"/>
            <a:ext cx="3230880" cy="3230880"/>
          </a:xfrm>
          <a:prstGeom prst="rect">
            <a:avLst/>
          </a:prstGeom>
        </p:spPr>
      </p:pic>
      <p:pic>
        <p:nvPicPr>
          <p:cNvPr id="6" name="Picture 5" descr="Images_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3230880" cy="32308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59760"/>
              </p:ext>
            </p:extLst>
          </p:nvPr>
        </p:nvGraphicFramePr>
        <p:xfrm>
          <a:off x="242902" y="424097"/>
          <a:ext cx="8640000" cy="4343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Βιβλιο</a:t>
                      </a:r>
                      <a:r>
                        <a:rPr lang="el-GR" sz="2800" b="0" u="none" dirty="0" smtClean="0">
                          <a:solidFill>
                            <a:srgbClr val="EEECE1"/>
                          </a:solidFill>
                          <a:latin typeface="+mn-lt"/>
                          <a:cs typeface="Times New Roman"/>
                        </a:rPr>
                        <a:t>γραφία</a:t>
                      </a:r>
                      <a:endParaRPr lang="en-US" sz="28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Αποστολάκης Γ.: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b="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Παπαζήση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200" b="0" i="0" kern="1200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1968.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Καμμάς Αντώνης: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Μαθήματα Ανατομικής.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Βήτα Ιατρικές Εκδόσεις, 2010.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Ανατομική του Ανθρώπου.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 1979.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l-GR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Σάββας</a:t>
                      </a:r>
                      <a:r>
                        <a:rPr lang="el-GR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Επίτομη Ανατομική του Ανθρώπου &amp; Άτλας. </a:t>
                      </a:r>
                      <a:r>
                        <a:rPr lang="el-GR" sz="1200" b="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Κυριακίδη,1980.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Platzer Werner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400" b="1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Εγχειρίδιο Ανατομικής του Ανθρώπου με Έγχρωμο Άτλαντα.</a:t>
                      </a:r>
                      <a:r>
                        <a:rPr lang="el-GR" sz="14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Εκδόσεις </a:t>
                      </a:r>
                      <a:r>
                        <a:rPr lang="el-GR" sz="1200" i="0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Λίτσας</a:t>
                      </a:r>
                      <a:r>
                        <a:rPr lang="el-GR" sz="1200" i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1998.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A.M.R., Dalley A.F. :</a:t>
                      </a:r>
                      <a:r>
                        <a:rPr lang="is-I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Grant’s atlas of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Wilkins, 2013.</a:t>
                      </a:r>
                      <a:endParaRPr lang="en-US" sz="1400" b="0" i="0" u="none" strike="noStrike" kern="1200" baseline="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Ellis H.,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Mahadevan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V.: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Clinical Anatomy. Applied Anatomy for Students and Junior Doctors.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Willey, 2013.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Κ.,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Agur M.R.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Α.,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Dalley F.</a:t>
                      </a:r>
                      <a:r>
                        <a:rPr lang="el-GR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Α.: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Essential Clinical Anatomy.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Lippincott Williams &amp; Wilkins 2012.</a:t>
                      </a:r>
                      <a:endParaRPr lang="el-GR" sz="16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Netter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Frank H.: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Atlas of Human Anatomy.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baseline="300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Ed. Saunders, 2011.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US" sz="1400" b="0" i="0" u="non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Sobotta:</a:t>
                      </a:r>
                      <a:r>
                        <a:rPr lang="en-US" sz="14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Άτλας Ανατομικής του Ανθρώπου. 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Γ. </a:t>
                      </a:r>
                      <a:r>
                        <a:rPr lang="el-GR" sz="1200" b="0" i="0" u="none" kern="1200" baseline="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Παρισιάνος</a:t>
                      </a:r>
                      <a:r>
                        <a:rPr lang="el-GR" sz="1200" b="0" i="0" u="non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, 1978</a:t>
                      </a:r>
                      <a:endParaRPr lang="el-GR" sz="1200" b="0" i="0" u="none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013-02-19 18.52.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2" y="1336312"/>
            <a:ext cx="4680000" cy="4680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78802"/>
              </p:ext>
            </p:extLst>
          </p:nvPr>
        </p:nvGraphicFramePr>
        <p:xfrm>
          <a:off x="242902" y="442637"/>
          <a:ext cx="8640000" cy="64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Ευχαριστώ για την Προσοχή σας!</a:t>
                      </a:r>
                      <a:endParaRPr lang="en-US" sz="3600" b="0" u="none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92379"/>
              </p:ext>
            </p:extLst>
          </p:nvPr>
        </p:nvGraphicFramePr>
        <p:xfrm>
          <a:off x="242902" y="424097"/>
          <a:ext cx="8640000" cy="544982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Αισθητήριο </a:t>
                      </a:r>
                      <a:r>
                        <a:rPr lang="el-GR" sz="2800" b="0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Όργανο</a:t>
                      </a:r>
                      <a:r>
                        <a:rPr lang="el-GR" sz="2800" b="0" dirty="0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800" b="0" dirty="0" err="1" smtClean="0">
                          <a:solidFill>
                            <a:schemeClr val="tx2"/>
                          </a:solidFill>
                          <a:latin typeface="+mn-lt"/>
                          <a:cs typeface="Times New Roman"/>
                        </a:rPr>
                        <a:t>Όρασης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Το αισθητήριο όργανο της όρασης είναι ο οφθαλμός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chemeClr val="tx2"/>
                          </a:solidFill>
                          <a:cs typeface="+mn-cs"/>
                        </a:rPr>
                        <a:t>Ανατομικά Στοιχεία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Βολβός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Βλέφαρα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Επιπεφυκότας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Δακρυϊκή Συσκευή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Περιόφθαλμος </a:t>
                      </a:r>
                      <a:r>
                        <a:rPr lang="el-GR" sz="2400" b="0" dirty="0" err="1" smtClean="0">
                          <a:solidFill>
                            <a:srgbClr val="FFFFFF"/>
                          </a:solidFill>
                          <a:cs typeface="+mn-cs"/>
                        </a:rPr>
                        <a:t>Περιτονία</a:t>
                      </a:r>
                      <a:endParaRPr lang="el-GR" sz="2400" b="0" dirty="0" smtClean="0">
                        <a:solidFill>
                          <a:srgbClr val="FFFFFF"/>
                        </a:solidFill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400" b="0" dirty="0" smtClean="0">
                          <a:solidFill>
                            <a:srgbClr val="FFFFFF"/>
                          </a:solidFill>
                          <a:cs typeface="+mn-cs"/>
                        </a:rPr>
                        <a:t>Μύες του Οφθαλμού (6)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00009"/>
              </p:ext>
            </p:extLst>
          </p:nvPr>
        </p:nvGraphicFramePr>
        <p:xfrm>
          <a:off x="242902" y="424097"/>
          <a:ext cx="8640000" cy="518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800" b="1" dirty="0" smtClean="0">
                          <a:solidFill>
                            <a:srgbClr val="EEECE1"/>
                          </a:solidFill>
                          <a:latin typeface="+mn-lt"/>
                          <a:cs typeface="Times New Roman"/>
                        </a:rPr>
                        <a:t>Βολβός</a:t>
                      </a:r>
                      <a:endParaRPr lang="en-US" sz="2800" b="1" dirty="0">
                        <a:solidFill>
                          <a:srgbClr val="EEECE1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07_036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92" y="1194625"/>
            <a:ext cx="4593175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87400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07_037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03" y="1119175"/>
            <a:ext cx="4782187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58046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4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05" y="1144369"/>
            <a:ext cx="6233967" cy="5054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78617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4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31" y="1156900"/>
            <a:ext cx="4561355" cy="50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34728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40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17" y="1131741"/>
            <a:ext cx="5462242" cy="50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54842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07_039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9" y="1179968"/>
            <a:ext cx="6198507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Ioannis Lazarettos MD PhD Orthopaedic Surgeon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33261"/>
              </p:ext>
            </p:extLst>
          </p:nvPr>
        </p:nvGraphicFramePr>
        <p:xfrm>
          <a:off x="242902" y="424097"/>
          <a:ext cx="8640000" cy="6461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FontTx/>
                        <a:buNone/>
                        <a:defRPr/>
                      </a:pPr>
                      <a:r>
                        <a:rPr lang="el-GR" sz="2800" b="1" dirty="0" smtClean="0">
                          <a:solidFill>
                            <a:srgbClr val="FFFFFF"/>
                          </a:solidFill>
                          <a:cs typeface="+mn-cs"/>
                        </a:rPr>
                        <a:t>Οπτικό Νεύρο</a:t>
                      </a: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07_038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5" y="1151832"/>
            <a:ext cx="6479249" cy="50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0" y="630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3600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3376</TotalTime>
  <Words>420</Words>
  <Application>Microsoft Office PowerPoint</Application>
  <PresentationFormat>Προβολή στην οθόνη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Black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Ορθοπαιδικός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Ιωάννης Λαζαρέττος</dc:creator>
  <cp:lastModifiedBy>Ioannis Lazarettos</cp:lastModifiedBy>
  <cp:revision>158</cp:revision>
  <dcterms:created xsi:type="dcterms:W3CDTF">2014-10-06T08:41:40Z</dcterms:created>
  <dcterms:modified xsi:type="dcterms:W3CDTF">2015-05-20T06:01:51Z</dcterms:modified>
</cp:coreProperties>
</file>