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31" r:id="rId2"/>
    <p:sldId id="398" r:id="rId3"/>
    <p:sldId id="397" r:id="rId4"/>
    <p:sldId id="396" r:id="rId5"/>
    <p:sldId id="395" r:id="rId6"/>
    <p:sldId id="394" r:id="rId7"/>
    <p:sldId id="393" r:id="rId8"/>
    <p:sldId id="392" r:id="rId9"/>
    <p:sldId id="391" r:id="rId10"/>
    <p:sldId id="390" r:id="rId11"/>
    <p:sldId id="386" r:id="rId12"/>
    <p:sldId id="385" r:id="rId13"/>
    <p:sldId id="384" r:id="rId14"/>
    <p:sldId id="382" r:id="rId15"/>
    <p:sldId id="387" r:id="rId16"/>
    <p:sldId id="381" r:id="rId17"/>
    <p:sldId id="388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399" r:id="rId32"/>
    <p:sldId id="40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28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-78" y="-234"/>
      </p:cViewPr>
      <p:guideLst>
        <p:guide orient="horz" pos="2156"/>
        <p:guide pos="28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AADAA-8214-7744-8C6D-584112531273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6E09A-09DD-974B-90BD-06FCB9A1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25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D7AD0-C14C-F542-B444-510E49016F6B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0B1D9-B2A5-0945-A9ED-9D7CACE61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45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30FC-2721-CF4D-B76D-6EEF91D51E17}" type="datetime1">
              <a:rPr lang="el-GR" smtClean="0"/>
              <a:t>27/05/2015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6FCC-17D4-2642-A195-1798AD87A481}" type="datetime1">
              <a:rPr lang="el-GR" smtClean="0"/>
              <a:t>27/05/2015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DD6-A266-664B-8686-B69A8C523618}" type="datetime1">
              <a:rPr lang="el-GR" smtClean="0"/>
              <a:t>27/05/2015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09D-C694-FF40-81AF-B010B2240B1A}" type="datetime1">
              <a:rPr lang="el-GR" smtClean="0"/>
              <a:t>27/05/2015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EC1A-76FC-5A48-B986-BFDBD26C8A4B}" type="datetime1">
              <a:rPr lang="el-GR" smtClean="0"/>
              <a:t>27/05/2015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10BF-D3CC-9A48-A7D0-CECDF5B31E04}" type="datetime1">
              <a:rPr lang="el-GR" smtClean="0"/>
              <a:t>27/05/2015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97C3-D483-1B4E-80C6-32581EBE258A}" type="datetime1">
              <a:rPr lang="el-GR" smtClean="0"/>
              <a:t>27/05/2015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761-7822-F04A-AA93-FC6A10031DAA}" type="datetime1">
              <a:rPr lang="el-GR" smtClean="0"/>
              <a:t>27/05/2015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4DEA-3BA6-334B-AE92-E8520D1E62D6}" type="datetime1">
              <a:rPr lang="el-GR" smtClean="0"/>
              <a:t>27/05/2015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73EE-9DFB-F74A-8A86-A455635847FE}" type="datetime1">
              <a:rPr lang="el-GR" smtClean="0"/>
              <a:t>27/05/2015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1B21-8B8F-5A43-98A1-D9E048E1AAD8}" type="datetime1">
              <a:rPr lang="el-GR" smtClean="0"/>
              <a:t>27/05/2015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C5EBB-F8D5-784C-8677-C9D23A66B665}" type="datetime1">
              <a:rPr lang="el-GR" smtClean="0"/>
              <a:t>27/05/2015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639150"/>
              </p:ext>
            </p:extLst>
          </p:nvPr>
        </p:nvGraphicFramePr>
        <p:xfrm>
          <a:off x="242902" y="424097"/>
          <a:ext cx="8640000" cy="6400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36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Αισθητήριο </a:t>
                      </a:r>
                      <a:r>
                        <a:rPr lang="el-GR" sz="3600" b="1" dirty="0" err="1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Όργανο</a:t>
                      </a:r>
                      <a:r>
                        <a:rPr lang="el-GR" sz="36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l-GR" sz="3600" b="1" dirty="0" err="1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Ακοής</a:t>
                      </a:r>
                      <a:r>
                        <a:rPr lang="el-GR" sz="36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 &amp; </a:t>
                      </a:r>
                      <a:r>
                        <a:rPr lang="el-GR" sz="3600" b="1" dirty="0" err="1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Χώρου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133420"/>
              </p:ext>
            </p:extLst>
          </p:nvPr>
        </p:nvGraphicFramePr>
        <p:xfrm>
          <a:off x="310738" y="5660444"/>
          <a:ext cx="8640000" cy="5257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>
                          <a:solidFill>
                            <a:srgbClr val="EEECE1"/>
                          </a:solidFill>
                          <a:latin typeface="+mj-lt"/>
                          <a:cs typeface="Times New Roman"/>
                        </a:rPr>
                        <a:t>Ioannis</a:t>
                      </a:r>
                      <a:r>
                        <a:rPr lang="en-US" sz="1800" dirty="0" smtClean="0">
                          <a:solidFill>
                            <a:srgbClr val="EEECE1"/>
                          </a:solidFill>
                          <a:latin typeface="+mj-lt"/>
                          <a:cs typeface="Times New Roman"/>
                        </a:rPr>
                        <a:t> Lazarettos</a:t>
                      </a:r>
                      <a:endParaRPr lang="en-US" sz="1800" baseline="0" dirty="0" smtClean="0">
                        <a:solidFill>
                          <a:srgbClr val="EEECE1"/>
                        </a:solidFill>
                        <a:latin typeface="+mj-lt"/>
                        <a:cs typeface="Times New Roman"/>
                      </a:endParaRPr>
                    </a:p>
                    <a:p>
                      <a:pPr algn="r"/>
                      <a:r>
                        <a:rPr lang="en-US" sz="1050" dirty="0" smtClean="0">
                          <a:solidFill>
                            <a:srgbClr val="EEECE1"/>
                          </a:solidFill>
                          <a:latin typeface="+mj-lt"/>
                          <a:cs typeface="Times New Roman"/>
                        </a:rPr>
                        <a:t>MD PhD </a:t>
                      </a:r>
                      <a:r>
                        <a:rPr lang="en-US" sz="1050" dirty="0" err="1" smtClean="0">
                          <a:solidFill>
                            <a:srgbClr val="EEECE1"/>
                          </a:solidFill>
                          <a:latin typeface="+mj-lt"/>
                          <a:cs typeface="Times New Roman"/>
                        </a:rPr>
                        <a:t>Orthopaedic</a:t>
                      </a:r>
                      <a:r>
                        <a:rPr lang="en-US" sz="1050" dirty="0" smtClean="0">
                          <a:solidFill>
                            <a:srgbClr val="EEECE1"/>
                          </a:solidFill>
                          <a:latin typeface="+mj-lt"/>
                          <a:cs typeface="Times New Roman"/>
                        </a:rPr>
                        <a:t> Surgeon</a:t>
                      </a:r>
                      <a:endParaRPr lang="el-GR" sz="1050" dirty="0" smtClean="0">
                        <a:solidFill>
                          <a:srgbClr val="EEECE1"/>
                        </a:solidFill>
                        <a:latin typeface="+mj-lt"/>
                        <a:cs typeface="Times New Roman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" name="Picture 17" descr="DL3D_EarGrayscale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6" b="67666" l="1893" r="98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4" t="8598" b="32011"/>
          <a:stretch/>
        </p:blipFill>
        <p:spPr>
          <a:xfrm>
            <a:off x="1206497" y="1269967"/>
            <a:ext cx="6721881" cy="407307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6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298706"/>
              </p:ext>
            </p:extLst>
          </p:nvPr>
        </p:nvGraphicFramePr>
        <p:xfrm>
          <a:off x="242902" y="442501"/>
          <a:ext cx="8640000" cy="6461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800" b="1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07_084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81" y="1151136"/>
            <a:ext cx="5415221" cy="5058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792983"/>
              </p:ext>
            </p:extLst>
          </p:nvPr>
        </p:nvGraphicFramePr>
        <p:xfrm>
          <a:off x="242902" y="442501"/>
          <a:ext cx="8640000" cy="6461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800" b="1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07_084b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11" y="1132864"/>
            <a:ext cx="3934000" cy="50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3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46675"/>
              </p:ext>
            </p:extLst>
          </p:nvPr>
        </p:nvGraphicFramePr>
        <p:xfrm>
          <a:off x="242902" y="442501"/>
          <a:ext cx="8640000" cy="6461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800" b="1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07_085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76" y="1142000"/>
            <a:ext cx="4778701" cy="50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4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061510"/>
              </p:ext>
            </p:extLst>
          </p:nvPr>
        </p:nvGraphicFramePr>
        <p:xfrm>
          <a:off x="242902" y="442501"/>
          <a:ext cx="8640000" cy="6461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800" b="1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07_085b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78" y="1143610"/>
            <a:ext cx="7406640" cy="495886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0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408225"/>
              </p:ext>
            </p:extLst>
          </p:nvPr>
        </p:nvGraphicFramePr>
        <p:xfrm>
          <a:off x="242902" y="442501"/>
          <a:ext cx="8640000" cy="6461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800" b="1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07_086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23" y="1161633"/>
            <a:ext cx="4808877" cy="50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3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07_087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40" y="758320"/>
            <a:ext cx="4901246" cy="50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0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EarAnatomy.1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881" b="86792" l="0" r="100000">
                        <a14:foregroundMark x1="84119" y1="45283" x2="84119" y2="45283"/>
                        <a14:foregroundMark x1="87421" y1="45912" x2="87421" y2="45912"/>
                        <a14:foregroundMark x1="79717" y1="37893" x2="79717" y2="37893"/>
                        <a14:foregroundMark x1="38522" y1="35535" x2="38522" y2="35535"/>
                        <a14:foregroundMark x1="27830" y1="24686" x2="27830" y2="24686"/>
                        <a14:foregroundMark x1="23742" y1="21698" x2="23742" y2="21698"/>
                        <a14:foregroundMark x1="29088" y1="21698" x2="29088" y2="21698"/>
                        <a14:foregroundMark x1="77987" y1="45912" x2="77987" y2="45912"/>
                        <a14:foregroundMark x1="77673" y1="38522" x2="77673" y2="38522"/>
                        <a14:foregroundMark x1="21855" y1="19811" x2="21855" y2="19811"/>
                        <a14:foregroundMark x1="26258" y1="20912" x2="26258" y2="20912"/>
                        <a14:foregroundMark x1="32390" y1="22013" x2="32390" y2="22013"/>
                        <a14:foregroundMark x1="24371" y1="19811" x2="24371" y2="19811"/>
                        <a14:foregroundMark x1="19340" y1="18711" x2="19340" y2="18711"/>
                        <a14:foregroundMark x1="89623" y1="38994" x2="89623" y2="389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05" b="14021"/>
          <a:stretch/>
        </p:blipFill>
        <p:spPr>
          <a:xfrm>
            <a:off x="1133932" y="1023257"/>
            <a:ext cx="6858000" cy="479878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3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 descr="Image_02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6" b="88208" l="16352" r="790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02" t="8202" r="20900" b="12036"/>
          <a:stretch/>
        </p:blipFill>
        <p:spPr>
          <a:xfrm>
            <a:off x="2412939" y="562429"/>
            <a:ext cx="4299858" cy="547007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7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15582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b="1" dirty="0"/>
              <a:t>Το όργανο της ακοής και </a:t>
            </a:r>
            <a:r>
              <a:rPr lang="el-GR" sz="3200" b="1" dirty="0" smtClean="0"/>
              <a:t>ισορροπίας</a:t>
            </a:r>
            <a:br>
              <a:rPr lang="el-GR" sz="3200" b="1" dirty="0" smtClean="0"/>
            </a:br>
            <a:r>
              <a:rPr lang="el-GR" sz="3200" b="1" dirty="0" smtClean="0"/>
              <a:t>Το </a:t>
            </a:r>
            <a:r>
              <a:rPr lang="el-GR" sz="3200" b="1" dirty="0"/>
              <a:t>αυτί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/>
              <a:t>Το όργανο της ακοής και ισορροπίας βρίσκεται μέσα στο λιθοειδές οστό και χωρίζεται σε τρία μέρη: </a:t>
            </a:r>
          </a:p>
          <a:p>
            <a:pPr lvl="0"/>
            <a:r>
              <a:rPr lang="el-GR" dirty="0"/>
              <a:t>το </a:t>
            </a:r>
            <a:r>
              <a:rPr lang="el-GR" b="1" dirty="0"/>
              <a:t>έξω </a:t>
            </a:r>
            <a:r>
              <a:rPr lang="el-GR" b="1" dirty="0" smtClean="0"/>
              <a:t>αυτί</a:t>
            </a:r>
            <a:endParaRPr lang="el-GR" dirty="0"/>
          </a:p>
          <a:p>
            <a:pPr lvl="0"/>
            <a:r>
              <a:rPr lang="el-GR" dirty="0"/>
              <a:t>το </a:t>
            </a:r>
            <a:r>
              <a:rPr lang="el-GR" b="1" dirty="0"/>
              <a:t>μέσο αυτί </a:t>
            </a:r>
            <a:r>
              <a:rPr lang="el-GR" dirty="0"/>
              <a:t> </a:t>
            </a:r>
          </a:p>
          <a:p>
            <a:pPr lvl="0"/>
            <a:r>
              <a:rPr lang="el-GR" dirty="0"/>
              <a:t>το </a:t>
            </a:r>
            <a:r>
              <a:rPr lang="el-GR" b="1" dirty="0"/>
              <a:t>έσω </a:t>
            </a:r>
            <a:r>
              <a:rPr lang="el-GR" b="1" dirty="0" smtClean="0"/>
              <a:t>αυτί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31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19</a:t>
            </a:fld>
            <a:endParaRPr lang="en-US"/>
          </a:p>
        </p:txBody>
      </p:sp>
      <p:pic>
        <p:nvPicPr>
          <p:cNvPr id="1026" name="25 - Εικόνα" descr="ΑΥΤΙ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35" y="101212"/>
            <a:ext cx="4535358" cy="616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23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001082"/>
              </p:ext>
            </p:extLst>
          </p:nvPr>
        </p:nvGraphicFramePr>
        <p:xfrm>
          <a:off x="242902" y="451703"/>
          <a:ext cx="8640000" cy="6461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800" b="1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07_077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29" y="1087184"/>
            <a:ext cx="4647383" cy="5040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Το έξω αυτί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20</a:t>
            </a:fld>
            <a:endParaRPr lang="en-US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/>
              <a:t>Αποτελείται από το πτερύγιο και τον έξω ακουστικό </a:t>
            </a:r>
            <a:r>
              <a:rPr lang="el-GR" sz="2400" dirty="0" smtClean="0"/>
              <a:t>πόρο</a:t>
            </a:r>
          </a:p>
          <a:p>
            <a:r>
              <a:rPr lang="el-GR" sz="2400" dirty="0"/>
              <a:t>Το πτερύγιο είναι δερματική πτυχή σε σχήμα χωνιού για καλύτερη συλλογή των ηχητικών κυμάτων στον έξω ακουστικό </a:t>
            </a:r>
            <a:r>
              <a:rPr lang="el-GR" sz="2400" dirty="0" smtClean="0"/>
              <a:t>πόρο</a:t>
            </a:r>
          </a:p>
          <a:p>
            <a:r>
              <a:rPr lang="el-GR" sz="2400" dirty="0"/>
              <a:t>Ο έξω ακουστικός </a:t>
            </a:r>
            <a:r>
              <a:rPr lang="el-GR" sz="2400" dirty="0" smtClean="0"/>
              <a:t>πόρος </a:t>
            </a:r>
            <a:r>
              <a:rPr lang="el-GR" sz="2400" dirty="0"/>
              <a:t>έχει μήκος 2,5 </a:t>
            </a:r>
            <a:r>
              <a:rPr lang="el-GR" sz="2400" dirty="0" smtClean="0"/>
              <a:t>εκ</a:t>
            </a:r>
          </a:p>
          <a:p>
            <a:r>
              <a:rPr lang="el-GR" sz="2400" dirty="0"/>
              <a:t>Τ</a:t>
            </a:r>
            <a:r>
              <a:rPr lang="el-GR" sz="2400" dirty="0" smtClean="0"/>
              <a:t>α </a:t>
            </a:r>
            <a:r>
              <a:rPr lang="el-GR" sz="2400" dirty="0"/>
              <a:t>έξω 2/3 αποτελούνται από χόνδρο ενώ το έσω </a:t>
            </a:r>
            <a:r>
              <a:rPr lang="el-GR" sz="2400" dirty="0" smtClean="0"/>
              <a:t>1/3 </a:t>
            </a:r>
            <a:r>
              <a:rPr lang="el-GR" sz="2400" dirty="0"/>
              <a:t>από </a:t>
            </a:r>
            <a:r>
              <a:rPr lang="el-GR" sz="2400" dirty="0" smtClean="0"/>
              <a:t>οστό</a:t>
            </a:r>
          </a:p>
          <a:p>
            <a:r>
              <a:rPr lang="el-GR" sz="2400" dirty="0"/>
              <a:t>Το εσωτερικό του πόρου καλύπτεται από δέρμα με τρίχες προς τα έξω και με αδένες που εκκρίνουν την </a:t>
            </a:r>
            <a:r>
              <a:rPr lang="el-GR" sz="2400" dirty="0" smtClean="0"/>
              <a:t>κυψελίδα</a:t>
            </a:r>
          </a:p>
          <a:p>
            <a:r>
              <a:rPr lang="el-GR" sz="2400" dirty="0"/>
              <a:t>Το έσω στόμιο του έξω ακουστικού πόρου φράσσεται από το τύμπανο το οποίο χωρίζει τον έξω ακουστικό πόρο από το μέσο </a:t>
            </a:r>
            <a:r>
              <a:rPr lang="el-GR" sz="2400" dirty="0" smtClean="0"/>
              <a:t>αυτί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86623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Το μέσο αυτί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Λέγεται </a:t>
            </a:r>
            <a:r>
              <a:rPr lang="el-GR" sz="2400" dirty="0"/>
              <a:t>και κοιλότητα του </a:t>
            </a:r>
            <a:r>
              <a:rPr lang="el-GR" sz="2400" dirty="0" smtClean="0"/>
              <a:t>τυμπάνου</a:t>
            </a:r>
          </a:p>
          <a:p>
            <a:r>
              <a:rPr lang="el-GR" sz="2400" dirty="0"/>
              <a:t>Μέσα στην κοιλότητα υπάρχουν τρία μικρά </a:t>
            </a:r>
            <a:r>
              <a:rPr lang="el-GR" sz="2400" dirty="0" smtClean="0"/>
              <a:t>οστάρια:</a:t>
            </a:r>
          </a:p>
          <a:p>
            <a:r>
              <a:rPr lang="el-GR" sz="2000" dirty="0" smtClean="0"/>
              <a:t>η σφύρα</a:t>
            </a:r>
          </a:p>
          <a:p>
            <a:r>
              <a:rPr lang="el-GR" sz="2000" dirty="0" smtClean="0"/>
              <a:t>ο </a:t>
            </a:r>
            <a:r>
              <a:rPr lang="el-GR" sz="2000" dirty="0"/>
              <a:t>άκμων </a:t>
            </a:r>
            <a:endParaRPr lang="el-GR" sz="2000" dirty="0" smtClean="0"/>
          </a:p>
          <a:p>
            <a:r>
              <a:rPr lang="el-GR" sz="2000" dirty="0" smtClean="0"/>
              <a:t>και </a:t>
            </a:r>
            <a:r>
              <a:rPr lang="el-GR" sz="2000" dirty="0"/>
              <a:t>ο </a:t>
            </a:r>
            <a:r>
              <a:rPr lang="el-GR" sz="2000" dirty="0" smtClean="0"/>
              <a:t>αναβολέας</a:t>
            </a: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83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Το μέσο αυτί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Η σφύρα ακουμπά με το ένα άκρο της στο τύμπανο και με το άλλο στον </a:t>
            </a:r>
            <a:r>
              <a:rPr lang="el-GR" sz="2400" dirty="0" smtClean="0"/>
              <a:t>άκμονα.</a:t>
            </a:r>
          </a:p>
          <a:p>
            <a:r>
              <a:rPr lang="el-GR" sz="2400" dirty="0" smtClean="0"/>
              <a:t>Ο </a:t>
            </a:r>
            <a:r>
              <a:rPr lang="el-GR" sz="2400" dirty="0"/>
              <a:t>άκμονας ακουμπά στον αναβολέα και αυτός με το άλλο άκρο του ακουμπά στην ωοειδή θυρίδα του έσω </a:t>
            </a:r>
            <a:r>
              <a:rPr lang="el-GR" sz="2400" dirty="0" smtClean="0"/>
              <a:t>αυτιού.</a:t>
            </a:r>
          </a:p>
          <a:p>
            <a:r>
              <a:rPr lang="el-GR" sz="2400" dirty="0" smtClean="0"/>
              <a:t>Έτσι </a:t>
            </a:r>
            <a:r>
              <a:rPr lang="el-GR" sz="2400" dirty="0"/>
              <a:t>οι δονήσεις του τύμπανου μεταφέρονται στο έσω αυτί.</a:t>
            </a:r>
            <a:endParaRPr 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27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Το μέσο αυτί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Η κοιλότητα του τύμπανου επικοινωνεί με τη ρινική μοίρα του φάρυγγα μέσω ενός </a:t>
            </a:r>
            <a:r>
              <a:rPr lang="el-GR" sz="2400" dirty="0" smtClean="0"/>
              <a:t>σωλήνα </a:t>
            </a:r>
            <a:r>
              <a:rPr lang="el-GR" sz="2400" dirty="0"/>
              <a:t>που λέγεται </a:t>
            </a:r>
            <a:r>
              <a:rPr lang="el-GR" sz="2400" dirty="0" err="1"/>
              <a:t>ευσταχιανή</a:t>
            </a:r>
            <a:r>
              <a:rPr lang="el-GR" sz="2400" dirty="0"/>
              <a:t> </a:t>
            </a:r>
            <a:r>
              <a:rPr lang="el-GR" sz="2400" dirty="0" smtClean="0"/>
              <a:t>σάλπιγγα.</a:t>
            </a:r>
          </a:p>
          <a:p>
            <a:r>
              <a:rPr lang="el-GR" sz="2400" dirty="0" smtClean="0"/>
              <a:t>Έτσι </a:t>
            </a:r>
            <a:r>
              <a:rPr lang="el-GR" sz="2400" dirty="0"/>
              <a:t>και από τις δύο πλευρές του τύμπανου έχουμε ίση πίεση, την ατμοσφαιρική.</a:t>
            </a:r>
            <a:endParaRPr 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21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72855" y="2414389"/>
            <a:ext cx="6172200" cy="444361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24</a:t>
            </a:fld>
            <a:endParaRPr lang="en-US"/>
          </a:p>
        </p:txBody>
      </p:sp>
      <p:pic>
        <p:nvPicPr>
          <p:cNvPr id="3074" name="27 - Εικόνα" descr="ΑΥΤΙ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04" y="818954"/>
            <a:ext cx="3883287" cy="507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232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Το έσω αυτί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Αποτελείται </a:t>
            </a:r>
            <a:r>
              <a:rPr lang="el-GR" sz="2400" dirty="0"/>
              <a:t>από τον </a:t>
            </a:r>
            <a:r>
              <a:rPr lang="el-GR" sz="2400" dirty="0" err="1"/>
              <a:t>οστέϊνο</a:t>
            </a:r>
            <a:r>
              <a:rPr lang="el-GR" sz="2400" dirty="0"/>
              <a:t> και τον υμενώδη λαβύρινθο</a:t>
            </a:r>
            <a:r>
              <a:rPr lang="el-GR" sz="2400" dirty="0" smtClean="0"/>
              <a:t>.</a:t>
            </a:r>
          </a:p>
          <a:p>
            <a:r>
              <a:rPr lang="el-GR" sz="2400" dirty="0"/>
              <a:t>Ο </a:t>
            </a:r>
            <a:r>
              <a:rPr lang="el-GR" sz="2400" dirty="0" err="1"/>
              <a:t>οστέϊνος</a:t>
            </a:r>
            <a:r>
              <a:rPr lang="el-GR" sz="2400" dirty="0"/>
              <a:t> λαβύρινθος αποτελείται από τρεις κοιλότητες που επικοινωνούν μεταξύ </a:t>
            </a:r>
            <a:r>
              <a:rPr lang="el-GR" sz="2400" dirty="0" smtClean="0"/>
              <a:t>τους</a:t>
            </a:r>
          </a:p>
          <a:p>
            <a:r>
              <a:rPr lang="el-GR" sz="2400" dirty="0"/>
              <a:t>Την </a:t>
            </a:r>
            <a:r>
              <a:rPr lang="el-GR" sz="2400" b="1" dirty="0"/>
              <a:t>αίθουσα </a:t>
            </a:r>
            <a:r>
              <a:rPr lang="el-GR" sz="2400" dirty="0"/>
              <a:t>στη </a:t>
            </a:r>
            <a:r>
              <a:rPr lang="el-GR" sz="2400" dirty="0" smtClean="0"/>
              <a:t>μέση</a:t>
            </a:r>
          </a:p>
          <a:p>
            <a:r>
              <a:rPr lang="el-GR" sz="2400" dirty="0" smtClean="0"/>
              <a:t>τον </a:t>
            </a:r>
            <a:r>
              <a:rPr lang="el-GR" sz="2400" b="1" dirty="0"/>
              <a:t>κοχλία </a:t>
            </a:r>
            <a:r>
              <a:rPr lang="el-GR" sz="2400" dirty="0" smtClean="0"/>
              <a:t>εμπρός</a:t>
            </a:r>
          </a:p>
          <a:p>
            <a:r>
              <a:rPr lang="el-GR" sz="2400" dirty="0" smtClean="0"/>
              <a:t>και </a:t>
            </a:r>
            <a:r>
              <a:rPr lang="el-GR" sz="2400" dirty="0"/>
              <a:t>τους </a:t>
            </a:r>
            <a:r>
              <a:rPr lang="el-GR" sz="2400" b="1" dirty="0"/>
              <a:t>ημικύκλιους σωλήνες </a:t>
            </a:r>
            <a:r>
              <a:rPr lang="el-GR" sz="2400" dirty="0"/>
              <a:t>πίσω.</a:t>
            </a:r>
            <a:endParaRPr 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36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Το έσω αυτί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Μέσα σε αυτές τις οστικές κοιλότητες υπάρχουν πανομοιότυπες μικρότερες μεμβρανώδεις κοιλότητες οι οποίες στο σύνολο τους αποτελούν τον υμενώδη </a:t>
            </a:r>
            <a:r>
              <a:rPr lang="el-GR" sz="2400" dirty="0" smtClean="0"/>
              <a:t>λαβύρινθο</a:t>
            </a:r>
            <a:endParaRPr lang="el-GR" sz="2400" dirty="0"/>
          </a:p>
          <a:p>
            <a:r>
              <a:rPr lang="el-GR" sz="2400" dirty="0"/>
              <a:t>Ο κενός χώρος μεταξύ του </a:t>
            </a:r>
            <a:r>
              <a:rPr lang="el-GR" sz="2400" dirty="0" err="1"/>
              <a:t>οστέϊνου</a:t>
            </a:r>
            <a:r>
              <a:rPr lang="el-GR" sz="2400" dirty="0"/>
              <a:t> και του υμενώδους λαβύρινθου λέγεται </a:t>
            </a:r>
            <a:r>
              <a:rPr lang="el-GR" sz="2400" dirty="0" err="1"/>
              <a:t>περιλεμφικός</a:t>
            </a:r>
            <a:r>
              <a:rPr lang="el-GR" sz="2400" dirty="0"/>
              <a:t> χώρος και είναι γεμάτος από ένα υγρό, την έξω </a:t>
            </a:r>
            <a:r>
              <a:rPr lang="el-GR" sz="2400" dirty="0" smtClean="0"/>
              <a:t>λέμφο</a:t>
            </a:r>
          </a:p>
          <a:p>
            <a:r>
              <a:rPr lang="el-GR" sz="2400" dirty="0"/>
              <a:t>Παρόμοιο υγρό υπάρχει μέσα στις κοιλότητες του υμενώδους λαβύρινθου και λέγεται έσω </a:t>
            </a:r>
            <a:r>
              <a:rPr lang="el-GR" sz="2400" dirty="0" smtClean="0"/>
              <a:t>λέμφος</a:t>
            </a:r>
            <a:endParaRPr 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26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Το έσω αυτί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Η </a:t>
            </a:r>
            <a:r>
              <a:rPr lang="el-GR" sz="2400" dirty="0" err="1"/>
              <a:t>οστέϊνη</a:t>
            </a:r>
            <a:r>
              <a:rPr lang="el-GR" sz="2400" dirty="0"/>
              <a:t> αίθουσα χωρίζεται από το μέσο αυτί με το μεμβρανώδες κάλυμμα της ωοειδούς θυρίδας, ενώ στην υμενώδη αίθουσα υπάρχουν οι </a:t>
            </a:r>
            <a:r>
              <a:rPr lang="el-GR" sz="2400" b="1" dirty="0"/>
              <a:t>ακουστικές κηλίδες </a:t>
            </a:r>
            <a:r>
              <a:rPr lang="el-GR" sz="2400" dirty="0"/>
              <a:t>στις οποίες καταλήγουν νευρικές ίνες του </a:t>
            </a:r>
            <a:r>
              <a:rPr lang="el-GR" sz="2400" dirty="0" err="1"/>
              <a:t>αιθουσαίου</a:t>
            </a:r>
            <a:r>
              <a:rPr lang="el-GR" sz="2400" dirty="0"/>
              <a:t> νεύρου (μεταφέρουν το αίσθημα της ισορροπίας</a:t>
            </a:r>
            <a:r>
              <a:rPr lang="el-GR" sz="2400" dirty="0" smtClean="0"/>
              <a:t>)</a:t>
            </a:r>
            <a:endParaRPr 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09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Το έσω αυτί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Οι ημικύκλιοι σωλήνες είναι τρεις και είναι προσανατολισμένοι στις τρεις διαστάσεις του χώρου, ενώ τα άκρα τους επικοινωνούν με την </a:t>
            </a:r>
            <a:r>
              <a:rPr lang="el-GR" sz="2400" dirty="0" smtClean="0"/>
              <a:t>αίθουσα.</a:t>
            </a:r>
          </a:p>
          <a:p>
            <a:r>
              <a:rPr lang="el-GR" sz="2400" dirty="0" smtClean="0"/>
              <a:t>Στο </a:t>
            </a:r>
            <a:r>
              <a:rPr lang="el-GR" sz="2400" dirty="0"/>
              <a:t>εσωτερικό του τοιχώματος των υμενωδών ημικυκλίων σωλήνων καταλήγουν νευρικές ίνες του </a:t>
            </a:r>
            <a:r>
              <a:rPr lang="el-GR" sz="2400" dirty="0" err="1"/>
              <a:t>αιθουσαίου</a:t>
            </a:r>
            <a:r>
              <a:rPr lang="el-GR" sz="2400" dirty="0"/>
              <a:t> νεύρου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32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Το έσω αυτί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κοχλίας έχει σχήμα σαν το κέλυφος </a:t>
            </a:r>
            <a:r>
              <a:rPr lang="el-GR" dirty="0" err="1"/>
              <a:t>σαλιγγαριού</a:t>
            </a:r>
            <a:r>
              <a:rPr lang="el-GR" dirty="0"/>
              <a:t> με </a:t>
            </a:r>
            <a:r>
              <a:rPr lang="el-GR" dirty="0" smtClean="0"/>
              <a:t>έλικες.</a:t>
            </a:r>
          </a:p>
          <a:p>
            <a:r>
              <a:rPr lang="el-GR" dirty="0" smtClean="0"/>
              <a:t>Στο </a:t>
            </a:r>
            <a:r>
              <a:rPr lang="el-GR" dirty="0"/>
              <a:t>εσωτερικό του υμενώδους κοχλία </a:t>
            </a:r>
            <a:r>
              <a:rPr lang="el-GR" dirty="0" smtClean="0"/>
              <a:t>βρίσκεται </a:t>
            </a:r>
            <a:r>
              <a:rPr lang="el-GR" dirty="0"/>
              <a:t>το όργανο του </a:t>
            </a:r>
            <a:r>
              <a:rPr lang="en-US" dirty="0" err="1"/>
              <a:t>Korti</a:t>
            </a:r>
            <a:r>
              <a:rPr lang="en-US" dirty="0"/>
              <a:t> </a:t>
            </a:r>
            <a:r>
              <a:rPr lang="el-GR" dirty="0"/>
              <a:t>(όργανο της ακοής, μεταφέρει το αίσθημα της ακοής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2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650439"/>
              </p:ext>
            </p:extLst>
          </p:nvPr>
        </p:nvGraphicFramePr>
        <p:xfrm>
          <a:off x="242902" y="442501"/>
          <a:ext cx="8640000" cy="6461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800" b="1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 descr="07_078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58" y="1132864"/>
            <a:ext cx="5902752" cy="5040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4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 noChangeAspect="1"/>
          </p:cNvSpPr>
          <p:nvPr>
            <p:ph idx="1"/>
          </p:nvPr>
        </p:nvSpPr>
        <p:spPr>
          <a:xfrm>
            <a:off x="2100775" y="3014657"/>
            <a:ext cx="9780604" cy="5378958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30</a:t>
            </a:fld>
            <a:endParaRPr lang="en-US"/>
          </a:p>
        </p:txBody>
      </p:sp>
      <p:pic>
        <p:nvPicPr>
          <p:cNvPr id="4098" name="23 - Εικόνα" descr="ΑΥΤΙ0005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337" y="1417638"/>
            <a:ext cx="5694030" cy="440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50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31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555148"/>
              </p:ext>
            </p:extLst>
          </p:nvPr>
        </p:nvGraphicFramePr>
        <p:xfrm>
          <a:off x="242902" y="424097"/>
          <a:ext cx="8640000" cy="434339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28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Βιβλιο</a:t>
                      </a:r>
                      <a:r>
                        <a:rPr lang="el-GR" sz="2800" b="0" u="none" dirty="0" smtClean="0">
                          <a:solidFill>
                            <a:srgbClr val="EEECE1"/>
                          </a:solidFill>
                          <a:latin typeface="+mn-lt"/>
                          <a:cs typeface="Times New Roman"/>
                        </a:rPr>
                        <a:t>γραφία</a:t>
                      </a:r>
                      <a:endParaRPr lang="en-US" sz="2800" b="0" u="none" dirty="0">
                        <a:solidFill>
                          <a:srgbClr val="EEECE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l-GR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Αποστολάκης Γ.: </a:t>
                      </a:r>
                      <a:r>
                        <a:rPr lang="el-GR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Ανατομική του ανθρώπου</a:t>
                      </a:r>
                      <a:r>
                        <a:rPr lang="en-US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l-GR" sz="12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Εκδόσεις </a:t>
                      </a:r>
                      <a:r>
                        <a:rPr lang="el-GR" sz="1200" b="0" i="0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Παπαζήση</a:t>
                      </a:r>
                      <a:r>
                        <a:rPr lang="el-GR" sz="12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200" b="0" i="0" kern="1200" baseline="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1968.</a:t>
                      </a:r>
                      <a:endParaRPr lang="el-GR" sz="16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l-GR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Καμμάς Αντώνης:</a:t>
                      </a:r>
                      <a:r>
                        <a:rPr lang="el-GR" sz="14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Μαθήματα Ανατομικής.</a:t>
                      </a:r>
                      <a:r>
                        <a:rPr lang="el-GR" sz="1400" b="1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2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Βήτα Ιατρικές Εκδόσεις, 2010.</a:t>
                      </a:r>
                      <a:endParaRPr lang="el-GR" sz="16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l-GR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Σάββας</a:t>
                      </a:r>
                      <a:r>
                        <a:rPr lang="el-GR" sz="14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Α.: </a:t>
                      </a:r>
                      <a:r>
                        <a:rPr lang="el-GR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Ανατομική του Ανθρώπου. </a:t>
                      </a:r>
                      <a:r>
                        <a:rPr lang="el-GR" sz="12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Εκδόσεις Κυριακίδη, 1979.</a:t>
                      </a:r>
                      <a:endParaRPr lang="el-GR" sz="12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l-GR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Σάββας</a:t>
                      </a:r>
                      <a:r>
                        <a:rPr lang="el-GR" sz="14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Α.: </a:t>
                      </a:r>
                      <a:r>
                        <a:rPr lang="el-GR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Επίτομη Ανατομική του Ανθρώπου &amp; Άτλας. </a:t>
                      </a:r>
                      <a:r>
                        <a:rPr lang="el-GR" sz="12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Εκδόσεις Κυριακίδη,1980.</a:t>
                      </a:r>
                      <a:endParaRPr lang="el-GR" sz="16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l-GR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140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Platzer Werner</a:t>
                      </a:r>
                      <a:r>
                        <a:rPr lang="el-GR" sz="140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l-GR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Εγχειρίδιο Ανατομικής του Ανθρώπου με Έγχρωμο Άτλαντα.</a:t>
                      </a:r>
                      <a:r>
                        <a:rPr lang="el-GR" sz="140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20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Εκδόσεις </a:t>
                      </a:r>
                      <a:r>
                        <a:rPr lang="el-GR" sz="1200" i="0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Λίτσας</a:t>
                      </a:r>
                      <a:r>
                        <a:rPr lang="el-GR" sz="120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1998.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Agur A.M.R., Dalley A.F. :</a:t>
                      </a:r>
                      <a:r>
                        <a:rPr lang="is-I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Grant’s atlas of anatomy.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1200" b="0" i="0" u="none" strike="noStrike" kern="1200" baseline="300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ed. Lippincott Williams &amp; Wilkins, 2013.</a:t>
                      </a:r>
                      <a:endParaRPr lang="en-US" sz="1400" b="0" i="0" u="none" strike="noStrike" kern="1200" baseline="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Ellis H.,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Mahadevan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V.: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Clinical Anatomy. Applied Anatomy for Students and Junior Doctors.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1200" b="0" i="0" u="none" strike="noStrike" kern="1200" baseline="300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ed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, Willey, 2013.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8.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Moore</a:t>
                      </a:r>
                      <a:r>
                        <a:rPr lang="el-GR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Κ.,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Agur M.R.</a:t>
                      </a:r>
                      <a:r>
                        <a:rPr lang="el-GR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Α.,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Dalley F.</a:t>
                      </a:r>
                      <a:r>
                        <a:rPr lang="el-GR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Α.: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Essential Clinical Anatomy.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200" b="0" i="0" u="none" strike="noStrike" kern="1200" baseline="300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ed. Lippincott Williams &amp; Wilkins 2012.</a:t>
                      </a:r>
                      <a:endParaRPr lang="el-GR" sz="16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9. </a:t>
                      </a:r>
                      <a:r>
                        <a:rPr lang="en-US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Netter</a:t>
                      </a:r>
                      <a:r>
                        <a:rPr lang="en-US" sz="14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Frank H.: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Atlas of Human Anatomy. 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200" b="0" i="0" u="none" strike="noStrike" kern="1200" baseline="300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Ed. Saunders, 2011.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10. </a:t>
                      </a:r>
                      <a:r>
                        <a:rPr lang="en-US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Sobotta:</a:t>
                      </a:r>
                      <a:r>
                        <a:rPr lang="en-US" sz="14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1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Άτλας Ανατομικής του Ανθρώπου. </a:t>
                      </a:r>
                      <a:r>
                        <a:rPr lang="el-GR" sz="12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Γ. </a:t>
                      </a:r>
                      <a:r>
                        <a:rPr lang="el-GR" sz="1200" b="0" i="0" u="none" kern="1200" baseline="0" dirty="0" err="1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Παρισιάνος</a:t>
                      </a:r>
                      <a:r>
                        <a:rPr lang="el-GR" sz="12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, 1978</a:t>
                      </a:r>
                      <a:endParaRPr lang="el-GR" sz="12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5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2013-02-19 18.52.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22" y="1336312"/>
            <a:ext cx="4680000" cy="4680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065522"/>
              </p:ext>
            </p:extLst>
          </p:nvPr>
        </p:nvGraphicFramePr>
        <p:xfrm>
          <a:off x="242902" y="442637"/>
          <a:ext cx="8640000" cy="6400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36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Ευχαριστώ για την Προσοχή σας!</a:t>
                      </a:r>
                      <a:endParaRPr lang="en-US" sz="3600" b="0" u="none" dirty="0">
                        <a:solidFill>
                          <a:srgbClr val="EEECE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3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26951"/>
              </p:ext>
            </p:extLst>
          </p:nvPr>
        </p:nvGraphicFramePr>
        <p:xfrm>
          <a:off x="242902" y="442501"/>
          <a:ext cx="8640000" cy="6461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800" b="1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07_079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89" y="1142000"/>
            <a:ext cx="5652188" cy="5040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7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740395"/>
              </p:ext>
            </p:extLst>
          </p:nvPr>
        </p:nvGraphicFramePr>
        <p:xfrm>
          <a:off x="242902" y="442501"/>
          <a:ext cx="8640000" cy="6461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800" b="1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 descr="07_080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34" y="1142000"/>
            <a:ext cx="6130040" cy="5040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6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285215"/>
              </p:ext>
            </p:extLst>
          </p:nvPr>
        </p:nvGraphicFramePr>
        <p:xfrm>
          <a:off x="242902" y="442501"/>
          <a:ext cx="8640000" cy="6461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800" b="1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07_081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59" y="1152497"/>
            <a:ext cx="5358920" cy="5040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4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020634"/>
              </p:ext>
            </p:extLst>
          </p:nvPr>
        </p:nvGraphicFramePr>
        <p:xfrm>
          <a:off x="242902" y="442501"/>
          <a:ext cx="8640000" cy="6461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800" b="1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 descr="07_082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03" y="1152497"/>
            <a:ext cx="4607120" cy="5040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043205"/>
              </p:ext>
            </p:extLst>
          </p:nvPr>
        </p:nvGraphicFramePr>
        <p:xfrm>
          <a:off x="242902" y="442501"/>
          <a:ext cx="8640000" cy="6461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800" b="1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07_083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70" y="1178594"/>
            <a:ext cx="4569992" cy="5040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430600"/>
              </p:ext>
            </p:extLst>
          </p:nvPr>
        </p:nvGraphicFramePr>
        <p:xfrm>
          <a:off x="242902" y="442501"/>
          <a:ext cx="8640000" cy="6461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800" b="1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 descr="07_083b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31" y="1189041"/>
            <a:ext cx="4276720" cy="5040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4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3461</TotalTime>
  <Words>862</Words>
  <Application>Microsoft Office PowerPoint</Application>
  <PresentationFormat>Προβολή στην οθόνη (4:3)</PresentationFormat>
  <Paragraphs>120</Paragraphs>
  <Slides>32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Black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Το όργανο της ακοής και ισορροπίας Το αυτί </vt:lpstr>
      <vt:lpstr>Παρουσίαση του PowerPoint</vt:lpstr>
      <vt:lpstr>Το έξω αυτί</vt:lpstr>
      <vt:lpstr>Το μέσο αυτί</vt:lpstr>
      <vt:lpstr>Το μέσο αυτί</vt:lpstr>
      <vt:lpstr>Το μέσο αυτί</vt:lpstr>
      <vt:lpstr>Παρουσίαση του PowerPoint</vt:lpstr>
      <vt:lpstr>Το έσω αυτί</vt:lpstr>
      <vt:lpstr>Το έσω αυτί</vt:lpstr>
      <vt:lpstr>Το έσω αυτί</vt:lpstr>
      <vt:lpstr>Το έσω αυτί</vt:lpstr>
      <vt:lpstr>Το έσω αυτί</vt:lpstr>
      <vt:lpstr>Παρουσίαση του PowerPoint</vt:lpstr>
      <vt:lpstr>Παρουσίαση του PowerPoint</vt:lpstr>
      <vt:lpstr>Παρουσίαση του PowerPoint</vt:lpstr>
    </vt:vector>
  </TitlesOfParts>
  <Company>Ορθοπαιδικός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Ιωάννης Λαζαρέττος</dc:creator>
  <cp:lastModifiedBy>Ioannis Lazarettos</cp:lastModifiedBy>
  <cp:revision>164</cp:revision>
  <dcterms:created xsi:type="dcterms:W3CDTF">2014-10-06T08:41:40Z</dcterms:created>
  <dcterms:modified xsi:type="dcterms:W3CDTF">2015-05-27T05:54:59Z</dcterms:modified>
</cp:coreProperties>
</file>