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008062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3" d="100"/>
          <a:sy n="103" d="100"/>
        </p:scale>
        <p:origin x="-2224" y="-112"/>
      </p:cViewPr>
      <p:guideLst>
        <p:guide orient="horz" pos="1522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2000" dirty="0">
                <a:latin typeface="Arial"/>
              </a:rPr>
              <a:t>Πατήστε για επεξεργασία της μορφής των σημειώσεων</a:t>
            </a:r>
            <a:endParaRPr dirty="0"/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1400" dirty="0" smtClean="0">
                <a:latin typeface="Times New Roman"/>
              </a:rPr>
              <a:t>&lt;κεφαλίδα&gt;</a:t>
            </a:r>
            <a:endParaRPr lang="el-GR" dirty="0">
              <a:latin typeface="Helvetica Neue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l-GR" sz="1400" dirty="0" smtClean="0">
                <a:latin typeface="Times New Roman"/>
              </a:rPr>
              <a:t>&lt;ημερομηνία/ώρα&gt;</a:t>
            </a:r>
            <a:endParaRPr lang="el-GR" dirty="0">
              <a:latin typeface="Helvetica Neue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l-GR" sz="1400" dirty="0" smtClean="0">
                <a:latin typeface="Times New Roman"/>
              </a:rPr>
              <a:t>&lt;υποσέλιδο&gt;</a:t>
            </a:r>
            <a:endParaRPr lang="el-GR" dirty="0">
              <a:latin typeface="Helvetica Neue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B0004A6-055D-4C5A-8A88-0D4240040089}" type="slidenum">
              <a:rPr lang="el-GR" sz="1400" smtClean="0">
                <a:latin typeface="Times New Roman"/>
              </a:rPr>
              <a:pPr algn="r"/>
              <a:t>‹#›</a:t>
            </a:fld>
            <a:endParaRPr lang="el-GR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0625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D88A4BCC-D17B-49DA-8A76-EDAC130AAE61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</a:t>
            </a:fld>
            <a:endParaRPr dirty="0">
              <a:latin typeface="Helvetica Neue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A93EED5D-3A51-44DE-9228-D5D2EC52AE9E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10</a:t>
            </a:fld>
            <a:endParaRPr dirty="0">
              <a:latin typeface="Helvetica Neue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DA620FEB-5D31-4988-889A-43A833CC6A19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11</a:t>
            </a:fld>
            <a:endParaRPr dirty="0">
              <a:latin typeface="Helvetica Neue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8B0D3848-432A-42CD-ACE5-4DB359D837A9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12</a:t>
            </a:fld>
            <a:endParaRPr dirty="0">
              <a:latin typeface="Helvetica Neue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2A9DE444-D4A5-4E05-9E55-243038168716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13</a:t>
            </a:fld>
            <a:endParaRPr dirty="0">
              <a:latin typeface="Helvetica Neue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DD2ED323-3180-4B22-A6C5-FC9E08D6B13A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14</a:t>
            </a:fld>
            <a:endParaRPr dirty="0">
              <a:latin typeface="Helvetica Neue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8F7A0BA5-8957-44A1-AD62-F6A50A61B15C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15</a:t>
            </a:fld>
            <a:endParaRPr dirty="0">
              <a:latin typeface="Helvetica Neue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5A9E46FA-D647-4E35-8407-F60E31DD66F0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16</a:t>
            </a:fld>
            <a:endParaRPr dirty="0">
              <a:latin typeface="Helvetica Neue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F4DD6EC9-3C01-43D2-9938-AEA869FC0DBF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17</a:t>
            </a:fld>
            <a:endParaRPr dirty="0">
              <a:latin typeface="Helvetica Neue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FA41FD7C-9398-4670-B8D4-14D7D0EC8E99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</a:t>
            </a:fld>
            <a:endParaRPr dirty="0">
              <a:latin typeface="Helvetica Neue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636C5FF2-19CD-404F-85DF-41C81BB071F0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3</a:t>
            </a:fld>
            <a:endParaRPr dirty="0">
              <a:latin typeface="Helvetica Neue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7AFA2641-9773-4BE8-9ED4-8DDD222907AE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4</a:t>
            </a:fld>
            <a:endParaRPr dirty="0">
              <a:latin typeface="Helvetica Neue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03502B93-1018-49B7-A287-F1392B513A25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5</a:t>
            </a:fld>
            <a:endParaRPr dirty="0">
              <a:latin typeface="Helvetica Neue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27A453C7-4A4C-4FD5-9A76-8ED0F514957E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6</a:t>
            </a:fld>
            <a:endParaRPr dirty="0">
              <a:latin typeface="Helvetica Neue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21620C14-03AE-4CAD-B2E3-E040FE16E530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7</a:t>
            </a:fld>
            <a:endParaRPr dirty="0">
              <a:latin typeface="Helvetica Neue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186DAD65-01C1-446E-AD42-8F44455F4DE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8</a:t>
            </a:fld>
            <a:endParaRPr dirty="0">
              <a:latin typeface="Helvetica Neue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4280040" y="10156680"/>
            <a:ext cx="327780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6077EED3-3436-4D4F-8A2E-7C89F9EFD920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9</a:t>
            </a:fld>
            <a:endParaRPr dirty="0">
              <a:latin typeface="Helvetica Neue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03280" y="301680"/>
            <a:ext cx="9069120" cy="5842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Picture 7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7" name="Picture 7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3280" y="301680"/>
            <a:ext cx="9069120" cy="5842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280" y="301680"/>
            <a:ext cx="9069120" cy="126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GB" sz="4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Πατήστε για επεξεργασία της μορφής κειμένου του τίτλουClick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503280" y="6886440"/>
            <a:ext cx="2346120" cy="5187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448080" y="6886440"/>
            <a:ext cx="3193560" cy="51876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7226280" y="6886440"/>
            <a:ext cx="2346120" cy="518760"/>
          </a:xfrm>
          <a:prstGeom prst="rect">
            <a:avLst/>
          </a:prstGeom>
        </p:spPr>
        <p:txBody>
          <a:bodyPr lIns="0" tIns="0" rIns="0" bIns="0"/>
          <a:lstStyle/>
          <a:p>
            <a:fld id="{F701A9D6-F5F9-4395-AD76-45E7B6CDA625}" type="slidenum">
              <a:rPr lang="el-GR" sz="1400" smtClean="0">
                <a:solidFill>
                  <a:srgbClr val="FFFFFF"/>
                </a:solidFill>
                <a:latin typeface="Helvetica Neue"/>
                <a:ea typeface="ＭＳ Ｐゴシック"/>
              </a:rPr>
              <a:pPr/>
              <a:t>‹#›</a:t>
            </a:fld>
            <a:endParaRPr lang="el-GR" dirty="0">
              <a:latin typeface="Helvetica Neue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Helvetica Neue"/>
              </a:rPr>
              <a:t>Πατήστε για επεξεργασία της μορφής κειμένου διάρθρωσης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400">
                <a:latin typeface="Helvetica Neue"/>
              </a:rPr>
              <a:t>Δεύτερο επίπεδο διάρθρωσης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>
                <a:latin typeface="Helvetica Neue"/>
              </a:rPr>
              <a:t>Τρίτο επίπεδο διάρθρωσης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Helvetica Neue"/>
              </a:rPr>
              <a:t>Τέταρτο επίπεδο διάρθρωσης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Helvetica Neue"/>
              </a:rPr>
              <a:t>Πέμπτο επίπεδο διάρθρωσης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Helvetica Neue"/>
              </a:rPr>
              <a:t>Έκτο επίπεδο διάρθρωσης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Helvetica Neue"/>
              </a:rPr>
              <a:t>Έβδομο επίπεδο διάρθρωσης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l-GR" sz="4400" dirty="0">
                <a:latin typeface="Arial"/>
              </a:rPr>
              <a:t>Πατήστε για επεξεργασία της μορφής κειμένου του τίτλου</a:t>
            </a:r>
            <a:endParaRPr dirty="0"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l-GR" sz="3200" dirty="0">
                <a:latin typeface="Arial"/>
              </a:rPr>
              <a:t>Πατήστε για επεξεργασία της μορφής κειμένου διάρθρωσης</a:t>
            </a:r>
            <a:endParaRPr dirty="0"/>
          </a:p>
          <a:p>
            <a:pPr lvl="1">
              <a:buSzPct val="75000"/>
              <a:buFont typeface="StarSymbol"/>
              <a:buChar char=""/>
            </a:pPr>
            <a:r>
              <a:rPr lang="el-GR" sz="2800" dirty="0">
                <a:latin typeface="Arial"/>
              </a:rPr>
              <a:t>Δεύτερο επίπεδο διάρθρωσης</a:t>
            </a:r>
            <a:endParaRPr dirty="0"/>
          </a:p>
          <a:p>
            <a:pPr lvl="2">
              <a:buSzPct val="45000"/>
              <a:buFont typeface="StarSymbol"/>
              <a:buChar char=""/>
            </a:pPr>
            <a:r>
              <a:rPr lang="el-GR" sz="2400" dirty="0">
                <a:latin typeface="Arial"/>
              </a:rPr>
              <a:t>Τρίτο επίπεδο διάρθρωσης</a:t>
            </a:r>
            <a:endParaRPr dirty="0"/>
          </a:p>
          <a:p>
            <a:pPr lvl="3">
              <a:buSzPct val="75000"/>
              <a:buFont typeface="StarSymbol"/>
              <a:buChar char=""/>
            </a:pPr>
            <a:r>
              <a:rPr lang="el-GR" sz="2000" dirty="0">
                <a:latin typeface="Arial"/>
              </a:rPr>
              <a:t>Τέταρτο επίπεδο διάρθρωσης</a:t>
            </a:r>
            <a:endParaRPr dirty="0"/>
          </a:p>
          <a:p>
            <a:pPr lvl="4">
              <a:buSzPct val="45000"/>
              <a:buFont typeface="StarSymbol"/>
              <a:buChar char=""/>
            </a:pPr>
            <a:r>
              <a:rPr lang="el-GR" sz="2000" dirty="0">
                <a:latin typeface="Arial"/>
              </a:rPr>
              <a:t>Πέμπτο επίπεδο διάρθρωσης</a:t>
            </a:r>
            <a:endParaRPr dirty="0"/>
          </a:p>
          <a:p>
            <a:pPr lvl="5">
              <a:buSzPct val="45000"/>
              <a:buFont typeface="StarSymbol"/>
              <a:buChar char=""/>
            </a:pPr>
            <a:r>
              <a:rPr lang="el-GR" sz="2000" dirty="0">
                <a:latin typeface="Arial"/>
              </a:rPr>
              <a:t>Έκτο επίπεδο διάρθρωσης</a:t>
            </a:r>
            <a:endParaRPr dirty="0"/>
          </a:p>
          <a:p>
            <a:pPr lvl="6">
              <a:buSzPct val="45000"/>
              <a:buFont typeface="StarSymbol"/>
              <a:buChar char=""/>
            </a:pPr>
            <a:r>
              <a:rPr lang="el-GR" sz="2000" dirty="0">
                <a:latin typeface="Arial"/>
              </a:rPr>
              <a:t>Έβδομο επίπεδο διάρθρωσης</a:t>
            </a:r>
            <a:endParaRPr dirty="0"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504000" y="6886800"/>
            <a:ext cx="2348280" cy="520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1400" dirty="0" smtClean="0">
                <a:latin typeface="Times New Roman"/>
              </a:rPr>
              <a:t>&lt;ημερομηνία/ώρα&gt;</a:t>
            </a:r>
            <a:endParaRPr lang="el-GR" dirty="0">
              <a:latin typeface="Helvetica Neue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447360" y="6886800"/>
            <a:ext cx="3195000" cy="52092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l-GR" sz="1400" dirty="0" smtClean="0">
                <a:latin typeface="Times New Roman"/>
              </a:rPr>
              <a:t>&lt;υποσέλιδο&gt;</a:t>
            </a:r>
            <a:endParaRPr lang="el-GR" dirty="0">
              <a:latin typeface="Helvetica Neue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7227720" y="6886800"/>
            <a:ext cx="2348280" cy="52092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9997C12C-00F7-4D4D-A6C3-ACE1AB97F28E}" type="slidenum">
              <a:rPr lang="el-GR" sz="1400" smtClean="0">
                <a:latin typeface="Times New Roman"/>
              </a:rPr>
              <a:pPr algn="r"/>
              <a:t>‹#›</a:t>
            </a:fld>
            <a:endParaRPr lang="el-GR" dirty="0">
              <a:latin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>
        <a:defRPr>
          <a:latin typeface="Helvetica Neue"/>
        </a:defRPr>
      </a:lvl1pPr>
    </p:titleStyle>
    <p:bodyStyle>
      <a:lvl1pPr>
        <a:defRPr>
          <a:latin typeface="Helvetica Neue"/>
        </a:defRPr>
      </a:lvl1pPr>
      <a:lvl2pPr>
        <a:defRPr>
          <a:latin typeface="Helvetica Neue"/>
        </a:defRPr>
      </a:lvl2pPr>
      <a:lvl3pPr>
        <a:defRPr>
          <a:latin typeface="Helvetica Neue"/>
        </a:defRPr>
      </a:lvl3pPr>
      <a:lvl4pPr>
        <a:defRPr>
          <a:latin typeface="Helvetica Neue"/>
        </a:defRPr>
      </a:lvl4pPr>
      <a:lvl5pPr>
        <a:defRPr>
          <a:latin typeface="Helvetica Neue"/>
        </a:defRPr>
      </a:lvl5pPr>
      <a:lvl6pPr>
        <a:defRPr>
          <a:latin typeface="Helvetica Neue"/>
        </a:defRPr>
      </a:lvl6pPr>
      <a:lvl7pPr>
        <a:defRPr>
          <a:latin typeface="Helvetica Neue"/>
        </a:defRPr>
      </a:lvl7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Line 1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84" name="Line 2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85" name="CustomShape 3"/>
          <p:cNvSpPr/>
          <p:nvPr/>
        </p:nvSpPr>
        <p:spPr>
          <a:xfrm>
            <a:off x="539640" y="792000"/>
            <a:ext cx="8996040" cy="638280"/>
          </a:xfrm>
          <a:custGeom>
            <a:avLst/>
            <a:gdLst/>
            <a:ahLst/>
            <a:cxnLst/>
            <a:rect l="0" t="0" r="r" b="b"/>
            <a:pathLst>
              <a:path w="24992" h="1669">
                <a:moveTo>
                  <a:pt x="0" y="0"/>
                </a:moveTo>
                <a:lnTo>
                  <a:pt x="24991" y="0"/>
                </a:lnTo>
                <a:lnTo>
                  <a:pt x="24991" y="1668"/>
                </a:lnTo>
                <a:lnTo>
                  <a:pt x="0" y="1668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74000"/>
              </a:lnSpc>
            </a:pPr>
            <a:r>
              <a:rPr lang="el-GR" sz="36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Μαστός</a:t>
            </a:r>
            <a:endParaRPr dirty="0">
              <a:latin typeface="Helvetica Neue"/>
            </a:endParaRPr>
          </a:p>
        </p:txBody>
      </p:sp>
      <p:sp>
        <p:nvSpPr>
          <p:cNvPr id="86" name="CustomShape 4"/>
          <p:cNvSpPr/>
          <p:nvPr/>
        </p:nvSpPr>
        <p:spPr>
          <a:xfrm>
            <a:off x="539640" y="5869080"/>
            <a:ext cx="8996040" cy="529560"/>
          </a:xfrm>
          <a:custGeom>
            <a:avLst/>
            <a:gdLst/>
            <a:ahLst/>
            <a:cxnLst/>
            <a:rect l="0" t="0" r="r" b="b"/>
            <a:pathLst>
              <a:path w="24994" h="1666">
                <a:moveTo>
                  <a:pt x="0" y="0"/>
                </a:moveTo>
                <a:lnTo>
                  <a:pt x="24993" y="0"/>
                </a:lnTo>
                <a:lnTo>
                  <a:pt x="24993" y="1665"/>
                </a:lnTo>
                <a:lnTo>
                  <a:pt x="0" y="1665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74000"/>
              </a:lnSpc>
            </a:pPr>
            <a:r>
              <a:rPr lang="el-GR" sz="20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20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</a:t>
            </a:r>
            <a:endParaRPr dirty="0">
              <a:latin typeface="Helvetica Neue"/>
            </a:endParaRPr>
          </a:p>
          <a:p>
            <a:pPr algn="r">
              <a:lnSpc>
                <a:spcPct val="74000"/>
              </a:lnSpc>
            </a:pPr>
            <a:r>
              <a:rPr lang="el-GR" sz="12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MD PhD </a:t>
            </a:r>
            <a:r>
              <a:rPr lang="el-GR" sz="12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pic>
        <p:nvPicPr>
          <p:cNvPr id="87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41960" y="1530720"/>
            <a:ext cx="4324320" cy="4324320"/>
          </a:xfrm>
          <a:prstGeom prst="rect">
            <a:avLst/>
          </a:prstGeom>
          <a:ln>
            <a:noFill/>
          </a:ln>
        </p:spPr>
      </p:pic>
      <p:pic>
        <p:nvPicPr>
          <p:cNvPr id="88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057280" y="1530720"/>
            <a:ext cx="4324320" cy="432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B0787ECE-BD91-4466-A6B3-5DFDE788497B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10</a:t>
            </a:fld>
            <a:endParaRPr dirty="0">
              <a:latin typeface="Helvetica Neue"/>
            </a:endParaRPr>
          </a:p>
        </p:txBody>
      </p:sp>
      <p:sp>
        <p:nvSpPr>
          <p:cNvPr id="157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58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59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Μαστός - Μαστογραφία</a:t>
            </a:r>
            <a:endParaRPr dirty="0">
              <a:latin typeface="Helvetica Neue"/>
            </a:endParaRPr>
          </a:p>
        </p:txBody>
      </p:sp>
      <p:sp>
        <p:nvSpPr>
          <p:cNvPr id="160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pic>
        <p:nvPicPr>
          <p:cNvPr id="161" name="Picture 16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62080" y="1277280"/>
            <a:ext cx="7802640" cy="503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D3375F83-84C8-4E9D-9B8A-96C866FCD615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11</a:t>
            </a:fld>
            <a:endParaRPr dirty="0">
              <a:latin typeface="Helvetica Neue"/>
            </a:endParaRPr>
          </a:p>
        </p:txBody>
      </p:sp>
      <p:sp>
        <p:nvSpPr>
          <p:cNvPr id="163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64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65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Μαστός - Μαστογραφία</a:t>
            </a:r>
            <a:endParaRPr dirty="0">
              <a:latin typeface="Helvetica Neue"/>
            </a:endParaRPr>
          </a:p>
        </p:txBody>
      </p:sp>
      <p:sp>
        <p:nvSpPr>
          <p:cNvPr id="166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pic>
        <p:nvPicPr>
          <p:cNvPr id="167" name="Picture 16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97200" y="1775880"/>
            <a:ext cx="8028000" cy="360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2BD45AE9-A644-4088-BA5E-53619336DA5B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12</a:t>
            </a:fld>
            <a:endParaRPr dirty="0">
              <a:latin typeface="Helvetica Neue"/>
            </a:endParaRPr>
          </a:p>
        </p:txBody>
      </p:sp>
      <p:sp>
        <p:nvSpPr>
          <p:cNvPr id="169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70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71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Μαστός - Παθήσεις</a:t>
            </a:r>
            <a:endParaRPr dirty="0">
              <a:latin typeface="Helvetica Neue"/>
            </a:endParaRPr>
          </a:p>
        </p:txBody>
      </p:sp>
      <p:sp>
        <p:nvSpPr>
          <p:cNvPr id="172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pic>
        <p:nvPicPr>
          <p:cNvPr id="173" name="Picture 17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76840" y="1465560"/>
            <a:ext cx="5814000" cy="3600000"/>
          </a:xfrm>
          <a:prstGeom prst="rect">
            <a:avLst/>
          </a:prstGeom>
          <a:ln>
            <a:noFill/>
          </a:ln>
        </p:spPr>
      </p:pic>
      <p:pic>
        <p:nvPicPr>
          <p:cNvPr id="174" name="Picture 17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082920" y="1490760"/>
            <a:ext cx="3762000" cy="360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F5250CA-FA1B-493F-A4F1-083161793060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13</a:t>
            </a:fld>
            <a:endParaRPr dirty="0">
              <a:latin typeface="Helvetica Neue"/>
            </a:endParaRPr>
          </a:p>
        </p:txBody>
      </p:sp>
      <p:sp>
        <p:nvSpPr>
          <p:cNvPr id="176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77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78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Μαστός - Παθήσεις</a:t>
            </a:r>
            <a:endParaRPr dirty="0">
              <a:latin typeface="Helvetica Neue"/>
            </a:endParaRPr>
          </a:p>
        </p:txBody>
      </p:sp>
      <p:sp>
        <p:nvSpPr>
          <p:cNvPr id="179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pic>
        <p:nvPicPr>
          <p:cNvPr id="180" name="Picture 17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428200" y="1165680"/>
            <a:ext cx="5205600" cy="540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CECEB37F-A516-44B8-96FB-0D6165CB71B7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14</a:t>
            </a:fld>
            <a:endParaRPr dirty="0">
              <a:latin typeface="Helvetica Neue"/>
            </a:endParaRPr>
          </a:p>
        </p:txBody>
      </p:sp>
      <p:sp>
        <p:nvSpPr>
          <p:cNvPr id="182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83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84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Μαστός - Παθήσεις</a:t>
            </a:r>
            <a:endParaRPr dirty="0">
              <a:latin typeface="Helvetica Neue"/>
            </a:endParaRPr>
          </a:p>
        </p:txBody>
      </p:sp>
      <p:sp>
        <p:nvSpPr>
          <p:cNvPr id="185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pic>
        <p:nvPicPr>
          <p:cNvPr id="186" name="Picture 18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90560" y="1803240"/>
            <a:ext cx="4870800" cy="396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210ED685-1C93-4C49-BAF5-A4C2B0E1BAEC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15</a:t>
            </a:fld>
            <a:endParaRPr dirty="0">
              <a:latin typeface="Helvetica Neue"/>
            </a:endParaRPr>
          </a:p>
        </p:txBody>
      </p:sp>
      <p:sp>
        <p:nvSpPr>
          <p:cNvPr id="188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89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90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Μαστός</a:t>
            </a:r>
            <a:endParaRPr dirty="0">
              <a:latin typeface="Helvetica Neue"/>
            </a:endParaRPr>
          </a:p>
        </p:txBody>
      </p:sp>
      <p:sp>
        <p:nvSpPr>
          <p:cNvPr id="191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pic>
        <p:nvPicPr>
          <p:cNvPr id="192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035520" y="1351800"/>
            <a:ext cx="3979440" cy="503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C1EAFD02-9210-40F6-9E75-3289F087B450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16</a:t>
            </a:fld>
            <a:endParaRPr dirty="0">
              <a:latin typeface="Helvetica Neue"/>
            </a:endParaRPr>
          </a:p>
        </p:txBody>
      </p:sp>
      <p:sp>
        <p:nvSpPr>
          <p:cNvPr id="19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9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96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Βιβλιογραφία</a:t>
            </a:r>
            <a:endParaRPr dirty="0">
              <a:latin typeface="Helvetica Neue"/>
            </a:endParaRPr>
          </a:p>
        </p:txBody>
      </p:sp>
      <p:sp>
        <p:nvSpPr>
          <p:cNvPr id="197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98" name="CustomShape 6"/>
          <p:cNvSpPr/>
          <p:nvPr/>
        </p:nvSpPr>
        <p:spPr>
          <a:xfrm>
            <a:off x="1016280" y="1650240"/>
            <a:ext cx="7836480" cy="437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4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1. 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Αποστολάκης Γ.: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Ανατομική του ανθρώπου.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Εκδόσεις </a:t>
            </a:r>
            <a:r>
              <a:rPr lang="el-GR" sz="12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Παπαζήση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, 1968.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2. </a:t>
            </a:r>
            <a:r>
              <a:rPr lang="el-GR" sz="14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Καμμάς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Αντώνης: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Μαθήματα Ανατομικής.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Βήτα Ιατρικές Εκδόσεις, 2010.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3. 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Σάββας Α.: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Ανατομική του Ανθρώπου.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Εκδόσεις Κυριακίδη, 1979.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4. 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Σάββας Α.: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Επίτομη Ανατομική του Ανθρώπου &amp; Άτλας.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Εκδόσεις Κυριακίδη,1980.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5. </a:t>
            </a:r>
            <a:r>
              <a:rPr lang="el-GR" sz="14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Platzer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Werner: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Εγχειρίδιο Ανατομικής του Ανθρώπου με Έγχρωμο Άτλαντα.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Εκδόσεις </a:t>
            </a:r>
            <a:r>
              <a:rPr lang="el-GR" sz="12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Λίτσας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, 1998.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6. </a:t>
            </a:r>
            <a:r>
              <a:rPr lang="el-GR" sz="14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Agur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A.M.R., </a:t>
            </a:r>
            <a:r>
              <a:rPr lang="el-GR" sz="14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Dalley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A.F. 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Grant’s atlas of anatomy.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13</a:t>
            </a:r>
            <a:r>
              <a:rPr lang="el-GR" sz="1200" strike="noStrike" baseline="30000" dirty="0">
                <a:solidFill>
                  <a:srgbClr val="FF0000"/>
                </a:solidFill>
                <a:latin typeface="Helvetica Neue"/>
                <a:ea typeface="ＭＳ Ｐゴシック"/>
              </a:rPr>
              <a:t>th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ed. Lippincott Williams &amp; Wilkins, 2013.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7. 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Ellis H., </a:t>
            </a:r>
            <a:r>
              <a:rPr lang="el-GR" sz="14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Mahadevan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V.: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Clinical Anatomy. Applied Anatomy for Students and Junior Doctors.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13</a:t>
            </a:r>
            <a:r>
              <a:rPr lang="el-GR" sz="1200" strike="noStrike" baseline="30000" dirty="0">
                <a:solidFill>
                  <a:srgbClr val="FF0000"/>
                </a:solidFill>
                <a:latin typeface="Helvetica Neue"/>
                <a:ea typeface="ＭＳ Ｐゴシック"/>
              </a:rPr>
              <a:t>th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</a:t>
            </a:r>
            <a:r>
              <a:rPr lang="el-GR" sz="12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ed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, Willey, 2013.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8. 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Moore Κ., </a:t>
            </a:r>
            <a:r>
              <a:rPr lang="el-GR" sz="14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Agur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M.R.Α., </a:t>
            </a:r>
            <a:r>
              <a:rPr lang="el-GR" sz="14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Dalley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F.Α.: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Essential Clinical Anatomy.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4</a:t>
            </a:r>
            <a:r>
              <a:rPr lang="el-GR" sz="1200" strike="noStrike" baseline="30000" dirty="0">
                <a:solidFill>
                  <a:srgbClr val="FF0000"/>
                </a:solidFill>
                <a:latin typeface="Helvetica Neue"/>
                <a:ea typeface="ＭＳ Ｐゴシック"/>
              </a:rPr>
              <a:t>th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ed. Lippincott Williams &amp; Wilkins 2012.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9. 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Netter Frank H.: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Atlas of Human Anatomy.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5</a:t>
            </a:r>
            <a:r>
              <a:rPr lang="el-GR" sz="1200" strike="noStrike" baseline="30000" dirty="0">
                <a:solidFill>
                  <a:srgbClr val="FF0000"/>
                </a:solidFill>
                <a:latin typeface="Helvetica Neue"/>
                <a:ea typeface="ＭＳ Ｐゴシック"/>
              </a:rPr>
              <a:t>th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 Ed. Saunders, 2011.</a:t>
            </a:r>
            <a:endParaRPr dirty="0">
              <a:latin typeface="Helvetica Neue"/>
            </a:endParaRPr>
          </a:p>
          <a:p>
            <a:pPr>
              <a:lnSpc>
                <a:spcPct val="141000"/>
              </a:lnSpc>
            </a:pP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10. </a:t>
            </a:r>
            <a:r>
              <a:rPr lang="el-GR" sz="14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Sobotta</a:t>
            </a:r>
            <a:r>
              <a:rPr lang="el-GR" sz="14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: </a:t>
            </a:r>
            <a:r>
              <a:rPr lang="el-GR" sz="1400" b="1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Άτλας Ανατομικής του Ανθρώπου. 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Γ. </a:t>
            </a:r>
            <a:r>
              <a:rPr lang="el-GR" sz="12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Παρισιάνος</a:t>
            </a:r>
            <a:r>
              <a:rPr lang="el-GR" sz="1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, 1978</a:t>
            </a:r>
            <a:endParaRPr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A8FA07D9-F8DF-4849-9738-8C8BFD092879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17</a:t>
            </a:fld>
            <a:endParaRPr dirty="0">
              <a:latin typeface="Helvetica Neue"/>
            </a:endParaRPr>
          </a:p>
        </p:txBody>
      </p:sp>
      <p:sp>
        <p:nvSpPr>
          <p:cNvPr id="200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01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02" name="CustomShape 4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203" name="CustomShape 5"/>
          <p:cNvSpPr/>
          <p:nvPr/>
        </p:nvSpPr>
        <p:spPr>
          <a:xfrm>
            <a:off x="363600" y="693720"/>
            <a:ext cx="9356400" cy="546480"/>
          </a:xfrm>
          <a:custGeom>
            <a:avLst/>
            <a:gdLst/>
            <a:ahLst/>
            <a:cxnLst/>
            <a:rect l="0" t="0" r="r" b="b"/>
            <a:pathLst>
              <a:path w="25994" h="1775">
                <a:moveTo>
                  <a:pt x="0" y="0"/>
                </a:moveTo>
                <a:lnTo>
                  <a:pt x="25993" y="0"/>
                </a:lnTo>
                <a:lnTo>
                  <a:pt x="25993" y="1774"/>
                </a:lnTo>
                <a:lnTo>
                  <a:pt x="0" y="1774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4000"/>
              </a:lnSpc>
            </a:pPr>
            <a:r>
              <a:rPr lang="el-GR" sz="36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Ευχαριστώ για την Προσοχή σας!</a:t>
            </a:r>
            <a:endParaRPr dirty="0">
              <a:latin typeface="Helvetica Neue"/>
            </a:endParaRPr>
          </a:p>
        </p:txBody>
      </p:sp>
      <p:pic>
        <p:nvPicPr>
          <p:cNvPr id="204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19280" y="1547640"/>
            <a:ext cx="5040000" cy="50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E8F614CA-C39C-4AF3-A710-281AA7652654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2</a:t>
            </a:fld>
            <a:endParaRPr dirty="0">
              <a:latin typeface="Helvetica Neue"/>
            </a:endParaRPr>
          </a:p>
        </p:txBody>
      </p:sp>
      <p:sp>
        <p:nvSpPr>
          <p:cNvPr id="90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91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92" name="CustomShape 4"/>
          <p:cNvSpPr/>
          <p:nvPr/>
        </p:nvSpPr>
        <p:spPr>
          <a:xfrm>
            <a:off x="287280" y="539640"/>
            <a:ext cx="8996040" cy="57780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89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Μαστός</a:t>
            </a:r>
            <a:endParaRPr dirty="0">
              <a:latin typeface="Helvetica Neue"/>
            </a:endParaRPr>
          </a:p>
        </p:txBody>
      </p:sp>
      <p:sp>
        <p:nvSpPr>
          <p:cNvPr id="93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94" name="CustomShape 6"/>
          <p:cNvSpPr/>
          <p:nvPr/>
        </p:nvSpPr>
        <p:spPr>
          <a:xfrm>
            <a:off x="287280" y="1379520"/>
            <a:ext cx="9359640" cy="181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Ημισφαιρική λιπώδης πτυχή του δέρματος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2</a:t>
            </a:r>
            <a:r>
              <a:rPr lang="el-GR" sz="2800" strike="noStrike" baseline="30000" dirty="0">
                <a:solidFill>
                  <a:srgbClr val="FFFFFF"/>
                </a:solidFill>
                <a:latin typeface="Helvetica Neue"/>
                <a:ea typeface="ＭＳ Ｐゴシック"/>
              </a:rPr>
              <a:t>η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-6</a:t>
            </a:r>
            <a:r>
              <a:rPr lang="el-GR" sz="2800" strike="noStrike" baseline="30000" dirty="0">
                <a:solidFill>
                  <a:srgbClr val="FFFFFF"/>
                </a:solidFill>
                <a:latin typeface="Helvetica Neue"/>
                <a:ea typeface="ＭＳ Ｐゴシック"/>
              </a:rPr>
              <a:t>η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Πλευρά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Μπροστά από μείζονα θωρακικό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Θηλή - Θηλαία Άλως</a:t>
            </a:r>
            <a:endParaRPr dirty="0">
              <a:latin typeface="Helvetica Neue"/>
            </a:endParaRPr>
          </a:p>
        </p:txBody>
      </p:sp>
      <p:pic>
        <p:nvPicPr>
          <p:cNvPr id="95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6" b="99429" l="955" r="99284">
                        <a14:foregroundMark x1="66587" y1="95714" x2="66587" y2="95714"/>
                        <a14:foregroundMark x1="71838" y1="92000" x2="71838" y2="92000"/>
                        <a14:foregroundMark x1="16706" y1="97714" x2="16706" y2="97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067880" y="1432440"/>
            <a:ext cx="2801160" cy="4679640"/>
          </a:xfrm>
          <a:prstGeom prst="rect">
            <a:avLst/>
          </a:prstGeom>
          <a:ln>
            <a:noFill/>
          </a:ln>
        </p:spPr>
      </p:pic>
      <p:sp>
        <p:nvSpPr>
          <p:cNvPr id="96" name="CustomShape 7"/>
          <p:cNvSpPr/>
          <p:nvPr/>
        </p:nvSpPr>
        <p:spPr>
          <a:xfrm>
            <a:off x="8092800" y="6346800"/>
            <a:ext cx="13651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30000"/>
              </a:lnSpc>
            </a:pPr>
            <a:r>
              <a:rPr lang="el-GR" sz="1600" strike="noStrike" dirty="0">
                <a:solidFill>
                  <a:srgbClr val="FFFFFF"/>
                </a:solidFill>
                <a:latin typeface="Helvetica Neue"/>
              </a:rPr>
              <a:t>Θηλαία Άλως</a:t>
            </a:r>
            <a:endParaRPr dirty="0">
              <a:latin typeface="Helvetica Neue"/>
            </a:endParaRPr>
          </a:p>
        </p:txBody>
      </p:sp>
      <p:sp>
        <p:nvSpPr>
          <p:cNvPr id="97" name="CustomShape 8"/>
          <p:cNvSpPr/>
          <p:nvPr/>
        </p:nvSpPr>
        <p:spPr>
          <a:xfrm>
            <a:off x="5987520" y="4574520"/>
            <a:ext cx="6656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30000"/>
              </a:lnSpc>
            </a:pPr>
            <a:r>
              <a:rPr lang="el-GR" sz="1600" strike="noStrike" dirty="0">
                <a:solidFill>
                  <a:srgbClr val="FFFFFF"/>
                </a:solidFill>
                <a:latin typeface="Helvetica Neue"/>
              </a:rPr>
              <a:t>Θηλή</a:t>
            </a:r>
            <a:endParaRPr dirty="0">
              <a:latin typeface="Helvetica Neue"/>
            </a:endParaRPr>
          </a:p>
        </p:txBody>
      </p:sp>
      <p:sp>
        <p:nvSpPr>
          <p:cNvPr id="98" name="Line 9"/>
          <p:cNvSpPr/>
          <p:nvPr/>
        </p:nvSpPr>
        <p:spPr>
          <a:xfrm flipV="1">
            <a:off x="6657840" y="4574160"/>
            <a:ext cx="1964160" cy="24372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99" name="Line 10"/>
          <p:cNvSpPr/>
          <p:nvPr/>
        </p:nvSpPr>
        <p:spPr>
          <a:xfrm flipV="1">
            <a:off x="8686080" y="4817880"/>
            <a:ext cx="64080" cy="162648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pic>
        <p:nvPicPr>
          <p:cNvPr id="100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000" y="3607200"/>
            <a:ext cx="5040000" cy="2959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7DFEBD86-FE92-4FCE-9117-ED5666A5341A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3</a:t>
            </a:fld>
            <a:endParaRPr dirty="0">
              <a:latin typeface="Helvetica Neue"/>
            </a:endParaRPr>
          </a:p>
        </p:txBody>
      </p:sp>
      <p:sp>
        <p:nvSpPr>
          <p:cNvPr id="102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03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04" name="CustomShape 4"/>
          <p:cNvSpPr/>
          <p:nvPr/>
        </p:nvSpPr>
        <p:spPr>
          <a:xfrm>
            <a:off x="287280" y="539640"/>
            <a:ext cx="8996040" cy="57780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89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Μαστός</a:t>
            </a:r>
            <a:endParaRPr dirty="0">
              <a:latin typeface="Helvetica Neue"/>
            </a:endParaRPr>
          </a:p>
        </p:txBody>
      </p:sp>
      <p:sp>
        <p:nvSpPr>
          <p:cNvPr id="105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06" name="CustomShape 6"/>
          <p:cNvSpPr/>
          <p:nvPr/>
        </p:nvSpPr>
        <p:spPr>
          <a:xfrm>
            <a:off x="287280" y="1379520"/>
            <a:ext cx="9359640" cy="267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/>
          <a:lstStyle/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Δέρμα λεπτό, διαφανές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Περιμαστικό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λίπος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Μαστικός αδένας (15-20 λοβοί)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Σύνδεσμοι Cooper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Γαλακτοφόρος κόλπος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Γαλακτοφόρος πόρος</a:t>
            </a:r>
            <a:endParaRPr dirty="0">
              <a:latin typeface="Helvetica Neue"/>
            </a:endParaRPr>
          </a:p>
        </p:txBody>
      </p:sp>
      <p:pic>
        <p:nvPicPr>
          <p:cNvPr id="10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" b="99429" l="2387" r="98091">
                        <a14:foregroundMark x1="69690" y1="82714" x2="69690" y2="82714"/>
                        <a14:foregroundMark x1="70167" y1="72857" x2="70167" y2="72857"/>
                        <a14:foregroundMark x1="73747" y1="51286" x2="73747" y2="51286"/>
                        <a14:foregroundMark x1="73747" y1="29143" x2="73747" y2="29143"/>
                        <a14:foregroundMark x1="84487" y1="61571" x2="84487" y2="61571"/>
                        <a14:foregroundMark x1="80430" y1="41571" x2="80430" y2="41571"/>
                        <a14:foregroundMark x1="62291" y1="64000" x2="62291" y2="64000"/>
                        <a14:foregroundMark x1="52983" y1="89143" x2="52983" y2="89143"/>
                        <a14:foregroundMark x1="65632" y1="95857" x2="65632" y2="95857"/>
                        <a14:foregroundMark x1="12411" y1="97857" x2="12411" y2="97857"/>
                        <a14:foregroundMark x1="56802" y1="60714" x2="56802" y2="60714"/>
                        <a14:foregroundMark x1="70406" y1="59571" x2="70406" y2="59571"/>
                        <a14:foregroundMark x1="77804" y1="55143" x2="77804" y2="55143"/>
                        <a14:foregroundMark x1="83771" y1="53571" x2="83771" y2="53571"/>
                        <a14:foregroundMark x1="78282" y1="67429" x2="78282" y2="67429"/>
                        <a14:foregroundMark x1="77566" y1="71429" x2="77566" y2="71429"/>
                        <a14:foregroundMark x1="74463" y1="63857" x2="74463" y2="63857"/>
                        <a14:foregroundMark x1="63007" y1="68714" x2="63007" y2="68714"/>
                        <a14:foregroundMark x1="58234" y1="76000" x2="58234" y2="76000"/>
                        <a14:foregroundMark x1="57757" y1="68857" x2="57757" y2="68857"/>
                        <a14:foregroundMark x1="71599" y1="79000" x2="71599" y2="79000"/>
                        <a14:foregroundMark x1="80430" y1="75857" x2="80430" y2="75857"/>
                        <a14:foregroundMark x1="78520" y1="78286" x2="78520" y2="78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635880" y="928080"/>
            <a:ext cx="2801160" cy="4679640"/>
          </a:xfrm>
          <a:prstGeom prst="rect">
            <a:avLst/>
          </a:prstGeom>
          <a:ln>
            <a:noFill/>
          </a:ln>
        </p:spPr>
      </p:pic>
      <p:sp>
        <p:nvSpPr>
          <p:cNvPr id="108" name="Line 7"/>
          <p:cNvSpPr/>
          <p:nvPr/>
        </p:nvSpPr>
        <p:spPr>
          <a:xfrm flipH="1" flipV="1">
            <a:off x="7212600" y="5282280"/>
            <a:ext cx="538920" cy="86796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109" name="Line 8"/>
          <p:cNvSpPr/>
          <p:nvPr/>
        </p:nvSpPr>
        <p:spPr>
          <a:xfrm flipH="1">
            <a:off x="7313040" y="2478240"/>
            <a:ext cx="978120" cy="138780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110" name="CustomShape 9"/>
          <p:cNvSpPr/>
          <p:nvPr/>
        </p:nvSpPr>
        <p:spPr>
          <a:xfrm>
            <a:off x="7449840" y="1089720"/>
            <a:ext cx="18284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30000"/>
              </a:lnSpc>
            </a:pPr>
            <a:r>
              <a:rPr lang="el-GR" sz="1600" strike="noStrike" dirty="0" err="1">
                <a:solidFill>
                  <a:srgbClr val="FFFFFF"/>
                </a:solidFill>
                <a:latin typeface="Helvetica Neue"/>
              </a:rPr>
              <a:t>Περιμαστικό</a:t>
            </a:r>
            <a:r>
              <a:rPr lang="el-GR" sz="1600" strike="noStrike" dirty="0">
                <a:solidFill>
                  <a:srgbClr val="FFFFFF"/>
                </a:solidFill>
                <a:latin typeface="Helvetica Neue"/>
              </a:rPr>
              <a:t> λίπος</a:t>
            </a:r>
            <a:endParaRPr dirty="0">
              <a:latin typeface="Helvetica Neue"/>
            </a:endParaRPr>
          </a:p>
        </p:txBody>
      </p:sp>
      <p:sp>
        <p:nvSpPr>
          <p:cNvPr id="111" name="Line 10"/>
          <p:cNvSpPr/>
          <p:nvPr/>
        </p:nvSpPr>
        <p:spPr>
          <a:xfrm flipH="1">
            <a:off x="7038720" y="1489680"/>
            <a:ext cx="1252440" cy="36648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112" name="CustomShape 11"/>
          <p:cNvSpPr/>
          <p:nvPr/>
        </p:nvSpPr>
        <p:spPr>
          <a:xfrm>
            <a:off x="7450200" y="2078280"/>
            <a:ext cx="17218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30000"/>
              </a:lnSpc>
            </a:pPr>
            <a:r>
              <a:rPr lang="el-GR" sz="1600" strike="noStrike" dirty="0">
                <a:solidFill>
                  <a:srgbClr val="FFFFFF"/>
                </a:solidFill>
                <a:latin typeface="Helvetica Neue"/>
              </a:rPr>
              <a:t>Μαστικός αδένας</a:t>
            </a:r>
            <a:endParaRPr dirty="0">
              <a:latin typeface="Helvetica Neue"/>
            </a:endParaRPr>
          </a:p>
        </p:txBody>
      </p:sp>
      <p:sp>
        <p:nvSpPr>
          <p:cNvPr id="113" name="CustomShape 12"/>
          <p:cNvSpPr/>
          <p:nvPr/>
        </p:nvSpPr>
        <p:spPr>
          <a:xfrm>
            <a:off x="6803640" y="6141240"/>
            <a:ext cx="18957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30000"/>
              </a:lnSpc>
            </a:pPr>
            <a:r>
              <a:rPr lang="el-GR" sz="1600" strike="noStrike" dirty="0">
                <a:solidFill>
                  <a:srgbClr val="FFFFFF"/>
                </a:solidFill>
                <a:latin typeface="Helvetica Neue"/>
              </a:rPr>
              <a:t>Σύνδεσμος Cooper</a:t>
            </a:r>
            <a:endParaRPr dirty="0">
              <a:latin typeface="Helvetica Neue"/>
            </a:endParaRPr>
          </a:p>
        </p:txBody>
      </p:sp>
      <p:sp>
        <p:nvSpPr>
          <p:cNvPr id="114" name="CustomShape 13"/>
          <p:cNvSpPr/>
          <p:nvPr/>
        </p:nvSpPr>
        <p:spPr>
          <a:xfrm>
            <a:off x="4154760" y="5739120"/>
            <a:ext cx="220032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30000"/>
              </a:lnSpc>
            </a:pPr>
            <a:r>
              <a:rPr lang="el-GR" sz="1600" strike="noStrike" dirty="0">
                <a:solidFill>
                  <a:srgbClr val="FFFFFF"/>
                </a:solidFill>
                <a:latin typeface="Helvetica Neue"/>
              </a:rPr>
              <a:t>Γαλακτοφόρος κόλπος</a:t>
            </a:r>
            <a:endParaRPr dirty="0">
              <a:latin typeface="Helvetica Neue"/>
            </a:endParaRPr>
          </a:p>
        </p:txBody>
      </p:sp>
      <p:sp>
        <p:nvSpPr>
          <p:cNvPr id="115" name="CustomShape 14"/>
          <p:cNvSpPr/>
          <p:nvPr/>
        </p:nvSpPr>
        <p:spPr>
          <a:xfrm>
            <a:off x="4153320" y="4998960"/>
            <a:ext cx="21243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30000"/>
              </a:lnSpc>
            </a:pPr>
            <a:r>
              <a:rPr lang="el-GR" sz="1600" strike="noStrike" dirty="0">
                <a:solidFill>
                  <a:srgbClr val="FFFFFF"/>
                </a:solidFill>
                <a:latin typeface="Helvetica Neue"/>
              </a:rPr>
              <a:t>Γαλακτοφόρος πόρος</a:t>
            </a:r>
            <a:endParaRPr dirty="0">
              <a:latin typeface="Helvetica Neue"/>
            </a:endParaRPr>
          </a:p>
        </p:txBody>
      </p:sp>
      <p:sp>
        <p:nvSpPr>
          <p:cNvPr id="116" name="Line 15"/>
          <p:cNvSpPr/>
          <p:nvPr/>
        </p:nvSpPr>
        <p:spPr>
          <a:xfrm flipV="1">
            <a:off x="6289560" y="4304520"/>
            <a:ext cx="1297440" cy="97776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sp>
        <p:nvSpPr>
          <p:cNvPr id="117" name="Line 16"/>
          <p:cNvSpPr/>
          <p:nvPr/>
        </p:nvSpPr>
        <p:spPr>
          <a:xfrm flipV="1">
            <a:off x="6289560" y="4204080"/>
            <a:ext cx="1736280" cy="1790640"/>
          </a:xfrm>
          <a:prstGeom prst="line">
            <a:avLst/>
          </a:prstGeom>
          <a:ln w="38160">
            <a:solidFill>
              <a:srgbClr val="FFFF00"/>
            </a:solidFill>
            <a:round/>
            <a:tailEnd type="triangle" w="med" len="med"/>
          </a:ln>
        </p:spPr>
      </p:sp>
      <p:pic>
        <p:nvPicPr>
          <p:cNvPr id="2" name="Picture 1" descr="01_00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2" y="4068900"/>
            <a:ext cx="2399751" cy="27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5F474DF1-1ABB-4206-87AD-E5DAEC48A9B5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4</a:t>
            </a:fld>
            <a:endParaRPr dirty="0">
              <a:latin typeface="Helvetica Neue"/>
            </a:endParaRPr>
          </a:p>
        </p:txBody>
      </p:sp>
      <p:sp>
        <p:nvSpPr>
          <p:cNvPr id="120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21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22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Μαστός</a:t>
            </a:r>
            <a:endParaRPr dirty="0">
              <a:latin typeface="Helvetica Neue"/>
            </a:endParaRPr>
          </a:p>
        </p:txBody>
      </p:sp>
      <p:sp>
        <p:nvSpPr>
          <p:cNvPr id="123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pic>
        <p:nvPicPr>
          <p:cNvPr id="124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2520" y="1139760"/>
            <a:ext cx="5400000" cy="550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CB885A35-D0D5-47F2-9616-2676BC1D8926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5</a:t>
            </a:fld>
            <a:endParaRPr dirty="0">
              <a:latin typeface="Helvetica Neue"/>
            </a:endParaRPr>
          </a:p>
        </p:txBody>
      </p:sp>
      <p:sp>
        <p:nvSpPr>
          <p:cNvPr id="126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27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28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Μαστός</a:t>
            </a:r>
            <a:endParaRPr dirty="0">
              <a:latin typeface="Helvetica Neue"/>
            </a:endParaRPr>
          </a:p>
        </p:txBody>
      </p:sp>
      <p:sp>
        <p:nvSpPr>
          <p:cNvPr id="129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pic>
        <p:nvPicPr>
          <p:cNvPr id="130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3600" y="1445400"/>
            <a:ext cx="6311880" cy="50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CD58ADE-A2E4-4465-8EE7-AA422A9B6526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6</a:t>
            </a:fld>
            <a:endParaRPr dirty="0">
              <a:latin typeface="Helvetica Neue"/>
            </a:endParaRPr>
          </a:p>
        </p:txBody>
      </p:sp>
      <p:sp>
        <p:nvSpPr>
          <p:cNvPr id="132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33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34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Μαστός</a:t>
            </a:r>
            <a:endParaRPr dirty="0">
              <a:latin typeface="Helvetica Neue"/>
            </a:endParaRPr>
          </a:p>
        </p:txBody>
      </p:sp>
      <p:sp>
        <p:nvSpPr>
          <p:cNvPr id="135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pic>
        <p:nvPicPr>
          <p:cNvPr id="13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6360" y="1809360"/>
            <a:ext cx="8639640" cy="3953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4114EAED-FE16-4BC9-8A94-963152408C9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7</a:t>
            </a:fld>
            <a:endParaRPr dirty="0">
              <a:latin typeface="Helvetica Neue"/>
            </a:endParaRPr>
          </a:p>
        </p:txBody>
      </p:sp>
      <p:sp>
        <p:nvSpPr>
          <p:cNvPr id="138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39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40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Μαστός</a:t>
            </a:r>
            <a:endParaRPr dirty="0">
              <a:latin typeface="Helvetica Neue"/>
            </a:endParaRPr>
          </a:p>
        </p:txBody>
      </p:sp>
      <p:sp>
        <p:nvSpPr>
          <p:cNvPr id="141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pic>
        <p:nvPicPr>
          <p:cNvPr id="142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5640" y="1484280"/>
            <a:ext cx="4139640" cy="3104640"/>
          </a:xfrm>
          <a:prstGeom prst="rect">
            <a:avLst/>
          </a:prstGeom>
          <a:ln>
            <a:noFill/>
          </a:ln>
        </p:spPr>
      </p:pic>
      <p:pic>
        <p:nvPicPr>
          <p:cNvPr id="143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46640" y="3448800"/>
            <a:ext cx="4139640" cy="3018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24578867-E983-443A-A611-CB6D5EFC5D55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8</a:t>
            </a:fld>
            <a:endParaRPr dirty="0">
              <a:latin typeface="Helvetica Neue"/>
            </a:endParaRPr>
          </a:p>
        </p:txBody>
      </p:sp>
      <p:sp>
        <p:nvSpPr>
          <p:cNvPr id="145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46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47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Μαστός - Αυτοεξέταση</a:t>
            </a:r>
            <a:endParaRPr dirty="0">
              <a:latin typeface="Helvetica Neue"/>
            </a:endParaRPr>
          </a:p>
        </p:txBody>
      </p:sp>
      <p:sp>
        <p:nvSpPr>
          <p:cNvPr id="148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pic>
        <p:nvPicPr>
          <p:cNvPr id="149" name="Picture 14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16120" y="1263755"/>
            <a:ext cx="6670800" cy="540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7226280" y="6886440"/>
            <a:ext cx="2346120" cy="51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F09DB692-6EC5-4FA2-80FD-37A7220DD767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pPr algn="r">
                <a:lnSpc>
                  <a:spcPct val="100000"/>
                </a:lnSpc>
              </a:pPr>
              <a:t>9</a:t>
            </a:fld>
            <a:endParaRPr dirty="0">
              <a:latin typeface="Helvetica Neue"/>
            </a:endParaRPr>
          </a:p>
        </p:txBody>
      </p:sp>
      <p:sp>
        <p:nvSpPr>
          <p:cNvPr id="151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52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53" name="CustomShape 4"/>
          <p:cNvSpPr/>
          <p:nvPr/>
        </p:nvSpPr>
        <p:spPr>
          <a:xfrm>
            <a:off x="287280" y="539640"/>
            <a:ext cx="8996040" cy="57708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Μαστός - Αυτοεξέταση</a:t>
            </a:r>
            <a:endParaRPr dirty="0">
              <a:latin typeface="Helvetica Neue"/>
            </a:endParaRPr>
          </a:p>
        </p:txBody>
      </p:sp>
      <p:sp>
        <p:nvSpPr>
          <p:cNvPr id="154" name="CustomShape 5"/>
          <p:cNvSpPr/>
          <p:nvPr/>
        </p:nvSpPr>
        <p:spPr>
          <a:xfrm>
            <a:off x="3784320" y="6881760"/>
            <a:ext cx="2499120" cy="45540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pic>
        <p:nvPicPr>
          <p:cNvPr id="155" name="Picture 15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91480" y="1211040"/>
            <a:ext cx="7143480" cy="5524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414</Words>
  <Application>Microsoft Macintosh PowerPoint</Application>
  <PresentationFormat>Custom</PresentationFormat>
  <Paragraphs>111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Ιωάννης Λαζαρέττος</cp:lastModifiedBy>
  <cp:revision>4</cp:revision>
  <dcterms:modified xsi:type="dcterms:W3CDTF">2014-12-13T12:03:33Z</dcterms:modified>
</cp:coreProperties>
</file>