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688" r:id="rId3"/>
    <p:sldId id="689" r:id="rId4"/>
    <p:sldId id="690" r:id="rId5"/>
    <p:sldId id="691" r:id="rId6"/>
    <p:sldId id="692" r:id="rId7"/>
    <p:sldId id="693" r:id="rId8"/>
    <p:sldId id="694" r:id="rId9"/>
    <p:sldId id="695" r:id="rId10"/>
    <p:sldId id="696" r:id="rId11"/>
    <p:sldId id="697" r:id="rId12"/>
    <p:sldId id="698" r:id="rId13"/>
    <p:sldId id="699" r:id="rId14"/>
    <p:sldId id="700" r:id="rId15"/>
    <p:sldId id="701" r:id="rId16"/>
    <p:sldId id="702" r:id="rId17"/>
    <p:sldId id="703" r:id="rId18"/>
    <p:sldId id="704" r:id="rId19"/>
    <p:sldId id="705" r:id="rId20"/>
    <p:sldId id="706" r:id="rId21"/>
    <p:sldId id="707" r:id="rId22"/>
    <p:sldId id="708" r:id="rId23"/>
    <p:sldId id="709" r:id="rId24"/>
    <p:sldId id="710" r:id="rId25"/>
    <p:sldId id="711" r:id="rId26"/>
    <p:sldId id="712" r:id="rId27"/>
    <p:sldId id="713" r:id="rId28"/>
    <p:sldId id="714" r:id="rId29"/>
    <p:sldId id="715" r:id="rId30"/>
    <p:sldId id="592" r:id="rId31"/>
    <p:sldId id="621" r:id="rId32"/>
    <p:sldId id="659" r:id="rId33"/>
    <p:sldId id="66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3" autoAdjust="0"/>
    <p:restoredTop sz="88445" autoAdjust="0"/>
  </p:normalViewPr>
  <p:slideViewPr>
    <p:cSldViewPr snapToGrid="0" snapToObjects="1" showGuides="1">
      <p:cViewPr varScale="1">
        <p:scale>
          <a:sx n="66" d="100"/>
          <a:sy n="66" d="100"/>
        </p:scale>
        <p:origin x="504" y="90"/>
      </p:cViewPr>
      <p:guideLst>
        <p:guide orient="horz" pos="286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04D34-F6B1-6C41-AFAE-4B3D92EC277E}" type="datetime1">
              <a:rPr lang="el-GR" smtClean="0"/>
              <a:t>09/06/2015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89031-30E7-8345-98AF-3BD842952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371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E3A23-60E0-9C44-804A-F364E95B05E7}" type="datetime1">
              <a:rPr lang="el-GR" smtClean="0"/>
              <a:t>09/06/2015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C785A-5836-C947-AF05-E892C528C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903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C785A-5836-C947-AF05-E892C528CD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4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86EB-7BEE-8344-8C5C-F3F027FD109F}" type="datetime1">
              <a:rPr lang="el-GR" smtClean="0"/>
              <a:t>09/06/2015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9BB3-F796-AD4C-9F4A-EE54FBAFF425}" type="datetime1">
              <a:rPr lang="el-GR" smtClean="0"/>
              <a:t>09/06/2015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3E69-9CC5-034E-85AA-794B77565896}" type="datetime1">
              <a:rPr lang="el-GR" smtClean="0"/>
              <a:t>09/06/2015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63A-BDA2-2F48-8D93-6831C74669CB}" type="datetime1">
              <a:rPr lang="el-GR" smtClean="0"/>
              <a:t>09/06/2015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8FCC-76E2-3444-8A68-16DBE6B9C5C6}" type="datetime1">
              <a:rPr lang="el-GR" smtClean="0"/>
              <a:t>09/06/2015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AD7A-5065-194D-AA58-0FED58BF55C5}" type="datetime1">
              <a:rPr lang="el-GR" smtClean="0"/>
              <a:t>09/06/2015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5689-1CCC-804E-BD48-DB0F0D3C55D2}" type="datetime1">
              <a:rPr lang="el-GR" smtClean="0"/>
              <a:t>09/06/2015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838E-2946-144F-B26E-743247A095C5}" type="datetime1">
              <a:rPr lang="el-GR" smtClean="0"/>
              <a:t>09/06/2015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D343-C5FE-B949-B2F9-626B1E16218E}" type="datetime1">
              <a:rPr lang="el-GR" smtClean="0"/>
              <a:t>09/06/2015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618E-2023-984A-A5FA-AF86B90BEC38}" type="datetime1">
              <a:rPr lang="el-GR" smtClean="0"/>
              <a:t>09/06/2015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6EB2-BC21-D548-9A3C-50BE828B034B}" type="datetime1">
              <a:rPr lang="el-GR" smtClean="0"/>
              <a:t>09/06/2015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95ABA-C816-BD4E-BB89-049576225CFA}" type="datetime1">
              <a:rPr lang="el-GR" smtClean="0"/>
              <a:t>09/06/2015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43895" y="44459"/>
            <a:ext cx="8654105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l-GR" dirty="0" smtClean="0"/>
              <a:t>Νευρικό Σύστημα </a:t>
            </a:r>
            <a:r>
              <a:rPr lang="el-GR" dirty="0" smtClean="0"/>
              <a:t>Ι</a:t>
            </a:r>
            <a:r>
              <a:rPr lang="en-US" dirty="0" smtClean="0"/>
              <a:t>I</a:t>
            </a:r>
            <a:r>
              <a:rPr lang="el-GR" dirty="0" smtClean="0"/>
              <a:t>Ι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1360" y="6224216"/>
            <a:ext cx="8358372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 smtClean="0"/>
              <a:t>Ioannis Lazarettos</a:t>
            </a:r>
          </a:p>
          <a:p>
            <a:pPr algn="r"/>
            <a:r>
              <a:rPr lang="en-US" sz="1200" dirty="0" smtClean="0"/>
              <a:t>MD PhD </a:t>
            </a:r>
            <a:r>
              <a:rPr lang="en-US" sz="1200" dirty="0" err="1" smtClean="0"/>
              <a:t>Orthopaedic</a:t>
            </a:r>
            <a:r>
              <a:rPr lang="en-US" sz="1200" dirty="0" smtClean="0"/>
              <a:t> Surgeon</a:t>
            </a:r>
            <a:endParaRPr lang="el-GR" sz="12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257823" y="1187459"/>
            <a:ext cx="8640000" cy="4320000"/>
            <a:chOff x="257823" y="1187459"/>
            <a:chExt cx="8640000" cy="4320000"/>
          </a:xfrm>
        </p:grpSpPr>
        <p:pic>
          <p:nvPicPr>
            <p:cNvPr id="8" name="Picture 7" descr="BodyNervousTex_th005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823" y="1187459"/>
              <a:ext cx="4320000" cy="4320000"/>
            </a:xfrm>
            <a:prstGeom prst="rect">
              <a:avLst/>
            </a:prstGeom>
          </p:spPr>
        </p:pic>
        <p:pic>
          <p:nvPicPr>
            <p:cNvPr id="10" name="Picture 9" descr="BodyNervous_th011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23" y="1187459"/>
              <a:ext cx="4320000" cy="43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74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>
                <a:solidFill>
                  <a:srgbClr val="FFFF00"/>
                </a:solidFill>
              </a:rPr>
              <a:t>Βραχιόνιο</a:t>
            </a:r>
            <a:r>
              <a:rPr lang="el-GR" sz="3600" dirty="0" smtClean="0">
                <a:solidFill>
                  <a:srgbClr val="FFFF00"/>
                </a:solidFill>
              </a:rPr>
              <a:t> Πλέγμα</a:t>
            </a:r>
            <a:endParaRPr lang="el-GR" sz="36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Αναστόμωση πρωτευόντων στελεχών</a:t>
            </a:r>
          </a:p>
          <a:p>
            <a:r>
              <a:rPr lang="el-GR" sz="2800" dirty="0" smtClean="0"/>
              <a:t>3 Δευτερεύοντα στελέχη</a:t>
            </a:r>
          </a:p>
          <a:p>
            <a:pPr lvl="1"/>
            <a:r>
              <a:rPr lang="el-GR" sz="2400" dirty="0" smtClean="0"/>
              <a:t>Πλάγιο</a:t>
            </a:r>
          </a:p>
          <a:p>
            <a:pPr lvl="1"/>
            <a:r>
              <a:rPr lang="el-GR" sz="2400" dirty="0" smtClean="0"/>
              <a:t>Διάμεσο</a:t>
            </a:r>
          </a:p>
          <a:p>
            <a:pPr lvl="1"/>
            <a:r>
              <a:rPr lang="el-GR" sz="2400" dirty="0" smtClean="0"/>
              <a:t>Οπίσθιο</a:t>
            </a:r>
          </a:p>
          <a:p>
            <a:r>
              <a:rPr lang="el-GR" sz="2800" dirty="0" smtClean="0"/>
              <a:t>Τα νεύρα διανέμονται σε:</a:t>
            </a:r>
          </a:p>
          <a:p>
            <a:pPr lvl="1"/>
            <a:r>
              <a:rPr lang="el-GR" sz="2400" dirty="0" smtClean="0"/>
              <a:t>Θώρακα</a:t>
            </a:r>
          </a:p>
          <a:p>
            <a:pPr lvl="1"/>
            <a:r>
              <a:rPr lang="el-GR" sz="2400" dirty="0" smtClean="0"/>
              <a:t>Ώμο</a:t>
            </a:r>
          </a:p>
          <a:p>
            <a:pPr lvl="1"/>
            <a:r>
              <a:rPr lang="el-GR" sz="2400" dirty="0" smtClean="0"/>
              <a:t>Βραχίονα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7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>
                <a:solidFill>
                  <a:srgbClr val="FFFF00"/>
                </a:solidFill>
              </a:rPr>
              <a:t>Βραχιόνιο</a:t>
            </a:r>
            <a:r>
              <a:rPr lang="el-GR" sz="3600" dirty="0" smtClean="0">
                <a:solidFill>
                  <a:srgbClr val="FFFF00"/>
                </a:solidFill>
              </a:rPr>
              <a:t> Πλέγμα</a:t>
            </a:r>
            <a:endParaRPr lang="el-GR" sz="36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Θώρακας</a:t>
            </a:r>
          </a:p>
          <a:p>
            <a:r>
              <a:rPr lang="el-GR" sz="2800" dirty="0" smtClean="0"/>
              <a:t>Υποκλείδιο ν</a:t>
            </a:r>
          </a:p>
          <a:p>
            <a:pPr lvl="1"/>
            <a:r>
              <a:rPr lang="el-GR" sz="2400" dirty="0" smtClean="0"/>
              <a:t>Υποκλείδιος μυς</a:t>
            </a:r>
          </a:p>
          <a:p>
            <a:r>
              <a:rPr lang="el-GR" sz="2800" dirty="0" smtClean="0"/>
              <a:t>2-3 Θωρακικά</a:t>
            </a:r>
          </a:p>
          <a:p>
            <a:pPr lvl="1"/>
            <a:r>
              <a:rPr lang="el-GR" sz="2400" dirty="0" smtClean="0"/>
              <a:t>Πρόσθιο Θωρακικό</a:t>
            </a:r>
          </a:p>
          <a:p>
            <a:pPr lvl="1"/>
            <a:r>
              <a:rPr lang="el-GR" sz="2400" dirty="0" smtClean="0"/>
              <a:t>Οπίσθιο Θωρακικό</a:t>
            </a:r>
          </a:p>
          <a:p>
            <a:pPr lvl="2"/>
            <a:r>
              <a:rPr lang="el-GR" sz="2000" dirty="0" smtClean="0"/>
              <a:t>Μείζων – Ελάσσων Θωρακικός μυς</a:t>
            </a:r>
          </a:p>
          <a:p>
            <a:pPr lvl="1"/>
            <a:r>
              <a:rPr lang="el-GR" sz="2400" dirty="0" smtClean="0"/>
              <a:t>Μακρό Θωρακικό ν ή Νεύρο  </a:t>
            </a:r>
            <a:r>
              <a:rPr lang="en-US" sz="2400" dirty="0" smtClean="0"/>
              <a:t>Bell</a:t>
            </a:r>
          </a:p>
          <a:p>
            <a:pPr lvl="2"/>
            <a:r>
              <a:rPr lang="el-GR" sz="2000" dirty="0" smtClean="0"/>
              <a:t>Πρόσθιος Οδοντωτός μυς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0047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 err="1" smtClean="0">
                <a:solidFill>
                  <a:srgbClr val="FFFF00"/>
                </a:solidFill>
              </a:rPr>
              <a:t>Βραχιόνιο</a:t>
            </a:r>
            <a:r>
              <a:rPr lang="el-GR" sz="3200" dirty="0" smtClean="0">
                <a:solidFill>
                  <a:srgbClr val="FFFF00"/>
                </a:solidFill>
              </a:rPr>
              <a:t> Πλέγμα</a:t>
            </a:r>
            <a:endParaRPr lang="el-GR" sz="32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5037592"/>
          </a:xfrm>
        </p:spPr>
        <p:txBody>
          <a:bodyPr>
            <a:normAutofit fontScale="85000" lnSpcReduction="20000"/>
          </a:bodyPr>
          <a:lstStyle/>
          <a:p>
            <a:r>
              <a:rPr lang="el-GR" sz="3100" dirty="0" smtClean="0"/>
              <a:t>Ώμος</a:t>
            </a:r>
          </a:p>
          <a:p>
            <a:r>
              <a:rPr lang="el-GR" sz="3000" dirty="0" smtClean="0"/>
              <a:t>Ραχιαίο ν Ωμοπλάτης</a:t>
            </a:r>
          </a:p>
          <a:p>
            <a:pPr lvl="1"/>
            <a:r>
              <a:rPr lang="el-GR" sz="2600" dirty="0" smtClean="0"/>
              <a:t>Ρομβοειδής μυς</a:t>
            </a:r>
          </a:p>
          <a:p>
            <a:r>
              <a:rPr lang="el-GR" sz="3000" dirty="0" err="1" smtClean="0"/>
              <a:t>Υπερπλάτιο</a:t>
            </a:r>
            <a:r>
              <a:rPr lang="el-GR" sz="3000" dirty="0" smtClean="0"/>
              <a:t> ν</a:t>
            </a:r>
          </a:p>
          <a:p>
            <a:pPr lvl="1"/>
            <a:r>
              <a:rPr lang="el-GR" sz="2600" dirty="0" err="1" smtClean="0"/>
              <a:t>Υπερακάνθιος</a:t>
            </a:r>
            <a:endParaRPr lang="el-GR" sz="2600" dirty="0" smtClean="0"/>
          </a:p>
          <a:p>
            <a:pPr lvl="1"/>
            <a:r>
              <a:rPr lang="el-GR" sz="2600" dirty="0" err="1" smtClean="0"/>
              <a:t>Υπακάνθιος</a:t>
            </a:r>
            <a:endParaRPr lang="el-GR" sz="2600" dirty="0" smtClean="0"/>
          </a:p>
          <a:p>
            <a:pPr lvl="1"/>
            <a:r>
              <a:rPr lang="el-GR" sz="2600" dirty="0" smtClean="0"/>
              <a:t>Άρθρωση Ώμου</a:t>
            </a:r>
          </a:p>
          <a:p>
            <a:r>
              <a:rPr lang="el-GR" sz="3000" dirty="0" err="1" smtClean="0"/>
              <a:t>Υποπλάτια</a:t>
            </a:r>
            <a:r>
              <a:rPr lang="el-GR" sz="3000" dirty="0" smtClean="0"/>
              <a:t> ν (3)</a:t>
            </a:r>
          </a:p>
          <a:p>
            <a:pPr lvl="1"/>
            <a:r>
              <a:rPr lang="el-GR" sz="2600" dirty="0" err="1" smtClean="0"/>
              <a:t>Υποπλάτιος</a:t>
            </a:r>
            <a:endParaRPr lang="el-GR" sz="2600" dirty="0" smtClean="0"/>
          </a:p>
          <a:p>
            <a:pPr lvl="1"/>
            <a:r>
              <a:rPr lang="el-GR" sz="2600" dirty="0" smtClean="0"/>
              <a:t>Πλατύς Ραχιαίος</a:t>
            </a:r>
          </a:p>
          <a:p>
            <a:pPr lvl="1"/>
            <a:r>
              <a:rPr lang="el-GR" sz="2600" dirty="0" smtClean="0"/>
              <a:t>Μείζων </a:t>
            </a:r>
            <a:r>
              <a:rPr lang="el-GR" sz="2600" dirty="0" err="1" smtClean="0"/>
              <a:t>Στρογγύλος</a:t>
            </a:r>
            <a:endParaRPr lang="el-GR" sz="2600" dirty="0" smtClean="0"/>
          </a:p>
          <a:p>
            <a:r>
              <a:rPr lang="el-GR" sz="3000" dirty="0" smtClean="0"/>
              <a:t>Μασχαλιαίο ν</a:t>
            </a:r>
          </a:p>
          <a:p>
            <a:pPr lvl="1"/>
            <a:r>
              <a:rPr lang="el-GR" sz="2600" dirty="0" smtClean="0"/>
              <a:t>Δελτοειδής</a:t>
            </a:r>
          </a:p>
          <a:p>
            <a:pPr lvl="1"/>
            <a:r>
              <a:rPr lang="el-GR" sz="2600" dirty="0" smtClean="0"/>
              <a:t>Ελάσσον </a:t>
            </a:r>
            <a:r>
              <a:rPr lang="el-GR" sz="2600" dirty="0" err="1" smtClean="0"/>
              <a:t>στρογγύλος</a:t>
            </a:r>
            <a:endParaRPr lang="el-GR" sz="26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0047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 err="1" smtClean="0">
                <a:solidFill>
                  <a:srgbClr val="FFFF00"/>
                </a:solidFill>
              </a:rPr>
              <a:t>Βραχιόνιο</a:t>
            </a:r>
            <a:r>
              <a:rPr lang="el-GR" sz="3200" dirty="0" smtClean="0">
                <a:solidFill>
                  <a:srgbClr val="FFFF00"/>
                </a:solidFill>
              </a:rPr>
              <a:t> Πλέγμα</a:t>
            </a:r>
            <a:endParaRPr lang="el-GR" sz="32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5037592"/>
          </a:xfrm>
        </p:spPr>
        <p:txBody>
          <a:bodyPr>
            <a:normAutofit/>
          </a:bodyPr>
          <a:lstStyle/>
          <a:p>
            <a:r>
              <a:rPr lang="el-GR" sz="3100" dirty="0" smtClean="0"/>
              <a:t>Βραχίονας</a:t>
            </a:r>
          </a:p>
          <a:p>
            <a:r>
              <a:rPr lang="el-GR" sz="3000" dirty="0" smtClean="0"/>
              <a:t>Πρόσθια</a:t>
            </a:r>
          </a:p>
          <a:p>
            <a:pPr lvl="1"/>
            <a:r>
              <a:rPr lang="el-GR" sz="2600" dirty="0" err="1" smtClean="0"/>
              <a:t>Καμπτικά</a:t>
            </a:r>
            <a:r>
              <a:rPr lang="el-GR" sz="2600" dirty="0" smtClean="0"/>
              <a:t> ν</a:t>
            </a:r>
          </a:p>
          <a:p>
            <a:r>
              <a:rPr lang="el-GR" sz="3000" dirty="0" smtClean="0"/>
              <a:t>Οπίσθια</a:t>
            </a:r>
          </a:p>
          <a:p>
            <a:pPr lvl="1"/>
            <a:r>
              <a:rPr lang="el-GR" sz="2600" dirty="0" err="1" smtClean="0"/>
              <a:t>Εκτατικά</a:t>
            </a:r>
            <a:r>
              <a:rPr lang="el-GR" sz="2600" dirty="0" smtClean="0"/>
              <a:t> ν</a:t>
            </a:r>
          </a:p>
          <a:p>
            <a:pPr lvl="1"/>
            <a:endParaRPr lang="el-GR" sz="26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0047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 err="1" smtClean="0">
                <a:solidFill>
                  <a:srgbClr val="FFFF00"/>
                </a:solidFill>
              </a:rPr>
              <a:t>Βραχιόνιο</a:t>
            </a:r>
            <a:r>
              <a:rPr lang="el-GR" sz="3200" dirty="0" smtClean="0">
                <a:solidFill>
                  <a:srgbClr val="FFFF00"/>
                </a:solidFill>
              </a:rPr>
              <a:t> Πλέγμα</a:t>
            </a:r>
            <a:endParaRPr lang="el-GR" sz="32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5037592"/>
          </a:xfrm>
        </p:spPr>
        <p:txBody>
          <a:bodyPr>
            <a:normAutofit/>
          </a:bodyPr>
          <a:lstStyle/>
          <a:p>
            <a:r>
              <a:rPr lang="el-GR" sz="3100" dirty="0" err="1" smtClean="0"/>
              <a:t>Μυοδερματικό</a:t>
            </a:r>
            <a:r>
              <a:rPr lang="el-GR" sz="3100" dirty="0" smtClean="0"/>
              <a:t> ν</a:t>
            </a:r>
          </a:p>
          <a:p>
            <a:pPr lvl="1"/>
            <a:r>
              <a:rPr lang="el-GR" sz="2700" dirty="0" smtClean="0"/>
              <a:t>Νεύρωση πρόσθιων μυών βραχίονα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0047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 err="1" smtClean="0">
                <a:solidFill>
                  <a:srgbClr val="FFFF00"/>
                </a:solidFill>
              </a:rPr>
              <a:t>Βραχιόνιο</a:t>
            </a:r>
            <a:r>
              <a:rPr lang="el-GR" sz="3200" dirty="0" smtClean="0">
                <a:solidFill>
                  <a:srgbClr val="FFFF00"/>
                </a:solidFill>
              </a:rPr>
              <a:t> Πλέγμα</a:t>
            </a:r>
            <a:endParaRPr lang="el-GR" sz="32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5037592"/>
          </a:xfrm>
        </p:spPr>
        <p:txBody>
          <a:bodyPr>
            <a:normAutofit/>
          </a:bodyPr>
          <a:lstStyle/>
          <a:p>
            <a:r>
              <a:rPr lang="el-GR" sz="3100" dirty="0" smtClean="0"/>
              <a:t>Έσω Δερματικό ν Βραχίονα</a:t>
            </a:r>
          </a:p>
          <a:p>
            <a:pPr lvl="1"/>
            <a:r>
              <a:rPr lang="el-GR" sz="2700" dirty="0" smtClean="0"/>
              <a:t>Αισθητικότητα δέρματος οπίσθιας επιφάνειας </a:t>
            </a:r>
            <a:r>
              <a:rPr lang="el-GR" sz="2700" dirty="0" err="1" smtClean="0"/>
              <a:t>βραχιονίου</a:t>
            </a:r>
            <a:endParaRPr lang="el-GR" sz="2700" dirty="0" smtClean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0047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 err="1" smtClean="0">
                <a:solidFill>
                  <a:srgbClr val="FFFF00"/>
                </a:solidFill>
              </a:rPr>
              <a:t>Βραχιόνιο</a:t>
            </a:r>
            <a:r>
              <a:rPr lang="el-GR" sz="3200" dirty="0" smtClean="0">
                <a:solidFill>
                  <a:srgbClr val="FFFF00"/>
                </a:solidFill>
              </a:rPr>
              <a:t> Πλέγμα</a:t>
            </a:r>
            <a:endParaRPr lang="el-GR" sz="32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5037592"/>
          </a:xfrm>
        </p:spPr>
        <p:txBody>
          <a:bodyPr>
            <a:normAutofit/>
          </a:bodyPr>
          <a:lstStyle/>
          <a:p>
            <a:r>
              <a:rPr lang="el-GR" sz="3100" dirty="0" smtClean="0"/>
              <a:t>Έσω Δερματικό ν </a:t>
            </a:r>
            <a:r>
              <a:rPr lang="el-GR" sz="3100" dirty="0" err="1" smtClean="0"/>
              <a:t>Πήχυ</a:t>
            </a:r>
            <a:endParaRPr lang="el-GR" sz="3100" dirty="0" smtClean="0"/>
          </a:p>
          <a:p>
            <a:pPr lvl="1"/>
            <a:r>
              <a:rPr lang="el-GR" sz="2700" dirty="0" smtClean="0"/>
              <a:t>Αισθητικότητα δέρματος </a:t>
            </a:r>
            <a:r>
              <a:rPr lang="el-GR" sz="2700" dirty="0" err="1" smtClean="0"/>
              <a:t>πήχυ</a:t>
            </a:r>
            <a:endParaRPr lang="el-GR" sz="2700" dirty="0" smtClean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0047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 err="1" smtClean="0">
                <a:solidFill>
                  <a:srgbClr val="FFFF00"/>
                </a:solidFill>
              </a:rPr>
              <a:t>Βραχιόνιο</a:t>
            </a:r>
            <a:r>
              <a:rPr lang="el-GR" sz="3200" dirty="0" smtClean="0">
                <a:solidFill>
                  <a:srgbClr val="FFFF00"/>
                </a:solidFill>
              </a:rPr>
              <a:t> Πλέγμα</a:t>
            </a:r>
            <a:endParaRPr lang="el-GR" sz="32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88572"/>
            <a:ext cx="5253037" cy="5037592"/>
          </a:xfrm>
        </p:spPr>
        <p:txBody>
          <a:bodyPr>
            <a:normAutofit/>
          </a:bodyPr>
          <a:lstStyle/>
          <a:p>
            <a:r>
              <a:rPr lang="el-GR" sz="3100" dirty="0" smtClean="0"/>
              <a:t>Μέσο ν</a:t>
            </a:r>
          </a:p>
          <a:p>
            <a:pPr lvl="1"/>
            <a:r>
              <a:rPr lang="el-GR" sz="2700" dirty="0" err="1" smtClean="0"/>
              <a:t>Πήχυς</a:t>
            </a:r>
            <a:endParaRPr lang="el-GR" sz="2700" dirty="0" smtClean="0"/>
          </a:p>
          <a:p>
            <a:pPr lvl="2"/>
            <a:r>
              <a:rPr lang="el-GR" sz="2300" dirty="0" smtClean="0"/>
              <a:t>Μυϊκοί κλάδοι για όλους τους καμπτήρες εκτός από </a:t>
            </a:r>
            <a:r>
              <a:rPr lang="el-GR" sz="2300" dirty="0" err="1" smtClean="0"/>
              <a:t>ωλένιο</a:t>
            </a:r>
            <a:r>
              <a:rPr lang="el-GR" sz="2300" dirty="0" smtClean="0"/>
              <a:t> καμπτήρα του καρπού και </a:t>
            </a:r>
            <a:r>
              <a:rPr lang="el-GR" sz="2300" dirty="0" err="1" smtClean="0"/>
              <a:t>ωλένιας</a:t>
            </a:r>
            <a:r>
              <a:rPr lang="el-GR" sz="2300" dirty="0" smtClean="0"/>
              <a:t> μοίρας εν τω </a:t>
            </a:r>
            <a:r>
              <a:rPr lang="el-GR" sz="2300" dirty="0" err="1" smtClean="0"/>
              <a:t>βάθει</a:t>
            </a:r>
            <a:r>
              <a:rPr lang="el-GR" sz="2300" dirty="0" smtClean="0"/>
              <a:t> κοινού καμπτήρα δακτύλων</a:t>
            </a:r>
          </a:p>
          <a:p>
            <a:pPr lvl="2"/>
            <a:r>
              <a:rPr lang="el-GR" sz="2300" dirty="0" smtClean="0"/>
              <a:t>Παλαμιαίο </a:t>
            </a:r>
            <a:r>
              <a:rPr lang="el-GR" sz="2300" dirty="0" err="1" smtClean="0"/>
              <a:t>μεσόστεο</a:t>
            </a:r>
            <a:r>
              <a:rPr lang="el-GR" sz="2300" dirty="0" smtClean="0"/>
              <a:t> ν</a:t>
            </a:r>
          </a:p>
          <a:p>
            <a:pPr lvl="2"/>
            <a:r>
              <a:rPr lang="el-GR" sz="2300" dirty="0" smtClean="0"/>
              <a:t>Παλαμιαίος κλάδος μέσου ν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17</a:t>
            </a:fld>
            <a:endParaRPr lang="en-US"/>
          </a:p>
        </p:txBody>
      </p:sp>
      <p:pic>
        <p:nvPicPr>
          <p:cNvPr id="6146" name="Picture 2" descr="http://www.medianmusic.com/Image/MedianNerv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78" y="1473656"/>
            <a:ext cx="3393281" cy="403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38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0047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 err="1" smtClean="0">
                <a:solidFill>
                  <a:srgbClr val="FFFF00"/>
                </a:solidFill>
              </a:rPr>
              <a:t>Βραχιόνιο</a:t>
            </a:r>
            <a:r>
              <a:rPr lang="el-GR" sz="3200" dirty="0" smtClean="0">
                <a:solidFill>
                  <a:srgbClr val="FFFF00"/>
                </a:solidFill>
              </a:rPr>
              <a:t> Πλέγμα</a:t>
            </a:r>
            <a:endParaRPr lang="el-GR" sz="32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5037592"/>
          </a:xfrm>
        </p:spPr>
        <p:txBody>
          <a:bodyPr>
            <a:normAutofit/>
          </a:bodyPr>
          <a:lstStyle/>
          <a:p>
            <a:r>
              <a:rPr lang="el-GR" sz="3100" dirty="0" smtClean="0"/>
              <a:t>Μέσο ν</a:t>
            </a:r>
          </a:p>
          <a:p>
            <a:pPr lvl="1"/>
            <a:r>
              <a:rPr lang="el-GR" sz="2700" dirty="0" smtClean="0"/>
              <a:t>Χέρι</a:t>
            </a:r>
          </a:p>
          <a:p>
            <a:pPr lvl="2"/>
            <a:r>
              <a:rPr lang="el-GR" sz="2300" dirty="0" err="1" smtClean="0"/>
              <a:t>Απαγωγός</a:t>
            </a:r>
            <a:r>
              <a:rPr lang="el-GR" sz="2300" dirty="0" smtClean="0"/>
              <a:t> αντίχειρα</a:t>
            </a:r>
          </a:p>
          <a:p>
            <a:pPr lvl="2"/>
            <a:r>
              <a:rPr lang="el-GR" sz="2300" dirty="0" smtClean="0"/>
              <a:t>Αντιθετικός αντίχειρα</a:t>
            </a:r>
          </a:p>
          <a:p>
            <a:pPr lvl="2"/>
            <a:r>
              <a:rPr lang="el-GR" sz="2300" dirty="0" smtClean="0"/>
              <a:t>2 πρώτοι </a:t>
            </a:r>
            <a:r>
              <a:rPr lang="el-GR" sz="2300" dirty="0" err="1" smtClean="0"/>
              <a:t>ελμινθοειδείς</a:t>
            </a:r>
            <a:endParaRPr lang="el-GR" sz="2300" dirty="0" smtClean="0"/>
          </a:p>
          <a:p>
            <a:pPr lvl="2"/>
            <a:endParaRPr lang="el-GR" sz="2300" dirty="0"/>
          </a:p>
          <a:p>
            <a:pPr lvl="1"/>
            <a:r>
              <a:rPr lang="el-GR" sz="2700" dirty="0" smtClean="0"/>
              <a:t>Αισθητικά</a:t>
            </a:r>
          </a:p>
          <a:p>
            <a:pPr lvl="2"/>
            <a:r>
              <a:rPr lang="el-GR" sz="2300" dirty="0" smtClean="0"/>
              <a:t>3 πρώτα δάκτυλα &amp; </a:t>
            </a:r>
            <a:r>
              <a:rPr lang="el-GR" sz="2300" dirty="0" err="1" smtClean="0"/>
              <a:t>κερκιδική</a:t>
            </a:r>
            <a:r>
              <a:rPr lang="el-GR" sz="2300" dirty="0" smtClean="0"/>
              <a:t> επιφάνεια παράμεσου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0047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 err="1" smtClean="0">
                <a:solidFill>
                  <a:srgbClr val="FFFF00"/>
                </a:solidFill>
              </a:rPr>
              <a:t>Βραχιόνιο</a:t>
            </a:r>
            <a:r>
              <a:rPr lang="el-GR" sz="3200" dirty="0" smtClean="0">
                <a:solidFill>
                  <a:srgbClr val="FFFF00"/>
                </a:solidFill>
              </a:rPr>
              <a:t> Πλέγμα</a:t>
            </a:r>
            <a:endParaRPr lang="el-GR" sz="32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88572"/>
            <a:ext cx="5834253" cy="5037592"/>
          </a:xfrm>
        </p:spPr>
        <p:txBody>
          <a:bodyPr>
            <a:normAutofit/>
          </a:bodyPr>
          <a:lstStyle/>
          <a:p>
            <a:r>
              <a:rPr lang="el-GR" sz="3100" dirty="0" err="1" smtClean="0"/>
              <a:t>Κερκιδικό</a:t>
            </a:r>
            <a:r>
              <a:rPr lang="el-GR" sz="3100" dirty="0" smtClean="0"/>
              <a:t> ν</a:t>
            </a:r>
          </a:p>
          <a:p>
            <a:pPr lvl="1"/>
            <a:r>
              <a:rPr lang="el-GR" sz="2700" dirty="0" smtClean="0"/>
              <a:t>Οπίσθιο δερματικό βραχίονα</a:t>
            </a:r>
          </a:p>
          <a:p>
            <a:pPr lvl="1"/>
            <a:r>
              <a:rPr lang="el-GR" sz="2700" dirty="0" err="1" smtClean="0"/>
              <a:t>Μυικοί</a:t>
            </a:r>
            <a:r>
              <a:rPr lang="el-GR" sz="2700" dirty="0" smtClean="0"/>
              <a:t> κλάδοι</a:t>
            </a:r>
          </a:p>
          <a:p>
            <a:pPr lvl="2"/>
            <a:r>
              <a:rPr lang="el-GR" sz="2300" dirty="0" smtClean="0"/>
              <a:t>Οπίσθιοι </a:t>
            </a:r>
            <a:r>
              <a:rPr lang="el-GR" sz="2300" dirty="0" err="1" smtClean="0"/>
              <a:t>μυες</a:t>
            </a:r>
            <a:r>
              <a:rPr lang="el-GR" sz="2300" dirty="0" smtClean="0"/>
              <a:t> βραχίονα (τρικέφαλος, </a:t>
            </a:r>
            <a:r>
              <a:rPr lang="el-GR" sz="2300" dirty="0" err="1" smtClean="0"/>
              <a:t>αγκωνιαίος</a:t>
            </a:r>
            <a:r>
              <a:rPr lang="el-GR" sz="2300" dirty="0" smtClean="0"/>
              <a:t>)</a:t>
            </a:r>
          </a:p>
          <a:p>
            <a:pPr lvl="1"/>
            <a:r>
              <a:rPr lang="el-GR" sz="2700" dirty="0" smtClean="0"/>
              <a:t>Ραχιαίο δερματικό ν </a:t>
            </a:r>
            <a:r>
              <a:rPr lang="el-GR" sz="2700" dirty="0" err="1" smtClean="0"/>
              <a:t>πήχυ</a:t>
            </a:r>
            <a:endParaRPr lang="el-GR" sz="2700" dirty="0" smtClean="0"/>
          </a:p>
          <a:p>
            <a:pPr lvl="1"/>
            <a:r>
              <a:rPr lang="el-GR" sz="2700" dirty="0" err="1" smtClean="0"/>
              <a:t>Μυικοί</a:t>
            </a:r>
            <a:r>
              <a:rPr lang="el-GR" sz="2700" dirty="0" smtClean="0"/>
              <a:t> κλάδοι</a:t>
            </a:r>
          </a:p>
          <a:p>
            <a:pPr lvl="2"/>
            <a:r>
              <a:rPr lang="el-GR" sz="2300" dirty="0" err="1" smtClean="0"/>
              <a:t>Βραχιονοκερκιδικός</a:t>
            </a:r>
            <a:r>
              <a:rPr lang="el-GR" sz="2300" dirty="0" smtClean="0"/>
              <a:t> &amp; μακρός </a:t>
            </a:r>
            <a:r>
              <a:rPr lang="el-GR" sz="2300" dirty="0" err="1" smtClean="0"/>
              <a:t>κερκιδικός</a:t>
            </a:r>
            <a:r>
              <a:rPr lang="el-GR" sz="2300" dirty="0" smtClean="0"/>
              <a:t> καμπτήρας του καρπού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19</a:t>
            </a:fld>
            <a:endParaRPr lang="en-US"/>
          </a:p>
        </p:txBody>
      </p:sp>
      <p:pic>
        <p:nvPicPr>
          <p:cNvPr id="8194" name="Picture 2" descr="http://www.cmaj.ca/content/183/12/1348/F1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453" y="925128"/>
            <a:ext cx="2657094" cy="53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0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>
                <a:solidFill>
                  <a:srgbClr val="FFFF00"/>
                </a:solidFill>
              </a:rPr>
              <a:t>Νωτιαία</a:t>
            </a:r>
            <a:r>
              <a:rPr lang="el-GR" sz="3600" dirty="0" smtClean="0">
                <a:solidFill>
                  <a:srgbClr val="FFFF00"/>
                </a:solidFill>
              </a:rPr>
              <a:t> Νεύρα</a:t>
            </a:r>
            <a:endParaRPr lang="el-GR" sz="36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Επίπεδο </a:t>
            </a:r>
            <a:r>
              <a:rPr lang="el-GR" sz="2800" dirty="0" err="1" smtClean="0"/>
              <a:t>έκφυσης</a:t>
            </a:r>
            <a:r>
              <a:rPr lang="el-GR" sz="2800" dirty="0" smtClean="0"/>
              <a:t> από φαιά ουσία ΝΜ (</a:t>
            </a:r>
            <a:r>
              <a:rPr lang="el-GR" sz="2800" dirty="0" err="1" smtClean="0"/>
              <a:t>Μυελοτόμιο</a:t>
            </a:r>
            <a:r>
              <a:rPr lang="el-GR" sz="2800" dirty="0" smtClean="0"/>
              <a:t>)</a:t>
            </a:r>
          </a:p>
          <a:p>
            <a:r>
              <a:rPr lang="el-GR" sz="2800" dirty="0" err="1" smtClean="0"/>
              <a:t>Μυελοτόμιο</a:t>
            </a:r>
            <a:endParaRPr lang="el-GR" sz="2800" dirty="0" smtClean="0"/>
          </a:p>
          <a:p>
            <a:pPr lvl="1"/>
            <a:r>
              <a:rPr lang="el-GR" sz="2400" dirty="0" smtClean="0"/>
              <a:t>2 Κινητικές ρίζες (Πρόσθια Κέρατα)</a:t>
            </a:r>
          </a:p>
          <a:p>
            <a:pPr lvl="1"/>
            <a:r>
              <a:rPr lang="el-GR" sz="2400" dirty="0" smtClean="0"/>
              <a:t>2 Αισθητικές ρίζες (Οπίσθια Κέρατα)</a:t>
            </a:r>
          </a:p>
          <a:p>
            <a:r>
              <a:rPr lang="el-GR" sz="2800" dirty="0" err="1" smtClean="0"/>
              <a:t>Νωτιάιο</a:t>
            </a:r>
            <a:r>
              <a:rPr lang="el-GR" sz="2800" dirty="0" smtClean="0"/>
              <a:t> γάγγλιο (Οπίσθια ρίζα)</a:t>
            </a:r>
          </a:p>
          <a:p>
            <a:r>
              <a:rPr lang="el-GR" sz="2800" dirty="0" smtClean="0"/>
              <a:t>Ένωση πρόσθιας – οπίσθιας ρίζας (Μικτό Νωτιαίο νεύρο)</a:t>
            </a:r>
            <a:endParaRPr lang="el-GR" sz="28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</a:t>
            </a:fld>
            <a:endParaRPr lang="en-US"/>
          </a:p>
        </p:txBody>
      </p:sp>
      <p:pic>
        <p:nvPicPr>
          <p:cNvPr id="1028" name="Picture 4" descr="http://ebooks.edu.gr/modules/ebook/show.php/DSGL-A105/321/2155,7812/images/img9_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13" y="1800220"/>
            <a:ext cx="3127248" cy="279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7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0047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 err="1" smtClean="0">
                <a:solidFill>
                  <a:srgbClr val="FFFF00"/>
                </a:solidFill>
              </a:rPr>
              <a:t>Βραχιόνιο</a:t>
            </a:r>
            <a:r>
              <a:rPr lang="el-GR" sz="3200" dirty="0" smtClean="0">
                <a:solidFill>
                  <a:srgbClr val="FFFF00"/>
                </a:solidFill>
              </a:rPr>
              <a:t> Πλέγμα</a:t>
            </a:r>
            <a:endParaRPr lang="el-GR" sz="32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5037592"/>
          </a:xfrm>
        </p:spPr>
        <p:txBody>
          <a:bodyPr>
            <a:normAutofit/>
          </a:bodyPr>
          <a:lstStyle/>
          <a:p>
            <a:r>
              <a:rPr lang="el-GR" sz="3100" dirty="0" err="1" smtClean="0"/>
              <a:t>Κερκιδικό</a:t>
            </a:r>
            <a:r>
              <a:rPr lang="el-GR" sz="3100" dirty="0" smtClean="0"/>
              <a:t> ν</a:t>
            </a:r>
          </a:p>
          <a:p>
            <a:pPr lvl="1"/>
            <a:r>
              <a:rPr lang="el-GR" sz="2700" dirty="0" err="1" smtClean="0"/>
              <a:t>Επιπολής</a:t>
            </a:r>
            <a:r>
              <a:rPr lang="el-GR" sz="2700" dirty="0" smtClean="0"/>
              <a:t> (πρόσθιος κλάδος)</a:t>
            </a:r>
          </a:p>
          <a:p>
            <a:pPr lvl="2"/>
            <a:r>
              <a:rPr lang="el-GR" sz="2300" dirty="0" smtClean="0"/>
              <a:t>Ραχιαία δακτυλικά ν (2 1/2 δάκτυλα)</a:t>
            </a:r>
          </a:p>
          <a:p>
            <a:pPr lvl="1"/>
            <a:r>
              <a:rPr lang="el-GR" sz="2700" dirty="0" smtClean="0"/>
              <a:t>Εν τω </a:t>
            </a:r>
            <a:r>
              <a:rPr lang="el-GR" sz="2700" dirty="0" err="1" smtClean="0"/>
              <a:t>βάθει</a:t>
            </a:r>
            <a:r>
              <a:rPr lang="el-GR" sz="2700" dirty="0" smtClean="0"/>
              <a:t> (οπίσθιος κλάδος)</a:t>
            </a:r>
          </a:p>
          <a:p>
            <a:pPr lvl="2"/>
            <a:r>
              <a:rPr lang="el-GR" sz="2300" dirty="0" smtClean="0"/>
              <a:t>Βραχύς </a:t>
            </a:r>
            <a:r>
              <a:rPr lang="el-GR" sz="2300" dirty="0" err="1" smtClean="0"/>
              <a:t>κερκιδικός</a:t>
            </a:r>
            <a:r>
              <a:rPr lang="el-GR" sz="2300" dirty="0" smtClean="0"/>
              <a:t> εκτείνοντας τον καρπό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0047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 err="1" smtClean="0">
                <a:solidFill>
                  <a:srgbClr val="FFFF00"/>
                </a:solidFill>
              </a:rPr>
              <a:t>Βραχιόνιο</a:t>
            </a:r>
            <a:r>
              <a:rPr lang="el-GR" sz="3200" dirty="0" smtClean="0">
                <a:solidFill>
                  <a:srgbClr val="FFFF00"/>
                </a:solidFill>
              </a:rPr>
              <a:t> Πλέγμα</a:t>
            </a:r>
            <a:endParaRPr lang="el-GR" sz="32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1" y="1088572"/>
            <a:ext cx="4114800" cy="5037592"/>
          </a:xfrm>
        </p:spPr>
        <p:txBody>
          <a:bodyPr>
            <a:normAutofit fontScale="77500" lnSpcReduction="20000"/>
          </a:bodyPr>
          <a:lstStyle/>
          <a:p>
            <a:r>
              <a:rPr lang="el-GR" sz="3100" dirty="0" err="1" smtClean="0"/>
              <a:t>Ωλένιο</a:t>
            </a:r>
            <a:r>
              <a:rPr lang="el-GR" sz="3100" dirty="0" smtClean="0"/>
              <a:t> ν</a:t>
            </a:r>
          </a:p>
          <a:p>
            <a:pPr lvl="1"/>
            <a:r>
              <a:rPr lang="el-GR" sz="2700" dirty="0" err="1" smtClean="0"/>
              <a:t>Πήχυς</a:t>
            </a:r>
            <a:endParaRPr lang="el-GR" sz="2700" dirty="0" smtClean="0"/>
          </a:p>
          <a:p>
            <a:pPr lvl="2"/>
            <a:r>
              <a:rPr lang="el-GR" sz="2300" dirty="0" smtClean="0"/>
              <a:t>Μυϊκοί κλάδοι</a:t>
            </a:r>
          </a:p>
          <a:p>
            <a:pPr lvl="3"/>
            <a:r>
              <a:rPr lang="el-GR" sz="1900" dirty="0" err="1" smtClean="0"/>
              <a:t>Ωλένιος</a:t>
            </a:r>
            <a:r>
              <a:rPr lang="el-GR" sz="1900" dirty="0" smtClean="0"/>
              <a:t> καμπτήρας καρπού</a:t>
            </a:r>
          </a:p>
          <a:p>
            <a:pPr lvl="3"/>
            <a:r>
              <a:rPr lang="el-GR" sz="1900" dirty="0" err="1" smtClean="0"/>
              <a:t>Ωλένια</a:t>
            </a:r>
            <a:r>
              <a:rPr lang="el-GR" sz="1900" dirty="0" smtClean="0"/>
              <a:t> μοίρα εν τω </a:t>
            </a:r>
            <a:r>
              <a:rPr lang="el-GR" sz="1900" dirty="0" err="1" smtClean="0"/>
              <a:t>βάθει</a:t>
            </a:r>
            <a:r>
              <a:rPr lang="el-GR" sz="1900" dirty="0" smtClean="0"/>
              <a:t> κοινού καμπτήρα των δακτύλων</a:t>
            </a:r>
          </a:p>
          <a:p>
            <a:pPr lvl="2"/>
            <a:r>
              <a:rPr lang="el-GR" sz="2300" dirty="0" smtClean="0"/>
              <a:t>Παλαμιαίος δερματικός κλάδος</a:t>
            </a:r>
          </a:p>
          <a:p>
            <a:pPr lvl="2"/>
            <a:r>
              <a:rPr lang="el-GR" sz="2300" dirty="0" smtClean="0"/>
              <a:t>Ραχιαίος κλάδος της χειρός</a:t>
            </a:r>
          </a:p>
          <a:p>
            <a:pPr lvl="2"/>
            <a:endParaRPr lang="el-GR" sz="1900" dirty="0" smtClean="0"/>
          </a:p>
          <a:p>
            <a:pPr lvl="1"/>
            <a:r>
              <a:rPr lang="el-GR" sz="2700" dirty="0" smtClean="0"/>
              <a:t>Καρπός</a:t>
            </a:r>
          </a:p>
          <a:p>
            <a:pPr lvl="2"/>
            <a:r>
              <a:rPr lang="el-GR" sz="2300" dirty="0" err="1" smtClean="0"/>
              <a:t>Επιπολής</a:t>
            </a:r>
            <a:r>
              <a:rPr lang="el-GR" sz="2300" dirty="0" smtClean="0"/>
              <a:t> &amp; εν τω </a:t>
            </a:r>
            <a:r>
              <a:rPr lang="el-GR" sz="2300" dirty="0" err="1" smtClean="0"/>
              <a:t>βάθει</a:t>
            </a:r>
            <a:r>
              <a:rPr lang="el-GR" sz="2300" dirty="0" smtClean="0"/>
              <a:t> παλαμιαίο τόξο</a:t>
            </a:r>
          </a:p>
          <a:p>
            <a:pPr lvl="3"/>
            <a:r>
              <a:rPr lang="el-GR" sz="1900" dirty="0" err="1" smtClean="0"/>
              <a:t>Οπισθέναρ</a:t>
            </a:r>
            <a:endParaRPr lang="el-GR" sz="1900" dirty="0" smtClean="0"/>
          </a:p>
          <a:p>
            <a:pPr lvl="3"/>
            <a:r>
              <a:rPr lang="el-GR" sz="1900" dirty="0" smtClean="0"/>
              <a:t>Παλαμιαία επιφάνεια μικρού δακτύλου και </a:t>
            </a:r>
            <a:r>
              <a:rPr lang="el-GR" sz="1900" dirty="0" err="1" smtClean="0"/>
              <a:t>ωλένιου</a:t>
            </a:r>
            <a:r>
              <a:rPr lang="el-GR" sz="1900" dirty="0" smtClean="0"/>
              <a:t> τμήματος </a:t>
            </a:r>
            <a:r>
              <a:rPr lang="el-GR" sz="1900" dirty="0" err="1" smtClean="0"/>
              <a:t>παραμέσου</a:t>
            </a:r>
            <a:endParaRPr lang="el-GR" sz="19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21</a:t>
            </a:fld>
            <a:endParaRPr lang="en-US"/>
          </a:p>
        </p:txBody>
      </p:sp>
      <p:pic>
        <p:nvPicPr>
          <p:cNvPr id="9218" name="Picture 2" descr="http://www.eorthopod.com/images/ContentImages/hand/hand_guyon_canal/hand_guyon_canal_anat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06045"/>
            <a:ext cx="43243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9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0047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FFFF00"/>
                </a:solidFill>
              </a:rPr>
              <a:t>Θωρακικά ν</a:t>
            </a:r>
            <a:endParaRPr lang="el-GR" sz="32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5037592"/>
          </a:xfrm>
        </p:spPr>
        <p:txBody>
          <a:bodyPr>
            <a:normAutofit/>
          </a:bodyPr>
          <a:lstStyle/>
          <a:p>
            <a:r>
              <a:rPr lang="el-GR" sz="3100" dirty="0" err="1" smtClean="0"/>
              <a:t>Μεσοπλέυρια</a:t>
            </a:r>
            <a:r>
              <a:rPr lang="el-GR" sz="3100" dirty="0" smtClean="0"/>
              <a:t> ν</a:t>
            </a:r>
            <a:endParaRPr lang="el-GR" sz="1900" dirty="0" smtClean="0"/>
          </a:p>
          <a:p>
            <a:r>
              <a:rPr lang="el-GR" sz="2400" dirty="0" smtClean="0"/>
              <a:t>Ιδίως θωρακικοί</a:t>
            </a:r>
          </a:p>
          <a:p>
            <a:r>
              <a:rPr lang="el-GR" sz="2400" dirty="0" smtClean="0"/>
              <a:t>Πρόσθιοι κοιλιακοί</a:t>
            </a:r>
          </a:p>
          <a:p>
            <a:r>
              <a:rPr lang="el-GR" sz="2400" dirty="0" smtClean="0"/>
              <a:t>Πλάγιοι κοιλιακοί</a:t>
            </a:r>
          </a:p>
          <a:p>
            <a:r>
              <a:rPr lang="el-GR" sz="2400" dirty="0" smtClean="0"/>
              <a:t>Οπίσθιοι οδοντωτοί</a:t>
            </a:r>
          </a:p>
          <a:p>
            <a:r>
              <a:rPr lang="el-GR" sz="2400" dirty="0" err="1" smtClean="0"/>
              <a:t>Υπεζωκότας</a:t>
            </a:r>
            <a:endParaRPr lang="el-GR" sz="2400" dirty="0" smtClean="0"/>
          </a:p>
          <a:p>
            <a:r>
              <a:rPr lang="el-GR" sz="2400" dirty="0" smtClean="0"/>
              <a:t>Περιτόναιο</a:t>
            </a:r>
          </a:p>
          <a:p>
            <a:r>
              <a:rPr lang="el-GR" sz="2400" dirty="0" smtClean="0"/>
              <a:t>Πρόσθιοι δερματικοί κλάδοι</a:t>
            </a:r>
          </a:p>
          <a:p>
            <a:r>
              <a:rPr lang="el-GR" sz="2400" dirty="0" smtClean="0"/>
              <a:t>Πλάγιοι δερματικοί κλάδοι</a:t>
            </a:r>
            <a:endParaRPr lang="el-GR" sz="3600" dirty="0" smtClean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22</a:t>
            </a:fld>
            <a:endParaRPr lang="en-US"/>
          </a:p>
        </p:txBody>
      </p:sp>
      <p:pic>
        <p:nvPicPr>
          <p:cNvPr id="10242" name="Picture 2" descr="http://www.e-algos.com/gr/wp-content/uploads/2011/01/%CE%B1%CE%BD%CE%B1%CF%84%CE%BF%CE%BC%CE%B9%CE%B1-%CE%B1%CF%80%CE%BF%CF%8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34" y="1503895"/>
            <a:ext cx="4034782" cy="35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8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0047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FF00"/>
                </a:solidFill>
              </a:rPr>
              <a:t>Οσφυϊκό Πλέγμα</a:t>
            </a:r>
            <a:endParaRPr lang="el-GR" sz="36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88572"/>
            <a:ext cx="4625976" cy="5037592"/>
          </a:xfrm>
        </p:spPr>
        <p:txBody>
          <a:bodyPr>
            <a:normAutofit fontScale="85000" lnSpcReduction="10000"/>
          </a:bodyPr>
          <a:lstStyle/>
          <a:p>
            <a:r>
              <a:rPr lang="el-GR" sz="3100" dirty="0" smtClean="0"/>
              <a:t>Θ12 – Ο1 – Ο2 – Ο3 – Ο4</a:t>
            </a:r>
          </a:p>
          <a:p>
            <a:pPr lvl="1"/>
            <a:r>
              <a:rPr lang="el-GR" dirty="0" err="1" smtClean="0"/>
              <a:t>Λαγονοϋπογάστριο</a:t>
            </a:r>
            <a:r>
              <a:rPr lang="el-GR" dirty="0" smtClean="0"/>
              <a:t> - </a:t>
            </a:r>
            <a:r>
              <a:rPr lang="el-GR" dirty="0" err="1" smtClean="0"/>
              <a:t>Λαγονοβουβωνικό</a:t>
            </a:r>
            <a:endParaRPr lang="el-GR" dirty="0" smtClean="0"/>
          </a:p>
          <a:p>
            <a:pPr lvl="2"/>
            <a:r>
              <a:rPr lang="el-GR" dirty="0" smtClean="0"/>
              <a:t>Μυς κοιλιάς</a:t>
            </a:r>
          </a:p>
          <a:p>
            <a:pPr lvl="2"/>
            <a:r>
              <a:rPr lang="el-GR" dirty="0" smtClean="0"/>
              <a:t>Δέρμα γλουτιαίας &amp; </a:t>
            </a:r>
            <a:r>
              <a:rPr lang="el-GR" dirty="0" err="1" smtClean="0"/>
              <a:t>υπογάστριας</a:t>
            </a:r>
            <a:r>
              <a:rPr lang="el-GR" dirty="0" smtClean="0"/>
              <a:t> χώρας</a:t>
            </a:r>
          </a:p>
          <a:p>
            <a:pPr lvl="2"/>
            <a:r>
              <a:rPr lang="el-GR" dirty="0" smtClean="0"/>
              <a:t>Εφήβαιο</a:t>
            </a:r>
          </a:p>
          <a:p>
            <a:pPr lvl="2"/>
            <a:r>
              <a:rPr lang="el-GR" dirty="0" smtClean="0"/>
              <a:t>Όσχεο</a:t>
            </a:r>
          </a:p>
          <a:p>
            <a:pPr lvl="2"/>
            <a:r>
              <a:rPr lang="el-GR" dirty="0" smtClean="0"/>
              <a:t>Μεγάλα χείλη </a:t>
            </a:r>
            <a:r>
              <a:rPr lang="el-GR" dirty="0" err="1" smtClean="0"/>
              <a:t>αιδίου</a:t>
            </a:r>
            <a:endParaRPr lang="el-GR" dirty="0" smtClean="0"/>
          </a:p>
          <a:p>
            <a:pPr lvl="2"/>
            <a:endParaRPr lang="el-GR" sz="2300" dirty="0"/>
          </a:p>
          <a:p>
            <a:pPr lvl="1"/>
            <a:r>
              <a:rPr lang="el-GR" dirty="0" err="1" smtClean="0"/>
              <a:t>Αιδιομηρικό</a:t>
            </a:r>
            <a:endParaRPr lang="el-GR" dirty="0" smtClean="0"/>
          </a:p>
          <a:p>
            <a:pPr lvl="2"/>
            <a:r>
              <a:rPr lang="el-GR" dirty="0" smtClean="0"/>
              <a:t>Έξω σπερματικό (έξω </a:t>
            </a:r>
            <a:r>
              <a:rPr lang="el-GR" dirty="0" err="1" smtClean="0"/>
              <a:t>αιδιοικό</a:t>
            </a:r>
            <a:r>
              <a:rPr lang="el-GR" dirty="0" smtClean="0"/>
              <a:t>)</a:t>
            </a:r>
          </a:p>
          <a:p>
            <a:pPr lvl="2"/>
            <a:r>
              <a:rPr lang="el-GR" dirty="0" err="1" smtClean="0"/>
              <a:t>Μηροβουβωνικό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23</a:t>
            </a:fld>
            <a:endParaRPr lang="en-US" dirty="0"/>
          </a:p>
        </p:txBody>
      </p:sp>
      <p:pic>
        <p:nvPicPr>
          <p:cNvPr id="11266" name="Picture 2" descr="http://teachmeanatomy.info/wp-content/uploads/The-Lumbar-and-Sacral-Plex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6" y="1754355"/>
            <a:ext cx="3896269" cy="299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0047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FF00"/>
                </a:solidFill>
              </a:rPr>
              <a:t>Οσφυϊκό Πλέγμα</a:t>
            </a:r>
            <a:endParaRPr lang="el-GR" sz="36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5037592"/>
          </a:xfrm>
        </p:spPr>
        <p:txBody>
          <a:bodyPr>
            <a:normAutofit/>
          </a:bodyPr>
          <a:lstStyle/>
          <a:p>
            <a:pPr lvl="1"/>
            <a:r>
              <a:rPr lang="el-GR" dirty="0" smtClean="0"/>
              <a:t>Έξω </a:t>
            </a:r>
            <a:r>
              <a:rPr lang="el-GR" dirty="0" err="1" smtClean="0"/>
              <a:t>μηροδερματικό</a:t>
            </a:r>
            <a:r>
              <a:rPr lang="el-GR" dirty="0" smtClean="0"/>
              <a:t> ν</a:t>
            </a:r>
          </a:p>
          <a:p>
            <a:pPr lvl="2"/>
            <a:r>
              <a:rPr lang="el-GR" dirty="0" smtClean="0"/>
              <a:t>Δέρμα έξω επιφάνειας μηρού</a:t>
            </a:r>
          </a:p>
          <a:p>
            <a:pPr marL="914400" lvl="2" indent="0">
              <a:buNone/>
            </a:pPr>
            <a:endParaRPr lang="el-GR" sz="2300" dirty="0"/>
          </a:p>
          <a:p>
            <a:pPr lvl="1"/>
            <a:r>
              <a:rPr lang="el-GR" dirty="0" smtClean="0"/>
              <a:t>Θυροειδές ν</a:t>
            </a:r>
          </a:p>
          <a:p>
            <a:pPr lvl="2"/>
            <a:r>
              <a:rPr lang="el-GR" dirty="0" smtClean="0"/>
              <a:t>Προσαγωγοί μύες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0047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FF00"/>
                </a:solidFill>
              </a:rPr>
              <a:t>Οσφυϊκό Πλέγμα</a:t>
            </a:r>
            <a:endParaRPr lang="el-GR" sz="36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5037592"/>
          </a:xfrm>
        </p:spPr>
        <p:txBody>
          <a:bodyPr>
            <a:normAutofit/>
          </a:bodyPr>
          <a:lstStyle/>
          <a:p>
            <a:pPr lvl="1"/>
            <a:r>
              <a:rPr lang="el-GR" dirty="0" smtClean="0"/>
              <a:t>Μηριαίο ν</a:t>
            </a:r>
          </a:p>
          <a:p>
            <a:pPr lvl="2"/>
            <a:r>
              <a:rPr lang="el-GR" dirty="0" smtClean="0"/>
              <a:t>Λαγόνιος μ</a:t>
            </a:r>
          </a:p>
          <a:p>
            <a:pPr lvl="2"/>
            <a:r>
              <a:rPr lang="el-GR" dirty="0" smtClean="0"/>
              <a:t>Τετρακέφαλος μ</a:t>
            </a:r>
          </a:p>
          <a:p>
            <a:pPr lvl="2"/>
            <a:r>
              <a:rPr lang="el-GR" dirty="0" smtClean="0"/>
              <a:t>Ραπτικός</a:t>
            </a:r>
          </a:p>
          <a:p>
            <a:pPr lvl="2"/>
            <a:r>
              <a:rPr lang="el-GR" dirty="0" err="1" smtClean="0"/>
              <a:t>Κτενίτης</a:t>
            </a:r>
            <a:endParaRPr lang="el-GR" dirty="0" smtClean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0047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FF00"/>
                </a:solidFill>
              </a:rPr>
              <a:t>Ιερό Πλέγμα</a:t>
            </a:r>
            <a:endParaRPr lang="el-GR" sz="36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5037592"/>
          </a:xfrm>
        </p:spPr>
        <p:txBody>
          <a:bodyPr>
            <a:normAutofit lnSpcReduction="10000"/>
          </a:bodyPr>
          <a:lstStyle/>
          <a:p>
            <a:pPr lvl="1"/>
            <a:r>
              <a:rPr lang="el-GR" dirty="0" smtClean="0"/>
              <a:t>Μυϊκοί κλάδοι</a:t>
            </a:r>
          </a:p>
          <a:p>
            <a:pPr lvl="2"/>
            <a:r>
              <a:rPr lang="el-GR" dirty="0" smtClean="0"/>
              <a:t>Απιοειδής</a:t>
            </a:r>
          </a:p>
          <a:p>
            <a:pPr lvl="2"/>
            <a:r>
              <a:rPr lang="el-GR" dirty="0" smtClean="0"/>
              <a:t>Έσω Θυροειδής</a:t>
            </a:r>
          </a:p>
          <a:p>
            <a:pPr lvl="2"/>
            <a:r>
              <a:rPr lang="el-GR" dirty="0" smtClean="0"/>
              <a:t>Δίδυμοι</a:t>
            </a:r>
          </a:p>
          <a:p>
            <a:pPr lvl="2"/>
            <a:r>
              <a:rPr lang="el-GR" dirty="0" smtClean="0"/>
              <a:t>Τετράγωνος μηριαίος</a:t>
            </a:r>
          </a:p>
          <a:p>
            <a:pPr lvl="2"/>
            <a:endParaRPr lang="el-GR" dirty="0"/>
          </a:p>
          <a:p>
            <a:pPr lvl="1"/>
            <a:r>
              <a:rPr lang="el-GR" dirty="0" smtClean="0"/>
              <a:t>Άνω γλουτιαίο ν</a:t>
            </a:r>
          </a:p>
          <a:p>
            <a:pPr lvl="2"/>
            <a:r>
              <a:rPr lang="el-GR" dirty="0" smtClean="0"/>
              <a:t>Μέσος &amp; Μικρός γλουτιαίος</a:t>
            </a:r>
          </a:p>
          <a:p>
            <a:pPr lvl="2"/>
            <a:endParaRPr lang="el-GR" dirty="0"/>
          </a:p>
          <a:p>
            <a:pPr lvl="1"/>
            <a:r>
              <a:rPr lang="el-GR" dirty="0" smtClean="0"/>
              <a:t>Κάτω γλουτιαίο ν</a:t>
            </a:r>
          </a:p>
          <a:p>
            <a:pPr lvl="2"/>
            <a:r>
              <a:rPr lang="el-GR" dirty="0" smtClean="0"/>
              <a:t>Μεγάλος γλουτιαίος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26</a:t>
            </a:fld>
            <a:endParaRPr lang="en-US" dirty="0"/>
          </a:p>
        </p:txBody>
      </p:sp>
      <p:pic>
        <p:nvPicPr>
          <p:cNvPr id="12290" name="Picture 2" descr="https://encrypted-tbn1.gstatic.com/images?q=tbn:ANd9GcQHFJKApof7t5p5vNDbBgMesvXHczJcUPFE6Vx7ScpKwOuks4Z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87" y="1155633"/>
            <a:ext cx="3157538" cy="24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3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0047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FF00"/>
                </a:solidFill>
              </a:rPr>
              <a:t>Ιερό Πλέγμα</a:t>
            </a:r>
            <a:endParaRPr lang="el-GR" sz="36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5037592"/>
          </a:xfrm>
        </p:spPr>
        <p:txBody>
          <a:bodyPr>
            <a:normAutofit/>
          </a:bodyPr>
          <a:lstStyle/>
          <a:p>
            <a:pPr lvl="1"/>
            <a:r>
              <a:rPr lang="el-GR" dirty="0" smtClean="0"/>
              <a:t>Οπίσθιο </a:t>
            </a:r>
            <a:r>
              <a:rPr lang="el-GR" dirty="0" err="1" smtClean="0"/>
              <a:t>μηροδερματικό</a:t>
            </a:r>
            <a:r>
              <a:rPr lang="el-GR" dirty="0" smtClean="0"/>
              <a:t> ν</a:t>
            </a:r>
          </a:p>
          <a:p>
            <a:pPr lvl="2"/>
            <a:r>
              <a:rPr lang="el-GR" dirty="0" smtClean="0"/>
              <a:t>Δερματικά νεύρα γλουτού</a:t>
            </a:r>
          </a:p>
          <a:p>
            <a:pPr lvl="2"/>
            <a:endParaRPr lang="el-GR" dirty="0"/>
          </a:p>
          <a:p>
            <a:pPr lvl="1"/>
            <a:r>
              <a:rPr lang="el-GR" dirty="0" smtClean="0"/>
              <a:t>Ισχιακό ν</a:t>
            </a:r>
          </a:p>
          <a:p>
            <a:pPr lvl="2"/>
            <a:r>
              <a:rPr lang="el-GR" dirty="0" smtClean="0"/>
              <a:t>Κνημιαίο ν</a:t>
            </a:r>
          </a:p>
          <a:p>
            <a:pPr lvl="2"/>
            <a:r>
              <a:rPr lang="el-GR" dirty="0" smtClean="0"/>
              <a:t>Κοινό </a:t>
            </a:r>
            <a:r>
              <a:rPr lang="el-GR" dirty="0" err="1" smtClean="0"/>
              <a:t>περονιαίο</a:t>
            </a:r>
            <a:r>
              <a:rPr lang="el-GR" dirty="0" smtClean="0"/>
              <a:t> ν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27</a:t>
            </a:fld>
            <a:endParaRPr lang="en-US" dirty="0"/>
          </a:p>
        </p:txBody>
      </p:sp>
      <p:pic>
        <p:nvPicPr>
          <p:cNvPr id="13314" name="Picture 2" descr="http://www.skeftomai.gr/kapnisma/images/askisi/apioid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842" y="1494066"/>
            <a:ext cx="32766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38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0047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FF00"/>
                </a:solidFill>
              </a:rPr>
              <a:t>Ιερό Πλέγμα</a:t>
            </a:r>
            <a:endParaRPr lang="el-GR" sz="36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88572"/>
            <a:ext cx="3674533" cy="5037592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l-GR" dirty="0" smtClean="0"/>
              <a:t>Κνημιαίο ν</a:t>
            </a:r>
          </a:p>
          <a:p>
            <a:pPr lvl="2"/>
            <a:r>
              <a:rPr lang="el-GR" dirty="0" smtClean="0"/>
              <a:t>Αρθρικοί και μυϊκοί κλάδοι στην ιγνυακή χώρα</a:t>
            </a:r>
          </a:p>
          <a:p>
            <a:pPr lvl="2"/>
            <a:r>
              <a:rPr lang="el-GR" dirty="0" smtClean="0"/>
              <a:t>Έσω δερματικό ν της γαστροκνημίας</a:t>
            </a:r>
          </a:p>
          <a:p>
            <a:pPr lvl="2"/>
            <a:r>
              <a:rPr lang="el-GR" dirty="0" smtClean="0"/>
              <a:t>Έξω </a:t>
            </a:r>
            <a:r>
              <a:rPr lang="el-GR" dirty="0"/>
              <a:t>δερματικό ν της </a:t>
            </a:r>
            <a:r>
              <a:rPr lang="el-GR" dirty="0" smtClean="0"/>
              <a:t>γαστροκνημίας</a:t>
            </a:r>
          </a:p>
          <a:p>
            <a:pPr lvl="2"/>
            <a:r>
              <a:rPr lang="el-GR" dirty="0" smtClean="0"/>
              <a:t>Γαστροκνήμιο ν</a:t>
            </a:r>
          </a:p>
          <a:p>
            <a:pPr lvl="2"/>
            <a:r>
              <a:rPr lang="el-GR" dirty="0" smtClean="0"/>
              <a:t>Έξω δερματικό ν της ράχης του ποδιού</a:t>
            </a:r>
          </a:p>
          <a:p>
            <a:pPr lvl="2"/>
            <a:r>
              <a:rPr lang="el-GR" dirty="0" smtClean="0"/>
              <a:t>Έσω </a:t>
            </a:r>
            <a:r>
              <a:rPr lang="el-GR" dirty="0"/>
              <a:t>δερματικό </a:t>
            </a:r>
            <a:r>
              <a:rPr lang="el-GR" dirty="0" smtClean="0"/>
              <a:t>ν της </a:t>
            </a:r>
            <a:r>
              <a:rPr lang="el-GR" dirty="0"/>
              <a:t>ράχης του </a:t>
            </a:r>
            <a:r>
              <a:rPr lang="el-GR" dirty="0" smtClean="0"/>
              <a:t>ποδιού</a:t>
            </a:r>
          </a:p>
          <a:p>
            <a:pPr lvl="2"/>
            <a:r>
              <a:rPr lang="el-GR" dirty="0" smtClean="0"/>
              <a:t>Έξω &amp; έσω πελματιαίο ν</a:t>
            </a:r>
            <a:endParaRPr lang="el-GR" dirty="0"/>
          </a:p>
          <a:p>
            <a:pPr lvl="2"/>
            <a:endParaRPr lang="el-GR" dirty="0" smtClean="0"/>
          </a:p>
          <a:p>
            <a:pPr lvl="2"/>
            <a:endParaRPr lang="el-GR" dirty="0"/>
          </a:p>
          <a:p>
            <a:pPr lvl="2"/>
            <a:endParaRPr lang="el-GR" b="1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28</a:t>
            </a:fld>
            <a:endParaRPr lang="en-US" dirty="0"/>
          </a:p>
        </p:txBody>
      </p:sp>
      <p:pic>
        <p:nvPicPr>
          <p:cNvPr id="15362" name="Picture 2" descr="http://accessphysiotherapy.mhmedical.com/data/Multimedia/grandRounds/lumbar/media/SlideImages/Burke-Doe%208%20Slide%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73656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5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0047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FF00"/>
                </a:solidFill>
              </a:rPr>
              <a:t>Ιερό Πλέγμα</a:t>
            </a:r>
            <a:endParaRPr lang="el-GR" sz="36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5037592"/>
          </a:xfrm>
        </p:spPr>
        <p:txBody>
          <a:bodyPr>
            <a:normAutofit/>
          </a:bodyPr>
          <a:lstStyle/>
          <a:p>
            <a:pPr lvl="1"/>
            <a:r>
              <a:rPr lang="el-GR" dirty="0" smtClean="0"/>
              <a:t>Κοινό </a:t>
            </a:r>
            <a:r>
              <a:rPr lang="el-GR" dirty="0" err="1" smtClean="0"/>
              <a:t>Περονιαίο</a:t>
            </a:r>
            <a:r>
              <a:rPr lang="el-GR" dirty="0" smtClean="0"/>
              <a:t> ν</a:t>
            </a:r>
          </a:p>
          <a:p>
            <a:pPr lvl="2"/>
            <a:r>
              <a:rPr lang="el-GR" dirty="0" smtClean="0"/>
              <a:t>Έξω </a:t>
            </a:r>
            <a:r>
              <a:rPr lang="el-GR" dirty="0"/>
              <a:t>δερματικό ν της </a:t>
            </a:r>
            <a:r>
              <a:rPr lang="el-GR" dirty="0" smtClean="0"/>
              <a:t>γαστροκνημίας</a:t>
            </a:r>
          </a:p>
          <a:p>
            <a:pPr lvl="2"/>
            <a:r>
              <a:rPr lang="el-GR" dirty="0" err="1" smtClean="0"/>
              <a:t>Επιπολής</a:t>
            </a:r>
            <a:r>
              <a:rPr lang="el-GR" dirty="0" smtClean="0"/>
              <a:t> </a:t>
            </a:r>
            <a:r>
              <a:rPr lang="el-GR" dirty="0" err="1" smtClean="0"/>
              <a:t>περονιαίο</a:t>
            </a:r>
            <a:r>
              <a:rPr lang="el-GR" dirty="0" smtClean="0"/>
              <a:t> ν</a:t>
            </a:r>
          </a:p>
          <a:p>
            <a:pPr lvl="2"/>
            <a:r>
              <a:rPr lang="el-GR" dirty="0" smtClean="0"/>
              <a:t>Εν τω </a:t>
            </a:r>
            <a:r>
              <a:rPr lang="el-GR" dirty="0" err="1" smtClean="0"/>
              <a:t>βάθει</a:t>
            </a:r>
            <a:r>
              <a:rPr lang="el-GR" dirty="0" smtClean="0"/>
              <a:t> </a:t>
            </a:r>
            <a:r>
              <a:rPr lang="el-GR" dirty="0" err="1" smtClean="0"/>
              <a:t>περονιαίο</a:t>
            </a:r>
            <a:r>
              <a:rPr lang="el-GR" dirty="0" smtClean="0"/>
              <a:t> ν</a:t>
            </a:r>
            <a:endParaRPr lang="el-GR" dirty="0"/>
          </a:p>
          <a:p>
            <a:pPr lvl="2"/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29</a:t>
            </a:fld>
            <a:endParaRPr lang="en-US" dirty="0"/>
          </a:p>
        </p:txBody>
      </p:sp>
      <p:pic>
        <p:nvPicPr>
          <p:cNvPr id="14338" name="Picture 2" descr="http://2.bp.blogspot.com/-ILUJsu-ObVc/Uj6tkIo54iI/AAAAAAAABD4/GRmZBC7BtLU/s1600/peroneus_in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2690812"/>
            <a:ext cx="191452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5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>
                <a:solidFill>
                  <a:srgbClr val="FFFF00"/>
                </a:solidFill>
              </a:rPr>
              <a:t>Νωτιαία</a:t>
            </a:r>
            <a:r>
              <a:rPr lang="el-GR" sz="3600" dirty="0" smtClean="0">
                <a:solidFill>
                  <a:srgbClr val="FFFF00"/>
                </a:solidFill>
              </a:rPr>
              <a:t> Νεύρα</a:t>
            </a:r>
            <a:endParaRPr lang="el-GR" sz="36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31-32 Ζεύγη</a:t>
            </a:r>
          </a:p>
          <a:p>
            <a:r>
              <a:rPr lang="el-GR" sz="2800" dirty="0" smtClean="0"/>
              <a:t>8 Αυχενικά</a:t>
            </a:r>
          </a:p>
          <a:p>
            <a:r>
              <a:rPr lang="el-GR" sz="2800" dirty="0" smtClean="0"/>
              <a:t>12 Θωρακικά</a:t>
            </a:r>
          </a:p>
          <a:p>
            <a:r>
              <a:rPr lang="el-GR" sz="2800" dirty="0" smtClean="0"/>
              <a:t>5 Οσφυϊκά</a:t>
            </a:r>
          </a:p>
          <a:p>
            <a:r>
              <a:rPr lang="el-GR" sz="2800" dirty="0" smtClean="0"/>
              <a:t>5 Ιερά</a:t>
            </a:r>
          </a:p>
          <a:p>
            <a:r>
              <a:rPr lang="el-GR" sz="2800" dirty="0" smtClean="0"/>
              <a:t>1-2 Κοκκυγικά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2" descr="http://ebooks.edu.gr/modules/ebook/show.php/DSGL-A105/321/2155,7812/images/img9_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579" y="1647824"/>
            <a:ext cx="2797150" cy="431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5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324892"/>
              </p:ext>
            </p:extLst>
          </p:nvPr>
        </p:nvGraphicFramePr>
        <p:xfrm>
          <a:off x="541825" y="405054"/>
          <a:ext cx="8073351" cy="579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07335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dirty="0" smtClean="0">
                          <a:solidFill>
                            <a:srgbClr val="FFFFFF"/>
                          </a:solidFill>
                        </a:rPr>
                        <a:t>Αυτόνομο ή Φυτικό </a:t>
                      </a:r>
                      <a:r>
                        <a:rPr lang="el-GR" sz="3200" dirty="0" smtClean="0">
                          <a:solidFill>
                            <a:schemeClr val="tx1"/>
                          </a:solidFill>
                        </a:rPr>
                        <a:t>Νευρικό Σύστημα (ΑΝΣ)</a:t>
                      </a: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026267"/>
              </p:ext>
            </p:extLst>
          </p:nvPr>
        </p:nvGraphicFramePr>
        <p:xfrm>
          <a:off x="541825" y="1077552"/>
          <a:ext cx="8073351" cy="10363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07335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>
                          <a:solidFill>
                            <a:srgbClr val="FFFFFF"/>
                          </a:solidFill>
                        </a:rPr>
                        <a:t>Συμπαθητικό</a:t>
                      </a:r>
                      <a:endParaRPr lang="el-GR" sz="2400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aseline="0" dirty="0" smtClean="0">
                          <a:solidFill>
                            <a:srgbClr val="FFFFFF"/>
                          </a:solidFill>
                        </a:rPr>
                        <a:t>Παρασυμπαθητικό</a:t>
                      </a:r>
                      <a:endParaRPr lang="el-GR" sz="2800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51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869936"/>
              </p:ext>
            </p:extLst>
          </p:nvPr>
        </p:nvGraphicFramePr>
        <p:xfrm>
          <a:off x="541825" y="405054"/>
          <a:ext cx="8073351" cy="579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07335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dirty="0" smtClean="0">
                          <a:solidFill>
                            <a:srgbClr val="FFFFFF"/>
                          </a:solidFill>
                        </a:rPr>
                        <a:t>Αυτόνομο ή Φυτικό </a:t>
                      </a:r>
                      <a:r>
                        <a:rPr lang="el-GR" sz="3200" dirty="0" smtClean="0">
                          <a:solidFill>
                            <a:schemeClr val="tx1"/>
                          </a:solidFill>
                        </a:rPr>
                        <a:t>Νευρικό Σύστημα (ΑΝΣ)</a:t>
                      </a: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80652"/>
              </p:ext>
            </p:extLst>
          </p:nvPr>
        </p:nvGraphicFramePr>
        <p:xfrm>
          <a:off x="174710" y="1077552"/>
          <a:ext cx="8804339" cy="4267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78480"/>
                <a:gridCol w="2548178"/>
                <a:gridCol w="317768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800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>
                          <a:solidFill>
                            <a:srgbClr val="FFFFFF"/>
                          </a:solidFill>
                        </a:rPr>
                        <a:t>Συμπαθητικό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aseline="0" dirty="0" smtClean="0">
                          <a:solidFill>
                            <a:srgbClr val="FFFFFF"/>
                          </a:solidFill>
                        </a:rPr>
                        <a:t>Παρασυμπαθητικό</a:t>
                      </a:r>
                      <a:endParaRPr lang="el-GR" sz="2800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rgbClr val="FFFFFF"/>
                          </a:solidFill>
                        </a:rPr>
                        <a:t>Διαβιβαστικές Ουσίες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FFFFFF"/>
                          </a:solidFill>
                        </a:rPr>
                        <a:t>Νοραδρεναλίνη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FFFFFF"/>
                          </a:solidFill>
                        </a:rPr>
                        <a:t>Ακετυλχολίνη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rgbClr val="FFFFFF"/>
                          </a:solidFill>
                        </a:rPr>
                        <a:t>Σύστημα - Όργανο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>
                          <a:solidFill>
                            <a:srgbClr val="FFFFFF"/>
                          </a:solidFill>
                        </a:rPr>
                        <a:t>Συμπαθητικό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aseline="0" dirty="0" smtClean="0">
                          <a:solidFill>
                            <a:srgbClr val="FFFFFF"/>
                          </a:solidFill>
                        </a:rPr>
                        <a:t>Παρασυμπαθητικό</a:t>
                      </a:r>
                      <a:endParaRPr lang="el-GR" sz="2800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rgbClr val="FFFFFF"/>
                          </a:solidFill>
                        </a:rPr>
                        <a:t>Καρδιά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FFFFFF"/>
                          </a:solidFill>
                        </a:rPr>
                        <a:t>Αύξηση ρυθμου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FFFFFF"/>
                          </a:solidFill>
                        </a:rPr>
                        <a:t>Μείωση ρυθμού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rgbClr val="FFFFFF"/>
                          </a:solidFill>
                        </a:rPr>
                        <a:t>Πάγκρεας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FFFFFF"/>
                          </a:solidFill>
                        </a:rPr>
                        <a:t>Αναστολή έκκρισης ενζύμων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FFFFFF"/>
                          </a:solidFill>
                        </a:rPr>
                        <a:t>Διέγερση έκκρισης ενζύμων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rgbClr val="FFFFFF"/>
                          </a:solidFill>
                        </a:rPr>
                        <a:t>Στομάχι - ΄Εντερο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FFFFFF"/>
                          </a:solidFill>
                        </a:rPr>
                        <a:t>Αναστολή έκκρισης υγρών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FFFFFF"/>
                          </a:solidFill>
                        </a:rPr>
                        <a:t>Διέγερση έκκρισης υγρών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rgbClr val="FFFFFF"/>
                          </a:solidFill>
                        </a:rPr>
                        <a:t>Ουροδόχος κύστη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FFFFFF"/>
                          </a:solidFill>
                        </a:rPr>
                        <a:t>Κατακράτηση ούρων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FFFFFF"/>
                          </a:solidFill>
                        </a:rPr>
                        <a:t>Εξώθηση ούρων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rgbClr val="FFFFFF"/>
                          </a:solidFill>
                        </a:rPr>
                        <a:t>Οφθαλμική κόρη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FFFFFF"/>
                          </a:solidFill>
                        </a:rPr>
                        <a:t>Συστολή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FFFFFF"/>
                          </a:solidFill>
                        </a:rPr>
                        <a:t>Διαστολή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9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32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625247"/>
              </p:ext>
            </p:extLst>
          </p:nvPr>
        </p:nvGraphicFramePr>
        <p:xfrm>
          <a:off x="242902" y="424097"/>
          <a:ext cx="8640000" cy="43434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28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Βιβλιο</a:t>
                      </a:r>
                      <a:r>
                        <a:rPr lang="el-GR" sz="2800" b="0" u="none" dirty="0" smtClean="0">
                          <a:solidFill>
                            <a:srgbClr val="EEECE1"/>
                          </a:solidFill>
                          <a:latin typeface="+mn-lt"/>
                          <a:cs typeface="Times New Roman"/>
                        </a:rPr>
                        <a:t>γραφία</a:t>
                      </a:r>
                      <a:endParaRPr lang="en-US" sz="2800" b="0" u="none" dirty="0">
                        <a:solidFill>
                          <a:srgbClr val="EEECE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l-GR" sz="1400" b="0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Αποστολάκης Γ.: </a:t>
                      </a:r>
                      <a:r>
                        <a:rPr lang="el-GR" sz="1400" b="1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Ανατομική του ανθρώπου</a:t>
                      </a:r>
                      <a:r>
                        <a:rPr lang="en-US" sz="1400" b="1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l-GR" sz="1200" b="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Εκδόσεις </a:t>
                      </a:r>
                      <a:r>
                        <a:rPr lang="el-GR" sz="1200" b="0" i="0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Παπαζήση</a:t>
                      </a:r>
                      <a:r>
                        <a:rPr lang="el-GR" sz="1200" b="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l-GR" sz="1200" b="0" i="0" kern="1200" baseline="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1968.</a:t>
                      </a:r>
                      <a:endParaRPr lang="el-GR" sz="1600" b="0" i="0" u="none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l-GR" sz="1400" b="0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Καμμάς Αντώνης:</a:t>
                      </a:r>
                      <a:r>
                        <a:rPr lang="el-GR" sz="1400" b="0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b="1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Μαθήματα Ανατομικής.</a:t>
                      </a:r>
                      <a:r>
                        <a:rPr lang="el-GR" sz="1400" b="1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200" b="0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Βήτα Ιατρικές Εκδόσεις, 2010.</a:t>
                      </a:r>
                      <a:endParaRPr lang="el-GR" sz="1600" b="0" i="0" u="none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l-GR" sz="1400" b="0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Σάββας</a:t>
                      </a:r>
                      <a:r>
                        <a:rPr lang="el-GR" sz="1400" b="0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b="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Α.: </a:t>
                      </a:r>
                      <a:r>
                        <a:rPr lang="el-GR" sz="1400" b="1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Ανατομική του Ανθρώπου. </a:t>
                      </a:r>
                      <a:r>
                        <a:rPr lang="el-GR" sz="1200" b="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Εκδόσεις Κυριακίδη, 1979.</a:t>
                      </a:r>
                      <a:endParaRPr lang="el-GR" sz="1200" b="0" i="0" u="none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l-GR" sz="1400" b="0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Σάββας</a:t>
                      </a:r>
                      <a:r>
                        <a:rPr lang="el-GR" sz="1400" b="0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b="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Α.: </a:t>
                      </a:r>
                      <a:r>
                        <a:rPr lang="el-GR" sz="1400" b="1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Επίτομη Ανατομική του Ανθρώπου &amp; Άτλας. </a:t>
                      </a:r>
                      <a:r>
                        <a:rPr lang="el-GR" sz="1200" b="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Εκδόσεις Κυριακίδη,1980.</a:t>
                      </a:r>
                      <a:endParaRPr lang="el-GR" sz="1600" b="0" i="0" u="none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l-GR" sz="1400" b="1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n-US" sz="140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Platzer Werner</a:t>
                      </a:r>
                      <a:r>
                        <a:rPr lang="el-GR" sz="140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l-GR" sz="1400" b="1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Εγχειρίδιο Ανατομικής του Ανθρώπου με Έγχρωμο Άτλαντα.</a:t>
                      </a:r>
                      <a:r>
                        <a:rPr lang="el-GR" sz="140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20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Εκδόσεις </a:t>
                      </a:r>
                      <a:r>
                        <a:rPr lang="el-GR" sz="1200" i="0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Λίτσας</a:t>
                      </a:r>
                      <a:r>
                        <a:rPr lang="el-GR" sz="120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1998.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Agur A.M.R., Dalley A.F. :</a:t>
                      </a:r>
                      <a:r>
                        <a:rPr lang="is-I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Grant’s atlas of anatomy.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en-US" sz="1200" b="0" i="0" u="none" strike="noStrike" kern="1200" baseline="300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ed. Lippincott Williams &amp; Wilkins, 2013.</a:t>
                      </a:r>
                      <a:endParaRPr lang="en-US" sz="1400" b="0" i="0" u="none" strike="noStrike" kern="1200" baseline="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Ellis H.,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Mahadevan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V.: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Clinical Anatomy. Applied Anatomy for Students and Junior Doctors.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en-US" sz="1200" b="0" i="0" u="none" strike="noStrike" kern="1200" baseline="300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ed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, Willey, 2013.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8.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Moore</a:t>
                      </a:r>
                      <a:r>
                        <a:rPr lang="el-GR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Κ.,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Agur M.R.</a:t>
                      </a:r>
                      <a:r>
                        <a:rPr lang="el-GR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Α.,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Dalley F.</a:t>
                      </a:r>
                      <a:r>
                        <a:rPr lang="el-GR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Α.: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Essential Clinical Anatomy.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200" b="0" i="0" u="none" strike="noStrike" kern="1200" baseline="300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ed. Lippincott Williams &amp; Wilkins 2012.</a:t>
                      </a:r>
                      <a:endParaRPr lang="el-GR" sz="1600" b="0" i="0" u="none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9. </a:t>
                      </a:r>
                      <a:r>
                        <a:rPr lang="en-US" sz="1400" b="0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Netter</a:t>
                      </a:r>
                      <a:r>
                        <a:rPr lang="en-US" sz="1400" b="0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Frank H.: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Atlas of Human Anatomy. 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200" b="0" i="0" u="none" strike="noStrike" kern="1200" baseline="300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Ed. Saunders, 2011.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10. </a:t>
                      </a:r>
                      <a:r>
                        <a:rPr lang="en-US" sz="1400" b="0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Sobotta:</a:t>
                      </a:r>
                      <a:r>
                        <a:rPr lang="en-US" sz="1400" b="0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b="1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Άτλας Ανατομικής του Ανθρώπου. </a:t>
                      </a:r>
                      <a:r>
                        <a:rPr lang="el-GR" sz="1200" b="0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Γ. </a:t>
                      </a:r>
                      <a:r>
                        <a:rPr lang="el-GR" sz="1200" b="0" i="0" u="none" kern="1200" baseline="0" dirty="0" err="1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Παρισιάνος</a:t>
                      </a:r>
                      <a:r>
                        <a:rPr lang="el-GR" sz="1200" b="0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, 1978</a:t>
                      </a:r>
                      <a:endParaRPr lang="el-GR" sz="1200" b="0" i="0" u="none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0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33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2013-02-19 18.52.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22" y="1336312"/>
            <a:ext cx="4680000" cy="4680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569343"/>
              </p:ext>
            </p:extLst>
          </p:nvPr>
        </p:nvGraphicFramePr>
        <p:xfrm>
          <a:off x="242902" y="442637"/>
          <a:ext cx="8640000" cy="6400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36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Ευχαριστώ για την Προσοχή σας!</a:t>
                      </a:r>
                      <a:endParaRPr lang="en-US" sz="3600" b="0" u="none" dirty="0">
                        <a:solidFill>
                          <a:srgbClr val="EEECE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3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>
                <a:solidFill>
                  <a:srgbClr val="FFFF00"/>
                </a:solidFill>
              </a:rPr>
              <a:t>Νωτιαία</a:t>
            </a:r>
            <a:r>
              <a:rPr lang="el-GR" sz="3600" dirty="0" smtClean="0">
                <a:solidFill>
                  <a:srgbClr val="FFFF00"/>
                </a:solidFill>
              </a:rPr>
              <a:t> Νεύρα</a:t>
            </a:r>
            <a:endParaRPr lang="el-GR" sz="36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Νωτιαίο Νεύρο</a:t>
            </a:r>
          </a:p>
          <a:p>
            <a:pPr lvl="1"/>
            <a:r>
              <a:rPr lang="el-GR" sz="2400" dirty="0" smtClean="0"/>
              <a:t>Οπίσθιος (Ραχιαίος Κλάδος)</a:t>
            </a:r>
          </a:p>
          <a:p>
            <a:pPr lvl="2"/>
            <a:r>
              <a:rPr lang="el-GR" sz="2000" dirty="0" smtClean="0"/>
              <a:t>Μυς – Δέρμα ραχιαίας επιφάνειας κορμού</a:t>
            </a:r>
          </a:p>
          <a:p>
            <a:pPr lvl="1"/>
            <a:r>
              <a:rPr lang="el-GR" sz="2400" dirty="0" smtClean="0"/>
              <a:t>Πρόσθιος (Κοιλιακός Κλάδος)</a:t>
            </a:r>
          </a:p>
          <a:p>
            <a:pPr lvl="2"/>
            <a:r>
              <a:rPr lang="el-GR" sz="2000" dirty="0" smtClean="0"/>
              <a:t>Πλέγματα πλην Θωρακικής μοίρας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srgbClr val="FFFF00"/>
                </a:solidFill>
              </a:rPr>
              <a:t>Πρόσθιοι Κλάδοι Νωτιαίων ν - Πλέγματα</a:t>
            </a:r>
            <a:endParaRPr lang="el-GR" sz="36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Αυχενικό Πλέγμα (</a:t>
            </a:r>
            <a:r>
              <a:rPr lang="en-US" sz="2800" dirty="0" smtClean="0"/>
              <a:t>Cervical Plexus)</a:t>
            </a:r>
            <a:endParaRPr lang="el-GR" sz="2800" dirty="0" smtClean="0"/>
          </a:p>
          <a:p>
            <a:r>
              <a:rPr lang="el-GR" sz="2800" dirty="0" err="1" smtClean="0"/>
              <a:t>Βραχιόνιο</a:t>
            </a:r>
            <a:r>
              <a:rPr lang="el-GR" sz="2800" dirty="0" smtClean="0"/>
              <a:t> Πλέγμα</a:t>
            </a:r>
            <a:r>
              <a:rPr lang="en-US" sz="2800" dirty="0" smtClean="0"/>
              <a:t> (Brachial Plexus)</a:t>
            </a:r>
            <a:endParaRPr lang="el-GR" sz="2800" dirty="0" smtClean="0"/>
          </a:p>
          <a:p>
            <a:r>
              <a:rPr lang="el-GR" sz="2800" dirty="0" smtClean="0"/>
              <a:t>Οσφυϊκό Πλέγμα</a:t>
            </a:r>
            <a:r>
              <a:rPr lang="en-US" sz="2800" dirty="0" smtClean="0"/>
              <a:t> (Lumbar Plexus)</a:t>
            </a:r>
            <a:endParaRPr lang="el-GR" sz="2800" dirty="0" smtClean="0"/>
          </a:p>
          <a:p>
            <a:r>
              <a:rPr lang="el-GR" sz="2800" dirty="0" smtClean="0"/>
              <a:t>Ιερό Πλέγμα</a:t>
            </a:r>
            <a:r>
              <a:rPr lang="en-US" sz="2800" dirty="0" smtClean="0"/>
              <a:t> (</a:t>
            </a:r>
            <a:r>
              <a:rPr lang="en-US" sz="2800" dirty="0"/>
              <a:t>S</a:t>
            </a:r>
            <a:r>
              <a:rPr lang="en-US" sz="2800" dirty="0" smtClean="0"/>
              <a:t>acral Plexus)</a:t>
            </a:r>
            <a:endParaRPr lang="el-GR" sz="2800" dirty="0" smtClean="0"/>
          </a:p>
          <a:p>
            <a:r>
              <a:rPr lang="el-GR" sz="2800" dirty="0" err="1" smtClean="0"/>
              <a:t>Αιδιοικό</a:t>
            </a:r>
            <a:r>
              <a:rPr lang="el-GR" sz="2800" dirty="0" smtClean="0"/>
              <a:t> Πλέγμα</a:t>
            </a:r>
            <a:r>
              <a:rPr lang="en-US" sz="2800" dirty="0" smtClean="0"/>
              <a:t> (</a:t>
            </a:r>
            <a:r>
              <a:rPr lang="en-US" sz="2800" dirty="0" err="1" smtClean="0"/>
              <a:t>Pudendal</a:t>
            </a:r>
            <a:r>
              <a:rPr lang="en-US" sz="2800" dirty="0" smtClean="0"/>
              <a:t> Plexus)</a:t>
            </a:r>
            <a:endParaRPr lang="el-GR" sz="2800" dirty="0" smtClean="0"/>
          </a:p>
          <a:p>
            <a:r>
              <a:rPr lang="el-GR" sz="2800" dirty="0" smtClean="0"/>
              <a:t>Κοκκυγικό Πλέγμα</a:t>
            </a:r>
            <a:r>
              <a:rPr lang="en-US" sz="2800" dirty="0" smtClean="0"/>
              <a:t> (Coccygeal Plexus)</a:t>
            </a:r>
            <a:endParaRPr lang="el-GR" sz="2800" dirty="0" smtClean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FF00"/>
                </a:solidFill>
              </a:rPr>
              <a:t>Αυχενικό Πλέγμα</a:t>
            </a:r>
            <a:endParaRPr lang="el-GR" sz="36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5003800" cy="4525963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Α1 – Α2 – Α3 – Α4</a:t>
            </a:r>
          </a:p>
          <a:p>
            <a:r>
              <a:rPr lang="el-GR" sz="2800" dirty="0" smtClean="0"/>
              <a:t>Βρίσκεται πίσω από:</a:t>
            </a:r>
          </a:p>
          <a:p>
            <a:pPr lvl="1"/>
            <a:r>
              <a:rPr lang="el-GR" sz="2400" dirty="0" smtClean="0"/>
              <a:t>Άνω μοίρα </a:t>
            </a:r>
            <a:r>
              <a:rPr lang="el-GR" sz="2400" dirty="0" err="1" smtClean="0"/>
              <a:t>στερνοκλειδομαστοειδή</a:t>
            </a:r>
            <a:endParaRPr lang="el-GR" sz="2400" dirty="0" smtClean="0"/>
          </a:p>
          <a:p>
            <a:pPr lvl="1"/>
            <a:r>
              <a:rPr lang="el-GR" sz="2400" dirty="0" err="1" smtClean="0"/>
              <a:t>Εκφυτικά</a:t>
            </a:r>
            <a:r>
              <a:rPr lang="el-GR" sz="2400" dirty="0" smtClean="0"/>
              <a:t> οδοντώματα </a:t>
            </a:r>
            <a:r>
              <a:rPr lang="el-GR" sz="2400" dirty="0" err="1" smtClean="0"/>
              <a:t>προσπονδυλικών</a:t>
            </a:r>
            <a:r>
              <a:rPr lang="el-GR" sz="2400" dirty="0" smtClean="0"/>
              <a:t> μυών</a:t>
            </a:r>
          </a:p>
          <a:p>
            <a:pPr lvl="1"/>
            <a:r>
              <a:rPr lang="el-GR" sz="2400" dirty="0" smtClean="0"/>
              <a:t>Έσω </a:t>
            </a:r>
            <a:r>
              <a:rPr lang="el-GR" sz="2400" dirty="0" err="1" smtClean="0"/>
              <a:t>σφαγίτιδα</a:t>
            </a:r>
            <a:r>
              <a:rPr lang="el-GR" sz="2400" dirty="0" smtClean="0"/>
              <a:t> φλέβα</a:t>
            </a:r>
          </a:p>
          <a:p>
            <a:pPr lvl="1"/>
            <a:endParaRPr lang="el-GR" dirty="0"/>
          </a:p>
          <a:p>
            <a:r>
              <a:rPr lang="el-GR" sz="2800" dirty="0" smtClean="0"/>
              <a:t>Δίνει Δερματικούς και Μυϊκούς Κλάδους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 descr="http://images.persianblog.ir/559630_zhCZibq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266" y="1600200"/>
            <a:ext cx="3683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16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FF00"/>
                </a:solidFill>
              </a:rPr>
              <a:t>Αυχενικό Πλέγμα</a:t>
            </a:r>
            <a:endParaRPr lang="el-GR" sz="36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Δερματικοί Κλάδοι</a:t>
            </a:r>
          </a:p>
          <a:p>
            <a:pPr lvl="1"/>
            <a:r>
              <a:rPr lang="el-GR" sz="2400" dirty="0" smtClean="0"/>
              <a:t>Έλασσον Ινιακό ν</a:t>
            </a:r>
          </a:p>
          <a:p>
            <a:pPr lvl="1"/>
            <a:r>
              <a:rPr lang="el-GR" sz="2400" dirty="0" smtClean="0"/>
              <a:t>Μείζων </a:t>
            </a:r>
            <a:r>
              <a:rPr lang="el-GR" sz="2400" dirty="0" err="1" smtClean="0"/>
              <a:t>Ωτιαίο</a:t>
            </a:r>
            <a:r>
              <a:rPr lang="el-GR" sz="2400" dirty="0" smtClean="0"/>
              <a:t> ν</a:t>
            </a:r>
            <a:endParaRPr lang="el-GR" dirty="0"/>
          </a:p>
          <a:p>
            <a:pPr lvl="1"/>
            <a:r>
              <a:rPr lang="el-GR" sz="2400" dirty="0" err="1" smtClean="0"/>
              <a:t>Υποδερμάτιο</a:t>
            </a:r>
            <a:r>
              <a:rPr lang="el-GR" sz="2400" dirty="0" smtClean="0"/>
              <a:t> ν</a:t>
            </a:r>
          </a:p>
          <a:p>
            <a:pPr lvl="1"/>
            <a:r>
              <a:rPr lang="el-GR" sz="2400" dirty="0" err="1" smtClean="0"/>
              <a:t>Υπερκλείδια</a:t>
            </a:r>
            <a:r>
              <a:rPr lang="el-GR" sz="2400" dirty="0" smtClean="0"/>
              <a:t> ν</a:t>
            </a:r>
          </a:p>
          <a:p>
            <a:pPr lvl="1"/>
            <a:endParaRPr lang="el-GR" sz="2400" dirty="0"/>
          </a:p>
          <a:p>
            <a:r>
              <a:rPr lang="el-GR" sz="2800" dirty="0" smtClean="0"/>
              <a:t>Μυϊκοί Κλάδοι</a:t>
            </a:r>
          </a:p>
          <a:p>
            <a:pPr lvl="1"/>
            <a:r>
              <a:rPr lang="el-GR" sz="2400" dirty="0" smtClean="0"/>
              <a:t>Αυχενικός κλάδος αγκύλης υπογλώσσιου ν</a:t>
            </a:r>
          </a:p>
          <a:p>
            <a:pPr lvl="1"/>
            <a:r>
              <a:rPr lang="el-GR" sz="2400" dirty="0" smtClean="0"/>
              <a:t>Φρενικό ν</a:t>
            </a:r>
          </a:p>
          <a:p>
            <a:pPr lvl="1"/>
            <a:endParaRPr lang="el-GR" sz="2400" dirty="0" smtClean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2" descr="http://images.persianblog.ir/559630_zhCZibq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1647825"/>
            <a:ext cx="3683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8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>
                <a:solidFill>
                  <a:srgbClr val="FFFF00"/>
                </a:solidFill>
              </a:rPr>
              <a:t>Βραχιόνιο</a:t>
            </a:r>
            <a:r>
              <a:rPr lang="el-GR" sz="3600" dirty="0" smtClean="0">
                <a:solidFill>
                  <a:srgbClr val="FFFF00"/>
                </a:solidFill>
              </a:rPr>
              <a:t> Πλέγμα</a:t>
            </a:r>
            <a:endParaRPr lang="el-GR" sz="36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Α5 – Α6 – Α7 – Α8 – Θ1</a:t>
            </a:r>
          </a:p>
          <a:p>
            <a:r>
              <a:rPr lang="el-GR" sz="2800" dirty="0" smtClean="0"/>
              <a:t>Τριγωνικό Σχήμα:</a:t>
            </a:r>
          </a:p>
          <a:p>
            <a:pPr lvl="1"/>
            <a:r>
              <a:rPr lang="el-GR" sz="2400" dirty="0" smtClean="0"/>
              <a:t>Βάση: Ανάμεσα σε πρόσθιο και μέσο σκαληνό μυ</a:t>
            </a:r>
          </a:p>
          <a:p>
            <a:pPr lvl="1"/>
            <a:r>
              <a:rPr lang="el-GR" sz="2400" dirty="0" smtClean="0"/>
              <a:t>Κορυφή: Έξω τοίχωμα μασχάλης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8</a:t>
            </a:fld>
            <a:endParaRPr lang="en-US"/>
          </a:p>
        </p:txBody>
      </p:sp>
      <p:pic>
        <p:nvPicPr>
          <p:cNvPr id="4098" name="Picture 2" descr="http://www.ebasket.gr/fs/uploads/2014/03/vrahioneo-plegm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216" y="3498399"/>
            <a:ext cx="4126984" cy="27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80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>
                <a:solidFill>
                  <a:srgbClr val="FFFF00"/>
                </a:solidFill>
              </a:rPr>
              <a:t>Βραχιόνιο</a:t>
            </a:r>
            <a:r>
              <a:rPr lang="el-GR" sz="3600" dirty="0" smtClean="0">
                <a:solidFill>
                  <a:srgbClr val="FFFF00"/>
                </a:solidFill>
              </a:rPr>
              <a:t> Πλέγμα</a:t>
            </a:r>
            <a:endParaRPr lang="el-GR" sz="36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29272"/>
            <a:ext cx="8229600" cy="4525963"/>
          </a:xfrm>
        </p:spPr>
        <p:txBody>
          <a:bodyPr>
            <a:normAutofit/>
          </a:bodyPr>
          <a:lstStyle/>
          <a:p>
            <a:r>
              <a:rPr lang="el-GR" sz="2800" dirty="0" smtClean="0"/>
              <a:t>3 Πρωτεύοντα Στελέχη</a:t>
            </a:r>
          </a:p>
          <a:p>
            <a:r>
              <a:rPr lang="el-GR" sz="2800" dirty="0" smtClean="0"/>
              <a:t>Άνω ή Κεφαλικό Α5 – Α6</a:t>
            </a:r>
          </a:p>
          <a:p>
            <a:r>
              <a:rPr lang="el-GR" sz="2800" dirty="0" smtClean="0"/>
              <a:t>Μέσο Α7</a:t>
            </a:r>
          </a:p>
          <a:p>
            <a:r>
              <a:rPr lang="el-GR" sz="2800" dirty="0" smtClean="0"/>
              <a:t>Κάτω ή </a:t>
            </a:r>
            <a:r>
              <a:rPr lang="el-GR" sz="2800" dirty="0" err="1" smtClean="0"/>
              <a:t>Ουριαίο</a:t>
            </a:r>
            <a:r>
              <a:rPr lang="el-GR" sz="2800" dirty="0" smtClean="0"/>
              <a:t> Α8 – Θ1</a:t>
            </a:r>
            <a:endParaRPr lang="el-GR" sz="2400" dirty="0" smtClean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2" descr="http://www.ebasket.gr/fs/uploads/2014/03/vrahioneo-plegm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216" y="3498399"/>
            <a:ext cx="4126984" cy="27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67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16682</TotalTime>
  <Words>1146</Words>
  <Application>Microsoft Office PowerPoint</Application>
  <PresentationFormat>Προβολή στην οθόνη (4:3)</PresentationFormat>
  <Paragraphs>322</Paragraphs>
  <Slides>33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Black</vt:lpstr>
      <vt:lpstr>Παρουσίαση του PowerPoint</vt:lpstr>
      <vt:lpstr>Νωτιαία Νεύρα</vt:lpstr>
      <vt:lpstr>Νωτιαία Νεύρα</vt:lpstr>
      <vt:lpstr>Νωτιαία Νεύρα</vt:lpstr>
      <vt:lpstr>Πρόσθιοι Κλάδοι Νωτιαίων ν - Πλέγματα</vt:lpstr>
      <vt:lpstr>Αυχενικό Πλέγμα</vt:lpstr>
      <vt:lpstr>Αυχενικό Πλέγμα</vt:lpstr>
      <vt:lpstr>Βραχιόνιο Πλέγμα</vt:lpstr>
      <vt:lpstr>Βραχιόνιο Πλέγμα</vt:lpstr>
      <vt:lpstr>Βραχιόνιο Πλέγμα</vt:lpstr>
      <vt:lpstr>Βραχιόνιο Πλέγμα</vt:lpstr>
      <vt:lpstr>Βραχιόνιο Πλέγμα</vt:lpstr>
      <vt:lpstr>Βραχιόνιο Πλέγμα</vt:lpstr>
      <vt:lpstr>Βραχιόνιο Πλέγμα</vt:lpstr>
      <vt:lpstr>Βραχιόνιο Πλέγμα</vt:lpstr>
      <vt:lpstr>Βραχιόνιο Πλέγμα</vt:lpstr>
      <vt:lpstr>Βραχιόνιο Πλέγμα</vt:lpstr>
      <vt:lpstr>Βραχιόνιο Πλέγμα</vt:lpstr>
      <vt:lpstr>Βραχιόνιο Πλέγμα</vt:lpstr>
      <vt:lpstr>Βραχιόνιο Πλέγμα</vt:lpstr>
      <vt:lpstr>Βραχιόνιο Πλέγμα</vt:lpstr>
      <vt:lpstr>Θωρακικά ν</vt:lpstr>
      <vt:lpstr>Οσφυϊκό Πλέγμα</vt:lpstr>
      <vt:lpstr>Οσφυϊκό Πλέγμα</vt:lpstr>
      <vt:lpstr>Οσφυϊκό Πλέγμα</vt:lpstr>
      <vt:lpstr>Ιερό Πλέγμα</vt:lpstr>
      <vt:lpstr>Ιερό Πλέγμα</vt:lpstr>
      <vt:lpstr>Ιερό Πλέγμα</vt:lpstr>
      <vt:lpstr>Ιερό Πλέγμα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Ορθοπαιδικός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Ιωάννης Λαζαρέττος</dc:creator>
  <cp:lastModifiedBy>Ioannis Lazarettos</cp:lastModifiedBy>
  <cp:revision>656</cp:revision>
  <dcterms:created xsi:type="dcterms:W3CDTF">2014-10-06T08:41:40Z</dcterms:created>
  <dcterms:modified xsi:type="dcterms:W3CDTF">2015-06-10T05:06:28Z</dcterms:modified>
</cp:coreProperties>
</file>