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</p:sldMasterIdLst>
  <p:notesMasterIdLst>
    <p:notesMasterId r:id="rId62"/>
  </p:notesMasterIdLst>
  <p:sldIdLst>
    <p:sldId id="256" r:id="rId5"/>
    <p:sldId id="260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337" r:id="rId21"/>
    <p:sldId id="338" r:id="rId22"/>
    <p:sldId id="339" r:id="rId23"/>
    <p:sldId id="340" r:id="rId24"/>
    <p:sldId id="341" r:id="rId25"/>
    <p:sldId id="342" r:id="rId26"/>
    <p:sldId id="343" r:id="rId27"/>
    <p:sldId id="344" r:id="rId28"/>
    <p:sldId id="346" r:id="rId29"/>
    <p:sldId id="345" r:id="rId30"/>
    <p:sldId id="348" r:id="rId31"/>
    <p:sldId id="349" r:id="rId32"/>
    <p:sldId id="347" r:id="rId33"/>
    <p:sldId id="350" r:id="rId34"/>
    <p:sldId id="351" r:id="rId35"/>
    <p:sldId id="352" r:id="rId36"/>
    <p:sldId id="354" r:id="rId37"/>
    <p:sldId id="353" r:id="rId38"/>
    <p:sldId id="356" r:id="rId39"/>
    <p:sldId id="355" r:id="rId40"/>
    <p:sldId id="357" r:id="rId41"/>
    <p:sldId id="358" r:id="rId42"/>
    <p:sldId id="359" r:id="rId43"/>
    <p:sldId id="360" r:id="rId44"/>
    <p:sldId id="361" r:id="rId45"/>
    <p:sldId id="362" r:id="rId46"/>
    <p:sldId id="363" r:id="rId47"/>
    <p:sldId id="364" r:id="rId48"/>
    <p:sldId id="365" r:id="rId49"/>
    <p:sldId id="366" r:id="rId50"/>
    <p:sldId id="367" r:id="rId51"/>
    <p:sldId id="368" r:id="rId52"/>
    <p:sldId id="369" r:id="rId53"/>
    <p:sldId id="370" r:id="rId54"/>
    <p:sldId id="371" r:id="rId55"/>
    <p:sldId id="372" r:id="rId56"/>
    <p:sldId id="374" r:id="rId57"/>
    <p:sldId id="375" r:id="rId58"/>
    <p:sldId id="373" r:id="rId59"/>
    <p:sldId id="376" r:id="rId60"/>
    <p:sldId id="297" r:id="rId61"/>
  </p:sldIdLst>
  <p:sldSz cx="10080625" cy="7559675"/>
  <p:notesSz cx="7559675" cy="10691813"/>
  <p:defaultTextStyle>
    <a:defPPr>
      <a:defRPr lang="en-GB"/>
    </a:defPPr>
    <a:lvl1pPr algn="l" defTabSz="3587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roid Sans Fallback" charset="0"/>
      </a:defRPr>
    </a:lvl1pPr>
    <a:lvl2pPr marL="742950" indent="-285750" algn="l" defTabSz="3587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roid Sans Fallback" charset="0"/>
      </a:defRPr>
    </a:lvl2pPr>
    <a:lvl3pPr marL="1143000" indent="-228600" algn="l" defTabSz="3587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roid Sans Fallback" charset="0"/>
      </a:defRPr>
    </a:lvl3pPr>
    <a:lvl4pPr marL="1600200" indent="-228600" algn="l" defTabSz="3587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roid Sans Fallback" charset="0"/>
      </a:defRPr>
    </a:lvl4pPr>
    <a:lvl5pPr marL="2057400" indent="-228600" algn="l" defTabSz="358775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charset="0"/>
      <a:defRPr kern="1200">
        <a:solidFill>
          <a:schemeClr val="tx1"/>
        </a:solidFill>
        <a:latin typeface="Arial" charset="0"/>
        <a:ea typeface="ＭＳ Ｐゴシック" charset="0"/>
        <a:cs typeface="Droid Sans Fallback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roid Sans Fallback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roid Sans Fallback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roid Sans Fallback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Droid Sans Fallback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9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55" d="100"/>
          <a:sy n="55" d="100"/>
        </p:scale>
        <p:origin x="90" y="288"/>
      </p:cViewPr>
      <p:guideLst>
        <p:guide orient="horz" pos="2160"/>
        <p:guide pos="3198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2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</a:tabLst>
              <a:defRPr sz="1400">
                <a:solidFill>
                  <a:srgbClr val="000000"/>
                </a:solidFill>
                <a:latin typeface="Helvetica Neue"/>
                <a:cs typeface="DejaVu Sans" charset="0"/>
              </a:defRPr>
            </a:lvl1pPr>
          </a:lstStyle>
          <a:p>
            <a:endParaRPr lang="el-GR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9900" y="0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2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</a:tabLst>
              <a:defRPr sz="1400">
                <a:solidFill>
                  <a:srgbClr val="000000"/>
                </a:solidFill>
                <a:latin typeface="Helvetica Neue"/>
                <a:cs typeface="DejaVu Sans" charset="0"/>
              </a:defRPr>
            </a:lvl1pPr>
          </a:lstStyle>
          <a:p>
            <a:endParaRPr lang="el-GR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2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</a:tabLst>
              <a:defRPr sz="1400">
                <a:solidFill>
                  <a:srgbClr val="000000"/>
                </a:solidFill>
                <a:latin typeface="Helvetica Neue"/>
                <a:cs typeface="DejaVu Sans" charset="0"/>
              </a:defRPr>
            </a:lvl1pPr>
          </a:lstStyle>
          <a:p>
            <a:endParaRPr lang="el-GR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9900" y="10156825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2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</a:tabLst>
              <a:defRPr sz="1400">
                <a:solidFill>
                  <a:srgbClr val="000000"/>
                </a:solidFill>
                <a:latin typeface="Helvetica Neue"/>
                <a:cs typeface="DejaVu Sans" charset="0"/>
              </a:defRPr>
            </a:lvl1pPr>
          </a:lstStyle>
          <a:p>
            <a:fld id="{3AB2646E-934D-164A-8197-4903330E27E0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4240622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Helvetica Neue"/>
        <a:ea typeface="ＭＳ Ｐゴシック" charset="0"/>
        <a:cs typeface="+mn-cs"/>
      </a:defRPr>
    </a:lvl1pPr>
    <a:lvl2pPr marL="742950" indent="-28575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3587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359E8EF-F308-154E-970F-F7A6B0B4F79F}" type="slidenum">
              <a:rPr lang="el-GR"/>
              <a:pPr/>
              <a:t>1</a:t>
            </a:fld>
            <a:endParaRPr lang="el-GR"/>
          </a:p>
        </p:txBody>
      </p:sp>
      <p:sp>
        <p:nvSpPr>
          <p:cNvPr id="102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02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77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10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70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11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124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12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0526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13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32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14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23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15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54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16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36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17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11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18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37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19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06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2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482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20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04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21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6494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22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9033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23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052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24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309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25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066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26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5165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27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802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28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084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29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035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3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301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30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1351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31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3610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32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2720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33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713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34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5171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35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5044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36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6897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37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655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38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58186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39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91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4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5109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40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4441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41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070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42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846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43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7503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44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65904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45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839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46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87688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47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4651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48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28771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49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669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5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2384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50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247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51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769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52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9125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53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757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54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53605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55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2889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56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260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57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8863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6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44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7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26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8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8712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F774D1-EAD8-6441-BC92-4D50302CDD18}" type="slidenum">
              <a:rPr lang="el-GR"/>
              <a:pPr/>
              <a:t>9</a:t>
            </a:fld>
            <a:endParaRPr lang="el-GR"/>
          </a:p>
        </p:txBody>
      </p:sp>
      <p:sp>
        <p:nvSpPr>
          <p:cNvPr id="1126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126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34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943B1CB-DFB6-0041-A328-B0BF1C215727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162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95CE64F-7848-F84E-ADA7-17F31565F327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8145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49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49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ECC5D9E-9537-4B4D-B0B9-1F7599C4EF3F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86804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7226300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CAA9184E-C72E-6947-81A6-D70AEB0CA814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7069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0D8DC86-041A-6D4F-AE98-0BEB1DE2D2F0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569568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1A0F89E-EC95-AA42-A6E5-A4013B4E97CA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82047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B528FBA-BE19-6D42-B516-2D6D741CFD2C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34131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6B21219-9F48-A242-BD2C-D29C3787F60D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41165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DEEDC20-460E-BE44-946F-F8F6C245B26C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54876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839F3B5-B8FD-434C-B3BB-003C46B2F64D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3015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3A66812-06B1-1B42-A980-ABD373A9D434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081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322346B-1176-CC41-B8B0-A50FC6D4BC78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0282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C055CA3-1CDC-D442-A50D-53606DEA61DF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0147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E08ABC4-B51F-7446-A2B8-78AE8D2A6F3D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035051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8ABFF45-C08C-4749-B0C4-3CACAC5ABDB7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29866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58499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58499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6C79E22-0952-C343-B739-9C0A5F49AAFB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9240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25E3EB3-86E1-1A4E-8349-DEDBF10887BF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66F2CB9-FFE3-A74C-AC6E-80B4B6599A78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7010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25E3EB3-86E1-1A4E-8349-DEDBF10887BF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FEF674C-7D07-1C42-B142-569667868D19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616628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25E3EB3-86E1-1A4E-8349-DEDBF10887BF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DE15A82-C16D-504C-AA89-AAA7B9F6F4E4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56290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6112" cy="4983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1750" y="1763713"/>
            <a:ext cx="4456113" cy="4983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25E3EB3-86E1-1A4E-8349-DEDBF10887BF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A05A14D-3C2F-0C4A-9D7A-D68E0030227E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9790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25E3EB3-86E1-1A4E-8349-DEDBF10887BF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6DC7F01-6ABE-D64B-BAD5-DCA0863BE838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524656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25E3EB3-86E1-1A4E-8349-DEDBF10887BF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190B322-ECD6-7242-9132-B8F74F65EC1F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1448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980CBBC-5371-824F-98B4-B7697114D0C0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272842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25E3EB3-86E1-1A4E-8349-DEDBF10887BF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607120E-8847-8545-B173-D759A4765E35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25624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25E3EB3-86E1-1A4E-8349-DEDBF10887BF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6CC871C-D312-E247-89D5-02E7614AAA88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242986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25E3EB3-86E1-1A4E-8349-DEDBF10887BF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DBAF109-0B17-EB47-99E9-F67ADDC4062F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651850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25E3EB3-86E1-1A4E-8349-DEDBF10887BF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DFBC0E5-9051-6D45-964F-14FA9418C1A1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40036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2500" y="303213"/>
            <a:ext cx="2265363" cy="6443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46862" cy="6443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25E3EB3-86E1-1A4E-8349-DEDBF10887BF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05DABED-64A9-5D46-9A2F-060694652867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061788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3B6FC0F-5AFC-C747-9CAF-0DFB81B4D715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A3B7A22-0F80-4F4F-9F40-6B6E7F50F422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428881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3B6FC0F-5AFC-C747-9CAF-0DFB81B4D715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41FA3A2-DEEE-EF46-A3B5-60FBE9DFB04B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592567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3B6FC0F-5AFC-C747-9CAF-0DFB81B4D715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A856ECE-1D73-FF4E-A8CC-108FE8961F00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81341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3713"/>
            <a:ext cx="4456112" cy="4983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1750" y="1763713"/>
            <a:ext cx="4456113" cy="49831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3B6FC0F-5AFC-C747-9CAF-0DFB81B4D715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7C9EECA-7BCF-5F47-8DF2-621C955109F2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164298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3B6FC0F-5AFC-C747-9CAF-0DFB81B4D715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DAB14D5-85B7-2343-809D-14BC2513B63A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3166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383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8EBAEAB-6D3A-8844-8695-515DA387733A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309795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3B6FC0F-5AFC-C747-9CAF-0DFB81B4D715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670E4AA-D39E-A443-9E13-EBA3B1E378D5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831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3B6FC0F-5AFC-C747-9CAF-0DFB81B4D715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77E5F2C-E47E-C447-97BB-D20A7D367750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435182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3B6FC0F-5AFC-C747-9CAF-0DFB81B4D715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35B25EF-0F3F-414E-89A6-3305FF3DEF39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4205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3B6FC0F-5AFC-C747-9CAF-0DFB81B4D715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C59674A-DA83-4041-A73B-67F820A0DBFE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587166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3B6FC0F-5AFC-C747-9CAF-0DFB81B4D715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01B44D4-3BF7-FC46-9AD0-756DD781AB05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82240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2500" y="303213"/>
            <a:ext cx="2265363" cy="6443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303213"/>
            <a:ext cx="6646862" cy="6443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3B6FC0F-5AFC-C747-9CAF-0DFB81B4D715}" type="datetime1">
              <a:rPr lang="el-GR"/>
              <a:pPr/>
              <a:t>12/05/2015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Ioannis Lazarettos MD PhD Orthopaedic Surgeon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1E449EE-FF8D-6A43-BAD5-FF3AFBE30E22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21493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82C3FA99-4802-1F47-8407-E6A7BA7E8838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4215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2E59E196-715F-9E4A-88CF-41EDF2C44536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1204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4FD6DD5-4F9B-934D-A6D0-D50C76008529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9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3099783-649F-7A4D-9904-CB79C51F9B89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258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B14AF41A-834D-E54A-A672-3AF1CE3BA3CC}" type="slidenum">
              <a:rPr lang="el-GR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75530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Πα</a:t>
            </a:r>
            <a:r>
              <a:rPr lang="en-GB" dirty="0" err="1"/>
              <a:t>τήστε</a:t>
            </a:r>
            <a:r>
              <a:rPr lang="en-GB" dirty="0"/>
              <a:t> για επ</a:t>
            </a:r>
            <a:r>
              <a:rPr lang="en-GB" dirty="0" err="1"/>
              <a:t>εξεργ</a:t>
            </a:r>
            <a:r>
              <a:rPr lang="en-GB" dirty="0"/>
              <a:t>α</a:t>
            </a:r>
            <a:r>
              <a:rPr lang="en-GB" dirty="0" err="1"/>
              <a:t>σί</a:t>
            </a:r>
            <a:r>
              <a:rPr lang="en-GB" dirty="0"/>
              <a:t>α της μορφής κειμένου του τίτλου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Πα</a:t>
            </a:r>
            <a:r>
              <a:rPr lang="en-GB" dirty="0" err="1"/>
              <a:t>τήστε</a:t>
            </a:r>
            <a:r>
              <a:rPr lang="en-GB" dirty="0"/>
              <a:t> για επ</a:t>
            </a:r>
            <a:r>
              <a:rPr lang="en-GB" dirty="0" err="1"/>
              <a:t>εξεργ</a:t>
            </a:r>
            <a:r>
              <a:rPr lang="en-GB" dirty="0"/>
              <a:t>α</a:t>
            </a:r>
            <a:r>
              <a:rPr lang="en-GB" dirty="0" err="1"/>
              <a:t>σί</a:t>
            </a:r>
            <a:r>
              <a:rPr lang="en-GB" dirty="0"/>
              <a:t>α της μορφής κειμένου διάρθρωσης</a:t>
            </a:r>
          </a:p>
          <a:p>
            <a:pPr lvl="1"/>
            <a:r>
              <a:rPr lang="en-GB" dirty="0"/>
              <a:t>Δεύτερο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2"/>
            <a:r>
              <a:rPr lang="en-GB" dirty="0"/>
              <a:t>Τρίτο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3"/>
            <a:r>
              <a:rPr lang="en-GB" dirty="0" err="1"/>
              <a:t>Τέτ</a:t>
            </a:r>
            <a:r>
              <a:rPr lang="en-GB" dirty="0"/>
              <a:t>α</a:t>
            </a:r>
            <a:r>
              <a:rPr lang="en-GB" dirty="0" err="1"/>
              <a:t>ρτο</a:t>
            </a:r>
            <a:r>
              <a:rPr lang="en-GB" dirty="0"/>
              <a:t>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4"/>
            <a:r>
              <a:rPr lang="en-GB" dirty="0" err="1"/>
              <a:t>Πέμ</a:t>
            </a:r>
            <a:r>
              <a:rPr lang="en-GB" dirty="0"/>
              <a:t>πτο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4"/>
            <a:r>
              <a:rPr lang="en-GB" dirty="0"/>
              <a:t>Έκτο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4"/>
            <a:r>
              <a:rPr lang="en-GB" dirty="0" err="1"/>
              <a:t>Έ</a:t>
            </a:r>
            <a:r>
              <a:rPr lang="en-GB" dirty="0"/>
              <a:t>β</a:t>
            </a:r>
            <a:r>
              <a:rPr lang="en-GB" dirty="0" err="1"/>
              <a:t>δομο</a:t>
            </a:r>
            <a:r>
              <a:rPr lang="en-GB" dirty="0"/>
              <a:t>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2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</a:tabLst>
              <a:defRPr sz="1400">
                <a:solidFill>
                  <a:srgbClr val="FFFFFF"/>
                </a:solidFill>
                <a:latin typeface="Helvetica Neue"/>
                <a:cs typeface="DejaVu Sans" charset="0"/>
              </a:defRPr>
            </a:lvl1pPr>
          </a:lstStyle>
          <a:p>
            <a:endParaRPr lang="el-GR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2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</a:tabLst>
              <a:defRPr sz="1400">
                <a:solidFill>
                  <a:srgbClr val="FFFFFF"/>
                </a:solidFill>
                <a:latin typeface="Helvetica Neue"/>
                <a:cs typeface="DejaVu Sans" charset="0"/>
              </a:defRPr>
            </a:lvl1pPr>
          </a:lstStyle>
          <a:p>
            <a:endParaRPr lang="el-GR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2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</a:tabLst>
              <a:defRPr sz="1400">
                <a:solidFill>
                  <a:srgbClr val="FFFFFF"/>
                </a:solidFill>
                <a:latin typeface="Helvetica Neue"/>
                <a:cs typeface="DejaVu Sans" charset="0"/>
              </a:defRPr>
            </a:lvl1pPr>
          </a:lstStyle>
          <a:p>
            <a:fld id="{E75478B5-28F4-524A-BBD6-8D2FB5E9E44B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96" r:id="rId12"/>
  </p:sldLayoutIdLst>
  <p:txStyles>
    <p:titleStyle>
      <a:lvl1pPr algn="ctr" defTabSz="3587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Helvetica Neue"/>
          <a:ea typeface="+mj-ea"/>
          <a:cs typeface="+mj-cs"/>
        </a:defRPr>
      </a:lvl1pPr>
      <a:lvl2pPr marL="742950" indent="-285750" algn="ctr" defTabSz="3587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2pPr>
      <a:lvl3pPr marL="1143000" indent="-228600" algn="ctr" defTabSz="3587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3pPr>
      <a:lvl4pPr marL="1600200" indent="-228600" algn="ctr" defTabSz="3587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4pPr>
      <a:lvl5pPr marL="2057400" indent="-228600" algn="ctr" defTabSz="3587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5pPr>
      <a:lvl6pPr marL="2514600" indent="-228600" algn="ctr" defTabSz="3587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6pPr>
      <a:lvl7pPr marL="2971800" indent="-228600" algn="ctr" defTabSz="3587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7pPr>
      <a:lvl8pPr marL="3429000" indent="-228600" algn="ctr" defTabSz="3587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8pPr>
      <a:lvl9pPr marL="3886200" indent="-228600" algn="ctr" defTabSz="3587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9pPr>
    </p:titleStyle>
    <p:bodyStyle>
      <a:lvl1pPr marL="342900" indent="-342900" algn="l" defTabSz="358775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Helvetica Neue"/>
          <a:ea typeface="+mn-ea"/>
          <a:cs typeface="+mn-cs"/>
        </a:defRPr>
      </a:lvl1pPr>
      <a:lvl2pPr marL="742950" indent="-285750" algn="l" defTabSz="358775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Helvetica Neue"/>
          <a:ea typeface="+mn-ea"/>
          <a:cs typeface="+mn-cs"/>
        </a:defRPr>
      </a:lvl2pPr>
      <a:lvl3pPr marL="1143000" indent="-228600" algn="l" defTabSz="358775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FFFFFF"/>
          </a:solidFill>
          <a:latin typeface="Helvetica Neue"/>
          <a:ea typeface="+mn-ea"/>
          <a:cs typeface="+mn-cs"/>
        </a:defRPr>
      </a:lvl3pPr>
      <a:lvl4pPr marL="1600200" indent="-228600" algn="l" defTabSz="358775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Helvetica Neue"/>
          <a:ea typeface="+mn-ea"/>
          <a:cs typeface="+mn-cs"/>
        </a:defRPr>
      </a:lvl4pPr>
      <a:lvl5pPr marL="2057400" indent="-228600" algn="l" defTabSz="35877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Helvetica Neue"/>
          <a:ea typeface="+mn-ea"/>
          <a:cs typeface="+mn-cs"/>
        </a:defRPr>
      </a:lvl5pPr>
      <a:lvl6pPr marL="2514600" indent="-228600" algn="l" defTabSz="35877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35877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35877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35877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0075863" cy="756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Πα</a:t>
            </a:r>
            <a:r>
              <a:rPr lang="en-GB" dirty="0" err="1"/>
              <a:t>τήστε</a:t>
            </a:r>
            <a:r>
              <a:rPr lang="en-GB" dirty="0"/>
              <a:t> για επ</a:t>
            </a:r>
            <a:r>
              <a:rPr lang="en-GB" dirty="0" err="1"/>
              <a:t>εξεργ</a:t>
            </a:r>
            <a:r>
              <a:rPr lang="en-GB" dirty="0"/>
              <a:t>α</a:t>
            </a:r>
            <a:r>
              <a:rPr lang="en-GB" dirty="0" err="1"/>
              <a:t>σί</a:t>
            </a:r>
            <a:r>
              <a:rPr lang="en-GB" dirty="0"/>
              <a:t>α της μορφής κειμένου του τίτλου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3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Πα</a:t>
            </a:r>
            <a:r>
              <a:rPr lang="en-GB" dirty="0" err="1"/>
              <a:t>τήστε</a:t>
            </a:r>
            <a:r>
              <a:rPr lang="en-GB" dirty="0"/>
              <a:t> για επ</a:t>
            </a:r>
            <a:r>
              <a:rPr lang="en-GB" dirty="0" err="1"/>
              <a:t>εξεργ</a:t>
            </a:r>
            <a:r>
              <a:rPr lang="en-GB" dirty="0"/>
              <a:t>α</a:t>
            </a:r>
            <a:r>
              <a:rPr lang="en-GB" dirty="0" err="1"/>
              <a:t>σί</a:t>
            </a:r>
            <a:r>
              <a:rPr lang="en-GB" dirty="0"/>
              <a:t>α της μορφής κειμένου διάρθρωσης</a:t>
            </a:r>
          </a:p>
          <a:p>
            <a:pPr lvl="1"/>
            <a:r>
              <a:rPr lang="en-GB" dirty="0"/>
              <a:t>Δεύτερο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2"/>
            <a:r>
              <a:rPr lang="en-GB" dirty="0"/>
              <a:t>Τρίτο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3"/>
            <a:r>
              <a:rPr lang="en-GB" dirty="0" err="1"/>
              <a:t>Τέτ</a:t>
            </a:r>
            <a:r>
              <a:rPr lang="en-GB" dirty="0"/>
              <a:t>α</a:t>
            </a:r>
            <a:r>
              <a:rPr lang="en-GB" dirty="0" err="1"/>
              <a:t>ρτο</a:t>
            </a:r>
            <a:r>
              <a:rPr lang="en-GB" dirty="0"/>
              <a:t>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4"/>
            <a:r>
              <a:rPr lang="en-GB" dirty="0" err="1"/>
              <a:t>Πέμ</a:t>
            </a:r>
            <a:r>
              <a:rPr lang="en-GB" dirty="0"/>
              <a:t>πτο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4"/>
            <a:r>
              <a:rPr lang="en-GB" dirty="0"/>
              <a:t>Έκτο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4"/>
            <a:r>
              <a:rPr lang="en-GB" dirty="0" err="1"/>
              <a:t>Έ</a:t>
            </a:r>
            <a:r>
              <a:rPr lang="en-GB" dirty="0"/>
              <a:t>β</a:t>
            </a:r>
            <a:r>
              <a:rPr lang="en-GB" dirty="0" err="1"/>
              <a:t>δομο</a:t>
            </a:r>
            <a:r>
              <a:rPr lang="en-GB" dirty="0"/>
              <a:t>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2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</a:tabLst>
              <a:defRPr sz="1400">
                <a:solidFill>
                  <a:srgbClr val="FFFFFF"/>
                </a:solidFill>
                <a:latin typeface="Helvetica Neue"/>
                <a:cs typeface="DejaVu Sans" charset="0"/>
              </a:defRPr>
            </a:lvl1pPr>
          </a:lstStyle>
          <a:p>
            <a:endParaRPr lang="el-GR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3446463" y="6886575"/>
            <a:ext cx="31924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2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</a:tabLst>
              <a:defRPr sz="1400">
                <a:solidFill>
                  <a:srgbClr val="FFFFFF"/>
                </a:solidFill>
                <a:latin typeface="Helvetica Neue"/>
                <a:cs typeface="DejaVu Sans" charset="0"/>
              </a:defRPr>
            </a:lvl1pPr>
          </a:lstStyle>
          <a:p>
            <a:endParaRPr lang="el-GR" dirty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2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</a:tabLst>
              <a:defRPr sz="1400">
                <a:solidFill>
                  <a:srgbClr val="FFFFFF"/>
                </a:solidFill>
                <a:latin typeface="Helvetica Neue"/>
                <a:cs typeface="DejaVu Sans" charset="0"/>
              </a:defRPr>
            </a:lvl1pPr>
          </a:lstStyle>
          <a:p>
            <a:fld id="{2D788345-A9E5-DE49-ADEB-FCF632F5FF3E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3587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Helvetica Neue"/>
          <a:ea typeface="+mj-ea"/>
          <a:cs typeface="+mj-cs"/>
        </a:defRPr>
      </a:lvl1pPr>
      <a:lvl2pPr marL="742950" indent="-285750" algn="ctr" defTabSz="3587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2pPr>
      <a:lvl3pPr marL="1143000" indent="-228600" algn="ctr" defTabSz="3587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3pPr>
      <a:lvl4pPr marL="1600200" indent="-228600" algn="ctr" defTabSz="3587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4pPr>
      <a:lvl5pPr marL="2057400" indent="-228600" algn="ctr" defTabSz="3587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5pPr>
      <a:lvl6pPr marL="2514600" indent="-228600" algn="ctr" defTabSz="3587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6pPr>
      <a:lvl7pPr marL="2971800" indent="-228600" algn="ctr" defTabSz="3587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7pPr>
      <a:lvl8pPr marL="3429000" indent="-228600" algn="ctr" defTabSz="3587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8pPr>
      <a:lvl9pPr marL="3886200" indent="-228600" algn="ctr" defTabSz="358775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9pPr>
    </p:titleStyle>
    <p:bodyStyle>
      <a:lvl1pPr marL="342900" indent="-342900" algn="l" defTabSz="358775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charset="0"/>
        <a:defRPr sz="3200">
          <a:solidFill>
            <a:srgbClr val="FFFFFF"/>
          </a:solidFill>
          <a:latin typeface="Helvetica Neue"/>
          <a:ea typeface="+mn-ea"/>
          <a:cs typeface="+mn-cs"/>
        </a:defRPr>
      </a:lvl1pPr>
      <a:lvl2pPr marL="742950" indent="-285750" algn="l" defTabSz="358775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charset="0"/>
        <a:defRPr sz="2800">
          <a:solidFill>
            <a:srgbClr val="FFFFFF"/>
          </a:solidFill>
          <a:latin typeface="Helvetica Neue"/>
          <a:ea typeface="+mn-ea"/>
          <a:cs typeface="+mn-cs"/>
        </a:defRPr>
      </a:lvl2pPr>
      <a:lvl3pPr marL="1143000" indent="-228600" algn="l" defTabSz="358775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charset="0"/>
        <a:defRPr sz="2400">
          <a:solidFill>
            <a:srgbClr val="FFFFFF"/>
          </a:solidFill>
          <a:latin typeface="Helvetica Neue"/>
          <a:ea typeface="+mn-ea"/>
          <a:cs typeface="+mn-cs"/>
        </a:defRPr>
      </a:lvl3pPr>
      <a:lvl4pPr marL="1600200" indent="-228600" algn="l" defTabSz="358775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Helvetica Neue"/>
          <a:ea typeface="+mn-ea"/>
          <a:cs typeface="+mn-cs"/>
        </a:defRPr>
      </a:lvl4pPr>
      <a:lvl5pPr marL="2057400" indent="-228600" algn="l" defTabSz="35877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Helvetica Neue"/>
          <a:ea typeface="+mn-ea"/>
          <a:cs typeface="+mn-cs"/>
        </a:defRPr>
      </a:lvl5pPr>
      <a:lvl6pPr marL="2514600" indent="-228600" algn="l" defTabSz="35877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35877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35877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358775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64625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Πα</a:t>
            </a:r>
            <a:r>
              <a:rPr lang="en-GB" dirty="0" err="1"/>
              <a:t>τήστε</a:t>
            </a:r>
            <a:r>
              <a:rPr lang="en-GB" dirty="0"/>
              <a:t> για επ</a:t>
            </a:r>
            <a:r>
              <a:rPr lang="en-GB" dirty="0" err="1"/>
              <a:t>εξεργ</a:t>
            </a:r>
            <a:r>
              <a:rPr lang="en-GB" dirty="0"/>
              <a:t>α</a:t>
            </a:r>
            <a:r>
              <a:rPr lang="en-GB" dirty="0" err="1"/>
              <a:t>σί</a:t>
            </a:r>
            <a:r>
              <a:rPr lang="en-GB" dirty="0"/>
              <a:t>α της μορφής κειμένου του τίτλου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64625" cy="498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Πα</a:t>
            </a:r>
            <a:r>
              <a:rPr lang="en-GB" dirty="0" err="1"/>
              <a:t>τήστε</a:t>
            </a:r>
            <a:r>
              <a:rPr lang="en-GB" dirty="0"/>
              <a:t> για επ</a:t>
            </a:r>
            <a:r>
              <a:rPr lang="en-GB" dirty="0" err="1"/>
              <a:t>εξεργ</a:t>
            </a:r>
            <a:r>
              <a:rPr lang="en-GB" dirty="0"/>
              <a:t>α</a:t>
            </a:r>
            <a:r>
              <a:rPr lang="en-GB" dirty="0" err="1"/>
              <a:t>σί</a:t>
            </a:r>
            <a:r>
              <a:rPr lang="en-GB" dirty="0"/>
              <a:t>α της μορφής κειμένου διάρθρωσης</a:t>
            </a:r>
          </a:p>
          <a:p>
            <a:pPr lvl="1"/>
            <a:r>
              <a:rPr lang="en-GB" dirty="0"/>
              <a:t>Δεύτερο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2"/>
            <a:r>
              <a:rPr lang="en-GB" dirty="0"/>
              <a:t>Τρίτο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3"/>
            <a:r>
              <a:rPr lang="en-GB" dirty="0" err="1"/>
              <a:t>Τέτ</a:t>
            </a:r>
            <a:r>
              <a:rPr lang="en-GB" dirty="0"/>
              <a:t>α</a:t>
            </a:r>
            <a:r>
              <a:rPr lang="en-GB" dirty="0" err="1"/>
              <a:t>ρτο</a:t>
            </a:r>
            <a:r>
              <a:rPr lang="en-GB" dirty="0"/>
              <a:t>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4"/>
            <a:r>
              <a:rPr lang="en-GB" dirty="0" err="1"/>
              <a:t>Πέμ</a:t>
            </a:r>
            <a:r>
              <a:rPr lang="en-GB" dirty="0"/>
              <a:t>πτο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4"/>
            <a:r>
              <a:rPr lang="en-GB" dirty="0"/>
              <a:t>Έκτο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4"/>
            <a:r>
              <a:rPr lang="en-GB" dirty="0" err="1"/>
              <a:t>Έ</a:t>
            </a:r>
            <a:r>
              <a:rPr lang="en-GB" dirty="0"/>
              <a:t>β</a:t>
            </a:r>
            <a:r>
              <a:rPr lang="en-GB" dirty="0" err="1"/>
              <a:t>δομο</a:t>
            </a:r>
            <a:r>
              <a:rPr lang="en-GB" dirty="0"/>
              <a:t>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007225"/>
            <a:ext cx="2344737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</a:tabLst>
              <a:defRPr sz="1200">
                <a:solidFill>
                  <a:srgbClr val="FFFFFF"/>
                </a:solidFill>
                <a:latin typeface="Helvetica Neue"/>
                <a:cs typeface="DejaVu Sans" charset="0"/>
              </a:defRPr>
            </a:lvl1pPr>
          </a:lstStyle>
          <a:p>
            <a:fld id="{B25E3EB3-86E1-1A4E-8349-DEDBF10887BF}" type="datetime1">
              <a:rPr lang="el-GR" smtClean="0"/>
              <a:pPr/>
              <a:t>12/05/2015</a:t>
            </a:fld>
            <a:endParaRPr lang="el-GR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3288" y="7007225"/>
            <a:ext cx="3184525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1">
              <a:lnSpc>
                <a:spcPct val="100000"/>
              </a:lnSpc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</a:tabLst>
              <a:defRPr sz="1200">
                <a:solidFill>
                  <a:srgbClr val="FFFFFF"/>
                </a:solidFill>
                <a:latin typeface="Helvetica Neue"/>
                <a:cs typeface="DejaVu Sans" charset="0"/>
              </a:defRPr>
            </a:lvl1pPr>
          </a:lstStyle>
          <a:p>
            <a:r>
              <a:rPr lang="el-GR" dirty="0" err="1" smtClean="0"/>
              <a:t>Ioannis</a:t>
            </a:r>
            <a:r>
              <a:rPr lang="el-GR" dirty="0" smtClean="0"/>
              <a:t> Lazarettos MD PhD </a:t>
            </a:r>
            <a:r>
              <a:rPr lang="el-GR" dirty="0" err="1" smtClean="0"/>
              <a:t>Orthopaedic</a:t>
            </a:r>
            <a:r>
              <a:rPr lang="el-GR" dirty="0" smtClean="0"/>
              <a:t> Surgeon </a:t>
            </a:r>
            <a:endParaRPr lang="el-GR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7007225"/>
            <a:ext cx="2344738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</a:tabLst>
              <a:defRPr sz="1200">
                <a:solidFill>
                  <a:srgbClr val="FFFFFF"/>
                </a:solidFill>
                <a:latin typeface="Helvetica Neue"/>
                <a:cs typeface="DejaVu Sans" charset="0"/>
              </a:defRPr>
            </a:lvl1pPr>
          </a:lstStyle>
          <a:p>
            <a:fld id="{9D7B549C-9880-144B-8FD7-25AE4CA1E404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/>
  <p:txStyles>
    <p:titleStyle>
      <a:lvl1pPr algn="l" defTabSz="358775" rtl="0" fontAlgn="base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FFFFFF"/>
          </a:solidFill>
          <a:latin typeface="Helvetica Neue"/>
          <a:ea typeface="+mj-ea"/>
          <a:cs typeface="+mj-cs"/>
        </a:defRPr>
      </a:lvl1pPr>
      <a:lvl2pPr marL="742950" indent="-285750" algn="l" defTabSz="358775" rtl="0" fontAlgn="base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2pPr>
      <a:lvl3pPr marL="1143000" indent="-228600" algn="l" defTabSz="358775" rtl="0" fontAlgn="base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3pPr>
      <a:lvl4pPr marL="1600200" indent="-228600" algn="l" defTabSz="358775" rtl="0" fontAlgn="base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4pPr>
      <a:lvl5pPr marL="2057400" indent="-228600" algn="l" defTabSz="358775" rtl="0" fontAlgn="base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5pPr>
      <a:lvl6pPr marL="2514600" indent="-228600" algn="l" defTabSz="358775" rtl="0" fontAlgn="base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6pPr>
      <a:lvl7pPr marL="2971800" indent="-228600" algn="l" defTabSz="358775" rtl="0" fontAlgn="base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7pPr>
      <a:lvl8pPr marL="3429000" indent="-228600" algn="l" defTabSz="358775" rtl="0" fontAlgn="base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8pPr>
      <a:lvl9pPr marL="3886200" indent="-228600" algn="l" defTabSz="358775" rtl="0" fontAlgn="base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9pPr>
    </p:titleStyle>
    <p:bodyStyle>
      <a:lvl1pPr marL="342900" indent="-342900" algn="l" defTabSz="358775" rtl="0" fontAlgn="base">
        <a:lnSpc>
          <a:spcPct val="94000"/>
        </a:lnSpc>
        <a:spcBef>
          <a:spcPct val="0"/>
        </a:spcBef>
        <a:spcAft>
          <a:spcPts val="1575"/>
        </a:spcAft>
        <a:buClr>
          <a:srgbClr val="000000"/>
        </a:buClr>
        <a:buSzPct val="100000"/>
        <a:buFont typeface="Times New Roman" charset="0"/>
        <a:defRPr sz="3500">
          <a:solidFill>
            <a:srgbClr val="FFFFFF"/>
          </a:solidFill>
          <a:latin typeface="Helvetica Neue"/>
          <a:ea typeface="+mn-ea"/>
          <a:cs typeface="+mn-cs"/>
        </a:defRPr>
      </a:lvl1pPr>
      <a:lvl2pPr marL="742950" indent="-285750" algn="l" defTabSz="358775" rtl="0" fontAlgn="base">
        <a:lnSpc>
          <a:spcPct val="94000"/>
        </a:lnSpc>
        <a:spcBef>
          <a:spcPct val="0"/>
        </a:spcBef>
        <a:spcAft>
          <a:spcPts val="1250"/>
        </a:spcAft>
        <a:buClr>
          <a:srgbClr val="000000"/>
        </a:buClr>
        <a:buSzPct val="100000"/>
        <a:buFont typeface="Times New Roman" charset="0"/>
        <a:defRPr sz="2700">
          <a:solidFill>
            <a:srgbClr val="FFFFFF"/>
          </a:solidFill>
          <a:latin typeface="Helvetica Neue"/>
          <a:ea typeface="+mn-ea"/>
          <a:cs typeface="+mn-cs"/>
        </a:defRPr>
      </a:lvl2pPr>
      <a:lvl3pPr marL="1143000" indent="-228600" algn="l" defTabSz="358775" rtl="0" fontAlgn="base">
        <a:lnSpc>
          <a:spcPct val="94000"/>
        </a:lnSpc>
        <a:spcBef>
          <a:spcPct val="0"/>
        </a:spcBef>
        <a:spcAft>
          <a:spcPts val="938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Helvetica Neue"/>
          <a:ea typeface="+mn-ea"/>
          <a:cs typeface="+mn-cs"/>
        </a:defRPr>
      </a:lvl3pPr>
      <a:lvl4pPr marL="1600200" indent="-228600" algn="l" defTabSz="358775" rtl="0" fontAlgn="base">
        <a:lnSpc>
          <a:spcPct val="94000"/>
        </a:lnSpc>
        <a:spcBef>
          <a:spcPct val="0"/>
        </a:spcBef>
        <a:spcAft>
          <a:spcPts val="638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Helvetica Neue"/>
          <a:ea typeface="+mn-ea"/>
          <a:cs typeface="+mn-cs"/>
        </a:defRPr>
      </a:lvl4pPr>
      <a:lvl5pPr marL="2057400" indent="-228600" algn="l" defTabSz="358775" rtl="0" fontAlgn="base">
        <a:lnSpc>
          <a:spcPct val="94000"/>
        </a:lnSpc>
        <a:spcBef>
          <a:spcPct val="0"/>
        </a:spcBef>
        <a:spcAft>
          <a:spcPts val="313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Helvetica Neue"/>
          <a:ea typeface="+mn-ea"/>
          <a:cs typeface="+mn-cs"/>
        </a:defRPr>
      </a:lvl5pPr>
      <a:lvl6pPr marL="2514600" indent="-228600" algn="l" defTabSz="358775" rtl="0" fontAlgn="base">
        <a:lnSpc>
          <a:spcPct val="94000"/>
        </a:lnSpc>
        <a:spcBef>
          <a:spcPct val="0"/>
        </a:spcBef>
        <a:spcAft>
          <a:spcPts val="313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358775" rtl="0" fontAlgn="base">
        <a:lnSpc>
          <a:spcPct val="94000"/>
        </a:lnSpc>
        <a:spcBef>
          <a:spcPct val="0"/>
        </a:spcBef>
        <a:spcAft>
          <a:spcPts val="313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358775" rtl="0" fontAlgn="base">
        <a:lnSpc>
          <a:spcPct val="94000"/>
        </a:lnSpc>
        <a:spcBef>
          <a:spcPct val="0"/>
        </a:spcBef>
        <a:spcAft>
          <a:spcPts val="313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358775" rtl="0" fontAlgn="base">
        <a:lnSpc>
          <a:spcPct val="94000"/>
        </a:lnSpc>
        <a:spcBef>
          <a:spcPct val="0"/>
        </a:spcBef>
        <a:spcAft>
          <a:spcPts val="313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3213"/>
            <a:ext cx="9064625" cy="125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Πα</a:t>
            </a:r>
            <a:r>
              <a:rPr lang="en-GB" dirty="0" err="1"/>
              <a:t>τήστε</a:t>
            </a:r>
            <a:r>
              <a:rPr lang="en-GB" dirty="0"/>
              <a:t> για επ</a:t>
            </a:r>
            <a:r>
              <a:rPr lang="en-GB" dirty="0" err="1"/>
              <a:t>εξεργ</a:t>
            </a:r>
            <a:r>
              <a:rPr lang="en-GB" dirty="0"/>
              <a:t>α</a:t>
            </a:r>
            <a:r>
              <a:rPr lang="en-GB" dirty="0" err="1"/>
              <a:t>σί</a:t>
            </a:r>
            <a:r>
              <a:rPr lang="en-GB" dirty="0"/>
              <a:t>α της μορφής κειμένου του τίτλου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3713"/>
            <a:ext cx="9064625" cy="498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Πα</a:t>
            </a:r>
            <a:r>
              <a:rPr lang="en-GB" dirty="0" err="1"/>
              <a:t>τήστε</a:t>
            </a:r>
            <a:r>
              <a:rPr lang="en-GB" dirty="0"/>
              <a:t> για επ</a:t>
            </a:r>
            <a:r>
              <a:rPr lang="en-GB" dirty="0" err="1"/>
              <a:t>εξεργ</a:t>
            </a:r>
            <a:r>
              <a:rPr lang="en-GB" dirty="0"/>
              <a:t>α</a:t>
            </a:r>
            <a:r>
              <a:rPr lang="en-GB" dirty="0" err="1"/>
              <a:t>σί</a:t>
            </a:r>
            <a:r>
              <a:rPr lang="en-GB" dirty="0"/>
              <a:t>α της μορφής κειμένου διάρθρωσης</a:t>
            </a:r>
          </a:p>
          <a:p>
            <a:pPr lvl="1"/>
            <a:r>
              <a:rPr lang="en-GB" dirty="0"/>
              <a:t>Δεύτερο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2"/>
            <a:r>
              <a:rPr lang="en-GB" dirty="0"/>
              <a:t>Τρίτο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3"/>
            <a:r>
              <a:rPr lang="en-GB" dirty="0" err="1"/>
              <a:t>Τέτ</a:t>
            </a:r>
            <a:r>
              <a:rPr lang="en-GB" dirty="0"/>
              <a:t>α</a:t>
            </a:r>
            <a:r>
              <a:rPr lang="en-GB" dirty="0" err="1"/>
              <a:t>ρτο</a:t>
            </a:r>
            <a:r>
              <a:rPr lang="en-GB" dirty="0"/>
              <a:t>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4"/>
            <a:r>
              <a:rPr lang="en-GB" dirty="0" err="1"/>
              <a:t>Πέμ</a:t>
            </a:r>
            <a:r>
              <a:rPr lang="en-GB" dirty="0"/>
              <a:t>πτο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4"/>
            <a:r>
              <a:rPr lang="en-GB" dirty="0"/>
              <a:t>Έκτο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  <a:p>
            <a:pPr lvl="4"/>
            <a:r>
              <a:rPr lang="en-GB" dirty="0" err="1"/>
              <a:t>Έ</a:t>
            </a:r>
            <a:r>
              <a:rPr lang="en-GB" dirty="0"/>
              <a:t>β</a:t>
            </a:r>
            <a:r>
              <a:rPr lang="en-GB" dirty="0" err="1"/>
              <a:t>δομο</a:t>
            </a:r>
            <a:r>
              <a:rPr lang="en-GB" dirty="0"/>
              <a:t> επ</a:t>
            </a:r>
            <a:r>
              <a:rPr lang="en-GB" dirty="0" err="1"/>
              <a:t>ί</a:t>
            </a:r>
            <a:r>
              <a:rPr lang="en-GB" dirty="0"/>
              <a:t>π</a:t>
            </a:r>
            <a:r>
              <a:rPr lang="en-GB" dirty="0" err="1"/>
              <a:t>εδο</a:t>
            </a:r>
            <a:r>
              <a:rPr lang="en-GB" dirty="0"/>
              <a:t> διάρθρωσης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7007225"/>
            <a:ext cx="2344737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</a:tabLst>
              <a:defRPr sz="1200">
                <a:solidFill>
                  <a:srgbClr val="FFFFFF"/>
                </a:solidFill>
                <a:latin typeface="Helvetica Neue"/>
                <a:cs typeface="DejaVu Sans" charset="0"/>
              </a:defRPr>
            </a:lvl1pPr>
          </a:lstStyle>
          <a:p>
            <a:fld id="{A3B6FC0F-5AFC-C747-9CAF-0DFB81B4D715}" type="datetime1">
              <a:rPr lang="el-GR" smtClean="0"/>
              <a:pPr/>
              <a:t>12/05/2015</a:t>
            </a:fld>
            <a:endParaRPr lang="el-GR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3288" y="7007225"/>
            <a:ext cx="3184525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1">
              <a:lnSpc>
                <a:spcPct val="100000"/>
              </a:lnSpc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</a:tabLst>
              <a:defRPr sz="1200">
                <a:solidFill>
                  <a:srgbClr val="FFFFFF"/>
                </a:solidFill>
                <a:latin typeface="Helvetica Neue"/>
                <a:cs typeface="DejaVu Sans" charset="0"/>
              </a:defRPr>
            </a:lvl1pPr>
          </a:lstStyle>
          <a:p>
            <a:r>
              <a:rPr lang="el-GR" dirty="0" err="1" smtClean="0"/>
              <a:t>Ioannis</a:t>
            </a:r>
            <a:r>
              <a:rPr lang="el-GR" dirty="0" smtClean="0"/>
              <a:t> Lazarettos MD PhD </a:t>
            </a:r>
            <a:r>
              <a:rPr lang="el-GR" dirty="0" err="1" smtClean="0"/>
              <a:t>Orthopaedic</a:t>
            </a:r>
            <a:r>
              <a:rPr lang="el-GR" dirty="0" smtClean="0"/>
              <a:t> Surgeon </a:t>
            </a:r>
            <a:endParaRPr lang="el-GR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3125" y="7007225"/>
            <a:ext cx="2344738" cy="39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buClrTx/>
              <a:buFontTx/>
              <a:buNone/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</a:tabLst>
              <a:defRPr sz="1200">
                <a:solidFill>
                  <a:srgbClr val="FFFFFF"/>
                </a:solidFill>
                <a:latin typeface="Helvetica Neue"/>
                <a:cs typeface="DejaVu Sans" charset="0"/>
              </a:defRPr>
            </a:lvl1pPr>
          </a:lstStyle>
          <a:p>
            <a:fld id="{D8A607D3-85C7-0D40-8BD2-7A9450ECDDDC}" type="slidenum">
              <a:rPr lang="el-GR" smtClean="0"/>
              <a:pPr/>
              <a:t>‹#›</a:t>
            </a:fld>
            <a:endParaRPr lang="el-G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/>
  <p:txStyles>
    <p:titleStyle>
      <a:lvl1pPr algn="l" defTabSz="358775" rtl="0" fontAlgn="base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FFFFFF"/>
          </a:solidFill>
          <a:latin typeface="Helvetica Neue"/>
          <a:ea typeface="+mj-ea"/>
          <a:cs typeface="+mj-cs"/>
        </a:defRPr>
      </a:lvl1pPr>
      <a:lvl2pPr marL="742950" indent="-285750" algn="l" defTabSz="358775" rtl="0" fontAlgn="base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2pPr>
      <a:lvl3pPr marL="1143000" indent="-228600" algn="l" defTabSz="358775" rtl="0" fontAlgn="base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3pPr>
      <a:lvl4pPr marL="1600200" indent="-228600" algn="l" defTabSz="358775" rtl="0" fontAlgn="base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4pPr>
      <a:lvl5pPr marL="2057400" indent="-228600" algn="l" defTabSz="358775" rtl="0" fontAlgn="base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5pPr>
      <a:lvl6pPr marL="2514600" indent="-228600" algn="l" defTabSz="358775" rtl="0" fontAlgn="base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6pPr>
      <a:lvl7pPr marL="2971800" indent="-228600" algn="l" defTabSz="358775" rtl="0" fontAlgn="base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7pPr>
      <a:lvl8pPr marL="3429000" indent="-228600" algn="l" defTabSz="358775" rtl="0" fontAlgn="base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8pPr>
      <a:lvl9pPr marL="3886200" indent="-228600" algn="l" defTabSz="358775" rtl="0" fontAlgn="base">
        <a:lnSpc>
          <a:spcPct val="9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300">
          <a:solidFill>
            <a:srgbClr val="FFFFFF"/>
          </a:solidFill>
          <a:latin typeface="Arial" charset="0"/>
          <a:ea typeface="ＭＳ Ｐゴシック" charset="0"/>
          <a:cs typeface="Droid Sans Fallback" charset="0"/>
        </a:defRPr>
      </a:lvl9pPr>
    </p:titleStyle>
    <p:bodyStyle>
      <a:lvl1pPr marL="342900" indent="-342900" algn="l" defTabSz="358775" rtl="0" fontAlgn="base">
        <a:lnSpc>
          <a:spcPct val="94000"/>
        </a:lnSpc>
        <a:spcBef>
          <a:spcPct val="0"/>
        </a:spcBef>
        <a:spcAft>
          <a:spcPts val="1575"/>
        </a:spcAft>
        <a:buClr>
          <a:srgbClr val="000000"/>
        </a:buClr>
        <a:buSzPct val="100000"/>
        <a:buFont typeface="Times New Roman" charset="0"/>
        <a:defRPr sz="3500">
          <a:solidFill>
            <a:srgbClr val="FFFFFF"/>
          </a:solidFill>
          <a:latin typeface="Helvetica Neue"/>
          <a:ea typeface="+mn-ea"/>
          <a:cs typeface="+mn-cs"/>
        </a:defRPr>
      </a:lvl1pPr>
      <a:lvl2pPr marL="742950" indent="-285750" algn="l" defTabSz="358775" rtl="0" fontAlgn="base">
        <a:lnSpc>
          <a:spcPct val="94000"/>
        </a:lnSpc>
        <a:spcBef>
          <a:spcPct val="0"/>
        </a:spcBef>
        <a:spcAft>
          <a:spcPts val="1250"/>
        </a:spcAft>
        <a:buClr>
          <a:srgbClr val="000000"/>
        </a:buClr>
        <a:buSzPct val="100000"/>
        <a:buFont typeface="Times New Roman" charset="0"/>
        <a:defRPr sz="2700">
          <a:solidFill>
            <a:srgbClr val="FFFFFF"/>
          </a:solidFill>
          <a:latin typeface="Helvetica Neue"/>
          <a:ea typeface="+mn-ea"/>
          <a:cs typeface="+mn-cs"/>
        </a:defRPr>
      </a:lvl2pPr>
      <a:lvl3pPr marL="1143000" indent="-228600" algn="l" defTabSz="358775" rtl="0" fontAlgn="base">
        <a:lnSpc>
          <a:spcPct val="94000"/>
        </a:lnSpc>
        <a:spcBef>
          <a:spcPct val="0"/>
        </a:spcBef>
        <a:spcAft>
          <a:spcPts val="938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Helvetica Neue"/>
          <a:ea typeface="+mn-ea"/>
          <a:cs typeface="+mn-cs"/>
        </a:defRPr>
      </a:lvl3pPr>
      <a:lvl4pPr marL="1600200" indent="-228600" algn="l" defTabSz="358775" rtl="0" fontAlgn="base">
        <a:lnSpc>
          <a:spcPct val="94000"/>
        </a:lnSpc>
        <a:spcBef>
          <a:spcPct val="0"/>
        </a:spcBef>
        <a:spcAft>
          <a:spcPts val="638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Helvetica Neue"/>
          <a:ea typeface="+mn-ea"/>
          <a:cs typeface="+mn-cs"/>
        </a:defRPr>
      </a:lvl4pPr>
      <a:lvl5pPr marL="2057400" indent="-228600" algn="l" defTabSz="358775" rtl="0" fontAlgn="base">
        <a:lnSpc>
          <a:spcPct val="94000"/>
        </a:lnSpc>
        <a:spcBef>
          <a:spcPct val="0"/>
        </a:spcBef>
        <a:spcAft>
          <a:spcPts val="313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Helvetica Neue"/>
          <a:ea typeface="+mn-ea"/>
          <a:cs typeface="+mn-cs"/>
        </a:defRPr>
      </a:lvl5pPr>
      <a:lvl6pPr marL="2514600" indent="-228600" algn="l" defTabSz="358775" rtl="0" fontAlgn="base">
        <a:lnSpc>
          <a:spcPct val="94000"/>
        </a:lnSpc>
        <a:spcBef>
          <a:spcPct val="0"/>
        </a:spcBef>
        <a:spcAft>
          <a:spcPts val="313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6pPr>
      <a:lvl7pPr marL="2971800" indent="-228600" algn="l" defTabSz="358775" rtl="0" fontAlgn="base">
        <a:lnSpc>
          <a:spcPct val="94000"/>
        </a:lnSpc>
        <a:spcBef>
          <a:spcPct val="0"/>
        </a:spcBef>
        <a:spcAft>
          <a:spcPts val="313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7pPr>
      <a:lvl8pPr marL="3429000" indent="-228600" algn="l" defTabSz="358775" rtl="0" fontAlgn="base">
        <a:lnSpc>
          <a:spcPct val="94000"/>
        </a:lnSpc>
        <a:spcBef>
          <a:spcPct val="0"/>
        </a:spcBef>
        <a:spcAft>
          <a:spcPts val="313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8pPr>
      <a:lvl9pPr marL="3886200" indent="-228600" algn="l" defTabSz="358775" rtl="0" fontAlgn="base">
        <a:lnSpc>
          <a:spcPct val="94000"/>
        </a:lnSpc>
        <a:spcBef>
          <a:spcPct val="0"/>
        </a:spcBef>
        <a:spcAft>
          <a:spcPts val="313"/>
        </a:spcAft>
        <a:buClr>
          <a:srgbClr val="000000"/>
        </a:buClr>
        <a:buSzPct val="100000"/>
        <a:buFont typeface="Times New Roman" charset="0"/>
        <a:defRPr sz="22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55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5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2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5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3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9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539750" y="792163"/>
            <a:ext cx="8996363" cy="524844"/>
          </a:xfrm>
          <a:custGeom>
            <a:avLst/>
            <a:gdLst>
              <a:gd name="G0" fmla="*/ 24991 1 2"/>
              <a:gd name="G1" fmla="*/ 1668 1 2"/>
              <a:gd name="G2" fmla="+- 1668 0 0"/>
              <a:gd name="G3" fmla="+- 24991 0 0"/>
              <a:gd name="T0" fmla="*/ 0 w 24991"/>
              <a:gd name="T1" fmla="*/ 0 h 1668"/>
              <a:gd name="T2" fmla="*/ G3 w 24991"/>
              <a:gd name="T3" fmla="*/ G2 h 1668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1" h="1668">
                <a:moveTo>
                  <a:pt x="0" y="0"/>
                </a:moveTo>
                <a:lnTo>
                  <a:pt x="24991" y="0"/>
                </a:lnTo>
                <a:lnTo>
                  <a:pt x="24991" y="1668"/>
                </a:lnTo>
                <a:lnTo>
                  <a:pt x="0" y="1668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just">
              <a:lnSpc>
                <a:spcPct val="74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FFFF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FFFF"/>
              </a:solidFill>
              <a:latin typeface="Helvetica Neue"/>
              <a:cs typeface="DejaVu Sans" charset="0"/>
            </a:endParaRPr>
          </a:p>
        </p:txBody>
      </p:sp>
      <p:sp>
        <p:nvSpPr>
          <p:cNvPr id="6149" name="AutoShape 5"/>
          <p:cNvSpPr>
            <a:spLocks noChangeArrowheads="1"/>
          </p:cNvSpPr>
          <p:nvPr/>
        </p:nvSpPr>
        <p:spPr bwMode="auto">
          <a:xfrm>
            <a:off x="539750" y="5868988"/>
            <a:ext cx="9325098" cy="463289"/>
          </a:xfrm>
          <a:custGeom>
            <a:avLst/>
            <a:gdLst>
              <a:gd name="G0" fmla="*/ 24993 1 2"/>
              <a:gd name="G1" fmla="*/ 1665 1 2"/>
              <a:gd name="G2" fmla="+- 1665 0 0"/>
              <a:gd name="G3" fmla="+- 24993 0 0"/>
              <a:gd name="T0" fmla="*/ 0 w 24993"/>
              <a:gd name="T1" fmla="*/ 0 h 1665"/>
              <a:gd name="T2" fmla="*/ G3 w 24993"/>
              <a:gd name="T3" fmla="*/ G2 h 1665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665">
                <a:moveTo>
                  <a:pt x="0" y="0"/>
                </a:moveTo>
                <a:lnTo>
                  <a:pt x="24993" y="0"/>
                </a:lnTo>
                <a:lnTo>
                  <a:pt x="24993" y="1665"/>
                </a:lnTo>
                <a:lnTo>
                  <a:pt x="0" y="1665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/>
          <a:p>
            <a:pPr algn="r">
              <a:lnSpc>
                <a:spcPct val="74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2000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2000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</a:t>
            </a:r>
          </a:p>
          <a:p>
            <a:pPr algn="r">
              <a:lnSpc>
                <a:spcPct val="74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1200" dirty="0">
                <a:solidFill>
                  <a:srgbClr val="FFFFFF"/>
                </a:solidFill>
                <a:latin typeface="Helvetica Neue"/>
                <a:cs typeface="DejaVu Sans" charset="0"/>
              </a:rPr>
              <a:t>MD PhD </a:t>
            </a:r>
            <a:r>
              <a:rPr lang="el-GR" sz="1200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pic>
        <p:nvPicPr>
          <p:cNvPr id="7" name="Picture 6" descr="Digestive_th0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040" y="1368109"/>
            <a:ext cx="4860513" cy="4860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10</a:t>
            </a:fld>
            <a:endParaRPr lang="el-GR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94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Ιδίως κοίλο του </a:t>
            </a: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στόματος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</a:rPr>
              <a:t>Δόντια</a:t>
            </a:r>
          </a:p>
        </p:txBody>
      </p:sp>
      <p:pic>
        <p:nvPicPr>
          <p:cNvPr id="21" name="Picture 6" descr="tooth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1379"/>
              </a:clrFrom>
              <a:clrTo>
                <a:srgbClr val="06137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27" y="2483445"/>
            <a:ext cx="2820988" cy="417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791840" y="2700932"/>
            <a:ext cx="1529260" cy="187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Μ</a:t>
            </a: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ύλη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140000"/>
              </a:lnSpc>
            </a:pP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Αυχένας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140000"/>
              </a:lnSpc>
            </a:pPr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Ρ</a:t>
            </a: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ίζα 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6624315" y="2699345"/>
            <a:ext cx="2026491" cy="297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7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Αδαμαντίνη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>
              <a:lnSpc>
                <a:spcPct val="17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Οδοντίνη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>
              <a:lnSpc>
                <a:spcPct val="170000"/>
              </a:lnSpc>
            </a:pPr>
            <a:r>
              <a:rPr lang="el-GR" sz="2800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Οστεΐνη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>
              <a:lnSpc>
                <a:spcPct val="17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Πολφός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24" name="Line 15"/>
          <p:cNvSpPr>
            <a:spLocks noChangeShapeType="1"/>
          </p:cNvSpPr>
          <p:nvPr/>
        </p:nvSpPr>
        <p:spPr bwMode="auto">
          <a:xfrm flipV="1">
            <a:off x="1871960" y="2627708"/>
            <a:ext cx="2448271" cy="50405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25" name="Line 17"/>
          <p:cNvSpPr>
            <a:spLocks noChangeShapeType="1"/>
          </p:cNvSpPr>
          <p:nvPr/>
        </p:nvSpPr>
        <p:spPr bwMode="auto">
          <a:xfrm flipV="1">
            <a:off x="2304008" y="3429000"/>
            <a:ext cx="1728192" cy="35083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26" name="Line 19"/>
          <p:cNvSpPr>
            <a:spLocks noChangeShapeType="1"/>
          </p:cNvSpPr>
          <p:nvPr/>
        </p:nvSpPr>
        <p:spPr bwMode="auto">
          <a:xfrm flipH="1" flipV="1">
            <a:off x="5472360" y="2843807"/>
            <a:ext cx="1152525" cy="4318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27" name="Line 21"/>
          <p:cNvSpPr>
            <a:spLocks noChangeShapeType="1"/>
          </p:cNvSpPr>
          <p:nvPr/>
        </p:nvSpPr>
        <p:spPr bwMode="auto">
          <a:xfrm flipH="1" flipV="1">
            <a:off x="5688756" y="4499917"/>
            <a:ext cx="1007740" cy="216024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28" name="Line 22"/>
          <p:cNvSpPr>
            <a:spLocks noChangeShapeType="1"/>
          </p:cNvSpPr>
          <p:nvPr/>
        </p:nvSpPr>
        <p:spPr bwMode="auto">
          <a:xfrm flipH="1" flipV="1">
            <a:off x="5472360" y="4715941"/>
            <a:ext cx="1224134" cy="72008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29" name="Line 18"/>
          <p:cNvSpPr>
            <a:spLocks noChangeShapeType="1"/>
          </p:cNvSpPr>
          <p:nvPr/>
        </p:nvSpPr>
        <p:spPr bwMode="auto">
          <a:xfrm flipV="1">
            <a:off x="1583927" y="3563813"/>
            <a:ext cx="2448273" cy="7920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30" name="Line 20"/>
          <p:cNvSpPr>
            <a:spLocks noChangeShapeType="1"/>
          </p:cNvSpPr>
          <p:nvPr/>
        </p:nvSpPr>
        <p:spPr bwMode="auto">
          <a:xfrm flipH="1" flipV="1">
            <a:off x="5616376" y="3707879"/>
            <a:ext cx="1008112" cy="28798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31" name="Line 15"/>
          <p:cNvSpPr>
            <a:spLocks noChangeShapeType="1"/>
          </p:cNvSpPr>
          <p:nvPr/>
        </p:nvSpPr>
        <p:spPr bwMode="auto">
          <a:xfrm>
            <a:off x="1871960" y="3131764"/>
            <a:ext cx="2160241" cy="7200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36" name="Line 18"/>
          <p:cNvSpPr>
            <a:spLocks noChangeShapeType="1"/>
          </p:cNvSpPr>
          <p:nvPr/>
        </p:nvSpPr>
        <p:spPr bwMode="auto">
          <a:xfrm>
            <a:off x="1583927" y="4355901"/>
            <a:ext cx="2808313" cy="1656184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38" name="Line 22"/>
          <p:cNvSpPr>
            <a:spLocks noChangeShapeType="1"/>
          </p:cNvSpPr>
          <p:nvPr/>
        </p:nvSpPr>
        <p:spPr bwMode="auto">
          <a:xfrm flipH="1" flipV="1">
            <a:off x="4464248" y="5147989"/>
            <a:ext cx="2232248" cy="28803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4546899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11</a:t>
            </a:fld>
            <a:endParaRPr lang="el-GR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3295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Ιδίως κοίλο του </a:t>
            </a: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στόματος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</a:rPr>
              <a:t>Υπερώα</a:t>
            </a:r>
          </a:p>
          <a:p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Σ</a:t>
            </a: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κληρά 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Μαλακή</a:t>
            </a:r>
          </a:p>
          <a:p>
            <a:r>
              <a:rPr lang="el-GR" sz="2400" dirty="0">
                <a:solidFill>
                  <a:srgbClr val="FF0000"/>
                </a:solidFill>
                <a:latin typeface="Helvetica Neue"/>
                <a:cs typeface="Helvetica Neue"/>
              </a:rPr>
              <a:t>Σ</a:t>
            </a:r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ταφυλή</a:t>
            </a:r>
          </a:p>
          <a:p>
            <a:endParaRPr lang="el-GR" sz="2800" dirty="0" smtClean="0">
              <a:solidFill>
                <a:srgbClr val="FF0000"/>
              </a:solidFill>
              <a:latin typeface="Helvetica Neue"/>
            </a:endParaRP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</a:rPr>
              <a:t>Ισθμός</a:t>
            </a:r>
          </a:p>
          <a:p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Επικοινωνία στόματος</a:t>
            </a:r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-φάρυγγα </a:t>
            </a:r>
          </a:p>
        </p:txBody>
      </p:sp>
      <p:pic>
        <p:nvPicPr>
          <p:cNvPr id="32" name="Picture 8" descr="palate-innervation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81E81"/>
              </a:clrFrom>
              <a:clrTo>
                <a:srgbClr val="081E8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898" y="981075"/>
            <a:ext cx="2392362" cy="26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2" descr="Waldeyer ring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61379"/>
              </a:clrFrom>
              <a:clrTo>
                <a:srgbClr val="06137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0" t="11929" r="11786"/>
          <a:stretch>
            <a:fillRect/>
          </a:stretch>
        </p:blipFill>
        <p:spPr bwMode="auto">
          <a:xfrm>
            <a:off x="6408464" y="4097338"/>
            <a:ext cx="3313112" cy="178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4" descr="palat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141" y="823218"/>
            <a:ext cx="2011363" cy="266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4453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12</a:t>
            </a:fld>
            <a:endParaRPr lang="el-GR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175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Ιδίως κοίλο του </a:t>
            </a: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στόματος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</a:rPr>
              <a:t>Γλώσσα</a:t>
            </a:r>
          </a:p>
          <a:p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Ο πιο ευκίνητος μυς του ανθρώπου</a:t>
            </a: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Όργανο γεύσης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11" name="Picture 10" descr="tongue bo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23" y="3716338"/>
            <a:ext cx="285750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ongue kis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73" y="3573463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tongue girl icecrea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98" y="3716338"/>
            <a:ext cx="2497138" cy="2379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lbert-einstein-tongu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376" y="611485"/>
            <a:ext cx="1016000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77279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13</a:t>
            </a:fld>
            <a:endParaRPr lang="el-GR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3639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Ιδίως κοίλο του </a:t>
            </a: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στόματος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</a:rPr>
              <a:t>Γλώσσα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Πρόσθιο </a:t>
            </a:r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ή στοματικό</a:t>
            </a:r>
          </a:p>
          <a:p>
            <a:r>
              <a:rPr lang="el-GR" sz="2400" dirty="0">
                <a:solidFill>
                  <a:srgbClr val="FF0000"/>
                </a:solidFill>
                <a:latin typeface="Helvetica Neue"/>
                <a:cs typeface="Helvetica Neue"/>
              </a:rPr>
              <a:t>Θ</a:t>
            </a:r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ηλές</a:t>
            </a:r>
            <a:endParaRPr lang="el-GR" sz="24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000" dirty="0" smtClean="0">
                <a:solidFill>
                  <a:schemeClr val="bg1"/>
                </a:solidFill>
                <a:latin typeface="Helvetica Neue"/>
                <a:cs typeface="Helvetica Neue"/>
              </a:rPr>
              <a:t>Τριχοειδείς</a:t>
            </a:r>
            <a:endParaRPr lang="el-GR" sz="20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l-GR" sz="2000" dirty="0" smtClean="0">
                <a:solidFill>
                  <a:schemeClr val="bg1"/>
                </a:solidFill>
                <a:latin typeface="Helvetica Neue"/>
                <a:cs typeface="Helvetica Neue"/>
              </a:rPr>
              <a:t>Μυκητοειδείς</a:t>
            </a:r>
            <a:r>
              <a:rPr lang="el-GR" sz="2000" dirty="0">
                <a:solidFill>
                  <a:schemeClr val="bg1"/>
                </a:solidFill>
                <a:latin typeface="Helvetica Neue"/>
                <a:cs typeface="Helvetica Neue"/>
              </a:rPr>
              <a:t>	</a:t>
            </a:r>
          </a:p>
          <a:p>
            <a:r>
              <a:rPr lang="el-GR" sz="2000" dirty="0" smtClean="0">
                <a:solidFill>
                  <a:schemeClr val="bg1"/>
                </a:solidFill>
                <a:latin typeface="Helvetica Neue"/>
                <a:cs typeface="Helvetica Neue"/>
              </a:rPr>
              <a:t>Φυλλοειδείς</a:t>
            </a:r>
            <a:endParaRPr lang="el-GR" sz="20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l-GR" sz="2000" dirty="0" smtClean="0">
                <a:solidFill>
                  <a:schemeClr val="bg1"/>
                </a:solidFill>
                <a:latin typeface="Helvetica Neue"/>
                <a:cs typeface="Helvetica Neue"/>
              </a:rPr>
              <a:t>Περιχαρακωμένες</a:t>
            </a:r>
            <a:endParaRPr lang="el-GR" sz="20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Οπίσθιο </a:t>
            </a:r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ή φαρυγγικό</a:t>
            </a:r>
          </a:p>
          <a:p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Γλωσσική </a:t>
            </a:r>
            <a:r>
              <a:rPr lang="el-GR" sz="2400" dirty="0">
                <a:solidFill>
                  <a:srgbClr val="FF0000"/>
                </a:solidFill>
                <a:latin typeface="Helvetica Neue"/>
                <a:cs typeface="Helvetica Neue"/>
              </a:rPr>
              <a:t>αμυγδαλή</a:t>
            </a:r>
          </a:p>
        </p:txBody>
      </p:sp>
      <p:pic>
        <p:nvPicPr>
          <p:cNvPr id="15" name="Picture 9" descr="tongue papillae CLEA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520" y="3429000"/>
            <a:ext cx="2268537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tongue Sobott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168" y="1907629"/>
            <a:ext cx="2676525" cy="338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95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14</a:t>
            </a:fld>
            <a:endParaRPr lang="el-GR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94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Ιδίως κοίλο του </a:t>
            </a: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στόματος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</a:rPr>
              <a:t>Γλώσσα</a:t>
            </a:r>
          </a:p>
        </p:txBody>
      </p:sp>
      <p:pic>
        <p:nvPicPr>
          <p:cNvPr id="10" name="Picture 6" descr="tongue 0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" t="7584" r="14787" b="2972"/>
          <a:stretch>
            <a:fillRect/>
          </a:stretch>
        </p:blipFill>
        <p:spPr bwMode="auto">
          <a:xfrm>
            <a:off x="3934841" y="1981100"/>
            <a:ext cx="3154362" cy="439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704608" y="2771725"/>
            <a:ext cx="1410913" cy="3108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Π</a:t>
            </a: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ικρό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endParaRPr lang="el-GR" sz="2800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Αλμυρό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endParaRPr lang="el-GR" sz="2800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Ξινό 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endParaRPr lang="el-GR" sz="2800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Γλυκό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>
            <a:off x="5519166" y="3276500"/>
            <a:ext cx="2087562" cy="93662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H="1">
            <a:off x="6598666" y="4068663"/>
            <a:ext cx="1008062" cy="2159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H="1">
            <a:off x="6311328" y="4068663"/>
            <a:ext cx="1295400" cy="14414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5590603" y="4789388"/>
            <a:ext cx="2016125" cy="2159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 flipH="1">
            <a:off x="5735066" y="5581550"/>
            <a:ext cx="1871662" cy="5032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pic>
        <p:nvPicPr>
          <p:cNvPr id="19" name="Picture 15" descr="tongue strawber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794793"/>
            <a:ext cx="2058987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499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15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5356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Ιδίως κοίλο του </a:t>
            </a: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στόματος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</a:rPr>
              <a:t>Γλώσσα</a:t>
            </a:r>
          </a:p>
          <a:p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Ένωση </a:t>
            </a: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με </a:t>
            </a: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έδαφος στοματικής κοιλότητας με </a:t>
            </a: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χαλινό</a:t>
            </a:r>
          </a:p>
          <a:p>
            <a:endParaRPr lang="el-GR" sz="2800" dirty="0" smtClean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Μύες</a:t>
            </a:r>
          </a:p>
          <a:p>
            <a:r>
              <a:rPr lang="el-GR" sz="2400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Βελονογλωσσικός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l-GR" sz="2400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Ϋογλωσσικός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l-GR" sz="2400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Γενειογλωσσικός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Άνω </a:t>
            </a:r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επιμήκης</a:t>
            </a:r>
          </a:p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Κάτω </a:t>
            </a:r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επιμήκης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Ε</a:t>
            </a:r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γκάρσιος</a:t>
            </a:r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, κάθετος</a:t>
            </a:r>
          </a:p>
          <a:p>
            <a:endParaRPr lang="el-GR" sz="2800" dirty="0" smtClean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Νεύρωση</a:t>
            </a:r>
            <a:endParaRPr lang="el-GR" sz="28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Υπογλώσσιο </a:t>
            </a:r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νεύρο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16" name="Picture 7" descr="palate &amp; tongue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1379"/>
              </a:clrFrom>
              <a:clrTo>
                <a:srgbClr val="06137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6" t="38335" r="8749" b="31041"/>
          <a:stretch>
            <a:fillRect/>
          </a:stretch>
        </p:blipFill>
        <p:spPr bwMode="auto">
          <a:xfrm>
            <a:off x="5028318" y="907996"/>
            <a:ext cx="204000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7" descr="chalin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654" y="899517"/>
            <a:ext cx="1681080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tongue und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743" y="899517"/>
            <a:ext cx="1092113" cy="12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3" descr="tongue muscles BLU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32" y="3059757"/>
            <a:ext cx="3276600" cy="3068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8610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16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54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Σιελογόνοι</a:t>
            </a: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 Αδένες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799952" y="2051645"/>
            <a:ext cx="2492990" cy="112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Παρωτίδα</a:t>
            </a:r>
          </a:p>
          <a:p>
            <a:r>
              <a:rPr lang="el-GR" sz="2000" dirty="0" smtClean="0">
                <a:solidFill>
                  <a:schemeClr val="bg1"/>
                </a:solidFill>
                <a:latin typeface="Helvetica Neue"/>
                <a:cs typeface="Helvetica Neue"/>
              </a:rPr>
              <a:t>Εκφορητικός </a:t>
            </a:r>
            <a:r>
              <a:rPr lang="el-GR" sz="2000" dirty="0">
                <a:solidFill>
                  <a:schemeClr val="bg1"/>
                </a:solidFill>
                <a:latin typeface="Helvetica Neue"/>
                <a:cs typeface="Helvetica Neue"/>
              </a:rPr>
              <a:t>πόρος</a:t>
            </a:r>
          </a:p>
          <a:p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2</a:t>
            </a:r>
            <a:r>
              <a:rPr lang="el-GR" sz="2400" baseline="30000" dirty="0" smtClean="0">
                <a:solidFill>
                  <a:srgbClr val="FF0000"/>
                </a:solidFill>
                <a:latin typeface="Helvetica Neue"/>
                <a:cs typeface="Helvetica Neue"/>
              </a:rPr>
              <a:t>ος</a:t>
            </a:r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 Γομφίος</a:t>
            </a:r>
            <a:endParaRPr lang="el-GR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048424" y="5317055"/>
            <a:ext cx="2492990" cy="112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Υπογνάθιος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Helvetica Neue"/>
                <a:cs typeface="Helvetica Neue"/>
              </a:rPr>
              <a:t>E</a:t>
            </a:r>
            <a:r>
              <a:rPr lang="el-GR" sz="20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κφορητικός</a:t>
            </a:r>
            <a:r>
              <a:rPr lang="el-GR" sz="2000" dirty="0" smtClean="0">
                <a:solidFill>
                  <a:schemeClr val="bg1"/>
                </a:solidFill>
                <a:latin typeface="Helvetica Neue"/>
                <a:cs typeface="Helvetica Neue"/>
              </a:rPr>
              <a:t> </a:t>
            </a:r>
            <a:r>
              <a:rPr lang="el-GR" sz="2000" dirty="0">
                <a:solidFill>
                  <a:schemeClr val="bg1"/>
                </a:solidFill>
                <a:latin typeface="Helvetica Neue"/>
                <a:cs typeface="Helvetica Neue"/>
              </a:rPr>
              <a:t>πόρος</a:t>
            </a:r>
          </a:p>
          <a:p>
            <a:r>
              <a:rPr lang="el-GR" sz="2400" dirty="0">
                <a:solidFill>
                  <a:srgbClr val="FF0000"/>
                </a:solidFill>
                <a:latin typeface="Helvetica Neue"/>
                <a:cs typeface="Helvetica Neue"/>
              </a:rPr>
              <a:t>Β</a:t>
            </a:r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άση </a:t>
            </a:r>
            <a:r>
              <a:rPr lang="el-GR" sz="2400" dirty="0">
                <a:solidFill>
                  <a:srgbClr val="FF0000"/>
                </a:solidFill>
                <a:latin typeface="Helvetica Neue"/>
                <a:cs typeface="Helvetica Neue"/>
              </a:rPr>
              <a:t>χαλινού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6000624" y="3563813"/>
            <a:ext cx="2712096" cy="1127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Υπογλώσσιος</a:t>
            </a:r>
          </a:p>
          <a:p>
            <a:r>
              <a:rPr lang="el-GR" sz="2000" dirty="0" smtClean="0">
                <a:solidFill>
                  <a:srgbClr val="FFFFFF"/>
                </a:solidFill>
                <a:latin typeface="Helvetica Neue"/>
                <a:cs typeface="Helvetica Neue"/>
              </a:rPr>
              <a:t>Εκφορητικός </a:t>
            </a:r>
            <a:r>
              <a:rPr lang="el-GR" sz="2000" dirty="0">
                <a:solidFill>
                  <a:srgbClr val="FFFFFF"/>
                </a:solidFill>
                <a:latin typeface="Helvetica Neue"/>
                <a:cs typeface="Helvetica Neue"/>
              </a:rPr>
              <a:t>πόρος</a:t>
            </a:r>
          </a:p>
          <a:p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Υπογλώ</a:t>
            </a:r>
            <a:r>
              <a:rPr lang="el-GR" sz="2400" dirty="0">
                <a:solidFill>
                  <a:srgbClr val="FF0000"/>
                </a:solidFill>
                <a:latin typeface="Helvetica Neue"/>
                <a:cs typeface="Helvetica Neue"/>
              </a:rPr>
              <a:t>σ</a:t>
            </a:r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σιο Φύμα</a:t>
            </a:r>
            <a:endParaRPr lang="el-GR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pic>
        <p:nvPicPr>
          <p:cNvPr id="15" name="Picture 14" descr="salivary glands 01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56" y="5202386"/>
            <a:ext cx="2008188" cy="160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5" descr="salivary glands 02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69" y="3021161"/>
            <a:ext cx="33528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3061394" y="3092598"/>
            <a:ext cx="215900" cy="100806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H="1">
            <a:off x="4572694" y="4100661"/>
            <a:ext cx="1439862" cy="108108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23" name="Line 18"/>
          <p:cNvSpPr>
            <a:spLocks noChangeShapeType="1"/>
          </p:cNvSpPr>
          <p:nvPr/>
        </p:nvSpPr>
        <p:spPr bwMode="auto">
          <a:xfrm flipH="1" flipV="1">
            <a:off x="4069456" y="5324623"/>
            <a:ext cx="1943100" cy="57626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pic>
        <p:nvPicPr>
          <p:cNvPr id="24" name="Picture 19" descr="salivary glands 03 BLU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444" y="847873"/>
            <a:ext cx="2411412" cy="196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7175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17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97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Φάρυγγας</a:t>
            </a:r>
          </a:p>
          <a:p>
            <a:pPr>
              <a:lnSpc>
                <a:spcPct val="100000"/>
              </a:lnSpc>
            </a:pPr>
            <a:r>
              <a:rPr lang="el-GR" sz="28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Ινομυώδης</a:t>
            </a: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 Σωλήνας</a:t>
            </a:r>
            <a:endParaRPr lang="el-GR" sz="24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20" name="Picture 8" descr="muscles of thr pharynx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56" y="828149"/>
            <a:ext cx="3635504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808064" y="2905170"/>
            <a:ext cx="3173300" cy="1882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>
              <a:lnSpc>
                <a:spcPct val="14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Ρινοφάρυγγας </a:t>
            </a:r>
            <a:endParaRPr lang="el-GR" sz="28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140000"/>
              </a:lnSpc>
            </a:pPr>
            <a:r>
              <a:rPr lang="el-GR" sz="28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Στοματοφάρυγγας</a:t>
            </a:r>
            <a:endParaRPr lang="el-GR" sz="28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140000"/>
              </a:lnSpc>
            </a:pPr>
            <a:r>
              <a:rPr lang="el-GR" sz="2800" dirty="0" err="1">
                <a:solidFill>
                  <a:srgbClr val="FF0000"/>
                </a:solidFill>
                <a:latin typeface="Helvetica Neue"/>
                <a:cs typeface="Helvetica Neue"/>
              </a:rPr>
              <a:t>Λ</a:t>
            </a:r>
            <a:r>
              <a:rPr lang="el-GR" sz="28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αρυγγοφάρυγγας</a:t>
            </a:r>
            <a:endParaRPr lang="el-GR" sz="28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V="1">
            <a:off x="5184329" y="2322073"/>
            <a:ext cx="3384376" cy="1025716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25" name="Line 12"/>
          <p:cNvSpPr>
            <a:spLocks noChangeShapeType="1"/>
          </p:cNvSpPr>
          <p:nvPr/>
        </p:nvSpPr>
        <p:spPr bwMode="auto">
          <a:xfrm flipV="1">
            <a:off x="5904408" y="3131765"/>
            <a:ext cx="2664296" cy="864096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26" name="Line 13"/>
          <p:cNvSpPr>
            <a:spLocks noChangeShapeType="1"/>
          </p:cNvSpPr>
          <p:nvPr/>
        </p:nvSpPr>
        <p:spPr bwMode="auto">
          <a:xfrm flipV="1">
            <a:off x="5832401" y="3851845"/>
            <a:ext cx="2952328" cy="72008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075617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18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386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Φάρυγγας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Επιφάνειες</a:t>
            </a:r>
          </a:p>
          <a:p>
            <a:pPr>
              <a:lnSpc>
                <a:spcPct val="80000"/>
              </a:lnSpc>
            </a:pPr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Οπίσθια (</a:t>
            </a:r>
            <a:r>
              <a:rPr lang="el-GR" sz="24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Προσπονδυλική</a:t>
            </a:r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)</a:t>
            </a:r>
            <a:endParaRPr lang="el-GR" sz="24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80000"/>
              </a:lnSpc>
            </a:pPr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Πρόσθια (Επικοινωνία)</a:t>
            </a:r>
            <a:endParaRPr lang="el-GR" sz="24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80000"/>
              </a:lnSpc>
            </a:pPr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Πλάγιες (</a:t>
            </a:r>
            <a:r>
              <a:rPr lang="el-GR" sz="24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Αγγειονευρώδη</a:t>
            </a:r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)</a:t>
            </a:r>
          </a:p>
          <a:p>
            <a:pPr>
              <a:lnSpc>
                <a:spcPct val="80000"/>
              </a:lnSpc>
            </a:pPr>
            <a:endParaRPr lang="el-GR" sz="2800" dirty="0" smtClean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8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Χιτώνες</a:t>
            </a:r>
          </a:p>
          <a:p>
            <a:pPr>
              <a:lnSpc>
                <a:spcPct val="80000"/>
              </a:lnSpc>
            </a:pPr>
            <a:r>
              <a:rPr lang="el-GR" sz="24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Περιτονία</a:t>
            </a:r>
            <a:endParaRPr lang="el-GR" sz="24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80000"/>
              </a:lnSpc>
            </a:pPr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Μύες</a:t>
            </a:r>
            <a:endParaRPr lang="el-GR" sz="24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80000"/>
              </a:lnSpc>
            </a:pPr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Απονεύρωση</a:t>
            </a:r>
            <a:endParaRPr lang="el-GR" sz="24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80000"/>
              </a:lnSpc>
            </a:pPr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Βλεννογόνος</a:t>
            </a:r>
            <a:endParaRPr lang="el-GR" sz="24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13" name="Picture 8" descr="muscles of thr pharynx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456" y="828149"/>
            <a:ext cx="3635504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0272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19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255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Φάρυγγας</a:t>
            </a:r>
          </a:p>
          <a:p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Δακτύλιος </a:t>
            </a:r>
            <a:r>
              <a:rPr lang="en-US" sz="28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Waldeyer</a:t>
            </a:r>
            <a:endParaRPr lang="el-GR" sz="2800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Φαρυγγική </a:t>
            </a:r>
          </a:p>
          <a:p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Σαλπιγγική</a:t>
            </a:r>
          </a:p>
          <a:p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Γλωσσική</a:t>
            </a:r>
          </a:p>
          <a:p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Παρίσθμιες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9" name="Picture 5" descr="Waldeyer ring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1379"/>
              </a:clrFrom>
              <a:clrTo>
                <a:srgbClr val="06137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6" t="10748" r="14751"/>
          <a:stretch>
            <a:fillRect/>
          </a:stretch>
        </p:blipFill>
        <p:spPr bwMode="auto">
          <a:xfrm>
            <a:off x="4032200" y="3429000"/>
            <a:ext cx="5715854" cy="3298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 descr="mouth in cop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5" t="14999" r="8025" b="33211"/>
          <a:stretch>
            <a:fillRect/>
          </a:stretch>
        </p:blipFill>
        <p:spPr bwMode="auto">
          <a:xfrm>
            <a:off x="4032200" y="899517"/>
            <a:ext cx="2315393" cy="237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4784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2</a:t>
            </a:fld>
            <a:endParaRPr lang="el-GR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131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Πρόσληψη τροφών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Πέψη τροφών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Αφομοίωση τροφών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587154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20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4898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Οισοφάγος</a:t>
            </a: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Μυώδης </a:t>
            </a:r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σωλήνας 25</a:t>
            </a:r>
            <a:r>
              <a:rPr lang="en-US" sz="2800" dirty="0">
                <a:solidFill>
                  <a:schemeClr val="bg1"/>
                </a:solidFill>
                <a:latin typeface="Helvetica Neue"/>
                <a:cs typeface="Helvetica Neue"/>
              </a:rPr>
              <a:t>cm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Μοίρες</a:t>
            </a:r>
            <a:endParaRPr lang="el-GR" sz="28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Τραχηλική (5</a:t>
            </a:r>
            <a:r>
              <a:rPr lang="el-GR" sz="2400" dirty="0">
                <a:solidFill>
                  <a:srgbClr val="FF0000"/>
                </a:solidFill>
                <a:latin typeface="Helvetica Neue"/>
                <a:cs typeface="Helvetica Neue"/>
              </a:rPr>
              <a:t>-</a:t>
            </a:r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7</a:t>
            </a:r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cm</a:t>
            </a:r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)</a:t>
            </a:r>
            <a:endParaRPr lang="el-GR" sz="24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Θωρακική (</a:t>
            </a:r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16</a:t>
            </a:r>
            <a:r>
              <a:rPr lang="en-US" sz="2400" dirty="0">
                <a:solidFill>
                  <a:srgbClr val="FF0000"/>
                </a:solidFill>
                <a:latin typeface="Helvetica Neue"/>
                <a:cs typeface="Helvetica Neue"/>
              </a:rPr>
              <a:t>-</a:t>
            </a:r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18cm</a:t>
            </a:r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)</a:t>
            </a:r>
            <a:endParaRPr lang="el-GR" sz="24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Διαφραγματική (</a:t>
            </a:r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1cm</a:t>
            </a:r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)</a:t>
            </a:r>
            <a:endParaRPr lang="el-GR" sz="24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Κοιλιακή (</a:t>
            </a:r>
            <a:r>
              <a:rPr lang="en-US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1-4cm</a:t>
            </a:r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)</a:t>
            </a:r>
            <a:endParaRPr lang="el-GR" sz="24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endParaRPr lang="el-GR" sz="2800" dirty="0" smtClean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Στενώματα</a:t>
            </a:r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:</a:t>
            </a:r>
          </a:p>
          <a:p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Κρικοειδές </a:t>
            </a:r>
            <a:endParaRPr lang="el-GR" sz="24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Αορτικό</a:t>
            </a:r>
            <a:endParaRPr lang="el-GR" sz="24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Βρογχικό</a:t>
            </a:r>
            <a:endParaRPr lang="el-GR" sz="24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Διαφραγματικό</a:t>
            </a:r>
            <a:endParaRPr lang="el-GR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pic>
        <p:nvPicPr>
          <p:cNvPr id="10" name="Picture 6" descr="esophagus_print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1" r="36894"/>
          <a:stretch>
            <a:fillRect/>
          </a:stretch>
        </p:blipFill>
        <p:spPr bwMode="auto">
          <a:xfrm>
            <a:off x="3790072" y="1268046"/>
            <a:ext cx="3050440" cy="505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esophagus_print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01" r="14"/>
          <a:stretch>
            <a:fillRect/>
          </a:stretch>
        </p:blipFill>
        <p:spPr bwMode="auto">
          <a:xfrm>
            <a:off x="7061923" y="1187549"/>
            <a:ext cx="2658414" cy="5055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42936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21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3955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Οισοφάγος</a:t>
            </a:r>
          </a:p>
          <a:p>
            <a:pPr>
              <a:lnSpc>
                <a:spcPct val="100000"/>
              </a:lnSpc>
            </a:pPr>
            <a:r>
              <a:rPr lang="el-GR" sz="28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Αγγείωση</a:t>
            </a:r>
            <a:endParaRPr lang="el-GR" sz="2800" dirty="0" smtClean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Κάτω </a:t>
            </a:r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θυρεοειδής </a:t>
            </a:r>
          </a:p>
          <a:p>
            <a:r>
              <a:rPr lang="el-GR" sz="24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Θωρακ</a:t>
            </a:r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. </a:t>
            </a:r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Αορτή</a:t>
            </a:r>
            <a:endParaRPr lang="el-GR" sz="24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l-GR" sz="24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Αρ</a:t>
            </a:r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. </a:t>
            </a:r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Γαστρική</a:t>
            </a:r>
            <a:endParaRPr lang="el-GR" sz="24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Κάτω φρενική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Φλέβες</a:t>
            </a:r>
          </a:p>
          <a:p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Πολύπλοκο δίκτυο</a:t>
            </a:r>
          </a:p>
          <a:p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Αναστόμωση με πυλαία</a:t>
            </a:r>
          </a:p>
          <a:p>
            <a:r>
              <a:rPr lang="en-US" sz="2800" dirty="0">
                <a:solidFill>
                  <a:srgbClr val="FF0000"/>
                </a:solidFill>
                <a:latin typeface="Helvetica Neue"/>
              </a:rPr>
              <a:t>SOS</a:t>
            </a:r>
            <a:r>
              <a:rPr lang="el-GR" sz="2800" dirty="0">
                <a:solidFill>
                  <a:srgbClr val="FF0000"/>
                </a:solidFill>
                <a:latin typeface="Helvetica Neue"/>
              </a:rPr>
              <a:t> κιρσοί </a:t>
            </a:r>
            <a:r>
              <a:rPr lang="el-GR" sz="2800" dirty="0" smtClean="0">
                <a:solidFill>
                  <a:srgbClr val="FF0000"/>
                </a:solidFill>
                <a:latin typeface="Helvetica Neue"/>
              </a:rPr>
              <a:t>οισοφάγου</a:t>
            </a:r>
            <a:endParaRPr lang="el-GR" sz="2800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12" name="Picture 7" descr="esophageal varices 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971525"/>
            <a:ext cx="1881367" cy="146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esophageal varices 01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778" y="1923483"/>
            <a:ext cx="5390334" cy="4311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4688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22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1349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Στομάχι</a:t>
            </a:r>
          </a:p>
          <a:p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Σάκος του πεπτικού σωλήνα</a:t>
            </a:r>
          </a:p>
          <a:p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Ευκίνητος, εύπλαστος, </a:t>
            </a: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διασταλτός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10" name="Picture 9" descr="stomach layers 02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528" y="2916181"/>
            <a:ext cx="4479596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6118191" y="2480219"/>
            <a:ext cx="1258853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>
                <a:solidFill>
                  <a:srgbClr val="FFFFFF"/>
                </a:solidFill>
                <a:latin typeface="Helvetica Neue"/>
              </a:rPr>
              <a:t>Θόλος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146029" y="4355901"/>
            <a:ext cx="1319247" cy="90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>
                <a:solidFill>
                  <a:srgbClr val="FFFFFF"/>
                </a:solidFill>
                <a:latin typeface="Helvetica Neue"/>
              </a:rPr>
              <a:t>Μείζον </a:t>
            </a:r>
          </a:p>
          <a:p>
            <a:r>
              <a:rPr lang="el-GR" sz="2800" dirty="0">
                <a:solidFill>
                  <a:srgbClr val="FFFFFF"/>
                </a:solidFill>
                <a:latin typeface="Helvetica Neue"/>
              </a:rPr>
              <a:t>τόξο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3802211" y="4311741"/>
            <a:ext cx="1702625" cy="90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794" tIns="50397" rIns="100794" bIns="50397">
            <a:spAutoFit/>
          </a:bodyPr>
          <a:lstStyle/>
          <a:p>
            <a:r>
              <a:rPr lang="el-GR" sz="2800" dirty="0">
                <a:solidFill>
                  <a:srgbClr val="FFFFFF"/>
                </a:solidFill>
                <a:latin typeface="Helvetica Neue"/>
              </a:rPr>
              <a:t>Έλασσον</a:t>
            </a:r>
          </a:p>
          <a:p>
            <a:r>
              <a:rPr lang="el-GR" sz="2800" dirty="0">
                <a:solidFill>
                  <a:srgbClr val="FFFFFF"/>
                </a:solidFill>
                <a:latin typeface="Helvetica Neue"/>
              </a:rPr>
              <a:t>τόξο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2015976" y="5216523"/>
            <a:ext cx="1688660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>
                <a:solidFill>
                  <a:srgbClr val="FFFFFF"/>
                </a:solidFill>
                <a:latin typeface="Helvetica Neue"/>
              </a:rPr>
              <a:t>Πυλωρός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7343562" y="6275956"/>
            <a:ext cx="1185610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>
                <a:solidFill>
                  <a:srgbClr val="FFFFFF"/>
                </a:solidFill>
                <a:latin typeface="Helvetica Neue"/>
              </a:rPr>
              <a:t>Άντρο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8158079" y="3632347"/>
            <a:ext cx="1091173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>
                <a:solidFill>
                  <a:srgbClr val="FFFFFF"/>
                </a:solidFill>
                <a:latin typeface="Helvetica Neue"/>
              </a:rPr>
              <a:t>Σώμα</a:t>
            </a:r>
          </a:p>
        </p:txBody>
      </p:sp>
      <p:pic>
        <p:nvPicPr>
          <p:cNvPr id="19" name="Picture 17" descr="STOMACH LAYERS BLUE COLORE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B2174"/>
              </a:clrFrom>
              <a:clrTo>
                <a:srgbClr val="0B217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904" y="2716299"/>
            <a:ext cx="2005624" cy="2143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GI tract 03 BLU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B2272"/>
              </a:clrFrom>
              <a:clrTo>
                <a:srgbClr val="0B227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737" y="467469"/>
            <a:ext cx="2044127" cy="301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3738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23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2451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Στομάχι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Στρώματα</a:t>
            </a:r>
          </a:p>
          <a:p>
            <a:pPr>
              <a:lnSpc>
                <a:spcPct val="100000"/>
              </a:lnSpc>
            </a:pPr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Βλεννογόνος</a:t>
            </a:r>
          </a:p>
          <a:p>
            <a:pPr>
              <a:lnSpc>
                <a:spcPct val="100000"/>
              </a:lnSpc>
            </a:pPr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Υποβλεννογόνιος</a:t>
            </a:r>
          </a:p>
          <a:p>
            <a:pPr>
              <a:lnSpc>
                <a:spcPct val="100000"/>
              </a:lnSpc>
            </a:pPr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Μυϊκός</a:t>
            </a:r>
          </a:p>
          <a:p>
            <a:pPr>
              <a:lnSpc>
                <a:spcPct val="100000"/>
              </a:lnSpc>
            </a:pPr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Ο</a:t>
            </a:r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ρογόνος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grpSp>
        <p:nvGrpSpPr>
          <p:cNvPr id="21" name="Group 8"/>
          <p:cNvGrpSpPr>
            <a:grpSpLocks/>
          </p:cNvGrpSpPr>
          <p:nvPr/>
        </p:nvGrpSpPr>
        <p:grpSpPr bwMode="auto">
          <a:xfrm>
            <a:off x="2599034" y="3131765"/>
            <a:ext cx="4961558" cy="3492850"/>
            <a:chOff x="0" y="436"/>
            <a:chExt cx="3787" cy="2420"/>
          </a:xfrm>
        </p:grpSpPr>
        <p:pic>
          <p:nvPicPr>
            <p:cNvPr id="22" name="Picture 5" descr="stomach 02 BLU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B2272"/>
                </a:clrFrom>
                <a:clrTo>
                  <a:srgbClr val="0B227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436"/>
              <a:ext cx="3674" cy="2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 useBgFill="1">
          <p:nvSpPr>
            <p:cNvPr id="23" name="Rectangle 7"/>
            <p:cNvSpPr>
              <a:spLocks noChangeArrowheads="1"/>
            </p:cNvSpPr>
            <p:nvPr/>
          </p:nvSpPr>
          <p:spPr bwMode="auto">
            <a:xfrm>
              <a:off x="0" y="527"/>
              <a:ext cx="930" cy="862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"/>
              </a:endParaRPr>
            </a:p>
          </p:txBody>
        </p:sp>
      </p:grpSp>
      <p:pic>
        <p:nvPicPr>
          <p:cNvPr id="24" name="Picture 13" descr="stomach 01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101C68"/>
              </a:clrFrom>
              <a:clrTo>
                <a:srgbClr val="101C6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1" b="21071"/>
          <a:stretch>
            <a:fillRect/>
          </a:stretch>
        </p:blipFill>
        <p:spPr bwMode="auto">
          <a:xfrm>
            <a:off x="7084824" y="611765"/>
            <a:ext cx="278002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6913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24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97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Στομάχι</a:t>
            </a:r>
          </a:p>
          <a:p>
            <a:pPr>
              <a:lnSpc>
                <a:spcPct val="100000"/>
              </a:lnSpc>
            </a:pP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Κρέμεται μέσα στην περιτοναϊκή </a:t>
            </a: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κοιλότητα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12" name="Picture 7" descr="bursa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031" y="2843733"/>
            <a:ext cx="4125433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188982" y="6228109"/>
            <a:ext cx="2883778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>
                <a:solidFill>
                  <a:srgbClr val="FFFFFF"/>
                </a:solidFill>
                <a:latin typeface="Helvetica Neue"/>
              </a:rPr>
              <a:t>Μείζον επίπλουν</a:t>
            </a: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6515654" y="4352427"/>
            <a:ext cx="3034437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 err="1" smtClean="0">
                <a:solidFill>
                  <a:srgbClr val="FFFFFF"/>
                </a:solidFill>
                <a:latin typeface="Helvetica Neue"/>
              </a:rPr>
              <a:t>Γαστροσπληνικός</a:t>
            </a:r>
            <a:endParaRPr lang="el-GR" sz="28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6072877" y="2984275"/>
            <a:ext cx="2858134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 err="1" smtClean="0">
                <a:solidFill>
                  <a:srgbClr val="FFFFFF"/>
                </a:solidFill>
                <a:latin typeface="Helvetica Neue"/>
              </a:rPr>
              <a:t>Γαστροφρενικός</a:t>
            </a:r>
            <a:endParaRPr lang="el-GR" sz="28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38513" y="4177072"/>
            <a:ext cx="1665495" cy="90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>
                <a:solidFill>
                  <a:srgbClr val="FFFFFF"/>
                </a:solidFill>
                <a:latin typeface="Helvetica Neue"/>
              </a:rPr>
              <a:t>Έλασσον </a:t>
            </a:r>
          </a:p>
          <a:p>
            <a:r>
              <a:rPr lang="el-GR" sz="2800" dirty="0">
                <a:solidFill>
                  <a:srgbClr val="FFFFFF"/>
                </a:solidFill>
                <a:latin typeface="Helvetica Neue"/>
              </a:rPr>
              <a:t>επίπλουν</a:t>
            </a: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2175337" y="2624235"/>
            <a:ext cx="1995660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 smtClean="0">
                <a:solidFill>
                  <a:srgbClr val="FFFFFF"/>
                </a:solidFill>
                <a:latin typeface="Helvetica Neue"/>
              </a:rPr>
              <a:t>Οισοφάγος</a:t>
            </a:r>
            <a:endParaRPr lang="el-GR" sz="28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18" name="Text Box 14"/>
          <p:cNvSpPr txBox="1">
            <a:spLocks noChangeArrowheads="1"/>
          </p:cNvSpPr>
          <p:nvPr/>
        </p:nvSpPr>
        <p:spPr bwMode="auto">
          <a:xfrm>
            <a:off x="363281" y="3560339"/>
            <a:ext cx="1940727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>
                <a:solidFill>
                  <a:srgbClr val="FFFFFF"/>
                </a:solidFill>
                <a:latin typeface="Helvetica Neue"/>
              </a:rPr>
              <a:t>12δακτυλο</a:t>
            </a:r>
          </a:p>
        </p:txBody>
      </p:sp>
    </p:spTree>
    <p:extLst>
      <p:ext uri="{BB962C8B-B14F-4D97-AF65-F5344CB8AC3E}">
        <p14:creationId xmlns:p14="http://schemas.microsoft.com/office/powerpoint/2010/main" val="36600029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25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312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Στομάχι</a:t>
            </a:r>
          </a:p>
          <a:p>
            <a:pPr>
              <a:lnSpc>
                <a:spcPct val="100000"/>
              </a:lnSpc>
            </a:pPr>
            <a:r>
              <a:rPr lang="el-GR" sz="28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Αγγείωση</a:t>
            </a:r>
            <a:endParaRPr lang="el-GR" sz="2800" dirty="0" smtClean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2 Τόξα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Πυλαία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Νεύρωση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ΑΝΣ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ΠΝΣ</a:t>
            </a:r>
          </a:p>
        </p:txBody>
      </p:sp>
      <p:pic>
        <p:nvPicPr>
          <p:cNvPr id="8" name="Picture 6" descr="stomach vessels CLEARE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308" y="1331565"/>
            <a:ext cx="4445276" cy="323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tomach nerves 02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945" y="3713214"/>
            <a:ext cx="2724919" cy="285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299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26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325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Λεπτό Έντερο</a:t>
            </a:r>
          </a:p>
          <a:p>
            <a:pPr>
              <a:lnSpc>
                <a:spcPct val="100000"/>
              </a:lnSpc>
            </a:pPr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6</a:t>
            </a:r>
            <a:r>
              <a:rPr lang="en-US" sz="2400" dirty="0">
                <a:solidFill>
                  <a:schemeClr val="bg1"/>
                </a:solidFill>
                <a:latin typeface="Helvetica Neue"/>
                <a:cs typeface="Helvetica Neue"/>
              </a:rPr>
              <a:t>m </a:t>
            </a:r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από πυλωρικό </a:t>
            </a:r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στόμιο ως </a:t>
            </a:r>
            <a:r>
              <a:rPr lang="el-GR" sz="24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ειλεοκολική</a:t>
            </a:r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 βαλβίδα</a:t>
            </a:r>
          </a:p>
          <a:p>
            <a:pPr>
              <a:lnSpc>
                <a:spcPct val="100000"/>
              </a:lnSpc>
            </a:pPr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Καλύπτεται από </a:t>
            </a:r>
            <a:r>
              <a:rPr lang="el-GR" sz="2400" dirty="0" err="1">
                <a:solidFill>
                  <a:schemeClr val="bg1"/>
                </a:solidFill>
                <a:latin typeface="Helvetica Neue"/>
                <a:cs typeface="Helvetica Neue"/>
              </a:rPr>
              <a:t>μ.επίπλουν</a:t>
            </a:r>
            <a:endParaRPr lang="el-GR" sz="24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Στηρίζεται από </a:t>
            </a:r>
            <a:r>
              <a:rPr lang="el-GR" sz="24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μεσεντέριο</a:t>
            </a:r>
            <a:endParaRPr lang="el-GR" sz="2400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12δάκτυλο 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Ελικώδες </a:t>
            </a:r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έντερο</a:t>
            </a:r>
          </a:p>
          <a:p>
            <a:pPr>
              <a:lnSpc>
                <a:spcPct val="100000"/>
              </a:lnSpc>
            </a:pPr>
            <a:r>
              <a:rPr lang="el-GR" sz="24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Νήστιδα</a:t>
            </a:r>
            <a:endParaRPr lang="el-GR" sz="2400" dirty="0" smtClean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Ειλεός</a:t>
            </a:r>
            <a:endParaRPr lang="el-GR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pic>
        <p:nvPicPr>
          <p:cNvPr id="8" name="Picture 5" descr="digestive-sys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50D56"/>
              </a:clrFrom>
              <a:clrTo>
                <a:srgbClr val="050D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0" t="516" r="9666" b="4636"/>
          <a:stretch>
            <a:fillRect/>
          </a:stretch>
        </p:blipFill>
        <p:spPr bwMode="auto">
          <a:xfrm>
            <a:off x="6264448" y="2411685"/>
            <a:ext cx="3270953" cy="389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78130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27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3009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Δωδεκαδάκτυλο</a:t>
            </a:r>
          </a:p>
          <a:p>
            <a:r>
              <a:rPr lang="el-GR" sz="2400" dirty="0">
                <a:solidFill>
                  <a:srgbClr val="FF0000"/>
                </a:solidFill>
                <a:latin typeface="Helvetica Neue"/>
                <a:cs typeface="Helvetica Neue"/>
              </a:rPr>
              <a:t>12 δάκτυλα</a:t>
            </a:r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 μήκος = 25</a:t>
            </a:r>
            <a:r>
              <a:rPr lang="en-US" sz="2400" dirty="0">
                <a:solidFill>
                  <a:schemeClr val="bg1"/>
                </a:solidFill>
                <a:latin typeface="Helvetica Neue"/>
                <a:cs typeface="Helvetica Neue"/>
              </a:rPr>
              <a:t>cm</a:t>
            </a:r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	</a:t>
            </a:r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 Ηρόφιλος</a:t>
            </a:r>
            <a:endParaRPr lang="el-GR" sz="24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Σχήμα </a:t>
            </a:r>
            <a:r>
              <a:rPr lang="en-US" sz="2400" dirty="0">
                <a:solidFill>
                  <a:schemeClr val="bg1"/>
                </a:solidFill>
                <a:latin typeface="Helvetica Neue"/>
                <a:cs typeface="Helvetica Neue"/>
              </a:rPr>
              <a:t>C, </a:t>
            </a:r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που περικλείει την </a:t>
            </a:r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κεφαλή του παγκρέατος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Μοίρες</a:t>
            </a:r>
          </a:p>
          <a:p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Ηπατική </a:t>
            </a:r>
            <a:endParaRPr lang="el-GR" sz="24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Νεφρική</a:t>
            </a:r>
            <a:endParaRPr lang="el-GR" sz="24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4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Προαορτική</a:t>
            </a:r>
            <a:endParaRPr lang="el-GR" sz="24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Ανιούσα</a:t>
            </a:r>
            <a:endParaRPr lang="el-GR" sz="24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pic>
        <p:nvPicPr>
          <p:cNvPr id="8" name="Picture 9" descr="pancreas 02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101B6A"/>
              </a:clrFrom>
              <a:clrTo>
                <a:srgbClr val="101B6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176" y="2771725"/>
            <a:ext cx="4683290" cy="389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2060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28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54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Δωδεκαδάκτυλο</a:t>
            </a:r>
          </a:p>
        </p:txBody>
      </p:sp>
      <p:pic>
        <p:nvPicPr>
          <p:cNvPr id="8" name="Picture 6" descr="pancreas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101C68"/>
              </a:clrFrom>
              <a:clrTo>
                <a:srgbClr val="101C6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919" y="1303121"/>
            <a:ext cx="5246825" cy="435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525255" y="2985521"/>
            <a:ext cx="2434937" cy="230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>
              <a:lnSpc>
                <a:spcPct val="270000"/>
              </a:lnSpc>
            </a:pPr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Χοληδόχος</a:t>
            </a:r>
          </a:p>
          <a:p>
            <a:pPr>
              <a:lnSpc>
                <a:spcPct val="270000"/>
              </a:lnSpc>
            </a:pP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Παγκρεατικός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384128" y="6012085"/>
            <a:ext cx="2665769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Φύμα του </a:t>
            </a:r>
            <a:r>
              <a:rPr lang="en-US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Vater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V="1">
            <a:off x="3456136" y="3525525"/>
            <a:ext cx="1496361" cy="32632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3888184" y="3844011"/>
            <a:ext cx="1619099" cy="123197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H="1" flipV="1">
            <a:off x="4248224" y="4283893"/>
            <a:ext cx="504056" cy="172819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1760676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6" descr="small intestine layers02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279"/>
          <a:stretch>
            <a:fillRect/>
          </a:stretch>
        </p:blipFill>
        <p:spPr bwMode="auto">
          <a:xfrm>
            <a:off x="3384128" y="1979637"/>
            <a:ext cx="3031188" cy="4444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29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399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Ελικώδες Έντερο</a:t>
            </a:r>
          </a:p>
          <a:p>
            <a:pPr>
              <a:lnSpc>
                <a:spcPct val="100000"/>
              </a:lnSpc>
            </a:pPr>
            <a:r>
              <a:rPr lang="el-GR" sz="28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Νήστιδα</a:t>
            </a: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 3/5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Ειλεός 2/5</a:t>
            </a:r>
          </a:p>
          <a:p>
            <a:pPr>
              <a:lnSpc>
                <a:spcPct val="100000"/>
              </a:lnSpc>
            </a:pPr>
            <a:endParaRPr lang="el-GR" sz="28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Χιτώνες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Ορογόνος 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Μυϊκός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Υποβλεννογόνιος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Βλεννογόνιος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9" name="Picture 12" descr="small intestine macro 02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6" r="3218"/>
          <a:stretch>
            <a:fillRect/>
          </a:stretch>
        </p:blipFill>
        <p:spPr bwMode="auto">
          <a:xfrm>
            <a:off x="6914165" y="395461"/>
            <a:ext cx="2950683" cy="3541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ine 19"/>
          <p:cNvSpPr>
            <a:spLocks noChangeShapeType="1"/>
          </p:cNvSpPr>
          <p:nvPr/>
        </p:nvSpPr>
        <p:spPr bwMode="auto">
          <a:xfrm flipH="1" flipV="1">
            <a:off x="4336186" y="3090839"/>
            <a:ext cx="2777422" cy="873213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 flipH="1" flipV="1">
            <a:off x="4812216" y="3804809"/>
            <a:ext cx="2301392" cy="873213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 flipH="1" flipV="1">
            <a:off x="5128986" y="4361284"/>
            <a:ext cx="1984623" cy="951959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15" name="Line 23"/>
          <p:cNvSpPr>
            <a:spLocks noChangeShapeType="1"/>
          </p:cNvSpPr>
          <p:nvPr/>
        </p:nvSpPr>
        <p:spPr bwMode="auto">
          <a:xfrm flipH="1" flipV="1">
            <a:off x="5526260" y="5154001"/>
            <a:ext cx="1587348" cy="873212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00000" y="3779837"/>
            <a:ext cx="11108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600" dirty="0">
                <a:solidFill>
                  <a:srgbClr val="FFFFFF"/>
                </a:solidFill>
                <a:latin typeface="Helvetica Neue"/>
                <a:cs typeface="Helvetica Neue"/>
              </a:rPr>
              <a:t>Ορογόνος </a:t>
            </a:r>
            <a:endParaRPr lang="el-GR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00000" y="4499917"/>
            <a:ext cx="8515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600" dirty="0">
                <a:solidFill>
                  <a:srgbClr val="FFFFFF"/>
                </a:solidFill>
                <a:latin typeface="Helvetica Neue"/>
                <a:cs typeface="Helvetica Neue"/>
              </a:rPr>
              <a:t>Μυϊκός</a:t>
            </a:r>
          </a:p>
        </p:txBody>
      </p:sp>
      <p:sp>
        <p:nvSpPr>
          <p:cNvPr id="4" name="Rectangle 3"/>
          <p:cNvSpPr/>
          <p:nvPr/>
        </p:nvSpPr>
        <p:spPr>
          <a:xfrm>
            <a:off x="7200000" y="5147989"/>
            <a:ext cx="1787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600" dirty="0">
                <a:solidFill>
                  <a:srgbClr val="FFFFFF"/>
                </a:solidFill>
                <a:latin typeface="Helvetica Neue"/>
                <a:cs typeface="Helvetica Neue"/>
              </a:rPr>
              <a:t>Υποβλεννογόνιος</a:t>
            </a:r>
          </a:p>
        </p:txBody>
      </p:sp>
      <p:sp>
        <p:nvSpPr>
          <p:cNvPr id="5" name="Rectangle 4"/>
          <p:cNvSpPr/>
          <p:nvPr/>
        </p:nvSpPr>
        <p:spPr>
          <a:xfrm>
            <a:off x="7200000" y="5858777"/>
            <a:ext cx="14315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600" dirty="0">
                <a:solidFill>
                  <a:srgbClr val="FFFFFF"/>
                </a:solidFill>
                <a:latin typeface="Helvetica Neue"/>
                <a:cs typeface="Helvetica Neue"/>
              </a:rPr>
              <a:t>Βλεννογόνιος</a:t>
            </a:r>
          </a:p>
        </p:txBody>
      </p:sp>
    </p:spTree>
    <p:extLst>
      <p:ext uri="{BB962C8B-B14F-4D97-AF65-F5344CB8AC3E}">
        <p14:creationId xmlns:p14="http://schemas.microsoft.com/office/powerpoint/2010/main" val="7159919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3</a:t>
            </a:fld>
            <a:endParaRPr lang="el-GR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226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Καταλαμβάνει το μεγαλύτερο τμήμα στην περιτοναϊκή κοιλότητα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Πεπτικός </a:t>
            </a:r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σωλήνας</a:t>
            </a:r>
          </a:p>
          <a:p>
            <a:pPr>
              <a:lnSpc>
                <a:spcPct val="100000"/>
              </a:lnSpc>
            </a:pPr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Ξ</a:t>
            </a:r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εκινά </a:t>
            </a:r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από </a:t>
            </a:r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στόμα &amp; καταλήγει </a:t>
            </a:r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στον πρωκτό</a:t>
            </a:r>
          </a:p>
          <a:p>
            <a:pPr>
              <a:lnSpc>
                <a:spcPct val="100000"/>
              </a:lnSpc>
            </a:pPr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Α</a:t>
            </a: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δένες πεπτικού</a:t>
            </a:r>
            <a:endParaRPr lang="el-GR" sz="28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467460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30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3128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Ελικώδες Έντερο</a:t>
            </a:r>
          </a:p>
          <a:p>
            <a:pPr>
              <a:lnSpc>
                <a:spcPct val="100000"/>
              </a:lnSpc>
            </a:pPr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Βλεννογόνος</a:t>
            </a:r>
            <a:r>
              <a:rPr lang="el-GR" sz="2800" dirty="0">
                <a:solidFill>
                  <a:srgbClr val="FFCC00"/>
                </a:solidFill>
                <a:latin typeface="Helvetica Neue"/>
                <a:cs typeface="Helvetica Neue"/>
              </a:rPr>
              <a:t>	</a:t>
            </a:r>
            <a:endParaRPr lang="el-GR" sz="2800" dirty="0" smtClean="0">
              <a:solidFill>
                <a:srgbClr val="FFCC00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Ε</a:t>
            </a: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ιδική κατασκευή</a:t>
            </a:r>
          </a:p>
          <a:p>
            <a:pPr>
              <a:lnSpc>
                <a:spcPct val="100000"/>
              </a:lnSpc>
            </a:pP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700-800 κυκλοτερείς πτυχές 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Λάχνες</a:t>
            </a:r>
          </a:p>
          <a:p>
            <a:pPr>
              <a:lnSpc>
                <a:spcPct val="100000"/>
              </a:lnSpc>
            </a:pP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Α</a:t>
            </a: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γγεία </a:t>
            </a: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&amp; </a:t>
            </a:r>
            <a:r>
              <a:rPr lang="el-GR" sz="2800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Χυλοφόρα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Αδένες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18" name="Picture 5" descr="small_intestine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31C70"/>
              </a:clrFrom>
              <a:clrTo>
                <a:srgbClr val="031C7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88"/>
          <a:stretch>
            <a:fillRect/>
          </a:stretch>
        </p:blipFill>
        <p:spPr bwMode="auto">
          <a:xfrm>
            <a:off x="7848624" y="1043533"/>
            <a:ext cx="1484092" cy="2698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small-intestine layers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3466"/>
              </a:clrFrom>
              <a:clrTo>
                <a:srgbClr val="00346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926" y="3914637"/>
            <a:ext cx="2462403" cy="250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villus BLU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296" y="2771725"/>
            <a:ext cx="1716856" cy="375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1862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31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948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Παχύ Έντερο</a:t>
            </a:r>
          </a:p>
          <a:p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Από </a:t>
            </a:r>
            <a:r>
              <a:rPr lang="el-GR" sz="2800" dirty="0" err="1">
                <a:solidFill>
                  <a:schemeClr val="bg1"/>
                </a:solidFill>
                <a:latin typeface="Helvetica Neue"/>
                <a:cs typeface="Helvetica Neue"/>
              </a:rPr>
              <a:t>ειλεοκολική</a:t>
            </a:r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 </a:t>
            </a: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βαλβίδα έως πρωκτό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11" name="Picture 19" descr="large intestine  01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3"/>
          <a:stretch>
            <a:fillRect/>
          </a:stretch>
        </p:blipFill>
        <p:spPr bwMode="auto">
          <a:xfrm>
            <a:off x="7416576" y="524125"/>
            <a:ext cx="2485154" cy="29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LargeIntestine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641" y="2985371"/>
            <a:ext cx="3542220" cy="328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087984" y="4653051"/>
            <a:ext cx="1248081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Τυφλό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2247243" y="3303858"/>
            <a:ext cx="1088414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Ανιόν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4231866" y="2480219"/>
            <a:ext cx="1683992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Εγκάρσιο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6912520" y="3416323"/>
            <a:ext cx="1281120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Κατιόν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6984528" y="4653050"/>
            <a:ext cx="1896912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Σιγμοειδές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536256" y="6240232"/>
            <a:ext cx="1078966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Ορθό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21" name="Picture 10" descr="HumanColon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E0E0E"/>
              </a:clrFrom>
              <a:clrTo>
                <a:srgbClr val="0E0E0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3" y="5219997"/>
            <a:ext cx="1438589" cy="1517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518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32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54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Παχύ Έντερο</a:t>
            </a: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357022" y="2668636"/>
            <a:ext cx="2143883" cy="2301151"/>
            <a:chOff x="612" y="2341"/>
            <a:chExt cx="907" cy="936"/>
          </a:xfrm>
        </p:grpSpPr>
        <p:pic>
          <p:nvPicPr>
            <p:cNvPr id="9" name="Picture 9" descr="small intestine macro 02 BLU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61C71"/>
                </a:clrFrom>
                <a:clrTo>
                  <a:srgbClr val="061C71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29" t="56027" r="68065"/>
            <a:stretch>
              <a:fillRect/>
            </a:stretch>
          </p:blipFill>
          <p:spPr bwMode="auto">
            <a:xfrm>
              <a:off x="612" y="2387"/>
              <a:ext cx="862" cy="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 useBgFill="1">
          <p:nvSpPr>
            <p:cNvPr id="10" name="Rectangle 10"/>
            <p:cNvSpPr>
              <a:spLocks noChangeArrowheads="1"/>
            </p:cNvSpPr>
            <p:nvPr/>
          </p:nvSpPr>
          <p:spPr bwMode="auto">
            <a:xfrm>
              <a:off x="1383" y="2341"/>
              <a:ext cx="136" cy="227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800" dirty="0">
                <a:latin typeface="Helvetica Neue"/>
              </a:endParaRPr>
            </a:p>
          </p:txBody>
        </p:sp>
      </p:grpSp>
      <p:pic>
        <p:nvPicPr>
          <p:cNvPr id="11" name="Picture 11" descr="colon 02 BLUE cop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048" y="1331565"/>
            <a:ext cx="4858301" cy="540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5"/>
          <p:cNvSpPr>
            <a:spLocks noChangeArrowheads="1"/>
          </p:cNvSpPr>
          <p:nvPr/>
        </p:nvSpPr>
        <p:spPr bwMode="auto">
          <a:xfrm>
            <a:off x="3744168" y="4447497"/>
            <a:ext cx="476030" cy="556476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en-US" sz="2800" dirty="0">
              <a:latin typeface="Helvetica Neue"/>
            </a:endParaRPr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 flipH="1" flipV="1">
            <a:off x="2376016" y="4139877"/>
            <a:ext cx="1368152" cy="50405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800" dirty="0">
              <a:latin typeface="Helvetica Neue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99516" y="5994567"/>
            <a:ext cx="3520716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Σκωληκοειδής απόφυση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flipV="1">
            <a:off x="3456136" y="5433643"/>
            <a:ext cx="808043" cy="57844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800" dirty="0">
              <a:latin typeface="Helvetica Neue"/>
            </a:endParaRPr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143768" y="2267669"/>
            <a:ext cx="2531859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ΔΕ </a:t>
            </a:r>
            <a:r>
              <a:rPr lang="el-GR" sz="2400" dirty="0" err="1">
                <a:solidFill>
                  <a:srgbClr val="FFFFFF"/>
                </a:solidFill>
                <a:latin typeface="Helvetica Neue"/>
                <a:cs typeface="Helvetica Neue"/>
              </a:rPr>
              <a:t>κολική</a:t>
            </a:r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καμπή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7560592" y="1547589"/>
            <a:ext cx="2556071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ΑΡ </a:t>
            </a:r>
            <a:r>
              <a:rPr lang="el-GR" sz="2400" dirty="0" err="1">
                <a:solidFill>
                  <a:srgbClr val="FFFFFF"/>
                </a:solidFill>
                <a:latin typeface="Helvetica Neue"/>
                <a:cs typeface="Helvetica Neue"/>
              </a:rPr>
              <a:t>κολική</a:t>
            </a:r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 </a:t>
            </a:r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καμπή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20" name="Picture 22" descr="rectum and anus CLEAR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152" y="5003973"/>
            <a:ext cx="1095568" cy="155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4680272" y="5858953"/>
            <a:ext cx="714044" cy="873212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en-US" sz="2800" dirty="0">
              <a:latin typeface="Helvetica Neue"/>
            </a:endParaRPr>
          </a:p>
        </p:txBody>
      </p:sp>
      <p:sp>
        <p:nvSpPr>
          <p:cNvPr id="22" name="Line 25"/>
          <p:cNvSpPr>
            <a:spLocks noChangeShapeType="1"/>
          </p:cNvSpPr>
          <p:nvPr/>
        </p:nvSpPr>
        <p:spPr bwMode="auto">
          <a:xfrm flipV="1">
            <a:off x="5400352" y="5796061"/>
            <a:ext cx="2232247" cy="57606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800" dirty="0">
              <a:latin typeface="Helvetica Neue"/>
            </a:endParaRP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223452" y="4643933"/>
            <a:ext cx="3230494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Ειλεοτυφλική</a:t>
            </a:r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 βαλβίδα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1979759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33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269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Παχύ Έντερο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Χιτώνες</a:t>
            </a:r>
          </a:p>
          <a:p>
            <a:pPr>
              <a:lnSpc>
                <a:spcPct val="100000"/>
              </a:lnSpc>
            </a:pP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Ορογόνος </a:t>
            </a:r>
          </a:p>
          <a:p>
            <a:pPr>
              <a:lnSpc>
                <a:spcPct val="100000"/>
              </a:lnSpc>
            </a:pP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Μυϊκός</a:t>
            </a:r>
          </a:p>
          <a:p>
            <a:pPr>
              <a:lnSpc>
                <a:spcPct val="100000"/>
              </a:lnSpc>
            </a:pP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Υποβλεννογόνιος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Βλεννογόνιος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8" name="Picture 5" descr="large intestine layers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208" y="1567876"/>
            <a:ext cx="5593347" cy="509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8556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34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54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Παχύ Έντερο</a:t>
            </a:r>
          </a:p>
        </p:txBody>
      </p:sp>
      <p:pic>
        <p:nvPicPr>
          <p:cNvPr id="8" name="Picture 12" descr="male torso CLEA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104897"/>
            <a:ext cx="135014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pelvis male CLEARED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44" y="3914264"/>
            <a:ext cx="3571971" cy="267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female torso CLEAR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422" y="2105097"/>
            <a:ext cx="1350142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pelvis female CLEARED BLU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343" y="3874016"/>
            <a:ext cx="3561471" cy="2696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4032200" y="3920379"/>
            <a:ext cx="1197455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Κύστη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4547242" y="5341783"/>
            <a:ext cx="1078966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Ορθό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4" name="Text Box 16"/>
          <p:cNvSpPr txBox="1">
            <a:spLocks noChangeArrowheads="1"/>
          </p:cNvSpPr>
          <p:nvPr/>
        </p:nvSpPr>
        <p:spPr bwMode="auto">
          <a:xfrm>
            <a:off x="4230214" y="4625177"/>
            <a:ext cx="1294045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Μήτρα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6" name="Line 18"/>
          <p:cNvSpPr>
            <a:spLocks noChangeShapeType="1"/>
          </p:cNvSpPr>
          <p:nvPr/>
        </p:nvSpPr>
        <p:spPr bwMode="auto">
          <a:xfrm flipH="1">
            <a:off x="2257606" y="4169259"/>
            <a:ext cx="1667854" cy="63522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17" name="Line 19"/>
          <p:cNvSpPr>
            <a:spLocks noChangeShapeType="1"/>
          </p:cNvSpPr>
          <p:nvPr/>
        </p:nvSpPr>
        <p:spPr bwMode="auto">
          <a:xfrm>
            <a:off x="5598367" y="4913209"/>
            <a:ext cx="2296340" cy="5051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 flipH="1" flipV="1">
            <a:off x="2019591" y="5359208"/>
            <a:ext cx="2303143" cy="239739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19" name="Line 21"/>
          <p:cNvSpPr>
            <a:spLocks noChangeShapeType="1"/>
          </p:cNvSpPr>
          <p:nvPr/>
        </p:nvSpPr>
        <p:spPr bwMode="auto">
          <a:xfrm flipV="1">
            <a:off x="5910084" y="5439704"/>
            <a:ext cx="1984623" cy="15924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658567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35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295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Παχύ Έντερο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Κοπροδόχος λήκυθος</a:t>
            </a: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12</a:t>
            </a:r>
            <a:r>
              <a:rPr lang="en-US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cm</a:t>
            </a:r>
            <a:endParaRPr lang="en-US" sz="28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Πυελική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Περινεϊκή</a:t>
            </a:r>
          </a:p>
          <a:p>
            <a:r>
              <a:rPr lang="el-GR" sz="28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Μοργάνειοι</a:t>
            </a: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 στύλοι</a:t>
            </a:r>
            <a:endParaRPr lang="el-GR" sz="28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Αιμορροϊδικός δακτύλιος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8" name="Picture 8" descr="rea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1" r="7220"/>
          <a:stretch>
            <a:fillRect/>
          </a:stretch>
        </p:blipFill>
        <p:spPr bwMode="auto">
          <a:xfrm>
            <a:off x="7539467" y="467469"/>
            <a:ext cx="2541158" cy="175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front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AE7D9"/>
              </a:clrFrom>
              <a:clrTo>
                <a:srgbClr val="FAE7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"/>
          <a:stretch>
            <a:fillRect/>
          </a:stretch>
        </p:blipFill>
        <p:spPr bwMode="auto">
          <a:xfrm>
            <a:off x="5203702" y="467469"/>
            <a:ext cx="2500906" cy="178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15"/>
          <p:cNvGrpSpPr>
            <a:grpSpLocks/>
          </p:cNvGrpSpPr>
          <p:nvPr/>
        </p:nvGrpSpPr>
        <p:grpSpPr bwMode="auto">
          <a:xfrm>
            <a:off x="4088254" y="4252521"/>
            <a:ext cx="1904118" cy="2479644"/>
            <a:chOff x="3198" y="1434"/>
            <a:chExt cx="1088" cy="1417"/>
          </a:xfrm>
        </p:grpSpPr>
        <p:pic>
          <p:nvPicPr>
            <p:cNvPr id="11" name="Picture 13" descr="large intestine  01 BLUE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032C7C"/>
                </a:clrFrom>
                <a:clrTo>
                  <a:srgbClr val="032C7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93" t="46445" r="17406"/>
            <a:stretch>
              <a:fillRect/>
            </a:stretch>
          </p:blipFill>
          <p:spPr bwMode="auto">
            <a:xfrm>
              <a:off x="3198" y="1480"/>
              <a:ext cx="1088" cy="13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 useBgFill="1"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3198" y="1434"/>
              <a:ext cx="272" cy="545"/>
            </a:xfrm>
            <a:prstGeom prst="rect">
              <a:avLst/>
            </a:prstGeom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Helvetica Neue"/>
              </a:endParaRPr>
            </a:p>
          </p:txBody>
        </p:sp>
      </p:grp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6389647" y="5219041"/>
            <a:ext cx="3636342" cy="79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Μοργάνειοι</a:t>
            </a:r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 στύλοι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Αιμορροϊδικός δακτύλιος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>
            <a:off x="2976936" y="5442470"/>
            <a:ext cx="1746608" cy="47598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631546" y="4986455"/>
            <a:ext cx="3184630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Κοπροδόχος λήκυθος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6" name="Line 22"/>
          <p:cNvSpPr>
            <a:spLocks noChangeShapeType="1"/>
          </p:cNvSpPr>
          <p:nvPr/>
        </p:nvSpPr>
        <p:spPr bwMode="auto">
          <a:xfrm flipH="1">
            <a:off x="5040313" y="5601714"/>
            <a:ext cx="1349334" cy="794466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pic>
        <p:nvPicPr>
          <p:cNvPr id="17" name="Picture 5" descr="anus micr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/>
          <a:stretch>
            <a:fillRect/>
          </a:stretch>
        </p:blipFill>
        <p:spPr bwMode="auto">
          <a:xfrm>
            <a:off x="8374517" y="3563813"/>
            <a:ext cx="1706355" cy="160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028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36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54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Παχύ Έντερο</a:t>
            </a:r>
          </a:p>
        </p:txBody>
      </p:sp>
      <p:pic>
        <p:nvPicPr>
          <p:cNvPr id="8" name="Picture 4" descr="colon 02 BLUE cop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9" t="58809" r="7529"/>
          <a:stretch>
            <a:fillRect/>
          </a:stretch>
        </p:blipFill>
        <p:spPr bwMode="auto">
          <a:xfrm>
            <a:off x="2976936" y="1907629"/>
            <a:ext cx="4048000" cy="222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rectum and anus CLEA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93" y="3794275"/>
            <a:ext cx="2063377" cy="2936374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4483778" y="3187918"/>
            <a:ext cx="873305" cy="951959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 anchor="ctr"/>
          <a:lstStyle/>
          <a:p>
            <a:endParaRPr lang="en-US" dirty="0">
              <a:latin typeface="Helvetica Neue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2738921" y="3794275"/>
            <a:ext cx="1744858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531720" y="4714985"/>
            <a:ext cx="830799" cy="79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Έσω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Έξω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976936" y="5937932"/>
            <a:ext cx="1810432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Σφιγκτήρας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H="1">
            <a:off x="2261141" y="4905477"/>
            <a:ext cx="1111319" cy="39723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 flipH="1">
            <a:off x="2579660" y="5381456"/>
            <a:ext cx="792800" cy="23799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7389660" y="3080306"/>
            <a:ext cx="2259164" cy="793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 err="1" smtClean="0">
                <a:solidFill>
                  <a:srgbClr val="FFCC00"/>
                </a:solidFill>
                <a:latin typeface="Helvetica Neue"/>
                <a:cs typeface="Helvetica Neue"/>
              </a:rPr>
              <a:t>Μεσογλουτιαία</a:t>
            </a:r>
            <a:endParaRPr lang="el-GR" sz="2400" dirty="0">
              <a:solidFill>
                <a:srgbClr val="FFCC00"/>
              </a:solidFill>
              <a:latin typeface="Helvetica Neue"/>
              <a:cs typeface="Helvetica Neue"/>
            </a:endParaRPr>
          </a:p>
          <a:p>
            <a:r>
              <a:rPr lang="el-GR" sz="2400" dirty="0">
                <a:solidFill>
                  <a:srgbClr val="FFCC00"/>
                </a:solidFill>
                <a:latin typeface="Helvetica Neue"/>
                <a:cs typeface="Helvetica Neue"/>
              </a:rPr>
              <a:t>σχισμή</a:t>
            </a:r>
          </a:p>
        </p:txBody>
      </p:sp>
      <p:pic>
        <p:nvPicPr>
          <p:cNvPr id="17" name="Picture 18" descr="man butt 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432" y="4211885"/>
            <a:ext cx="167844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9" descr="woman butt 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r="10533"/>
          <a:stretch>
            <a:fillRect/>
          </a:stretch>
        </p:blipFill>
        <p:spPr bwMode="auto">
          <a:xfrm>
            <a:off x="7898242" y="4211885"/>
            <a:ext cx="205821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6180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37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2551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Ήπαρ</a:t>
            </a:r>
          </a:p>
          <a:p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Μεγαλύτερος αδένας του </a:t>
            </a: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πεπτικού (1.5</a:t>
            </a: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-</a:t>
            </a: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2</a:t>
            </a:r>
            <a:r>
              <a:rPr lang="en-US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kg</a:t>
            </a: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)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l-GR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Ευπίεστος</a:t>
            </a: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, εύπλαστος, </a:t>
            </a:r>
            <a:r>
              <a:rPr lang="el-GR" sz="2800" dirty="0" err="1">
                <a:solidFill>
                  <a:srgbClr val="FFFFFF"/>
                </a:solidFill>
                <a:latin typeface="Helvetica Neue"/>
                <a:cs typeface="Helvetica Neue"/>
              </a:rPr>
              <a:t>αγγειοβριθής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ΔΕ </a:t>
            </a: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υποχόνδριο, </a:t>
            </a:r>
            <a:r>
              <a:rPr lang="el-GR" sz="2800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Επιγάστριο</a:t>
            </a: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, ΑΡ Υ</a:t>
            </a: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ποχόνδριο</a:t>
            </a:r>
          </a:p>
          <a:p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3 επιφάνειες</a:t>
            </a:r>
          </a:p>
          <a:p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3 χείλη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21" name="Picture 9" descr="liveranterior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16" y="4449874"/>
            <a:ext cx="2698667" cy="194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liverinferior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757" y="4211885"/>
            <a:ext cx="2810674" cy="2465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liversuperior BLU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710" y="4449875"/>
            <a:ext cx="2959433" cy="210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rear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1" r="7220"/>
          <a:stretch>
            <a:fillRect/>
          </a:stretch>
        </p:blipFill>
        <p:spPr bwMode="auto">
          <a:xfrm>
            <a:off x="7518335" y="2168678"/>
            <a:ext cx="2541158" cy="175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fron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AE7D9"/>
              </a:clrFrom>
              <a:clrTo>
                <a:srgbClr val="FAE7D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"/>
          <a:stretch>
            <a:fillRect/>
          </a:stretch>
        </p:blipFill>
        <p:spPr bwMode="auto">
          <a:xfrm>
            <a:off x="7579966" y="395461"/>
            <a:ext cx="2500906" cy="178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4328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38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54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Ήπαρ</a:t>
            </a:r>
          </a:p>
        </p:txBody>
      </p:sp>
      <p:pic>
        <p:nvPicPr>
          <p:cNvPr id="8" name="Picture 4" descr="Liver 03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B2272"/>
              </a:clrFrom>
              <a:clrTo>
                <a:srgbClr val="0B227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994" y="1940045"/>
            <a:ext cx="3015436" cy="2491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liver topography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680" y="427270"/>
            <a:ext cx="1625851" cy="198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liver_new BLU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2" y="4083703"/>
            <a:ext cx="3304205" cy="260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liversuperior BLU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676" y="4556747"/>
            <a:ext cx="2959433" cy="210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890807" y="5056661"/>
            <a:ext cx="659500" cy="47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600" b="1" dirty="0">
                <a:solidFill>
                  <a:srgbClr val="FFFF00"/>
                </a:solidFill>
                <a:latin typeface="Helvetica Neue"/>
              </a:rPr>
              <a:t>ΔΕ</a:t>
            </a: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2500906" y="4717176"/>
            <a:ext cx="667167" cy="47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600" b="1" dirty="0">
                <a:solidFill>
                  <a:srgbClr val="FFFF00"/>
                </a:solidFill>
                <a:latin typeface="Helvetica Neue"/>
              </a:rPr>
              <a:t>ΑΡ</a:t>
            </a:r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6912520" y="3375637"/>
            <a:ext cx="2171958" cy="90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Στεφανιαίος</a:t>
            </a:r>
          </a:p>
          <a:p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σύνδεσμος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3793029" y="5147989"/>
            <a:ext cx="2471419" cy="90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Δρεπανοειδής</a:t>
            </a:r>
          </a:p>
          <a:p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σύνδεσμος</a:t>
            </a: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8136255" y="4400439"/>
            <a:ext cx="635289" cy="1189949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H="1" flipV="1">
            <a:off x="6786921" y="2337278"/>
            <a:ext cx="952059" cy="87321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H="1" flipV="1">
            <a:off x="2341645" y="5194906"/>
            <a:ext cx="1428089" cy="39548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608264" y="4355901"/>
            <a:ext cx="1193861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Πύλες</a:t>
            </a:r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V="1">
            <a:off x="5199573" y="3210491"/>
            <a:ext cx="238015" cy="1189949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1606013" y="2180303"/>
            <a:ext cx="1973272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Χοληδόχος</a:t>
            </a:r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>
            <a:off x="2579660" y="2732761"/>
            <a:ext cx="3095943" cy="111120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3035851" y="990355"/>
            <a:ext cx="2529228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Τετράπλευρος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5472360" y="1328091"/>
            <a:ext cx="2270701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Κερκοφόρος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>
            <a:off x="4167009" y="1464066"/>
            <a:ext cx="1111318" cy="2063161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H="1">
            <a:off x="5119068" y="1859550"/>
            <a:ext cx="1508594" cy="95370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50799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39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54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Ήπαρ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259026" y="2444849"/>
            <a:ext cx="2035881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Κάτω κοίλη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11" name="Picture 9" descr="Liver 03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B2272"/>
              </a:clrFrom>
              <a:clrTo>
                <a:srgbClr val="0B227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8938" y="1272400"/>
            <a:ext cx="3969246" cy="327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liver vena cava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5" y="3528052"/>
            <a:ext cx="3118693" cy="320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3775967" y="3776363"/>
            <a:ext cx="1528875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Ηπατική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3762129" y="4167725"/>
            <a:ext cx="1516567" cy="90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Αρτηρία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Φλέβα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 flipH="1">
            <a:off x="2259025" y="4429264"/>
            <a:ext cx="1428089" cy="31848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800" dirty="0">
              <a:latin typeface="Helvetica Neue"/>
            </a:endParaRP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V="1">
            <a:off x="5433723" y="3160568"/>
            <a:ext cx="1032564" cy="87321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800" dirty="0">
              <a:latin typeface="Helvetica Neue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 flipV="1">
            <a:off x="2259026" y="4350517"/>
            <a:ext cx="1270579" cy="55647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800" dirty="0">
              <a:latin typeface="Helvetica Neue"/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 flipV="1">
            <a:off x="5195707" y="3001325"/>
            <a:ext cx="1589099" cy="1825171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800" dirty="0">
              <a:latin typeface="Helvetica Neue"/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1782997" y="2922578"/>
            <a:ext cx="397275" cy="63347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800" dirty="0">
              <a:latin typeface="Helvetica Neue"/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V="1">
            <a:off x="4560419" y="2206859"/>
            <a:ext cx="2462402" cy="23799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800" dirty="0">
              <a:latin typeface="Helvetica Neue"/>
            </a:endParaRP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6625547" y="4509760"/>
            <a:ext cx="1625613" cy="90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Κοινός</a:t>
            </a:r>
          </a:p>
          <a:p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ηπατικός</a:t>
            </a: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H="1" flipV="1">
            <a:off x="6863562" y="3239315"/>
            <a:ext cx="554784" cy="1349191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800" dirty="0">
              <a:latin typeface="Helvetica Neue"/>
            </a:endParaRP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H="1">
            <a:off x="1942257" y="5064486"/>
            <a:ext cx="4602785" cy="63522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800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75192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4</a:t>
            </a:fld>
            <a:endParaRPr lang="el-GR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pic>
        <p:nvPicPr>
          <p:cNvPr id="8" name="Picture 7" descr="2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7"/>
          <a:stretch/>
        </p:blipFill>
        <p:spPr>
          <a:xfrm>
            <a:off x="400180" y="1619597"/>
            <a:ext cx="4603620" cy="5040000"/>
          </a:xfrm>
          <a:prstGeom prst="rect">
            <a:avLst/>
          </a:prstGeom>
        </p:spPr>
      </p:pic>
      <p:pic>
        <p:nvPicPr>
          <p:cNvPr id="9" name="Picture 8" descr="27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7"/>
          <a:stretch/>
        </p:blipFill>
        <p:spPr>
          <a:xfrm>
            <a:off x="5003800" y="1619597"/>
            <a:ext cx="4671142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266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40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235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Ήπαρ</a:t>
            </a:r>
          </a:p>
          <a:p>
            <a:pPr>
              <a:lnSpc>
                <a:spcPct val="100000"/>
              </a:lnSpc>
            </a:pPr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Ηπατικό </a:t>
            </a:r>
            <a:r>
              <a:rPr lang="el-GR" sz="28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λόβιο</a:t>
            </a:r>
            <a:endParaRPr lang="el-GR" sz="2800" dirty="0" smtClean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1. </a:t>
            </a:r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Ηπατικά </a:t>
            </a:r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κύτταρα</a:t>
            </a:r>
          </a:p>
          <a:p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2. </a:t>
            </a:r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Αιμοφόρα </a:t>
            </a:r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τριχοειδή</a:t>
            </a:r>
          </a:p>
          <a:p>
            <a:r>
              <a:rPr lang="el-GR" sz="2400" dirty="0" smtClean="0">
                <a:solidFill>
                  <a:srgbClr val="FF0000"/>
                </a:solidFill>
                <a:latin typeface="Helvetica Neue"/>
                <a:cs typeface="Helvetica Neue"/>
              </a:rPr>
              <a:t>3. </a:t>
            </a:r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Χοληφόρα </a:t>
            </a:r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σωληνάρια</a:t>
            </a:r>
          </a:p>
          <a:p>
            <a:r>
              <a:rPr lang="el-GR" sz="2400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Ενδολόβιος</a:t>
            </a:r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 συνδετικός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8" name="Picture 5" descr="liver lobes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1278"/>
              </a:clrFrom>
              <a:clrTo>
                <a:srgbClr val="06127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47"/>
          <a:stretch>
            <a:fillRect/>
          </a:stretch>
        </p:blipFill>
        <p:spPr bwMode="auto">
          <a:xfrm>
            <a:off x="5112320" y="611485"/>
            <a:ext cx="3535219" cy="499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uman Liver section(100x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70" y="5652045"/>
            <a:ext cx="1468342" cy="1105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liver-2 cell BLU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24" y="3779837"/>
            <a:ext cx="4410273" cy="2925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392683" y="5685504"/>
            <a:ext cx="388941" cy="47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600" dirty="0">
                <a:solidFill>
                  <a:srgbClr val="FFFF00"/>
                </a:solidFill>
                <a:latin typeface="Helvetica Neue"/>
              </a:rPr>
              <a:t>1</a:t>
            </a: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1678638" y="5050282"/>
            <a:ext cx="401765" cy="47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600" dirty="0">
                <a:solidFill>
                  <a:srgbClr val="FFFF00"/>
                </a:solidFill>
                <a:latin typeface="Helvetica Neue"/>
              </a:rPr>
              <a:t>2</a:t>
            </a: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473188" y="4336313"/>
            <a:ext cx="388941" cy="478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600" dirty="0">
                <a:solidFill>
                  <a:srgbClr val="FFFF00"/>
                </a:solidFill>
                <a:latin typeface="Helvetica Neue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32285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41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97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Ήπαρ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Παραγωγή χολής</a:t>
            </a:r>
          </a:p>
        </p:txBody>
      </p:sp>
      <p:pic>
        <p:nvPicPr>
          <p:cNvPr id="8" name="Picture 8" descr="galbladder 02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110" y="1403573"/>
            <a:ext cx="3402211" cy="419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7116824" y="3706873"/>
            <a:ext cx="1451880" cy="79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Κοινός</a:t>
            </a:r>
          </a:p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ηπατικός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908912" y="2195661"/>
            <a:ext cx="1451880" cy="79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ΔΕ &amp; ΑΡ</a:t>
            </a:r>
          </a:p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ηπατικός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1862396" y="4427909"/>
            <a:ext cx="1449724" cy="44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Κυστικός</a:t>
            </a:r>
          </a:p>
        </p:txBody>
      </p:sp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5841253" y="5939121"/>
            <a:ext cx="1719019" cy="793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Χοληδόχος</a:t>
            </a:r>
          </a:p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πόρος</a:t>
            </a:r>
          </a:p>
        </p:txBody>
      </p:sp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7848624" y="4931965"/>
            <a:ext cx="2115743" cy="44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Παγκρεατικός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14" name="Line 19"/>
          <p:cNvSpPr>
            <a:spLocks noChangeShapeType="1"/>
          </p:cNvSpPr>
          <p:nvPr/>
        </p:nvSpPr>
        <p:spPr bwMode="auto">
          <a:xfrm flipH="1" flipV="1">
            <a:off x="5445729" y="2752765"/>
            <a:ext cx="2380148" cy="78747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 flipH="1">
            <a:off x="5921759" y="2411685"/>
            <a:ext cx="1854857" cy="2259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16" name="Line 21"/>
          <p:cNvSpPr>
            <a:spLocks noChangeShapeType="1"/>
          </p:cNvSpPr>
          <p:nvPr/>
        </p:nvSpPr>
        <p:spPr bwMode="auto">
          <a:xfrm flipH="1" flipV="1">
            <a:off x="5683744" y="3307492"/>
            <a:ext cx="1349333" cy="79446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17" name="Line 22"/>
          <p:cNvSpPr>
            <a:spLocks noChangeShapeType="1"/>
          </p:cNvSpPr>
          <p:nvPr/>
        </p:nvSpPr>
        <p:spPr bwMode="auto">
          <a:xfrm flipH="1" flipV="1">
            <a:off x="5445729" y="4684858"/>
            <a:ext cx="554784" cy="111120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 flipV="1">
            <a:off x="3312120" y="3387987"/>
            <a:ext cx="1893843" cy="1255945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 flipH="1" flipV="1">
            <a:off x="6000513" y="4815926"/>
            <a:ext cx="1848111" cy="332063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2131024" y="6156101"/>
            <a:ext cx="1743339" cy="449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Φύμα </a:t>
            </a:r>
            <a:r>
              <a:rPr lang="en-US" sz="2400" dirty="0" err="1">
                <a:solidFill>
                  <a:srgbClr val="FFFFFF"/>
                </a:solidFill>
                <a:latin typeface="Helvetica Neue"/>
                <a:cs typeface="Helvetica Neue"/>
              </a:rPr>
              <a:t>Vater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22" name="Line 23"/>
          <p:cNvSpPr>
            <a:spLocks noChangeShapeType="1"/>
          </p:cNvSpPr>
          <p:nvPr/>
        </p:nvSpPr>
        <p:spPr bwMode="auto">
          <a:xfrm flipV="1">
            <a:off x="3528144" y="5364013"/>
            <a:ext cx="1183326" cy="79208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86201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42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1750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Χοληδόχος Κύστη</a:t>
            </a:r>
          </a:p>
          <a:p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Αχλάδι 8-</a:t>
            </a: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12 </a:t>
            </a:r>
            <a:r>
              <a:rPr lang="en-US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cm </a:t>
            </a:r>
            <a:r>
              <a:rPr lang="en-US" sz="2800" dirty="0">
                <a:solidFill>
                  <a:schemeClr val="bg1"/>
                </a:solidFill>
                <a:latin typeface="Helvetica Neue"/>
                <a:cs typeface="Helvetica Neue"/>
              </a:rPr>
              <a:t>x </a:t>
            </a:r>
            <a:r>
              <a:rPr lang="en-US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30 cm</a:t>
            </a:r>
            <a:endParaRPr lang="el-GR" sz="2800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ΔΕ </a:t>
            </a:r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λοβό ήπατος</a:t>
            </a: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Αποθήκη </a:t>
            </a:r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χολής</a:t>
            </a:r>
          </a:p>
        </p:txBody>
      </p:sp>
      <p:pic>
        <p:nvPicPr>
          <p:cNvPr id="23" name="Picture 7" descr="galbladder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3563813"/>
            <a:ext cx="2021376" cy="172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biliary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081" y="1636180"/>
            <a:ext cx="3290204" cy="503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7560592" y="1530071"/>
            <a:ext cx="2475837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Κοινός ηπατικός</a:t>
            </a:r>
          </a:p>
        </p:txBody>
      </p:sp>
      <p:sp>
        <p:nvSpPr>
          <p:cNvPr id="26" name="Text Box 10"/>
          <p:cNvSpPr txBox="1">
            <a:spLocks noChangeArrowheads="1"/>
          </p:cNvSpPr>
          <p:nvPr/>
        </p:nvSpPr>
        <p:spPr bwMode="auto">
          <a:xfrm>
            <a:off x="8064648" y="2555701"/>
            <a:ext cx="1449724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Κυστικός</a:t>
            </a:r>
          </a:p>
        </p:txBody>
      </p:sp>
      <p:sp>
        <p:nvSpPr>
          <p:cNvPr id="27" name="Line 11"/>
          <p:cNvSpPr>
            <a:spLocks noChangeShapeType="1"/>
          </p:cNvSpPr>
          <p:nvPr/>
        </p:nvSpPr>
        <p:spPr bwMode="auto">
          <a:xfrm flipH="1">
            <a:off x="7050748" y="1907629"/>
            <a:ext cx="1085907" cy="68226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28" name="Line 12"/>
          <p:cNvSpPr>
            <a:spLocks noChangeShapeType="1"/>
          </p:cNvSpPr>
          <p:nvPr/>
        </p:nvSpPr>
        <p:spPr bwMode="auto">
          <a:xfrm flipH="1">
            <a:off x="6653473" y="2771724"/>
            <a:ext cx="1411174" cy="134901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29" name="Text Box 14"/>
          <p:cNvSpPr txBox="1">
            <a:spLocks noChangeArrowheads="1"/>
          </p:cNvSpPr>
          <p:nvPr/>
        </p:nvSpPr>
        <p:spPr bwMode="auto">
          <a:xfrm>
            <a:off x="7344568" y="3618303"/>
            <a:ext cx="2682652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Χοληδόχος πόρος</a:t>
            </a:r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 flipH="1">
            <a:off x="6653472" y="4067869"/>
            <a:ext cx="1411175" cy="425938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7629985" y="4499917"/>
            <a:ext cx="2306871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Φύμα του </a:t>
            </a:r>
            <a:r>
              <a:rPr lang="en-US" sz="2400" dirty="0" err="1">
                <a:solidFill>
                  <a:srgbClr val="FFFFFF"/>
                </a:solidFill>
                <a:latin typeface="Helvetica Neue"/>
                <a:cs typeface="Helvetica Neue"/>
              </a:rPr>
              <a:t>Vater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33" name="Line 18"/>
          <p:cNvSpPr>
            <a:spLocks noChangeShapeType="1"/>
          </p:cNvSpPr>
          <p:nvPr/>
        </p:nvSpPr>
        <p:spPr bwMode="auto">
          <a:xfrm flipH="1">
            <a:off x="6256200" y="5003972"/>
            <a:ext cx="1736440" cy="443543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658561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43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2266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Πάγκρεας</a:t>
            </a:r>
          </a:p>
          <a:p>
            <a:pPr>
              <a:lnSpc>
                <a:spcPct val="100000"/>
              </a:lnSpc>
            </a:pPr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Μικτός αδένας 12-</a:t>
            </a: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15</a:t>
            </a:r>
            <a:r>
              <a:rPr lang="en-US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cm</a:t>
            </a:r>
            <a:endParaRPr lang="el-GR" sz="2800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Κεφαλή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Σώμα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Ουρά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18" name="Picture 8" descr="pangreas 01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lum bright="12000"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4528" y="467469"/>
            <a:ext cx="2947908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2" descr="biliary_apparatus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348" y="2366102"/>
            <a:ext cx="3524719" cy="436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2502759" y="5039987"/>
            <a:ext cx="1423251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Helvetica Neue"/>
                <a:cs typeface="Helvetica Neue"/>
              </a:rPr>
              <a:t>Santorini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36" name="Text Box 17"/>
          <p:cNvSpPr txBox="1">
            <a:spLocks noChangeArrowheads="1"/>
          </p:cNvSpPr>
          <p:nvPr/>
        </p:nvSpPr>
        <p:spPr bwMode="auto">
          <a:xfrm>
            <a:off x="2662018" y="6096941"/>
            <a:ext cx="1332161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n-US" sz="2400" dirty="0" err="1">
                <a:solidFill>
                  <a:srgbClr val="FFFFFF"/>
                </a:solidFill>
                <a:latin typeface="Helvetica Neue"/>
                <a:cs typeface="Helvetica Neue"/>
              </a:rPr>
              <a:t>Wirsung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37" name="Text Box 18"/>
          <p:cNvSpPr txBox="1">
            <a:spLocks noChangeArrowheads="1"/>
          </p:cNvSpPr>
          <p:nvPr/>
        </p:nvSpPr>
        <p:spPr bwMode="auto">
          <a:xfrm>
            <a:off x="8377873" y="4747750"/>
            <a:ext cx="1460311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Ελάσσων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8377872" y="5620961"/>
            <a:ext cx="1203830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Μείζων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39" name="Line 20"/>
          <p:cNvSpPr>
            <a:spLocks noChangeShapeType="1"/>
          </p:cNvSpPr>
          <p:nvPr/>
        </p:nvSpPr>
        <p:spPr bwMode="auto">
          <a:xfrm flipH="1" flipV="1">
            <a:off x="6155234" y="4826497"/>
            <a:ext cx="2269453" cy="17747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40" name="Line 21"/>
          <p:cNvSpPr>
            <a:spLocks noChangeShapeType="1"/>
          </p:cNvSpPr>
          <p:nvPr/>
        </p:nvSpPr>
        <p:spPr bwMode="auto">
          <a:xfrm flipH="1" flipV="1">
            <a:off x="6393250" y="5302475"/>
            <a:ext cx="1959430" cy="565594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41" name="Line 22"/>
          <p:cNvSpPr>
            <a:spLocks noChangeShapeType="1"/>
          </p:cNvSpPr>
          <p:nvPr/>
        </p:nvSpPr>
        <p:spPr bwMode="auto">
          <a:xfrm flipV="1">
            <a:off x="3816176" y="5144983"/>
            <a:ext cx="1544509" cy="147022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42" name="Line 23"/>
          <p:cNvSpPr>
            <a:spLocks noChangeShapeType="1"/>
          </p:cNvSpPr>
          <p:nvPr/>
        </p:nvSpPr>
        <p:spPr bwMode="auto">
          <a:xfrm flipV="1">
            <a:off x="3888184" y="5699709"/>
            <a:ext cx="1631762" cy="672416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392761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44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183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Πάγκρεας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Ενδοκρινής μοίρα</a:t>
            </a:r>
          </a:p>
          <a:p>
            <a:pPr>
              <a:lnSpc>
                <a:spcPct val="100000"/>
              </a:lnSpc>
            </a:pPr>
            <a:r>
              <a:rPr lang="el-GR" sz="28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Γλυκαγόνη</a:t>
            </a:r>
            <a:endParaRPr lang="el-GR" sz="2800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Ινσουλίνη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23" name="Picture 10" descr="Langerhans 01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3468"/>
              </a:clrFrom>
              <a:clrTo>
                <a:srgbClr val="06346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558" y="3463101"/>
            <a:ext cx="4842550" cy="355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5278327" y="2430647"/>
            <a:ext cx="395917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α</a:t>
            </a:r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6310891" y="2351899"/>
            <a:ext cx="384528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β</a:t>
            </a: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7024935" y="2827879"/>
            <a:ext cx="359906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γ</a:t>
            </a:r>
          </a:p>
        </p:txBody>
      </p:sp>
      <p:sp>
        <p:nvSpPr>
          <p:cNvPr id="27" name="Text Box 14"/>
          <p:cNvSpPr txBox="1">
            <a:spLocks noChangeArrowheads="1"/>
          </p:cNvSpPr>
          <p:nvPr/>
        </p:nvSpPr>
        <p:spPr bwMode="auto">
          <a:xfrm>
            <a:off x="7819485" y="2906625"/>
            <a:ext cx="385759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δ</a:t>
            </a: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3850239" y="5940077"/>
            <a:ext cx="1816904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  <a:latin typeface="Helvetica Neue"/>
                <a:cs typeface="Helvetica Neue"/>
              </a:rPr>
              <a:t>Langerhans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>
            <a:off x="5516343" y="3065869"/>
            <a:ext cx="397275" cy="1587182"/>
          </a:xfrm>
          <a:prstGeom prst="line">
            <a:avLst/>
          </a:prstGeom>
          <a:noFill/>
          <a:ln w="38100" cmpd="sng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6548906" y="3065868"/>
            <a:ext cx="78755" cy="1427939"/>
          </a:xfrm>
          <a:prstGeom prst="line">
            <a:avLst/>
          </a:prstGeom>
          <a:noFill/>
          <a:ln w="38100" cmpd="sng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32" name="Line 18"/>
          <p:cNvSpPr>
            <a:spLocks noChangeShapeType="1"/>
          </p:cNvSpPr>
          <p:nvPr/>
        </p:nvSpPr>
        <p:spPr bwMode="auto">
          <a:xfrm flipH="1">
            <a:off x="7103692" y="3541848"/>
            <a:ext cx="794549" cy="1111203"/>
          </a:xfrm>
          <a:prstGeom prst="line">
            <a:avLst/>
          </a:prstGeom>
          <a:noFill/>
          <a:ln w="38100" cmpd="sng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33" name="Line 19"/>
          <p:cNvSpPr>
            <a:spLocks noChangeShapeType="1"/>
          </p:cNvSpPr>
          <p:nvPr/>
        </p:nvSpPr>
        <p:spPr bwMode="auto">
          <a:xfrm flipV="1">
            <a:off x="6786921" y="2033413"/>
            <a:ext cx="635290" cy="556476"/>
          </a:xfrm>
          <a:prstGeom prst="line">
            <a:avLst/>
          </a:prstGeom>
          <a:noFill/>
          <a:ln w="38100" cmpd="sng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7422211" y="1636180"/>
            <a:ext cx="1497734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Ινσουλίνη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43" name="Line 21"/>
          <p:cNvSpPr>
            <a:spLocks noChangeShapeType="1"/>
          </p:cNvSpPr>
          <p:nvPr/>
        </p:nvSpPr>
        <p:spPr bwMode="auto">
          <a:xfrm flipH="1" flipV="1">
            <a:off x="5040313" y="2192656"/>
            <a:ext cx="316770" cy="635222"/>
          </a:xfrm>
          <a:prstGeom prst="line">
            <a:avLst/>
          </a:prstGeom>
          <a:noFill/>
          <a:ln w="38100" cmpd="sng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400" dirty="0">
              <a:solidFill>
                <a:srgbClr val="FFFFFF"/>
              </a:solidFill>
              <a:latin typeface="Helvetica Neue"/>
            </a:endParaRPr>
          </a:p>
        </p:txBody>
      </p:sp>
      <p:sp>
        <p:nvSpPr>
          <p:cNvPr id="44" name="Text Box 22"/>
          <p:cNvSpPr txBox="1">
            <a:spLocks noChangeArrowheads="1"/>
          </p:cNvSpPr>
          <p:nvPr/>
        </p:nvSpPr>
        <p:spPr bwMode="auto">
          <a:xfrm>
            <a:off x="4245764" y="1557433"/>
            <a:ext cx="1679321" cy="44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400" dirty="0" err="1" smtClean="0">
                <a:solidFill>
                  <a:srgbClr val="FFFFFF"/>
                </a:solidFill>
                <a:latin typeface="Helvetica Neue"/>
                <a:cs typeface="Helvetica Neue"/>
              </a:rPr>
              <a:t>Γλυκαγόνο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817001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45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312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Σπλήνας</a:t>
            </a:r>
          </a:p>
          <a:p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ΑΡ υποχόνδριο, 150-200</a:t>
            </a:r>
            <a:r>
              <a:rPr lang="en-US" sz="2800" dirty="0">
                <a:solidFill>
                  <a:srgbClr val="FFFFFF"/>
                </a:solidFill>
                <a:latin typeface="Helvetica Neue"/>
                <a:cs typeface="Helvetica Neue"/>
              </a:rPr>
              <a:t>gr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Μεταξύ 9</a:t>
            </a:r>
            <a:r>
              <a:rPr lang="el-GR" sz="2800" baseline="30000" dirty="0">
                <a:solidFill>
                  <a:srgbClr val="FFFFFF"/>
                </a:solidFill>
                <a:latin typeface="Helvetica Neue"/>
                <a:cs typeface="Helvetica Neue"/>
              </a:rPr>
              <a:t>ης</a:t>
            </a: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 &amp; 1</a:t>
            </a: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1</a:t>
            </a:r>
            <a:r>
              <a:rPr lang="el-GR" sz="2800" baseline="30000" dirty="0" smtClean="0">
                <a:solidFill>
                  <a:srgbClr val="FFFFFF"/>
                </a:solidFill>
                <a:latin typeface="Helvetica Neue"/>
                <a:cs typeface="Helvetica Neue"/>
              </a:rPr>
              <a:t>ης</a:t>
            </a: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 πλευράς</a:t>
            </a:r>
          </a:p>
          <a:p>
            <a:r>
              <a:rPr lang="en-US" sz="2800" dirty="0">
                <a:solidFill>
                  <a:srgbClr val="FF0000"/>
                </a:solidFill>
                <a:latin typeface="Helvetica Neue"/>
                <a:cs typeface="Helvetica Neue"/>
              </a:rPr>
              <a:t>4</a:t>
            </a:r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 </a:t>
            </a: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επιφάνειες</a:t>
            </a:r>
          </a:p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Διαφραγματική</a:t>
            </a:r>
          </a:p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Γαστρική</a:t>
            </a:r>
          </a:p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Νεφρική</a:t>
            </a:r>
          </a:p>
          <a:p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Βασική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22" name="Picture 7" descr="spleen ADAM BL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632" y="539477"/>
            <a:ext cx="2033626" cy="206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spleen ribs copy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51A6B"/>
              </a:clrFrom>
              <a:clrTo>
                <a:srgbClr val="051A6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08" y="3131765"/>
            <a:ext cx="2166634" cy="3095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1" descr="spleen Netter 01 BLUE 0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102574"/>
              </a:clrFrom>
              <a:clrTo>
                <a:srgbClr val="10257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080" y="3491805"/>
            <a:ext cx="4445276" cy="297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5560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46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2242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Σπλήνας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Σύνδεσμοι</a:t>
            </a:r>
          </a:p>
          <a:p>
            <a:r>
              <a:rPr lang="el-GR" sz="28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Γαστροσπληνικός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r>
              <a:rPr lang="el-GR" sz="28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Παγκρεατοσπληνικός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110000"/>
              </a:lnSpc>
            </a:pPr>
            <a:r>
              <a:rPr lang="el-GR" sz="28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Φρενοσπληνικός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11" name="Picture 5" descr="Spleen, kidneys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1B6C"/>
              </a:clrFrom>
              <a:clrTo>
                <a:srgbClr val="061B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865" y="447887"/>
            <a:ext cx="3426712" cy="3435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spleen Netter 01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61B6C"/>
              </a:clrFrom>
              <a:clrTo>
                <a:srgbClr val="061B6C">
                  <a:alpha val="0"/>
                </a:srgbClr>
              </a:clrTo>
            </a:clrChange>
            <a:lum bright="-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32" y="3851845"/>
            <a:ext cx="3360208" cy="283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peritoneum Netter BLU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61B6C"/>
              </a:clrFrom>
              <a:clrTo>
                <a:srgbClr val="061B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86" y="3921003"/>
            <a:ext cx="3164196" cy="259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4407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47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54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Σπλήνας</a:t>
            </a:r>
          </a:p>
        </p:txBody>
      </p:sp>
      <p:pic>
        <p:nvPicPr>
          <p:cNvPr id="8" name="Picture 5" descr="spleen Netter 01 BLUE 0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1B6C"/>
              </a:clrFrom>
              <a:clrTo>
                <a:srgbClr val="061B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496" y="539477"/>
            <a:ext cx="3174697" cy="201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spleen red &amp; white pulp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7196B"/>
              </a:clrFrom>
              <a:clrTo>
                <a:srgbClr val="07196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172" y="2785301"/>
            <a:ext cx="3447714" cy="373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188282" y="4733516"/>
            <a:ext cx="2979042" cy="1638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pPr>
              <a:lnSpc>
                <a:spcPct val="120000"/>
              </a:lnSpc>
            </a:pPr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Λευκός πολφός</a:t>
            </a:r>
          </a:p>
          <a:p>
            <a:pPr>
              <a:lnSpc>
                <a:spcPct val="120000"/>
              </a:lnSpc>
            </a:pPr>
            <a:endParaRPr lang="el-GR" sz="2800" dirty="0" smtClean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12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Ερυθρός </a:t>
            </a:r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πολφός</a:t>
            </a:r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 flipV="1">
            <a:off x="5832400" y="3976999"/>
            <a:ext cx="1803373" cy="1170989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800" dirty="0">
              <a:latin typeface="Helvetica Neue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V="1">
            <a:off x="6048425" y="5564181"/>
            <a:ext cx="1981854" cy="591919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100794" tIns="50397" rIns="100794" bIns="50397"/>
          <a:lstStyle/>
          <a:p>
            <a:endParaRPr lang="en-US" sz="2800" dirty="0">
              <a:latin typeface="Helvetica Neue"/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1817947" y="4064395"/>
            <a:ext cx="2598075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Λεμφοκύτταρα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1739192" y="6296284"/>
            <a:ext cx="2086045" cy="50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Αποδόμηση</a:t>
            </a:r>
            <a:endParaRPr lang="el-GR" sz="28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175207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48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Λειτουργίες Πεπτικού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pic>
        <p:nvPicPr>
          <p:cNvPr id="8" name="Picture 5" descr="digestion 01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1B6C"/>
              </a:clrFrom>
              <a:clrTo>
                <a:srgbClr val="061B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252" y="1620157"/>
            <a:ext cx="352926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6"/>
          <p:cNvSpPr>
            <a:spLocks noChangeArrowheads="1" noChangeShapeType="1" noTextEdit="1"/>
          </p:cNvSpPr>
          <p:nvPr/>
        </p:nvSpPr>
        <p:spPr bwMode="auto">
          <a:xfrm rot="19679677">
            <a:off x="1149822" y="3939082"/>
            <a:ext cx="2436151" cy="724469"/>
          </a:xfrm>
          <a:prstGeom prst="rect">
            <a:avLst/>
          </a:prstGeom>
        </p:spPr>
        <p:txBody>
          <a:bodyPr wrap="none" lIns="100794" tIns="50397" rIns="100794" bIns="50397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l-GR" sz="4000" kern="10" spc="-397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blurRad="63500" dist="125724" dir="18900000" algn="ctr" rotWithShape="0">
                    <a:srgbClr val="000099">
                      <a:alpha val="74998"/>
                    </a:srgbClr>
                  </a:outerShdw>
                </a:effectLst>
                <a:latin typeface="Impact"/>
                <a:ea typeface="Impact"/>
                <a:cs typeface="Impact"/>
              </a:rPr>
              <a:t>εργοστάσιο</a:t>
            </a:r>
            <a:endParaRPr lang="en-US" sz="4000" kern="10" spc="-397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blurRad="63500" dist="125724" dir="18900000" algn="ctr" rotWithShape="0">
                  <a:srgbClr val="000099">
                    <a:alpha val="74998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 rot="20415649">
            <a:off x="6548907" y="3144615"/>
            <a:ext cx="2908680" cy="62997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0794" tIns="50397" rIns="100794" bIns="50397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l-GR" sz="40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blurRad="63500" dist="38099" dir="2700000" algn="ctr" rotWithShape="0">
                    <a:srgbClr val="C0C0C0">
                      <a:alpha val="80000"/>
                    </a:srgbClr>
                  </a:outerShdw>
                </a:effectLst>
                <a:latin typeface="Impact"/>
                <a:ea typeface="Impact"/>
                <a:cs typeface="Impact"/>
              </a:rPr>
              <a:t>αποστακτήριο</a:t>
            </a:r>
            <a:endParaRPr lang="en-US" sz="4000" kern="10"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blurRad="63500" dist="38099" dir="2700000" algn="ctr" rotWithShape="0">
                  <a:srgbClr val="C0C0C0">
                    <a:alpha val="80000"/>
                  </a:srgbClr>
                </a:outerShdw>
              </a:effectLst>
              <a:latin typeface="Impact"/>
              <a:ea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5558509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49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Λειτουργίες Πεπτικού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2521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Στόμα</a:t>
            </a:r>
          </a:p>
          <a:p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Δ</a:t>
            </a: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ιάσπαση </a:t>
            </a: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&amp; λίπανση τροφής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Φάρυγγας</a:t>
            </a:r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	</a:t>
            </a:r>
            <a:endParaRPr lang="el-GR" sz="2800" dirty="0" smtClean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Κ</a:t>
            </a: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ατάποση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Οισοφάγος</a:t>
            </a:r>
          </a:p>
          <a:p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Δ</a:t>
            </a: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ίοδος </a:t>
            </a: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τροφής προς στομάχι</a:t>
            </a:r>
          </a:p>
        </p:txBody>
      </p:sp>
      <p:pic>
        <p:nvPicPr>
          <p:cNvPr id="11" name="Picture 7" descr="pharynx v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1278"/>
              </a:clrFrom>
              <a:clrTo>
                <a:srgbClr val="06127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139" y="4283893"/>
            <a:ext cx="1627601" cy="190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mouth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989" y="4283893"/>
            <a:ext cx="1475342" cy="206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9" descr="esophagus to stomach BLU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3637" y="4283893"/>
            <a:ext cx="1603099" cy="181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46622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5</a:t>
            </a:fld>
            <a:endParaRPr lang="el-GR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430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4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Πεπτικός Σωλήνας</a:t>
            </a:r>
          </a:p>
          <a:p>
            <a:pPr>
              <a:lnSpc>
                <a:spcPct val="14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Κοίλο </a:t>
            </a: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στόματος</a:t>
            </a:r>
          </a:p>
          <a:p>
            <a:pPr>
              <a:lnSpc>
                <a:spcPct val="14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Φάρυγγας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>
              <a:lnSpc>
                <a:spcPct val="14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Οισοφάγος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>
              <a:lnSpc>
                <a:spcPct val="14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Στομάχι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>
              <a:lnSpc>
                <a:spcPct val="14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Λεπτό </a:t>
            </a: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έντερο</a:t>
            </a:r>
          </a:p>
          <a:p>
            <a:pPr>
              <a:lnSpc>
                <a:spcPct val="140000"/>
              </a:lnSpc>
            </a:pP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Π</a:t>
            </a: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αχύ </a:t>
            </a: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έντερο</a:t>
            </a:r>
          </a:p>
        </p:txBody>
      </p:sp>
      <p:pic>
        <p:nvPicPr>
          <p:cNvPr id="2" name="Picture 1" descr="MENTZELOPOULOU_PARASKEVI_MD_6f75d152505648c08e285e441d5f877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r="27844"/>
          <a:stretch/>
        </p:blipFill>
        <p:spPr>
          <a:xfrm>
            <a:off x="5302760" y="972165"/>
            <a:ext cx="3481968" cy="5760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72160" y="1691605"/>
            <a:ext cx="1646605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l-GR" sz="1600" dirty="0">
                <a:solidFill>
                  <a:srgbClr val="FFFFFF"/>
                </a:solidFill>
                <a:latin typeface="Helvetica Neue"/>
                <a:cs typeface="Helvetica Neue"/>
              </a:rPr>
              <a:t>Κοίλο στόματος</a:t>
            </a:r>
          </a:p>
        </p:txBody>
      </p:sp>
      <p:sp>
        <p:nvSpPr>
          <p:cNvPr id="4" name="Rectangle 3"/>
          <p:cNvSpPr/>
          <p:nvPr/>
        </p:nvSpPr>
        <p:spPr>
          <a:xfrm>
            <a:off x="8962256" y="2063065"/>
            <a:ext cx="1118616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l-GR" sz="1600" dirty="0">
                <a:solidFill>
                  <a:srgbClr val="FFFFFF"/>
                </a:solidFill>
                <a:latin typeface="Helvetica Neue"/>
                <a:cs typeface="Helvetica Neue"/>
              </a:rPr>
              <a:t>Φάρυγγας</a:t>
            </a:r>
          </a:p>
        </p:txBody>
      </p:sp>
      <p:sp>
        <p:nvSpPr>
          <p:cNvPr id="5" name="Rectangle 4"/>
          <p:cNvSpPr/>
          <p:nvPr/>
        </p:nvSpPr>
        <p:spPr>
          <a:xfrm>
            <a:off x="4032200" y="2771725"/>
            <a:ext cx="1210588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>
                <a:solidFill>
                  <a:srgbClr val="FFFFFF"/>
                </a:solidFill>
                <a:latin typeface="Helvetica Neue"/>
                <a:cs typeface="Helvetica Neue"/>
              </a:rPr>
              <a:t>Οισοφάγος</a:t>
            </a:r>
            <a:endParaRPr lang="en-US" sz="1600" dirty="0">
              <a:latin typeface="Helvetica Neu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56736" y="3707829"/>
            <a:ext cx="895620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>
                <a:solidFill>
                  <a:srgbClr val="FFFFFF"/>
                </a:solidFill>
                <a:latin typeface="Helvetica Neue"/>
                <a:cs typeface="Helvetica Neue"/>
              </a:rPr>
              <a:t>Στομάχι</a:t>
            </a:r>
            <a:endParaRPr lang="en-US" sz="1600" dirty="0">
              <a:latin typeface="Helvetica Neu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16176" y="3458959"/>
            <a:ext cx="1430935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l-GR" sz="1600" dirty="0">
                <a:solidFill>
                  <a:srgbClr val="FFFFFF"/>
                </a:solidFill>
                <a:latin typeface="Helvetica Neue"/>
                <a:cs typeface="Helvetica Neue"/>
              </a:rPr>
              <a:t>Λεπτό έντερο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88184" y="4571925"/>
            <a:ext cx="1338828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l-GR" sz="1600" dirty="0">
                <a:solidFill>
                  <a:srgbClr val="FFFFFF"/>
                </a:solidFill>
                <a:latin typeface="Helvetica Neue"/>
                <a:cs typeface="Helvetica Neue"/>
              </a:rPr>
              <a:t>Παχύ έντερο</a:t>
            </a: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5184328" y="1979637"/>
            <a:ext cx="2448272" cy="14401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" name="Straight Arrow Connector 17"/>
          <p:cNvCxnSpPr/>
          <p:nvPr/>
        </p:nvCxnSpPr>
        <p:spPr bwMode="auto">
          <a:xfrm flipH="1" flipV="1">
            <a:off x="7200552" y="2195661"/>
            <a:ext cx="1800200" cy="14401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" name="Straight Arrow Connector 21"/>
          <p:cNvCxnSpPr/>
          <p:nvPr/>
        </p:nvCxnSpPr>
        <p:spPr bwMode="auto">
          <a:xfrm>
            <a:off x="5184328" y="2987749"/>
            <a:ext cx="1872208" cy="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5184328" y="3779837"/>
            <a:ext cx="1872208" cy="1008112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5184328" y="4787949"/>
            <a:ext cx="1368152" cy="7200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/>
          <p:nvPr/>
        </p:nvCxnSpPr>
        <p:spPr bwMode="auto">
          <a:xfrm flipH="1">
            <a:off x="7416576" y="3851845"/>
            <a:ext cx="1512168" cy="14401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079064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50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Λειτουργίες Πεπτικού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19008" y="2385987"/>
            <a:ext cx="2568784" cy="68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4000" dirty="0" smtClean="0">
                <a:solidFill>
                  <a:schemeClr val="bg1"/>
                </a:solidFill>
                <a:latin typeface="Helvetica Neue"/>
                <a:cs typeface="Helvetica Neue"/>
              </a:rPr>
              <a:t>Κατάποση</a:t>
            </a:r>
            <a:endParaRPr lang="el-GR" sz="4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15" name="Picture 6" descr="foo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675" y="1910007"/>
            <a:ext cx="1963622" cy="182517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food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076" y="1910007"/>
            <a:ext cx="2024875" cy="179192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food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722" y="1910007"/>
            <a:ext cx="1963622" cy="1770924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2718561" y="1145290"/>
            <a:ext cx="2177735" cy="55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3100" dirty="0" smtClean="0">
                <a:solidFill>
                  <a:srgbClr val="FF0000"/>
                </a:solidFill>
                <a:latin typeface="Helvetica Neue"/>
                <a:cs typeface="Helvetica Neue"/>
              </a:rPr>
              <a:t>Εθελοντική</a:t>
            </a:r>
            <a:endParaRPr lang="el-GR" sz="31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5200963" y="1115541"/>
            <a:ext cx="2071597" cy="55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3100" dirty="0" smtClean="0">
                <a:solidFill>
                  <a:srgbClr val="FF0000"/>
                </a:solidFill>
                <a:latin typeface="Helvetica Neue"/>
                <a:cs typeface="Helvetica Neue"/>
              </a:rPr>
              <a:t>Φαρυγγική</a:t>
            </a:r>
            <a:endParaRPr lang="el-GR" sz="31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7445300" y="1115541"/>
            <a:ext cx="2275532" cy="551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3100" dirty="0" smtClean="0">
                <a:solidFill>
                  <a:srgbClr val="FF0000"/>
                </a:solidFill>
                <a:latin typeface="Helvetica Neue"/>
                <a:cs typeface="Helvetica Neue"/>
              </a:rPr>
              <a:t>Οισοφαγική</a:t>
            </a:r>
            <a:endParaRPr lang="el-GR" sz="31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119007" y="4608391"/>
            <a:ext cx="2897071" cy="68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00794" tIns="50397" rIns="100794" bIns="50397">
            <a:spAutoFit/>
          </a:bodyPr>
          <a:lstStyle/>
          <a:p>
            <a:r>
              <a:rPr lang="el-GR" sz="40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Περίσταλση</a:t>
            </a:r>
            <a:endParaRPr lang="el-GR" sz="40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22" name="Picture 14" descr="Peristalsis blue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61B6C"/>
              </a:clrFrom>
              <a:clrTo>
                <a:srgbClr val="061B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720" y="4053665"/>
            <a:ext cx="1692355" cy="26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6"/>
          <p:cNvSpPr txBox="1">
            <a:spLocks noChangeArrowheads="1"/>
          </p:cNvSpPr>
          <p:nvPr/>
        </p:nvSpPr>
        <p:spPr bwMode="auto">
          <a:xfrm>
            <a:off x="5516342" y="4132412"/>
            <a:ext cx="4132482" cy="2487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100794" tIns="50397" rIns="100794" bIns="50397">
            <a:spAutoFit/>
          </a:bodyPr>
          <a:lstStyle/>
          <a:p>
            <a:pPr>
              <a:lnSpc>
                <a:spcPct val="100000"/>
              </a:lnSpc>
            </a:pPr>
            <a:r>
              <a:rPr lang="el-GR" sz="3100" dirty="0">
                <a:solidFill>
                  <a:schemeClr val="bg1"/>
                </a:solidFill>
                <a:latin typeface="Helvetica Neue"/>
                <a:cs typeface="Helvetica Neue"/>
              </a:rPr>
              <a:t>Ρυθμικές συσπάσεις</a:t>
            </a:r>
          </a:p>
          <a:p>
            <a:pPr>
              <a:lnSpc>
                <a:spcPct val="100000"/>
              </a:lnSpc>
            </a:pPr>
            <a:r>
              <a:rPr lang="el-GR" sz="3100" dirty="0">
                <a:solidFill>
                  <a:schemeClr val="bg1"/>
                </a:solidFill>
                <a:latin typeface="Helvetica Neue"/>
                <a:cs typeface="Helvetica Neue"/>
              </a:rPr>
              <a:t>μυϊκών στιβάδων</a:t>
            </a:r>
          </a:p>
          <a:p>
            <a:pPr>
              <a:lnSpc>
                <a:spcPct val="100000"/>
              </a:lnSpc>
            </a:pPr>
            <a:r>
              <a:rPr lang="el-GR" sz="3100" dirty="0">
                <a:solidFill>
                  <a:schemeClr val="bg1"/>
                </a:solidFill>
                <a:latin typeface="Helvetica Neue"/>
                <a:cs typeface="Helvetica Neue"/>
              </a:rPr>
              <a:t>του πεπτικού</a:t>
            </a:r>
          </a:p>
          <a:p>
            <a:pPr>
              <a:lnSpc>
                <a:spcPct val="100000"/>
              </a:lnSpc>
            </a:pPr>
            <a:endParaRPr lang="el-GR" sz="3100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3100" dirty="0" smtClean="0">
                <a:solidFill>
                  <a:schemeClr val="bg1"/>
                </a:solidFill>
                <a:latin typeface="Helvetica Neue"/>
                <a:cs typeface="Helvetica Neue"/>
              </a:rPr>
              <a:t>Προώθηση </a:t>
            </a:r>
            <a:r>
              <a:rPr lang="el-GR" sz="3100" dirty="0">
                <a:solidFill>
                  <a:schemeClr val="bg1"/>
                </a:solidFill>
                <a:latin typeface="Helvetica Neue"/>
                <a:cs typeface="Helvetica Neue"/>
              </a:rPr>
              <a:t>τροφής</a:t>
            </a:r>
          </a:p>
        </p:txBody>
      </p:sp>
    </p:spTree>
    <p:extLst>
      <p:ext uri="{BB962C8B-B14F-4D97-AF65-F5344CB8AC3E}">
        <p14:creationId xmlns:p14="http://schemas.microsoft.com/office/powerpoint/2010/main" val="42447380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51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Λειτουργίες Πεπτικού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2616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Στομάχι</a:t>
            </a:r>
          </a:p>
          <a:p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Π</a:t>
            </a:r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ροσωρινή </a:t>
            </a:r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αποθήκευση τροφής</a:t>
            </a:r>
          </a:p>
          <a:p>
            <a:pPr>
              <a:lnSpc>
                <a:spcPct val="120000"/>
              </a:lnSpc>
            </a:pPr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Ανάμιξη τροφής</a:t>
            </a:r>
          </a:p>
          <a:p>
            <a:pPr>
              <a:lnSpc>
                <a:spcPct val="120000"/>
              </a:lnSpc>
            </a:pPr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Έκκριση </a:t>
            </a:r>
            <a:r>
              <a:rPr lang="en-US" sz="2400" dirty="0">
                <a:solidFill>
                  <a:schemeClr val="bg1"/>
                </a:solidFill>
                <a:latin typeface="Helvetica Neue"/>
                <a:cs typeface="Helvetica Neue"/>
              </a:rPr>
              <a:t>HCL, </a:t>
            </a:r>
            <a:r>
              <a:rPr lang="el-GR" sz="2400" dirty="0" err="1">
                <a:solidFill>
                  <a:schemeClr val="bg1"/>
                </a:solidFill>
                <a:latin typeface="Helvetica Neue"/>
                <a:cs typeface="Helvetica Neue"/>
              </a:rPr>
              <a:t>Π</a:t>
            </a:r>
            <a:r>
              <a:rPr lang="el-GR" sz="24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επσινογόνου</a:t>
            </a:r>
            <a:endParaRPr lang="el-GR" sz="2400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120000"/>
              </a:lnSpc>
            </a:pPr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Ε</a:t>
            </a:r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ξαγωγή </a:t>
            </a:r>
            <a:r>
              <a:rPr lang="en-US" sz="2400" dirty="0">
                <a:solidFill>
                  <a:schemeClr val="bg1"/>
                </a:solidFill>
                <a:latin typeface="Helvetica Neue"/>
                <a:cs typeface="Helvetica Neue"/>
              </a:rPr>
              <a:t>Fe </a:t>
            </a:r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από </a:t>
            </a:r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τροφή</a:t>
            </a:r>
          </a:p>
          <a:p>
            <a:pPr>
              <a:lnSpc>
                <a:spcPct val="120000"/>
              </a:lnSpc>
            </a:pPr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Μ</a:t>
            </a:r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ερική </a:t>
            </a:r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απορρόφηση </a:t>
            </a:r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ουσιών</a:t>
            </a:r>
            <a:endParaRPr lang="el-GR" sz="24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8" name="Picture 7" descr="stomach function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1B6C"/>
              </a:clrFrom>
              <a:clrTo>
                <a:srgbClr val="061B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328" y="1802445"/>
            <a:ext cx="2905180" cy="325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x-ray of the stomac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648" y="5147989"/>
            <a:ext cx="1862115" cy="153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1832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52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Λειτουργίες Πεπτικού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411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Ήπαρ</a:t>
            </a:r>
          </a:p>
          <a:p>
            <a:pPr>
              <a:lnSpc>
                <a:spcPct val="120000"/>
              </a:lnSpc>
            </a:pP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Κ</a:t>
            </a: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αταστροφή </a:t>
            </a: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τοξινών</a:t>
            </a:r>
          </a:p>
          <a:p>
            <a:pPr>
              <a:lnSpc>
                <a:spcPct val="12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Καταστροφή </a:t>
            </a: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κυττάρων αίματος</a:t>
            </a:r>
          </a:p>
          <a:p>
            <a:pPr>
              <a:lnSpc>
                <a:spcPct val="12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Αποθήκευση </a:t>
            </a: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βιταμινών</a:t>
            </a:r>
          </a:p>
          <a:p>
            <a:pPr>
              <a:lnSpc>
                <a:spcPct val="12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Παραγωγή χολής</a:t>
            </a:r>
          </a:p>
          <a:p>
            <a:pPr>
              <a:lnSpc>
                <a:spcPct val="120000"/>
              </a:lnSpc>
            </a:pP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  <a:p>
            <a:pPr>
              <a:lnSpc>
                <a:spcPct val="12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Χοληδόχος</a:t>
            </a:r>
            <a:endParaRPr lang="el-GR" sz="28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12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Αποθήκευση </a:t>
            </a:r>
            <a:r>
              <a:rPr lang="el-GR" sz="2800" dirty="0">
                <a:solidFill>
                  <a:srgbClr val="FFFFFF"/>
                </a:solidFill>
                <a:latin typeface="Helvetica Neue"/>
                <a:cs typeface="Helvetica Neue"/>
              </a:rPr>
              <a:t>χολής</a:t>
            </a:r>
          </a:p>
        </p:txBody>
      </p:sp>
      <p:pic>
        <p:nvPicPr>
          <p:cNvPr id="8" name="Picture 6" descr="liver industry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1B6C"/>
              </a:clrFrom>
              <a:clrTo>
                <a:srgbClr val="061B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384" y="755501"/>
            <a:ext cx="2420401" cy="349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galbladder 03 stones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32C7C"/>
              </a:clrFrom>
              <a:clrTo>
                <a:srgbClr val="032C7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0592" y="4211885"/>
            <a:ext cx="2360896" cy="2456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2472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53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Λειτουργίες Πεπτικού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183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Πάγκρεας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Ρύθμιση </a:t>
            </a:r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επιπέδων </a:t>
            </a: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γλυκόζης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Παρέχει </a:t>
            </a:r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ένζυμα για </a:t>
            </a: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πέψη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Ουδετεροποιεί </a:t>
            </a:r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το </a:t>
            </a:r>
            <a:r>
              <a:rPr lang="en-US" sz="2800" dirty="0" err="1">
                <a:solidFill>
                  <a:schemeClr val="bg1"/>
                </a:solidFill>
                <a:latin typeface="Helvetica Neue"/>
                <a:cs typeface="Helvetica Neue"/>
              </a:rPr>
              <a:t>Ph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8" name="Picture 6" descr="pancreas liver CLEARED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276C"/>
              </a:clrFrom>
              <a:clrTo>
                <a:srgbClr val="0627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64" y="611485"/>
            <a:ext cx="3150195" cy="508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pancreas endoexoc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61B6C"/>
              </a:clrFrom>
              <a:clrTo>
                <a:srgbClr val="061B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80" y="3779837"/>
            <a:ext cx="3468715" cy="277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864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54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Λειτουργίες Πεπτικού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131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Λεπτό Έντερο</a:t>
            </a:r>
            <a:endParaRPr lang="el-GR" sz="28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Χημική / </a:t>
            </a:r>
            <a:r>
              <a:rPr lang="el-GR" sz="2800" dirty="0" err="1" smtClean="0">
                <a:solidFill>
                  <a:schemeClr val="bg1"/>
                </a:solidFill>
                <a:latin typeface="Helvetica Neue"/>
                <a:cs typeface="Helvetica Neue"/>
              </a:rPr>
              <a:t>Ενζυματική</a:t>
            </a: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 πέψη</a:t>
            </a: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Απορρόφηση χρήσιμων συστατικών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8" name="Picture 6" descr="small intestine function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1B6C"/>
              </a:clrFrom>
              <a:clrTo>
                <a:srgbClr val="061B6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432" y="725146"/>
            <a:ext cx="3773234" cy="4206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intest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784" y="3995988"/>
            <a:ext cx="4434775" cy="244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4752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55</a:t>
            </a:fld>
            <a:endParaRPr lang="el-GR" dirty="0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Λειτουργίες Πεπτικού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1532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Παχύ Έντερο</a:t>
            </a:r>
          </a:p>
          <a:p>
            <a:pPr>
              <a:lnSpc>
                <a:spcPct val="120000"/>
              </a:lnSpc>
            </a:pP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Απορρόφηση </a:t>
            </a:r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ιόντων, </a:t>
            </a:r>
            <a:r>
              <a:rPr lang="en-US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H</a:t>
            </a:r>
            <a:r>
              <a:rPr lang="en-US" sz="2800" baseline="-25000" dirty="0" smtClean="0">
                <a:solidFill>
                  <a:schemeClr val="bg1"/>
                </a:solidFill>
                <a:latin typeface="Helvetica Neue"/>
                <a:cs typeface="Helvetica Neue"/>
              </a:rPr>
              <a:t>2</a:t>
            </a:r>
            <a:r>
              <a:rPr lang="en-US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O</a:t>
            </a:r>
            <a:endParaRPr lang="el-GR" sz="2800" dirty="0" smtClean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120000"/>
              </a:lnSpc>
            </a:pPr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Μ</a:t>
            </a: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ορφοποίηση και αποθήκευση </a:t>
            </a:r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περιττωμάτων</a:t>
            </a:r>
          </a:p>
        </p:txBody>
      </p: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1832365" y="2987749"/>
            <a:ext cx="6463150" cy="3632844"/>
            <a:chOff x="521" y="2024"/>
            <a:chExt cx="3466" cy="1895"/>
          </a:xfrm>
        </p:grpSpPr>
        <p:pic>
          <p:nvPicPr>
            <p:cNvPr id="9" name="Picture 6" descr="Έντερο 01 BLUE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B2174"/>
                </a:clrFrom>
                <a:clrTo>
                  <a:srgbClr val="0B217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" y="2024"/>
              <a:ext cx="2009" cy="1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7" descr="Έντερο 02 BLU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B2174"/>
                </a:clrFrom>
                <a:clrTo>
                  <a:srgbClr val="0B2174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7" y="2296"/>
              <a:ext cx="1470" cy="15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39164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>
                <a:latin typeface="Helvetica Neue"/>
                <a:cs typeface="Helvetica Neue"/>
              </a:rPr>
              <a:pPr/>
              <a:t>56</a:t>
            </a:fld>
            <a:endParaRPr lang="el-GR" dirty="0">
              <a:latin typeface="Helvetica Neue"/>
              <a:cs typeface="Helvetica Neue"/>
            </a:endParaRPr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66400" y="6881813"/>
            <a:ext cx="2290935" cy="585787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Helvetica Neue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Helvetica Neue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Helvetica Neue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Helvetica Neue"/>
              </a:rPr>
              <a:t> Surgeon</a:t>
            </a:r>
          </a:p>
        </p:txBody>
      </p:sp>
      <p:sp>
        <p:nvSpPr>
          <p:cNvPr id="7" name="CustomShape 5"/>
          <p:cNvSpPr/>
          <p:nvPr/>
        </p:nvSpPr>
        <p:spPr>
          <a:xfrm>
            <a:off x="1091184" y="1613160"/>
            <a:ext cx="7837560" cy="383718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4000"/>
              </a:lnSpc>
            </a:pP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1. </a:t>
            </a:r>
            <a:r>
              <a:rPr lang="el-GR" sz="1400" dirty="0">
                <a:solidFill>
                  <a:srgbClr val="FF0000"/>
                </a:solidFill>
                <a:latin typeface="Helvetica Neue"/>
                <a:cs typeface="Helvetica Neue"/>
              </a:rPr>
              <a:t>Αποστολάκης Γ.: </a:t>
            </a: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Ανατομική του ανθρώπου. </a:t>
            </a:r>
            <a:r>
              <a:rPr lang="el-GR" sz="1200" dirty="0">
                <a:solidFill>
                  <a:srgbClr val="FF0000"/>
                </a:solidFill>
                <a:latin typeface="Helvetica Neue"/>
                <a:cs typeface="Helvetica Neue"/>
              </a:rPr>
              <a:t>Εκδόσεις </a:t>
            </a:r>
            <a:r>
              <a:rPr lang="el-GR" sz="1200" dirty="0" err="1">
                <a:solidFill>
                  <a:srgbClr val="FF0000"/>
                </a:solidFill>
                <a:latin typeface="Helvetica Neue"/>
                <a:cs typeface="Helvetica Neue"/>
              </a:rPr>
              <a:t>Παπαζήση</a:t>
            </a:r>
            <a:r>
              <a:rPr lang="el-GR" sz="1200" dirty="0">
                <a:solidFill>
                  <a:srgbClr val="FF0000"/>
                </a:solidFill>
                <a:latin typeface="Helvetica Neue"/>
                <a:cs typeface="Helvetica Neue"/>
              </a:rPr>
              <a:t>, 1968.</a:t>
            </a:r>
            <a:endParaRPr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141000"/>
              </a:lnSpc>
            </a:pP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2. </a:t>
            </a:r>
            <a:r>
              <a:rPr lang="el-GR" sz="1400" dirty="0" err="1">
                <a:solidFill>
                  <a:srgbClr val="FF0000"/>
                </a:solidFill>
                <a:latin typeface="Helvetica Neue"/>
                <a:cs typeface="Helvetica Neue"/>
              </a:rPr>
              <a:t>Καμμάς</a:t>
            </a:r>
            <a:r>
              <a:rPr lang="el-GR" sz="1400" dirty="0">
                <a:solidFill>
                  <a:srgbClr val="FF0000"/>
                </a:solidFill>
                <a:latin typeface="Helvetica Neue"/>
                <a:cs typeface="Helvetica Neue"/>
              </a:rPr>
              <a:t> Αντώνης: </a:t>
            </a: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Μαθήματα Ανατομικής. </a:t>
            </a:r>
            <a:r>
              <a:rPr lang="el-GR" sz="1200" dirty="0">
                <a:solidFill>
                  <a:srgbClr val="FF0000"/>
                </a:solidFill>
                <a:latin typeface="Helvetica Neue"/>
                <a:cs typeface="Helvetica Neue"/>
              </a:rPr>
              <a:t>Βήτα Ιατρικές Εκδόσεις, 2010.</a:t>
            </a:r>
            <a:endParaRPr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141000"/>
              </a:lnSpc>
            </a:pP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3. </a:t>
            </a:r>
            <a:r>
              <a:rPr lang="el-GR" sz="1400" dirty="0">
                <a:solidFill>
                  <a:srgbClr val="FF0000"/>
                </a:solidFill>
                <a:latin typeface="Helvetica Neue"/>
                <a:cs typeface="Helvetica Neue"/>
              </a:rPr>
              <a:t>Σάββας Α.: </a:t>
            </a: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Ανατομική του Ανθρώπου. </a:t>
            </a:r>
            <a:r>
              <a:rPr lang="el-GR" sz="1200" dirty="0">
                <a:solidFill>
                  <a:srgbClr val="FF0000"/>
                </a:solidFill>
                <a:latin typeface="Helvetica Neue"/>
                <a:cs typeface="Helvetica Neue"/>
              </a:rPr>
              <a:t>Εκδόσεις Κυριακίδη, 1979.</a:t>
            </a:r>
            <a:endParaRPr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141000"/>
              </a:lnSpc>
            </a:pP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4. </a:t>
            </a:r>
            <a:r>
              <a:rPr lang="el-GR" sz="1400" dirty="0">
                <a:solidFill>
                  <a:srgbClr val="FF0000"/>
                </a:solidFill>
                <a:latin typeface="Helvetica Neue"/>
                <a:cs typeface="Helvetica Neue"/>
              </a:rPr>
              <a:t>Σάββας Α.: </a:t>
            </a: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Επίτομη Ανατομική του Ανθρώπου &amp; Άτλας. </a:t>
            </a:r>
            <a:r>
              <a:rPr lang="el-GR" sz="1200" dirty="0">
                <a:solidFill>
                  <a:srgbClr val="FF0000"/>
                </a:solidFill>
                <a:latin typeface="Helvetica Neue"/>
                <a:cs typeface="Helvetica Neue"/>
              </a:rPr>
              <a:t>Εκδόσεις Κυριακίδη,1980.</a:t>
            </a:r>
            <a:endParaRPr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141000"/>
              </a:lnSpc>
            </a:pP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5. </a:t>
            </a:r>
            <a:r>
              <a:rPr lang="el-GR" sz="1400" dirty="0" err="1">
                <a:solidFill>
                  <a:srgbClr val="FF0000"/>
                </a:solidFill>
                <a:latin typeface="Helvetica Neue"/>
                <a:cs typeface="Helvetica Neue"/>
              </a:rPr>
              <a:t>Platzer</a:t>
            </a:r>
            <a:r>
              <a:rPr lang="el-GR" sz="1400" dirty="0">
                <a:solidFill>
                  <a:srgbClr val="FF0000"/>
                </a:solidFill>
                <a:latin typeface="Helvetica Neue"/>
                <a:cs typeface="Helvetica Neue"/>
              </a:rPr>
              <a:t> Werner: </a:t>
            </a: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Εγχειρίδιο Ανατομικής του Ανθρώπου με Έγχρωμο Άτλαντα.</a:t>
            </a:r>
            <a:r>
              <a:rPr lang="el-GR" sz="1400" dirty="0">
                <a:solidFill>
                  <a:srgbClr val="FF0000"/>
                </a:solidFill>
                <a:latin typeface="Helvetica Neue"/>
                <a:cs typeface="Helvetica Neue"/>
              </a:rPr>
              <a:t> </a:t>
            </a:r>
            <a:r>
              <a:rPr lang="el-GR" sz="1200" dirty="0">
                <a:solidFill>
                  <a:srgbClr val="FF0000"/>
                </a:solidFill>
                <a:latin typeface="Helvetica Neue"/>
                <a:cs typeface="Helvetica Neue"/>
              </a:rPr>
              <a:t>Εκδόσεις </a:t>
            </a:r>
            <a:r>
              <a:rPr lang="el-GR" sz="1200" dirty="0" err="1">
                <a:solidFill>
                  <a:srgbClr val="FF0000"/>
                </a:solidFill>
                <a:latin typeface="Helvetica Neue"/>
                <a:cs typeface="Helvetica Neue"/>
              </a:rPr>
              <a:t>Λίτσας</a:t>
            </a:r>
            <a:r>
              <a:rPr lang="el-GR" sz="1200" dirty="0">
                <a:solidFill>
                  <a:srgbClr val="FF0000"/>
                </a:solidFill>
                <a:latin typeface="Helvetica Neue"/>
                <a:cs typeface="Helvetica Neue"/>
              </a:rPr>
              <a:t>, 1998.</a:t>
            </a:r>
            <a:endParaRPr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141000"/>
              </a:lnSpc>
            </a:pP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6. </a:t>
            </a:r>
            <a:r>
              <a:rPr lang="el-GR" sz="1400" dirty="0" err="1">
                <a:solidFill>
                  <a:srgbClr val="FF0000"/>
                </a:solidFill>
                <a:latin typeface="Helvetica Neue"/>
                <a:cs typeface="Helvetica Neue"/>
              </a:rPr>
              <a:t>Agur</a:t>
            </a:r>
            <a:r>
              <a:rPr lang="el-GR" sz="1400" dirty="0">
                <a:solidFill>
                  <a:srgbClr val="FF0000"/>
                </a:solidFill>
                <a:latin typeface="Helvetica Neue"/>
                <a:cs typeface="Helvetica Neue"/>
              </a:rPr>
              <a:t> A.M.R., </a:t>
            </a:r>
            <a:r>
              <a:rPr lang="el-GR" sz="1400" dirty="0" err="1">
                <a:solidFill>
                  <a:srgbClr val="FF0000"/>
                </a:solidFill>
                <a:latin typeface="Helvetica Neue"/>
                <a:cs typeface="Helvetica Neue"/>
              </a:rPr>
              <a:t>Dalley</a:t>
            </a:r>
            <a:r>
              <a:rPr lang="el-GR" sz="1400" dirty="0">
                <a:solidFill>
                  <a:srgbClr val="FF0000"/>
                </a:solidFill>
                <a:latin typeface="Helvetica Neue"/>
                <a:cs typeface="Helvetica Neue"/>
              </a:rPr>
              <a:t> A.F. : </a:t>
            </a: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Grant’s atlas of anatomy.</a:t>
            </a:r>
            <a:r>
              <a:rPr lang="el-GR" sz="1400" dirty="0">
                <a:solidFill>
                  <a:srgbClr val="FF0000"/>
                </a:solidFill>
                <a:latin typeface="Helvetica Neue"/>
                <a:cs typeface="Helvetica Neue"/>
              </a:rPr>
              <a:t> </a:t>
            </a:r>
            <a:r>
              <a:rPr lang="el-GR" sz="1200" dirty="0">
                <a:solidFill>
                  <a:srgbClr val="FF0000"/>
                </a:solidFill>
                <a:latin typeface="Helvetica Neue"/>
                <a:cs typeface="Helvetica Neue"/>
              </a:rPr>
              <a:t>13</a:t>
            </a:r>
            <a:r>
              <a:rPr lang="el-GR" sz="1200" baseline="30000" dirty="0">
                <a:solidFill>
                  <a:srgbClr val="FF0000"/>
                </a:solidFill>
                <a:latin typeface="Helvetica Neue"/>
                <a:cs typeface="Helvetica Neue"/>
              </a:rPr>
              <a:t>th</a:t>
            </a:r>
            <a:r>
              <a:rPr lang="el-GR" sz="1200" dirty="0">
                <a:solidFill>
                  <a:srgbClr val="FF0000"/>
                </a:solidFill>
                <a:latin typeface="Helvetica Neue"/>
                <a:cs typeface="Helvetica Neue"/>
              </a:rPr>
              <a:t> ed. Lippincott Williams &amp; Wilkins, 2013.</a:t>
            </a:r>
            <a:endParaRPr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141000"/>
              </a:lnSpc>
            </a:pP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7. </a:t>
            </a:r>
            <a:r>
              <a:rPr lang="el-GR" sz="1400" dirty="0">
                <a:solidFill>
                  <a:srgbClr val="FF0000"/>
                </a:solidFill>
                <a:latin typeface="Helvetica Neue"/>
                <a:cs typeface="Helvetica Neue"/>
              </a:rPr>
              <a:t>Ellis H., </a:t>
            </a:r>
            <a:r>
              <a:rPr lang="el-GR" sz="1400" dirty="0" err="1">
                <a:solidFill>
                  <a:srgbClr val="FF0000"/>
                </a:solidFill>
                <a:latin typeface="Helvetica Neue"/>
                <a:cs typeface="Helvetica Neue"/>
              </a:rPr>
              <a:t>Mahadevan</a:t>
            </a:r>
            <a:r>
              <a:rPr lang="el-GR" sz="1400" dirty="0">
                <a:solidFill>
                  <a:srgbClr val="FF0000"/>
                </a:solidFill>
                <a:latin typeface="Helvetica Neue"/>
                <a:cs typeface="Helvetica Neue"/>
              </a:rPr>
              <a:t> V.: </a:t>
            </a: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Clinical Anatomy. Applied Anatomy for Students and Junior Doctors.</a:t>
            </a:r>
            <a:r>
              <a:rPr lang="el-GR" sz="1200" dirty="0">
                <a:solidFill>
                  <a:srgbClr val="FF0000"/>
                </a:solidFill>
                <a:latin typeface="Helvetica Neue"/>
                <a:cs typeface="Helvetica Neue"/>
              </a:rPr>
              <a:t>13</a:t>
            </a:r>
            <a:r>
              <a:rPr lang="el-GR" sz="1200" baseline="30000" dirty="0">
                <a:solidFill>
                  <a:srgbClr val="FF0000"/>
                </a:solidFill>
                <a:latin typeface="Helvetica Neue"/>
                <a:cs typeface="Helvetica Neue"/>
              </a:rPr>
              <a:t>th</a:t>
            </a:r>
            <a:r>
              <a:rPr lang="el-GR" sz="1200" dirty="0">
                <a:solidFill>
                  <a:srgbClr val="FF0000"/>
                </a:solidFill>
                <a:latin typeface="Helvetica Neue"/>
                <a:cs typeface="Helvetica Neue"/>
              </a:rPr>
              <a:t> </a:t>
            </a:r>
            <a:r>
              <a:rPr lang="el-GR" sz="1200" dirty="0" err="1">
                <a:solidFill>
                  <a:srgbClr val="FF0000"/>
                </a:solidFill>
                <a:latin typeface="Helvetica Neue"/>
                <a:cs typeface="Helvetica Neue"/>
              </a:rPr>
              <a:t>ed</a:t>
            </a:r>
            <a:r>
              <a:rPr lang="el-GR" sz="1200" dirty="0">
                <a:solidFill>
                  <a:srgbClr val="FF0000"/>
                </a:solidFill>
                <a:latin typeface="Helvetica Neue"/>
                <a:cs typeface="Helvetica Neue"/>
              </a:rPr>
              <a:t>, Willey, 2013.</a:t>
            </a:r>
            <a:endParaRPr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141000"/>
              </a:lnSpc>
            </a:pP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8. </a:t>
            </a:r>
            <a:r>
              <a:rPr lang="el-GR" sz="1400" dirty="0">
                <a:solidFill>
                  <a:srgbClr val="FF0000"/>
                </a:solidFill>
                <a:latin typeface="Helvetica Neue"/>
                <a:cs typeface="Helvetica Neue"/>
              </a:rPr>
              <a:t>Moore Κ., </a:t>
            </a:r>
            <a:r>
              <a:rPr lang="el-GR" sz="1400" dirty="0" err="1">
                <a:solidFill>
                  <a:srgbClr val="FF0000"/>
                </a:solidFill>
                <a:latin typeface="Helvetica Neue"/>
                <a:cs typeface="Helvetica Neue"/>
              </a:rPr>
              <a:t>Agur</a:t>
            </a:r>
            <a:r>
              <a:rPr lang="el-GR" sz="1400" dirty="0">
                <a:solidFill>
                  <a:srgbClr val="FF0000"/>
                </a:solidFill>
                <a:latin typeface="Helvetica Neue"/>
                <a:cs typeface="Helvetica Neue"/>
              </a:rPr>
              <a:t> M.R.Α., </a:t>
            </a:r>
            <a:r>
              <a:rPr lang="el-GR" sz="1400" dirty="0" err="1">
                <a:solidFill>
                  <a:srgbClr val="FF0000"/>
                </a:solidFill>
                <a:latin typeface="Helvetica Neue"/>
                <a:cs typeface="Helvetica Neue"/>
              </a:rPr>
              <a:t>Dalley</a:t>
            </a:r>
            <a:r>
              <a:rPr lang="el-GR" sz="1400" dirty="0">
                <a:solidFill>
                  <a:srgbClr val="FF0000"/>
                </a:solidFill>
                <a:latin typeface="Helvetica Neue"/>
                <a:cs typeface="Helvetica Neue"/>
              </a:rPr>
              <a:t> F.Α.: </a:t>
            </a: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Essential Clinical Anatomy.</a:t>
            </a:r>
            <a:r>
              <a:rPr lang="el-GR" sz="1400" dirty="0">
                <a:solidFill>
                  <a:srgbClr val="FF0000"/>
                </a:solidFill>
                <a:latin typeface="Helvetica Neue"/>
                <a:cs typeface="Helvetica Neue"/>
              </a:rPr>
              <a:t> </a:t>
            </a:r>
            <a:r>
              <a:rPr lang="el-GR" sz="1200" dirty="0">
                <a:solidFill>
                  <a:srgbClr val="FF0000"/>
                </a:solidFill>
                <a:latin typeface="Helvetica Neue"/>
                <a:cs typeface="Helvetica Neue"/>
              </a:rPr>
              <a:t>4</a:t>
            </a:r>
            <a:r>
              <a:rPr lang="el-GR" sz="1200" baseline="30000" dirty="0">
                <a:solidFill>
                  <a:srgbClr val="FF0000"/>
                </a:solidFill>
                <a:latin typeface="Helvetica Neue"/>
                <a:cs typeface="Helvetica Neue"/>
              </a:rPr>
              <a:t>th</a:t>
            </a:r>
            <a:r>
              <a:rPr lang="el-GR" sz="1200" dirty="0">
                <a:solidFill>
                  <a:srgbClr val="FF0000"/>
                </a:solidFill>
                <a:latin typeface="Helvetica Neue"/>
                <a:cs typeface="Helvetica Neue"/>
              </a:rPr>
              <a:t> ed. Lippincott Williams &amp; Wilkins 2012.</a:t>
            </a:r>
            <a:endParaRPr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141000"/>
              </a:lnSpc>
            </a:pP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9. </a:t>
            </a:r>
            <a:r>
              <a:rPr lang="el-GR" sz="1400" dirty="0">
                <a:solidFill>
                  <a:srgbClr val="FF0000"/>
                </a:solidFill>
                <a:latin typeface="Helvetica Neue"/>
                <a:cs typeface="Helvetica Neue"/>
              </a:rPr>
              <a:t>Netter Frank H.: </a:t>
            </a: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Atlas of Human Anatomy. </a:t>
            </a:r>
            <a:r>
              <a:rPr lang="el-GR" sz="1200" dirty="0">
                <a:solidFill>
                  <a:srgbClr val="FF0000"/>
                </a:solidFill>
                <a:latin typeface="Helvetica Neue"/>
                <a:cs typeface="Helvetica Neue"/>
              </a:rPr>
              <a:t>5</a:t>
            </a:r>
            <a:r>
              <a:rPr lang="el-GR" sz="1200" baseline="30000" dirty="0">
                <a:solidFill>
                  <a:srgbClr val="FF0000"/>
                </a:solidFill>
                <a:latin typeface="Helvetica Neue"/>
                <a:cs typeface="Helvetica Neue"/>
              </a:rPr>
              <a:t>th</a:t>
            </a:r>
            <a:r>
              <a:rPr lang="el-GR" sz="1200" dirty="0">
                <a:solidFill>
                  <a:srgbClr val="FF0000"/>
                </a:solidFill>
                <a:latin typeface="Helvetica Neue"/>
                <a:cs typeface="Helvetica Neue"/>
              </a:rPr>
              <a:t> Ed. Saunders, 2011.</a:t>
            </a:r>
            <a:endParaRPr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141000"/>
              </a:lnSpc>
            </a:pP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10. </a:t>
            </a:r>
            <a:r>
              <a:rPr lang="el-GR" sz="1400" dirty="0" err="1">
                <a:solidFill>
                  <a:srgbClr val="FF0000"/>
                </a:solidFill>
                <a:latin typeface="Helvetica Neue"/>
                <a:cs typeface="Helvetica Neue"/>
              </a:rPr>
              <a:t>Sobotta</a:t>
            </a:r>
            <a:r>
              <a:rPr lang="el-GR" sz="1400" dirty="0">
                <a:solidFill>
                  <a:srgbClr val="FF0000"/>
                </a:solidFill>
                <a:latin typeface="Helvetica Neue"/>
                <a:cs typeface="Helvetica Neue"/>
              </a:rPr>
              <a:t>: </a:t>
            </a:r>
            <a:r>
              <a:rPr lang="el-GR" sz="1400" b="1" dirty="0">
                <a:solidFill>
                  <a:srgbClr val="FF0000"/>
                </a:solidFill>
                <a:latin typeface="Helvetica Neue"/>
                <a:cs typeface="Helvetica Neue"/>
              </a:rPr>
              <a:t>Άτλας Ανατομικής του Ανθρώπου. </a:t>
            </a:r>
            <a:r>
              <a:rPr lang="el-GR" sz="1200" dirty="0">
                <a:solidFill>
                  <a:srgbClr val="FF0000"/>
                </a:solidFill>
                <a:latin typeface="Helvetica Neue"/>
                <a:cs typeface="Helvetica Neue"/>
              </a:rPr>
              <a:t>Γ. </a:t>
            </a:r>
            <a:r>
              <a:rPr lang="el-GR" sz="1200" dirty="0" err="1">
                <a:solidFill>
                  <a:srgbClr val="FF0000"/>
                </a:solidFill>
                <a:latin typeface="Helvetica Neue"/>
                <a:cs typeface="Helvetica Neue"/>
              </a:rPr>
              <a:t>Παρισιάνος</a:t>
            </a:r>
            <a:r>
              <a:rPr lang="el-GR" sz="1200" dirty="0">
                <a:solidFill>
                  <a:srgbClr val="FF0000"/>
                </a:solidFill>
                <a:latin typeface="Helvetica Neue"/>
                <a:cs typeface="Helvetica Neue"/>
              </a:rPr>
              <a:t>, 1978</a:t>
            </a:r>
            <a:endParaRPr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8" name="CustomShape 4"/>
          <p:cNvSpPr/>
          <p:nvPr/>
        </p:nvSpPr>
        <p:spPr>
          <a:xfrm>
            <a:off x="362520" y="640440"/>
            <a:ext cx="9357120" cy="5586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4000"/>
              </a:lnSpc>
            </a:pPr>
            <a:r>
              <a:rPr lang="el-GR" sz="3200" dirty="0">
                <a:solidFill>
                  <a:srgbClr val="FF0000"/>
                </a:solidFill>
                <a:latin typeface="Helvetica Neue"/>
                <a:cs typeface="Helvetica Neue"/>
              </a:rPr>
              <a:t>Βιβλιογραφία</a:t>
            </a:r>
            <a:endParaRPr sz="20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488959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57</a:t>
            </a:fld>
            <a:endParaRPr lang="el-GR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8" name="AutoShape 4"/>
          <p:cNvSpPr>
            <a:spLocks noChangeArrowheads="1"/>
          </p:cNvSpPr>
          <p:nvPr/>
        </p:nvSpPr>
        <p:spPr bwMode="auto">
          <a:xfrm>
            <a:off x="363538" y="693738"/>
            <a:ext cx="9356725" cy="617177"/>
          </a:xfrm>
          <a:custGeom>
            <a:avLst/>
            <a:gdLst>
              <a:gd name="G0" fmla="*/ 25993 1 2"/>
              <a:gd name="G1" fmla="*/ 1774 1 2"/>
              <a:gd name="G2" fmla="+- 1774 0 0"/>
              <a:gd name="G3" fmla="+- 25993 0 0"/>
              <a:gd name="T0" fmla="*/ 0 w 25993"/>
              <a:gd name="T1" fmla="*/ 0 h 1517"/>
              <a:gd name="T2" fmla="*/ G3 w 25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5993" h="1517">
                <a:moveTo>
                  <a:pt x="0" y="0"/>
                </a:moveTo>
                <a:lnTo>
                  <a:pt x="25993" y="0"/>
                </a:lnTo>
                <a:lnTo>
                  <a:pt x="25993" y="1774"/>
                </a:lnTo>
                <a:lnTo>
                  <a:pt x="0" y="1774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94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  <a:tab pos="9009063" algn="l"/>
              </a:tabLst>
            </a:pPr>
            <a:r>
              <a:rPr lang="el-GR" sz="3600" dirty="0">
                <a:solidFill>
                  <a:srgbClr val="FF0000"/>
                </a:solidFill>
                <a:latin typeface="Helvetica Neue"/>
              </a:rPr>
              <a:t>Ευχαριστώ για την Προσοχή σας!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1547813"/>
            <a:ext cx="5040312" cy="504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3419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NTZELOPOULOU_PARASKEVI_MD_6f75d152505648c08e285e441d5f8773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r="27844"/>
          <a:stretch/>
        </p:blipFill>
        <p:spPr>
          <a:xfrm>
            <a:off x="6598904" y="972165"/>
            <a:ext cx="3481968" cy="5760000"/>
          </a:xfrm>
          <a:prstGeom prst="rect">
            <a:avLst/>
          </a:prstGeom>
        </p:spPr>
      </p:pic>
      <p:pic>
        <p:nvPicPr>
          <p:cNvPr id="23" name="Picture 10" descr="mouth glands BLU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61379"/>
              </a:clrFrom>
              <a:clrTo>
                <a:srgbClr val="06137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519" y="3779837"/>
            <a:ext cx="3171825" cy="29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6</a:t>
            </a:fld>
            <a:endParaRPr lang="el-GR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355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Αδένες Πεπτικού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Διφυείς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Παρωτίδα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Υπογλώσσιος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Υπογνάθιος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Μονοφυείς</a:t>
            </a:r>
            <a:endParaRPr lang="el-GR" sz="2800" dirty="0">
              <a:solidFill>
                <a:srgbClr val="FF0000"/>
              </a:solidFill>
              <a:latin typeface="Helvetica Neue"/>
              <a:cs typeface="Helvetica Neue"/>
            </a:endParaRP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Ήπαρ</a:t>
            </a:r>
          </a:p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FFFF"/>
                </a:solidFill>
                <a:latin typeface="Helvetica Neue"/>
                <a:cs typeface="Helvetica Neue"/>
              </a:rPr>
              <a:t>Πάγκρεας</a:t>
            </a:r>
            <a:endParaRPr lang="el-GR" sz="28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50452" y="2843733"/>
            <a:ext cx="1095172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 smtClean="0">
                <a:solidFill>
                  <a:srgbClr val="FF0000"/>
                </a:solidFill>
                <a:latin typeface="Helvetica Neue"/>
                <a:cs typeface="Helvetica Neue"/>
              </a:rPr>
              <a:t>Πάγκρεας</a:t>
            </a:r>
            <a:endParaRPr lang="en-US" sz="1600" dirty="0">
              <a:solidFill>
                <a:srgbClr val="FF0000"/>
              </a:solidFill>
              <a:latin typeface="Helvetica Neu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118035" y="2627709"/>
            <a:ext cx="730589" cy="4206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l-GR" sz="1600" dirty="0" smtClean="0">
                <a:solidFill>
                  <a:srgbClr val="FF0000"/>
                </a:solidFill>
                <a:latin typeface="Helvetica Neue"/>
                <a:cs typeface="Helvetica Neue"/>
              </a:rPr>
              <a:t>Ήπαρ</a:t>
            </a:r>
            <a:endParaRPr lang="el-GR" sz="1600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7416576" y="2987749"/>
            <a:ext cx="576064" cy="86409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8" name="Straight Arrow Connector 27"/>
          <p:cNvCxnSpPr/>
          <p:nvPr/>
        </p:nvCxnSpPr>
        <p:spPr bwMode="auto">
          <a:xfrm flipH="1">
            <a:off x="8136656" y="3131765"/>
            <a:ext cx="648072" cy="108012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Rectangle 19"/>
          <p:cNvSpPr/>
          <p:nvPr/>
        </p:nvSpPr>
        <p:spPr>
          <a:xfrm>
            <a:off x="1075040" y="5940077"/>
            <a:ext cx="10849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</a:pPr>
            <a:r>
              <a:rPr lang="el-GR" sz="1600" dirty="0">
                <a:solidFill>
                  <a:schemeClr val="bg1"/>
                </a:solidFill>
                <a:latin typeface="Helvetica Neue"/>
                <a:cs typeface="Helvetica Neue"/>
              </a:rPr>
              <a:t>Παρωτίδα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248063" y="5075981"/>
            <a:ext cx="1448433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>
                <a:solidFill>
                  <a:schemeClr val="bg1"/>
                </a:solidFill>
                <a:latin typeface="Helvetica Neue"/>
                <a:cs typeface="Helvetica Neue"/>
              </a:rPr>
              <a:t>Υπογλώσσιος</a:t>
            </a:r>
            <a:endParaRPr lang="en-US" sz="1600" dirty="0">
              <a:latin typeface="Helvetica Neue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25695" y="6372125"/>
            <a:ext cx="1270801" cy="324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1600" dirty="0">
                <a:solidFill>
                  <a:schemeClr val="bg1"/>
                </a:solidFill>
                <a:latin typeface="Helvetica Neue"/>
                <a:cs typeface="Helvetica Neue"/>
              </a:rPr>
              <a:t>Υπογνάθιος</a:t>
            </a:r>
            <a:endParaRPr lang="en-US" sz="1600" dirty="0">
              <a:latin typeface="Helvetica Neue"/>
            </a:endParaRPr>
          </a:p>
        </p:txBody>
      </p:sp>
      <p:cxnSp>
        <p:nvCxnSpPr>
          <p:cNvPr id="33" name="Straight Arrow Connector 32"/>
          <p:cNvCxnSpPr/>
          <p:nvPr/>
        </p:nvCxnSpPr>
        <p:spPr bwMode="auto">
          <a:xfrm flipV="1">
            <a:off x="2087984" y="5580037"/>
            <a:ext cx="1368152" cy="50405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Arrow Connector 34"/>
          <p:cNvCxnSpPr>
            <a:stCxn id="23" idx="3"/>
          </p:cNvCxnSpPr>
          <p:nvPr/>
        </p:nvCxnSpPr>
        <p:spPr bwMode="auto">
          <a:xfrm flipH="1">
            <a:off x="4320232" y="5256212"/>
            <a:ext cx="1008112" cy="61185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Arrow Connector 37"/>
          <p:cNvCxnSpPr>
            <a:stCxn id="25" idx="1"/>
          </p:cNvCxnSpPr>
          <p:nvPr/>
        </p:nvCxnSpPr>
        <p:spPr bwMode="auto">
          <a:xfrm flipH="1" flipV="1">
            <a:off x="4032200" y="6084093"/>
            <a:ext cx="1393495" cy="45012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534894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7</a:t>
            </a:fld>
            <a:endParaRPr lang="el-GR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46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Κοίλο του Στόματος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Προστόμιο</a:t>
            </a: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Χείλη</a:t>
            </a: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Παρειές</a:t>
            </a: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Δόντια</a:t>
            </a: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Φατνία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Ιδίως κοίλο</a:t>
            </a: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Δόντια</a:t>
            </a: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Υπερώα</a:t>
            </a:r>
          </a:p>
          <a:p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Ισθμός</a:t>
            </a:r>
          </a:p>
          <a:p>
            <a:r>
              <a:rPr lang="el-GR" sz="2800" dirty="0">
                <a:solidFill>
                  <a:schemeClr val="bg1"/>
                </a:solidFill>
                <a:latin typeface="Helvetica Neue"/>
                <a:cs typeface="Helvetica Neue"/>
              </a:rPr>
              <a:t>Γ</a:t>
            </a:r>
            <a:r>
              <a:rPr lang="el-GR" sz="2800" dirty="0" smtClean="0">
                <a:solidFill>
                  <a:schemeClr val="bg1"/>
                </a:solidFill>
                <a:latin typeface="Helvetica Neue"/>
                <a:cs typeface="Helvetica Neue"/>
              </a:rPr>
              <a:t>λώσσα</a:t>
            </a:r>
            <a:endParaRPr lang="el-GR" sz="2800" dirty="0">
              <a:solidFill>
                <a:schemeClr val="bg1"/>
              </a:solidFill>
              <a:latin typeface="Helvetica Neue"/>
              <a:cs typeface="Helvetica Neue"/>
            </a:endParaRPr>
          </a:p>
        </p:txBody>
      </p:sp>
      <p:pic>
        <p:nvPicPr>
          <p:cNvPr id="22" name="Picture 12" descr="mout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"/>
          <a:stretch>
            <a:fillRect/>
          </a:stretch>
        </p:blipFill>
        <p:spPr bwMode="auto">
          <a:xfrm>
            <a:off x="4850977" y="1484313"/>
            <a:ext cx="3141663" cy="454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3823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8</a:t>
            </a:fld>
            <a:endParaRPr lang="el-GR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203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Προστόμιο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Χείλη</a:t>
            </a:r>
          </a:p>
          <a:p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Μυώδεις πτυχές δέρματος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Παρειές</a:t>
            </a:r>
          </a:p>
          <a:p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Μυώδη πλάγια τμήματα</a:t>
            </a:r>
            <a:endParaRPr lang="el-GR" sz="2400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pic>
        <p:nvPicPr>
          <p:cNvPr id="10" name="Picture 9" descr="red_li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7" t="2269" r="10197" b="61942"/>
          <a:stretch>
            <a:fillRect/>
          </a:stretch>
        </p:blipFill>
        <p:spPr bwMode="auto">
          <a:xfrm>
            <a:off x="7487865" y="1268413"/>
            <a:ext cx="1512887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louis armstro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1"/>
          <a:stretch>
            <a:fillRect/>
          </a:stretch>
        </p:blipFill>
        <p:spPr bwMode="auto">
          <a:xfrm>
            <a:off x="6935788" y="3500438"/>
            <a:ext cx="2028825" cy="281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7" descr="Monica_Bellucci_Fac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7FAFF"/>
              </a:clrFrom>
              <a:clrTo>
                <a:srgbClr val="F7FA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9" t="29575" r="34026" b="45784"/>
          <a:stretch>
            <a:fillRect/>
          </a:stretch>
        </p:blipFill>
        <p:spPr bwMode="auto">
          <a:xfrm>
            <a:off x="4392017" y="765175"/>
            <a:ext cx="2376487" cy="1484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9" descr="mouth in copy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61C71"/>
              </a:clrFrom>
              <a:clrTo>
                <a:srgbClr val="061C7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176" y="2627212"/>
            <a:ext cx="2246312" cy="374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2294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5464B464-9065-6248-B795-F3101C066F23}" type="slidenum">
              <a:rPr lang="el-GR"/>
              <a:pPr/>
              <a:t>9</a:t>
            </a:fld>
            <a:endParaRPr lang="el-GR"/>
          </a:p>
        </p:txBody>
      </p:sp>
      <p:sp>
        <p:nvSpPr>
          <p:cNvPr id="7169" name="Line 1"/>
          <p:cNvSpPr>
            <a:spLocks noChangeShapeType="1"/>
          </p:cNvSpPr>
          <p:nvPr/>
        </p:nvSpPr>
        <p:spPr bwMode="auto">
          <a:xfrm flipH="1">
            <a:off x="-1588" y="360363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0" name="Line 2"/>
          <p:cNvSpPr>
            <a:spLocks noChangeShapeType="1"/>
          </p:cNvSpPr>
          <p:nvPr/>
        </p:nvSpPr>
        <p:spPr bwMode="auto">
          <a:xfrm flipH="1">
            <a:off x="-1588" y="6840538"/>
            <a:ext cx="10082213" cy="1587"/>
          </a:xfrm>
          <a:prstGeom prst="line">
            <a:avLst/>
          </a:prstGeom>
          <a:noFill/>
          <a:ln w="25560" cap="flat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Helvetica Neue"/>
            </a:endParaRPr>
          </a:p>
        </p:txBody>
      </p:sp>
      <p:sp>
        <p:nvSpPr>
          <p:cNvPr id="7171" name="AutoShape 3"/>
          <p:cNvSpPr>
            <a:spLocks noChangeArrowheads="1"/>
          </p:cNvSpPr>
          <p:nvPr/>
        </p:nvSpPr>
        <p:spPr bwMode="auto">
          <a:xfrm>
            <a:off x="287338" y="539750"/>
            <a:ext cx="8996362" cy="594094"/>
          </a:xfrm>
          <a:custGeom>
            <a:avLst/>
            <a:gdLst>
              <a:gd name="G0" fmla="*/ 24993 1 2"/>
              <a:gd name="G1" fmla="*/ 1517 1 2"/>
              <a:gd name="G2" fmla="+- 1517 0 0"/>
              <a:gd name="G3" fmla="+- 24993 0 0"/>
              <a:gd name="T0" fmla="*/ 0 w 24993"/>
              <a:gd name="T1" fmla="*/ 0 h 1517"/>
              <a:gd name="T2" fmla="*/ G3 w 24993"/>
              <a:gd name="T3" fmla="*/ G2 h 1517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24993" h="1517">
                <a:moveTo>
                  <a:pt x="0" y="0"/>
                </a:moveTo>
                <a:lnTo>
                  <a:pt x="24993" y="0"/>
                </a:lnTo>
                <a:lnTo>
                  <a:pt x="24993" y="1517"/>
                </a:lnTo>
                <a:lnTo>
                  <a:pt x="0" y="1517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>
              <a:lnSpc>
                <a:spcPct val="89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  <a:tab pos="2162175" algn="l"/>
                <a:tab pos="2522538" algn="l"/>
                <a:tab pos="2882900" algn="l"/>
                <a:tab pos="3243263" algn="l"/>
                <a:tab pos="3603625" algn="l"/>
                <a:tab pos="3963988" algn="l"/>
                <a:tab pos="4324350" algn="l"/>
                <a:tab pos="4684713" algn="l"/>
                <a:tab pos="5045075" algn="l"/>
                <a:tab pos="5405438" algn="l"/>
                <a:tab pos="5765800" algn="l"/>
                <a:tab pos="6126163" algn="l"/>
                <a:tab pos="6486525" algn="l"/>
                <a:tab pos="6846888" algn="l"/>
                <a:tab pos="7207250" algn="l"/>
                <a:tab pos="7567613" algn="l"/>
                <a:tab pos="7927975" algn="l"/>
                <a:tab pos="8288338" algn="l"/>
                <a:tab pos="8648700" algn="l"/>
              </a:tabLst>
            </a:pPr>
            <a:r>
              <a:rPr lang="el-GR" sz="3600" dirty="0" smtClean="0">
                <a:solidFill>
                  <a:srgbClr val="FF0000"/>
                </a:solidFill>
                <a:latin typeface="Helvetica Neue"/>
                <a:cs typeface="DejaVu Sans" charset="0"/>
              </a:rPr>
              <a:t>Πεπτικό Σύστημα</a:t>
            </a:r>
            <a:endParaRPr lang="el-GR" sz="3600" dirty="0">
              <a:solidFill>
                <a:srgbClr val="FF0000"/>
              </a:solidFill>
              <a:latin typeface="Helvetica Neue"/>
              <a:cs typeface="DejaVu Sans" charset="0"/>
            </a:endParaRPr>
          </a:p>
        </p:txBody>
      </p:sp>
      <p:sp>
        <p:nvSpPr>
          <p:cNvPr id="7172" name="AutoShape 4"/>
          <p:cNvSpPr>
            <a:spLocks noChangeArrowheads="1"/>
          </p:cNvSpPr>
          <p:nvPr/>
        </p:nvSpPr>
        <p:spPr bwMode="auto">
          <a:xfrm>
            <a:off x="3888184" y="6881813"/>
            <a:ext cx="2290935" cy="460211"/>
          </a:xfrm>
          <a:custGeom>
            <a:avLst/>
            <a:gdLst>
              <a:gd name="G0" fmla="*/ 5967 1 2"/>
              <a:gd name="G1" fmla="*/ 1626 1 2"/>
              <a:gd name="G2" fmla="+- 1626 0 0"/>
              <a:gd name="G3" fmla="+- 5967 0 0"/>
              <a:gd name="T0" fmla="*/ 0 w 5967"/>
              <a:gd name="T1" fmla="*/ 0 h 1626"/>
              <a:gd name="T2" fmla="*/ G3 w 5967"/>
              <a:gd name="T3" fmla="*/ G2 h 1626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T0" t="T1" r="T2" b="T3"/>
            <a:pathLst>
              <a:path w="5967" h="1626">
                <a:moveTo>
                  <a:pt x="0" y="0"/>
                </a:moveTo>
                <a:lnTo>
                  <a:pt x="5967" y="0"/>
                </a:lnTo>
                <a:lnTo>
                  <a:pt x="5967" y="1626"/>
                </a:lnTo>
                <a:lnTo>
                  <a:pt x="0" y="1626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Ioannis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Lazarettos MD PhD</a:t>
            </a:r>
          </a:p>
          <a:p>
            <a:pPr algn="ctr">
              <a:lnSpc>
                <a:spcPct val="100000"/>
              </a:lnSpc>
              <a:tabLst>
                <a:tab pos="360363" algn="l"/>
                <a:tab pos="720725" algn="l"/>
                <a:tab pos="1081088" algn="l"/>
                <a:tab pos="1441450" algn="l"/>
                <a:tab pos="1801813" algn="l"/>
              </a:tabLst>
            </a:pPr>
            <a:r>
              <a:rPr lang="el-GR" sz="1200" b="1" dirty="0" err="1">
                <a:solidFill>
                  <a:srgbClr val="FFFFFF"/>
                </a:solidFill>
                <a:latin typeface="Helvetica Neue"/>
                <a:cs typeface="DejaVu Sans" charset="0"/>
              </a:rPr>
              <a:t>Orthopaedic</a:t>
            </a:r>
            <a:r>
              <a:rPr lang="el-GR" sz="1200" b="1" dirty="0">
                <a:solidFill>
                  <a:srgbClr val="FFFFFF"/>
                </a:solidFill>
                <a:latin typeface="Helvetica Neue"/>
                <a:cs typeface="DejaVu Sans" charset="0"/>
              </a:rPr>
              <a:t> Surgeon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87338" y="1379538"/>
            <a:ext cx="9359900" cy="312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0000" tIns="66168" rIns="90000" bIns="45000">
            <a:spAutoFit/>
          </a:bodyPr>
          <a:lstStyle>
            <a:lvl1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1pPr>
            <a:lvl2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2pPr>
            <a:lvl3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3pPr>
            <a:lvl4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4pPr>
            <a:lvl5pPr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5pPr>
            <a:lvl6pPr marL="25146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6pPr>
            <a:lvl7pPr marL="29718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7pPr>
            <a:lvl8pPr marL="34290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8pPr>
            <a:lvl9pPr marL="3886200" indent="-228600" defTabSz="358775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0090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roid Sans Fallback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2800" dirty="0">
                <a:solidFill>
                  <a:srgbClr val="FF0000"/>
                </a:solidFill>
                <a:latin typeface="Helvetica Neue"/>
                <a:cs typeface="Helvetica Neue"/>
              </a:rPr>
              <a:t>Ιδίως κοίλο του </a:t>
            </a:r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στόματος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</a:rPr>
              <a:t>Δόντια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20 νεογιλοί</a:t>
            </a:r>
          </a:p>
          <a:p>
            <a:r>
              <a:rPr lang="el-GR" sz="2800" dirty="0" smtClean="0">
                <a:solidFill>
                  <a:srgbClr val="FF0000"/>
                </a:solidFill>
                <a:latin typeface="Helvetica Neue"/>
                <a:cs typeface="Helvetica Neue"/>
              </a:rPr>
              <a:t>32 μόνιμα</a:t>
            </a:r>
          </a:p>
          <a:p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8</a:t>
            </a:r>
            <a:r>
              <a:rPr lang="el-GR" sz="2400" dirty="0" smtClean="0">
                <a:solidFill>
                  <a:schemeClr val="bg1"/>
                </a:solidFill>
                <a:latin typeface="Helvetica Neue"/>
                <a:cs typeface="Helvetica Neue"/>
              </a:rPr>
              <a:t> </a:t>
            </a:r>
            <a:r>
              <a:rPr lang="el-GR" sz="2400" dirty="0">
                <a:solidFill>
                  <a:schemeClr val="bg1"/>
                </a:solidFill>
                <a:latin typeface="Helvetica Neue"/>
                <a:cs typeface="Helvetica Neue"/>
              </a:rPr>
              <a:t>τομείς</a:t>
            </a:r>
          </a:p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4</a:t>
            </a:r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 κυνόδοντες</a:t>
            </a:r>
          </a:p>
          <a:p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8</a:t>
            </a:r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 προγόμφιοι</a:t>
            </a:r>
          </a:p>
          <a:p>
            <a:r>
              <a:rPr lang="el-GR" sz="2400" dirty="0" smtClean="0">
                <a:solidFill>
                  <a:srgbClr val="FFFFFF"/>
                </a:solidFill>
                <a:latin typeface="Helvetica Neue"/>
                <a:cs typeface="Helvetica Neue"/>
              </a:rPr>
              <a:t>12 </a:t>
            </a:r>
            <a:r>
              <a:rPr lang="el-GR" sz="2400" dirty="0">
                <a:solidFill>
                  <a:srgbClr val="FFFFFF"/>
                </a:solidFill>
                <a:latin typeface="Helvetica Neue"/>
                <a:cs typeface="Helvetica Neue"/>
              </a:rPr>
              <a:t>γομφίοι</a:t>
            </a:r>
          </a:p>
        </p:txBody>
      </p:sp>
      <p:pic>
        <p:nvPicPr>
          <p:cNvPr id="14" name="Picture 10" descr="teeth BLU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50D56"/>
              </a:clrFrom>
              <a:clrTo>
                <a:srgbClr val="050D5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286" y="2565400"/>
            <a:ext cx="2530475" cy="36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7"/>
          <p:cNvGrpSpPr>
            <a:grpSpLocks/>
          </p:cNvGrpSpPr>
          <p:nvPr/>
        </p:nvGrpSpPr>
        <p:grpSpPr bwMode="auto">
          <a:xfrm>
            <a:off x="5964361" y="4221163"/>
            <a:ext cx="3900487" cy="2016125"/>
            <a:chOff x="2789" y="2659"/>
            <a:chExt cx="2457" cy="1270"/>
          </a:xfrm>
        </p:grpSpPr>
        <p:pic>
          <p:nvPicPr>
            <p:cNvPr id="16" name="Picture 11" descr="tooth only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9" y="2659"/>
              <a:ext cx="2457" cy="12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328" y="2659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 dirty="0">
                  <a:solidFill>
                    <a:srgbClr val="00FF00"/>
                  </a:solidFill>
                  <a:latin typeface="Helvetica Neue"/>
                </a:rPr>
                <a:t>1</a:t>
              </a:r>
              <a:endParaRPr lang="en-US" sz="2000" b="1" dirty="0">
                <a:solidFill>
                  <a:srgbClr val="00FF00"/>
                </a:solidFill>
                <a:latin typeface="Helvetica Neue"/>
              </a:endParaRPr>
            </a:p>
          </p:txBody>
        </p:sp>
        <p:sp>
          <p:nvSpPr>
            <p:cNvPr id="18" name="Text Box 13"/>
            <p:cNvSpPr txBox="1">
              <a:spLocks noChangeArrowheads="1"/>
            </p:cNvSpPr>
            <p:nvPr/>
          </p:nvSpPr>
          <p:spPr bwMode="auto">
            <a:xfrm>
              <a:off x="3038" y="2795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 dirty="0">
                  <a:solidFill>
                    <a:srgbClr val="00FF00"/>
                  </a:solidFill>
                  <a:latin typeface="Helvetica Neue"/>
                </a:rPr>
                <a:t>2</a:t>
              </a:r>
              <a:endParaRPr lang="en-US" sz="2000" b="1" dirty="0">
                <a:solidFill>
                  <a:srgbClr val="00FF00"/>
                </a:solidFill>
                <a:latin typeface="Helvetica Neue"/>
              </a:endParaRPr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2910" y="3015"/>
              <a:ext cx="205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 dirty="0">
                  <a:solidFill>
                    <a:srgbClr val="00FF00"/>
                  </a:solidFill>
                  <a:latin typeface="Helvetica Neue"/>
                </a:rPr>
                <a:t>3</a:t>
              </a:r>
              <a:endParaRPr lang="en-US" sz="2000" b="1" dirty="0">
                <a:solidFill>
                  <a:srgbClr val="00FF00"/>
                </a:solidFill>
                <a:latin typeface="Helvetica Neue"/>
              </a:endParaRP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2861" y="3345"/>
              <a:ext cx="206" cy="2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2000" b="1" dirty="0">
                  <a:solidFill>
                    <a:srgbClr val="00FF00"/>
                  </a:solidFill>
                  <a:latin typeface="Helvetica Neue"/>
                </a:rPr>
                <a:t>4</a:t>
              </a:r>
              <a:endParaRPr lang="en-US" sz="2000" b="1" dirty="0">
                <a:solidFill>
                  <a:srgbClr val="00FF00"/>
                </a:solidFill>
                <a:latin typeface="Helvetica Neue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75916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roid Sans Fallback"/>
      </a:majorFont>
      <a:minorFont>
        <a:latin typeface="Arial"/>
        <a:ea typeface="ＭＳ Ｐゴシック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roid Sans Fallb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roid Sans Fallback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roid Sans Fallback"/>
      </a:majorFont>
      <a:minorFont>
        <a:latin typeface="Arial"/>
        <a:ea typeface="ＭＳ Ｐゴシック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roid Sans Fallb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roid Sans Fallback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roid Sans Fallback"/>
      </a:majorFont>
      <a:minorFont>
        <a:latin typeface="Arial"/>
        <a:ea typeface="ＭＳ Ｐゴシック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roid Sans Fallb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roid Sans Fallback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roid Sans Fallback"/>
      </a:majorFont>
      <a:minorFont>
        <a:latin typeface="Arial"/>
        <a:ea typeface="ＭＳ Ｐゴシック"/>
        <a:cs typeface="Droid Sans Fallback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roid Sans Fallback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358775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effectLst/>
            <a:latin typeface="Arial" charset="0"/>
            <a:ea typeface="ＭＳ Ｐゴシック" charset="0"/>
            <a:cs typeface="Droid Sans Fallback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1225</TotalTime>
  <Words>1429</Words>
  <Application>Microsoft Office PowerPoint</Application>
  <PresentationFormat>Προσαρμογή</PresentationFormat>
  <Paragraphs>709</Paragraphs>
  <Slides>57</Slides>
  <Notes>57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7</vt:i4>
      </vt:variant>
      <vt:variant>
        <vt:lpstr>Θέμα</vt:lpstr>
      </vt:variant>
      <vt:variant>
        <vt:i4>4</vt:i4>
      </vt:variant>
      <vt:variant>
        <vt:lpstr>Τίτλοι διαφανειών</vt:lpstr>
      </vt:variant>
      <vt:variant>
        <vt:i4>57</vt:i4>
      </vt:variant>
    </vt:vector>
  </HeadingPairs>
  <TitlesOfParts>
    <vt:vector size="68" baseType="lpstr">
      <vt:lpstr>ＭＳ Ｐゴシック</vt:lpstr>
      <vt:lpstr>Arial</vt:lpstr>
      <vt:lpstr>DejaVu Sans</vt:lpstr>
      <vt:lpstr>Droid Sans Fallback</vt:lpstr>
      <vt:lpstr>Helvetica Neue</vt:lpstr>
      <vt:lpstr>Impact</vt:lpstr>
      <vt:lpstr>Times New Roman</vt:lpstr>
      <vt:lpstr>Office Theme</vt:lpstr>
      <vt:lpstr>Office Theme</vt:lpstr>
      <vt:lpstr>Office Theme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Ioannis Lazarettos</dc:creator>
  <cp:keywords/>
  <dc:description/>
  <cp:lastModifiedBy>Ioannis Lazarettos</cp:lastModifiedBy>
  <cp:revision>107</cp:revision>
  <cp:lastPrinted>1601-01-01T00:00:00Z</cp:lastPrinted>
  <dcterms:created xsi:type="dcterms:W3CDTF">2014-12-01T22:50:31Z</dcterms:created>
  <dcterms:modified xsi:type="dcterms:W3CDTF">2015-05-12T03:54:10Z</dcterms:modified>
</cp:coreProperties>
</file>