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8" r:id="rId1"/>
  </p:sldMasterIdLst>
  <p:notesMasterIdLst>
    <p:notesMasterId r:id="rId36"/>
  </p:notesMasterIdLst>
  <p:handoutMasterIdLst>
    <p:handoutMasterId r:id="rId37"/>
  </p:handoutMasterIdLst>
  <p:sldIdLst>
    <p:sldId id="256" r:id="rId2"/>
    <p:sldId id="483" r:id="rId3"/>
    <p:sldId id="498" r:id="rId4"/>
    <p:sldId id="499" r:id="rId5"/>
    <p:sldId id="500" r:id="rId6"/>
    <p:sldId id="484" r:id="rId7"/>
    <p:sldId id="502" r:id="rId8"/>
    <p:sldId id="503" r:id="rId9"/>
    <p:sldId id="501" r:id="rId10"/>
    <p:sldId id="504" r:id="rId11"/>
    <p:sldId id="505" r:id="rId12"/>
    <p:sldId id="485" r:id="rId13"/>
    <p:sldId id="486" r:id="rId14"/>
    <p:sldId id="506" r:id="rId15"/>
    <p:sldId id="507" r:id="rId16"/>
    <p:sldId id="508" r:id="rId17"/>
    <p:sldId id="509" r:id="rId18"/>
    <p:sldId id="487" r:id="rId19"/>
    <p:sldId id="495" r:id="rId20"/>
    <p:sldId id="496" r:id="rId21"/>
    <p:sldId id="497" r:id="rId22"/>
    <p:sldId id="493" r:id="rId23"/>
    <p:sldId id="512" r:id="rId24"/>
    <p:sldId id="513" r:id="rId25"/>
    <p:sldId id="514" r:id="rId26"/>
    <p:sldId id="510" r:id="rId27"/>
    <p:sldId id="511" r:id="rId28"/>
    <p:sldId id="494" r:id="rId29"/>
    <p:sldId id="488" r:id="rId30"/>
    <p:sldId id="489" r:id="rId31"/>
    <p:sldId id="490" r:id="rId32"/>
    <p:sldId id="492" r:id="rId33"/>
    <p:sldId id="491" r:id="rId34"/>
    <p:sldId id="388" r:id="rId3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entury Schoolbook" pitchFamily="18" charset="0"/>
        <a:ea typeface="+mn-ea"/>
        <a:cs typeface="Arial" charset="0"/>
      </a:defRPr>
    </a:lvl1pPr>
    <a:lvl2pPr marL="457200" algn="l" rtl="0" fontAlgn="base">
      <a:spcBef>
        <a:spcPct val="0"/>
      </a:spcBef>
      <a:spcAft>
        <a:spcPct val="0"/>
      </a:spcAft>
      <a:defRPr kern="1200">
        <a:solidFill>
          <a:schemeClr val="tx1"/>
        </a:solidFill>
        <a:latin typeface="Century Schoolbook" pitchFamily="18" charset="0"/>
        <a:ea typeface="+mn-ea"/>
        <a:cs typeface="Arial" charset="0"/>
      </a:defRPr>
    </a:lvl2pPr>
    <a:lvl3pPr marL="914400" algn="l" rtl="0" fontAlgn="base">
      <a:spcBef>
        <a:spcPct val="0"/>
      </a:spcBef>
      <a:spcAft>
        <a:spcPct val="0"/>
      </a:spcAft>
      <a:defRPr kern="1200">
        <a:solidFill>
          <a:schemeClr val="tx1"/>
        </a:solidFill>
        <a:latin typeface="Century Schoolbook" pitchFamily="18" charset="0"/>
        <a:ea typeface="+mn-ea"/>
        <a:cs typeface="Arial" charset="0"/>
      </a:defRPr>
    </a:lvl3pPr>
    <a:lvl4pPr marL="1371600" algn="l" rtl="0" fontAlgn="base">
      <a:spcBef>
        <a:spcPct val="0"/>
      </a:spcBef>
      <a:spcAft>
        <a:spcPct val="0"/>
      </a:spcAft>
      <a:defRPr kern="1200">
        <a:solidFill>
          <a:schemeClr val="tx1"/>
        </a:solidFill>
        <a:latin typeface="Century Schoolbook" pitchFamily="18" charset="0"/>
        <a:ea typeface="+mn-ea"/>
        <a:cs typeface="Arial" charset="0"/>
      </a:defRPr>
    </a:lvl4pPr>
    <a:lvl5pPr marL="1828800" algn="l" rtl="0" fontAlgn="base">
      <a:spcBef>
        <a:spcPct val="0"/>
      </a:spcBef>
      <a:spcAft>
        <a:spcPct val="0"/>
      </a:spcAft>
      <a:defRPr kern="1200">
        <a:solidFill>
          <a:schemeClr val="tx1"/>
        </a:solidFill>
        <a:latin typeface="Century Schoolbook" pitchFamily="18" charset="0"/>
        <a:ea typeface="+mn-ea"/>
        <a:cs typeface="Arial" charset="0"/>
      </a:defRPr>
    </a:lvl5pPr>
    <a:lvl6pPr marL="2286000" algn="l" defTabSz="914400" rtl="0" eaLnBrk="1" latinLnBrk="0" hangingPunct="1">
      <a:defRPr kern="1200">
        <a:solidFill>
          <a:schemeClr val="tx1"/>
        </a:solidFill>
        <a:latin typeface="Century Schoolbook" pitchFamily="18" charset="0"/>
        <a:ea typeface="+mn-ea"/>
        <a:cs typeface="Arial" charset="0"/>
      </a:defRPr>
    </a:lvl6pPr>
    <a:lvl7pPr marL="2743200" algn="l" defTabSz="914400" rtl="0" eaLnBrk="1" latinLnBrk="0" hangingPunct="1">
      <a:defRPr kern="1200">
        <a:solidFill>
          <a:schemeClr val="tx1"/>
        </a:solidFill>
        <a:latin typeface="Century Schoolbook" pitchFamily="18" charset="0"/>
        <a:ea typeface="+mn-ea"/>
        <a:cs typeface="Arial" charset="0"/>
      </a:defRPr>
    </a:lvl7pPr>
    <a:lvl8pPr marL="3200400" algn="l" defTabSz="914400" rtl="0" eaLnBrk="1" latinLnBrk="0" hangingPunct="1">
      <a:defRPr kern="1200">
        <a:solidFill>
          <a:schemeClr val="tx1"/>
        </a:solidFill>
        <a:latin typeface="Century Schoolbook" pitchFamily="18" charset="0"/>
        <a:ea typeface="+mn-ea"/>
        <a:cs typeface="Arial" charset="0"/>
      </a:defRPr>
    </a:lvl8pPr>
    <a:lvl9pPr marL="3657600" algn="l" defTabSz="914400" rtl="0" eaLnBrk="1" latinLnBrk="0" hangingPunct="1">
      <a:defRPr kern="1200">
        <a:solidFill>
          <a:schemeClr val="tx1"/>
        </a:solidFill>
        <a:latin typeface="Century Schoolbook"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35" autoAdjust="0"/>
    <p:restoredTop sz="95314" autoAdjust="0"/>
  </p:normalViewPr>
  <p:slideViewPr>
    <p:cSldViewPr>
      <p:cViewPr varScale="1">
        <p:scale>
          <a:sx n="85" d="100"/>
          <a:sy n="85" d="100"/>
        </p:scale>
        <p:origin x="821" y="5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290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C1C11B-0967-401C-98BA-836A32F2A517}" type="datetimeFigureOut">
              <a:rPr lang="el-GR"/>
              <a:pPr>
                <a:defRPr/>
              </a:pPr>
              <a:t>22/11/2015</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l-GR"/>
              <a:t>Εργαστήριο Βιοστατιστικής-Ε. Παπαγεωργίου</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4FDBF19-31F0-429D-8B92-AD453E76AAD5}" type="slidenum">
              <a:rPr lang="el-GR"/>
              <a:pPr>
                <a:defRPr/>
              </a:pPr>
              <a:t>‹#›</a:t>
            </a:fld>
            <a:endParaRPr lang="el-GR"/>
          </a:p>
        </p:txBody>
      </p:sp>
    </p:spTree>
    <p:extLst>
      <p:ext uri="{BB962C8B-B14F-4D97-AF65-F5344CB8AC3E}">
        <p14:creationId xmlns:p14="http://schemas.microsoft.com/office/powerpoint/2010/main" val="211342851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3FC76CD-04EE-46A3-885D-090C1240C5B7}" type="datetimeFigureOut">
              <a:rPr lang="el-GR"/>
              <a:pPr>
                <a:defRPr/>
              </a:pPr>
              <a:t>22/11/2015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l-GR"/>
              <a:t>Εργαστήριο Βιοστατιστικής-Ε. Παπαγεωργίου</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9281EA1-621B-4845-A868-A7A483D11EE9}" type="slidenum">
              <a:rPr lang="el-GR"/>
              <a:pPr>
                <a:defRPr/>
              </a:pPr>
              <a:t>‹#›</a:t>
            </a:fld>
            <a:endParaRPr lang="el-GR"/>
          </a:p>
        </p:txBody>
      </p:sp>
    </p:spTree>
    <p:extLst>
      <p:ext uri="{BB962C8B-B14F-4D97-AF65-F5344CB8AC3E}">
        <p14:creationId xmlns:p14="http://schemas.microsoft.com/office/powerpoint/2010/main" val="422300025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614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fld id="{0C78D981-76DE-4621-89E8-F7BA64BFC99B}" type="slidenum">
              <a:rPr lang="el-GR" smtClean="0">
                <a:latin typeface="Calibri" pitchFamily="34" charset="0"/>
              </a:rPr>
              <a:pPr fontAlgn="base">
                <a:spcBef>
                  <a:spcPct val="0"/>
                </a:spcBef>
                <a:spcAft>
                  <a:spcPct val="0"/>
                </a:spcAft>
                <a:defRPr/>
              </a:pPr>
              <a:t>1</a:t>
            </a:fld>
            <a:endParaRPr lang="el-GR" smtClean="0">
              <a:latin typeface="Calibri" pitchFamily="34" charset="0"/>
            </a:endParaRPr>
          </a:p>
        </p:txBody>
      </p:sp>
      <p:sp>
        <p:nvSpPr>
          <p:cNvPr id="61445"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r>
              <a:rPr lang="el-GR" smtClean="0">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2863283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3777BE5D-3504-44D7-AA9F-74526114DE7D}" type="slidenum">
              <a:rPr lang="el-GR">
                <a:latin typeface="Calibri" pitchFamily="34" charset="0"/>
              </a:rPr>
              <a:pPr fontAlgn="base">
                <a:spcBef>
                  <a:spcPct val="0"/>
                </a:spcBef>
                <a:spcAft>
                  <a:spcPct val="0"/>
                </a:spcAft>
              </a:pPr>
              <a:t>34</a:t>
            </a:fld>
            <a:endParaRPr lang="el-GR">
              <a:latin typeface="Calibri" pitchFamily="34" charset="0"/>
            </a:endParaRPr>
          </a:p>
        </p:txBody>
      </p:sp>
      <p:sp>
        <p:nvSpPr>
          <p:cNvPr id="399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100546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Υπότιτλος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Τίτλος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Στυλ κύριου τίτλου</a:t>
            </a:r>
            <a:endParaRPr kumimoji="0" lang="en-US"/>
          </a:p>
        </p:txBody>
      </p:sp>
      <p:cxnSp>
        <p:nvCxnSpPr>
          <p:cNvPr id="8" name="Ευθεία γραμμή σύνδεσης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Έλλειψη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Θέση ημερομηνίας 14"/>
          <p:cNvSpPr>
            <a:spLocks noGrp="1"/>
          </p:cNvSpPr>
          <p:nvPr>
            <p:ph type="dt" sz="half" idx="10"/>
          </p:nvPr>
        </p:nvSpPr>
        <p:spPr/>
        <p:txBody>
          <a:bodyPr/>
          <a:lstStyle/>
          <a:p>
            <a:pPr>
              <a:defRPr/>
            </a:pPr>
            <a:fld id="{B89C8146-84FB-4138-977C-0981BD2801E4}" type="datetime1">
              <a:rPr lang="el-GR" smtClean="0"/>
              <a:pPr>
                <a:defRPr/>
              </a:pPr>
              <a:t>22/11/2015</a:t>
            </a:fld>
            <a:endParaRPr lang="el-GR"/>
          </a:p>
        </p:txBody>
      </p:sp>
      <p:sp>
        <p:nvSpPr>
          <p:cNvPr id="16" name="Θέση αριθμού διαφάνειας 15"/>
          <p:cNvSpPr>
            <a:spLocks noGrp="1"/>
          </p:cNvSpPr>
          <p:nvPr>
            <p:ph type="sldNum" sz="quarter" idx="11"/>
          </p:nvPr>
        </p:nvSpPr>
        <p:spPr/>
        <p:txBody>
          <a:bodyPr/>
          <a:lstStyle/>
          <a:p>
            <a:pPr>
              <a:defRPr/>
            </a:pPr>
            <a:fld id="{250F0AA8-3144-4EB0-B30C-78710925F1D2}" type="slidenum">
              <a:rPr lang="el-GR" smtClean="0"/>
              <a:pPr>
                <a:defRPr/>
              </a:pPr>
              <a:t>‹#›</a:t>
            </a:fld>
            <a:endParaRPr lang="el-GR"/>
          </a:p>
        </p:txBody>
      </p:sp>
      <p:sp>
        <p:nvSpPr>
          <p:cNvPr id="17" name="Θέση υποσέλιδου 16"/>
          <p:cNvSpPr>
            <a:spLocks noGrp="1"/>
          </p:cNvSpPr>
          <p:nvPr>
            <p:ph type="ftr" sz="quarter" idx="12"/>
          </p:nvPr>
        </p:nvSpPr>
        <p:spPr/>
        <p:txBody>
          <a:bodyPr/>
          <a:lstStyle/>
          <a:p>
            <a:pPr>
              <a:defRPr/>
            </a:pPr>
            <a:r>
              <a:rPr lang="el-GR" smtClean="0"/>
              <a:t>Ε. ΠΑΠΑΓΕΩΡΓΙΟΥ</a:t>
            </a:r>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pPr>
              <a:defRPr/>
            </a:pPr>
            <a:fld id="{BCF54E26-C33D-4CB1-9764-7C5BAE803369}"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pPr>
              <a:defRPr/>
            </a:pPr>
            <a:fld id="{AF9F11BF-0C9D-4254-A94F-6240A74B2445}"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Θέση περιεχομένου 8"/>
          <p:cNvSpPr>
            <a:spLocks noGrp="1"/>
          </p:cNvSpPr>
          <p:nvPr>
            <p:ph idx="1"/>
          </p:nvPr>
        </p:nvSpPr>
        <p:spPr>
          <a:xfrm>
            <a:off x="457200" y="1524000"/>
            <a:ext cx="8229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Θέση ημερομηνίας 13"/>
          <p:cNvSpPr>
            <a:spLocks noGrp="1"/>
          </p:cNvSpPr>
          <p:nvPr>
            <p:ph type="dt" sz="half" idx="14"/>
          </p:nvPr>
        </p:nvSpPr>
        <p:spPr/>
        <p:txBody>
          <a:bodyPr/>
          <a:lstStyle/>
          <a:p>
            <a:pPr>
              <a:defRPr/>
            </a:pPr>
            <a:fld id="{5920EDA7-E178-40F2-B2A4-7DF219C40BBE}" type="datetime1">
              <a:rPr lang="el-GR" smtClean="0"/>
              <a:pPr>
                <a:defRPr/>
              </a:pPr>
              <a:t>22/11/2015</a:t>
            </a:fld>
            <a:endParaRPr lang="el-GR"/>
          </a:p>
        </p:txBody>
      </p:sp>
      <p:sp>
        <p:nvSpPr>
          <p:cNvPr id="15" name="Θέση αριθμού διαφάνειας 14"/>
          <p:cNvSpPr>
            <a:spLocks noGrp="1"/>
          </p:cNvSpPr>
          <p:nvPr>
            <p:ph type="sldNum" sz="quarter" idx="15"/>
          </p:nvPr>
        </p:nvSpPr>
        <p:spPr/>
        <p:txBody>
          <a:bodyPr/>
          <a:lstStyle>
            <a:lvl1pPr algn="ctr">
              <a:defRPr/>
            </a:lvl1pPr>
          </a:lstStyle>
          <a:p>
            <a:pPr>
              <a:defRPr/>
            </a:pPr>
            <a:fld id="{250F0AA8-3144-4EB0-B30C-78710925F1D2}" type="slidenum">
              <a:rPr lang="el-GR" smtClean="0"/>
              <a:pPr>
                <a:defRPr/>
              </a:pPr>
              <a:t>‹#›</a:t>
            </a:fld>
            <a:endParaRPr lang="el-GR"/>
          </a:p>
        </p:txBody>
      </p:sp>
      <p:sp>
        <p:nvSpPr>
          <p:cNvPr id="16" name="Θέση υποσέλιδου 15"/>
          <p:cNvSpPr>
            <a:spLocks noGrp="1"/>
          </p:cNvSpPr>
          <p:nvPr>
            <p:ph type="ftr" sz="quarter" idx="16"/>
          </p:nvPr>
        </p:nvSpPr>
        <p:spPr/>
        <p:txBody>
          <a:bodyPr/>
          <a:lstStyle/>
          <a:p>
            <a:pPr>
              <a:defRPr/>
            </a:pPr>
            <a:r>
              <a:rPr lang="el-GR" smtClean="0"/>
              <a:t>Ε. ΠΑΠΑΓΕΩΡΓΙΟΥ</a:t>
            </a:r>
            <a:endParaRPr lang="el-GR"/>
          </a:p>
        </p:txBody>
      </p:sp>
      <p:sp>
        <p:nvSpPr>
          <p:cNvPr id="17" name="Τίτλος 16"/>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Θέση ημερομηνίας 3"/>
          <p:cNvSpPr>
            <a:spLocks noGrp="1"/>
          </p:cNvSpPr>
          <p:nvPr>
            <p:ph type="dt" sz="half" idx="10"/>
          </p:nvPr>
        </p:nvSpPr>
        <p:spPr/>
        <p:txBody>
          <a:bodyPr/>
          <a:lstStyle/>
          <a:p>
            <a:pPr>
              <a:defRPr/>
            </a:pPr>
            <a:fld id="{F8C2C3BC-ACA2-4775-9AEF-FAF57ADE67BE}"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cxnSp>
        <p:nvCxnSpPr>
          <p:cNvPr id="7" name="Ευθεία γραμμή σύνδεσης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pPr>
              <a:defRPr/>
            </a:pPr>
            <a:fld id="{B8BE5F39-602D-438F-AF46-DA5D33688CA7}" type="datetime1">
              <a:rPr lang="el-GR" smtClean="0"/>
              <a:pPr>
                <a:defRPr/>
              </a:pPr>
              <a:t>22/11/2015</a:t>
            </a:fld>
            <a:endParaRPr lang="el-GR"/>
          </a:p>
        </p:txBody>
      </p:sp>
      <p:sp>
        <p:nvSpPr>
          <p:cNvPr id="6" name="Θέση υποσέλιδου 5"/>
          <p:cNvSpPr>
            <a:spLocks noGrp="1"/>
          </p:cNvSpPr>
          <p:nvPr>
            <p:ph type="ftr" sz="quarter" idx="11"/>
          </p:nvPr>
        </p:nvSpPr>
        <p:spPr/>
        <p:txBody>
          <a:bodyPr/>
          <a:lstStyle/>
          <a:p>
            <a:pPr>
              <a:defRPr/>
            </a:pPr>
            <a:r>
              <a:rPr lang="el-GR" smtClean="0"/>
              <a:t>Ε. ΠΑΠΑΓΕΩΡΓΙΟΥ</a:t>
            </a:r>
            <a:endParaRPr lang="el-GR"/>
          </a:p>
        </p:txBody>
      </p:sp>
      <p:sp>
        <p:nvSpPr>
          <p:cNvPr id="7" name="Θέση αριθμού διαφάνειας 6"/>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11" name="Θέση περιεχομένου 10"/>
          <p:cNvSpPr>
            <a:spLocks noGrp="1"/>
          </p:cNvSpPr>
          <p:nvPr>
            <p:ph sz="half" idx="1"/>
          </p:nvPr>
        </p:nvSpPr>
        <p:spPr>
          <a:xfrm>
            <a:off x="457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4648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Θέση αριθμού διαφάνειας 8"/>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8" name="Θέση υποσέλιδου 7"/>
          <p:cNvSpPr>
            <a:spLocks noGrp="1"/>
          </p:cNvSpPr>
          <p:nvPr>
            <p:ph type="ftr" sz="quarter" idx="11"/>
          </p:nvPr>
        </p:nvSpPr>
        <p:spPr/>
        <p:txBody>
          <a:bodyPr/>
          <a:lstStyle/>
          <a:p>
            <a:pPr>
              <a:defRPr/>
            </a:pPr>
            <a:r>
              <a:rPr lang="el-GR" smtClean="0"/>
              <a:t>Ε. ΠΑΠΑΓΕΩΡΓΙΟΥ</a:t>
            </a:r>
            <a:endParaRPr lang="el-GR"/>
          </a:p>
        </p:txBody>
      </p:sp>
      <p:sp>
        <p:nvSpPr>
          <p:cNvPr id="7" name="Θέση ημερομηνίας 6"/>
          <p:cNvSpPr>
            <a:spLocks noGrp="1"/>
          </p:cNvSpPr>
          <p:nvPr>
            <p:ph type="dt" sz="half" idx="10"/>
          </p:nvPr>
        </p:nvSpPr>
        <p:spPr/>
        <p:txBody>
          <a:bodyPr/>
          <a:lstStyle/>
          <a:p>
            <a:pPr>
              <a:defRPr/>
            </a:pPr>
            <a:fld id="{84D36910-4F8B-4081-9472-BE2480C6C613}" type="datetime1">
              <a:rPr lang="el-GR" smtClean="0"/>
              <a:pPr>
                <a:defRPr/>
              </a:pPr>
              <a:t>22/11/2015</a:t>
            </a:fld>
            <a:endParaRPr lang="el-GR"/>
          </a:p>
        </p:txBody>
      </p:sp>
      <p:sp>
        <p:nvSpPr>
          <p:cNvPr id="3" name="Θέση κειμένου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32" name="Θέση περιεχομένου 31"/>
          <p:cNvSpPr>
            <a:spLocks noGrp="1"/>
          </p:cNvSpPr>
          <p:nvPr>
            <p:ph sz="half" idx="2"/>
          </p:nvPr>
        </p:nvSpPr>
        <p:spPr>
          <a:xfrm>
            <a:off x="457200"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Θέση περιεχομένου 33"/>
          <p:cNvSpPr>
            <a:spLocks noGrp="1"/>
          </p:cNvSpPr>
          <p:nvPr>
            <p:ph sz="quarter" idx="4"/>
          </p:nvPr>
        </p:nvSpPr>
        <p:spPr>
          <a:xfrm>
            <a:off x="4649788"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Τίτλος 1"/>
          <p:cNvSpPr>
            <a:spLocks noGrp="1"/>
          </p:cNvSpPr>
          <p:nvPr>
            <p:ph type="title"/>
          </p:nvPr>
        </p:nvSpPr>
        <p:spPr>
          <a:xfrm>
            <a:off x="457200" y="155448"/>
            <a:ext cx="8229600" cy="1143000"/>
          </a:xfrm>
        </p:spPr>
        <p:txBody>
          <a:bodyPr anchor="b" anchorCtr="0"/>
          <a:lstStyle>
            <a:lvl1pPr>
              <a:defRPr/>
            </a:lvl1pPr>
          </a:lstStyle>
          <a:p>
            <a:r>
              <a:rPr kumimoji="0" lang="el-GR" smtClean="0"/>
              <a:t>Στυλ κύριου τίτλου</a:t>
            </a:r>
            <a:endParaRPr kumimoji="0" lang="en-US"/>
          </a:p>
        </p:txBody>
      </p:sp>
      <p:sp>
        <p:nvSpPr>
          <p:cNvPr id="12" name="Θέση κειμένου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cxnSp>
        <p:nvCxnSpPr>
          <p:cNvPr id="10" name="Ευθεία γραμμή σύνδεσης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pPr>
              <a:defRPr/>
            </a:pPr>
            <a:fld id="{CEF1B90B-5647-4864-9673-E68C40F1EF67}" type="datetime1">
              <a:rPr lang="el-GR" smtClean="0"/>
              <a:pPr>
                <a:defRPr/>
              </a:pPr>
              <a:t>22/11/2015</a:t>
            </a:fld>
            <a:endParaRPr lang="el-GR"/>
          </a:p>
        </p:txBody>
      </p:sp>
      <p:sp>
        <p:nvSpPr>
          <p:cNvPr id="4" name="Θέση υποσέλιδου 3"/>
          <p:cNvSpPr>
            <a:spLocks noGrp="1"/>
          </p:cNvSpPr>
          <p:nvPr>
            <p:ph type="ftr" sz="quarter" idx="11"/>
          </p:nvPr>
        </p:nvSpPr>
        <p:spPr/>
        <p:txBody>
          <a:bodyPr/>
          <a:lstStyle/>
          <a:p>
            <a:pPr>
              <a:defRPr/>
            </a:pPr>
            <a:r>
              <a:rPr lang="el-GR" smtClean="0"/>
              <a:t>Ε. ΠΑΠΑΓΕΩΡΓΙΟΥ</a:t>
            </a:r>
            <a:endParaRPr lang="el-GR"/>
          </a:p>
        </p:txBody>
      </p:sp>
      <p:sp>
        <p:nvSpPr>
          <p:cNvPr id="5" name="Θέση αριθμού διαφάνειας 4"/>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a:defRPr/>
            </a:pPr>
            <a:fld id="{AE543E75-7A64-4890-BD99-28573536FC4D}" type="datetime1">
              <a:rPr lang="el-GR" smtClean="0"/>
              <a:pPr>
                <a:defRPr/>
              </a:pPr>
              <a:t>22/11/2015</a:t>
            </a:fld>
            <a:endParaRPr lang="el-GR"/>
          </a:p>
        </p:txBody>
      </p:sp>
      <p:sp>
        <p:nvSpPr>
          <p:cNvPr id="3" name="Θέση υποσέλιδου 2"/>
          <p:cNvSpPr>
            <a:spLocks noGrp="1"/>
          </p:cNvSpPr>
          <p:nvPr>
            <p:ph type="ftr" sz="quarter" idx="11"/>
          </p:nvPr>
        </p:nvSpPr>
        <p:spPr/>
        <p:txBody>
          <a:bodyPr/>
          <a:lstStyle/>
          <a:p>
            <a:pPr>
              <a:defRPr/>
            </a:pPr>
            <a:r>
              <a:rPr lang="el-GR" smtClean="0"/>
              <a:t>Ε. ΠΑΠΑΓΕΩΡΓΙΟΥ</a:t>
            </a:r>
            <a:endParaRPr lang="el-GR"/>
          </a:p>
        </p:txBody>
      </p:sp>
      <p:sp>
        <p:nvSpPr>
          <p:cNvPr id="4" name="Θέση αριθμού διαφάνειας 3"/>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Θέση περιεχομένου 28"/>
          <p:cNvSpPr>
            <a:spLocks noGrp="1"/>
          </p:cNvSpPr>
          <p:nvPr>
            <p:ph sz="quarter" idx="1"/>
          </p:nvPr>
        </p:nvSpPr>
        <p:spPr>
          <a:xfrm>
            <a:off x="457200" y="457200"/>
            <a:ext cx="6248400" cy="5715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Θέση κειμένου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31" name="Τίτλος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8" name="Θέση ημερομηνίας 7"/>
          <p:cNvSpPr>
            <a:spLocks noGrp="1"/>
          </p:cNvSpPr>
          <p:nvPr>
            <p:ph type="dt" sz="half" idx="14"/>
          </p:nvPr>
        </p:nvSpPr>
        <p:spPr/>
        <p:txBody>
          <a:bodyPr/>
          <a:lstStyle/>
          <a:p>
            <a:pPr>
              <a:defRPr/>
            </a:pPr>
            <a:fld id="{CA537B3A-BCF5-4362-86B4-74CA5FF14246}" type="datetime1">
              <a:rPr lang="el-GR" smtClean="0"/>
              <a:pPr>
                <a:defRPr/>
              </a:pPr>
              <a:t>22/11/2015</a:t>
            </a:fld>
            <a:endParaRPr lang="el-GR"/>
          </a:p>
        </p:txBody>
      </p:sp>
      <p:sp>
        <p:nvSpPr>
          <p:cNvPr id="9" name="Θέση αριθμού διαφάνειας 8"/>
          <p:cNvSpPr>
            <a:spLocks noGrp="1"/>
          </p:cNvSpPr>
          <p:nvPr>
            <p:ph type="sldNum" sz="quarter" idx="15"/>
          </p:nvPr>
        </p:nvSpPr>
        <p:spPr/>
        <p:txBody>
          <a:bodyPr/>
          <a:lstStyle/>
          <a:p>
            <a:pPr>
              <a:defRPr/>
            </a:pPr>
            <a:fld id="{250F0AA8-3144-4EB0-B30C-78710925F1D2}" type="slidenum">
              <a:rPr lang="el-GR" smtClean="0"/>
              <a:pPr>
                <a:defRPr/>
              </a:pPr>
              <a:t>‹#›</a:t>
            </a:fld>
            <a:endParaRPr lang="el-GR"/>
          </a:p>
        </p:txBody>
      </p:sp>
      <p:sp>
        <p:nvSpPr>
          <p:cNvPr id="10" name="Θέση υποσέλιδου 9"/>
          <p:cNvSpPr>
            <a:spLocks noGrp="1"/>
          </p:cNvSpPr>
          <p:nvPr>
            <p:ph type="ftr" sz="quarter" idx="16"/>
          </p:nvPr>
        </p:nvSpPr>
        <p:spPr/>
        <p:txBody>
          <a:bodyPr/>
          <a:lstStyle/>
          <a:p>
            <a:pPr>
              <a:defRPr/>
            </a:pPr>
            <a:r>
              <a:rPr lang="el-GR" smtClean="0"/>
              <a:t>Ε. ΠΑΠΑΓΕΩΡΓΙΟΥ</a:t>
            </a: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Θέση κειμένου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8" name="Θέση ημερομηνίας 7"/>
          <p:cNvSpPr>
            <a:spLocks noGrp="1"/>
          </p:cNvSpPr>
          <p:nvPr>
            <p:ph type="dt" sz="half" idx="10"/>
          </p:nvPr>
        </p:nvSpPr>
        <p:spPr/>
        <p:txBody>
          <a:bodyPr/>
          <a:lstStyle/>
          <a:p>
            <a:pPr>
              <a:defRPr/>
            </a:pPr>
            <a:fld id="{5452BCF8-8D45-4510-B8B8-0289902FC0E4}" type="datetime1">
              <a:rPr lang="el-GR" smtClean="0"/>
              <a:pPr>
                <a:defRPr/>
              </a:pPr>
              <a:t>22/11/2015</a:t>
            </a:fld>
            <a:endParaRPr lang="el-GR"/>
          </a:p>
        </p:txBody>
      </p:sp>
      <p:sp>
        <p:nvSpPr>
          <p:cNvPr id="9" name="Θέση αριθμού διαφάνειας 8"/>
          <p:cNvSpPr>
            <a:spLocks noGrp="1"/>
          </p:cNvSpPr>
          <p:nvPr>
            <p:ph type="sldNum" sz="quarter" idx="11"/>
          </p:nvPr>
        </p:nvSpPr>
        <p:spPr/>
        <p:txBody>
          <a:bodyPr/>
          <a:lstStyle/>
          <a:p>
            <a:pPr>
              <a:defRPr/>
            </a:pPr>
            <a:fld id="{250F0AA8-3144-4EB0-B30C-78710925F1D2}" type="slidenum">
              <a:rPr lang="el-GR" smtClean="0"/>
              <a:pPr>
                <a:defRPr/>
              </a:pPr>
              <a:t>‹#›</a:t>
            </a:fld>
            <a:endParaRPr lang="el-GR"/>
          </a:p>
        </p:txBody>
      </p:sp>
      <p:sp>
        <p:nvSpPr>
          <p:cNvPr id="10" name="Θέση υποσέλιδου 9"/>
          <p:cNvSpPr>
            <a:spLocks noGrp="1"/>
          </p:cNvSpPr>
          <p:nvPr>
            <p:ph type="ftr" sz="quarter" idx="12"/>
          </p:nvPr>
        </p:nvSpPr>
        <p:spPr/>
        <p:txBody>
          <a:bodyPr/>
          <a:lstStyle/>
          <a:p>
            <a:pPr>
              <a:defRPr/>
            </a:pPr>
            <a:r>
              <a:rPr lang="el-GR" smtClean="0"/>
              <a:t>Ε. ΠΑΠΑΓΕΩΡΓΙΟΥ</a:t>
            </a: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Θέση κειμένου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C4E4AB2E-3AEB-4371-84B1-10757C1156D9}" type="datetime1">
              <a:rPr lang="el-GR" smtClean="0"/>
              <a:pPr>
                <a:defRPr/>
              </a:pPr>
              <a:t>22/11/2015</a:t>
            </a:fld>
            <a:endParaRPr lang="el-GR"/>
          </a:p>
        </p:txBody>
      </p:sp>
      <p:sp>
        <p:nvSpPr>
          <p:cNvPr id="10" name="Θέση υποσέλιδου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r>
              <a:rPr lang="el-GR" smtClean="0"/>
              <a:t>Ε. ΠΑΠΑΓΕΩΡΓΙΟΥ</a:t>
            </a:r>
            <a:endParaRPr lang="el-GR"/>
          </a:p>
        </p:txBody>
      </p:sp>
      <p:sp>
        <p:nvSpPr>
          <p:cNvPr id="22" name="Θέση αριθμού διαφάνειας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250F0AA8-3144-4EB0-B30C-78710925F1D2}" type="slidenum">
              <a:rPr lang="el-GR" smtClean="0"/>
              <a:pPr>
                <a:defRPr/>
              </a:pPr>
              <a:t>‹#›</a:t>
            </a:fld>
            <a:endParaRPr lang="el-GR"/>
          </a:p>
        </p:txBody>
      </p:sp>
      <p:sp>
        <p:nvSpPr>
          <p:cNvPr id="5" name="Θέση τίτλου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Στυλ κύριου τίτλου</a:t>
            </a:r>
            <a:endParaRPr kumimoji="0" lang="en-US"/>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hf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ubtitle 2"/>
          <p:cNvSpPr>
            <a:spLocks noGrp="1"/>
          </p:cNvSpPr>
          <p:nvPr>
            <p:ph type="subTitle" idx="1"/>
          </p:nvPr>
        </p:nvSpPr>
        <p:spPr>
          <a:xfrm>
            <a:off x="2339752" y="3573016"/>
            <a:ext cx="6172200" cy="1439863"/>
          </a:xfrm>
        </p:spPr>
        <p:txBody>
          <a:bodyPr/>
          <a:lstStyle/>
          <a:p>
            <a:pPr eaLnBrk="1" hangingPunct="1">
              <a:buClr>
                <a:srgbClr val="FE8637"/>
              </a:buClr>
            </a:pPr>
            <a:r>
              <a:rPr lang="el-GR" sz="1400" dirty="0" smtClean="0">
                <a:solidFill>
                  <a:srgbClr val="575F6D"/>
                </a:solidFill>
              </a:rPr>
              <a:t>Δρ Ε. ΠΑΠΑΓΕΩΡΓΙΟΥ</a:t>
            </a:r>
          </a:p>
          <a:p>
            <a:pPr eaLnBrk="1" hangingPunct="1"/>
            <a:r>
              <a:rPr lang="el-GR" sz="1400" dirty="0" smtClean="0"/>
              <a:t>Επίκουρος   Καθηγήτρια</a:t>
            </a:r>
          </a:p>
          <a:p>
            <a:pPr eaLnBrk="1" hangingPunct="1"/>
            <a:r>
              <a:rPr lang="el-GR" sz="1200" dirty="0" smtClean="0"/>
              <a:t>ΤΜΗΜΑ ΙΑΤΡΙΚΩΝ ΕΡΓΑΣΤΗΡΙΩΝ </a:t>
            </a:r>
          </a:p>
          <a:p>
            <a:pPr eaLnBrk="1" hangingPunct="1"/>
            <a:r>
              <a:rPr lang="el-GR" sz="1200" dirty="0" smtClean="0"/>
              <a:t>Τ.Ε.Ι. ΑΘΗΝΑΣ</a:t>
            </a:r>
          </a:p>
        </p:txBody>
      </p:sp>
      <p:sp>
        <p:nvSpPr>
          <p:cNvPr id="2" name="Title 1"/>
          <p:cNvSpPr>
            <a:spLocks noGrp="1"/>
          </p:cNvSpPr>
          <p:nvPr>
            <p:ph type="ctrTitle"/>
          </p:nvPr>
        </p:nvSpPr>
        <p:spPr>
          <a:xfrm>
            <a:off x="2267744" y="476672"/>
            <a:ext cx="6172994" cy="4536504"/>
          </a:xfrm>
        </p:spPr>
        <p:txBody>
          <a:bodyPr>
            <a:normAutofit fontScale="90000"/>
          </a:bodyPr>
          <a:lstStyle/>
          <a:p>
            <a:pPr>
              <a:defRPr/>
            </a:pP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1800" b="1" dirty="0" smtClean="0">
                <a:solidFill>
                  <a:schemeClr val="accent2">
                    <a:lumMod val="75000"/>
                  </a:schemeClr>
                </a:solidFill>
                <a:effectLst>
                  <a:outerShdw blurRad="38100" dist="38100" dir="2700000" algn="tl">
                    <a:srgbClr val="000000">
                      <a:alpha val="43137"/>
                    </a:srgbClr>
                  </a:outerShdw>
                </a:effectLst>
              </a:rPr>
              <a:t>Τ. Ε. Ι. </a:t>
            </a:r>
            <a:r>
              <a:rPr sz="1800" b="1" smtClean="0">
                <a:solidFill>
                  <a:schemeClr val="accent2">
                    <a:lumMod val="75000"/>
                  </a:schemeClr>
                </a:solidFill>
                <a:effectLst>
                  <a:outerShdw blurRad="38100" dist="38100" dir="2700000" algn="tl">
                    <a:srgbClr val="000000">
                      <a:alpha val="43137"/>
                    </a:srgbClr>
                  </a:outerShdw>
                </a:effectLst>
              </a:rPr>
              <a:t> </a:t>
            </a:r>
            <a:r>
              <a:rPr lang="el-GR" sz="1800" b="1" dirty="0" smtClean="0">
                <a:solidFill>
                  <a:schemeClr val="accent2">
                    <a:lumMod val="75000"/>
                  </a:schemeClr>
                </a:solidFill>
                <a:effectLst>
                  <a:outerShdw blurRad="38100" dist="38100" dir="2700000" algn="tl">
                    <a:srgbClr val="000000">
                      <a:alpha val="43137"/>
                    </a:srgbClr>
                  </a:outerShdw>
                </a:effectLst>
              </a:rPr>
              <a:t>Αθήνας</a:t>
            </a:r>
            <a:br>
              <a:rPr lang="el-GR" sz="1800" b="1" dirty="0" smtClean="0">
                <a:solidFill>
                  <a:schemeClr val="accent2">
                    <a:lumMod val="75000"/>
                  </a:schemeClr>
                </a:solidFill>
                <a:effectLst>
                  <a:outerShdw blurRad="38100" dist="38100" dir="2700000" algn="tl">
                    <a:srgbClr val="000000">
                      <a:alpha val="43137"/>
                    </a:srgbClr>
                  </a:outerShdw>
                </a:effectLst>
              </a:rPr>
            </a:br>
            <a:r>
              <a:rPr lang="el-GR" sz="1600" b="1" dirty="0" smtClean="0">
                <a:solidFill>
                  <a:schemeClr val="accent2">
                    <a:lumMod val="75000"/>
                  </a:schemeClr>
                </a:solidFill>
                <a:effectLst/>
              </a:rPr>
              <a:t>«ΠΡΟΗΓΜΕΝΕΣ </a:t>
            </a:r>
            <a:r>
              <a:rPr lang="el-GR" sz="1600" b="1" dirty="0">
                <a:solidFill>
                  <a:schemeClr val="accent2">
                    <a:lumMod val="75000"/>
                  </a:schemeClr>
                </a:solidFill>
                <a:effectLst/>
              </a:rPr>
              <a:t>ΜΈΘΟΔΟΙ ΚΑΙ ΥΛΙΚΑ ΣΤΗ ΣΥΝΤΉΡΗΣΗ ΚΑΙ ΠΡΟΣΤΑΣΊΑ ΤΗΣ ΠΟΛΙΤΙΣΤΙΚΗΣ ΚΛΗΡΟΝΟΜΙΑΣ»</a:t>
            </a:r>
            <a:br>
              <a:rPr lang="el-GR" sz="1600" b="1" dirty="0">
                <a:solidFill>
                  <a:schemeClr val="accent2">
                    <a:lumMod val="75000"/>
                  </a:schemeClr>
                </a:solidFill>
                <a:effectLst/>
              </a:rPr>
            </a:br>
            <a:r>
              <a:rPr lang="el-GR" sz="1600" b="1" dirty="0">
                <a:solidFill>
                  <a:schemeClr val="accent2">
                    <a:lumMod val="75000"/>
                  </a:schemeClr>
                </a:solidFill>
                <a:effectLst/>
              </a:rPr>
              <a:t>Τμήμα Συντήρησης Αρχαιοτήτων και Έργων Τέχνης</a:t>
            </a:r>
            <a:r>
              <a:rPr lang="el-GR" sz="1600" b="1" dirty="0">
                <a:solidFill>
                  <a:schemeClr val="bg1"/>
                </a:solidFill>
                <a:effectLst/>
              </a:rPr>
              <a:t/>
            </a:r>
            <a:br>
              <a:rPr lang="el-GR" sz="1600" b="1" dirty="0">
                <a:solidFill>
                  <a:schemeClr val="bg1"/>
                </a:solidFill>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solidFill>
                  <a:srgbClr val="FFFF00"/>
                </a:solidFill>
                <a:effectLst>
                  <a:outerShdw blurRad="38100" dist="38100" dir="2700000" algn="tl">
                    <a:srgbClr val="000000">
                      <a:alpha val="43137"/>
                    </a:srgbClr>
                  </a:outerShdw>
                </a:effectLst>
              </a:rPr>
              <a:t>ΣΤΑΤΙΣΤΙΚΕΣ ΜΕΘΟΔΟΙ ΕΠΕΞΕΡΓΑΣΙΑΣ </a:t>
            </a:r>
            <a:r>
              <a:rPr lang="el-GR" sz="2800" dirty="0" smtClean="0">
                <a:solidFill>
                  <a:srgbClr val="FFFF00"/>
                </a:solidFill>
                <a:effectLst>
                  <a:outerShdw blurRad="38100" dist="38100" dir="2700000" algn="tl">
                    <a:srgbClr val="000000">
                      <a:alpha val="43137"/>
                    </a:srgbClr>
                  </a:outerShdw>
                </a:effectLst>
              </a:rPr>
              <a:t>ΔΕΔΟΜΕΝΩΝ</a:t>
            </a:r>
            <a:r>
              <a:rPr lang="el-GR" sz="2800" dirty="0">
                <a:solidFill>
                  <a:srgbClr val="FFFF00"/>
                </a:solidFill>
                <a:effectLst>
                  <a:outerShdw blurRad="38100" dist="38100" dir="2700000" algn="tl">
                    <a:srgbClr val="000000">
                      <a:alpha val="43137"/>
                    </a:srgbClr>
                  </a:outerShdw>
                </a:effectLst>
              </a:rPr>
              <a:t/>
            </a:r>
            <a:br>
              <a:rPr lang="el-GR" sz="2800" dirty="0">
                <a:solidFill>
                  <a:srgbClr val="FFFF00"/>
                </a:solidFill>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endParaRPr lang="el-GR" sz="2800" dirty="0">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dirty="0" smtClean="0"/>
              <a:t/>
            </a:r>
            <a:br>
              <a:rPr lang="el-GR" sz="3600"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10</a:t>
            </a:fld>
            <a:endParaRPr lang="el-GR"/>
          </a:p>
        </p:txBody>
      </p:sp>
      <p:sp>
        <p:nvSpPr>
          <p:cNvPr id="6" name="5 - Θέση περιεχομένου"/>
          <p:cNvSpPr>
            <a:spLocks noGrp="1"/>
          </p:cNvSpPr>
          <p:nvPr>
            <p:ph idx="1"/>
          </p:nvPr>
        </p:nvSpPr>
        <p:spPr>
          <a:xfrm>
            <a:off x="457200" y="1524000"/>
            <a:ext cx="8115328" cy="976306"/>
          </a:xfrm>
        </p:spPr>
        <p:txBody>
          <a:bodyPr>
            <a:normAutofit/>
          </a:bodyPr>
          <a:lstStyle/>
          <a:p>
            <a:pPr>
              <a:buNone/>
            </a:pPr>
            <a:r>
              <a:rPr lang="el-GR" dirty="0" smtClean="0"/>
              <a:t>Οι Δείκτες </a:t>
            </a:r>
            <a:r>
              <a:rPr lang="en-US" b="1" dirty="0" smtClean="0"/>
              <a:t>Keiser-Meyer-</a:t>
            </a:r>
            <a:r>
              <a:rPr lang="en-US" b="1" dirty="0" err="1" smtClean="0"/>
              <a:t>Olkin</a:t>
            </a:r>
            <a:r>
              <a:rPr lang="en-US" b="1" dirty="0" smtClean="0"/>
              <a:t> </a:t>
            </a:r>
            <a:r>
              <a:rPr lang="el-GR" b="1" dirty="0" smtClean="0"/>
              <a:t>και </a:t>
            </a:r>
            <a:r>
              <a:rPr lang="en-US" b="1" dirty="0" smtClean="0"/>
              <a:t>Bartlett’s Test of </a:t>
            </a:r>
            <a:r>
              <a:rPr lang="en-US" b="1" dirty="0" err="1" smtClean="0"/>
              <a:t>Sphericity</a:t>
            </a:r>
            <a:r>
              <a:rPr lang="en-US" b="1" dirty="0" smtClean="0"/>
              <a:t> </a:t>
            </a:r>
            <a:r>
              <a:rPr lang="el-GR" dirty="0" smtClean="0"/>
              <a:t>όπως</a:t>
            </a:r>
            <a:r>
              <a:rPr lang="en-US" dirty="0" smtClean="0"/>
              <a:t> </a:t>
            </a:r>
            <a:r>
              <a:rPr lang="el-GR" dirty="0" smtClean="0"/>
              <a:t>εμφανίζονται στο </a:t>
            </a:r>
            <a:r>
              <a:rPr lang="el-GR" dirty="0" err="1" smtClean="0"/>
              <a:t>output</a:t>
            </a:r>
            <a:r>
              <a:rPr lang="el-GR" dirty="0" smtClean="0"/>
              <a:t> του</a:t>
            </a:r>
            <a:r>
              <a:rPr lang="el-GR" b="1" dirty="0" smtClean="0"/>
              <a:t> SPSS</a:t>
            </a:r>
            <a:endParaRPr lang="el-GR" dirty="0"/>
          </a:p>
        </p:txBody>
      </p:sp>
      <p:pic>
        <p:nvPicPr>
          <p:cNvPr id="454659" name="Picture 3"/>
          <p:cNvPicPr>
            <a:picLocks noChangeAspect="1" noChangeArrowheads="1"/>
          </p:cNvPicPr>
          <p:nvPr/>
        </p:nvPicPr>
        <p:blipFill>
          <a:blip r:embed="rId2"/>
          <a:srcRect/>
          <a:stretch>
            <a:fillRect/>
          </a:stretch>
        </p:blipFill>
        <p:spPr bwMode="auto">
          <a:xfrm>
            <a:off x="1785918" y="3071810"/>
            <a:ext cx="5276850" cy="23288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dirty="0" smtClean="0"/>
              <a:t/>
            </a:r>
            <a:br>
              <a:rPr lang="el-GR" sz="3600"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11</a:t>
            </a:fld>
            <a:endParaRPr lang="el-GR"/>
          </a:p>
        </p:txBody>
      </p:sp>
      <p:sp>
        <p:nvSpPr>
          <p:cNvPr id="6" name="5 - Θέση περιεχομένου"/>
          <p:cNvSpPr>
            <a:spLocks noGrp="1"/>
          </p:cNvSpPr>
          <p:nvPr>
            <p:ph idx="1"/>
          </p:nvPr>
        </p:nvSpPr>
        <p:spPr/>
        <p:txBody>
          <a:bodyPr>
            <a:normAutofit/>
          </a:bodyPr>
          <a:lstStyle/>
          <a:p>
            <a:pPr algn="just"/>
            <a:r>
              <a:rPr lang="el-GR" dirty="0" smtClean="0"/>
              <a:t>Ένα από τα βασικά ερωτήματα στην Παραγοντική Ανάλυση είναι ο καθορισμός του αριθμού των παραγόντων που θα χρησιμοποιήσουμε. Για να βρεθεί ο αριθμός των παραγόντων ο ερευνητής μπορεί να χρησιμοποιήσει κάποιες τεχνικές που θα τον βοηθήσουν να επιλέξει . Μια τέτοια τεχνική είναι το λεγόμενο </a:t>
            </a:r>
            <a:r>
              <a:rPr lang="en-US" dirty="0" err="1" smtClean="0"/>
              <a:t>Scree</a:t>
            </a:r>
            <a:r>
              <a:rPr lang="en-US" dirty="0" smtClean="0"/>
              <a:t> Plot </a:t>
            </a:r>
            <a:r>
              <a:rPr lang="el-GR" dirty="0" smtClean="0"/>
              <a:t>.</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12</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a:bodyPr>
          <a:lstStyle/>
          <a:p>
            <a:pPr algn="ctr"/>
            <a:r>
              <a:rPr lang="el-GR" sz="4000" b="1" dirty="0" smtClean="0">
                <a:solidFill>
                  <a:schemeClr val="accent6">
                    <a:lumMod val="50000"/>
                  </a:schemeClr>
                </a:solidFill>
              </a:rPr>
              <a:t>Κριτήριο </a:t>
            </a:r>
            <a:r>
              <a:rPr sz="4000" b="1" smtClean="0">
                <a:solidFill>
                  <a:schemeClr val="accent6">
                    <a:lumMod val="50000"/>
                  </a:schemeClr>
                </a:solidFill>
              </a:rPr>
              <a:t>Scree Test</a:t>
            </a:r>
            <a:endParaRPr lang="el-GR" sz="4000" dirty="0">
              <a:solidFill>
                <a:schemeClr val="accent6">
                  <a:lumMod val="50000"/>
                </a:schemeClr>
              </a:solidFill>
            </a:endParaRPr>
          </a:p>
        </p:txBody>
      </p:sp>
      <p:pic>
        <p:nvPicPr>
          <p:cNvPr id="455682" name="Picture 2"/>
          <p:cNvPicPr>
            <a:picLocks noGrp="1" noChangeAspect="1" noChangeArrowheads="1"/>
          </p:cNvPicPr>
          <p:nvPr>
            <p:ph idx="1"/>
          </p:nvPr>
        </p:nvPicPr>
        <p:blipFill>
          <a:blip r:embed="rId2"/>
          <a:srcRect/>
          <a:stretch>
            <a:fillRect/>
          </a:stretch>
        </p:blipFill>
        <p:spPr bwMode="auto">
          <a:xfrm>
            <a:off x="2266950" y="2081212"/>
            <a:ext cx="4610100" cy="3457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algn="just"/>
            <a:r>
              <a:rPr lang="el-GR" dirty="0" smtClean="0"/>
              <a:t>Παρατηρούμε ότι θα κρατήσουμε </a:t>
            </a:r>
            <a:r>
              <a:rPr lang="en-US" dirty="0" smtClean="0"/>
              <a:t>3</a:t>
            </a:r>
            <a:r>
              <a:rPr lang="el-GR" dirty="0" smtClean="0"/>
              <a:t> παράγοντες αφού στο  τρίτο σημείο φαίνεται το γράφημα να αλλάζει κλίση. Το πόσους παράγοντες θα επιλέξουμε να κρατήσουμε είναι καθαρά υποκειμενικό, για αυτό και η συγκεκριμένη μέθοδος έχει δεχτεί αρκετές κριτικές. </a:t>
            </a:r>
            <a:endParaRPr lang="el-GR" dirty="0"/>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13</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a:bodyPr>
          <a:lstStyle/>
          <a:p>
            <a:pPr algn="ctr"/>
            <a:r>
              <a:rPr lang="el-GR" sz="3600" dirty="0" smtClean="0">
                <a:solidFill>
                  <a:schemeClr val="accent3"/>
                </a:solidFill>
              </a:rPr>
              <a:t>Παραγοντική Ανάλυση</a:t>
            </a:r>
            <a:endParaRPr lang="el-GR"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pPr algn="just"/>
            <a:r>
              <a:rPr lang="el-GR" dirty="0" smtClean="0">
                <a:solidFill>
                  <a:schemeClr val="accent6">
                    <a:lumMod val="50000"/>
                  </a:schemeClr>
                </a:solidFill>
              </a:rPr>
              <a:t>Αρχικά «εξάγεται» </a:t>
            </a:r>
            <a:r>
              <a:rPr lang="el-GR" b="1" dirty="0" smtClean="0">
                <a:solidFill>
                  <a:schemeClr val="accent6">
                    <a:lumMod val="50000"/>
                  </a:schemeClr>
                </a:solidFill>
              </a:rPr>
              <a:t>ο πρώτος παράγοντας ή συνιστώσα, ο οποίος ερμηνεύει το μεγαλύτερο </a:t>
            </a:r>
            <a:r>
              <a:rPr lang="el-GR" dirty="0" smtClean="0">
                <a:solidFill>
                  <a:schemeClr val="accent6">
                    <a:lumMod val="50000"/>
                  </a:schemeClr>
                </a:solidFill>
              </a:rPr>
              <a:t>δυνατό </a:t>
            </a:r>
            <a:r>
              <a:rPr lang="el-GR" b="1" dirty="0" smtClean="0">
                <a:solidFill>
                  <a:schemeClr val="accent6">
                    <a:lumMod val="50000"/>
                  </a:schemeClr>
                </a:solidFill>
              </a:rPr>
              <a:t>ποσοστό της διακύμανσης ανάμεσα στα </a:t>
            </a:r>
            <a:r>
              <a:rPr lang="el-GR" dirty="0" smtClean="0">
                <a:solidFill>
                  <a:schemeClr val="accent6">
                    <a:lumMod val="50000"/>
                  </a:schemeClr>
                </a:solidFill>
              </a:rPr>
              <a:t>στοιχεία (</a:t>
            </a:r>
            <a:r>
              <a:rPr lang="el-GR" dirty="0" err="1" smtClean="0">
                <a:solidFill>
                  <a:schemeClr val="accent6">
                    <a:lumMod val="50000"/>
                  </a:schemeClr>
                </a:solidFill>
              </a:rPr>
              <a:t>items</a:t>
            </a:r>
            <a:r>
              <a:rPr lang="el-GR" dirty="0" smtClean="0">
                <a:solidFill>
                  <a:schemeClr val="accent6">
                    <a:lumMod val="50000"/>
                  </a:schemeClr>
                </a:solidFill>
              </a:rPr>
              <a:t>) και τον παράγοντα (συσχέτιση)</a:t>
            </a:r>
          </a:p>
          <a:p>
            <a:pPr algn="just"/>
            <a:r>
              <a:rPr lang="el-GR" dirty="0" smtClean="0">
                <a:solidFill>
                  <a:schemeClr val="accent6">
                    <a:lumMod val="50000"/>
                  </a:schemeClr>
                </a:solidFill>
              </a:rPr>
              <a:t>Στη συνέχεια «εξάγεται» </a:t>
            </a:r>
            <a:r>
              <a:rPr lang="el-GR" b="1" dirty="0" smtClean="0">
                <a:solidFill>
                  <a:schemeClr val="accent6">
                    <a:lumMod val="50000"/>
                  </a:schemeClr>
                </a:solidFill>
              </a:rPr>
              <a:t>ο επόμενος παράγοντας ή συνιστώσα, ο οποίος ερμηνεύει το μεγαλύτερο </a:t>
            </a:r>
            <a:r>
              <a:rPr lang="el-GR" dirty="0" smtClean="0">
                <a:solidFill>
                  <a:schemeClr val="accent6">
                    <a:lumMod val="50000"/>
                  </a:schemeClr>
                </a:solidFill>
              </a:rPr>
              <a:t>δυνατό ποσοστό της διακύμανσης που έχει απομείνει από την ερμηνεία του πρώτου παράγοντα.</a:t>
            </a:r>
          </a:p>
          <a:p>
            <a:pPr algn="just"/>
            <a:r>
              <a:rPr lang="el-GR" dirty="0" smtClean="0">
                <a:solidFill>
                  <a:schemeClr val="accent6">
                    <a:lumMod val="50000"/>
                  </a:schemeClr>
                </a:solidFill>
              </a:rPr>
              <a:t>Στη συνέχεια «εξάγεται» </a:t>
            </a:r>
            <a:r>
              <a:rPr lang="el-GR" b="1" dirty="0" smtClean="0">
                <a:solidFill>
                  <a:schemeClr val="accent6">
                    <a:lumMod val="50000"/>
                  </a:schemeClr>
                </a:solidFill>
              </a:rPr>
              <a:t>ο επόμενος παράγοντας ή συνιστώσα μέχρι να μην μείνει ποσοστό διακύμανσης </a:t>
            </a:r>
            <a:r>
              <a:rPr lang="el-GR" dirty="0" smtClean="0">
                <a:solidFill>
                  <a:schemeClr val="accent6">
                    <a:lumMod val="50000"/>
                  </a:schemeClr>
                </a:solidFill>
              </a:rPr>
              <a:t>που δεν ερμηνεύεται από τα στοιχεία που μελετάμε </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14</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a:bodyPr>
          <a:lstStyle/>
          <a:p>
            <a:r>
              <a:rPr lang="el-GR" sz="3600" b="1" dirty="0" smtClean="0">
                <a:solidFill>
                  <a:schemeClr val="accent6">
                    <a:lumMod val="50000"/>
                  </a:schemeClr>
                </a:solidFill>
              </a:rPr>
              <a:t>Η μέθοδος «εξαγωγής» των</a:t>
            </a:r>
            <a:br>
              <a:rPr lang="el-GR" sz="3600" b="1" dirty="0" smtClean="0">
                <a:solidFill>
                  <a:schemeClr val="accent6">
                    <a:lumMod val="50000"/>
                  </a:schemeClr>
                </a:solidFill>
              </a:rPr>
            </a:br>
            <a:r>
              <a:rPr lang="el-GR" sz="3600" b="1" dirty="0" smtClean="0">
                <a:solidFill>
                  <a:schemeClr val="accent6">
                    <a:lumMod val="50000"/>
                  </a:schemeClr>
                </a:solidFill>
              </a:rPr>
              <a:t>παραγόντων</a:t>
            </a:r>
            <a:endParaRPr lang="el-GR" sz="36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a:buNone/>
            </a:pPr>
            <a:r>
              <a:rPr lang="el-GR" dirty="0" smtClean="0">
                <a:solidFill>
                  <a:schemeClr val="accent6">
                    <a:lumMod val="50000"/>
                  </a:schemeClr>
                </a:solidFill>
              </a:rPr>
              <a:t>Η περιστροφή των παραγόντων είναι απαραίτητη για την </a:t>
            </a:r>
            <a:r>
              <a:rPr lang="el-GR" b="1" dirty="0" smtClean="0">
                <a:solidFill>
                  <a:schemeClr val="accent6">
                    <a:lumMod val="50000"/>
                  </a:schemeClr>
                </a:solidFill>
              </a:rPr>
              <a:t>ευκολότερη ερμηνεία των παραγόντων (ή </a:t>
            </a:r>
            <a:r>
              <a:rPr lang="el-GR" dirty="0" smtClean="0">
                <a:solidFill>
                  <a:schemeClr val="accent6">
                    <a:lumMod val="50000"/>
                  </a:schemeClr>
                </a:solidFill>
              </a:rPr>
              <a:t>συνιστωσών) που έχουν προκύψει από την ανάλυση.</a:t>
            </a:r>
          </a:p>
          <a:p>
            <a:r>
              <a:rPr lang="el-GR" b="1" dirty="0" smtClean="0">
                <a:solidFill>
                  <a:schemeClr val="accent6">
                    <a:lumMod val="50000"/>
                  </a:schemeClr>
                </a:solidFill>
              </a:rPr>
              <a:t>Ορθογώνια περιστροφή (</a:t>
            </a:r>
            <a:r>
              <a:rPr lang="en-US" b="1" dirty="0" smtClean="0">
                <a:solidFill>
                  <a:schemeClr val="accent6">
                    <a:lumMod val="50000"/>
                  </a:schemeClr>
                </a:solidFill>
              </a:rPr>
              <a:t>orthogonal)</a:t>
            </a:r>
          </a:p>
          <a:p>
            <a:r>
              <a:rPr lang="el-GR" b="1" dirty="0" smtClean="0">
                <a:solidFill>
                  <a:schemeClr val="accent6">
                    <a:lumMod val="50000"/>
                  </a:schemeClr>
                </a:solidFill>
              </a:rPr>
              <a:t>Πλάγια περιστροφή (</a:t>
            </a:r>
            <a:r>
              <a:rPr lang="en-US" b="1" dirty="0" smtClean="0">
                <a:solidFill>
                  <a:schemeClr val="accent6">
                    <a:lumMod val="50000"/>
                  </a:schemeClr>
                </a:solidFill>
              </a:rPr>
              <a:t>oblique)</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15</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a:bodyPr>
          <a:lstStyle/>
          <a:p>
            <a:r>
              <a:rPr lang="el-GR" sz="3600" b="1" dirty="0" smtClean="0">
                <a:solidFill>
                  <a:schemeClr val="accent6">
                    <a:lumMod val="50000"/>
                  </a:schemeClr>
                </a:solidFill>
              </a:rPr>
              <a:t>Η περιστροφή των παραγόντων</a:t>
            </a:r>
            <a:endParaRPr lang="el-GR" sz="36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pPr algn="just"/>
            <a:r>
              <a:rPr lang="el-GR" dirty="0" smtClean="0">
                <a:solidFill>
                  <a:schemeClr val="accent6">
                    <a:lumMod val="50000"/>
                  </a:schemeClr>
                </a:solidFill>
              </a:rPr>
              <a:t>Αποτελούν το </a:t>
            </a:r>
            <a:r>
              <a:rPr lang="el-GR" b="1" dirty="0" smtClean="0">
                <a:solidFill>
                  <a:schemeClr val="accent6">
                    <a:lumMod val="50000"/>
                  </a:schemeClr>
                </a:solidFill>
              </a:rPr>
              <a:t>βάρος του της κάθε μεταβλητής </a:t>
            </a:r>
            <a:r>
              <a:rPr lang="el-GR" dirty="0" smtClean="0">
                <a:solidFill>
                  <a:schemeClr val="accent6">
                    <a:lumMod val="50000"/>
                  </a:schemeClr>
                </a:solidFill>
              </a:rPr>
              <a:t>(στοιχείου) στον κάθε παράγοντα (δείκτη συσχέτισης)</a:t>
            </a:r>
          </a:p>
          <a:p>
            <a:pPr algn="just"/>
            <a:r>
              <a:rPr lang="el-GR" dirty="0" smtClean="0">
                <a:solidFill>
                  <a:schemeClr val="accent6">
                    <a:lumMod val="50000"/>
                  </a:schemeClr>
                </a:solidFill>
              </a:rPr>
              <a:t>Αποτελούν βασικές πληροφορίες για την </a:t>
            </a:r>
            <a:r>
              <a:rPr lang="el-GR" b="1" dirty="0" smtClean="0">
                <a:solidFill>
                  <a:schemeClr val="accent6">
                    <a:lumMod val="50000"/>
                  </a:schemeClr>
                </a:solidFill>
              </a:rPr>
              <a:t>ερμηνεία των </a:t>
            </a:r>
            <a:r>
              <a:rPr lang="el-GR" dirty="0" smtClean="0">
                <a:solidFill>
                  <a:schemeClr val="accent6">
                    <a:lumMod val="50000"/>
                  </a:schemeClr>
                </a:solidFill>
              </a:rPr>
              <a:t>παραγόντων</a:t>
            </a:r>
          </a:p>
          <a:p>
            <a:pPr algn="just"/>
            <a:r>
              <a:rPr lang="el-GR" dirty="0" smtClean="0">
                <a:solidFill>
                  <a:schemeClr val="accent6">
                    <a:lumMod val="50000"/>
                  </a:schemeClr>
                </a:solidFill>
              </a:rPr>
              <a:t>Όσο </a:t>
            </a:r>
            <a:r>
              <a:rPr lang="el-GR" b="1" dirty="0" smtClean="0">
                <a:solidFill>
                  <a:schemeClr val="accent6">
                    <a:lumMod val="50000"/>
                  </a:schemeClr>
                </a:solidFill>
              </a:rPr>
              <a:t>υψηλότερη η φόρτιση τόσο πιο εύκολη η </a:t>
            </a:r>
            <a:r>
              <a:rPr lang="el-GR" dirty="0" smtClean="0">
                <a:solidFill>
                  <a:schemeClr val="accent6">
                    <a:lumMod val="50000"/>
                  </a:schemeClr>
                </a:solidFill>
              </a:rPr>
              <a:t>ερμηνεία του παράγοντα</a:t>
            </a:r>
          </a:p>
          <a:p>
            <a:pPr algn="just"/>
            <a:r>
              <a:rPr lang="el-GR" dirty="0" smtClean="0">
                <a:solidFill>
                  <a:schemeClr val="accent6">
                    <a:lumMod val="50000"/>
                  </a:schemeClr>
                </a:solidFill>
              </a:rPr>
              <a:t>Μια φόρτιση κρίνεται σημαντική όταν είναι πάνω από </a:t>
            </a:r>
            <a:r>
              <a:rPr lang="el-GR" b="1" dirty="0" smtClean="0">
                <a:solidFill>
                  <a:schemeClr val="accent6">
                    <a:lumMod val="50000"/>
                  </a:schemeClr>
                </a:solidFill>
              </a:rPr>
              <a:t>0.30</a:t>
            </a:r>
          </a:p>
          <a:p>
            <a:pPr algn="just"/>
            <a:r>
              <a:rPr lang="el-GR" dirty="0" smtClean="0">
                <a:solidFill>
                  <a:schemeClr val="accent6">
                    <a:lumMod val="50000"/>
                  </a:schemeClr>
                </a:solidFill>
              </a:rPr>
              <a:t>Σημαντικό ρόλο παίζουν και οι </a:t>
            </a:r>
            <a:r>
              <a:rPr lang="el-GR" b="1" dirty="0" smtClean="0">
                <a:solidFill>
                  <a:schemeClr val="accent6">
                    <a:lumMod val="50000"/>
                  </a:schemeClr>
                </a:solidFill>
              </a:rPr>
              <a:t>δευτερογενείς φορτίσεις (</a:t>
            </a:r>
            <a:r>
              <a:rPr lang="el-GR" dirty="0" smtClean="0">
                <a:solidFill>
                  <a:schemeClr val="accent6">
                    <a:lumMod val="50000"/>
                  </a:schemeClr>
                </a:solidFill>
              </a:rPr>
              <a:t>υψηλές φορτίσεις σε δύο παράγοντες ταυτόχρονα)</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16</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a:bodyPr>
          <a:lstStyle/>
          <a:p>
            <a:r>
              <a:rPr lang="el-GR" sz="3600" b="1" dirty="0" smtClean="0">
                <a:solidFill>
                  <a:schemeClr val="accent6">
                    <a:lumMod val="50000"/>
                  </a:schemeClr>
                </a:solidFill>
              </a:rPr>
              <a:t>Φορτίσεις (</a:t>
            </a:r>
            <a:r>
              <a:rPr sz="3600" b="1" smtClean="0">
                <a:solidFill>
                  <a:schemeClr val="accent6">
                    <a:lumMod val="50000"/>
                  </a:schemeClr>
                </a:solidFill>
              </a:rPr>
              <a:t>Factor Loadings)</a:t>
            </a:r>
            <a:endParaRPr lang="el-GR" sz="36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17</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pic>
        <p:nvPicPr>
          <p:cNvPr id="456706" name="Picture 2" descr="C:\Users\Efi\Desktop\Untitled.png"/>
          <p:cNvPicPr>
            <a:picLocks noGrp="1" noChangeAspect="1" noChangeArrowheads="1"/>
          </p:cNvPicPr>
          <p:nvPr>
            <p:ph idx="1"/>
          </p:nvPr>
        </p:nvPicPr>
        <p:blipFill>
          <a:blip r:embed="rId2"/>
          <a:srcRect/>
          <a:stretch>
            <a:fillRect/>
          </a:stretch>
        </p:blipFill>
        <p:spPr bwMode="auto">
          <a:xfrm>
            <a:off x="1857356" y="142852"/>
            <a:ext cx="5429288" cy="5896883"/>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endParaRPr lang="el-GR" dirty="0" smtClean="0"/>
          </a:p>
          <a:p>
            <a:r>
              <a:rPr lang="el-GR" b="1" dirty="0" smtClean="0">
                <a:solidFill>
                  <a:schemeClr val="accent6">
                    <a:lumMod val="50000"/>
                  </a:schemeClr>
                </a:solidFill>
              </a:rPr>
              <a:t>ΔΙΑΧΩΡΙΣΤΙΚΗ ΑΝΑΛΥΣΗ (</a:t>
            </a:r>
            <a:r>
              <a:rPr lang="en-US" b="1" dirty="0" smtClean="0">
                <a:solidFill>
                  <a:schemeClr val="accent6">
                    <a:lumMod val="50000"/>
                  </a:schemeClr>
                </a:solidFill>
              </a:rPr>
              <a:t>DISCRIMINANT ANALYSIS) </a:t>
            </a:r>
          </a:p>
          <a:p>
            <a:endParaRPr lang="el-GR" dirty="0" smtClean="0">
              <a:solidFill>
                <a:schemeClr val="accent6">
                  <a:lumMod val="50000"/>
                </a:schemeClr>
              </a:solidFill>
            </a:endParaRPr>
          </a:p>
          <a:p>
            <a:r>
              <a:rPr lang="el-GR" b="1" dirty="0" smtClean="0">
                <a:solidFill>
                  <a:schemeClr val="accent6">
                    <a:lumMod val="50000"/>
                  </a:schemeClr>
                </a:solidFill>
              </a:rPr>
              <a:t>ΑΝΑΛΥΣΗ ΚΑΤΑ ΣΥΣΤΑΔΕΣ (CLUSTER ANALYSIS) </a:t>
            </a:r>
          </a:p>
          <a:p>
            <a:endParaRPr lang="el-GR" dirty="0" smtClean="0">
              <a:solidFill>
                <a:schemeClr val="accent6">
                  <a:lumMod val="50000"/>
                </a:schemeClr>
              </a:solidFill>
            </a:endParaRPr>
          </a:p>
          <a:p>
            <a:r>
              <a:rPr lang="el-GR" b="1" dirty="0" smtClean="0">
                <a:solidFill>
                  <a:schemeClr val="accent6">
                    <a:lumMod val="50000"/>
                  </a:schemeClr>
                </a:solidFill>
              </a:rPr>
              <a:t>ΑΝΑΛΥΣΗ ΑΝΤΙΣΤΟΙΧΙΩΝ (</a:t>
            </a:r>
            <a:r>
              <a:rPr lang="en-US" b="1" dirty="0" smtClean="0">
                <a:solidFill>
                  <a:schemeClr val="accent6">
                    <a:lumMod val="50000"/>
                  </a:schemeClr>
                </a:solidFill>
              </a:rPr>
              <a:t>CORRESPODENCE ANALYSIS) </a:t>
            </a: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18</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500034" y="500042"/>
            <a:ext cx="7786742" cy="571504"/>
          </a:xfrm>
        </p:spPr>
        <p:txBody>
          <a:bodyPr>
            <a:normAutofit fontScale="90000"/>
          </a:bodyPr>
          <a:lstStyle/>
          <a:p>
            <a:pPr algn="ct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endParaRPr lang="el-GR" sz="3600" dirty="0"/>
          </a:p>
        </p:txBody>
      </p:sp>
      <p:sp>
        <p:nvSpPr>
          <p:cNvPr id="6" name="5 - Ορθογώνιο"/>
          <p:cNvSpPr/>
          <p:nvPr/>
        </p:nvSpPr>
        <p:spPr>
          <a:xfrm>
            <a:off x="2214546" y="500042"/>
            <a:ext cx="4572000" cy="923330"/>
          </a:xfrm>
          <a:prstGeom prst="rect">
            <a:avLst/>
          </a:prstGeom>
        </p:spPr>
        <p:txBody>
          <a:bodyPr>
            <a:spAutoFit/>
          </a:bodyPr>
          <a:lstStyle/>
          <a:p>
            <a:pPr algn="ctr"/>
            <a:r>
              <a:rPr lang="el-GR" b="1" dirty="0" smtClean="0">
                <a:solidFill>
                  <a:schemeClr val="accent6">
                    <a:lumMod val="50000"/>
                  </a:schemeClr>
                </a:solidFill>
              </a:rPr>
              <a:t>ΠΟΛΥΜΕΤΑΒΛΗΤΕΣ </a:t>
            </a:r>
            <a:br>
              <a:rPr lang="el-GR" b="1" dirty="0" smtClean="0">
                <a:solidFill>
                  <a:schemeClr val="accent6">
                    <a:lumMod val="50000"/>
                  </a:schemeClr>
                </a:solidFill>
              </a:rPr>
            </a:br>
            <a:r>
              <a:rPr lang="el-GR" b="1" dirty="0" smtClean="0">
                <a:solidFill>
                  <a:schemeClr val="accent6">
                    <a:lumMod val="50000"/>
                  </a:schemeClr>
                </a:solidFill>
              </a:rPr>
              <a:t>ΣΤΑΤΙΣΤΙΚΕΣ ΤΕΧΝΙΚΕΣ </a:t>
            </a:r>
            <a:br>
              <a:rPr lang="el-GR" b="1" dirty="0" smtClean="0">
                <a:solidFill>
                  <a:schemeClr val="accent6">
                    <a:lumMod val="50000"/>
                  </a:schemeClr>
                </a:solidFill>
              </a:rPr>
            </a:br>
            <a:endParaRPr lang="el-GR" dirty="0">
              <a:solidFill>
                <a:schemeClr val="accent6">
                  <a:lumMod val="5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algn="just"/>
            <a:r>
              <a:rPr lang="el-GR" dirty="0" smtClean="0">
                <a:solidFill>
                  <a:schemeClr val="accent6">
                    <a:lumMod val="50000"/>
                  </a:schemeClr>
                </a:solidFill>
              </a:rPr>
              <a:t>Η βασική ιδέα της διαχωριστικής ανάλυσης είναι να κατατάξει δεδομένα (συνήθως πολυδιάστατα) σε γνωστούς πληθυσμούς με γνωστές κατανομές για κάθε πληθυσμό. Σκοπός της διαχωριστικής ανάλυσης είναι να διαχωρίσει ή να κατανείμει κάθε παρατήρηση στους Κ γνωστούς πληθυσμούς-ομάδες. Προφανώς, ψάχνουμε για ένα διαχωριστικό κανόνα που μπορεί να κατατάξει σωστά όσο το δυνατόν περισσότερες παρατηρήσεις. </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19</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fontScale="90000"/>
          </a:bodyPr>
          <a:lstStyle/>
          <a:p>
            <a:pPr algn="ctr"/>
            <a:r>
              <a:rPr lang="el-GR" dirty="0" smtClean="0"/>
              <a:t/>
            </a:r>
            <a:br>
              <a:rPr lang="el-GR" dirty="0" smtClean="0"/>
            </a:br>
            <a:r>
              <a:rPr lang="el-GR" sz="2200" b="1" dirty="0" smtClean="0">
                <a:solidFill>
                  <a:schemeClr val="accent6">
                    <a:lumMod val="50000"/>
                  </a:schemeClr>
                </a:solidFill>
              </a:rPr>
              <a:t>ΔΙΑΧΩΡΙΣΤΙΚΗ ΑΝΑΛΥΣΗ (</a:t>
            </a:r>
            <a:r>
              <a:rPr sz="2200" b="1" smtClean="0">
                <a:solidFill>
                  <a:schemeClr val="accent6">
                    <a:lumMod val="50000"/>
                  </a:schemeClr>
                </a:solidFill>
              </a:rPr>
              <a:t>DISCRIMINANT ANALYSIS) </a:t>
            </a:r>
            <a:br>
              <a:rPr sz="2200" b="1" smtClean="0">
                <a:solidFill>
                  <a:schemeClr val="accent6">
                    <a:lumMod val="50000"/>
                  </a:schemeClr>
                </a:solidFill>
              </a:rPr>
            </a:br>
            <a:endParaRPr lang="el-GR" dirty="0">
              <a:solidFill>
                <a:schemeClr val="accent6">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dirty="0" smtClean="0"/>
              <a:t/>
            </a:r>
            <a:br>
              <a:rPr lang="el-GR" sz="3600"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a:t>
            </a:fld>
            <a:endParaRPr lang="el-GR"/>
          </a:p>
        </p:txBody>
      </p:sp>
      <p:sp>
        <p:nvSpPr>
          <p:cNvPr id="6" name="5 - Θέση περιεχομένου"/>
          <p:cNvSpPr>
            <a:spLocks noGrp="1"/>
          </p:cNvSpPr>
          <p:nvPr>
            <p:ph idx="1"/>
          </p:nvPr>
        </p:nvSpPr>
        <p:spPr/>
        <p:txBody>
          <a:bodyPr>
            <a:normAutofit fontScale="92500" lnSpcReduction="20000"/>
          </a:bodyPr>
          <a:lstStyle/>
          <a:p>
            <a:pPr algn="just"/>
            <a:r>
              <a:rPr lang="el-GR" dirty="0" smtClean="0"/>
              <a:t>Η παραγοντική ανάλυση είναι μια στατιστική μέθοδος που έχει σκοπό να βρει ύπαρξη παραγόντων κοινών ανάμεσα σε μια ομάδα μεταβλητών. Με αυτή την μεθοδολογία καταφέρνουμε: </a:t>
            </a:r>
          </a:p>
          <a:p>
            <a:pPr algn="just"/>
            <a:r>
              <a:rPr lang="el-GR" dirty="0" smtClean="0"/>
              <a:t>Να μειώσουμε τις διαστάσεις του προβλήματος </a:t>
            </a:r>
          </a:p>
          <a:p>
            <a:pPr algn="just"/>
            <a:r>
              <a:rPr lang="el-GR" dirty="0" smtClean="0"/>
              <a:t>Να δημιουργήσουμε καινούργιες μεταβλητές, τους παράγοντες, τις οποίες μπορούμε να τις θεωρήσουμε ως κάποιες μη μετρήσιμες μεταβλητές, όπως ελκυστικότητα ενός προϊόντος στο </a:t>
            </a:r>
            <a:r>
              <a:rPr lang="el-GR" dirty="0" err="1" smtClean="0"/>
              <a:t>Marketing</a:t>
            </a:r>
            <a:r>
              <a:rPr lang="el-GR" dirty="0" smtClean="0"/>
              <a:t> κ.α. </a:t>
            </a:r>
          </a:p>
          <a:p>
            <a:pPr algn="just"/>
            <a:r>
              <a:rPr lang="el-GR" dirty="0" smtClean="0"/>
              <a:t>Να εξηγήσουμε τις συσχετίσεις που υπάρχουν στα δεδομένα, για τις οποίες έχουμε υποθέσει ότι οφείλονται αποκλειστικά στην ύπαρξη κάποιων κοινών παραγόντων που δημιούργησαν τα δεδομένα. </a:t>
            </a:r>
          </a:p>
          <a:p>
            <a:endParaRPr lang="el-GR" dirty="0"/>
          </a:p>
        </p:txBody>
      </p:sp>
      <p:sp>
        <p:nvSpPr>
          <p:cNvPr id="7" name="6 - Ορθογώνιο"/>
          <p:cNvSpPr/>
          <p:nvPr/>
        </p:nvSpPr>
        <p:spPr>
          <a:xfrm>
            <a:off x="2357422" y="500042"/>
            <a:ext cx="4572000" cy="830997"/>
          </a:xfrm>
          <a:prstGeom prst="rect">
            <a:avLst/>
          </a:prstGeom>
        </p:spPr>
        <p:txBody>
          <a:bodyPr>
            <a:spAutoFit/>
          </a:bodyPr>
          <a:lstStyle/>
          <a:p>
            <a:pPr algn="ctr"/>
            <a:r>
              <a:rPr lang="el-GR" sz="2400" b="1" dirty="0" smtClean="0">
                <a:solidFill>
                  <a:schemeClr val="accent6">
                    <a:lumMod val="50000"/>
                  </a:schemeClr>
                </a:solidFill>
              </a:rPr>
              <a:t>ΠΟΛΥΜΕΤΑΒΛΗΤΗ </a:t>
            </a:r>
            <a:br>
              <a:rPr lang="el-GR" sz="2400" b="1" dirty="0" smtClean="0">
                <a:solidFill>
                  <a:schemeClr val="accent6">
                    <a:lumMod val="50000"/>
                  </a:schemeClr>
                </a:solidFill>
              </a:rPr>
            </a:br>
            <a:r>
              <a:rPr lang="el-GR" sz="2400" b="1" dirty="0" smtClean="0">
                <a:solidFill>
                  <a:schemeClr val="accent6">
                    <a:lumMod val="50000"/>
                  </a:schemeClr>
                </a:solidFill>
              </a:rPr>
              <a:t>ΣΤΑΤΙΣΤΙΚΗ ΑΝΑΛΥΣΗ </a:t>
            </a:r>
            <a:endParaRPr lang="el-GR" sz="24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a:bodyPr>
          <a:lstStyle/>
          <a:p>
            <a:r>
              <a:rPr lang="el-GR" dirty="0" smtClean="0">
                <a:solidFill>
                  <a:schemeClr val="accent6">
                    <a:lumMod val="50000"/>
                  </a:schemeClr>
                </a:solidFill>
              </a:rPr>
              <a:t>Οι εφαρμογές της μεθόδου είναι ποικίλες. Το αξιοσημείωτο με αυτή την μέθοδο είναι ότι σε πολλές επιστήμες αναφέρεται και με άλλες ονομασίες, όπως για παράδειγμα αναγνώριση προτύπων (</a:t>
            </a:r>
            <a:r>
              <a:rPr lang="el-GR" dirty="0" err="1" smtClean="0">
                <a:solidFill>
                  <a:schemeClr val="accent6">
                    <a:lumMod val="50000"/>
                  </a:schemeClr>
                </a:solidFill>
              </a:rPr>
              <a:t>pattern</a:t>
            </a:r>
            <a:r>
              <a:rPr lang="el-GR" dirty="0" smtClean="0">
                <a:solidFill>
                  <a:schemeClr val="accent6">
                    <a:lumMod val="50000"/>
                  </a:schemeClr>
                </a:solidFill>
              </a:rPr>
              <a:t> </a:t>
            </a:r>
            <a:r>
              <a:rPr lang="el-GR" dirty="0" err="1" smtClean="0">
                <a:solidFill>
                  <a:schemeClr val="accent6">
                    <a:lumMod val="50000"/>
                  </a:schemeClr>
                </a:solidFill>
              </a:rPr>
              <a:t>recognition</a:t>
            </a:r>
            <a:r>
              <a:rPr lang="el-GR" dirty="0" smtClean="0">
                <a:solidFill>
                  <a:schemeClr val="accent6">
                    <a:lumMod val="50000"/>
                  </a:schemeClr>
                </a:solidFill>
              </a:rPr>
              <a:t>) στην επιστήμη της πληροφορικής. Μερικά παραδείγματα εφαρμογών της μεθόδου είναι τα εξής: </a:t>
            </a:r>
          </a:p>
          <a:p>
            <a:r>
              <a:rPr lang="el-GR" dirty="0" smtClean="0">
                <a:solidFill>
                  <a:schemeClr val="accent6">
                    <a:lumMod val="50000"/>
                  </a:schemeClr>
                </a:solidFill>
              </a:rPr>
              <a:t>Στην Ιατρική συνήθως το ενδιαφέρον είναι να διαγνώσουμε την ασθένεια κάποιου ασθενή. Δεδομένου ότι για κάθε αρρώστια είναι γνωστά τα συμπτώματά της θέλουμε να κατασκευάσουμε ένα κανόνα, ο οποίος λαμβάνοντας υπόψη τα συμπτώματα αλλά και την γνώση μας για τα συμπτώματα να κάνει διάγνωση για τον καινούργιο ασθενή. </a:t>
            </a: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20</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fontScale="90000"/>
          </a:bodyPr>
          <a:lstStyle/>
          <a:p>
            <a:pPr algn="ctr"/>
            <a:r>
              <a:rPr lang="el-GR" dirty="0" smtClean="0"/>
              <a:t/>
            </a:r>
            <a:br>
              <a:rPr lang="el-GR" dirty="0" smtClean="0"/>
            </a:br>
            <a:r>
              <a:rPr lang="el-GR" sz="2200" b="1" dirty="0" smtClean="0">
                <a:solidFill>
                  <a:schemeClr val="accent6">
                    <a:lumMod val="50000"/>
                  </a:schemeClr>
                </a:solidFill>
              </a:rPr>
              <a:t>ΔΙΑΧΩΡΙΣΤΙΚΗ ΑΝΑΛΥΣΗ (</a:t>
            </a:r>
            <a:r>
              <a:rPr sz="2200" b="1" smtClean="0">
                <a:solidFill>
                  <a:schemeClr val="accent6">
                    <a:lumMod val="50000"/>
                  </a:schemeClr>
                </a:solidFill>
              </a:rPr>
              <a:t>DISCRIMINANT ANALYSIS) </a:t>
            </a:r>
            <a:br>
              <a:rPr sz="2200" b="1" smtClean="0">
                <a:solidFill>
                  <a:schemeClr val="accent6">
                    <a:lumMod val="50000"/>
                  </a:schemeClr>
                </a:solidFill>
              </a:rPr>
            </a:br>
            <a:endParaRPr lang="el-GR" dirty="0">
              <a:solidFill>
                <a:schemeClr val="accent6">
                  <a:lumMod val="50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10000"/>
          </a:bodyPr>
          <a:lstStyle/>
          <a:p>
            <a:pPr algn="just"/>
            <a:r>
              <a:rPr lang="el-GR" dirty="0" smtClean="0">
                <a:solidFill>
                  <a:schemeClr val="accent6">
                    <a:lumMod val="50000"/>
                  </a:schemeClr>
                </a:solidFill>
              </a:rPr>
              <a:t>Αυτό που πρέπει να τονίσουμε σε αυτό το σημείο είναι ότι ενώ η διαχωριστική ανάλυση μοιάζει με την ανάλυση κατά ομάδες (συστάδες), που θα δούμε παρακάτω, στην ουσία έχει σημαντικές διαφορές από αυτή. Η πιο σημαντική από τις διαφορές είναι ότι ενώ στην διαχωριστική ανάλυση οι ομάδες είναι γνωστές , στην ανάλυση κατά ομάδες σκοπός μας είναι να βρούμε αυτές τις ομάδες. Επιπλέον, στην διαχωριστική ανάλυση σκοπός μας είναι να δημιουργήσουμε ένα κανόνα που θα μας βοηθήσει να λάβουμε αποφάσεις στο μέλλον, ενώ στην ανάλυση κατά ομάδες ο κύριος στόχος μας είναι να δημιουργήσουμε ομοειδείς ομάδες με σκοπό την κατανόηση των ήδη υπαρχόντων στοιχείων και την μείωση της διασποράς σε επιμέρους ομάδας. </a:t>
            </a: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21</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rmAutofit fontScale="90000"/>
          </a:bodyPr>
          <a:lstStyle/>
          <a:p>
            <a:pPr algn="ctr"/>
            <a:r>
              <a:rPr lang="el-GR" dirty="0" smtClean="0"/>
              <a:t/>
            </a:r>
            <a:br>
              <a:rPr lang="el-GR" dirty="0" smtClean="0"/>
            </a:br>
            <a:r>
              <a:rPr lang="el-GR" sz="2200" b="1" dirty="0" smtClean="0">
                <a:solidFill>
                  <a:schemeClr val="accent6">
                    <a:lumMod val="50000"/>
                  </a:schemeClr>
                </a:solidFill>
              </a:rPr>
              <a:t>ΔΙΑΧΩΡΙΣΤΙΚΗ ΑΝΑΛΥΣΗ (</a:t>
            </a:r>
            <a:r>
              <a:rPr sz="2200" b="1" smtClean="0">
                <a:solidFill>
                  <a:schemeClr val="accent6">
                    <a:lumMod val="50000"/>
                  </a:schemeClr>
                </a:solidFill>
              </a:rPr>
              <a:t>DISCRIMINANT ANALYSIS) </a:t>
            </a:r>
            <a:br>
              <a:rPr sz="2200" b="1" smtClean="0">
                <a:solidFill>
                  <a:schemeClr val="accent6">
                    <a:lumMod val="50000"/>
                  </a:schemeClr>
                </a:solidFill>
              </a:rPr>
            </a:br>
            <a:endParaRPr lang="el-GR" dirty="0">
              <a:solidFill>
                <a:schemeClr val="accent6">
                  <a:lumMod val="5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a:bodyPr>
          <a:lstStyle/>
          <a:p>
            <a:pPr algn="just"/>
            <a:r>
              <a:rPr lang="el-GR" dirty="0" smtClean="0">
                <a:solidFill>
                  <a:schemeClr val="accent6">
                    <a:lumMod val="50000"/>
                  </a:schemeClr>
                </a:solidFill>
              </a:rPr>
              <a:t>Η ανάλυση κατά συστάδες σκοπό έχει να κατατάξει σε ομάδες τις υπάρχουσες παρατηρήσεις χρησιμοποιώντας την πληροφορία που υπάρχει σε κάποιες μεταβλητές. Με άλλα λόγια αυτή η μέθοδος εξετάζει πόσο όμοιες είναι κάποιες παρατηρήσεις ως προς κάποιον αριθμό μεταβλητών με σκοπό να δημιουργήσει ομάδες από παρατηρήσεις που μοιάζουν μεταξύ τους. </a:t>
            </a:r>
          </a:p>
          <a:p>
            <a:pPr algn="just"/>
            <a:r>
              <a:rPr lang="el-GR" dirty="0" smtClean="0">
                <a:solidFill>
                  <a:schemeClr val="accent6">
                    <a:lumMod val="50000"/>
                  </a:schemeClr>
                </a:solidFill>
              </a:rPr>
              <a:t>Μια επιτυχημένη ανάλυση θα πρέπει να καταλήξει σε ομάδες για τις οποίες οι παρατηρήσεις μέσα σε κάθε ομάδα να είναι όσο γίνεται πιο ομοιογενείς, αλλά παρατηρήσεις διαφορετικών ομάδων να διαφέρουν όσο γίνεται περισσότερο </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22</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pPr algn="ctr"/>
            <a:r>
              <a:rPr lang="el-GR" dirty="0" smtClean="0"/>
              <a:t/>
            </a:r>
            <a:br>
              <a:rPr lang="el-GR" dirty="0" smtClean="0"/>
            </a:br>
            <a:r>
              <a:rPr lang="el-GR" sz="2200" b="1" dirty="0" smtClean="0">
                <a:solidFill>
                  <a:schemeClr val="accent6">
                    <a:lumMod val="50000"/>
                  </a:schemeClr>
                </a:solidFill>
              </a:rPr>
              <a:t>ΑΝΑΛΥΣΗ  ΚΑΤΑ ΣΥΣΤΑΔΕΣ </a:t>
            </a:r>
            <a:br>
              <a:rPr lang="el-GR" sz="2200" b="1" dirty="0" smtClean="0">
                <a:solidFill>
                  <a:schemeClr val="accent6">
                    <a:lumMod val="50000"/>
                  </a:schemeClr>
                </a:solidFill>
              </a:rPr>
            </a:br>
            <a:r>
              <a:rPr lang="el-GR" sz="2200" b="1" dirty="0" smtClean="0">
                <a:solidFill>
                  <a:schemeClr val="accent6">
                    <a:lumMod val="50000"/>
                  </a:schemeClr>
                </a:solidFill>
              </a:rPr>
              <a:t>(CLUSTER  ANALYSIS) </a:t>
            </a:r>
            <a:r>
              <a:rPr lang="el-GR" b="1" dirty="0" smtClean="0"/>
              <a:t/>
            </a:r>
            <a:br>
              <a:rPr lang="el-GR" b="1" dirty="0" smtClean="0"/>
            </a:b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dirty="0" smtClean="0"/>
          </a:p>
          <a:p>
            <a:r>
              <a:rPr lang="el-GR" dirty="0" smtClean="0">
                <a:solidFill>
                  <a:schemeClr val="accent3">
                    <a:lumMod val="50000"/>
                  </a:schemeClr>
                </a:solidFill>
              </a:rPr>
              <a:t>Η μέθοδος θεωρεί πως ο αριθμός των ομάδων που θα προκύψουν είναι γνωστός εκ των προτέρων. Αποτελεί έναν περιορισμό της μεθόδου.</a:t>
            </a:r>
            <a:endParaRPr lang="el-GR" dirty="0">
              <a:solidFill>
                <a:schemeClr val="accent3">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23</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r>
              <a:rPr lang="el-GR" dirty="0" smtClean="0"/>
              <a:t/>
            </a:r>
            <a:br>
              <a:rPr lang="el-GR" dirty="0" smtClean="0"/>
            </a:br>
            <a:r>
              <a:rPr lang="el-GR" b="1" dirty="0" smtClean="0"/>
              <a:t/>
            </a:r>
            <a:br>
              <a:rPr lang="el-GR" b="1" dirty="0" smtClean="0"/>
            </a:br>
            <a:r>
              <a:rPr lang="el-GR" dirty="0" smtClean="0"/>
              <a:t/>
            </a:r>
            <a:br>
              <a:rPr lang="el-GR" dirty="0" smtClean="0"/>
            </a:br>
            <a:r>
              <a:rPr lang="el-GR" dirty="0" smtClean="0">
                <a:solidFill>
                  <a:schemeClr val="accent3">
                    <a:lumMod val="50000"/>
                  </a:schemeClr>
                </a:solidFill>
              </a:rPr>
              <a:t>Η μέθοδος </a:t>
            </a:r>
            <a:r>
              <a:rPr smtClean="0">
                <a:solidFill>
                  <a:schemeClr val="accent3">
                    <a:lumMod val="50000"/>
                  </a:schemeClr>
                </a:solidFill>
              </a:rPr>
              <a:t>K-Means </a:t>
            </a:r>
            <a:r>
              <a:rPr smtClean="0"/>
              <a:t/>
            </a:r>
            <a:br>
              <a:rPr smtClean="0"/>
            </a:b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85000" lnSpcReduction="20000"/>
          </a:bodyPr>
          <a:lstStyle/>
          <a:p>
            <a:endParaRPr lang="el-GR" dirty="0" smtClean="0"/>
          </a:p>
          <a:p>
            <a:pPr algn="just"/>
            <a:r>
              <a:rPr lang="el-GR" dirty="0" smtClean="0">
                <a:solidFill>
                  <a:schemeClr val="accent3">
                    <a:lumMod val="50000"/>
                  </a:schemeClr>
                </a:solidFill>
              </a:rPr>
              <a:t>Η μέθοδος δουλεύει επαναληπτικά. Χρησιμοποιεί την έννοια του κέντρου (</a:t>
            </a:r>
            <a:r>
              <a:rPr lang="el-GR" dirty="0" err="1" smtClean="0">
                <a:solidFill>
                  <a:schemeClr val="accent3">
                    <a:lumMod val="50000"/>
                  </a:schemeClr>
                </a:solidFill>
              </a:rPr>
              <a:t>centroid</a:t>
            </a:r>
            <a:r>
              <a:rPr lang="el-GR" dirty="0" smtClean="0">
                <a:solidFill>
                  <a:schemeClr val="accent3">
                    <a:lumMod val="50000"/>
                  </a:schemeClr>
                </a:solidFill>
              </a:rPr>
              <a:t>) της ομάδας και στην συνέχεια κατατάσσει τις παρατηρήσεις ανάλογα με την απόσταση τους από τα κέντρα όλων των ομάδων. Το κέντρο κάθε ομάδας δεν είναι τίποτα άλλο από την μέση τιμή για κάθε μεταβλητή όλων των παρατηρήσεων της ομάδας, δηλαδή αντιστοιχεί στο διάνυσμα των μέσων. </a:t>
            </a:r>
          </a:p>
          <a:p>
            <a:pPr algn="just"/>
            <a:r>
              <a:rPr lang="el-GR" dirty="0" smtClean="0">
                <a:solidFill>
                  <a:schemeClr val="accent3">
                    <a:lumMod val="50000"/>
                  </a:schemeClr>
                </a:solidFill>
              </a:rPr>
              <a:t>Στην συνέχεια για κάθε παρατήρηση υπολογίζουμε την ευκλείδεια απόσταση της από τα κέντρα των ομάδων που έχουμε και κατατάσσουμε κάθε παρατήρηση στην ομάδα που είναι πιο κοντά. Αφού κατατάξουμε όλες τις παρατηρήσεις, τότε υπολογίζουμε από την αρχή τα κέντρα, απλώς ως διάνυσμα των μέσων για τις παρατηρήσεις που ανήκουν στην κάθε ομάδα. Η διαδικασία επαναλαμβάνεται μέχρις ότου δεν υπάρχουν διαφορές ανάμεσα σε δύο διαδοχικές επαναλήψεις. </a:t>
            </a:r>
            <a:endParaRPr lang="el-GR" dirty="0">
              <a:solidFill>
                <a:schemeClr val="accent3">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24</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r>
              <a:rPr lang="el-GR" dirty="0" smtClean="0"/>
              <a:t/>
            </a:r>
            <a:br>
              <a:rPr lang="el-GR" dirty="0" smtClean="0"/>
            </a:br>
            <a:r>
              <a:rPr lang="el-GR" b="1" dirty="0" smtClean="0"/>
              <a:t/>
            </a:r>
            <a:br>
              <a:rPr lang="el-GR" b="1" dirty="0" smtClean="0"/>
            </a:br>
            <a:r>
              <a:rPr lang="el-GR" dirty="0" smtClean="0"/>
              <a:t/>
            </a:r>
            <a:br>
              <a:rPr lang="el-GR" dirty="0" smtClean="0"/>
            </a:br>
            <a:r>
              <a:rPr lang="el-GR" dirty="0" smtClean="0">
                <a:solidFill>
                  <a:schemeClr val="accent3">
                    <a:lumMod val="50000"/>
                  </a:schemeClr>
                </a:solidFill>
              </a:rPr>
              <a:t>Η μέθοδος </a:t>
            </a:r>
            <a:r>
              <a:rPr smtClean="0">
                <a:solidFill>
                  <a:schemeClr val="accent3">
                    <a:lumMod val="50000"/>
                  </a:schemeClr>
                </a:solidFill>
              </a:rPr>
              <a:t>K-Means </a:t>
            </a:r>
            <a:r>
              <a:rPr smtClean="0"/>
              <a:t/>
            </a:r>
            <a:br>
              <a:rPr smtClean="0"/>
            </a:b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dirty="0" smtClean="0"/>
          </a:p>
          <a:p>
            <a:pPr>
              <a:buNone/>
            </a:pPr>
            <a:r>
              <a:rPr lang="el-GR" dirty="0" smtClean="0"/>
              <a:t>Η παραπάνω διαδικασία αλγοριθμικά αποτυπώνεται ως: </a:t>
            </a:r>
          </a:p>
          <a:p>
            <a:r>
              <a:rPr lang="el-GR" b="1" dirty="0" smtClean="0">
                <a:solidFill>
                  <a:schemeClr val="accent3">
                    <a:lumMod val="50000"/>
                  </a:schemeClr>
                </a:solidFill>
              </a:rPr>
              <a:t>Βήμα 1</a:t>
            </a:r>
            <a:r>
              <a:rPr lang="el-GR" b="1" baseline="30000" dirty="0" smtClean="0">
                <a:solidFill>
                  <a:schemeClr val="accent3">
                    <a:lumMod val="50000"/>
                  </a:schemeClr>
                </a:solidFill>
              </a:rPr>
              <a:t>ο</a:t>
            </a:r>
            <a:r>
              <a:rPr lang="el-GR" b="1" dirty="0" smtClean="0">
                <a:solidFill>
                  <a:schemeClr val="accent3">
                    <a:lumMod val="50000"/>
                  </a:schemeClr>
                </a:solidFill>
              </a:rPr>
              <a:t>: </a:t>
            </a:r>
            <a:r>
              <a:rPr lang="el-GR" dirty="0" smtClean="0">
                <a:solidFill>
                  <a:schemeClr val="accent3">
                    <a:lumMod val="50000"/>
                  </a:schemeClr>
                </a:solidFill>
              </a:rPr>
              <a:t>Βρες τα αρχικά κέντρα </a:t>
            </a:r>
          </a:p>
          <a:p>
            <a:r>
              <a:rPr lang="el-GR" b="1" dirty="0" smtClean="0">
                <a:solidFill>
                  <a:schemeClr val="accent3">
                    <a:lumMod val="50000"/>
                  </a:schemeClr>
                </a:solidFill>
              </a:rPr>
              <a:t>Βήμα 2</a:t>
            </a:r>
            <a:r>
              <a:rPr lang="el-GR" b="1" baseline="30000" dirty="0" smtClean="0">
                <a:solidFill>
                  <a:schemeClr val="accent3">
                    <a:lumMod val="50000"/>
                  </a:schemeClr>
                </a:solidFill>
              </a:rPr>
              <a:t>ο</a:t>
            </a:r>
            <a:r>
              <a:rPr lang="el-GR" b="1" dirty="0" smtClean="0">
                <a:solidFill>
                  <a:schemeClr val="accent3">
                    <a:lumMod val="50000"/>
                  </a:schemeClr>
                </a:solidFill>
              </a:rPr>
              <a:t>: </a:t>
            </a:r>
            <a:r>
              <a:rPr lang="el-GR" dirty="0" smtClean="0">
                <a:solidFill>
                  <a:schemeClr val="accent3">
                    <a:lumMod val="50000"/>
                  </a:schemeClr>
                </a:solidFill>
              </a:rPr>
              <a:t>Κατάταξε κάθε παρατήρηση στην ομάδα της οποίας το κέντρο έχει τη μικρότερη απόσταση από την παρατήρηση</a:t>
            </a:r>
          </a:p>
          <a:p>
            <a:r>
              <a:rPr lang="el-GR" b="1" dirty="0" smtClean="0">
                <a:solidFill>
                  <a:schemeClr val="accent3">
                    <a:lumMod val="50000"/>
                  </a:schemeClr>
                </a:solidFill>
              </a:rPr>
              <a:t>Βήμα 3</a:t>
            </a:r>
            <a:r>
              <a:rPr lang="el-GR" b="1" baseline="30000" dirty="0" smtClean="0">
                <a:solidFill>
                  <a:schemeClr val="accent3">
                    <a:lumMod val="50000"/>
                  </a:schemeClr>
                </a:solidFill>
              </a:rPr>
              <a:t>ο</a:t>
            </a:r>
            <a:r>
              <a:rPr lang="el-GR" b="1" dirty="0" smtClean="0">
                <a:solidFill>
                  <a:schemeClr val="accent3">
                    <a:lumMod val="50000"/>
                  </a:schemeClr>
                </a:solidFill>
              </a:rPr>
              <a:t>: </a:t>
            </a:r>
            <a:r>
              <a:rPr lang="el-GR" dirty="0" smtClean="0">
                <a:solidFill>
                  <a:schemeClr val="accent3">
                    <a:lumMod val="50000"/>
                  </a:schemeClr>
                </a:solidFill>
              </a:rPr>
              <a:t>Από τις παρατηρήσεις που είναι μέσα στην ομάδα υπολόγισε τα νέα κέντρα</a:t>
            </a:r>
          </a:p>
          <a:p>
            <a:r>
              <a:rPr lang="el-GR" b="1" dirty="0" smtClean="0">
                <a:solidFill>
                  <a:schemeClr val="accent3">
                    <a:lumMod val="50000"/>
                  </a:schemeClr>
                </a:solidFill>
              </a:rPr>
              <a:t>Βήμα 4</a:t>
            </a:r>
            <a:r>
              <a:rPr lang="el-GR" b="1" baseline="30000" dirty="0" smtClean="0">
                <a:solidFill>
                  <a:schemeClr val="accent3">
                    <a:lumMod val="50000"/>
                  </a:schemeClr>
                </a:solidFill>
              </a:rPr>
              <a:t>ο</a:t>
            </a:r>
            <a:r>
              <a:rPr lang="el-GR" b="1" dirty="0" smtClean="0">
                <a:solidFill>
                  <a:schemeClr val="accent3">
                    <a:lumMod val="50000"/>
                  </a:schemeClr>
                </a:solidFill>
              </a:rPr>
              <a:t>: </a:t>
            </a:r>
            <a:r>
              <a:rPr lang="el-GR" dirty="0" smtClean="0">
                <a:solidFill>
                  <a:schemeClr val="accent3">
                    <a:lumMod val="50000"/>
                  </a:schemeClr>
                </a:solidFill>
              </a:rPr>
              <a:t>Αν νέα κέντρα δε διαφέρουν από τα παλιά σταμάτα αλλιώς πήγαινε στο βήμα 2  </a:t>
            </a:r>
            <a:endParaRPr lang="el-GR" dirty="0">
              <a:solidFill>
                <a:schemeClr val="accent3">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25</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r>
              <a:rPr lang="el-GR" dirty="0" smtClean="0"/>
              <a:t/>
            </a:r>
            <a:br>
              <a:rPr lang="el-GR" dirty="0" smtClean="0"/>
            </a:br>
            <a:r>
              <a:rPr lang="el-GR" b="1" dirty="0" smtClean="0"/>
              <a:t/>
            </a:r>
            <a:br>
              <a:rPr lang="el-GR" b="1" dirty="0" smtClean="0"/>
            </a:br>
            <a:r>
              <a:rPr lang="el-GR" dirty="0" smtClean="0"/>
              <a:t/>
            </a:r>
            <a:br>
              <a:rPr lang="el-GR" dirty="0" smtClean="0"/>
            </a:br>
            <a:r>
              <a:rPr lang="el-GR" dirty="0" smtClean="0">
                <a:solidFill>
                  <a:schemeClr val="accent3">
                    <a:lumMod val="50000"/>
                  </a:schemeClr>
                </a:solidFill>
              </a:rPr>
              <a:t>Η μέθοδος </a:t>
            </a:r>
            <a:r>
              <a:rPr smtClean="0">
                <a:solidFill>
                  <a:schemeClr val="accent3">
                    <a:lumMod val="50000"/>
                  </a:schemeClr>
                </a:solidFill>
              </a:rPr>
              <a:t>K-Means </a:t>
            </a:r>
            <a:r>
              <a:rPr smtClean="0"/>
              <a:t/>
            </a:r>
            <a:br>
              <a:rPr smtClean="0"/>
            </a:b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dirty="0" smtClean="0"/>
          </a:p>
          <a:p>
            <a:r>
              <a:rPr lang="el-GR" dirty="0" smtClean="0">
                <a:solidFill>
                  <a:schemeClr val="accent3">
                    <a:lumMod val="50000"/>
                  </a:schemeClr>
                </a:solidFill>
              </a:rPr>
              <a:t>Στην ιεραρχική ομαδοποίηση ο αριθμός των ομάδων δεν είναι γνωστός από πριν. Οι μέθοδοι λειτουργούν ιεραρχικά με την έννοια ότι ξεκινούν χρησιμοποιώντας κάθε παρατήρηση σαν μια ομάδα και σε κάθε βήμα ενώνουν σε ομάδες τις παρατηρήσεις που βρίσκονται κοντά. </a:t>
            </a:r>
            <a:endParaRPr lang="el-GR" dirty="0">
              <a:solidFill>
                <a:schemeClr val="accent3">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26</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pPr algn="ctr"/>
            <a:r>
              <a:rPr lang="el-GR" dirty="0" smtClean="0"/>
              <a:t/>
            </a:r>
            <a:br>
              <a:rPr lang="el-GR" dirty="0" smtClean="0"/>
            </a:br>
            <a:r>
              <a:rPr lang="el-GR" b="1" dirty="0" smtClean="0"/>
              <a:t/>
            </a:r>
            <a:br>
              <a:rPr lang="el-GR" b="1" dirty="0" smtClean="0"/>
            </a:br>
            <a:r>
              <a:rPr lang="el-GR" dirty="0" smtClean="0">
                <a:solidFill>
                  <a:schemeClr val="accent3">
                    <a:lumMod val="50000"/>
                  </a:schemeClr>
                </a:solidFill>
              </a:rPr>
              <a:t>Ιεραρχική Ομαδοποίηση </a:t>
            </a:r>
            <a:r>
              <a:rPr lang="el-GR" dirty="0" smtClean="0"/>
              <a:t/>
            </a:r>
            <a:br>
              <a:rPr lang="el-GR" dirty="0" smtClean="0"/>
            </a:b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20000"/>
          </a:bodyPr>
          <a:lstStyle/>
          <a:p>
            <a:endParaRPr lang="el-GR" dirty="0" smtClean="0"/>
          </a:p>
          <a:p>
            <a:pPr>
              <a:buNone/>
            </a:pPr>
            <a:r>
              <a:rPr lang="el-GR" dirty="0" smtClean="0"/>
              <a:t>	</a:t>
            </a:r>
            <a:r>
              <a:rPr lang="el-GR" dirty="0" smtClean="0">
                <a:solidFill>
                  <a:schemeClr val="accent3">
                    <a:lumMod val="50000"/>
                  </a:schemeClr>
                </a:solidFill>
              </a:rPr>
              <a:t>Την μέθοδο αυτή αλγοριθμικά θα μπορούσαμε να την αποτυπώσουμε: </a:t>
            </a:r>
          </a:p>
          <a:p>
            <a:r>
              <a:rPr lang="el-GR" b="1" dirty="0" smtClean="0">
                <a:solidFill>
                  <a:schemeClr val="accent3">
                    <a:lumMod val="50000"/>
                  </a:schemeClr>
                </a:solidFill>
              </a:rPr>
              <a:t>Βήμα 1: </a:t>
            </a:r>
            <a:r>
              <a:rPr lang="el-GR" dirty="0" smtClean="0">
                <a:solidFill>
                  <a:schemeClr val="accent3">
                    <a:lumMod val="50000"/>
                  </a:schemeClr>
                </a:solidFill>
              </a:rPr>
              <a:t>Δημιούργησε τον πίνακα αποστάσεων για όλες τις ομάδες </a:t>
            </a:r>
          </a:p>
          <a:p>
            <a:pPr algn="just"/>
            <a:r>
              <a:rPr lang="el-GR" b="1" dirty="0" smtClean="0">
                <a:solidFill>
                  <a:schemeClr val="accent3">
                    <a:lumMod val="50000"/>
                  </a:schemeClr>
                </a:solidFill>
              </a:rPr>
              <a:t>Βήμα 2: </a:t>
            </a:r>
            <a:r>
              <a:rPr lang="el-GR" dirty="0" smtClean="0">
                <a:solidFill>
                  <a:schemeClr val="accent3">
                    <a:lumMod val="50000"/>
                  </a:schemeClr>
                </a:solidFill>
              </a:rPr>
              <a:t>Βρες τη μικρότερη απόσταση και ένωσε τις δύο παρατηρήσεις με την μικρότερη απόσταση. Δηλαδή δημιουργούμε μια ομάδα με τις παρατηρήσεις που είναι πιο κοντά. Αν η μικρότερη απόσταση αφορά μια ήδη </a:t>
            </a:r>
            <a:r>
              <a:rPr lang="el-GR" dirty="0" err="1" smtClean="0">
                <a:solidFill>
                  <a:schemeClr val="accent3">
                    <a:lumMod val="50000"/>
                  </a:schemeClr>
                </a:solidFill>
              </a:rPr>
              <a:t>δημιουργηθείσα</a:t>
            </a:r>
            <a:r>
              <a:rPr lang="el-GR" dirty="0" smtClean="0">
                <a:solidFill>
                  <a:schemeClr val="accent3">
                    <a:lumMod val="50000"/>
                  </a:schemeClr>
                </a:solidFill>
              </a:rPr>
              <a:t> ομάδα και μια παρατήρηση, απλώς βάζουμε αυτή τη παρατήρηση σε αυτή την ομάδα ή αν αφορά δύο ομάδες που ήδη υπάρχουν τις ενώνουμε. </a:t>
            </a:r>
          </a:p>
          <a:p>
            <a:pPr algn="just"/>
            <a:r>
              <a:rPr lang="el-GR" b="1" dirty="0" smtClean="0">
                <a:solidFill>
                  <a:schemeClr val="accent3">
                    <a:lumMod val="50000"/>
                  </a:schemeClr>
                </a:solidFill>
              </a:rPr>
              <a:t>Βήμα 3: </a:t>
            </a:r>
            <a:r>
              <a:rPr lang="el-GR" dirty="0" smtClean="0">
                <a:solidFill>
                  <a:schemeClr val="accent3">
                    <a:lumMod val="50000"/>
                  </a:schemeClr>
                </a:solidFill>
              </a:rPr>
              <a:t>Αν δεν έχουν όλες οι παρατηρήσεις μπει σε μια ομάδα, πήγαινε στο βήμα 1, αλλιώς σταμάτα. </a:t>
            </a: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27</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a:xfrm>
            <a:off x="1428728" y="785794"/>
            <a:ext cx="7072362" cy="642942"/>
          </a:xfrm>
        </p:spPr>
        <p:txBody>
          <a:bodyPr>
            <a:normAutofit fontScale="90000"/>
          </a:bodyPr>
          <a:lstStyle/>
          <a:p>
            <a:pPr algn="ctr"/>
            <a:r>
              <a:rPr lang="el-GR" dirty="0" smtClean="0"/>
              <a:t/>
            </a:r>
            <a:br>
              <a:rPr lang="el-GR" dirty="0" smtClean="0"/>
            </a:br>
            <a:r>
              <a:rPr lang="el-GR" b="1" dirty="0" smtClean="0"/>
              <a:t/>
            </a:r>
            <a:br>
              <a:rPr lang="el-GR" b="1" dirty="0" smtClean="0"/>
            </a:br>
            <a:r>
              <a:rPr lang="el-GR" dirty="0" smtClean="0">
                <a:solidFill>
                  <a:schemeClr val="accent3">
                    <a:lumMod val="50000"/>
                  </a:schemeClr>
                </a:solidFill>
              </a:rPr>
              <a:t>Ιεραρχική Ομαδοποίηση </a:t>
            </a:r>
            <a:r>
              <a:rPr lang="el-GR" dirty="0" smtClean="0"/>
              <a:t/>
            </a:r>
            <a:br>
              <a:rPr lang="el-GR" dirty="0" smtClean="0"/>
            </a:b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pPr algn="just"/>
            <a:r>
              <a:rPr lang="el-GR" dirty="0" smtClean="0">
                <a:solidFill>
                  <a:schemeClr val="accent6">
                    <a:lumMod val="50000"/>
                  </a:schemeClr>
                </a:solidFill>
              </a:rPr>
              <a:t>Η </a:t>
            </a:r>
            <a:r>
              <a:rPr lang="el-GR" dirty="0" err="1" smtClean="0">
                <a:solidFill>
                  <a:schemeClr val="accent6">
                    <a:lumMod val="50000"/>
                  </a:schemeClr>
                </a:solidFill>
              </a:rPr>
              <a:t>cluster</a:t>
            </a:r>
            <a:r>
              <a:rPr lang="el-GR" dirty="0" smtClean="0">
                <a:solidFill>
                  <a:schemeClr val="accent6">
                    <a:lumMod val="50000"/>
                  </a:schemeClr>
                </a:solidFill>
              </a:rPr>
              <a:t> </a:t>
            </a:r>
            <a:r>
              <a:rPr lang="el-GR" dirty="0" err="1" smtClean="0">
                <a:solidFill>
                  <a:schemeClr val="accent6">
                    <a:lumMod val="50000"/>
                  </a:schemeClr>
                </a:solidFill>
              </a:rPr>
              <a:t>analysis</a:t>
            </a:r>
            <a:r>
              <a:rPr lang="el-GR" dirty="0" smtClean="0">
                <a:solidFill>
                  <a:schemeClr val="accent6">
                    <a:lumMod val="50000"/>
                  </a:schemeClr>
                </a:solidFill>
              </a:rPr>
              <a:t> βρίσκει εφαρμογή σε πολλές επιστήμες. Μερικά παραδείγματα: </a:t>
            </a:r>
          </a:p>
          <a:p>
            <a:pPr algn="just"/>
            <a:r>
              <a:rPr lang="el-GR" dirty="0" smtClean="0">
                <a:solidFill>
                  <a:schemeClr val="accent6">
                    <a:lumMod val="50000"/>
                  </a:schemeClr>
                </a:solidFill>
              </a:rPr>
              <a:t>Οι βιολόγοι ενδιαφέρονται να κατατάξουν διαφορετικά ήδη ζώων σε ομάδες με βάση κάποια χαρακτηριστικά τους. </a:t>
            </a:r>
          </a:p>
          <a:p>
            <a:pPr algn="just"/>
            <a:r>
              <a:rPr lang="el-GR" dirty="0" smtClean="0">
                <a:solidFill>
                  <a:schemeClr val="accent6">
                    <a:lumMod val="50000"/>
                  </a:schemeClr>
                </a:solidFill>
              </a:rPr>
              <a:t>Στο </a:t>
            </a:r>
            <a:r>
              <a:rPr lang="el-GR" dirty="0" err="1" smtClean="0">
                <a:solidFill>
                  <a:schemeClr val="accent6">
                    <a:lumMod val="50000"/>
                  </a:schemeClr>
                </a:solidFill>
              </a:rPr>
              <a:t>Marketing</a:t>
            </a:r>
            <a:r>
              <a:rPr lang="el-GR" dirty="0" smtClean="0">
                <a:solidFill>
                  <a:schemeClr val="accent6">
                    <a:lumMod val="50000"/>
                  </a:schemeClr>
                </a:solidFill>
              </a:rPr>
              <a:t> το ενδιαφέρον είναι πως μπορούν να ομαδοποιηθούν οι πελάτες σύμφωνα με τα στοιχεία που υπάρχουν σχετικά με τις αγοραστικές τους συνήθειες και τα δημογραφικά χαρακτηριστικά τους. Κάτι τέτοιο είναι πολύ χρήσιμο, κυρίως για διαφημιστικούς λόγους, για παράδειγμα κάποια προϊόντα απευθύνονται σε συγκεκριμένη αγοραστική ομάδα. </a:t>
            </a:r>
          </a:p>
          <a:p>
            <a:endParaRPr lang="el-GR" dirty="0" smtClean="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28</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6" name="4 - Τίτλος"/>
          <p:cNvSpPr>
            <a:spLocks noGrp="1"/>
          </p:cNvSpPr>
          <p:nvPr>
            <p:ph type="title"/>
          </p:nvPr>
        </p:nvSpPr>
        <p:spPr/>
        <p:txBody>
          <a:bodyPr>
            <a:normAutofit fontScale="90000"/>
          </a:bodyPr>
          <a:lstStyle/>
          <a:p>
            <a:pPr algn="ctr"/>
            <a:r>
              <a:rPr lang="el-GR" dirty="0" smtClean="0"/>
              <a:t/>
            </a:r>
            <a:br>
              <a:rPr lang="el-GR" dirty="0" smtClean="0"/>
            </a:br>
            <a:r>
              <a:rPr lang="el-GR" sz="2200" b="1" dirty="0" smtClean="0">
                <a:solidFill>
                  <a:schemeClr val="accent6">
                    <a:lumMod val="50000"/>
                  </a:schemeClr>
                </a:solidFill>
              </a:rPr>
              <a:t>ΑΝΑΛΥΣΗ  ΚΑΤΑ ΣΥΣΤΑΔΕΣ </a:t>
            </a:r>
            <a:br>
              <a:rPr lang="el-GR" sz="2200" b="1" dirty="0" smtClean="0">
                <a:solidFill>
                  <a:schemeClr val="accent6">
                    <a:lumMod val="50000"/>
                  </a:schemeClr>
                </a:solidFill>
              </a:rPr>
            </a:br>
            <a:r>
              <a:rPr lang="el-GR" sz="2200" b="1" dirty="0" smtClean="0">
                <a:solidFill>
                  <a:schemeClr val="accent6">
                    <a:lumMod val="50000"/>
                  </a:schemeClr>
                </a:solidFill>
              </a:rPr>
              <a:t>(CLUSTER  ANALYSIS) </a:t>
            </a:r>
            <a:r>
              <a:rPr lang="el-GR" b="1" dirty="0" smtClean="0"/>
              <a:t/>
            </a:r>
            <a:br>
              <a:rPr lang="el-GR" b="1" dirty="0" smtClean="0"/>
            </a:b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solidFill>
                  <a:schemeClr val="accent6">
                    <a:lumMod val="50000"/>
                  </a:schemeClr>
                </a:solidFill>
              </a:rPr>
              <a:t>Η ανάλυση αντιστοιχιών (</a:t>
            </a:r>
            <a:r>
              <a:rPr lang="el-GR" dirty="0" err="1" smtClean="0">
                <a:solidFill>
                  <a:schemeClr val="accent6">
                    <a:lumMod val="50000"/>
                  </a:schemeClr>
                </a:solidFill>
              </a:rPr>
              <a:t>Correspondence</a:t>
            </a:r>
            <a:r>
              <a:rPr lang="el-GR" dirty="0" smtClean="0">
                <a:solidFill>
                  <a:schemeClr val="accent6">
                    <a:lumMod val="50000"/>
                  </a:schemeClr>
                </a:solidFill>
              </a:rPr>
              <a:t> </a:t>
            </a:r>
            <a:r>
              <a:rPr lang="el-GR" dirty="0" err="1" smtClean="0">
                <a:solidFill>
                  <a:schemeClr val="accent6">
                    <a:lumMod val="50000"/>
                  </a:schemeClr>
                </a:solidFill>
              </a:rPr>
              <a:t>Analysis</a:t>
            </a:r>
            <a:r>
              <a:rPr lang="el-GR" dirty="0" smtClean="0">
                <a:solidFill>
                  <a:schemeClr val="accent6">
                    <a:lumMod val="50000"/>
                  </a:schemeClr>
                </a:solidFill>
              </a:rPr>
              <a:t>) είναι μια δημοφιλής στατιστική τεχνική κατάλληλη για κατηγορικά δεδομένα. Η μέθοδος αυτή βρίσκει μεγάλη εφαρμογή στις κοινωνικές επιστήμες. </a:t>
            </a:r>
          </a:p>
          <a:p>
            <a:r>
              <a:rPr lang="el-GR" dirty="0" smtClean="0">
                <a:solidFill>
                  <a:schemeClr val="accent6">
                    <a:lumMod val="50000"/>
                  </a:schemeClr>
                </a:solidFill>
              </a:rPr>
              <a:t>Ο βασικός σκοπός της ανάλυσης αντιστοιχιών είναι η «μετατροπή» ενός πίνακα δεδομένων (συνήθως πρόκειται για ένα πίνακα συχνοτήτων) σε μια γραφική αναπαράσταση, έτσι ώστε να γίνονται εμφανείς οι συσχετισμοί ανάμεσα στα «κελιά» του αρχικού πίνακα και κυρίως ανάμεσα στα «χαρακτηριστικά» στα οποία στηρίζεται ο πίνακας. </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29</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noAutofit/>
          </a:bodyPr>
          <a:lstStyle/>
          <a:p>
            <a:pPr algn="ctr"/>
            <a:r>
              <a:rPr lang="el-GR" sz="2000" b="1" dirty="0" smtClean="0">
                <a:solidFill>
                  <a:schemeClr val="accent6">
                    <a:lumMod val="50000"/>
                  </a:schemeClr>
                </a:solidFill>
              </a:rPr>
              <a:t>ΑΝΑΛΥΣΗ ΑΝΤΙΣΤΟΙΧΙΩΝ (</a:t>
            </a:r>
            <a:r>
              <a:rPr sz="2000" b="1" smtClean="0">
                <a:solidFill>
                  <a:schemeClr val="accent6">
                    <a:lumMod val="50000"/>
                  </a:schemeClr>
                </a:solidFill>
              </a:rPr>
              <a:t>CORRESPODENCE</a:t>
            </a:r>
            <a:r>
              <a:rPr lang="el-GR" sz="2000" b="1" dirty="0" smtClean="0">
                <a:solidFill>
                  <a:schemeClr val="accent6">
                    <a:lumMod val="50000"/>
                  </a:schemeClr>
                </a:solidFill>
              </a:rPr>
              <a:t> </a:t>
            </a:r>
            <a:r>
              <a:rPr sz="2000" b="1" smtClean="0">
                <a:solidFill>
                  <a:schemeClr val="accent6">
                    <a:lumMod val="50000"/>
                  </a:schemeClr>
                </a:solidFill>
              </a:rPr>
              <a:t> ANALYSIS) </a:t>
            </a:r>
            <a:br>
              <a:rPr sz="2000" b="1" smtClean="0">
                <a:solidFill>
                  <a:schemeClr val="accent6">
                    <a:lumMod val="50000"/>
                  </a:schemeClr>
                </a:solidFill>
              </a:rPr>
            </a:br>
            <a:endParaRPr lang="el-GR" sz="2000" dirty="0">
              <a:solidFill>
                <a:schemeClr val="accent6">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b="1" dirty="0" smtClean="0"/>
              <a:t/>
            </a:r>
            <a:br>
              <a:rPr lang="el-GR" sz="3600" b="1"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a:t>
            </a:fld>
            <a:endParaRPr lang="el-GR"/>
          </a:p>
        </p:txBody>
      </p:sp>
      <p:sp>
        <p:nvSpPr>
          <p:cNvPr id="6" name="5 - Θέση περιεχομένου"/>
          <p:cNvSpPr>
            <a:spLocks noGrp="1"/>
          </p:cNvSpPr>
          <p:nvPr>
            <p:ph idx="1"/>
          </p:nvPr>
        </p:nvSpPr>
        <p:spPr/>
        <p:txBody>
          <a:bodyPr>
            <a:normAutofit/>
          </a:bodyPr>
          <a:lstStyle/>
          <a:p>
            <a:pPr algn="just"/>
            <a:endParaRPr lang="el-GR" dirty="0" smtClean="0"/>
          </a:p>
          <a:p>
            <a:pPr algn="just"/>
            <a:r>
              <a:rPr lang="el-GR" dirty="0" smtClean="0"/>
              <a:t>Χρησιμοποιείται για την αρχική </a:t>
            </a:r>
            <a:r>
              <a:rPr lang="el-GR" b="1" dirty="0" smtClean="0"/>
              <a:t>διερεύνηση</a:t>
            </a:r>
            <a:r>
              <a:rPr lang="en-US" b="1" dirty="0" smtClean="0"/>
              <a:t> </a:t>
            </a:r>
            <a:r>
              <a:rPr lang="el-GR" dirty="0" smtClean="0"/>
              <a:t>και τη συνοπτική περιγραφή ενός σετ</a:t>
            </a:r>
            <a:r>
              <a:rPr lang="en-US" dirty="0" smtClean="0"/>
              <a:t> </a:t>
            </a:r>
            <a:r>
              <a:rPr lang="el-GR" dirty="0" smtClean="0"/>
              <a:t>μεταβλητών μέσα από την </a:t>
            </a:r>
            <a:r>
              <a:rPr lang="el-GR" b="1" dirty="0" smtClean="0"/>
              <a:t>ομαδοποίησή</a:t>
            </a:r>
            <a:r>
              <a:rPr lang="en-US" b="1" dirty="0" smtClean="0"/>
              <a:t> </a:t>
            </a:r>
            <a:r>
              <a:rPr lang="el-GR" b="1" dirty="0" smtClean="0"/>
              <a:t>τους</a:t>
            </a:r>
          </a:p>
        </p:txBody>
      </p:sp>
      <p:sp>
        <p:nvSpPr>
          <p:cNvPr id="7" name="6 - Ορθογώνιο"/>
          <p:cNvSpPr/>
          <p:nvPr/>
        </p:nvSpPr>
        <p:spPr>
          <a:xfrm>
            <a:off x="2357422" y="500042"/>
            <a:ext cx="4572000" cy="1200329"/>
          </a:xfrm>
          <a:prstGeom prst="rect">
            <a:avLst/>
          </a:prstGeom>
        </p:spPr>
        <p:txBody>
          <a:bodyPr>
            <a:spAutoFit/>
          </a:bodyPr>
          <a:lstStyle/>
          <a:p>
            <a:pPr algn="ctr"/>
            <a:r>
              <a:rPr lang="el-GR" sz="2400" b="1" dirty="0" smtClean="0">
                <a:solidFill>
                  <a:schemeClr val="accent6">
                    <a:lumMod val="50000"/>
                  </a:schemeClr>
                </a:solidFill>
              </a:rPr>
              <a:t>Διερευνητική Ανάλυση</a:t>
            </a:r>
          </a:p>
          <a:p>
            <a:pPr algn="ctr"/>
            <a:r>
              <a:rPr lang="el-GR" sz="2400" b="1" dirty="0" smtClean="0">
                <a:solidFill>
                  <a:schemeClr val="accent6">
                    <a:lumMod val="50000"/>
                  </a:schemeClr>
                </a:solidFill>
              </a:rPr>
              <a:t>Παραγόντων</a:t>
            </a:r>
            <a:br>
              <a:rPr lang="el-GR" sz="2400" b="1" dirty="0" smtClean="0">
                <a:solidFill>
                  <a:schemeClr val="accent6">
                    <a:lumMod val="50000"/>
                  </a:schemeClr>
                </a:solidFill>
              </a:rPr>
            </a:br>
            <a:endParaRPr lang="el-GR" sz="24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solidFill>
                  <a:schemeClr val="accent6">
                    <a:lumMod val="50000"/>
                  </a:schemeClr>
                </a:solidFill>
              </a:rPr>
              <a:t>Οι πίνακες συχνοτήτων και συνάφειας αποτελούν κλασσικές περιπτώσεις πινάκων που μπορούν να μελετηθούν με την χρήση της ανάλυσης αντιστοιχιών. </a:t>
            </a:r>
          </a:p>
          <a:p>
            <a:r>
              <a:rPr lang="el-GR" dirty="0" smtClean="0">
                <a:solidFill>
                  <a:schemeClr val="accent6">
                    <a:lumMod val="50000"/>
                  </a:schemeClr>
                </a:solidFill>
              </a:rPr>
              <a:t>Στην περίπτωση κατάταξης 2 διαστάσεων, μιλάμε για απλή ανάλυση αντιστοιχιών </a:t>
            </a:r>
          </a:p>
          <a:p>
            <a:r>
              <a:rPr lang="el-GR" dirty="0" smtClean="0">
                <a:solidFill>
                  <a:schemeClr val="accent6">
                    <a:lumMod val="50000"/>
                  </a:schemeClr>
                </a:solidFill>
              </a:rPr>
              <a:t>Ενώ στην περίπτωση κατάταξης σε περισσότερες από 2 διαστάσεις, μιλάμε για πολλαπλή ανάλυση αντιστοιχιών </a:t>
            </a:r>
          </a:p>
          <a:p>
            <a:endParaRPr lang="el-GR" dirty="0"/>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30</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lstStyle/>
          <a:p>
            <a:endParaRPr 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algn="just"/>
            <a:r>
              <a:rPr lang="el-GR" dirty="0" smtClean="0">
                <a:solidFill>
                  <a:schemeClr val="accent6">
                    <a:lumMod val="50000"/>
                  </a:schemeClr>
                </a:solidFill>
              </a:rPr>
              <a:t>Τα αποτελέσματα τη ανάλυσης αντιστοιχιών παρέχουν πληροφορίες ανάλογες με αυτές που προκύπτουν από την παραγοντική ανάλυση και μας επιτρέπουν να διερευνήσουμε την δομή των κατηγορικών μεταβλητών που περιλαμβάνονται στον υπό ανάλυση πίνακα. Για αυτό το λόγο η ανάλυση αντιστοιχιών αποτελεί το αντίστοιχο της μεθόδου ανάλυσης σε κύριες συνιστώσες στην περίπτωση κατηγορικών δεδομένων. </a:t>
            </a:r>
            <a:endParaRPr lang="el-GR" dirty="0">
              <a:solidFill>
                <a:schemeClr val="accent6">
                  <a:lumMod val="50000"/>
                </a:schemeClr>
              </a:solidFill>
            </a:endParaRPr>
          </a:p>
        </p:txBody>
      </p:sp>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31</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lstStyle/>
          <a:p>
            <a:endParaRPr 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32</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lstStyle/>
          <a:p>
            <a:r>
              <a:rPr lang="el-GR" dirty="0" smtClean="0">
                <a:solidFill>
                  <a:schemeClr val="accent6">
                    <a:lumMod val="50000"/>
                  </a:schemeClr>
                </a:solidFill>
              </a:rPr>
              <a:t>Παράδειγμα</a:t>
            </a:r>
            <a:endParaRPr lang="el-GR" dirty="0">
              <a:solidFill>
                <a:schemeClr val="accent6">
                  <a:lumMod val="50000"/>
                </a:schemeClr>
              </a:solidFill>
            </a:endParaRPr>
          </a:p>
        </p:txBody>
      </p:sp>
      <p:pic>
        <p:nvPicPr>
          <p:cNvPr id="351234" name="Picture 2"/>
          <p:cNvPicPr>
            <a:picLocks noGrp="1" noChangeAspect="1" noChangeArrowheads="1"/>
          </p:cNvPicPr>
          <p:nvPr>
            <p:ph idx="1"/>
          </p:nvPr>
        </p:nvPicPr>
        <p:blipFill>
          <a:blip r:embed="rId2"/>
          <a:srcRect/>
          <a:stretch>
            <a:fillRect/>
          </a:stretch>
        </p:blipFill>
        <p:spPr bwMode="auto">
          <a:xfrm>
            <a:off x="1662112" y="2900362"/>
            <a:ext cx="5819775" cy="1819275"/>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33</a:t>
            </a:fld>
            <a:endParaRPr lang="el-G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Τίτλος"/>
          <p:cNvSpPr>
            <a:spLocks noGrp="1"/>
          </p:cNvSpPr>
          <p:nvPr>
            <p:ph type="title"/>
          </p:nvPr>
        </p:nvSpPr>
        <p:spPr/>
        <p:txBody>
          <a:bodyPr/>
          <a:lstStyle/>
          <a:p>
            <a:r>
              <a:rPr lang="el-GR" dirty="0" smtClean="0">
                <a:solidFill>
                  <a:schemeClr val="accent6">
                    <a:lumMod val="50000"/>
                  </a:schemeClr>
                </a:solidFill>
              </a:rPr>
              <a:t>Παράδειγμα</a:t>
            </a:r>
            <a:endParaRPr lang="el-GR" dirty="0"/>
          </a:p>
        </p:txBody>
      </p:sp>
      <p:pic>
        <p:nvPicPr>
          <p:cNvPr id="350210" name="Picture 2"/>
          <p:cNvPicPr>
            <a:picLocks noGrp="1" noChangeAspect="1" noChangeArrowheads="1"/>
          </p:cNvPicPr>
          <p:nvPr>
            <p:ph idx="1"/>
          </p:nvPr>
        </p:nvPicPr>
        <p:blipFill>
          <a:blip r:embed="rId2"/>
          <a:srcRect/>
          <a:stretch>
            <a:fillRect/>
          </a:stretch>
        </p:blipFill>
        <p:spPr bwMode="auto">
          <a:xfrm>
            <a:off x="1866900" y="1638300"/>
            <a:ext cx="5410200" cy="434340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22533" name="TextBox 1"/>
          <p:cNvSpPr txBox="1">
            <a:spLocks noChangeArrowheads="1"/>
          </p:cNvSpPr>
          <p:nvPr/>
        </p:nvSpPr>
        <p:spPr bwMode="auto">
          <a:xfrm>
            <a:off x="468313" y="1125538"/>
            <a:ext cx="763270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algn="just"/>
            <a:endParaRPr lang="el-GR" dirty="0"/>
          </a:p>
          <a:p>
            <a:pPr algn="just"/>
            <a:endParaRPr lang="el-GR" dirty="0"/>
          </a:p>
          <a:p>
            <a:pPr algn="just"/>
            <a:endParaRPr lang="el-GR" dirty="0"/>
          </a:p>
          <a:p>
            <a:pPr algn="just"/>
            <a:endParaRPr lang="el-GR" dirty="0"/>
          </a:p>
          <a:p>
            <a:pPr algn="just"/>
            <a:endParaRPr lang="el-GR" dirty="0"/>
          </a:p>
          <a:p>
            <a:pPr algn="just"/>
            <a:endParaRPr lang="el-GR" dirty="0"/>
          </a:p>
          <a:p>
            <a:pPr algn="ctr"/>
            <a:r>
              <a:rPr lang="el-GR" sz="3200" dirty="0" smtClean="0">
                <a:solidFill>
                  <a:schemeClr val="accent6">
                    <a:lumMod val="50000"/>
                  </a:schemeClr>
                </a:solidFill>
              </a:rPr>
              <a:t>Ευχαριστώ για </a:t>
            </a:r>
          </a:p>
          <a:p>
            <a:pPr algn="ctr"/>
            <a:r>
              <a:rPr lang="el-GR" sz="3200" dirty="0" smtClean="0">
                <a:solidFill>
                  <a:schemeClr val="accent6">
                    <a:lumMod val="50000"/>
                  </a:schemeClr>
                </a:solidFill>
              </a:rPr>
              <a:t>το ενδιαφέρον σας </a:t>
            </a:r>
            <a:endParaRPr lang="el-GR" sz="3200" dirty="0">
              <a:solidFill>
                <a:schemeClr val="accent6">
                  <a:lumMod val="50000"/>
                </a:schemeClr>
              </a:solidFill>
            </a:endParaRPr>
          </a:p>
        </p:txBody>
      </p:sp>
      <p:pic>
        <p:nvPicPr>
          <p:cNvPr id="6" name="Picture 2">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248" y="5733256"/>
            <a:ext cx="512763"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υποσέλιδου 2"/>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34</a:t>
            </a:fld>
            <a:endParaRPr lang="el-GR"/>
          </a:p>
        </p:txBody>
      </p:sp>
    </p:spTree>
    <p:extLst>
      <p:ext uri="{BB962C8B-B14F-4D97-AF65-F5344CB8AC3E}">
        <p14:creationId xmlns:p14="http://schemas.microsoft.com/office/powerpoint/2010/main" val="34363785"/>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b="1" dirty="0" smtClean="0"/>
              <a:t/>
            </a:r>
            <a:br>
              <a:rPr lang="el-GR" sz="3600" b="1"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4</a:t>
            </a:fld>
            <a:endParaRPr lang="el-GR"/>
          </a:p>
        </p:txBody>
      </p:sp>
      <p:sp>
        <p:nvSpPr>
          <p:cNvPr id="7" name="6 - Ορθογώνιο"/>
          <p:cNvSpPr/>
          <p:nvPr/>
        </p:nvSpPr>
        <p:spPr>
          <a:xfrm>
            <a:off x="2357422" y="500042"/>
            <a:ext cx="4572000" cy="1200329"/>
          </a:xfrm>
          <a:prstGeom prst="rect">
            <a:avLst/>
          </a:prstGeom>
        </p:spPr>
        <p:txBody>
          <a:bodyPr>
            <a:spAutoFit/>
          </a:bodyPr>
          <a:lstStyle/>
          <a:p>
            <a:pPr algn="ctr"/>
            <a:r>
              <a:rPr lang="el-GR" sz="2400" b="1" dirty="0" smtClean="0">
                <a:solidFill>
                  <a:schemeClr val="accent6">
                    <a:lumMod val="50000"/>
                  </a:schemeClr>
                </a:solidFill>
              </a:rPr>
              <a:t>Διερευνητική Ανάλυση</a:t>
            </a:r>
          </a:p>
          <a:p>
            <a:pPr algn="ctr"/>
            <a:r>
              <a:rPr lang="el-GR" sz="2400" b="1" dirty="0" smtClean="0">
                <a:solidFill>
                  <a:schemeClr val="accent6">
                    <a:lumMod val="50000"/>
                  </a:schemeClr>
                </a:solidFill>
              </a:rPr>
              <a:t>Παραγόντων</a:t>
            </a:r>
            <a:br>
              <a:rPr lang="el-GR" sz="2400" b="1" dirty="0" smtClean="0">
                <a:solidFill>
                  <a:schemeClr val="accent6">
                    <a:lumMod val="50000"/>
                  </a:schemeClr>
                </a:solidFill>
              </a:rPr>
            </a:br>
            <a:endParaRPr lang="el-GR" sz="2400" dirty="0">
              <a:solidFill>
                <a:schemeClr val="accent6">
                  <a:lumMod val="50000"/>
                </a:schemeClr>
              </a:solidFill>
            </a:endParaRPr>
          </a:p>
        </p:txBody>
      </p:sp>
      <p:pic>
        <p:nvPicPr>
          <p:cNvPr id="452610" name="Picture 2"/>
          <p:cNvPicPr>
            <a:picLocks noGrp="1" noChangeAspect="1" noChangeArrowheads="1"/>
          </p:cNvPicPr>
          <p:nvPr>
            <p:ph idx="1"/>
          </p:nvPr>
        </p:nvPicPr>
        <p:blipFill>
          <a:blip r:embed="rId2"/>
          <a:srcRect/>
          <a:stretch>
            <a:fillRect/>
          </a:stretch>
        </p:blipFill>
        <p:spPr bwMode="auto">
          <a:xfrm>
            <a:off x="2366962" y="2181225"/>
            <a:ext cx="4410075" cy="3257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b="1" dirty="0" smtClean="0"/>
              <a:t/>
            </a:r>
            <a:br>
              <a:rPr lang="el-GR" sz="3600" b="1"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5</a:t>
            </a:fld>
            <a:endParaRPr lang="el-GR"/>
          </a:p>
        </p:txBody>
      </p:sp>
      <p:sp>
        <p:nvSpPr>
          <p:cNvPr id="7" name="6 - Ορθογώνιο"/>
          <p:cNvSpPr/>
          <p:nvPr/>
        </p:nvSpPr>
        <p:spPr>
          <a:xfrm>
            <a:off x="2357422" y="500042"/>
            <a:ext cx="4572000" cy="1200329"/>
          </a:xfrm>
          <a:prstGeom prst="rect">
            <a:avLst/>
          </a:prstGeom>
        </p:spPr>
        <p:txBody>
          <a:bodyPr>
            <a:spAutoFit/>
          </a:bodyPr>
          <a:lstStyle/>
          <a:p>
            <a:pPr algn="ctr"/>
            <a:r>
              <a:rPr lang="el-GR" sz="2400" b="1" dirty="0" smtClean="0">
                <a:solidFill>
                  <a:schemeClr val="accent6">
                    <a:lumMod val="50000"/>
                  </a:schemeClr>
                </a:solidFill>
              </a:rPr>
              <a:t>Διερευνητική Ανάλυση</a:t>
            </a:r>
          </a:p>
          <a:p>
            <a:pPr algn="ctr"/>
            <a:r>
              <a:rPr lang="el-GR" sz="2400" b="1" dirty="0" smtClean="0">
                <a:solidFill>
                  <a:schemeClr val="accent6">
                    <a:lumMod val="50000"/>
                  </a:schemeClr>
                </a:solidFill>
              </a:rPr>
              <a:t>Παραγόντων</a:t>
            </a:r>
            <a:br>
              <a:rPr lang="el-GR" sz="2400" b="1" dirty="0" smtClean="0">
                <a:solidFill>
                  <a:schemeClr val="accent6">
                    <a:lumMod val="50000"/>
                  </a:schemeClr>
                </a:solidFill>
              </a:rPr>
            </a:br>
            <a:endParaRPr lang="el-GR" sz="2400" dirty="0">
              <a:solidFill>
                <a:schemeClr val="accent6">
                  <a:lumMod val="50000"/>
                </a:schemeClr>
              </a:solidFill>
            </a:endParaRPr>
          </a:p>
        </p:txBody>
      </p:sp>
      <p:pic>
        <p:nvPicPr>
          <p:cNvPr id="453634" name="Picture 2"/>
          <p:cNvPicPr>
            <a:picLocks noGrp="1" noChangeAspect="1" noChangeArrowheads="1"/>
          </p:cNvPicPr>
          <p:nvPr>
            <p:ph idx="1"/>
          </p:nvPr>
        </p:nvPicPr>
        <p:blipFill>
          <a:blip r:embed="rId2"/>
          <a:srcRect/>
          <a:stretch>
            <a:fillRect/>
          </a:stretch>
        </p:blipFill>
        <p:spPr bwMode="auto">
          <a:xfrm>
            <a:off x="2366963" y="2241286"/>
            <a:ext cx="4410075" cy="31374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fontScale="90000"/>
          </a:bodyPr>
          <a:lstStyle/>
          <a:p>
            <a:r>
              <a:rPr lang="el-GR" sz="3600" dirty="0" smtClean="0"/>
              <a:t/>
            </a:r>
            <a:br>
              <a:rPr lang="el-GR" sz="3600" dirty="0" smtClean="0"/>
            </a:br>
            <a:r>
              <a:rPr lang="el-GR" sz="3600" b="1" dirty="0" smtClean="0">
                <a:solidFill>
                  <a:schemeClr val="accent6">
                    <a:lumMod val="50000"/>
                  </a:schemeClr>
                </a:solidFill>
              </a:rPr>
              <a:t>Βήματα στην Ανάλυση</a:t>
            </a:r>
            <a:br>
              <a:rPr lang="el-GR" sz="3600" b="1" dirty="0" smtClean="0">
                <a:solidFill>
                  <a:schemeClr val="accent6">
                    <a:lumMod val="50000"/>
                  </a:schemeClr>
                </a:solidFill>
              </a:rPr>
            </a:br>
            <a:r>
              <a:rPr lang="el-GR" sz="3600" b="1" dirty="0" smtClean="0">
                <a:solidFill>
                  <a:schemeClr val="accent6">
                    <a:lumMod val="50000"/>
                  </a:schemeClr>
                </a:solidFill>
              </a:rPr>
              <a:t>Παραγόντων</a:t>
            </a: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6</a:t>
            </a:fld>
            <a:endParaRPr lang="el-GR"/>
          </a:p>
        </p:txBody>
      </p:sp>
      <p:sp>
        <p:nvSpPr>
          <p:cNvPr id="6" name="5 - Θέση περιεχομένου"/>
          <p:cNvSpPr>
            <a:spLocks noGrp="1"/>
          </p:cNvSpPr>
          <p:nvPr>
            <p:ph idx="1"/>
          </p:nvPr>
        </p:nvSpPr>
        <p:spPr/>
        <p:txBody>
          <a:bodyPr>
            <a:normAutofit/>
          </a:bodyPr>
          <a:lstStyle/>
          <a:p>
            <a:r>
              <a:rPr lang="el-GR" dirty="0" smtClean="0"/>
              <a:t>Επιλέγουμε και μετράμε ένα </a:t>
            </a:r>
            <a:r>
              <a:rPr lang="el-GR" b="1" dirty="0" smtClean="0"/>
              <a:t>σετ μεταβλητών</a:t>
            </a:r>
          </a:p>
          <a:p>
            <a:r>
              <a:rPr lang="el-GR" dirty="0" smtClean="0"/>
              <a:t>Δημιουργούμε ένα </a:t>
            </a:r>
            <a:r>
              <a:rPr lang="el-GR" b="1" dirty="0" smtClean="0"/>
              <a:t>πίνακα </a:t>
            </a:r>
            <a:r>
              <a:rPr lang="el-GR" b="1" dirty="0" err="1" smtClean="0"/>
              <a:t>ενδοσυναφειών</a:t>
            </a:r>
            <a:endParaRPr lang="el-GR" b="1" dirty="0" smtClean="0"/>
          </a:p>
          <a:p>
            <a:r>
              <a:rPr lang="en-US" dirty="0" smtClean="0"/>
              <a:t>(correlation matrix)</a:t>
            </a:r>
          </a:p>
          <a:p>
            <a:r>
              <a:rPr lang="el-GR" dirty="0" smtClean="0"/>
              <a:t>Επιλέγουμε τη μέθοδο </a:t>
            </a:r>
            <a:r>
              <a:rPr lang="el-GR" b="1" dirty="0" smtClean="0"/>
              <a:t>«εξαγωγής» των</a:t>
            </a:r>
          </a:p>
          <a:p>
            <a:r>
              <a:rPr lang="el-GR" dirty="0" smtClean="0"/>
              <a:t>παραγόντων</a:t>
            </a:r>
          </a:p>
          <a:p>
            <a:r>
              <a:rPr lang="el-GR" dirty="0" smtClean="0"/>
              <a:t>Επιλέγουμε τη μέθοδο </a:t>
            </a:r>
            <a:r>
              <a:rPr lang="el-GR" b="1" dirty="0" smtClean="0"/>
              <a:t>περιστροφής των</a:t>
            </a:r>
          </a:p>
          <a:p>
            <a:r>
              <a:rPr lang="el-GR" dirty="0" smtClean="0"/>
              <a:t>παραγόντων</a:t>
            </a:r>
          </a:p>
          <a:p>
            <a:r>
              <a:rPr lang="el-GR" dirty="0" smtClean="0"/>
              <a:t> </a:t>
            </a:r>
            <a:r>
              <a:rPr lang="el-GR" b="1" dirty="0" smtClean="0"/>
              <a:t>Ερμηνεύουμε τους παράγοντες που</a:t>
            </a:r>
          </a:p>
          <a:p>
            <a:r>
              <a:rPr lang="el-GR" dirty="0" smtClean="0"/>
              <a:t>προκύπτουν</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fontScale="90000"/>
          </a:bodyPr>
          <a:lstStyle/>
          <a:p>
            <a:r>
              <a:rPr lang="el-GR" sz="3600" dirty="0" smtClean="0"/>
              <a:t/>
            </a:r>
            <a:br>
              <a:rPr lang="el-GR" sz="3600" dirty="0" smtClean="0"/>
            </a:br>
            <a:r>
              <a:rPr lang="el-GR" sz="3600" b="1" dirty="0" smtClean="0">
                <a:solidFill>
                  <a:schemeClr val="accent6">
                    <a:lumMod val="50000"/>
                  </a:schemeClr>
                </a:solidFill>
              </a:rPr>
              <a:t>Βήματα στην Ανάλυση</a:t>
            </a:r>
            <a:br>
              <a:rPr lang="el-GR" sz="3600" b="1" dirty="0" smtClean="0">
                <a:solidFill>
                  <a:schemeClr val="accent6">
                    <a:lumMod val="50000"/>
                  </a:schemeClr>
                </a:solidFill>
              </a:rPr>
            </a:br>
            <a:r>
              <a:rPr lang="el-GR" sz="3600" b="1" dirty="0" smtClean="0">
                <a:solidFill>
                  <a:schemeClr val="accent6">
                    <a:lumMod val="50000"/>
                  </a:schemeClr>
                </a:solidFill>
              </a:rPr>
              <a:t>Παραγόντων</a:t>
            </a: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7</a:t>
            </a:fld>
            <a:endParaRPr lang="el-GR"/>
          </a:p>
        </p:txBody>
      </p:sp>
      <p:sp>
        <p:nvSpPr>
          <p:cNvPr id="6" name="5 - Θέση περιεχομένου"/>
          <p:cNvSpPr>
            <a:spLocks noGrp="1"/>
          </p:cNvSpPr>
          <p:nvPr>
            <p:ph idx="1"/>
          </p:nvPr>
        </p:nvSpPr>
        <p:spPr/>
        <p:txBody>
          <a:bodyPr>
            <a:normAutofit/>
          </a:bodyPr>
          <a:lstStyle/>
          <a:p>
            <a:r>
              <a:rPr lang="el-GR" dirty="0" smtClean="0"/>
              <a:t>Η Ανάλυση Παραγόντων επηρεάζεται σε</a:t>
            </a:r>
            <a:r>
              <a:rPr lang="en-US" dirty="0" smtClean="0"/>
              <a:t> </a:t>
            </a:r>
            <a:r>
              <a:rPr lang="el-GR" dirty="0" smtClean="0"/>
              <a:t>σημαντικό βαθμό από </a:t>
            </a:r>
            <a:r>
              <a:rPr lang="el-GR" b="1" dirty="0" smtClean="0"/>
              <a:t>την ποιότητα των</a:t>
            </a:r>
            <a:r>
              <a:rPr lang="en-US" b="1" dirty="0" smtClean="0"/>
              <a:t> </a:t>
            </a:r>
            <a:r>
              <a:rPr lang="el-GR" dirty="0" smtClean="0"/>
              <a:t>δεδομένων που έχουμε στη διάθεσή μας</a:t>
            </a:r>
          </a:p>
          <a:p>
            <a:r>
              <a:rPr lang="el-GR" dirty="0" smtClean="0"/>
              <a:t>Οι μεταβλητές θα πρέπει να </a:t>
            </a:r>
            <a:r>
              <a:rPr lang="el-GR" b="1" dirty="0" smtClean="0"/>
              <a:t>συσχετίζονται</a:t>
            </a:r>
            <a:r>
              <a:rPr lang="en-US" b="1" dirty="0" smtClean="0"/>
              <a:t> </a:t>
            </a:r>
            <a:r>
              <a:rPr lang="el-GR" b="1" dirty="0" smtClean="0"/>
              <a:t>επαρκώς (</a:t>
            </a:r>
            <a:r>
              <a:rPr lang="en-US" b="1" dirty="0" smtClean="0"/>
              <a:t>r&gt;.20)</a:t>
            </a:r>
          </a:p>
          <a:p>
            <a:r>
              <a:rPr lang="el-GR" dirty="0" smtClean="0"/>
              <a:t>Αλλά δεν πρέπει να συσχετίζονται υπερβολικά</a:t>
            </a:r>
            <a:r>
              <a:rPr lang="en-US" dirty="0" smtClean="0"/>
              <a:t> (r&lt;.80)</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fontScale="90000"/>
          </a:bodyPr>
          <a:lstStyle/>
          <a:p>
            <a:pPr algn="just"/>
            <a:r>
              <a:rPr lang="el-GR" sz="3600" dirty="0" smtClean="0"/>
              <a:t/>
            </a:r>
            <a:br>
              <a:rPr lang="el-GR" sz="3600" dirty="0" smtClean="0"/>
            </a:br>
            <a:r>
              <a:rPr lang="el-GR" sz="3600" b="1" dirty="0" smtClean="0">
                <a:solidFill>
                  <a:schemeClr val="accent6">
                    <a:lumMod val="50000"/>
                  </a:schemeClr>
                </a:solidFill>
              </a:rPr>
              <a:t>Βήματα στην Ανάλυση</a:t>
            </a:r>
            <a:br>
              <a:rPr lang="el-GR" sz="3600" b="1" dirty="0" smtClean="0">
                <a:solidFill>
                  <a:schemeClr val="accent6">
                    <a:lumMod val="50000"/>
                  </a:schemeClr>
                </a:solidFill>
              </a:rPr>
            </a:br>
            <a:r>
              <a:rPr lang="el-GR" sz="3600" b="1" dirty="0" smtClean="0">
                <a:solidFill>
                  <a:schemeClr val="accent6">
                    <a:lumMod val="50000"/>
                  </a:schemeClr>
                </a:solidFill>
              </a:rPr>
              <a:t>Παραγόντων</a:t>
            </a: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8</a:t>
            </a:fld>
            <a:endParaRPr lang="el-GR"/>
          </a:p>
        </p:txBody>
      </p:sp>
      <p:sp>
        <p:nvSpPr>
          <p:cNvPr id="6" name="5 - Θέση περιεχομένου"/>
          <p:cNvSpPr>
            <a:spLocks noGrp="1"/>
          </p:cNvSpPr>
          <p:nvPr>
            <p:ph idx="1"/>
          </p:nvPr>
        </p:nvSpPr>
        <p:spPr/>
        <p:txBody>
          <a:bodyPr>
            <a:normAutofit/>
          </a:bodyPr>
          <a:lstStyle/>
          <a:p>
            <a:pPr algn="just"/>
            <a:r>
              <a:rPr lang="el-GR" dirty="0" smtClean="0"/>
              <a:t>Οι μεταβλητές θα πρέπει να έχουν μετρηθεί</a:t>
            </a:r>
            <a:r>
              <a:rPr lang="en-US" dirty="0" smtClean="0"/>
              <a:t> </a:t>
            </a:r>
            <a:r>
              <a:rPr lang="el-GR" dirty="0" smtClean="0"/>
              <a:t>τουλάχιστον σε </a:t>
            </a:r>
            <a:r>
              <a:rPr lang="el-GR" b="1" dirty="0" smtClean="0"/>
              <a:t>κλίμακα ίσων διαστημάτων</a:t>
            </a:r>
          </a:p>
          <a:p>
            <a:pPr algn="just"/>
            <a:r>
              <a:rPr lang="el-GR" dirty="0" smtClean="0"/>
              <a:t>Ο συνολικός αριθμός των μεταβλητών που θα αναλύσουμε θα πρέπει να είναι </a:t>
            </a:r>
            <a:r>
              <a:rPr lang="el-GR" b="1" dirty="0" smtClean="0"/>
              <a:t>3 με 5 φορές περισσότερες από τους υποτιθέμενους παράγοντες</a:t>
            </a:r>
          </a:p>
          <a:p>
            <a:pPr algn="just"/>
            <a:r>
              <a:rPr lang="el-GR" dirty="0" smtClean="0"/>
              <a:t>Ο συνολικός αριθμός των ατόμων θα πρέπει να είναι σημαντικός (τουλάχιστον &gt; 300)</a:t>
            </a:r>
          </a:p>
          <a:p>
            <a:pPr algn="just"/>
            <a:r>
              <a:rPr lang="el-GR" dirty="0" smtClean="0"/>
              <a:t>Θα πρέπει να υπάρχει μια αναλογία ανάμεσα στον αριθμό των μεταβλητών και των ατόμων που θα χρησιμοποιήσουμε (</a:t>
            </a:r>
            <a:r>
              <a:rPr lang="el-GR" b="1" dirty="0" smtClean="0"/>
              <a:t>10:1, ή 5:1)</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a:bodyPr>
          <a:lstStyle/>
          <a:p>
            <a:pPr algn="ctr"/>
            <a:r>
              <a:rPr lang="el-GR" sz="3600" dirty="0" smtClean="0"/>
              <a:t/>
            </a:r>
            <a:br>
              <a:rPr lang="el-GR" sz="3600" dirty="0" smtClean="0"/>
            </a:br>
            <a:endParaRPr lang="el-GR" sz="3600" b="1" dirty="0" smtClean="0">
              <a:solidFill>
                <a:schemeClr val="accent3"/>
              </a:solidFill>
            </a:endParaRPr>
          </a:p>
        </p:txBody>
      </p:sp>
      <p:sp>
        <p:nvSpPr>
          <p:cNvPr id="4" name="3 - Θέση υποσέλιδου"/>
          <p:cNvSpPr>
            <a:spLocks noGrp="1"/>
          </p:cNvSpPr>
          <p:nvPr>
            <p:ph type="ftr" sz="quarter" idx="16"/>
          </p:nvPr>
        </p:nvSpPr>
        <p:spPr/>
        <p:txBody>
          <a:bodyPr/>
          <a:lstStyle/>
          <a:p>
            <a:pPr>
              <a:defRPr/>
            </a:pPr>
            <a:r>
              <a:rPr lang="el-GR" smtClean="0"/>
              <a:t>Ε. ΠΑΠΑΓΕΩΡΓΙΟΥ</a:t>
            </a:r>
            <a:endParaRPr lang="el-GR"/>
          </a:p>
        </p:txBody>
      </p:sp>
      <p:sp>
        <p:nvSpPr>
          <p:cNvPr id="5" name="4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9</a:t>
            </a:fld>
            <a:endParaRPr lang="el-GR"/>
          </a:p>
        </p:txBody>
      </p:sp>
      <p:sp>
        <p:nvSpPr>
          <p:cNvPr id="6" name="5 - Θέση περιεχομένου"/>
          <p:cNvSpPr>
            <a:spLocks noGrp="1"/>
          </p:cNvSpPr>
          <p:nvPr>
            <p:ph idx="1"/>
          </p:nvPr>
        </p:nvSpPr>
        <p:spPr/>
        <p:txBody>
          <a:bodyPr>
            <a:normAutofit/>
          </a:bodyPr>
          <a:lstStyle/>
          <a:p>
            <a:pPr>
              <a:buNone/>
            </a:pPr>
            <a:r>
              <a:rPr lang="el-GR" dirty="0" smtClean="0"/>
              <a:t>Το SPSS παρέχει δύο δείκτες για τον έλεγχο</a:t>
            </a:r>
            <a:r>
              <a:rPr lang="en-US" dirty="0" smtClean="0"/>
              <a:t> </a:t>
            </a:r>
            <a:r>
              <a:rPr lang="el-GR" dirty="0" smtClean="0"/>
              <a:t>της ποιότητας των δεδομένων</a:t>
            </a:r>
          </a:p>
          <a:p>
            <a:r>
              <a:rPr lang="el-GR" dirty="0" smtClean="0"/>
              <a:t>Ο Δείκτης </a:t>
            </a:r>
            <a:r>
              <a:rPr lang="el-GR" b="1" dirty="0" err="1" smtClean="0"/>
              <a:t>Keiser</a:t>
            </a:r>
            <a:r>
              <a:rPr lang="el-GR" b="1" dirty="0" smtClean="0"/>
              <a:t>-</a:t>
            </a:r>
            <a:r>
              <a:rPr lang="el-GR" b="1" dirty="0" err="1" smtClean="0"/>
              <a:t>Meyer</a:t>
            </a:r>
            <a:r>
              <a:rPr lang="el-GR" b="1" dirty="0" smtClean="0"/>
              <a:t>-</a:t>
            </a:r>
            <a:r>
              <a:rPr lang="el-GR" b="1" dirty="0" err="1" smtClean="0"/>
              <a:t>Olkin</a:t>
            </a:r>
            <a:r>
              <a:rPr lang="el-GR" b="1" dirty="0" smtClean="0"/>
              <a:t> αξιολογεί την</a:t>
            </a:r>
            <a:r>
              <a:rPr lang="en-US" b="1" dirty="0" smtClean="0"/>
              <a:t> </a:t>
            </a:r>
            <a:r>
              <a:rPr lang="el-GR" dirty="0" smtClean="0"/>
              <a:t>επάρκεια του δείγματος (</a:t>
            </a:r>
            <a:r>
              <a:rPr lang="el-GR" b="1" dirty="0" smtClean="0"/>
              <a:t>&gt;.50)</a:t>
            </a:r>
          </a:p>
          <a:p>
            <a:r>
              <a:rPr lang="el-GR" dirty="0" smtClean="0"/>
              <a:t>Ο Δείκτης </a:t>
            </a:r>
            <a:r>
              <a:rPr lang="en-US" b="1" dirty="0" smtClean="0"/>
              <a:t>Bartlett’s Test of </a:t>
            </a:r>
            <a:r>
              <a:rPr lang="en-US" b="1" dirty="0" err="1" smtClean="0"/>
              <a:t>Sphericity</a:t>
            </a:r>
            <a:r>
              <a:rPr lang="en-US" b="1" dirty="0" smtClean="0"/>
              <a:t> </a:t>
            </a:r>
            <a:r>
              <a:rPr lang="el-GR" b="1" dirty="0" smtClean="0"/>
              <a:t>αξιολογεί</a:t>
            </a:r>
            <a:r>
              <a:rPr lang="en-US" b="1" dirty="0" smtClean="0"/>
              <a:t> </a:t>
            </a:r>
            <a:r>
              <a:rPr lang="el-GR" dirty="0" smtClean="0"/>
              <a:t>το κατά πόσο οι συσχετίσεις μεταξύ των μεταβλητών</a:t>
            </a:r>
            <a:r>
              <a:rPr lang="en-US" dirty="0" smtClean="0"/>
              <a:t> </a:t>
            </a:r>
            <a:r>
              <a:rPr lang="el-GR" dirty="0" smtClean="0"/>
              <a:t>επιτρέπουν την εφαρμογή της ανάλυσης</a:t>
            </a:r>
            <a:r>
              <a:rPr lang="en-US" dirty="0" smtClean="0"/>
              <a:t> </a:t>
            </a:r>
            <a:r>
              <a:rPr lang="el-GR" dirty="0" smtClean="0"/>
              <a:t>παραγόντων (</a:t>
            </a:r>
            <a:r>
              <a:rPr lang="en-US" b="1" dirty="0" smtClean="0"/>
              <a:t>p &lt;0.05)</a:t>
            </a:r>
            <a:endParaRPr lang="el-GR" dirty="0" smtClean="0"/>
          </a:p>
          <a:p>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3166</TotalTime>
  <Words>1678</Words>
  <Application>Microsoft Office PowerPoint</Application>
  <PresentationFormat>On-screen Show (4:3)</PresentationFormat>
  <Paragraphs>198</Paragraphs>
  <Slides>34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Century Schoolbook</vt:lpstr>
      <vt:lpstr>Constantia</vt:lpstr>
      <vt:lpstr>Wingdings 2</vt:lpstr>
      <vt:lpstr>Χαρτί</vt:lpstr>
      <vt:lpstr>                Τ. Ε. Ι.  Αθήνας «ΠΡΟΗΓΜΕΝΕΣ ΜΈΘΟΔΟΙ ΚΑΙ ΥΛΙΚΑ ΣΤΗ ΣΥΝΤΉΡΗΣΗ ΚΑΙ ΠΡΟΣΤΑΣΊΑ ΤΗΣ ΠΟΛΙΤΙΣΤΙΚΗΣ ΚΛΗΡΟΝΟΜΙΑΣ» Τμήμα Συντήρησης Αρχαιοτήτων και Έργων Τέχνης  ΣΤΑΤΙΣΤΙΚΕΣ ΜΕΘΟΔΟΙ ΕΠΕΞΕΡΓΑΣΙΑΣ ΔΕΔΟΜΕΝΩΝ    </vt:lpstr>
      <vt:lpstr> </vt:lpstr>
      <vt:lpstr> </vt:lpstr>
      <vt:lpstr> </vt:lpstr>
      <vt:lpstr> </vt:lpstr>
      <vt:lpstr> Βήματα στην Ανάλυση Παραγόντων</vt:lpstr>
      <vt:lpstr> Βήματα στην Ανάλυση Παραγόντων</vt:lpstr>
      <vt:lpstr> Βήματα στην Ανάλυση Παραγόντων</vt:lpstr>
      <vt:lpstr> </vt:lpstr>
      <vt:lpstr> </vt:lpstr>
      <vt:lpstr> </vt:lpstr>
      <vt:lpstr>Κριτήριο Scree Test</vt:lpstr>
      <vt:lpstr>Παραγοντική Ανάλυση</vt:lpstr>
      <vt:lpstr>Η μέθοδος «εξαγωγής» των παραγόντων</vt:lpstr>
      <vt:lpstr>Η περιστροφή των παραγόντων</vt:lpstr>
      <vt:lpstr>Φορτίσεις (Factor Loadings)</vt:lpstr>
      <vt:lpstr>PowerPoint Presentation</vt:lpstr>
      <vt:lpstr>               </vt:lpstr>
      <vt:lpstr> ΔΙΑΧΩΡΙΣΤΙΚΗ ΑΝΑΛΥΣΗ (DISCRIMINANT ANALYSIS)  </vt:lpstr>
      <vt:lpstr> ΔΙΑΧΩΡΙΣΤΙΚΗ ΑΝΑΛΥΣΗ (DISCRIMINANT ANALYSIS)  </vt:lpstr>
      <vt:lpstr> ΔΙΑΧΩΡΙΣΤΙΚΗ ΑΝΑΛΥΣΗ (DISCRIMINANT ANALYSIS)  </vt:lpstr>
      <vt:lpstr> ΑΝΑΛΥΣΗ  ΚΑΤΑ ΣΥΣΤΑΔΕΣ  (CLUSTER  ANALYSIS)  </vt:lpstr>
      <vt:lpstr>   Η μέθοδος K-Means  </vt:lpstr>
      <vt:lpstr>   Η μέθοδος K-Means  </vt:lpstr>
      <vt:lpstr>   Η μέθοδος K-Means  </vt:lpstr>
      <vt:lpstr>  Ιεραρχική Ομαδοποίηση  </vt:lpstr>
      <vt:lpstr>  Ιεραρχική Ομαδοποίηση  </vt:lpstr>
      <vt:lpstr> ΑΝΑΛΥΣΗ  ΚΑΤΑ ΣΥΣΤΑΔΕΣ  (CLUSTER  ANALYSIS)  </vt:lpstr>
      <vt:lpstr>ΑΝΑΛΥΣΗ ΑΝΤΙΣΤΟΙΧΙΩΝ (CORRESPODENCE  ANALYSIS)  </vt:lpstr>
      <vt:lpstr>PowerPoint Presentation</vt:lpstr>
      <vt:lpstr>PowerPoint Presentation</vt:lpstr>
      <vt:lpstr>Παράδειγμα</vt:lpstr>
      <vt:lpstr>Παράδειγμα</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Effie</dc:creator>
  <cp:lastModifiedBy>My Aoc 2</cp:lastModifiedBy>
  <cp:revision>397</cp:revision>
  <dcterms:created xsi:type="dcterms:W3CDTF">2010-10-10T22:03:14Z</dcterms:created>
  <dcterms:modified xsi:type="dcterms:W3CDTF">2015-11-22T21:03:41Z</dcterms:modified>
</cp:coreProperties>
</file>