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2" r:id="rId9"/>
    <p:sldId id="265" r:id="rId10"/>
    <p:sldId id="264" r:id="rId11"/>
    <p:sldId id="266" r:id="rId12"/>
    <p:sldId id="267" r:id="rId13"/>
    <p:sldId id="268" r:id="rId14"/>
    <p:sldId id="273" r:id="rId15"/>
    <p:sldId id="269" r:id="rId16"/>
    <p:sldId id="27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0873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062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900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83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267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295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990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258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8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9041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843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52F1-D992-4EC2-BAE6-A8F6ED7E2A05}" type="datetimeFigureOut">
              <a:rPr lang="el-GR" smtClean="0"/>
              <a:pPr/>
              <a:t>24/6/2018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B42C-02CC-4338-ACD5-851A0CDF5D4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024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456" y="2495187"/>
            <a:ext cx="2108012" cy="36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ΑΝΟΣΟΙΣΤΟΧΗΜΕΙΑ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8898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63894" y="149806"/>
            <a:ext cx="837889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/>
              <a:t>Δέσμευση μη ειδικής χρώσης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Κατά κύριο λόγο οφείλεται στην μη ειδική σύνδεση των </a:t>
            </a:r>
            <a:r>
              <a:rPr lang="en-US" dirty="0" smtClean="0"/>
              <a:t>Fc</a:t>
            </a:r>
            <a:r>
              <a:rPr lang="el-GR" dirty="0" smtClean="0"/>
              <a:t> ενδογενών υποδοχέων του ιστού  (</a:t>
            </a:r>
            <a:r>
              <a:rPr lang="en-US" dirty="0" smtClean="0"/>
              <a:t>Fc </a:t>
            </a:r>
            <a:r>
              <a:rPr lang="en-US" dirty="0"/>
              <a:t>receptors </a:t>
            </a:r>
            <a:r>
              <a:rPr lang="en-US" dirty="0" err="1" smtClean="0"/>
              <a:t>FcRs</a:t>
            </a:r>
            <a:r>
              <a:rPr lang="en-US" dirty="0" smtClean="0"/>
              <a:t>)</a:t>
            </a:r>
            <a:r>
              <a:rPr lang="el-GR" dirty="0" smtClean="0"/>
              <a:t> με το </a:t>
            </a:r>
            <a:r>
              <a:rPr lang="en-US" dirty="0" smtClean="0"/>
              <a:t>Fc</a:t>
            </a:r>
            <a:r>
              <a:rPr lang="el-GR" dirty="0" smtClean="0"/>
              <a:t> τμήματα της </a:t>
            </a:r>
            <a:r>
              <a:rPr lang="en-US" dirty="0" smtClean="0"/>
              <a:t>Ig </a:t>
            </a:r>
            <a:r>
              <a:rPr lang="el-GR" dirty="0" smtClean="0"/>
              <a:t>του πρωτογενούς ή δευτερογενούς αντισώματος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Επώαση του ιστού με διάλυμα που περιέχει </a:t>
            </a:r>
            <a:r>
              <a:rPr lang="en-US" dirty="0"/>
              <a:t>5%–10% normal serum </a:t>
            </a:r>
            <a:r>
              <a:rPr lang="el-GR" dirty="0" smtClean="0"/>
              <a:t>από το ζώο που προέρχεται το δευτερογενές αντίσωμα, αποδείχθηκε ότι μειώνει την μη ειδική χρώση άρα και την χρώση του υποστρώματος.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u="sng" dirty="0" smtClean="0"/>
              <a:t>Εναλλακτικά μπορούν να χρησιμοποιηθούν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0.1</a:t>
            </a:r>
            <a:r>
              <a:rPr lang="en-US" dirty="0"/>
              <a:t>%–0.5% bovine serum </a:t>
            </a:r>
            <a:r>
              <a:rPr lang="en-US" dirty="0" smtClean="0"/>
              <a:t>albumin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gelatin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nonfat </a:t>
            </a:r>
            <a:r>
              <a:rPr lang="en-US" dirty="0"/>
              <a:t>dry milk 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 χρόνος επώασης είναι περίπου 20-30 λεπτά σε θερμοκρασία δωματίου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7738" y="2631234"/>
            <a:ext cx="3120197" cy="26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85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77117" y="57089"/>
            <a:ext cx="887959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Δέσμευση </a:t>
            </a:r>
            <a:r>
              <a:rPr lang="el-GR" b="1" dirty="0" smtClean="0"/>
              <a:t>των ενδογενών ενζύμων</a:t>
            </a:r>
          </a:p>
          <a:p>
            <a:pPr algn="ctr"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Η δέσμευση των ενδογενών ενζύμων συνδέεται με το σύστημα ανίχνευσης που θα χρησιμοποιήσουμε. Το ένζυμο που είναι συνδεδεμένο στο δευτερογενές αντίσωμα χρησιμεύει για την παραγωγή χρώματος, αλλά υπάρχει ενδογενώς στον ιστό.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Το πιο κοινό σύστημα ανίχνευσης φέρει το ένζυμο της </a:t>
            </a:r>
            <a:r>
              <a:rPr lang="el-GR" dirty="0" err="1" smtClean="0"/>
              <a:t>υπεροξειδάσης</a:t>
            </a:r>
            <a:r>
              <a:rPr lang="el-GR" dirty="0" smtClean="0"/>
              <a:t> </a:t>
            </a:r>
            <a:r>
              <a:rPr lang="en-US" dirty="0"/>
              <a:t>(</a:t>
            </a:r>
            <a:r>
              <a:rPr lang="en-US" dirty="0" smtClean="0"/>
              <a:t>HRP)</a:t>
            </a:r>
            <a:r>
              <a:rPr lang="el-GR" dirty="0" smtClean="0"/>
              <a:t>. Οπότε είναι απαραίτητο να δεσμευθεί η ενδογενής </a:t>
            </a:r>
            <a:r>
              <a:rPr lang="el-GR" dirty="0" err="1" smtClean="0"/>
              <a:t>υπεροξειδάση</a:t>
            </a:r>
            <a:r>
              <a:rPr lang="el-GR" dirty="0" smtClean="0"/>
              <a:t>. Αυτό επιτυγχάνετε με την επώαση του ιστού </a:t>
            </a:r>
            <a:r>
              <a:rPr lang="en-US" dirty="0"/>
              <a:t> </a:t>
            </a:r>
            <a:r>
              <a:rPr lang="el-GR" dirty="0" smtClean="0"/>
              <a:t>σε </a:t>
            </a:r>
            <a:r>
              <a:rPr lang="en-US" dirty="0"/>
              <a:t>3</a:t>
            </a:r>
            <a:r>
              <a:rPr lang="en-US" dirty="0" smtClean="0"/>
              <a:t>%</a:t>
            </a:r>
            <a:r>
              <a:rPr lang="el-GR" dirty="0" smtClean="0"/>
              <a:t> υδατικό διάλυμα </a:t>
            </a:r>
            <a:r>
              <a:rPr lang="en-US" dirty="0" smtClean="0"/>
              <a:t>hydrogen peroxide</a:t>
            </a:r>
            <a:r>
              <a:rPr lang="el-GR" dirty="0" smtClean="0"/>
              <a:t> για 10-15 λεπτά.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Σε περίπτωση που το σύστημα ανίχνευσης φέρει αλκαλική </a:t>
            </a:r>
            <a:r>
              <a:rPr lang="el-GR" dirty="0" err="1" smtClean="0"/>
              <a:t>φωσφατάση</a:t>
            </a:r>
            <a:r>
              <a:rPr lang="el-GR" dirty="0" smtClean="0"/>
              <a:t> (</a:t>
            </a:r>
            <a:r>
              <a:rPr lang="en-US" dirty="0" smtClean="0"/>
              <a:t>APAAP)</a:t>
            </a:r>
            <a:r>
              <a:rPr lang="el-GR" dirty="0" smtClean="0"/>
              <a:t>, θα πρέπει να δεσμευθεί η ενδογενής αλκαλική </a:t>
            </a:r>
            <a:r>
              <a:rPr lang="el-GR" dirty="0" err="1" smtClean="0"/>
              <a:t>φωσφατάση</a:t>
            </a:r>
            <a:r>
              <a:rPr lang="el-GR" dirty="0" smtClean="0"/>
              <a:t> του ιστού. Συνήθως δεσμεύεται με </a:t>
            </a:r>
            <a:r>
              <a:rPr lang="en-US" dirty="0" err="1" smtClean="0"/>
              <a:t>levamisol</a:t>
            </a:r>
            <a:r>
              <a:rPr lang="en-US" dirty="0" smtClean="0"/>
              <a:t> </a:t>
            </a:r>
            <a:r>
              <a:rPr lang="el-GR" dirty="0" smtClean="0"/>
              <a:t>σε συγκέντρωση 1</a:t>
            </a:r>
            <a:r>
              <a:rPr lang="en-US" dirty="0" smtClean="0"/>
              <a:t>0 </a:t>
            </a:r>
            <a:r>
              <a:rPr lang="en-US" dirty="0" err="1" smtClean="0"/>
              <a:t>mM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Να σημειωθεί ότι η μονιμοποίηση με φορμόλη αδρανοποιεί την αλκαλική </a:t>
            </a:r>
            <a:r>
              <a:rPr lang="el-GR" dirty="0" err="1" smtClean="0"/>
              <a:t>φωσφατάση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Για την δέσμευση της ενδογενούς </a:t>
            </a:r>
            <a:r>
              <a:rPr lang="el-GR" dirty="0" err="1" smtClean="0"/>
              <a:t>βιοτίνης</a:t>
            </a:r>
            <a:r>
              <a:rPr lang="el-GR" dirty="0" smtClean="0"/>
              <a:t>/</a:t>
            </a:r>
            <a:r>
              <a:rPr lang="el-GR" dirty="0" err="1" smtClean="0"/>
              <a:t>αβιδίνης</a:t>
            </a:r>
            <a:r>
              <a:rPr lang="el-GR" dirty="0" smtClean="0"/>
              <a:t> γίνεται επώαση πρώτα με διάλυμα </a:t>
            </a:r>
            <a:r>
              <a:rPr lang="el-GR" dirty="0" err="1" smtClean="0"/>
              <a:t>βιοτίνης</a:t>
            </a:r>
            <a:r>
              <a:rPr lang="el-GR" dirty="0" smtClean="0"/>
              <a:t> και ακολουθεί επώαση με διάλυμα </a:t>
            </a:r>
            <a:r>
              <a:rPr lang="el-GR" dirty="0" err="1" smtClean="0"/>
              <a:t>αβιδίνης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2350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24" y="214602"/>
            <a:ext cx="859349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/>
              <a:t>Πρωτογενή αντισώματα</a:t>
            </a:r>
          </a:p>
          <a:p>
            <a:pPr algn="ctr"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Τα </a:t>
            </a:r>
            <a:r>
              <a:rPr lang="el-GR" dirty="0" smtClean="0"/>
              <a:t>πρωτογενή αντισώματα </a:t>
            </a:r>
            <a:r>
              <a:rPr lang="el-GR" dirty="0"/>
              <a:t>είναι πρωτεϊνικά μόρια που έχουν την ικανότητα να αναγνωρίζουν και να συνδέονται ειδικά με συγκεκριμένα αντιγόνα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Τα </a:t>
            </a:r>
            <a:r>
              <a:rPr lang="el-GR" dirty="0"/>
              <a:t>αντισώματα που χρησιμοποιούνται </a:t>
            </a:r>
            <a:r>
              <a:rPr lang="el-GR" dirty="0" smtClean="0"/>
              <a:t>στην </a:t>
            </a:r>
            <a:r>
              <a:rPr lang="el-GR" dirty="0" err="1" smtClean="0"/>
              <a:t>ανοσοιστοχημεία</a:t>
            </a:r>
            <a:r>
              <a:rPr lang="el-GR" dirty="0" smtClean="0"/>
              <a:t> ανήκουν </a:t>
            </a:r>
            <a:r>
              <a:rPr lang="el-GR" dirty="0"/>
              <a:t>κυρίως στη </a:t>
            </a:r>
            <a:r>
              <a:rPr lang="el-GR" dirty="0" smtClean="0"/>
              <a:t>τάξη των </a:t>
            </a:r>
            <a:r>
              <a:rPr lang="en-US" dirty="0" smtClean="0"/>
              <a:t>IgG</a:t>
            </a:r>
            <a:r>
              <a:rPr lang="el-GR" dirty="0" smtClean="0"/>
              <a:t> </a:t>
            </a:r>
            <a:r>
              <a:rPr lang="el-GR" dirty="0" err="1" smtClean="0"/>
              <a:t>ανοσοσφαιρινών</a:t>
            </a:r>
            <a:r>
              <a:rPr lang="el-GR" dirty="0" smtClean="0"/>
              <a:t>. Είναι </a:t>
            </a:r>
            <a:r>
              <a:rPr lang="el-GR" dirty="0" err="1" smtClean="0"/>
              <a:t>μονοκλωνικά</a:t>
            </a:r>
            <a:r>
              <a:rPr lang="el-GR" dirty="0" smtClean="0"/>
              <a:t> ή </a:t>
            </a:r>
            <a:r>
              <a:rPr lang="el-GR" dirty="0" err="1" smtClean="0"/>
              <a:t>πολυκλωνικά</a:t>
            </a:r>
            <a:r>
              <a:rPr lang="el-GR" dirty="0" smtClean="0"/>
              <a:t>. 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Τα </a:t>
            </a:r>
            <a:r>
              <a:rPr lang="el-GR" dirty="0" err="1" smtClean="0"/>
              <a:t>μονοκλωνικά</a:t>
            </a:r>
            <a:r>
              <a:rPr lang="el-GR" dirty="0" smtClean="0"/>
              <a:t> αντισώματα είναι ειδικά για έναν </a:t>
            </a:r>
            <a:r>
              <a:rPr lang="el-GR" dirty="0" err="1" smtClean="0"/>
              <a:t>αντιγονικό</a:t>
            </a:r>
            <a:r>
              <a:rPr lang="el-GR" dirty="0" smtClean="0"/>
              <a:t> </a:t>
            </a:r>
            <a:r>
              <a:rPr lang="el-GR" dirty="0" err="1" smtClean="0"/>
              <a:t>επίτοπο</a:t>
            </a:r>
            <a:r>
              <a:rPr lang="el-GR" dirty="0" smtClean="0"/>
              <a:t> της επιλογής</a:t>
            </a:r>
            <a:r>
              <a:rPr lang="el-GR" dirty="0"/>
              <a:t>. </a:t>
            </a:r>
            <a:r>
              <a:rPr lang="el-GR" dirty="0" smtClean="0"/>
              <a:t>Έχουν υψηλή </a:t>
            </a:r>
            <a:r>
              <a:rPr lang="el-GR" dirty="0"/>
              <a:t>ειδίκευση </a:t>
            </a:r>
            <a:r>
              <a:rPr lang="el-GR" dirty="0" smtClean="0"/>
              <a:t>και μειωμένη ικανότητα διασταυρούμενων αντιδράσεων. Παράγονται συνήθως από </a:t>
            </a:r>
            <a:r>
              <a:rPr lang="el-GR" dirty="0" err="1" smtClean="0"/>
              <a:t>υβριδώματα</a:t>
            </a:r>
            <a:r>
              <a:rPr lang="el-GR" dirty="0"/>
              <a:t> διακριτών κλώνων </a:t>
            </a:r>
            <a:r>
              <a:rPr lang="el-GR" dirty="0" smtClean="0"/>
              <a:t>Β-λεμφοκυττάρων.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Αντίθετα τα </a:t>
            </a:r>
            <a:r>
              <a:rPr lang="el-GR" dirty="0" err="1" smtClean="0"/>
              <a:t>πολυκλωνικά</a:t>
            </a:r>
            <a:r>
              <a:rPr lang="el-GR" dirty="0" smtClean="0"/>
              <a:t> αναγνωρίζουν πολλούς και διαφορετικούς </a:t>
            </a:r>
            <a:r>
              <a:rPr lang="el-GR" dirty="0" err="1" smtClean="0"/>
              <a:t>επιτόπους</a:t>
            </a:r>
            <a:r>
              <a:rPr lang="el-GR" dirty="0" smtClean="0"/>
              <a:t>, παρουσιάζουν αυξημένη ικανότητα διασταυρούμενων αντιδράσεων. </a:t>
            </a:r>
            <a:r>
              <a:rPr lang="el-GR" dirty="0"/>
              <a:t>Παράγονται </a:t>
            </a:r>
            <a:r>
              <a:rPr lang="el-GR" dirty="0" smtClean="0"/>
              <a:t>σε </a:t>
            </a:r>
            <a:r>
              <a:rPr lang="el-GR" dirty="0"/>
              <a:t>πολλούς οργανισμούς (κουνέλι, ποντικός, </a:t>
            </a:r>
            <a:r>
              <a:rPr lang="el-GR" dirty="0" smtClean="0"/>
              <a:t>αίγα </a:t>
            </a:r>
            <a:r>
              <a:rPr lang="el-GR" dirty="0" err="1" smtClean="0"/>
              <a:t>κλπ</a:t>
            </a:r>
            <a:r>
              <a:rPr lang="el-GR" dirty="0" smtClean="0"/>
              <a:t>).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2891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82555" y="417158"/>
            <a:ext cx="7837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/>
              <a:t>Επιλογή Πρωτογενών αντισωμάτων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Τα πρωτογενή αντισώματα επιλέγονται με βάση: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Την συγγένεια (</a:t>
            </a:r>
            <a:r>
              <a:rPr lang="en-US" dirty="0" smtClean="0"/>
              <a:t>Ab</a:t>
            </a:r>
            <a:r>
              <a:rPr lang="el-GR" dirty="0" smtClean="0"/>
              <a:t> </a:t>
            </a:r>
            <a:r>
              <a:rPr lang="en-US" dirty="0" smtClean="0"/>
              <a:t>affinity</a:t>
            </a:r>
            <a:r>
              <a:rPr lang="el-G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Την συνάφεια (</a:t>
            </a:r>
            <a:r>
              <a:rPr lang="en-US" dirty="0" smtClean="0"/>
              <a:t>Ab</a:t>
            </a:r>
            <a:r>
              <a:rPr lang="el-GR" dirty="0" smtClean="0"/>
              <a:t> </a:t>
            </a:r>
            <a:r>
              <a:rPr lang="en-US" dirty="0" smtClean="0"/>
              <a:t>Avidity</a:t>
            </a:r>
            <a:r>
              <a:rPr lang="el-G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Ειδικότητας (</a:t>
            </a:r>
            <a:r>
              <a:rPr lang="en-US" dirty="0"/>
              <a:t>Ab </a:t>
            </a:r>
            <a:r>
              <a:rPr lang="en-US" dirty="0" smtClean="0"/>
              <a:t>Specificity</a:t>
            </a:r>
            <a:r>
              <a:rPr lang="el-G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Σταθερότητα διασταυρούμενης Αντίδρασης (</a:t>
            </a:r>
            <a:r>
              <a:rPr lang="en-US" dirty="0" smtClean="0"/>
              <a:t>Cross </a:t>
            </a:r>
            <a:r>
              <a:rPr lang="en-US" dirty="0"/>
              <a:t>reactivity </a:t>
            </a:r>
            <a:r>
              <a:rPr lang="en-US" dirty="0" smtClean="0"/>
              <a:t>Stability</a:t>
            </a:r>
            <a:r>
              <a:rPr lang="el-GR" dirty="0" smtClean="0"/>
              <a:t>)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Τίτλο- διάλυση- επώαση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6043" y="3932659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26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17" y="794129"/>
            <a:ext cx="8705461" cy="5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310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13184" y="772037"/>
            <a:ext cx="792169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/>
              <a:t>Αραίωση πρωτογενούς αντισώματος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Πριν </a:t>
            </a:r>
            <a:r>
              <a:rPr lang="el-GR" dirty="0"/>
              <a:t>από τη χρήση ενός </a:t>
            </a:r>
            <a:r>
              <a:rPr lang="el-GR" dirty="0" smtClean="0"/>
              <a:t>αντισώματος είναι απαραίτητο να προσδιοριστεί η κατάλληλη αραίωση </a:t>
            </a:r>
            <a:r>
              <a:rPr lang="el-GR" dirty="0"/>
              <a:t>στην οποία μπορεί </a:t>
            </a:r>
            <a:r>
              <a:rPr lang="el-GR" dirty="0" smtClean="0"/>
              <a:t>το αντίσωμα </a:t>
            </a:r>
            <a:r>
              <a:rPr lang="el-GR" dirty="0"/>
              <a:t>να χρησιμοποιηθεί.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 </a:t>
            </a:r>
            <a:r>
              <a:rPr lang="el-GR" dirty="0"/>
              <a:t>προσδιορισμός της κατάλληλης αραίωσης ενός αντισώματος πραγματοποιείται με δοκιμές του </a:t>
            </a:r>
            <a:r>
              <a:rPr lang="el-GR" dirty="0" smtClean="0"/>
              <a:t>αντισώματος (σε διαφορετικές αραιώσεις) και εφαρμογή πάνω σε </a:t>
            </a:r>
            <a:r>
              <a:rPr lang="el-GR" dirty="0"/>
              <a:t>ιστούς </a:t>
            </a:r>
            <a:r>
              <a:rPr lang="el-GR" dirty="0" smtClean="0"/>
              <a:t>θετικούς στο </a:t>
            </a:r>
            <a:r>
              <a:rPr lang="el-GR" dirty="0"/>
              <a:t>υπό μελέτη </a:t>
            </a:r>
            <a:r>
              <a:rPr lang="el-GR" dirty="0" smtClean="0"/>
              <a:t>αντιγόνο.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Εξυπακούεται ότι στον προσδιορισμό εφαρμόζεται η ίδια </a:t>
            </a:r>
            <a:r>
              <a:rPr lang="el-GR" dirty="0"/>
              <a:t>τεχνική που θα </a:t>
            </a:r>
            <a:r>
              <a:rPr lang="el-GR" dirty="0" smtClean="0"/>
              <a:t>ακολουθηθεί. 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Η </a:t>
            </a:r>
            <a:r>
              <a:rPr lang="el-GR" dirty="0"/>
              <a:t>μέγιστη αραίωση του αντισώματος η οποία δίνει </a:t>
            </a:r>
            <a:r>
              <a:rPr lang="el-GR" dirty="0" smtClean="0"/>
              <a:t>ισχυρή, ειδική </a:t>
            </a:r>
            <a:r>
              <a:rPr lang="el-GR" dirty="0"/>
              <a:t>χρώση </a:t>
            </a:r>
            <a:r>
              <a:rPr lang="el-GR" dirty="0" smtClean="0"/>
              <a:t>με </a:t>
            </a:r>
            <a:r>
              <a:rPr lang="el-GR" dirty="0"/>
              <a:t>τη μικρότερη δυνατή μη ειδική αλληλεπίδραση ονομάζεται </a:t>
            </a:r>
            <a:r>
              <a:rPr lang="el-GR" dirty="0" smtClean="0"/>
              <a:t>τίτλος του αντισώματος.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9790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29208" y="312490"/>
            <a:ext cx="82855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/>
              <a:t>Μη ειδική χρώση </a:t>
            </a:r>
            <a:r>
              <a:rPr lang="en-US" b="1" dirty="0" smtClean="0"/>
              <a:t>Background</a:t>
            </a:r>
            <a:endParaRPr lang="el-GR" b="1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l-GR" u="sng" dirty="0" smtClean="0"/>
              <a:t>Η μη ειδική χρώση οφείλεται: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Σε υδρόφοβους δεσμούς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Σε ηλεκτροστατικές δυνάμεις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Στην δραστηριότητα των ενδογενών ενζύμων (πχ </a:t>
            </a:r>
            <a:r>
              <a:rPr lang="el-GR" dirty="0" err="1" smtClean="0"/>
              <a:t>υπεροξειδάση</a:t>
            </a:r>
            <a:r>
              <a:rPr lang="el-G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Στην διάχυση του αντιγόνου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Σε λάθος τίτλου του αντισώματος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Σε διασταυρούμενες αντιδράσεις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Απαραίτητη προϋπόθεση για την σωστή τεχνική είναι η χρήση θετικών και αρνητικών </a:t>
            </a:r>
            <a:r>
              <a:rPr lang="el-GR" dirty="0" err="1" smtClean="0"/>
              <a:t>μαρτήρων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3554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00" y="324183"/>
            <a:ext cx="878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Αποκάλυψη-ανάκτηση </a:t>
            </a:r>
            <a:r>
              <a:rPr lang="el-GR" b="1" dirty="0" err="1" smtClean="0"/>
              <a:t>αντιγονικών</a:t>
            </a:r>
            <a:r>
              <a:rPr lang="el-GR" b="1" dirty="0" smtClean="0"/>
              <a:t> </a:t>
            </a:r>
            <a:r>
              <a:rPr lang="el-GR" b="1" dirty="0" err="1" smtClean="0"/>
              <a:t>επιτόπων</a:t>
            </a:r>
            <a:endParaRPr lang="el-GR" b="1" dirty="0" smtClean="0"/>
          </a:p>
          <a:p>
            <a:endParaRPr lang="el-GR" b="1" dirty="0"/>
          </a:p>
          <a:p>
            <a:pPr>
              <a:lnSpc>
                <a:spcPct val="150000"/>
              </a:lnSpc>
            </a:pPr>
            <a:r>
              <a:rPr lang="el-GR" dirty="0" smtClean="0"/>
              <a:t>Οι ιστοί που μονιμοποιήθηκαν σε διαλύματα που περιέχουν αλδεΰδες όπως είναι η </a:t>
            </a:r>
            <a:r>
              <a:rPr lang="el-GR" dirty="0" err="1" smtClean="0"/>
              <a:t>παραφορμαλδεΰδη</a:t>
            </a:r>
            <a:r>
              <a:rPr lang="el-GR" dirty="0" smtClean="0"/>
              <a:t> </a:t>
            </a:r>
            <a:r>
              <a:rPr lang="el-GR" dirty="0"/>
              <a:t>ή </a:t>
            </a:r>
            <a:r>
              <a:rPr lang="el-GR" dirty="0" smtClean="0"/>
              <a:t>η φορμόλη, παρουσιάζουν </a:t>
            </a:r>
            <a:r>
              <a:rPr lang="el-GR" dirty="0"/>
              <a:t>μερική ή πλήρη </a:t>
            </a:r>
            <a:r>
              <a:rPr lang="el-GR" dirty="0" smtClean="0"/>
              <a:t>απώλεια της</a:t>
            </a:r>
          </a:p>
          <a:p>
            <a:pPr>
              <a:lnSpc>
                <a:spcPct val="150000"/>
              </a:lnSpc>
            </a:pPr>
            <a:r>
              <a:rPr lang="el-GR" dirty="0" err="1" smtClean="0"/>
              <a:t>ανοσοαντιδραστικότητας</a:t>
            </a:r>
            <a:r>
              <a:rPr lang="el-GR" dirty="0" smtClean="0"/>
              <a:t> </a:t>
            </a:r>
            <a:r>
              <a:rPr lang="el-GR" dirty="0"/>
              <a:t>λόγω ενός φαινομένου που ονομάζεται επικάλυψη επιτόπου. 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Τα </a:t>
            </a:r>
            <a:r>
              <a:rPr lang="el-GR" dirty="0"/>
              <a:t>επιτόπια είναι διακριτά χαρακτηριστικά μοριακής επιφάνειας ενός αντιγόνου που </a:t>
            </a:r>
            <a:r>
              <a:rPr lang="el-GR" dirty="0" smtClean="0"/>
              <a:t>είναι </a:t>
            </a:r>
            <a:r>
              <a:rPr lang="el-GR" dirty="0"/>
              <a:t>ικανά να δεσμεύονται από ένα αντίσωμα.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890" y="3414711"/>
            <a:ext cx="35718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17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56" y="252778"/>
            <a:ext cx="869244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Αποκάλυψη-ανάκτηση </a:t>
            </a:r>
            <a:r>
              <a:rPr lang="el-GR" b="1" dirty="0" err="1"/>
              <a:t>αντιγονικών</a:t>
            </a:r>
            <a:r>
              <a:rPr lang="el-GR" b="1" dirty="0"/>
              <a:t> </a:t>
            </a:r>
            <a:r>
              <a:rPr lang="el-GR" b="1" dirty="0" err="1" smtClean="0"/>
              <a:t>επιτόπων</a:t>
            </a:r>
            <a:endParaRPr lang="el-GR" b="1" dirty="0" smtClean="0"/>
          </a:p>
          <a:p>
            <a:pPr algn="ctr">
              <a:lnSpc>
                <a:spcPct val="150000"/>
              </a:lnSpc>
            </a:pPr>
            <a:endParaRPr lang="el-GR" b="1" dirty="0"/>
          </a:p>
          <a:p>
            <a:pPr>
              <a:lnSpc>
                <a:spcPct val="150000"/>
              </a:lnSpc>
            </a:pPr>
            <a:r>
              <a:rPr lang="el-GR" dirty="0"/>
              <a:t>Η </a:t>
            </a:r>
            <a:r>
              <a:rPr lang="el-GR" dirty="0" smtClean="0"/>
              <a:t>μονιμοποίηση των ιστών με φορμαλδεΰδη, εμποδίζει την </a:t>
            </a:r>
            <a:r>
              <a:rPr lang="el-GR" dirty="0" err="1" smtClean="0"/>
              <a:t>αυτόλυση</a:t>
            </a:r>
            <a:r>
              <a:rPr lang="el-GR" dirty="0" smtClean="0"/>
              <a:t> του ιστού, διατηρεί την μορφολογία/αρχιτεκτονική μέσω διασταυρούμενων αλληλεπιδράσεων, όμως σε βάρος </a:t>
            </a:r>
            <a:r>
              <a:rPr lang="el-GR" dirty="0"/>
              <a:t>της </a:t>
            </a:r>
            <a:r>
              <a:rPr lang="el-GR" dirty="0" smtClean="0"/>
              <a:t>ανίχνευσης των αντισωμάτων</a:t>
            </a:r>
            <a:r>
              <a:rPr lang="el-GR" dirty="0"/>
              <a:t>. 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Εκτός από την φορμαλδεΰδη, η επεξεργασία του ιστού με αλκοόλες προκαλεί πήξη των πρωτεϊνών και της ενδοκυττάριας θεμέλιας ουσίας, μειώνοντας την διαπερατότητα του αντισώματος.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Τα περισσότερα </a:t>
            </a:r>
            <a:r>
              <a:rPr lang="el-GR" dirty="0"/>
              <a:t>αντισώματα είναι ειδικά για μια συγκεκριμένη αλληλουχία αμινοξέων σε ένα συγκεκριμένο τρισδιάστατο </a:t>
            </a:r>
            <a:r>
              <a:rPr lang="el-GR" dirty="0" smtClean="0"/>
              <a:t>μοτίβο. Η μονιμοποίηση και ιστολογική επεξεργασία του ιστού δημιουργούν πολλαπλές αλληλεπιδράσεις μεταβάλλοντας </a:t>
            </a:r>
            <a:r>
              <a:rPr lang="el-GR" dirty="0"/>
              <a:t>σημαντικά τη σύνθεση και τη δομή των διαθέσιμων </a:t>
            </a:r>
            <a:r>
              <a:rPr lang="el-GR" dirty="0" err="1"/>
              <a:t>επιτόπων</a:t>
            </a:r>
            <a:r>
              <a:rPr lang="el-GR" dirty="0" smtClean="0"/>
              <a:t>. Συνεπώς</a:t>
            </a:r>
            <a:r>
              <a:rPr lang="el-GR" dirty="0"/>
              <a:t>, </a:t>
            </a:r>
            <a:r>
              <a:rPr lang="el-GR" dirty="0" smtClean="0"/>
              <a:t>ο συνολικός αριθμός και η δομή των διαθέσιμων </a:t>
            </a:r>
            <a:r>
              <a:rPr lang="el-GR" dirty="0" err="1" smtClean="0"/>
              <a:t>επιτόπων</a:t>
            </a:r>
            <a:r>
              <a:rPr lang="el-GR" dirty="0" smtClean="0"/>
              <a:t> που </a:t>
            </a:r>
            <a:r>
              <a:rPr lang="el-GR" dirty="0"/>
              <a:t>δεσμεύονται </a:t>
            </a:r>
            <a:r>
              <a:rPr lang="el-GR" dirty="0" smtClean="0"/>
              <a:t>από το/τα </a:t>
            </a:r>
            <a:r>
              <a:rPr lang="el-GR" dirty="0"/>
              <a:t>αντισώματα </a:t>
            </a:r>
            <a:r>
              <a:rPr lang="el-GR" dirty="0" smtClean="0"/>
              <a:t>να μειώνονται. 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14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12" y="79365"/>
            <a:ext cx="878010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Αποκάλυψη-ανάκτηση </a:t>
            </a:r>
            <a:r>
              <a:rPr lang="el-GR" b="1" dirty="0" err="1"/>
              <a:t>αντιγονικών</a:t>
            </a:r>
            <a:r>
              <a:rPr lang="el-GR" b="1" dirty="0"/>
              <a:t> </a:t>
            </a:r>
            <a:r>
              <a:rPr lang="el-GR" b="1" dirty="0" err="1" smtClean="0"/>
              <a:t>επιτόπων</a:t>
            </a:r>
            <a:r>
              <a:rPr lang="el-GR" b="1" dirty="0" smtClean="0"/>
              <a:t>   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b="1" u="sng" dirty="0" smtClean="0"/>
              <a:t>Για την επίτευξη </a:t>
            </a:r>
            <a:r>
              <a:rPr lang="el-GR" b="1" u="sng" dirty="0" err="1"/>
              <a:t>ανοσοιστοχημικής</a:t>
            </a:r>
            <a:r>
              <a:rPr lang="el-GR" b="1" u="sng" dirty="0"/>
              <a:t> χρώσης υψηλής ποιότητας, είναι </a:t>
            </a:r>
            <a:r>
              <a:rPr lang="el-GR" b="1" u="sng" dirty="0" smtClean="0"/>
              <a:t>απαραίτητο:</a:t>
            </a:r>
          </a:p>
          <a:p>
            <a:pPr>
              <a:lnSpc>
                <a:spcPct val="150000"/>
              </a:lnSpc>
            </a:pPr>
            <a:endParaRPr lang="el-GR" b="1" u="sn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Τα </a:t>
            </a:r>
            <a:r>
              <a:rPr lang="el-GR" dirty="0" err="1" smtClean="0"/>
              <a:t>ιστικά</a:t>
            </a:r>
            <a:r>
              <a:rPr lang="el-GR" dirty="0" smtClean="0"/>
              <a:t> αντιγόνα να διατηρούνται στις θέσεις </a:t>
            </a:r>
            <a:r>
              <a:rPr lang="el-GR" dirty="0"/>
              <a:t>που </a:t>
            </a:r>
            <a:r>
              <a:rPr lang="el-GR" dirty="0" smtClean="0"/>
              <a:t>κατέχανε στον </a:t>
            </a:r>
            <a:r>
              <a:rPr lang="el-GR" dirty="0"/>
              <a:t>ζωντανό οργανισμό. 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Η διαπερατότητα του ιστού συμπεριλαμβανομένων των κυτταρικών μεμβρανών, να επιτρέπει την διείσδυση του αντισώματος.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Οι </a:t>
            </a:r>
            <a:r>
              <a:rPr lang="el-GR" dirty="0" err="1" smtClean="0"/>
              <a:t>αντιγονικοί</a:t>
            </a:r>
            <a:r>
              <a:rPr lang="el-GR" dirty="0" smtClean="0"/>
              <a:t> </a:t>
            </a:r>
            <a:r>
              <a:rPr lang="el-GR" dirty="0" err="1" smtClean="0"/>
              <a:t>επίτοποι</a:t>
            </a:r>
            <a:r>
              <a:rPr lang="el-GR" dirty="0" smtClean="0"/>
              <a:t> πρέπει να είναι </a:t>
            </a:r>
            <a:r>
              <a:rPr lang="el-GR" dirty="0" err="1" smtClean="0"/>
              <a:t>προσβάσιμοι</a:t>
            </a:r>
            <a:r>
              <a:rPr lang="el-GR" dirty="0" smtClean="0"/>
              <a:t> στο πρωτογενές αντίσωμα.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Τα </a:t>
            </a:r>
            <a:r>
              <a:rPr lang="el-GR" dirty="0" err="1" smtClean="0"/>
              <a:t>μονοκλωνικά</a:t>
            </a:r>
            <a:r>
              <a:rPr lang="el-GR" dirty="0" smtClean="0"/>
              <a:t> αντισώματα, σε αντίθεση με τα </a:t>
            </a:r>
            <a:r>
              <a:rPr lang="el-GR" dirty="0" err="1" smtClean="0"/>
              <a:t>πολυκλωνικά</a:t>
            </a:r>
            <a:r>
              <a:rPr lang="el-GR" dirty="0" smtClean="0"/>
              <a:t>, αναγνωρίζουν μόνο έναν </a:t>
            </a:r>
            <a:r>
              <a:rPr lang="el-GR" dirty="0" err="1" smtClean="0"/>
              <a:t>επίτοπο</a:t>
            </a:r>
            <a:r>
              <a:rPr lang="el-GR" dirty="0" smtClean="0"/>
              <a:t> του αντιγόνου</a:t>
            </a:r>
            <a:r>
              <a:rPr lang="en-US" dirty="0" smtClean="0"/>
              <a:t> </a:t>
            </a:r>
            <a:r>
              <a:rPr lang="el-GR" dirty="0" smtClean="0"/>
              <a:t>άρα είναι απαραίτητη η ανάκτηση </a:t>
            </a:r>
            <a:r>
              <a:rPr lang="el-GR" dirty="0"/>
              <a:t>των αντιγόνων.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Οι </a:t>
            </a:r>
            <a:r>
              <a:rPr lang="el-GR" dirty="0"/>
              <a:t>τεχνικές </a:t>
            </a:r>
            <a:r>
              <a:rPr lang="el-GR" dirty="0" smtClean="0"/>
              <a:t>της αποκάλυψης των </a:t>
            </a:r>
            <a:r>
              <a:rPr lang="el-GR" dirty="0" err="1" smtClean="0"/>
              <a:t>ιστικών</a:t>
            </a:r>
            <a:r>
              <a:rPr lang="el-GR" dirty="0" smtClean="0"/>
              <a:t> αντιγόνων, είναι </a:t>
            </a:r>
            <a:r>
              <a:rPr lang="el-GR" dirty="0"/>
              <a:t>ευρέως διαδεδομένες, λειτουργούν πολύ καλά παρόλο οι ακριβείς μηχανισμοί μέσω των οποίων λειτουργούν δεν είναι πλήρως κατανοητοί.</a:t>
            </a:r>
          </a:p>
          <a:p>
            <a:pPr>
              <a:lnSpc>
                <a:spcPct val="150000"/>
              </a:lnSpc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55103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197" y="189941"/>
            <a:ext cx="83076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Αποκάλυψη-ανάκτηση </a:t>
            </a:r>
            <a:r>
              <a:rPr lang="el-GR" b="1" dirty="0" err="1"/>
              <a:t>αντιγονικών</a:t>
            </a:r>
            <a:r>
              <a:rPr lang="el-GR" b="1" dirty="0"/>
              <a:t> </a:t>
            </a:r>
            <a:r>
              <a:rPr lang="el-GR" b="1" dirty="0" err="1"/>
              <a:t>επιτόπων</a:t>
            </a:r>
            <a:r>
              <a:rPr lang="el-GR" b="1" dirty="0"/>
              <a:t>   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u="sng" dirty="0" smtClean="0"/>
              <a:t>Ανάκτηση </a:t>
            </a:r>
            <a:r>
              <a:rPr lang="el-GR" u="sng" dirty="0" err="1" smtClean="0"/>
              <a:t>επιτόπων</a:t>
            </a:r>
            <a:r>
              <a:rPr lang="el-GR" u="sng" dirty="0" smtClean="0"/>
              <a:t> με υψηλή θερμοκρασία </a:t>
            </a:r>
          </a:p>
          <a:p>
            <a:pPr>
              <a:lnSpc>
                <a:spcPct val="150000"/>
              </a:lnSpc>
            </a:pPr>
            <a:r>
              <a:rPr lang="el-GR" u="sng" dirty="0"/>
              <a:t>Ανάκτηση </a:t>
            </a:r>
            <a:r>
              <a:rPr lang="el-GR" u="sng" dirty="0" err="1"/>
              <a:t>επιτόπων</a:t>
            </a:r>
            <a:r>
              <a:rPr lang="el-GR" u="sng" dirty="0"/>
              <a:t> με υψηλή </a:t>
            </a:r>
            <a:r>
              <a:rPr lang="el-GR" u="sng" dirty="0" smtClean="0"/>
              <a:t>θερμοκρασία και υψηλή πίεση</a:t>
            </a:r>
          </a:p>
          <a:p>
            <a:pPr>
              <a:lnSpc>
                <a:spcPct val="150000"/>
              </a:lnSpc>
            </a:pPr>
            <a:r>
              <a:rPr lang="el-GR" u="sng" dirty="0" smtClean="0"/>
              <a:t>Ανάκτηση </a:t>
            </a:r>
            <a:r>
              <a:rPr lang="el-GR" u="sng" dirty="0" err="1" smtClean="0"/>
              <a:t>επιτόπων</a:t>
            </a:r>
            <a:r>
              <a:rPr lang="el-GR" u="sng" dirty="0" smtClean="0"/>
              <a:t> με πρωτεολυτικά ένζυμα</a:t>
            </a:r>
            <a:endParaRPr lang="en-US" u="sng" dirty="0"/>
          </a:p>
          <a:p>
            <a:pPr>
              <a:lnSpc>
                <a:spcPct val="150000"/>
              </a:lnSpc>
            </a:pPr>
            <a:r>
              <a:rPr lang="el-GR" u="sng" dirty="0" smtClean="0"/>
              <a:t>Ανάκτηση </a:t>
            </a:r>
            <a:r>
              <a:rPr lang="el-GR" u="sng" dirty="0" err="1" smtClean="0"/>
              <a:t>επιτόπων</a:t>
            </a:r>
            <a:r>
              <a:rPr lang="el-GR" u="sng" dirty="0" smtClean="0"/>
              <a:t> σε τομές ψυκτικού.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SDS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Heating </a:t>
            </a:r>
            <a:r>
              <a:rPr lang="en-US" dirty="0" err="1"/>
              <a:t>En</a:t>
            </a:r>
            <a:r>
              <a:rPr lang="en-US" dirty="0"/>
              <a:t> Bloc </a:t>
            </a:r>
            <a:r>
              <a:rPr lang="en-US" dirty="0" smtClean="0"/>
              <a:t>Method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Η επιλογή της κατάλληλης μεθόδου επαφίεται στον χρήστη, πρέπει να δοκιμάζεται εμπειρικά με συστηματική </a:t>
            </a:r>
            <a:r>
              <a:rPr lang="el-GR" dirty="0" smtClean="0"/>
              <a:t>διαδικασία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0072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621" y="28301"/>
            <a:ext cx="88267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Ανάκτηση </a:t>
            </a:r>
            <a:r>
              <a:rPr lang="el-GR" b="1" dirty="0" err="1"/>
              <a:t>επιτόπων</a:t>
            </a:r>
            <a:r>
              <a:rPr lang="el-GR" b="1" dirty="0"/>
              <a:t> με υψηλή θερμοκρασία ή/και υψηλή </a:t>
            </a:r>
            <a:r>
              <a:rPr lang="el-GR" b="1" dirty="0" smtClean="0"/>
              <a:t>πίεση</a:t>
            </a:r>
          </a:p>
          <a:p>
            <a:pPr algn="ctr">
              <a:lnSpc>
                <a:spcPct val="150000"/>
              </a:lnSpc>
            </a:pPr>
            <a:endParaRPr lang="el-GR" b="1" dirty="0"/>
          </a:p>
          <a:p>
            <a:pPr>
              <a:lnSpc>
                <a:spcPct val="150000"/>
              </a:lnSpc>
            </a:pPr>
            <a:r>
              <a:rPr lang="el-GR" b="1" dirty="0" smtClean="0"/>
              <a:t>Επιτυγχάνεται με την χρήση: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 smtClean="0"/>
              <a:t>Ατμομάγειρα</a:t>
            </a:r>
            <a:r>
              <a:rPr lang="el-GR" dirty="0" smtClean="0"/>
              <a:t> (για 30 λεπτά)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 smtClean="0"/>
              <a:t>Υδατόλουτρο</a:t>
            </a:r>
            <a:r>
              <a:rPr lang="el-GR" dirty="0" smtClean="0"/>
              <a:t> (στους </a:t>
            </a:r>
            <a:r>
              <a:rPr lang="en-US" dirty="0" smtClean="0"/>
              <a:t>100°C </a:t>
            </a:r>
            <a:r>
              <a:rPr lang="el-GR" dirty="0" smtClean="0"/>
              <a:t>για</a:t>
            </a:r>
            <a:r>
              <a:rPr lang="en-US" dirty="0" smtClean="0"/>
              <a:t> </a:t>
            </a:r>
            <a:r>
              <a:rPr lang="en-US" dirty="0"/>
              <a:t>30 </a:t>
            </a:r>
            <a:r>
              <a:rPr lang="el-GR" dirty="0" smtClean="0"/>
              <a:t>λεπτά)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Θερμαινόμενη πλάκα </a:t>
            </a:r>
            <a:r>
              <a:rPr lang="el-GR" dirty="0"/>
              <a:t>(στους </a:t>
            </a:r>
            <a:r>
              <a:rPr lang="en-US" dirty="0"/>
              <a:t>100°C </a:t>
            </a:r>
            <a:r>
              <a:rPr lang="el-GR" dirty="0"/>
              <a:t>για</a:t>
            </a:r>
            <a:r>
              <a:rPr lang="en-US" dirty="0"/>
              <a:t> 30 </a:t>
            </a:r>
            <a:r>
              <a:rPr lang="el-GR" dirty="0"/>
              <a:t>λεπτά</a:t>
            </a:r>
            <a:r>
              <a:rPr lang="el-G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Χύτρα ταχύτητας (για 3-5 λεπτά)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Φούρνο μικροκυμάτων (στους </a:t>
            </a:r>
            <a:r>
              <a:rPr lang="en-US" dirty="0" smtClean="0"/>
              <a:t>120°C</a:t>
            </a:r>
            <a:r>
              <a:rPr lang="el-GR" dirty="0" smtClean="0"/>
              <a:t>, </a:t>
            </a:r>
            <a:r>
              <a:rPr lang="en-US" dirty="0" smtClean="0"/>
              <a:t>750–800 </a:t>
            </a:r>
            <a:r>
              <a:rPr lang="en-US" dirty="0"/>
              <a:t>W, </a:t>
            </a:r>
            <a:r>
              <a:rPr lang="el-GR" dirty="0" smtClean="0"/>
              <a:t>για </a:t>
            </a:r>
            <a:r>
              <a:rPr lang="en-US" dirty="0" smtClean="0"/>
              <a:t>10</a:t>
            </a:r>
            <a:r>
              <a:rPr lang="el-GR" dirty="0" smtClean="0"/>
              <a:t> λεπτά).</a:t>
            </a:r>
            <a:r>
              <a:rPr lang="en-US" dirty="0"/>
              <a:t> </a:t>
            </a:r>
            <a:endParaRPr lang="el-GR" dirty="0" smtClean="0"/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b="1" dirty="0" smtClean="0"/>
              <a:t>Διαλύματα:</a:t>
            </a:r>
            <a:endParaRPr lang="el-GR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Citrate Buffer Method (pH 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Citrate-EDTA Buffer Method (pH 6.2)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EDTA Method (pH 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Tris</a:t>
            </a:r>
            <a:r>
              <a:rPr lang="en-US" dirty="0"/>
              <a:t>-EDTA Method (pH 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TBS Method (pH 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Tris</a:t>
            </a:r>
            <a:r>
              <a:rPr lang="en-US" dirty="0"/>
              <a:t> Buffer Method (pH 10</a:t>
            </a:r>
            <a:r>
              <a:rPr lang="en-US" dirty="0" smtClean="0"/>
              <a:t>)</a:t>
            </a:r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472" y="4264090"/>
            <a:ext cx="3404909" cy="2388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4926" y="640950"/>
            <a:ext cx="3290455" cy="2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06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921" y="1504950"/>
            <a:ext cx="5676900" cy="47625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69168" y="138700"/>
            <a:ext cx="800566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/>
              <a:t>Επίδραση του </a:t>
            </a:r>
            <a:r>
              <a:rPr lang="en-US" b="1" dirty="0" smtClean="0"/>
              <a:t>p</a:t>
            </a:r>
            <a:r>
              <a:rPr lang="el-GR" b="1" dirty="0" smtClean="0"/>
              <a:t>Η στην </a:t>
            </a:r>
            <a:r>
              <a:rPr lang="el-GR" b="1" dirty="0" err="1" smtClean="0"/>
              <a:t>αντιγονική</a:t>
            </a:r>
            <a:r>
              <a:rPr lang="el-GR" b="1" dirty="0" smtClean="0"/>
              <a:t> έκφραση. 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/>
              <a:t>Ανάκτηση </a:t>
            </a:r>
            <a:r>
              <a:rPr lang="el-GR" b="1" dirty="0" err="1" smtClean="0"/>
              <a:t>επιτόπων</a:t>
            </a:r>
            <a:r>
              <a:rPr lang="el-GR" b="1" dirty="0" smtClean="0"/>
              <a:t> με </a:t>
            </a:r>
            <a:r>
              <a:rPr lang="el-GR" b="1" dirty="0"/>
              <a:t>υψηλή θερμοκρασία </a:t>
            </a:r>
            <a:r>
              <a:rPr lang="el-GR" b="1" dirty="0" smtClean="0"/>
              <a:t>και </a:t>
            </a:r>
            <a:r>
              <a:rPr lang="el-GR" b="1" dirty="0"/>
              <a:t>υψηλή </a:t>
            </a:r>
            <a:r>
              <a:rPr lang="el-GR" b="1" dirty="0" smtClean="0"/>
              <a:t>πίεση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5962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8092" y="3101493"/>
            <a:ext cx="4762500" cy="357187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59229" y="182983"/>
            <a:ext cx="842554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 </a:t>
            </a:r>
            <a:r>
              <a:rPr lang="el-GR" dirty="0"/>
              <a:t> </a:t>
            </a:r>
            <a:r>
              <a:rPr lang="el-GR" b="1" dirty="0"/>
              <a:t>Επίδραση του </a:t>
            </a:r>
            <a:r>
              <a:rPr lang="en-US" b="1" dirty="0"/>
              <a:t>p</a:t>
            </a:r>
            <a:r>
              <a:rPr lang="el-GR" b="1" dirty="0"/>
              <a:t>Η και των διαλυμάτων </a:t>
            </a:r>
            <a:r>
              <a:rPr lang="el-GR" b="1" dirty="0" smtClean="0"/>
              <a:t>στην </a:t>
            </a:r>
            <a:r>
              <a:rPr lang="el-GR" b="1" dirty="0" err="1"/>
              <a:t>αντιγονική</a:t>
            </a:r>
            <a:r>
              <a:rPr lang="el-GR" b="1" dirty="0"/>
              <a:t> έκφραση </a:t>
            </a:r>
            <a:endParaRPr lang="el-GR" b="1" dirty="0" smtClean="0"/>
          </a:p>
          <a:p>
            <a:pPr>
              <a:lnSpc>
                <a:spcPct val="150000"/>
              </a:lnSpc>
            </a:pPr>
            <a:r>
              <a:rPr lang="el-GR" u="sng" dirty="0" smtClean="0"/>
              <a:t>Εικόνα Α και Β</a:t>
            </a:r>
            <a:r>
              <a:rPr lang="el-GR" dirty="0" smtClean="0"/>
              <a:t>: </a:t>
            </a:r>
            <a:r>
              <a:rPr lang="en-US" dirty="0"/>
              <a:t>Mantle cell lymphoma </a:t>
            </a:r>
            <a:r>
              <a:rPr lang="el-GR" dirty="0" smtClean="0"/>
              <a:t>με </a:t>
            </a:r>
            <a:r>
              <a:rPr lang="el-GR" dirty="0" err="1" smtClean="0"/>
              <a:t>ανοσοιστοχημική</a:t>
            </a:r>
            <a:r>
              <a:rPr lang="el-GR" dirty="0" smtClean="0"/>
              <a:t> χρώση έναντι της </a:t>
            </a:r>
            <a:r>
              <a:rPr lang="en-US" dirty="0" smtClean="0"/>
              <a:t>cyclin D1</a:t>
            </a:r>
            <a:r>
              <a:rPr lang="el-GR" dirty="0" smtClean="0"/>
              <a:t>. Εικόνα Α κατόπιν επεξεργασίας με </a:t>
            </a:r>
            <a:r>
              <a:rPr lang="en-US" dirty="0" smtClean="0"/>
              <a:t>citrate </a:t>
            </a:r>
            <a:r>
              <a:rPr lang="en-US" dirty="0"/>
              <a:t>buffer, pH </a:t>
            </a:r>
            <a:r>
              <a:rPr lang="en-US" dirty="0" smtClean="0"/>
              <a:t>6</a:t>
            </a:r>
            <a:r>
              <a:rPr lang="el-GR" dirty="0" smtClean="0"/>
              <a:t> για 20 λεπτά. Εικόνα Β κατόπιν επεξεργασίας με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/>
              <a:t>buffer, pH </a:t>
            </a:r>
            <a:r>
              <a:rPr lang="en-US" dirty="0" smtClean="0"/>
              <a:t>10</a:t>
            </a:r>
            <a:r>
              <a:rPr lang="el-GR" dirty="0" smtClean="0"/>
              <a:t> για 30 λεπτά. </a:t>
            </a:r>
          </a:p>
          <a:p>
            <a:pPr>
              <a:lnSpc>
                <a:spcPct val="150000"/>
              </a:lnSpc>
            </a:pPr>
            <a:r>
              <a:rPr lang="el-GR" u="sng" dirty="0" smtClean="0"/>
              <a:t>Εικόνα </a:t>
            </a:r>
            <a:r>
              <a:rPr lang="en-US" u="sng" dirty="0" smtClean="0"/>
              <a:t>C </a:t>
            </a:r>
            <a:r>
              <a:rPr lang="el-GR" u="sng" dirty="0" smtClean="0"/>
              <a:t>και </a:t>
            </a:r>
            <a:r>
              <a:rPr lang="en-US" u="sng" dirty="0" smtClean="0"/>
              <a:t>D</a:t>
            </a:r>
            <a:r>
              <a:rPr lang="el-GR" u="sng" dirty="0" smtClean="0"/>
              <a:t>:</a:t>
            </a:r>
            <a:r>
              <a:rPr lang="en-US" dirty="0" smtClean="0"/>
              <a:t> </a:t>
            </a:r>
            <a:r>
              <a:rPr lang="en-US" dirty="0"/>
              <a:t>Small cell lung </a:t>
            </a:r>
            <a:r>
              <a:rPr lang="en-US" dirty="0" smtClean="0"/>
              <a:t>cancer</a:t>
            </a:r>
            <a:r>
              <a:rPr lang="el-GR" dirty="0" smtClean="0"/>
              <a:t> με </a:t>
            </a:r>
            <a:r>
              <a:rPr lang="el-GR" dirty="0" err="1" smtClean="0"/>
              <a:t>ανοσοιστοχημική</a:t>
            </a:r>
            <a:r>
              <a:rPr lang="el-GR" dirty="0" smtClean="0"/>
              <a:t> χρώση έναντι </a:t>
            </a:r>
            <a:r>
              <a:rPr lang="en-US" dirty="0" smtClean="0"/>
              <a:t>TTF-1</a:t>
            </a:r>
            <a:r>
              <a:rPr lang="en-US" dirty="0"/>
              <a:t>. </a:t>
            </a:r>
            <a:r>
              <a:rPr lang="el-GR" dirty="0" smtClean="0"/>
              <a:t>Στην εικόνα </a:t>
            </a:r>
            <a:r>
              <a:rPr lang="en-US" dirty="0" smtClean="0"/>
              <a:t>C</a:t>
            </a:r>
            <a:r>
              <a:rPr lang="el-GR" dirty="0" smtClean="0"/>
              <a:t> η επεξεργασία έγινε με </a:t>
            </a:r>
            <a:r>
              <a:rPr lang="en-US" dirty="0" err="1"/>
              <a:t>Tris</a:t>
            </a:r>
            <a:r>
              <a:rPr lang="en-US" dirty="0"/>
              <a:t> buffer, pH </a:t>
            </a:r>
            <a:r>
              <a:rPr lang="en-US" dirty="0" smtClean="0"/>
              <a:t>10</a:t>
            </a:r>
            <a:r>
              <a:rPr lang="el-GR" dirty="0" smtClean="0"/>
              <a:t> για 30 λεπτά. Στην εικόνα </a:t>
            </a:r>
            <a:r>
              <a:rPr lang="en-US" dirty="0" smtClean="0"/>
              <a:t>D</a:t>
            </a:r>
            <a:r>
              <a:rPr lang="el-GR" dirty="0" smtClean="0"/>
              <a:t> η επεξεργασία έγινε με </a:t>
            </a:r>
            <a:r>
              <a:rPr lang="en-US" dirty="0"/>
              <a:t>citrate buffer, pH </a:t>
            </a:r>
            <a:r>
              <a:rPr lang="en-US" dirty="0" smtClean="0"/>
              <a:t>6</a:t>
            </a:r>
            <a:r>
              <a:rPr lang="el-GR" dirty="0" smtClean="0"/>
              <a:t> για 8 λεπτά.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5107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94522" y="517763"/>
            <a:ext cx="8257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Ανάκτηση </a:t>
            </a:r>
            <a:r>
              <a:rPr lang="el-GR" b="1" dirty="0" err="1"/>
              <a:t>επιτόπων</a:t>
            </a:r>
            <a:r>
              <a:rPr lang="el-GR" b="1" dirty="0"/>
              <a:t> με πρωτεολυτικά </a:t>
            </a:r>
            <a:r>
              <a:rPr lang="el-GR" b="1" dirty="0" smtClean="0"/>
              <a:t>ένζυμα</a:t>
            </a:r>
            <a:endParaRPr lang="en-US" b="1" dirty="0" smtClean="0"/>
          </a:p>
          <a:p>
            <a:pPr algn="ctr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l-GR" dirty="0" smtClean="0"/>
              <a:t>Χρήση </a:t>
            </a:r>
            <a:r>
              <a:rPr lang="el-GR" dirty="0" err="1" smtClean="0"/>
              <a:t>υδατόλουτρου</a:t>
            </a:r>
            <a:r>
              <a:rPr lang="el-GR" dirty="0" smtClean="0"/>
              <a:t> η θερμαινόμενης πλάκας στους 37</a:t>
            </a:r>
            <a:r>
              <a:rPr lang="el-GR" baseline="30000" dirty="0" smtClean="0"/>
              <a:t>0</a:t>
            </a:r>
            <a:r>
              <a:rPr lang="en-US" dirty="0" smtClean="0"/>
              <a:t>C </a:t>
            </a:r>
            <a:r>
              <a:rPr lang="el-GR" dirty="0" smtClean="0"/>
              <a:t>για 10-20 λεπτά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Τα ένζυμα που συνήθως χρησιμοποιούνται είναι: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Proteinase </a:t>
            </a:r>
            <a:r>
              <a:rPr lang="en-US" dirty="0"/>
              <a:t>K (20 g/ml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n-US" dirty="0"/>
              <a:t>TE buffer, pH 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Trypsin (0.5%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n-US" dirty="0"/>
              <a:t>dH</a:t>
            </a:r>
            <a:r>
              <a:rPr lang="en-US" baseline="-25000" dirty="0"/>
              <a:t>2</a:t>
            </a:r>
            <a:r>
              <a:rPr lang="en-US" dirty="0"/>
              <a:t>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Pepsin (0.1%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err="1"/>
              <a:t>HCl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Pronase</a:t>
            </a:r>
            <a:r>
              <a:rPr lang="en-US" dirty="0"/>
              <a:t> (0.5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n-US" dirty="0"/>
              <a:t>0.1%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n-US" dirty="0"/>
              <a:t>dH</a:t>
            </a:r>
            <a:r>
              <a:rPr lang="en-US" baseline="-25000" dirty="0"/>
              <a:t>2</a:t>
            </a:r>
            <a:r>
              <a:rPr lang="en-US" dirty="0"/>
              <a:t>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Protease (0.5%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n-US" dirty="0"/>
              <a:t>dH</a:t>
            </a:r>
            <a:r>
              <a:rPr lang="en-US" baseline="-25000" dirty="0"/>
              <a:t>2</a:t>
            </a:r>
            <a:r>
              <a:rPr lang="en-US" dirty="0"/>
              <a:t>0</a:t>
            </a:r>
            <a:r>
              <a:rPr lang="en-US" dirty="0" smtClean="0"/>
              <a:t>)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Αυξημένη έκθεση σε ένα από τα παραπάνω ένζυμα μπορεί να καταστρέψει τον ιστό.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61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959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GNR</dc:creator>
  <cp:lastModifiedBy>tzeka</cp:lastModifiedBy>
  <cp:revision>37</cp:revision>
  <dcterms:created xsi:type="dcterms:W3CDTF">2018-06-15T04:41:05Z</dcterms:created>
  <dcterms:modified xsi:type="dcterms:W3CDTF">2018-06-24T07:12:11Z</dcterms:modified>
</cp:coreProperties>
</file>