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326" r:id="rId4"/>
    <p:sldId id="258" r:id="rId5"/>
    <p:sldId id="327" r:id="rId6"/>
    <p:sldId id="260" r:id="rId7"/>
    <p:sldId id="257" r:id="rId8"/>
    <p:sldId id="328" r:id="rId9"/>
    <p:sldId id="261" r:id="rId10"/>
    <p:sldId id="329" r:id="rId11"/>
    <p:sldId id="330" r:id="rId12"/>
    <p:sldId id="331" r:id="rId13"/>
    <p:sldId id="332" r:id="rId14"/>
    <p:sldId id="333" r:id="rId15"/>
    <p:sldId id="342" r:id="rId16"/>
    <p:sldId id="343" r:id="rId17"/>
    <p:sldId id="337" r:id="rId18"/>
    <p:sldId id="334" r:id="rId19"/>
    <p:sldId id="335" r:id="rId20"/>
    <p:sldId id="338" r:id="rId21"/>
    <p:sldId id="336" r:id="rId22"/>
    <p:sldId id="33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EAC1-207C-4F88-B5E8-141FD75E67EA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A29-E009-4A7C-A5C7-AEB68AE5A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ACE2-D72A-41DE-A176-471B8B4841A2}" type="datetimeFigureOut">
              <a:rPr lang="el-GR" smtClean="0"/>
              <a:pPr/>
              <a:t>10/4/2016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6A73-36D4-421B-B2A5-8630F82B01E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57224" y="2000240"/>
            <a:ext cx="764386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Ιστοχημικές</a:t>
            </a:r>
            <a:r>
              <a:rPr lang="el-G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χρώσεις ανίχνευσης εναποθέσεων 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260648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Von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Kossa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αδιάλυτο ανόργανο ασβέστιο βρίσκεται φυσιολογικά στα οστά και τα δόντια. Η παθολογική εναπόθεση φωσφορικού ή ανθρακικού ασβεστίου σχετίζονται με την  αθηροσκλήρωση,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υπερπαραθυρεοειδισμό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νεφρασβέστωση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σαρκοείδωση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φυματίωση</a:t>
            </a:r>
            <a:br>
              <a:rPr lang="el-GR" sz="2000" dirty="0" smtClean="0">
                <a:latin typeface="Arial" pitchFamily="34" charset="0"/>
                <a:cs typeface="Arial" pitchFamily="34" charset="0"/>
              </a:rPr>
            </a:b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Χρησιμοποιείται για την ανίχνευση εναποθέσεων αλάτων ασβεστίου στον ιστό και κρυστάλλων οξαλικού ασβεστίου.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88640"/>
            <a:ext cx="8424936" cy="557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Von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Kossa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μεθόδου: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Βασίζεται στην υποκατάσταση των αλάτων ασβεστίου από μέταλλο όπως είναι ο νιτρικός άργυρος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διάλυμα νιτρικού αργύρου χρησιμεύει  για την αντικατάσταση των  φωσφορικών ανιόντων του ασβεστίου με ιόντα αργύρου. Τα σχηματιζόμενα  άλατα αργύρου κατόπιν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ανάγεονται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η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περίσεια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αυτών απομακρύνεται με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sodium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thiosulfate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Κατά προτίμηση φορμόλη.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260648"/>
            <a:ext cx="8640960" cy="51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Von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Kossa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Άλατα ασβεστίου : καφέ έως μαύρο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Πυρήνες : κόκκινοι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Κυτταρόπλασμα: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ρόζ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1%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υδατικό διάλυμα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Silver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Nitrate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5% Sodium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Thiosulfate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0.1% Nuclear Fast Red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35496" y="188640"/>
            <a:ext cx="9069145" cy="6696329"/>
            <a:chOff x="35496" y="188640"/>
            <a:chExt cx="9069145" cy="6696329"/>
          </a:xfrm>
        </p:grpSpPr>
        <p:sp>
          <p:nvSpPr>
            <p:cNvPr id="3" name="2 - Ορθογώνιο"/>
            <p:cNvSpPr/>
            <p:nvPr/>
          </p:nvSpPr>
          <p:spPr>
            <a:xfrm>
              <a:off x="321596" y="188640"/>
              <a:ext cx="849694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l-GR" b="1" dirty="0" err="1" smtClean="0">
                  <a:latin typeface="Arial" pitchFamily="34" charset="0"/>
                  <a:cs typeface="Arial" pitchFamily="34" charset="0"/>
                </a:rPr>
                <a:t>Von</a:t>
              </a: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b="1" dirty="0" err="1" smtClean="0">
                  <a:latin typeface="Arial" pitchFamily="34" charset="0"/>
                  <a:cs typeface="Arial" pitchFamily="34" charset="0"/>
                </a:rPr>
                <a:t>Kossa</a:t>
              </a: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Βιοψία νεφρού με εναποθέσεις ασβεστίου σε περιστατικό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νεφρασβέστωσης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l-GR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Εναποθέσεις ασβεστίου σε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μαλακοπλακία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ουροδόχου κύστεως</a:t>
              </a:r>
            </a:p>
          </p:txBody>
        </p:sp>
        <p:grpSp>
          <p:nvGrpSpPr>
            <p:cNvPr id="5" name="4 - Ομάδα"/>
            <p:cNvGrpSpPr/>
            <p:nvPr/>
          </p:nvGrpSpPr>
          <p:grpSpPr>
            <a:xfrm>
              <a:off x="35496" y="3140969"/>
              <a:ext cx="9069145" cy="3744000"/>
              <a:chOff x="35496" y="3140969"/>
              <a:chExt cx="9069145" cy="3744000"/>
            </a:xfrm>
          </p:grpSpPr>
          <p:pic>
            <p:nvPicPr>
              <p:cNvPr id="1026" name="Picture 2" descr="http://www.ihcworld.com/royellis/gallery/images/vonkossacar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3151169"/>
                <a:ext cx="4486275" cy="373380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http://granuloma.homestead.com/malakoplakia_s73-317-0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3140969"/>
                <a:ext cx="4532641" cy="3744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1663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Perls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Συχνά αναφέρεται  και  «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Perls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 Prussian blue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Δεν είναι ιστοχημική χρώση αλλά ιστοχημική αντίδραση εξαιρετικά ευαίσθητη, αφού έχει την δυνατότητα να ανιχνεύσει ακόμα και κόκκους σιδήρου στον ιστό.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σίδηρος είναι απαραίτητος για τη ζωή, αλλά είναι και τοξικός λόγω της ικανότητάς του να σχηματίζει ελεύθερες ρίζες που μπορούν να βλάψουν τα κύτταρα. Το κύτταρο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αυτοπροστατεύεται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την παρουσία των πρωτεϊνών  που δεσμεύουν τον σίδηρο σχηματίζοντας πρωτεϊνικό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complex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Ο δεσμευμένος σίδηρος είναι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3+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σαν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αιμοσιδηρίνη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ενδοκυττάρια. Σε περιπτώσεις αιμορραγίας ο κατακερματισμός της αιμοσφαιρίνης ελευθερώνει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αιμοσιδηρίνη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16632"/>
            <a:ext cx="8640960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Perls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Μικροσκοπικά, η παρουσία του σιδήρου αποδεικνύεται με τον εντοπισμό της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αιμοσιδηρίνης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εντοπισμός του συμπλέγματος έχει την μορφή ενδοκυττάριων κόκκων.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ρουτίνας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για την αναγνώριση περίσσειας εναποθέσεων σιδήρου σε όργανα που εμπλέκονται με την αποθήκευση αυτού, όπως είναι ο σπλήνας, ο μυελός των οστών και το ήπαρ και ειδικότερα σε καταστάσεις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αιμοσιδήρωσης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αιμοχρωμάτωση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σώμα απορροφά αδιακρίτως σίδηρο με αποτέλεσμα την εναπόθεση σε  άφθονες ποσότητες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αιμοσιδηρίνης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σε πολλούς ιστούς.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0466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Perls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μεθόδου: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μέθοδος περιλαμβάνει τρία βασικά βήματα: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Στο πρώτο βήμα ο ιστός επεξεργάζεται με υδροχλωρικό οξύ προκειμένου να γίνει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αποδιάταξη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των πρωτεϊνών που συνδέονται με την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αιμοσιδηρίνη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ως εκ τούτου απελευθερώνεται τρισθενής σίδηρος.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Στο δεύτερο στάδιο, η εμβάπτιση των τομών  σε διάλυμα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σιδηροκυανιούχου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καλίου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Potassium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ferrocyanide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 δεσμεύει τα ιόντα του τρισθενούς σιδήρου σχηματίζοντας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σιδηροκυανιούχο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 σίδηρο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ferric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ferrocyanide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), που είναι μια αδιάλυτη μπλε χρωστική ουσία  γνωστή και σαν  το κυανό της Πρωσίας.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Στο τρίτο στάδιο το υπόστρωμα βάφεται με κόκκινη χρωστική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3528" y="116632"/>
            <a:ext cx="8568952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Perls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Καμία προτίμηση. 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Αποτελέσματα: 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marL="725488"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Αιμοσιδηρίνη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Φωτεινό μπλε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blue.</a:t>
            </a:r>
          </a:p>
          <a:p>
            <a:pPr indent="714375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Πυρήνες και κυτταρόπλασμα: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Ρόζ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έως κόκκινο</a:t>
            </a:r>
          </a:p>
          <a:p>
            <a:pPr indent="714375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2% hydrochloric acid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2%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υδατικό διάλυμα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potassium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ferrocyanide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Nuclear Fast Red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72008" y="188640"/>
            <a:ext cx="8999985" cy="6597352"/>
            <a:chOff x="72008" y="188640"/>
            <a:chExt cx="8999985" cy="6597352"/>
          </a:xfrm>
        </p:grpSpPr>
        <p:sp>
          <p:nvSpPr>
            <p:cNvPr id="3" name="2 - Ορθογώνιο"/>
            <p:cNvSpPr/>
            <p:nvPr/>
          </p:nvSpPr>
          <p:spPr>
            <a:xfrm>
              <a:off x="323528" y="188640"/>
              <a:ext cx="849694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Perls</a:t>
              </a: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Ιστολογική τομή πνεύμονα με εκτεταμένη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ενδοκυψελιδική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εναπόθεση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αιμοσιδηρίνης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μετά από πνευμονική αιμορραγία</a:t>
              </a:r>
            </a:p>
            <a:p>
              <a:pPr>
                <a:lnSpc>
                  <a:spcPct val="150000"/>
                </a:lnSpc>
              </a:pPr>
              <a:endParaRPr lang="el-GR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Ιστολογική τομή ήπατος με αλκοολική κίρρωση. Και εκτεταμένη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αιμοσιδήρωση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 στα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ηπατοκύτταρα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και κύτταρα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Kupffer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 - Ομάδα"/>
            <p:cNvGrpSpPr/>
            <p:nvPr/>
          </p:nvGrpSpPr>
          <p:grpSpPr>
            <a:xfrm>
              <a:off x="72008" y="3068960"/>
              <a:ext cx="8999985" cy="3717032"/>
              <a:chOff x="72008" y="3140968"/>
              <a:chExt cx="8999985" cy="3717032"/>
            </a:xfrm>
          </p:grpSpPr>
          <p:pic>
            <p:nvPicPr>
              <p:cNvPr id="77826" name="Picture 2" descr="File:Intra-alveolar hemosiderin deposition - Prussian blue stain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08" y="3150000"/>
                <a:ext cx="4499992" cy="3708000"/>
              </a:xfrm>
              <a:prstGeom prst="rect">
                <a:avLst/>
              </a:prstGeom>
              <a:noFill/>
            </p:spPr>
          </p:pic>
          <p:pic>
            <p:nvPicPr>
              <p:cNvPr id="77828" name="Picture 4" descr="ima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3140968"/>
                <a:ext cx="4499993" cy="371703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- Ομάδα"/>
          <p:cNvGrpSpPr/>
          <p:nvPr/>
        </p:nvGrpSpPr>
        <p:grpSpPr>
          <a:xfrm>
            <a:off x="35496" y="119822"/>
            <a:ext cx="9037008" cy="6617329"/>
            <a:chOff x="35496" y="119822"/>
            <a:chExt cx="9037008" cy="6617329"/>
          </a:xfrm>
        </p:grpSpPr>
        <p:sp>
          <p:nvSpPr>
            <p:cNvPr id="4" name="3 - Ορθογώνιο"/>
            <p:cNvSpPr/>
            <p:nvPr/>
          </p:nvSpPr>
          <p:spPr>
            <a:xfrm>
              <a:off x="197516" y="119822"/>
              <a:ext cx="8712968" cy="309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Perls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Βιοψία μυελού με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μυελοδυσπλαστικό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σύνδρομο, αυξημένη κοκκώδης εναπόθεση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αιμοσιδηρίνη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στον ενδιάμεσο χώρο ή στα μακροφάγα. </a:t>
              </a:r>
            </a:p>
            <a:p>
              <a:pPr>
                <a:lnSpc>
                  <a:spcPct val="150000"/>
                </a:lnSpc>
              </a:pPr>
              <a:endParaRPr lang="el-GR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Ιστολογική τομή ήπατος με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οξείαςλεμφοβλαστική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λευχαιμία , υποτροπή στο κεντρικό νευρικό σύστημα και εκτεταμένη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αιμοσιδήρωση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7 - Ομάδα"/>
            <p:cNvGrpSpPr/>
            <p:nvPr/>
          </p:nvGrpSpPr>
          <p:grpSpPr>
            <a:xfrm>
              <a:off x="35496" y="3645024"/>
              <a:ext cx="9037008" cy="3092127"/>
              <a:chOff x="35496" y="3768351"/>
              <a:chExt cx="9037008" cy="3092127"/>
            </a:xfrm>
          </p:grpSpPr>
          <p:pic>
            <p:nvPicPr>
              <p:cNvPr id="7680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08504" y="3772043"/>
                <a:ext cx="4464000" cy="3088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0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3768351"/>
                <a:ext cx="4464000" cy="3092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85728"/>
            <a:ext cx="842968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Εισαγωγή σε όρους σχετικούς με τις εναποθέσεις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εναποθέσεις είναι συνήθως υλικά αδιάλυτα στην ιστολογική επεξεργασία και τα οποία μπορούν να είναι χρωματισμένα, αχρωμάτιστα, ή διαθλαστικά. Παράδειγμα η αιμοσφαιρίνη που είναι έγχρωμη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μεταλλοπρωτεΐνη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μεταφοράς οξυγόνου του αίματος και είναι αδιάλυτη στην μονιμοποίηση. Είναι βασική πρωτεΐνη και βάφεται έντονα από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ανιονικές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χρωστικές όπως είναι 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ηωσίνη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Στην διάγνωση εντοπίζονται συχνά στον ιστό μη φυσιολογικές αδιάλυτες εναποθέσεις χρώματος  κίτρινου, καφέ, μαύρου ή άχρωμες, μη διακριτές από την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Αιματοξυλίνης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Ηωσίνης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 Η ύπαρξη εναποθέσεων στον ιστό  παίζουν σημαντικό ρόλο στη διάγνωση ασθενειών όπως είναι η ουρική αρθρίτιδα, σε παθήσεις νεφρών, χολολιθίαση, ίκτερος, μελανώματα, αλφισμός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albinism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), αιμορραγία και φυματίωση.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88640"/>
            <a:ext cx="8496944" cy="603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Rhodanine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Ειδική χρώση για τις εναποθέσεις χαλκού. Αυξημένες ποσότητες χαλκού παρατηρούνται στην κίρρωση του ήπατος, τη νόσο του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Wilson’s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χρώσης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Ο πλεονάζων χαλκός βρίσκεται στο κυτταρόπλασμα συνδεδεμένος με πρωτεΐνες. Η προσθήκη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ροδαμίνης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βάφει το πρωτεϊνικό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σύμπλοκο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του χαλκού.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pPr indent="107315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Εναποθέσεις χαλκού: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καφεκόκκινο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indent="107315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Πυρήνες: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απαλό μπλε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3528" y="188640"/>
            <a:ext cx="84969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Rhodanine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Ιστολογική τομή ήπατος. Τα κόκκινα-καφέ κοκκιώδη υλικά είναι αυξημένος χαλκός στα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λυσοσώματα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ασθενούς με νόσο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Wilson's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Η εναπόθεση χαλκού στο ήπαρ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συνοδεύεται από λιπώδη μεταβολή που φαίνεται σαν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χολόσταση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ίδια ιστολογική τομή σε μεγάλη μεγέθυνση</a:t>
            </a:r>
          </a:p>
        </p:txBody>
      </p:sp>
      <p:grpSp>
        <p:nvGrpSpPr>
          <p:cNvPr id="6" name="5 - Ομάδα"/>
          <p:cNvGrpSpPr/>
          <p:nvPr/>
        </p:nvGrpSpPr>
        <p:grpSpPr>
          <a:xfrm>
            <a:off x="107508" y="3212976"/>
            <a:ext cx="8928985" cy="3501009"/>
            <a:chOff x="-36512" y="3356992"/>
            <a:chExt cx="9145009" cy="3501009"/>
          </a:xfrm>
        </p:grpSpPr>
        <p:pic>
          <p:nvPicPr>
            <p:cNvPr id="75778" name="Picture 2" descr="http://library.med.utah.edu/WebPath/jpeg4/LIVER16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3356992"/>
              <a:ext cx="4536504" cy="3501009"/>
            </a:xfrm>
            <a:prstGeom prst="rect">
              <a:avLst/>
            </a:prstGeom>
            <a:noFill/>
          </p:spPr>
        </p:pic>
        <p:pic>
          <p:nvPicPr>
            <p:cNvPr id="75780" name="Picture 4" descr="0001675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401617"/>
              <a:ext cx="4536497" cy="34563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571480"/>
            <a:ext cx="821537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Εισαγωγή σε όρους σχετικούς με τις εναποθέσεις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Στον ιστό η εντόπιση των εναποθέσεων γίνεται από το χρώμα, το μέγεθος και το σχήμα τους ή με ειδικές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ιστοχημικές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χρώσεις.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εναποθέσεις μπορεί να είναι: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Artifacts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της μονιμοποίησης. Παράδειγμα η χρωστική της φορμόλης μετά από τον κατακερματισμό της αιμοσφαιρίνης.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Εξωγενείς εναποθέσεις όπως είναι ο άνθρακας στους πνεύμονες, τα μελάνια των τατουάζ.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Ενδογενείς εναποθέσεις είναι η μελανίνη, 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αιμοσιδηρίνη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ή 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λιποφουσκίνη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285728"/>
            <a:ext cx="878687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Χρώσεις που χρησιμοποιούνται για την ανίχνευση των εναποθέσεων</a:t>
            </a:r>
          </a:p>
          <a:p>
            <a:pPr>
              <a:lnSpc>
                <a:spcPct val="150000"/>
              </a:lnSpc>
            </a:pPr>
            <a:endParaRPr lang="el-GR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Μasson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Fontana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ανίχνευση μελανίνης και κοκκίων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αργενταφιανών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κυττάρων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Von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Kossa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ανίχνευση εναποθέσεων αλάτων ασβεστίου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Schmorl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Melanin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ανίχνευση μελανίνης,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λιποφουσκίνης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κοκκίων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αργενταφινικών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κυττάρων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Fouchet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την ανίχνευση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χολοχρωστικών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Perls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την ανίχνευση κοκκίων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αιμοσιδηρίνης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Hale reaction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ανίχνευση κολλοειδούς σιδήρου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Grimelius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για την ανίχνευση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αργυρόφιλων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κοκκίων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Sudan Black B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ανίχνευση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λιποφουσκίνης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Rhodamine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την ανίχνευση χαλκού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764" y="197346"/>
            <a:ext cx="8820472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MASSON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FONTANA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μελανίνη είναι χρώματος καφέ έως μαύρο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εύ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-μελανίνη) ή κιτρινωπή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φαιομελανίνη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και εντοπίζεται στο δέρμα, μαλλιά, μάτια (Αμφιβληστροειδής, ίριδας) και στο σώμα μερικών νευρικών κυττάρων στη μέλαινα ουσία του εγκεφάλου.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Στο δέρμα, τα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μελανοκύτταρα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συνθέτουν τη μελανίνη υπό την μορφή κοκκίων  που ονομάζονται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μελανοσώματα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Αυξημένη μελανίνη εντοπίζεται σε παθολογικές καταστάσεις όπως είναι το κακόηθες μελάνωμα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Την ταυτοποίηση εναποθέσεων μελανίνης σε φυσιολογικά κύτταρα αλλά και σε όγκους καλοήθεις ή κακοήθεις.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Την ταυτοποίηση των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αργενταφιανών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κοκκίων σε φυσιολογικά νευροενδοκρινικά κύτταρα ή σε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νευροενδοκρινή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νεοπλάσματα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171212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MASSON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FONTANA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 της μεθόδου: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μελανίνη είναι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αργυροφιλική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έχει τη δυνατότητα να αναγάγει τον αμμωνιακό νιτρικό άργυρο σε μεταλλικό, χωρίς την παρουσία εξωτερικού αναγωγικού παράγοντα.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Την ιδιότητα παρουσιάζουν επίσης και τα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αργενταφιανά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κοκκία και 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λιποφουσκίνη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προτίμηση ουδέτερο διάλυμα φορμόλης.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40466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MASSON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FONTANA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Πολύ καλό ξέπλυμα των γυάλινων δοχείων με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απεσταγμένο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νερό.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Να αποφεύγεται η χρήση μεταλλικής λαβίδας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χρώση συνιστάται να ελέγχεται στο μικροσκόπιο γιατί ο χρόνος εμποτισμού του ιστού από τον άργυρο εξαρτάται από τα συστατικά του ιστού.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Αύξηση της θερμοκρασίας ή του χρόνου εμβάπτισης των τομών στο διάλυμα νιτρικού αργύρου δίνει μη ειδική χρώση.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3528" y="260648"/>
            <a:ext cx="8496944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MASSON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FONTANA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 </a:t>
            </a:r>
          </a:p>
          <a:p>
            <a:pPr indent="714375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Μελανίνη και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αργενταφιανά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κοκκία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μαύρα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   </a:t>
            </a:r>
          </a:p>
          <a:p>
            <a:pPr indent="714375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Πυρήνες: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Κόκκινοι</a:t>
            </a:r>
          </a:p>
          <a:p>
            <a:pPr indent="714375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αμωνιακού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αργύρου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Ammoniacal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Silver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Concentrated Ammonium Hydroxide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0.1% Gold Chloride: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5% Sodium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thiosulphate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Hypo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Nuclear-Fast Red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indent="714375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indent="714375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53752" y="71414"/>
            <a:ext cx="9036496" cy="6786586"/>
            <a:chOff x="53752" y="71414"/>
            <a:chExt cx="9036496" cy="6786586"/>
          </a:xfrm>
        </p:grpSpPr>
        <p:sp>
          <p:nvSpPr>
            <p:cNvPr id="3" name="2 - Ορθογώνιο"/>
            <p:cNvSpPr/>
            <p:nvPr/>
          </p:nvSpPr>
          <p:spPr>
            <a:xfrm>
              <a:off x="142860" y="71414"/>
              <a:ext cx="885828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MASSON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FONTANA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Μελανοακάνθωμα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. Με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υπερ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εράτωση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, κύτταρα με οβάλ πυρήνα, καθαρό κυτταρόπλασμα και  άφθονη μελανίνη</a:t>
              </a:r>
            </a:p>
            <a:p>
              <a:pPr>
                <a:lnSpc>
                  <a:spcPct val="150000"/>
                </a:lnSpc>
              </a:pPr>
              <a:endParaRPr lang="el-GR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Βιοψία φυσιολογικού δέρματος. Η χρώση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Masson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Fontana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αναδεικνύει την μελανίνη στην βασική στοιβάδα της επιδερμίδας. </a:t>
              </a:r>
              <a:endParaRPr lang="el-GR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 - Ομάδα"/>
            <p:cNvGrpSpPr/>
            <p:nvPr/>
          </p:nvGrpSpPr>
          <p:grpSpPr>
            <a:xfrm>
              <a:off x="53752" y="3140968"/>
              <a:ext cx="9036496" cy="3717032"/>
              <a:chOff x="35496" y="3140968"/>
              <a:chExt cx="9036496" cy="3717032"/>
            </a:xfrm>
          </p:grpSpPr>
          <p:pic>
            <p:nvPicPr>
              <p:cNvPr id="73732" name="Picture 4" descr="https://s3-eu-west-1.amazonaws.com/thejournalhub/10.15570/actaapa.2016.2/Figure%2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3140968"/>
                <a:ext cx="4499992" cy="3717032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Figure 4: Masson Fontana silver impregnation stain showing dendritic melanocytes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3150000"/>
                <a:ext cx="4500000" cy="3708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1192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Vassiliki</dc:creator>
  <cp:lastModifiedBy>tzeka</cp:lastModifiedBy>
  <cp:revision>100</cp:revision>
  <dcterms:created xsi:type="dcterms:W3CDTF">2016-04-05T08:30:24Z</dcterms:created>
  <dcterms:modified xsi:type="dcterms:W3CDTF">2016-04-10T13:25:29Z</dcterms:modified>
</cp:coreProperties>
</file>