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2" r:id="rId2"/>
    <p:sldId id="294" r:id="rId3"/>
    <p:sldId id="295" r:id="rId4"/>
    <p:sldId id="296" r:id="rId5"/>
    <p:sldId id="305" r:id="rId6"/>
    <p:sldId id="306" r:id="rId7"/>
    <p:sldId id="303" r:id="rId8"/>
    <p:sldId id="257" r:id="rId9"/>
    <p:sldId id="258" r:id="rId10"/>
    <p:sldId id="307" r:id="rId11"/>
    <p:sldId id="309" r:id="rId12"/>
    <p:sldId id="308" r:id="rId13"/>
    <p:sldId id="310" r:id="rId14"/>
    <p:sldId id="289" r:id="rId15"/>
    <p:sldId id="313" r:id="rId16"/>
    <p:sldId id="317" r:id="rId17"/>
    <p:sldId id="318" r:id="rId18"/>
    <p:sldId id="261" r:id="rId19"/>
    <p:sldId id="311" r:id="rId20"/>
    <p:sldId id="320" r:id="rId21"/>
    <p:sldId id="312" r:id="rId22"/>
    <p:sldId id="314" r:id="rId23"/>
    <p:sldId id="315" r:id="rId24"/>
    <p:sldId id="269" r:id="rId25"/>
    <p:sldId id="270" r:id="rId26"/>
    <p:sldId id="316" r:id="rId27"/>
    <p:sldId id="271"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80" d="100"/>
          <a:sy n="80" d="100"/>
        </p:scale>
        <p:origin x="-84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77CA86-22B1-46A5-8AC4-467FD18155EB}" type="datetimeFigureOut">
              <a:rPr lang="en-GB" smtClean="0"/>
              <a:pPr/>
              <a:t>05/04/2016</a:t>
            </a:fld>
            <a:endParaRPr lang="en-GB"/>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93A4B7-43DE-4E2A-89A1-A101573B6B5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093A4B7-43DE-4E2A-89A1-A101573B6B59}" type="slidenum">
              <a:rPr lang="en-GB" smtClean="0"/>
              <a:pPr/>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277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2772"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A33AA8-E1FC-48F8-9C98-F7D1D3529609}" type="slidenum">
              <a:rPr lang="ar-SA" smtClean="0"/>
              <a:pPr/>
              <a:t>8</a:t>
            </a:fld>
            <a:endParaRPr lang="ar-S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37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3796"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9F193C-D28F-4A67-AE8D-BBB25160BA8F}" type="slidenum">
              <a:rPr lang="ar-SA" smtClean="0"/>
              <a:pPr/>
              <a:t>9</a:t>
            </a:fld>
            <a:endParaRPr lang="ar-S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584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5844"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B6096-FCD0-4FD2-8724-F1DBBA36EA57}" type="slidenum">
              <a:rPr lang="ar-SA" smtClean="0"/>
              <a:pPr/>
              <a:t>18</a:t>
            </a:fld>
            <a:endParaRPr lang="ar-S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096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0964"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C2BCC3-5BEE-4299-B447-9CBBBF28632C}" type="slidenum">
              <a:rPr lang="ar-SA" smtClean="0"/>
              <a:pPr/>
              <a:t>24</a:t>
            </a:fld>
            <a:endParaRPr lang="ar-S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198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1988"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B29F27-8B5B-4C0B-9A05-53D510A129A2}" type="slidenum">
              <a:rPr lang="ar-SA" smtClean="0"/>
              <a:pPr/>
              <a:t>25</a:t>
            </a:fld>
            <a:endParaRPr lang="ar-S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5/4/2016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5/4/2016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5/4/2016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5/4/2016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5/4/2016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5/4/2016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5/4/2016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07191" y="1500174"/>
            <a:ext cx="7929618" cy="2217082"/>
          </a:xfrm>
          <a:prstGeom prst="rect">
            <a:avLst/>
          </a:prstGeom>
          <a:noFill/>
        </p:spPr>
        <p:txBody>
          <a:bodyPr wrap="square" rtlCol="0">
            <a:spAutoFit/>
          </a:bodyPr>
          <a:lstStyle/>
          <a:p>
            <a:pPr algn="ctr">
              <a:lnSpc>
                <a:spcPct val="150000"/>
              </a:lnSpc>
            </a:pPr>
            <a:r>
              <a:rPr lang="el-GR" sz="3200" b="1" dirty="0" smtClean="0">
                <a:latin typeface="Arial" pitchFamily="34" charset="0"/>
                <a:cs typeface="Arial" pitchFamily="34" charset="0"/>
              </a:rPr>
              <a:t>Ειδικές Ιστοχημικές χρώσεις για Υδατάνθρακες, </a:t>
            </a:r>
            <a:r>
              <a:rPr lang="el-GR" sz="3200" b="1" dirty="0" err="1" smtClean="0">
                <a:latin typeface="Arial" pitchFamily="34" charset="0"/>
                <a:cs typeface="Arial" pitchFamily="34" charset="0"/>
              </a:rPr>
              <a:t>Γλυκοπρωτεΐνες</a:t>
            </a:r>
            <a:r>
              <a:rPr lang="el-GR" sz="3200" b="1" dirty="0" smtClean="0">
                <a:latin typeface="Arial" pitchFamily="34" charset="0"/>
                <a:cs typeface="Arial" pitchFamily="34" charset="0"/>
              </a:rPr>
              <a:t> και </a:t>
            </a:r>
            <a:r>
              <a:rPr lang="el-GR" sz="3200" b="1" dirty="0" err="1" smtClean="0">
                <a:latin typeface="Arial" pitchFamily="34" charset="0"/>
                <a:cs typeface="Arial" pitchFamily="34" charset="0"/>
              </a:rPr>
              <a:t>Βλέννη</a:t>
            </a:r>
            <a:endParaRPr lang="el-GR" sz="3200" b="1"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285728"/>
            <a:ext cx="8643998" cy="5909310"/>
          </a:xfrm>
          <a:prstGeom prst="rect">
            <a:avLst/>
          </a:prstGeom>
        </p:spPr>
        <p:txBody>
          <a:bodyPr wrap="square">
            <a:spAutoFit/>
          </a:bodyPr>
          <a:lstStyle/>
          <a:p>
            <a:pPr algn="ctr">
              <a:lnSpc>
                <a:spcPct val="150000"/>
              </a:lnSpc>
            </a:pPr>
            <a:r>
              <a:rPr lang="en-US" b="1" dirty="0" smtClean="0">
                <a:latin typeface="Arial" pitchFamily="34" charset="0"/>
                <a:cs typeface="Arial" pitchFamily="34" charset="0"/>
              </a:rPr>
              <a:t>PERIODIC ACID SCHIFF'S (PAS)</a:t>
            </a:r>
            <a:endParaRPr lang="el-GR" b="1" dirty="0" smtClean="0">
              <a:latin typeface="Arial" pitchFamily="34" charset="0"/>
              <a:cs typeface="Arial" pitchFamily="34" charset="0"/>
            </a:endParaRPr>
          </a:p>
          <a:p>
            <a:pPr>
              <a:lnSpc>
                <a:spcPct val="150000"/>
              </a:lnSpc>
            </a:pPr>
            <a:r>
              <a:rPr lang="en-GB" b="1" dirty="0" smtClean="0">
                <a:latin typeface="Arial" pitchFamily="34" charset="0"/>
                <a:cs typeface="Arial" pitchFamily="34" charset="0"/>
              </a:rPr>
              <a:t>NOTES:</a:t>
            </a:r>
            <a:endParaRPr lang="el-GR" b="1"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Το περιοδικό οξύ δεν οξειδώνει όλους του υδατάνθρακες του ιστού αλλά μόνον όσους έχουν στην θέση 1-2 </a:t>
            </a:r>
            <a:r>
              <a:rPr lang="el-GR" dirty="0" err="1" smtClean="0">
                <a:latin typeface="Arial" pitchFamily="34" charset="0"/>
                <a:cs typeface="Arial" pitchFamily="34" charset="0"/>
              </a:rPr>
              <a:t>γλυκόλες</a:t>
            </a:r>
            <a:r>
              <a:rPr lang="el-GR" dirty="0" smtClean="0">
                <a:latin typeface="Arial" pitchFamily="34" charset="0"/>
                <a:cs typeface="Arial" pitchFamily="34" charset="0"/>
              </a:rPr>
              <a:t>. Άρα η χρώση PAS δεν είναι μια μέθοδος για όλους τους υδατάνθρακες γενικά. Υδατάνθρακες που χρωματίζονται με τη μέθοδο αυτή είναι πολυσακχαρίτες, </a:t>
            </a:r>
            <a:r>
              <a:rPr lang="el-GR" dirty="0" err="1" smtClean="0">
                <a:latin typeface="Arial" pitchFamily="34" charset="0"/>
                <a:cs typeface="Arial" pitchFamily="34" charset="0"/>
              </a:rPr>
              <a:t>βλεννοπολυσακχαρίτες</a:t>
            </a:r>
            <a:r>
              <a:rPr lang="el-GR" dirty="0" smtClean="0">
                <a:latin typeface="Arial" pitchFamily="34" charset="0"/>
                <a:cs typeface="Arial" pitchFamily="34" charset="0"/>
              </a:rPr>
              <a:t>, </a:t>
            </a:r>
            <a:r>
              <a:rPr lang="el-GR" dirty="0" err="1" smtClean="0">
                <a:latin typeface="Arial" pitchFamily="34" charset="0"/>
                <a:cs typeface="Arial" pitchFamily="34" charset="0"/>
              </a:rPr>
              <a:t>γλυκοπρωτεΐνες</a:t>
            </a:r>
            <a:r>
              <a:rPr lang="el-GR" dirty="0" smtClean="0">
                <a:latin typeface="Arial" pitchFamily="34" charset="0"/>
                <a:cs typeface="Arial" pitchFamily="34" charset="0"/>
              </a:rPr>
              <a:t> και </a:t>
            </a:r>
            <a:r>
              <a:rPr lang="el-GR" dirty="0" err="1" smtClean="0">
                <a:latin typeface="Arial" pitchFamily="34" charset="0"/>
                <a:cs typeface="Arial" pitchFamily="34" charset="0"/>
              </a:rPr>
              <a:t>γλυκολιπίδια</a:t>
            </a:r>
            <a:r>
              <a:rPr lang="el-GR" dirty="0" smtClean="0">
                <a:latin typeface="Arial" pitchFamily="34" charset="0"/>
                <a:cs typeface="Arial" pitchFamily="34" charset="0"/>
              </a:rPr>
              <a:t>. </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Το αντιδραστήριο </a:t>
            </a:r>
            <a:r>
              <a:rPr lang="el-GR" dirty="0" err="1" smtClean="0">
                <a:latin typeface="Arial" pitchFamily="34" charset="0"/>
                <a:cs typeface="Arial" pitchFamily="34" charset="0"/>
              </a:rPr>
              <a:t>Schiff</a:t>
            </a:r>
            <a:r>
              <a:rPr lang="el-GR" dirty="0" smtClean="0">
                <a:latin typeface="Arial" pitchFamily="34" charset="0"/>
                <a:cs typeface="Arial" pitchFamily="34" charset="0"/>
              </a:rPr>
              <a:t> όταν δεν χρησιμοποιείται πρέπει να διατηρείται μακριά από το υπεριώδες φως και στο ψυγείο. </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Μετά την εμβάπτιση των τομών σε διάλυμα </a:t>
            </a:r>
            <a:r>
              <a:rPr lang="el-GR" dirty="0" err="1" smtClean="0">
                <a:latin typeface="Arial" pitchFamily="34" charset="0"/>
                <a:cs typeface="Arial" pitchFamily="34" charset="0"/>
              </a:rPr>
              <a:t>Schiff</a:t>
            </a:r>
            <a:r>
              <a:rPr lang="el-GR" dirty="0" smtClean="0">
                <a:latin typeface="Arial" pitchFamily="34" charset="0"/>
                <a:cs typeface="Arial" pitchFamily="34" charset="0"/>
              </a:rPr>
              <a:t> ακολουθεί πολύ καλή πλύση των τομών με νερό βρύσης. Ο σκοπός της πλύσης με τρεχούμενο νερό βρύσης είναι να εντείνει το χρώμα της αντίδρασης.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44" y="214290"/>
            <a:ext cx="8858312" cy="5493812"/>
          </a:xfrm>
          <a:prstGeom prst="rect">
            <a:avLst/>
          </a:prstGeom>
        </p:spPr>
        <p:txBody>
          <a:bodyPr wrap="square">
            <a:spAutoFit/>
          </a:bodyPr>
          <a:lstStyle/>
          <a:p>
            <a:pPr algn="ctr">
              <a:lnSpc>
                <a:spcPct val="150000"/>
              </a:lnSpc>
            </a:pPr>
            <a:r>
              <a:rPr lang="en-US" b="1" dirty="0" smtClean="0">
                <a:latin typeface="Arial" pitchFamily="34" charset="0"/>
                <a:cs typeface="Arial" pitchFamily="34" charset="0"/>
              </a:rPr>
              <a:t>PERIODIC ACID SCHIFF'S (PAS)</a:t>
            </a:r>
            <a:endParaRPr lang="el-GR" b="1" dirty="0" smtClean="0">
              <a:latin typeface="Arial" pitchFamily="34" charset="0"/>
              <a:cs typeface="Arial" pitchFamily="34" charset="0"/>
            </a:endParaRPr>
          </a:p>
          <a:p>
            <a:pPr>
              <a:lnSpc>
                <a:spcPct val="150000"/>
              </a:lnSpc>
            </a:pPr>
            <a:r>
              <a:rPr lang="en-GB" b="1" dirty="0" smtClean="0">
                <a:latin typeface="Arial" pitchFamily="34" charset="0"/>
                <a:cs typeface="Arial" pitchFamily="34" charset="0"/>
              </a:rPr>
              <a:t>NOTES:</a:t>
            </a:r>
            <a:endParaRPr lang="el-GR" b="1"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Η αύξηση του χρόνου οξείδωσης συνήθως αυξάνει την ένταση του χρώματος. Ωστόσο, εάν η ποσότητα των πχ. Πολυσακχαριτών στον ιστό είναι λίγη οξειδώνονται αρκετά γρήγορα και η περαιτέρω οξείδωση δεν θα έχει καμία επίδραση. Αντίθετα μπορεί να αυξήσει την οξείδωση και άλλων συστατικών του ιστού με αποτέλεσμα να έχουμε ψευδώς θετικά αποτελέσματα. </a:t>
            </a:r>
            <a:br>
              <a:rPr lang="el-GR" dirty="0" smtClean="0">
                <a:latin typeface="Arial" pitchFamily="34" charset="0"/>
                <a:cs typeface="Arial" pitchFamily="34" charset="0"/>
              </a:rPr>
            </a:br>
            <a:r>
              <a:rPr lang="el-GR" dirty="0" smtClean="0">
                <a:latin typeface="Arial" pitchFamily="34" charset="0"/>
                <a:cs typeface="Arial" pitchFamily="34" charset="0"/>
              </a:rPr>
              <a:t/>
            </a:r>
            <a:br>
              <a:rPr lang="el-GR" dirty="0" smtClean="0">
                <a:latin typeface="Arial" pitchFamily="34" charset="0"/>
                <a:cs typeface="Arial" pitchFamily="34" charset="0"/>
              </a:rPr>
            </a:br>
            <a:r>
              <a:rPr lang="el-GR" dirty="0" smtClean="0">
                <a:latin typeface="Arial" pitchFamily="34" charset="0"/>
                <a:cs typeface="Arial" pitchFamily="34" charset="0"/>
              </a:rPr>
              <a:t>Αύξηση επίσης του χρόνου εμβάπτισης του ιστού στο διάλυμα </a:t>
            </a:r>
            <a:r>
              <a:rPr lang="el-GR" dirty="0" err="1" smtClean="0">
                <a:latin typeface="Arial" pitchFamily="34" charset="0"/>
                <a:cs typeface="Arial" pitchFamily="34" charset="0"/>
              </a:rPr>
              <a:t>Schiff</a:t>
            </a:r>
            <a:r>
              <a:rPr lang="el-GR" dirty="0" smtClean="0">
                <a:latin typeface="Arial" pitchFamily="34" charset="0"/>
                <a:cs typeface="Arial" pitchFamily="34" charset="0"/>
              </a:rPr>
              <a:t> μπορεί να επιφέρει έντονη χρώση, αλλά μπορεί να καλύψει και τα ασθενώς θετικά υλικά.</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Υπάρχουν πολλές παραλλαγές της τεχνικής PAS (π.χ. PAS + </a:t>
            </a:r>
            <a:r>
              <a:rPr lang="el-GR" dirty="0" err="1" smtClean="0">
                <a:latin typeface="Arial" pitchFamily="34" charset="0"/>
                <a:cs typeface="Arial" pitchFamily="34" charset="0"/>
              </a:rPr>
              <a:t>διαστάση</a:t>
            </a:r>
            <a:r>
              <a:rPr lang="el-GR" dirty="0" smtClean="0">
                <a:latin typeface="Arial" pitchFamily="34" charset="0"/>
                <a:cs typeface="Arial" pitchFamily="34" charset="0"/>
              </a:rPr>
              <a:t>, PAS + </a:t>
            </a:r>
            <a:r>
              <a:rPr lang="en-US" dirty="0" err="1" smtClean="0">
                <a:latin typeface="Arial" pitchFamily="34" charset="0"/>
                <a:cs typeface="Arial" pitchFamily="34" charset="0"/>
              </a:rPr>
              <a:t>Alcian</a:t>
            </a:r>
            <a:r>
              <a:rPr lang="en-US" dirty="0" smtClean="0">
                <a:latin typeface="Arial" pitchFamily="34" charset="0"/>
                <a:cs typeface="Arial" pitchFamily="34" charset="0"/>
              </a:rPr>
              <a:t> Blue</a:t>
            </a:r>
            <a:r>
              <a:rPr lang="el-GR" dirty="0" smtClean="0">
                <a:latin typeface="Arial" pitchFamily="34" charset="0"/>
                <a:cs typeface="Arial" pitchFamily="34" charset="0"/>
              </a:rPr>
              <a:t>). Αυτές θα συζητηθούν αναλυτικά περαιτέρω.  </a:t>
            </a:r>
            <a:endParaRPr lang="el-GR"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357166"/>
            <a:ext cx="8572560" cy="4662815"/>
          </a:xfrm>
          <a:prstGeom prst="rect">
            <a:avLst/>
          </a:prstGeom>
        </p:spPr>
        <p:txBody>
          <a:bodyPr wrap="square">
            <a:spAutoFit/>
          </a:bodyPr>
          <a:lstStyle/>
          <a:p>
            <a:pPr algn="ctr">
              <a:lnSpc>
                <a:spcPct val="150000"/>
              </a:lnSpc>
            </a:pPr>
            <a:r>
              <a:rPr lang="en-US" b="1" dirty="0" smtClean="0">
                <a:latin typeface="Arial" pitchFamily="34" charset="0"/>
                <a:cs typeface="Arial" pitchFamily="34" charset="0"/>
              </a:rPr>
              <a:t>PERIODIC ACID SCHIFF'S (PAS)</a:t>
            </a:r>
            <a:endParaRPr lang="el-GR" b="1" dirty="0" smtClean="0">
              <a:latin typeface="Arial" pitchFamily="34" charset="0"/>
              <a:cs typeface="Arial" pitchFamily="34" charset="0"/>
            </a:endParaRPr>
          </a:p>
          <a:p>
            <a:pPr algn="ctr">
              <a:lnSpc>
                <a:spcPct val="150000"/>
              </a:lnSpc>
            </a:pPr>
            <a:endParaRPr lang="el-GR" b="1" dirty="0" smtClean="0">
              <a:latin typeface="Arial" pitchFamily="34" charset="0"/>
              <a:cs typeface="Arial" pitchFamily="34" charset="0"/>
            </a:endParaRPr>
          </a:p>
          <a:p>
            <a:pPr>
              <a:lnSpc>
                <a:spcPct val="150000"/>
              </a:lnSpc>
            </a:pPr>
            <a:r>
              <a:rPr lang="el-GR" b="1" dirty="0" smtClean="0">
                <a:latin typeface="Arial" pitchFamily="34" charset="0"/>
                <a:cs typeface="Arial" pitchFamily="34" charset="0"/>
              </a:rPr>
              <a:t>Αποτελέσματα</a:t>
            </a:r>
            <a:r>
              <a:rPr lang="en-GB" b="1" dirty="0" smtClean="0">
                <a:latin typeface="Arial" pitchFamily="34" charset="0"/>
                <a:cs typeface="Arial" pitchFamily="34" charset="0"/>
              </a:rPr>
              <a:t>:</a:t>
            </a:r>
          </a:p>
          <a:p>
            <a:pPr>
              <a:lnSpc>
                <a:spcPct val="150000"/>
              </a:lnSpc>
            </a:pPr>
            <a:r>
              <a:rPr lang="el-GR" b="1" dirty="0" smtClean="0">
                <a:latin typeface="Arial" pitchFamily="34" charset="0"/>
                <a:cs typeface="Arial" pitchFamily="34" charset="0"/>
              </a:rPr>
              <a:t>Γλυκογόνο, βλέννες και βασική μεμβράνη: </a:t>
            </a:r>
            <a:r>
              <a:rPr lang="el-GR" dirty="0" smtClean="0">
                <a:latin typeface="Arial" pitchFamily="34" charset="0"/>
                <a:cs typeface="Arial" pitchFamily="34" charset="0"/>
              </a:rPr>
              <a:t>Ροζ έως κόκκινο</a:t>
            </a:r>
          </a:p>
          <a:p>
            <a:pPr>
              <a:lnSpc>
                <a:spcPct val="150000"/>
              </a:lnSpc>
            </a:pPr>
            <a:r>
              <a:rPr lang="el-GR" b="1" dirty="0" smtClean="0">
                <a:latin typeface="Arial" pitchFamily="34" charset="0"/>
                <a:cs typeface="Arial" pitchFamily="34" charset="0"/>
              </a:rPr>
              <a:t>Μύκητες:</a:t>
            </a:r>
            <a:r>
              <a:rPr lang="el-GR" dirty="0" smtClean="0">
                <a:latin typeface="Arial" pitchFamily="34" charset="0"/>
                <a:cs typeface="Arial" pitchFamily="34" charset="0"/>
              </a:rPr>
              <a:t> Ροζ έως κόκκινο</a:t>
            </a:r>
          </a:p>
          <a:p>
            <a:pPr>
              <a:lnSpc>
                <a:spcPct val="150000"/>
              </a:lnSpc>
            </a:pPr>
            <a:r>
              <a:rPr lang="el-GR" b="1" dirty="0" smtClean="0">
                <a:latin typeface="Arial" pitchFamily="34" charset="0"/>
                <a:cs typeface="Arial" pitchFamily="34" charset="0"/>
              </a:rPr>
              <a:t>Πυρήνες και υπόστρωμα : </a:t>
            </a:r>
            <a:r>
              <a:rPr lang="el-GR" dirty="0" smtClean="0">
                <a:latin typeface="Arial" pitchFamily="34" charset="0"/>
                <a:cs typeface="Arial" pitchFamily="34" charset="0"/>
              </a:rPr>
              <a:t>Μπλε</a:t>
            </a:r>
          </a:p>
          <a:p>
            <a:pPr>
              <a:lnSpc>
                <a:spcPct val="150000"/>
              </a:lnSpc>
            </a:pPr>
            <a:endParaRPr lang="el-GR" dirty="0" smtClean="0">
              <a:latin typeface="Arial" pitchFamily="34" charset="0"/>
              <a:cs typeface="Arial" pitchFamily="34" charset="0"/>
            </a:endParaRPr>
          </a:p>
          <a:p>
            <a:pPr>
              <a:lnSpc>
                <a:spcPct val="150000"/>
              </a:lnSpc>
            </a:pPr>
            <a:r>
              <a:rPr lang="en-US" dirty="0" smtClean="0">
                <a:latin typeface="Arial" pitchFamily="34" charset="0"/>
                <a:cs typeface="Arial" pitchFamily="34" charset="0"/>
              </a:rPr>
              <a:t> </a:t>
            </a:r>
            <a:r>
              <a:rPr lang="el-GR" b="1" dirty="0" smtClean="0">
                <a:latin typeface="Arial" pitchFamily="34" charset="0"/>
                <a:cs typeface="Arial" pitchFamily="34" charset="0"/>
              </a:rPr>
              <a:t>Διαλύματα:</a:t>
            </a:r>
          </a:p>
          <a:p>
            <a:pPr>
              <a:lnSpc>
                <a:spcPct val="150000"/>
              </a:lnSpc>
            </a:pPr>
            <a:endParaRPr lang="el-GR" b="1" dirty="0" smtClean="0">
              <a:latin typeface="Arial" pitchFamily="34" charset="0"/>
              <a:cs typeface="Arial" pitchFamily="34" charset="0"/>
            </a:endParaRPr>
          </a:p>
          <a:p>
            <a:pPr>
              <a:lnSpc>
                <a:spcPct val="150000"/>
              </a:lnSpc>
            </a:pPr>
            <a:r>
              <a:rPr lang="en-US" dirty="0" smtClean="0">
                <a:latin typeface="Arial" pitchFamily="34" charset="0"/>
                <a:cs typeface="Arial" pitchFamily="34" charset="0"/>
              </a:rPr>
              <a:t>Periodic Acid Solution, 0.5</a:t>
            </a:r>
            <a:r>
              <a:rPr lang="el-GR" dirty="0" smtClean="0">
                <a:latin typeface="Arial" pitchFamily="34" charset="0"/>
                <a:cs typeface="Arial" pitchFamily="34" charset="0"/>
              </a:rPr>
              <a:t> -1</a:t>
            </a:r>
            <a:r>
              <a:rPr lang="en-US" dirty="0" smtClean="0">
                <a:latin typeface="Arial" pitchFamily="34" charset="0"/>
                <a:cs typeface="Arial" pitchFamily="34" charset="0"/>
              </a:rPr>
              <a:t> % (w/v)</a:t>
            </a:r>
            <a:endParaRPr lang="el-GR" dirty="0" smtClean="0">
              <a:latin typeface="Arial" pitchFamily="34" charset="0"/>
              <a:cs typeface="Arial" pitchFamily="34" charset="0"/>
            </a:endParaRPr>
          </a:p>
          <a:p>
            <a:pPr>
              <a:lnSpc>
                <a:spcPct val="150000"/>
              </a:lnSpc>
            </a:pPr>
            <a:r>
              <a:rPr lang="en-US" dirty="0" err="1" smtClean="0">
                <a:latin typeface="Arial" pitchFamily="34" charset="0"/>
                <a:cs typeface="Arial" pitchFamily="34" charset="0"/>
              </a:rPr>
              <a:t>Schiffs</a:t>
            </a:r>
            <a:r>
              <a:rPr lang="en-US" dirty="0" smtClean="0">
                <a:latin typeface="Arial" pitchFamily="34" charset="0"/>
                <a:cs typeface="Arial" pitchFamily="34" charset="0"/>
              </a:rPr>
              <a:t> reagent</a:t>
            </a:r>
            <a:endParaRPr lang="el-GR" dirty="0" smtClean="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 Ομάδα"/>
          <p:cNvGrpSpPr/>
          <p:nvPr/>
        </p:nvGrpSpPr>
        <p:grpSpPr>
          <a:xfrm>
            <a:off x="107938" y="44624"/>
            <a:ext cx="8928032" cy="6768368"/>
            <a:chOff x="107938" y="44624"/>
            <a:chExt cx="8928032" cy="6768368"/>
          </a:xfrm>
        </p:grpSpPr>
        <p:sp>
          <p:nvSpPr>
            <p:cNvPr id="2" name="1 - Ορθογώνιο"/>
            <p:cNvSpPr/>
            <p:nvPr/>
          </p:nvSpPr>
          <p:spPr>
            <a:xfrm>
              <a:off x="161718" y="44624"/>
              <a:ext cx="8820472" cy="3416320"/>
            </a:xfrm>
            <a:prstGeom prst="rect">
              <a:avLst/>
            </a:prstGeom>
          </p:spPr>
          <p:txBody>
            <a:bodyPr wrap="square">
              <a:spAutoFit/>
            </a:bodyPr>
            <a:lstStyle/>
            <a:p>
              <a:pPr algn="ctr">
                <a:lnSpc>
                  <a:spcPct val="150000"/>
                </a:lnSpc>
              </a:pPr>
              <a:r>
                <a:rPr lang="en-US" b="1" dirty="0" smtClean="0">
                  <a:latin typeface="Arial" pitchFamily="34" charset="0"/>
                  <a:cs typeface="Arial" pitchFamily="34" charset="0"/>
                </a:rPr>
                <a:t>PERIODIC ACID SCHIFF'S (PAS)</a:t>
              </a:r>
              <a:endParaRPr lang="el-GR" b="1" dirty="0" smtClean="0">
                <a:latin typeface="Arial" pitchFamily="34" charset="0"/>
                <a:cs typeface="Arial" pitchFamily="34" charset="0"/>
              </a:endParaRPr>
            </a:p>
            <a:p>
              <a:pPr algn="ctr">
                <a:lnSpc>
                  <a:spcPct val="150000"/>
                </a:lnSpc>
              </a:pPr>
              <a:endParaRPr lang="el-GR" b="1" dirty="0" smtClean="0">
                <a:latin typeface="Arial" pitchFamily="34" charset="0"/>
                <a:cs typeface="Arial" pitchFamily="34" charset="0"/>
              </a:endParaRPr>
            </a:p>
            <a:p>
              <a:pPr>
                <a:lnSpc>
                  <a:spcPct val="150000"/>
                </a:lnSpc>
              </a:pPr>
              <a:r>
                <a:rPr lang="el-GR" b="1" dirty="0" smtClean="0">
                  <a:latin typeface="Arial" pitchFamily="34" charset="0"/>
                  <a:cs typeface="Arial" pitchFamily="34" charset="0"/>
                </a:rPr>
                <a:t>Αριστερά: </a:t>
              </a:r>
              <a:r>
                <a:rPr lang="el-GR" dirty="0" smtClean="0">
                  <a:latin typeface="Arial" pitchFamily="34" charset="0"/>
                  <a:cs typeface="Arial" pitchFamily="34" charset="0"/>
                </a:rPr>
                <a:t>Χρώση </a:t>
              </a:r>
              <a:r>
                <a:rPr lang="en-US" dirty="0" smtClean="0">
                  <a:latin typeface="Arial" pitchFamily="34" charset="0"/>
                  <a:cs typeface="Arial" pitchFamily="34" charset="0"/>
                </a:rPr>
                <a:t>PAS</a:t>
              </a:r>
              <a:r>
                <a:rPr lang="el-GR" dirty="0" smtClean="0">
                  <a:latin typeface="Arial" pitchFamily="34" charset="0"/>
                  <a:cs typeface="Arial" pitchFamily="34" charset="0"/>
                </a:rPr>
                <a:t> σε βιοψία φυσιολογικού νεφρού. Διακρίνονται θετικά βαμμένες οι βασικές μεμβράνες το </a:t>
              </a:r>
              <a:r>
                <a:rPr lang="el-GR" dirty="0" err="1" smtClean="0">
                  <a:latin typeface="Arial" pitchFamily="34" charset="0"/>
                  <a:cs typeface="Arial" pitchFamily="34" charset="0"/>
                </a:rPr>
                <a:t>μεσάγγειο</a:t>
              </a:r>
              <a:r>
                <a:rPr lang="el-GR" dirty="0" smtClean="0">
                  <a:latin typeface="Arial" pitchFamily="34" charset="0"/>
                  <a:cs typeface="Arial" pitchFamily="34" charset="0"/>
                </a:rPr>
                <a:t>, η κάψα του </a:t>
              </a:r>
              <a:r>
                <a:rPr lang="el-GR" dirty="0" err="1" smtClean="0">
                  <a:latin typeface="Arial" pitchFamily="34" charset="0"/>
                  <a:cs typeface="Arial" pitchFamily="34" charset="0"/>
                </a:rPr>
                <a:t>Bowman</a:t>
              </a:r>
              <a:r>
                <a:rPr lang="el-GR" dirty="0" smtClean="0">
                  <a:latin typeface="Arial" pitchFamily="34" charset="0"/>
                  <a:cs typeface="Arial" pitchFamily="34" charset="0"/>
                </a:rPr>
                <a:t> και τα σωληνάρια. </a:t>
              </a:r>
            </a:p>
            <a:p>
              <a:pPr>
                <a:lnSpc>
                  <a:spcPct val="150000"/>
                </a:lnSpc>
              </a:pPr>
              <a:endParaRPr lang="el-GR" dirty="0" smtClean="0">
                <a:latin typeface="Arial" pitchFamily="34" charset="0"/>
                <a:cs typeface="Arial" pitchFamily="34" charset="0"/>
              </a:endParaRPr>
            </a:p>
            <a:p>
              <a:pPr>
                <a:lnSpc>
                  <a:spcPct val="150000"/>
                </a:lnSpc>
              </a:pPr>
              <a:r>
                <a:rPr lang="el-GR" b="1" dirty="0" smtClean="0">
                  <a:latin typeface="Arial" pitchFamily="34" charset="0"/>
                  <a:cs typeface="Arial" pitchFamily="34" charset="0"/>
                </a:rPr>
                <a:t>Δεξιά:</a:t>
              </a:r>
              <a:r>
                <a:rPr lang="el-GR" dirty="0" smtClean="0">
                  <a:latin typeface="Arial" pitchFamily="34" charset="0"/>
                  <a:cs typeface="Arial" pitchFamily="34" charset="0"/>
                </a:rPr>
                <a:t> Βιοψία ήπατος με διαταραχή αποθήκευσης γλυκογόνου. Τα </a:t>
              </a:r>
              <a:r>
                <a:rPr lang="el-GR" dirty="0" err="1" smtClean="0">
                  <a:latin typeface="Arial" pitchFamily="34" charset="0"/>
                  <a:cs typeface="Arial" pitchFamily="34" charset="0"/>
                </a:rPr>
                <a:t>ηπατοκύτταρα</a:t>
              </a:r>
              <a:r>
                <a:rPr lang="el-GR" dirty="0" smtClean="0">
                  <a:latin typeface="Arial" pitchFamily="34" charset="0"/>
                  <a:cs typeface="Arial" pitchFamily="34" charset="0"/>
                </a:rPr>
                <a:t> έχουν διαυγές ανοιχτόχρωμο κυτταρόπλασμα, λόγω ενδοκυτταρικής συσσώρευσης του γλυκογόνου. </a:t>
              </a:r>
              <a:endParaRPr lang="el-GR" b="1" dirty="0" smtClean="0">
                <a:latin typeface="Arial" pitchFamily="34" charset="0"/>
                <a:cs typeface="Arial" pitchFamily="34" charset="0"/>
              </a:endParaRPr>
            </a:p>
          </p:txBody>
        </p:sp>
        <p:grpSp>
          <p:nvGrpSpPr>
            <p:cNvPr id="9" name="8 - Ομάδα"/>
            <p:cNvGrpSpPr/>
            <p:nvPr/>
          </p:nvGrpSpPr>
          <p:grpSpPr>
            <a:xfrm>
              <a:off x="107938" y="3356992"/>
              <a:ext cx="8928032" cy="3456000"/>
              <a:chOff x="107984" y="3356992"/>
              <a:chExt cx="8928032" cy="3456000"/>
            </a:xfrm>
          </p:grpSpPr>
          <p:pic>
            <p:nvPicPr>
              <p:cNvPr id="3" name="Picture 3"/>
              <p:cNvPicPr preferRelativeResize="0">
                <a:picLocks noChangeArrowheads="1"/>
              </p:cNvPicPr>
              <p:nvPr/>
            </p:nvPicPr>
            <p:blipFill>
              <a:blip r:embed="rId2" cstate="print"/>
              <a:srcRect/>
              <a:stretch>
                <a:fillRect/>
              </a:stretch>
            </p:blipFill>
            <p:spPr bwMode="auto">
              <a:xfrm>
                <a:off x="107984" y="3356992"/>
                <a:ext cx="4320000" cy="3456000"/>
              </a:xfrm>
              <a:prstGeom prst="rect">
                <a:avLst/>
              </a:prstGeom>
              <a:noFill/>
              <a:ln w="9525">
                <a:noFill/>
                <a:miter lim="800000"/>
                <a:headEnd/>
                <a:tailEnd/>
              </a:ln>
            </p:spPr>
          </p:pic>
          <p:pic>
            <p:nvPicPr>
              <p:cNvPr id="8" name="Picture 6"/>
              <p:cNvPicPr preferRelativeResize="0">
                <a:picLocks noChangeArrowheads="1"/>
              </p:cNvPicPr>
              <p:nvPr/>
            </p:nvPicPr>
            <p:blipFill>
              <a:blip r:embed="rId3" cstate="print"/>
              <a:srcRect/>
              <a:stretch>
                <a:fillRect/>
              </a:stretch>
            </p:blipFill>
            <p:spPr bwMode="auto">
              <a:xfrm>
                <a:off x="4716016" y="3356992"/>
                <a:ext cx="4320000" cy="3456000"/>
              </a:xfrm>
              <a:prstGeom prst="rect">
                <a:avLst/>
              </a:prstGeom>
              <a:noFill/>
              <a:ln w="9525">
                <a:noFill/>
                <a:miter lim="800000"/>
                <a:headEnd/>
                <a:tailEnd/>
              </a:ln>
              <a:effectLst/>
            </p:spPr>
          </p:pic>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 Ομάδα"/>
          <p:cNvGrpSpPr/>
          <p:nvPr/>
        </p:nvGrpSpPr>
        <p:grpSpPr>
          <a:xfrm>
            <a:off x="72450" y="44624"/>
            <a:ext cx="8964512" cy="6702505"/>
            <a:chOff x="72450" y="44624"/>
            <a:chExt cx="8964512" cy="6702505"/>
          </a:xfrm>
        </p:grpSpPr>
        <p:sp>
          <p:nvSpPr>
            <p:cNvPr id="6" name="5 - Ορθογώνιο"/>
            <p:cNvSpPr/>
            <p:nvPr/>
          </p:nvSpPr>
          <p:spPr>
            <a:xfrm>
              <a:off x="89277" y="44624"/>
              <a:ext cx="8930858" cy="3416320"/>
            </a:xfrm>
            <a:prstGeom prst="rect">
              <a:avLst/>
            </a:prstGeom>
          </p:spPr>
          <p:txBody>
            <a:bodyPr wrap="square">
              <a:spAutoFit/>
            </a:bodyPr>
            <a:lstStyle/>
            <a:p>
              <a:pPr algn="ctr">
                <a:lnSpc>
                  <a:spcPct val="150000"/>
                </a:lnSpc>
              </a:pPr>
              <a:r>
                <a:rPr lang="en-US" b="1" dirty="0" smtClean="0">
                  <a:latin typeface="Arial" pitchFamily="34" charset="0"/>
                  <a:cs typeface="Arial" pitchFamily="34" charset="0"/>
                </a:rPr>
                <a:t>PERIODIC ACID SCHIFF'S (PAS)</a:t>
              </a:r>
              <a:endParaRPr lang="el-GR" b="1" dirty="0" smtClean="0">
                <a:latin typeface="Arial" pitchFamily="34" charset="0"/>
                <a:cs typeface="Arial" pitchFamily="34" charset="0"/>
              </a:endParaRPr>
            </a:p>
            <a:p>
              <a:pPr>
                <a:lnSpc>
                  <a:spcPct val="150000"/>
                </a:lnSpc>
              </a:pPr>
              <a:r>
                <a:rPr lang="el-GR" b="1" dirty="0" smtClean="0">
                  <a:latin typeface="Arial" pitchFamily="34" charset="0"/>
                  <a:cs typeface="Arial" pitchFamily="34" charset="0"/>
                </a:rPr>
                <a:t>Αριστερά: </a:t>
              </a:r>
              <a:r>
                <a:rPr lang="el-GR" dirty="0" err="1" smtClean="0">
                  <a:latin typeface="Arial" pitchFamily="34" charset="0"/>
                  <a:cs typeface="Arial" pitchFamily="34" charset="0"/>
                </a:rPr>
                <a:t>Μεσοφαλαγγική</a:t>
              </a:r>
              <a:r>
                <a:rPr lang="el-GR" dirty="0" smtClean="0">
                  <a:latin typeface="Arial" pitchFamily="34" charset="0"/>
                  <a:cs typeface="Arial" pitchFamily="34" charset="0"/>
                </a:rPr>
                <a:t> βιοψία δέρματος . Στην </a:t>
              </a:r>
              <a:r>
                <a:rPr lang="el-GR" dirty="0" err="1" smtClean="0">
                  <a:latin typeface="Arial" pitchFamily="34" charset="0"/>
                  <a:cs typeface="Arial" pitchFamily="34" charset="0"/>
                </a:rPr>
                <a:t>υπερκερατωσική</a:t>
              </a:r>
              <a:r>
                <a:rPr lang="el-GR" dirty="0" smtClean="0">
                  <a:latin typeface="Arial" pitchFamily="34" charset="0"/>
                  <a:cs typeface="Arial" pitchFamily="34" charset="0"/>
                </a:rPr>
                <a:t> στοιβάδα διακρίνονται πολυάριθμα </a:t>
              </a:r>
              <a:r>
                <a:rPr lang="el-GR" dirty="0" err="1" smtClean="0">
                  <a:latin typeface="Arial" pitchFamily="34" charset="0"/>
                  <a:cs typeface="Arial" pitchFamily="34" charset="0"/>
                </a:rPr>
                <a:t>μυκήλια</a:t>
              </a:r>
              <a:r>
                <a:rPr lang="el-GR" dirty="0" smtClean="0">
                  <a:latin typeface="Arial" pitchFamily="34" charset="0"/>
                  <a:cs typeface="Arial" pitchFamily="34" charset="0"/>
                </a:rPr>
                <a:t> PAS θετικά. </a:t>
              </a:r>
            </a:p>
            <a:p>
              <a:pPr>
                <a:lnSpc>
                  <a:spcPct val="150000"/>
                </a:lnSpc>
              </a:pPr>
              <a:endParaRPr lang="el-GR" dirty="0" smtClean="0">
                <a:latin typeface="Arial" pitchFamily="34" charset="0"/>
                <a:cs typeface="Arial" pitchFamily="34" charset="0"/>
              </a:endParaRPr>
            </a:p>
            <a:p>
              <a:pPr>
                <a:lnSpc>
                  <a:spcPct val="150000"/>
                </a:lnSpc>
              </a:pPr>
              <a:r>
                <a:rPr lang="el-GR" b="1" dirty="0" smtClean="0">
                  <a:latin typeface="Arial" pitchFamily="34" charset="0"/>
                  <a:cs typeface="Arial" pitchFamily="34" charset="0"/>
                </a:rPr>
                <a:t>Δεξιά: </a:t>
              </a:r>
              <a:r>
                <a:rPr lang="el-GR" dirty="0" smtClean="0">
                  <a:latin typeface="Arial" pitchFamily="34" charset="0"/>
                  <a:cs typeface="Arial" pitchFamily="34" charset="0"/>
                </a:rPr>
                <a:t>Βιοψία λεπτού εντέρου. Η χρώση PAS αναδεικνύει τον </a:t>
              </a:r>
              <a:r>
                <a:rPr lang="el-GR" dirty="0" err="1" smtClean="0">
                  <a:latin typeface="Arial" pitchFamily="34" charset="0"/>
                  <a:cs typeface="Arial" pitchFamily="34" charset="0"/>
                </a:rPr>
                <a:t>γλυκοκάλυκα</a:t>
              </a:r>
              <a:r>
                <a:rPr lang="el-GR" dirty="0" smtClean="0">
                  <a:latin typeface="Arial" pitchFamily="34" charset="0"/>
                  <a:cs typeface="Arial" pitchFamily="34" charset="0"/>
                </a:rPr>
                <a:t> των </a:t>
              </a:r>
              <a:r>
                <a:rPr lang="el-GR" dirty="0" err="1" smtClean="0">
                  <a:latin typeface="Arial" pitchFamily="34" charset="0"/>
                  <a:cs typeface="Arial" pitchFamily="34" charset="0"/>
                </a:rPr>
                <a:t>μικρολαχνών</a:t>
              </a:r>
              <a:r>
                <a:rPr lang="el-GR" dirty="0" smtClean="0">
                  <a:latin typeface="Arial" pitchFamily="34" charset="0"/>
                  <a:cs typeface="Arial" pitchFamily="34" charset="0"/>
                </a:rPr>
                <a:t> κατά μήκος της κορυφαίας επιφανείας των κυλινδρικών κυττάρων. Η λεπτή </a:t>
              </a:r>
              <a:r>
                <a:rPr lang="el-GR" dirty="0" err="1" smtClean="0">
                  <a:latin typeface="Arial" pitchFamily="34" charset="0"/>
                  <a:cs typeface="Arial" pitchFamily="34" charset="0"/>
                </a:rPr>
                <a:t>υποεπιθηλιακή</a:t>
              </a:r>
              <a:r>
                <a:rPr lang="el-GR" dirty="0" smtClean="0">
                  <a:latin typeface="Arial" pitchFamily="34" charset="0"/>
                  <a:cs typeface="Arial" pitchFamily="34" charset="0"/>
                </a:rPr>
                <a:t> βασική μεμβράνη χρωματίζεται ασθενώς θετική στην PAS . Η υποομάδα των </a:t>
              </a:r>
              <a:r>
                <a:rPr lang="el-GR" dirty="0" err="1" smtClean="0">
                  <a:latin typeface="Arial" pitchFamily="34" charset="0"/>
                  <a:cs typeface="Arial" pitchFamily="34" charset="0"/>
                </a:rPr>
                <a:t>βλεννοπαραγωγικών</a:t>
              </a:r>
              <a:r>
                <a:rPr lang="el-GR" dirty="0" smtClean="0">
                  <a:latin typeface="Arial" pitchFamily="34" charset="0"/>
                  <a:cs typeface="Arial" pitchFamily="34" charset="0"/>
                </a:rPr>
                <a:t> κυττάρων (</a:t>
              </a:r>
              <a:r>
                <a:rPr lang="en-US" dirty="0" smtClean="0">
                  <a:latin typeface="Arial" pitchFamily="34" charset="0"/>
                  <a:cs typeface="Arial" pitchFamily="34" charset="0"/>
                </a:rPr>
                <a:t>goblet cells</a:t>
              </a:r>
              <a:r>
                <a:rPr lang="el-GR" dirty="0" smtClean="0">
                  <a:latin typeface="Arial" pitchFamily="34" charset="0"/>
                  <a:cs typeface="Arial" pitchFamily="34" charset="0"/>
                </a:rPr>
                <a:t>) είναι PAS θετικά.     </a:t>
              </a:r>
            </a:p>
          </p:txBody>
        </p:sp>
        <p:grpSp>
          <p:nvGrpSpPr>
            <p:cNvPr id="13" name="12 - Ομάδα"/>
            <p:cNvGrpSpPr/>
            <p:nvPr/>
          </p:nvGrpSpPr>
          <p:grpSpPr>
            <a:xfrm>
              <a:off x="72450" y="3717032"/>
              <a:ext cx="8964512" cy="3030097"/>
              <a:chOff x="71984" y="3717032"/>
              <a:chExt cx="8964512" cy="3030097"/>
            </a:xfrm>
          </p:grpSpPr>
          <p:graphicFrame>
            <p:nvGraphicFramePr>
              <p:cNvPr id="75777" name="Object 1"/>
              <p:cNvGraphicFramePr>
                <a:graphicFrameLocks noChangeAspect="1"/>
              </p:cNvGraphicFramePr>
              <p:nvPr/>
            </p:nvGraphicFramePr>
            <p:xfrm>
              <a:off x="4644496" y="3717032"/>
              <a:ext cx="4392000" cy="3030097"/>
            </p:xfrm>
            <a:graphic>
              <a:graphicData uri="http://schemas.openxmlformats.org/presentationml/2006/ole">
                <p:oleObj spid="_x0000_s75777" name="Image" r:id="rId3" imgW="5082951" imgH="3481821" progId="">
                  <p:embed/>
                </p:oleObj>
              </a:graphicData>
            </a:graphic>
          </p:graphicFrame>
          <p:pic>
            <p:nvPicPr>
              <p:cNvPr id="12" name="Picture 8" descr="http://www.fujita-hu.ac.jp/%7Etsutsumi/image/177/9.jpg"/>
              <p:cNvPicPr preferRelativeResize="0">
                <a:picLocks noChangeArrowheads="1"/>
              </p:cNvPicPr>
              <p:nvPr/>
            </p:nvPicPr>
            <p:blipFill>
              <a:blip r:embed="rId4" cstate="print"/>
              <a:srcRect/>
              <a:stretch>
                <a:fillRect/>
              </a:stretch>
            </p:blipFill>
            <p:spPr bwMode="auto">
              <a:xfrm>
                <a:off x="71984" y="3723129"/>
                <a:ext cx="4356000" cy="3024000"/>
              </a:xfrm>
              <a:prstGeom prst="rect">
                <a:avLst/>
              </a:prstGeom>
              <a:noFill/>
            </p:spPr>
          </p:pic>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 Ομάδα"/>
          <p:cNvGrpSpPr/>
          <p:nvPr/>
        </p:nvGrpSpPr>
        <p:grpSpPr>
          <a:xfrm>
            <a:off x="91054" y="260648"/>
            <a:ext cx="8945442" cy="6552360"/>
            <a:chOff x="91054" y="260648"/>
            <a:chExt cx="8945442" cy="6552360"/>
          </a:xfrm>
        </p:grpSpPr>
        <p:sp>
          <p:nvSpPr>
            <p:cNvPr id="3" name="2 - Ορθογώνιο"/>
            <p:cNvSpPr/>
            <p:nvPr/>
          </p:nvSpPr>
          <p:spPr>
            <a:xfrm>
              <a:off x="279299" y="260648"/>
              <a:ext cx="8568952" cy="2169825"/>
            </a:xfrm>
            <a:prstGeom prst="rect">
              <a:avLst/>
            </a:prstGeom>
          </p:spPr>
          <p:txBody>
            <a:bodyPr wrap="square">
              <a:spAutoFit/>
            </a:bodyPr>
            <a:lstStyle/>
            <a:p>
              <a:pPr algn="ctr">
                <a:lnSpc>
                  <a:spcPct val="150000"/>
                </a:lnSpc>
              </a:pPr>
              <a:r>
                <a:rPr lang="en-US" b="1" dirty="0" smtClean="0">
                  <a:latin typeface="Arial" pitchFamily="34" charset="0"/>
                  <a:cs typeface="Arial" pitchFamily="34" charset="0"/>
                </a:rPr>
                <a:t>PERIODIC ACID SCHIFF'S (PAS)</a:t>
              </a:r>
              <a:endParaRPr lang="el-GR" b="1" dirty="0" smtClean="0">
                <a:latin typeface="Arial" pitchFamily="34" charset="0"/>
                <a:cs typeface="Arial" pitchFamily="34" charset="0"/>
              </a:endParaRPr>
            </a:p>
            <a:p>
              <a:pPr algn="ctr">
                <a:lnSpc>
                  <a:spcPct val="150000"/>
                </a:lnSpc>
              </a:pPr>
              <a:endParaRPr lang="el-GR" b="1" dirty="0" smtClean="0">
                <a:latin typeface="Arial" pitchFamily="34" charset="0"/>
                <a:cs typeface="Arial" pitchFamily="34" charset="0"/>
              </a:endParaRPr>
            </a:p>
            <a:p>
              <a:pPr>
                <a:lnSpc>
                  <a:spcPct val="150000"/>
                </a:lnSpc>
              </a:pPr>
              <a:r>
                <a:rPr lang="el-GR" b="1" dirty="0" smtClean="0">
                  <a:latin typeface="Arial" pitchFamily="34" charset="0"/>
                  <a:cs typeface="Arial" pitchFamily="34" charset="0"/>
                </a:rPr>
                <a:t>Αριστερά: </a:t>
              </a:r>
              <a:r>
                <a:rPr lang="el-GR" dirty="0" smtClean="0">
                  <a:latin typeface="Arial" pitchFamily="34" charset="0"/>
                  <a:cs typeface="Arial" pitchFamily="34" charset="0"/>
                </a:rPr>
                <a:t>Εκκριτικό </a:t>
              </a:r>
              <a:r>
                <a:rPr lang="el-GR" dirty="0" err="1" smtClean="0">
                  <a:latin typeface="Arial" pitchFamily="34" charset="0"/>
                  <a:cs typeface="Arial" pitchFamily="34" charset="0"/>
                </a:rPr>
                <a:t>μηνιγγίωμα</a:t>
              </a:r>
              <a:r>
                <a:rPr lang="el-GR" dirty="0" smtClean="0">
                  <a:latin typeface="Arial" pitchFamily="34" charset="0"/>
                  <a:cs typeface="Arial" pitchFamily="34" charset="0"/>
                </a:rPr>
                <a:t>. Σε όλο τον όγκο διακρίνονται διάσπαρτα άφθονα έγκλειστα ισχυρώς θετικά στην </a:t>
              </a:r>
              <a:r>
                <a:rPr lang="en-US" dirty="0" smtClean="0">
                  <a:latin typeface="Arial" pitchFamily="34" charset="0"/>
                  <a:cs typeface="Arial" pitchFamily="34" charset="0"/>
                </a:rPr>
                <a:t>PAS</a:t>
              </a:r>
              <a:r>
                <a:rPr lang="el-GR" dirty="0" smtClean="0">
                  <a:latin typeface="Arial" pitchFamily="34" charset="0"/>
                  <a:cs typeface="Arial" pitchFamily="34" charset="0"/>
                </a:rPr>
                <a:t>. </a:t>
              </a:r>
              <a:r>
                <a:rPr lang="en-US" dirty="0" smtClean="0">
                  <a:latin typeface="Arial" pitchFamily="34" charset="0"/>
                  <a:cs typeface="Arial" pitchFamily="34" charset="0"/>
                </a:rPr>
                <a:t> </a:t>
              </a:r>
              <a:endParaRPr lang="el-GR" dirty="0" smtClean="0">
                <a:latin typeface="Arial" pitchFamily="34" charset="0"/>
                <a:cs typeface="Arial" pitchFamily="34" charset="0"/>
              </a:endParaRPr>
            </a:p>
            <a:p>
              <a:pPr>
                <a:lnSpc>
                  <a:spcPct val="150000"/>
                </a:lnSpc>
              </a:pPr>
              <a:r>
                <a:rPr lang="el-GR" b="1" dirty="0" smtClean="0">
                  <a:latin typeface="Arial" pitchFamily="34" charset="0"/>
                  <a:cs typeface="Arial" pitchFamily="34" charset="0"/>
                </a:rPr>
                <a:t>Δεξιά: </a:t>
              </a:r>
              <a:r>
                <a:rPr lang="el-GR" dirty="0" smtClean="0">
                  <a:latin typeface="Arial" pitchFamily="34" charset="0"/>
                  <a:cs typeface="Arial" pitchFamily="34" charset="0"/>
                </a:rPr>
                <a:t>Σε σάρκωμα </a:t>
              </a:r>
              <a:r>
                <a:rPr lang="en-US" dirty="0" smtClean="0">
                  <a:latin typeface="Arial" pitchFamily="34" charset="0"/>
                  <a:cs typeface="Arial" pitchFamily="34" charset="0"/>
                </a:rPr>
                <a:t>Ewing's</a:t>
              </a:r>
              <a:r>
                <a:rPr lang="el-GR" dirty="0" smtClean="0">
                  <a:latin typeface="Arial" pitchFamily="34" charset="0"/>
                  <a:cs typeface="Arial" pitchFamily="34" charset="0"/>
                </a:rPr>
                <a:t>, η συσσώρευση γλυκογόνου δίνει θετική χρώση </a:t>
              </a:r>
              <a:r>
                <a:rPr lang="en-US" dirty="0" smtClean="0">
                  <a:latin typeface="Arial" pitchFamily="34" charset="0"/>
                  <a:cs typeface="Arial" pitchFamily="34" charset="0"/>
                </a:rPr>
                <a:t>PAS.</a:t>
              </a:r>
              <a:endParaRPr lang="el-GR" dirty="0">
                <a:latin typeface="Arial" pitchFamily="34" charset="0"/>
                <a:cs typeface="Arial" pitchFamily="34" charset="0"/>
              </a:endParaRPr>
            </a:p>
          </p:txBody>
        </p:sp>
        <p:grpSp>
          <p:nvGrpSpPr>
            <p:cNvPr id="5" name="4 - Ομάδα"/>
            <p:cNvGrpSpPr/>
            <p:nvPr/>
          </p:nvGrpSpPr>
          <p:grpSpPr>
            <a:xfrm>
              <a:off x="91054" y="3501008"/>
              <a:ext cx="8945442" cy="3312000"/>
              <a:chOff x="91054" y="3501008"/>
              <a:chExt cx="8945442" cy="3312000"/>
            </a:xfrm>
          </p:grpSpPr>
          <p:pic>
            <p:nvPicPr>
              <p:cNvPr id="2" name="Picture 3"/>
              <p:cNvPicPr preferRelativeResize="0">
                <a:picLocks noChangeArrowheads="1"/>
              </p:cNvPicPr>
              <p:nvPr/>
            </p:nvPicPr>
            <p:blipFill>
              <a:blip r:embed="rId2" cstate="print"/>
              <a:srcRect/>
              <a:stretch>
                <a:fillRect/>
              </a:stretch>
            </p:blipFill>
            <p:spPr bwMode="auto">
              <a:xfrm>
                <a:off x="4644008" y="3501008"/>
                <a:ext cx="4392488" cy="3312000"/>
              </a:xfrm>
              <a:prstGeom prst="rect">
                <a:avLst/>
              </a:prstGeom>
              <a:noFill/>
              <a:ln w="9525">
                <a:noFill/>
                <a:miter lim="800000"/>
                <a:headEnd/>
                <a:tailEnd/>
              </a:ln>
              <a:effectLst/>
            </p:spPr>
          </p:pic>
          <p:pic>
            <p:nvPicPr>
              <p:cNvPr id="4" name="Picture 4"/>
              <p:cNvPicPr>
                <a:picLocks noChangeAspect="1" noChangeArrowheads="1"/>
              </p:cNvPicPr>
              <p:nvPr/>
            </p:nvPicPr>
            <p:blipFill>
              <a:blip r:embed="rId3" cstate="print"/>
              <a:srcRect/>
              <a:stretch>
                <a:fillRect/>
              </a:stretch>
            </p:blipFill>
            <p:spPr bwMode="auto">
              <a:xfrm>
                <a:off x="91054" y="3501008"/>
                <a:ext cx="4480946" cy="3312000"/>
              </a:xfrm>
              <a:prstGeom prst="rect">
                <a:avLst/>
              </a:prstGeom>
              <a:noFill/>
              <a:ln w="9525">
                <a:noFill/>
                <a:miter lim="800000"/>
                <a:headEnd/>
                <a:tailEnd/>
              </a:ln>
              <a:effectLst/>
            </p:spPr>
          </p:pic>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39552" y="404664"/>
            <a:ext cx="7992888" cy="4801314"/>
          </a:xfrm>
          <a:prstGeom prst="rect">
            <a:avLst/>
          </a:prstGeom>
        </p:spPr>
        <p:txBody>
          <a:bodyPr wrap="square">
            <a:spAutoFit/>
          </a:bodyPr>
          <a:lstStyle/>
          <a:p>
            <a:pPr algn="ctr">
              <a:lnSpc>
                <a:spcPct val="150000"/>
              </a:lnSpc>
            </a:pPr>
            <a:r>
              <a:rPr lang="el-GR" sz="2000" b="1" dirty="0" smtClean="0">
                <a:latin typeface="Arial" pitchFamily="34" charset="0"/>
                <a:cs typeface="Arial" pitchFamily="34" charset="0"/>
              </a:rPr>
              <a:t>Χρώση </a:t>
            </a:r>
            <a:r>
              <a:rPr lang="en-GB" sz="2000" b="1" dirty="0" smtClean="0">
                <a:latin typeface="Arial" pitchFamily="34" charset="0"/>
                <a:cs typeface="Arial" pitchFamily="34" charset="0"/>
              </a:rPr>
              <a:t>PAS- DIASTASE</a:t>
            </a:r>
            <a:endParaRPr lang="el-GR" sz="2000" b="1" dirty="0" smtClean="0">
              <a:latin typeface="Arial" pitchFamily="34" charset="0"/>
              <a:cs typeface="Arial" pitchFamily="34" charset="0"/>
            </a:endParaRPr>
          </a:p>
          <a:p>
            <a:pPr>
              <a:lnSpc>
                <a:spcPct val="150000"/>
              </a:lnSpc>
            </a:pPr>
            <a:endParaRPr lang="el-GR" sz="2000" b="1" dirty="0" smtClean="0">
              <a:latin typeface="Arial" pitchFamily="34" charset="0"/>
              <a:cs typeface="Arial" pitchFamily="34" charset="0"/>
            </a:endParaRPr>
          </a:p>
          <a:p>
            <a:pPr>
              <a:lnSpc>
                <a:spcPct val="150000"/>
              </a:lnSpc>
            </a:pPr>
            <a:r>
              <a:rPr lang="el-GR" sz="2000" b="1" dirty="0" smtClean="0">
                <a:latin typeface="Arial" pitchFamily="34" charset="0"/>
                <a:cs typeface="Arial" pitchFamily="34" charset="0"/>
              </a:rPr>
              <a:t>Σκοπός</a:t>
            </a:r>
            <a:r>
              <a:rPr lang="en-US" sz="2000" b="1" dirty="0" smtClean="0">
                <a:latin typeface="Arial" pitchFamily="34" charset="0"/>
                <a:cs typeface="Arial" pitchFamily="34" charset="0"/>
              </a:rPr>
              <a:t>: </a:t>
            </a:r>
            <a:endParaRPr lang="el-GR" sz="2000" b="1" dirty="0" smtClean="0">
              <a:latin typeface="Arial" pitchFamily="34" charset="0"/>
              <a:cs typeface="Arial" pitchFamily="34" charset="0"/>
            </a:endParaRPr>
          </a:p>
          <a:p>
            <a:pPr>
              <a:lnSpc>
                <a:spcPct val="150000"/>
              </a:lnSpc>
            </a:pPr>
            <a:r>
              <a:rPr lang="el-GR" sz="2000" dirty="0" smtClean="0">
                <a:latin typeface="Arial" pitchFamily="34" charset="0"/>
                <a:cs typeface="Arial" pitchFamily="34" charset="0"/>
              </a:rPr>
              <a:t>Για την διαφοροποίηση του PAS  θετικού γλυκογόνου από τα άλλα στοιχεία του ιστού που μπορεί να είναι επίσης PAS  θετικά. </a:t>
            </a:r>
          </a:p>
          <a:p>
            <a:pPr>
              <a:lnSpc>
                <a:spcPct val="150000"/>
              </a:lnSpc>
            </a:pPr>
            <a:endParaRPr lang="el-GR" sz="2000" dirty="0" smtClean="0">
              <a:latin typeface="Arial" pitchFamily="34" charset="0"/>
              <a:cs typeface="Arial" pitchFamily="34" charset="0"/>
            </a:endParaRPr>
          </a:p>
          <a:p>
            <a:pPr>
              <a:lnSpc>
                <a:spcPct val="150000"/>
              </a:lnSpc>
            </a:pPr>
            <a:r>
              <a:rPr lang="el-GR" sz="2000" b="1" dirty="0" smtClean="0">
                <a:latin typeface="Arial" pitchFamily="34" charset="0"/>
                <a:cs typeface="Arial" pitchFamily="34" charset="0"/>
              </a:rPr>
              <a:t>Αρχή της μεθόδου:</a:t>
            </a:r>
          </a:p>
          <a:p>
            <a:pPr>
              <a:lnSpc>
                <a:spcPct val="150000"/>
              </a:lnSpc>
            </a:pPr>
            <a:r>
              <a:rPr lang="el-GR" sz="2000" dirty="0" smtClean="0">
                <a:latin typeface="Arial" pitchFamily="34" charset="0"/>
                <a:cs typeface="Arial" pitchFamily="34" charset="0"/>
              </a:rPr>
              <a:t>Το ένζυμο </a:t>
            </a:r>
            <a:r>
              <a:rPr lang="el-GR" sz="2000" dirty="0" err="1" smtClean="0">
                <a:latin typeface="Arial" pitchFamily="34" charset="0"/>
                <a:cs typeface="Arial" pitchFamily="34" charset="0"/>
              </a:rPr>
              <a:t>διαστάση</a:t>
            </a:r>
            <a:r>
              <a:rPr lang="el-GR" sz="2000" dirty="0" smtClean="0">
                <a:latin typeface="Arial" pitchFamily="34" charset="0"/>
                <a:cs typeface="Arial" pitchFamily="34" charset="0"/>
              </a:rPr>
              <a:t> (α-</a:t>
            </a:r>
            <a:r>
              <a:rPr lang="el-GR" sz="2000" dirty="0" err="1" smtClean="0">
                <a:latin typeface="Arial" pitchFamily="34" charset="0"/>
                <a:cs typeface="Arial" pitchFamily="34" charset="0"/>
              </a:rPr>
              <a:t>αμυλάσ</a:t>
            </a:r>
            <a:r>
              <a:rPr lang="el-GR" sz="2000" dirty="0" smtClean="0">
                <a:latin typeface="Arial" pitchFamily="34" charset="0"/>
                <a:cs typeface="Arial" pitchFamily="34" charset="0"/>
              </a:rPr>
              <a:t>η) </a:t>
            </a:r>
            <a:r>
              <a:rPr lang="el-GR" sz="2000" dirty="0" err="1" smtClean="0">
                <a:latin typeface="Arial" pitchFamily="34" charset="0"/>
                <a:cs typeface="Arial" pitchFamily="34" charset="0"/>
              </a:rPr>
              <a:t>πολυμερίζει</a:t>
            </a:r>
            <a:r>
              <a:rPr lang="el-GR" sz="2000" dirty="0" smtClean="0">
                <a:latin typeface="Arial" pitchFamily="34" charset="0"/>
                <a:cs typeface="Arial" pitchFamily="34" charset="0"/>
              </a:rPr>
              <a:t> το γλυκογόνο σε </a:t>
            </a:r>
            <a:r>
              <a:rPr lang="el-GR" sz="2000" dirty="0" err="1" smtClean="0">
                <a:latin typeface="Arial" pitchFamily="34" charset="0"/>
                <a:cs typeface="Arial" pitchFamily="34" charset="0"/>
              </a:rPr>
              <a:t>μαλτόζη</a:t>
            </a:r>
            <a:r>
              <a:rPr lang="el-GR" sz="2000" dirty="0" smtClean="0">
                <a:latin typeface="Arial" pitchFamily="34" charset="0"/>
                <a:cs typeface="Arial" pitchFamily="34" charset="0"/>
              </a:rPr>
              <a:t> και γλυκόζη που ξεπλένονται από τον ιστό.</a:t>
            </a:r>
          </a:p>
          <a:p>
            <a:endParaRPr lang="el-GR" b="1" dirty="0" smtClean="0"/>
          </a:p>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 Ομάδα"/>
          <p:cNvGrpSpPr/>
          <p:nvPr/>
        </p:nvGrpSpPr>
        <p:grpSpPr>
          <a:xfrm>
            <a:off x="323528" y="188640"/>
            <a:ext cx="8424936" cy="6552728"/>
            <a:chOff x="323528" y="188640"/>
            <a:chExt cx="8424936" cy="6552728"/>
          </a:xfrm>
        </p:grpSpPr>
        <p:pic>
          <p:nvPicPr>
            <p:cNvPr id="123906" name="Picture 2" descr="https://www.niehs.nih.gov/research/resources/visual-guides/liverpath/assets/images/i_k/jw045.jpg"/>
            <p:cNvPicPr>
              <a:picLocks noChangeAspect="1" noChangeArrowheads="1"/>
            </p:cNvPicPr>
            <p:nvPr/>
          </p:nvPicPr>
          <p:blipFill>
            <a:blip r:embed="rId2" cstate="print"/>
            <a:srcRect/>
            <a:stretch>
              <a:fillRect/>
            </a:stretch>
          </p:blipFill>
          <p:spPr bwMode="auto">
            <a:xfrm>
              <a:off x="1259632" y="2998043"/>
              <a:ext cx="6624736" cy="3743325"/>
            </a:xfrm>
            <a:prstGeom prst="rect">
              <a:avLst/>
            </a:prstGeom>
            <a:noFill/>
          </p:spPr>
        </p:pic>
        <p:sp>
          <p:nvSpPr>
            <p:cNvPr id="3" name="2 - Ορθογώνιο"/>
            <p:cNvSpPr/>
            <p:nvPr/>
          </p:nvSpPr>
          <p:spPr>
            <a:xfrm>
              <a:off x="323528" y="188640"/>
              <a:ext cx="8424936" cy="2862322"/>
            </a:xfrm>
            <a:prstGeom prst="rect">
              <a:avLst/>
            </a:prstGeom>
          </p:spPr>
          <p:txBody>
            <a:bodyPr wrap="square">
              <a:spAutoFit/>
            </a:bodyPr>
            <a:lstStyle/>
            <a:p>
              <a:pPr algn="ctr">
                <a:lnSpc>
                  <a:spcPct val="150000"/>
                </a:lnSpc>
              </a:pPr>
              <a:r>
                <a:rPr lang="el-GR" sz="2000" b="1" dirty="0" smtClean="0">
                  <a:latin typeface="Arial" pitchFamily="34" charset="0"/>
                  <a:cs typeface="Arial" pitchFamily="34" charset="0"/>
                </a:rPr>
                <a:t>Χρώση </a:t>
              </a:r>
              <a:r>
                <a:rPr lang="en-GB" sz="2000" b="1" dirty="0" smtClean="0">
                  <a:latin typeface="Arial" pitchFamily="34" charset="0"/>
                  <a:cs typeface="Arial" pitchFamily="34" charset="0"/>
                </a:rPr>
                <a:t>PAS- DIASTASE</a:t>
              </a:r>
              <a:endParaRPr lang="el-GR" sz="2000" b="1" dirty="0" smtClean="0">
                <a:latin typeface="Arial" pitchFamily="34" charset="0"/>
                <a:cs typeface="Arial" pitchFamily="34" charset="0"/>
              </a:endParaRPr>
            </a:p>
            <a:p>
              <a:pPr algn="ctr">
                <a:lnSpc>
                  <a:spcPct val="150000"/>
                </a:lnSpc>
              </a:pPr>
              <a:endParaRPr lang="el-GR" sz="2000" b="1" dirty="0" smtClean="0">
                <a:latin typeface="Arial" pitchFamily="34" charset="0"/>
                <a:cs typeface="Arial" pitchFamily="34" charset="0"/>
              </a:endParaRPr>
            </a:p>
            <a:p>
              <a:pPr>
                <a:lnSpc>
                  <a:spcPct val="150000"/>
                </a:lnSpc>
              </a:pPr>
              <a:r>
                <a:rPr lang="el-GR" sz="2000" b="1" dirty="0" smtClean="0">
                  <a:latin typeface="Arial" pitchFamily="34" charset="0"/>
                  <a:cs typeface="Arial" pitchFamily="34" charset="0"/>
                </a:rPr>
                <a:t>Αριστερά: </a:t>
              </a:r>
              <a:r>
                <a:rPr lang="el-GR" sz="2000" dirty="0" smtClean="0">
                  <a:latin typeface="Arial" pitchFamily="34" charset="0"/>
                  <a:cs typeface="Arial" pitchFamily="34" charset="0"/>
                </a:rPr>
                <a:t>Βιοψία  ήπατος με χρώση </a:t>
              </a:r>
              <a:r>
                <a:rPr lang="en-GB" sz="2000" dirty="0" smtClean="0">
                  <a:latin typeface="Arial" pitchFamily="34" charset="0"/>
                  <a:cs typeface="Arial" pitchFamily="34" charset="0"/>
                </a:rPr>
                <a:t>PAS</a:t>
              </a:r>
              <a:r>
                <a:rPr lang="el-GR" sz="2000" dirty="0" smtClean="0">
                  <a:latin typeface="Arial" pitchFamily="34" charset="0"/>
                  <a:cs typeface="Arial" pitchFamily="34" charset="0"/>
                </a:rPr>
                <a:t>. Το γλυκογόνο είναι βαμμένο </a:t>
              </a:r>
              <a:r>
                <a:rPr lang="el-GR" sz="2000" dirty="0" err="1" smtClean="0">
                  <a:latin typeface="Arial" pitchFamily="34" charset="0"/>
                  <a:cs typeface="Arial" pitchFamily="34" charset="0"/>
                </a:rPr>
                <a:t>ρόζ</a:t>
              </a:r>
              <a:r>
                <a:rPr lang="el-GR" sz="2000" dirty="0" smtClean="0">
                  <a:latin typeface="Arial" pitchFamily="34" charset="0"/>
                  <a:cs typeface="Arial" pitchFamily="34" charset="0"/>
                </a:rPr>
                <a:t>.</a:t>
              </a:r>
            </a:p>
            <a:p>
              <a:pPr>
                <a:lnSpc>
                  <a:spcPct val="150000"/>
                </a:lnSpc>
              </a:pPr>
              <a:r>
                <a:rPr lang="el-GR" sz="2000" b="1" dirty="0" smtClean="0">
                  <a:latin typeface="Arial" pitchFamily="34" charset="0"/>
                  <a:cs typeface="Arial" pitchFamily="34" charset="0"/>
                </a:rPr>
                <a:t>Δεξιά: </a:t>
              </a:r>
              <a:r>
                <a:rPr lang="el-GR" sz="2000" dirty="0" smtClean="0">
                  <a:latin typeface="Arial" pitchFamily="34" charset="0"/>
                  <a:cs typeface="Arial" pitchFamily="34" charset="0"/>
                </a:rPr>
                <a:t>Η ίδια από τον ίδιο ιστό χρώση </a:t>
              </a:r>
              <a:r>
                <a:rPr lang="en-GB" sz="2000" dirty="0" smtClean="0">
                  <a:latin typeface="Arial" pitchFamily="34" charset="0"/>
                  <a:cs typeface="Arial" pitchFamily="34" charset="0"/>
                </a:rPr>
                <a:t>PAS </a:t>
              </a:r>
              <a:r>
                <a:rPr lang="el-GR" sz="2000" dirty="0" smtClean="0">
                  <a:latin typeface="Arial" pitchFamily="34" charset="0"/>
                  <a:cs typeface="Arial" pitchFamily="34" charset="0"/>
                </a:rPr>
                <a:t>μετά από επώαση με </a:t>
              </a:r>
              <a:r>
                <a:rPr lang="el-GR" sz="2000" dirty="0" err="1" smtClean="0">
                  <a:latin typeface="Arial" pitchFamily="34" charset="0"/>
                  <a:cs typeface="Arial" pitchFamily="34" charset="0"/>
                </a:rPr>
                <a:t>διαστάση</a:t>
              </a:r>
              <a:r>
                <a:rPr lang="el-GR" sz="2000" dirty="0" smtClean="0">
                  <a:latin typeface="Arial" pitchFamily="34" charset="0"/>
                  <a:cs typeface="Arial" pitchFamily="34" charset="0"/>
                </a:rPr>
                <a:t>.</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42844" y="44624"/>
            <a:ext cx="8858312" cy="6643710"/>
          </a:xfrm>
        </p:spPr>
        <p:txBody>
          <a:bodyPr>
            <a:normAutofit fontScale="25000" lnSpcReduction="20000"/>
          </a:bodyPr>
          <a:lstStyle/>
          <a:p>
            <a:pPr algn="ctr">
              <a:lnSpc>
                <a:spcPct val="170000"/>
              </a:lnSpc>
              <a:buNone/>
            </a:pPr>
            <a:r>
              <a:rPr lang="en-US" sz="2800" dirty="0" smtClean="0">
                <a:latin typeface="Times New Roman" pitchFamily="18" charset="0"/>
                <a:cs typeface="Times New Roman" pitchFamily="18" charset="0"/>
              </a:rPr>
              <a:t>	</a:t>
            </a:r>
            <a:r>
              <a:rPr lang="el-GR" sz="8000" b="1" dirty="0" smtClean="0">
                <a:latin typeface="Arial" pitchFamily="34" charset="0"/>
                <a:cs typeface="Arial" pitchFamily="34" charset="0"/>
              </a:rPr>
              <a:t> Χρώση </a:t>
            </a:r>
            <a:r>
              <a:rPr lang="en-US" sz="8000" b="1" dirty="0" err="1" smtClean="0">
                <a:latin typeface="Arial" pitchFamily="34" charset="0"/>
                <a:cs typeface="Arial" pitchFamily="34" charset="0"/>
              </a:rPr>
              <a:t>Alcian</a:t>
            </a:r>
            <a:r>
              <a:rPr lang="en-US" sz="8000" b="1" dirty="0" smtClean="0">
                <a:latin typeface="Arial" pitchFamily="34" charset="0"/>
                <a:cs typeface="Arial" pitchFamily="34" charset="0"/>
              </a:rPr>
              <a:t> Blue </a:t>
            </a:r>
            <a:endParaRPr lang="el-GR" sz="8000" b="1" dirty="0" smtClean="0">
              <a:latin typeface="Arial" pitchFamily="34" charset="0"/>
              <a:cs typeface="Arial" pitchFamily="34" charset="0"/>
            </a:endParaRPr>
          </a:p>
          <a:p>
            <a:pPr algn="ctr">
              <a:lnSpc>
                <a:spcPct val="170000"/>
              </a:lnSpc>
              <a:buNone/>
            </a:pPr>
            <a:r>
              <a:rPr lang="en-US" sz="8000" b="1" dirty="0" smtClean="0">
                <a:latin typeface="Arial" pitchFamily="34" charset="0"/>
                <a:cs typeface="Arial" pitchFamily="34" charset="0"/>
              </a:rPr>
              <a:t> </a:t>
            </a:r>
            <a:endParaRPr lang="el-GR" sz="8000" b="1" dirty="0" smtClean="0">
              <a:latin typeface="Arial" pitchFamily="34" charset="0"/>
              <a:cs typeface="Arial" pitchFamily="34" charset="0"/>
            </a:endParaRPr>
          </a:p>
          <a:p>
            <a:pPr marL="0" indent="0">
              <a:lnSpc>
                <a:spcPct val="170000"/>
              </a:lnSpc>
              <a:buNone/>
            </a:pPr>
            <a:r>
              <a:rPr lang="el-GR" sz="8000" dirty="0" smtClean="0">
                <a:latin typeface="Arial" pitchFamily="34" charset="0"/>
                <a:cs typeface="Arial" pitchFamily="34" charset="0"/>
              </a:rPr>
              <a:t>Η χρώση</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Alcian</a:t>
            </a:r>
            <a:r>
              <a:rPr lang="en-US" sz="8000" dirty="0" smtClean="0">
                <a:latin typeface="Arial" pitchFamily="34" charset="0"/>
                <a:cs typeface="Arial" pitchFamily="34" charset="0"/>
              </a:rPr>
              <a:t> blue</a:t>
            </a:r>
            <a:r>
              <a:rPr lang="el-GR" sz="8000" dirty="0" smtClean="0">
                <a:latin typeface="Arial" pitchFamily="34" charset="0"/>
                <a:cs typeface="Arial" pitchFamily="34" charset="0"/>
              </a:rPr>
              <a:t> σε </a:t>
            </a:r>
            <a:r>
              <a:rPr lang="en-US" sz="8000" b="1" dirty="0" smtClean="0">
                <a:latin typeface="Arial" pitchFamily="34" charset="0"/>
                <a:cs typeface="Arial" pitchFamily="34" charset="0"/>
              </a:rPr>
              <a:t>pH 2.5</a:t>
            </a:r>
            <a:r>
              <a:rPr lang="el-GR" sz="8000" b="1" dirty="0" smtClean="0">
                <a:latin typeface="Arial" pitchFamily="34" charset="0"/>
                <a:cs typeface="Arial" pitchFamily="34" charset="0"/>
              </a:rPr>
              <a:t> </a:t>
            </a:r>
            <a:r>
              <a:rPr lang="el-GR" sz="8000" dirty="0" smtClean="0">
                <a:latin typeface="Arial" pitchFamily="34" charset="0"/>
                <a:cs typeface="Arial" pitchFamily="34" charset="0"/>
              </a:rPr>
              <a:t>βάφει όξινα βλεννώδη περιεχόμενα ή όξινες βλέννες και μη-θειούχες όξινες βλέννες που παρατηρούνται στα </a:t>
            </a:r>
            <a:r>
              <a:rPr lang="el-GR" sz="8000" dirty="0" err="1" smtClean="0">
                <a:latin typeface="Arial" pitchFamily="34" charset="0"/>
                <a:cs typeface="Arial" pitchFamily="34" charset="0"/>
              </a:rPr>
              <a:t>Μεσοθηλιώματα</a:t>
            </a:r>
            <a:r>
              <a:rPr lang="el-GR" sz="8000" dirty="0" smtClean="0">
                <a:latin typeface="Arial" pitchFamily="34" charset="0"/>
                <a:cs typeface="Arial" pitchFamily="34" charset="0"/>
              </a:rPr>
              <a:t>.</a:t>
            </a:r>
          </a:p>
          <a:p>
            <a:pPr marL="0" indent="0">
              <a:lnSpc>
                <a:spcPct val="170000"/>
              </a:lnSpc>
              <a:buNone/>
            </a:pPr>
            <a:endParaRPr lang="el-GR" sz="8000" dirty="0" smtClean="0">
              <a:latin typeface="Arial" pitchFamily="34" charset="0"/>
              <a:cs typeface="Arial" pitchFamily="34" charset="0"/>
            </a:endParaRPr>
          </a:p>
          <a:p>
            <a:pPr marL="0" indent="0">
              <a:lnSpc>
                <a:spcPct val="170000"/>
              </a:lnSpc>
              <a:buNone/>
            </a:pPr>
            <a:r>
              <a:rPr lang="el-GR" sz="8000" dirty="0" smtClean="0">
                <a:latin typeface="Arial" pitchFamily="34" charset="0"/>
                <a:cs typeface="Arial" pitchFamily="34" charset="0"/>
              </a:rPr>
              <a:t>Η χρώση</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Alcian</a:t>
            </a:r>
            <a:r>
              <a:rPr lang="en-US" sz="8000" dirty="0" smtClean="0">
                <a:latin typeface="Arial" pitchFamily="34" charset="0"/>
                <a:cs typeface="Arial" pitchFamily="34" charset="0"/>
              </a:rPr>
              <a:t> blue</a:t>
            </a:r>
            <a:r>
              <a:rPr lang="el-GR" sz="8000" dirty="0" smtClean="0">
                <a:latin typeface="Arial" pitchFamily="34" charset="0"/>
                <a:cs typeface="Arial" pitchFamily="34" charset="0"/>
              </a:rPr>
              <a:t> σε </a:t>
            </a:r>
            <a:r>
              <a:rPr lang="en-US" sz="8000" b="1" dirty="0" smtClean="0">
                <a:latin typeface="Arial" pitchFamily="34" charset="0"/>
                <a:cs typeface="Arial" pitchFamily="34" charset="0"/>
              </a:rPr>
              <a:t>pH 1.0</a:t>
            </a:r>
            <a:r>
              <a:rPr lang="el-GR" sz="8000" b="1" dirty="0" smtClean="0">
                <a:latin typeface="Arial" pitchFamily="34" charset="0"/>
                <a:cs typeface="Arial" pitchFamily="34" charset="0"/>
              </a:rPr>
              <a:t>  </a:t>
            </a:r>
            <a:r>
              <a:rPr lang="el-GR" sz="8000" dirty="0" smtClean="0">
                <a:latin typeface="Arial" pitchFamily="34" charset="0"/>
                <a:cs typeface="Arial" pitchFamily="34" charset="0"/>
              </a:rPr>
              <a:t>βάφει ισχυρά όξινες βλέννες και όξινες θειούχες βλέννες .</a:t>
            </a:r>
          </a:p>
          <a:p>
            <a:pPr marL="0" indent="0">
              <a:lnSpc>
                <a:spcPct val="170000"/>
              </a:lnSpc>
              <a:buNone/>
            </a:pPr>
            <a:endParaRPr lang="el-GR" sz="8000" dirty="0" smtClean="0">
              <a:latin typeface="Arial" pitchFamily="34" charset="0"/>
              <a:cs typeface="Arial" pitchFamily="34" charset="0"/>
            </a:endParaRPr>
          </a:p>
          <a:p>
            <a:pPr>
              <a:lnSpc>
                <a:spcPct val="170000"/>
              </a:lnSpc>
              <a:buNone/>
            </a:pPr>
            <a:r>
              <a:rPr lang="el-GR" sz="8000" dirty="0" smtClean="0">
                <a:latin typeface="Arial" pitchFamily="34" charset="0"/>
                <a:cs typeface="Arial" pitchFamily="34" charset="0"/>
              </a:rPr>
              <a:t>Η χρώση</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Alcian</a:t>
            </a:r>
            <a:r>
              <a:rPr lang="en-US" sz="8000" dirty="0" smtClean="0">
                <a:latin typeface="Arial" pitchFamily="34" charset="0"/>
                <a:cs typeface="Arial" pitchFamily="34" charset="0"/>
              </a:rPr>
              <a:t> blue</a:t>
            </a:r>
            <a:r>
              <a:rPr lang="el-GR" sz="8000" dirty="0" smtClean="0">
                <a:latin typeface="Arial" pitchFamily="34" charset="0"/>
                <a:cs typeface="Arial" pitchFamily="34" charset="0"/>
              </a:rPr>
              <a:t> σε </a:t>
            </a:r>
            <a:r>
              <a:rPr lang="en-US" sz="8000" b="1" dirty="0" smtClean="0">
                <a:latin typeface="Arial" pitchFamily="34" charset="0"/>
                <a:cs typeface="Arial" pitchFamily="34" charset="0"/>
              </a:rPr>
              <a:t>pH 0.5</a:t>
            </a:r>
            <a:r>
              <a:rPr lang="el-GR" sz="8000" b="1" dirty="0" smtClean="0">
                <a:latin typeface="Arial" pitchFamily="34" charset="0"/>
                <a:cs typeface="Arial" pitchFamily="34" charset="0"/>
              </a:rPr>
              <a:t> </a:t>
            </a:r>
            <a:r>
              <a:rPr lang="el-GR" sz="8000" dirty="0" smtClean="0">
                <a:latin typeface="Arial" pitchFamily="34" charset="0"/>
                <a:cs typeface="Arial" pitchFamily="34" charset="0"/>
              </a:rPr>
              <a:t>βάφει όξινα συμπλέγματα του συνδετικού ιστού.</a:t>
            </a:r>
          </a:p>
          <a:p>
            <a:pPr>
              <a:lnSpc>
                <a:spcPct val="170000"/>
              </a:lnSpc>
              <a:buNone/>
            </a:pPr>
            <a:endParaRPr lang="el-GR" sz="8000" dirty="0" smtClean="0">
              <a:latin typeface="Arial" pitchFamily="34" charset="0"/>
              <a:cs typeface="Arial" pitchFamily="34" charset="0"/>
            </a:endParaRPr>
          </a:p>
          <a:p>
            <a:pPr>
              <a:lnSpc>
                <a:spcPct val="170000"/>
              </a:lnSpc>
              <a:buNone/>
            </a:pPr>
            <a:r>
              <a:rPr lang="el-GR" sz="8000" dirty="0" smtClean="0">
                <a:latin typeface="Arial" pitchFamily="34" charset="0"/>
                <a:cs typeface="Arial" pitchFamily="34" charset="0"/>
              </a:rPr>
              <a:t>Η χρώση</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Alcian</a:t>
            </a:r>
            <a:r>
              <a:rPr lang="en-US" sz="8000" dirty="0" smtClean="0">
                <a:latin typeface="Arial" pitchFamily="34" charset="0"/>
                <a:cs typeface="Arial" pitchFamily="34" charset="0"/>
              </a:rPr>
              <a:t> blue</a:t>
            </a:r>
            <a:r>
              <a:rPr lang="el-GR" sz="8000" dirty="0" smtClean="0">
                <a:latin typeface="Arial" pitchFamily="34" charset="0"/>
                <a:cs typeface="Arial" pitchFamily="34" charset="0"/>
              </a:rPr>
              <a:t> δεν βάφει ουδέτερες βλέννες.</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θογώνιο"/>
          <p:cNvSpPr/>
          <p:nvPr/>
        </p:nvSpPr>
        <p:spPr>
          <a:xfrm>
            <a:off x="142844" y="116632"/>
            <a:ext cx="8786874" cy="6401753"/>
          </a:xfrm>
          <a:prstGeom prst="rect">
            <a:avLst/>
          </a:prstGeom>
        </p:spPr>
        <p:txBody>
          <a:bodyPr wrap="square">
            <a:spAutoFit/>
          </a:bodyPr>
          <a:lstStyle/>
          <a:p>
            <a:pPr algn="ctr">
              <a:lnSpc>
                <a:spcPct val="170000"/>
              </a:lnSpc>
            </a:pPr>
            <a:r>
              <a:rPr lang="el-GR" sz="2000" b="1" dirty="0" smtClean="0">
                <a:latin typeface="Arial" pitchFamily="34" charset="0"/>
                <a:cs typeface="Arial" pitchFamily="34" charset="0"/>
              </a:rPr>
              <a:t> Χρώση </a:t>
            </a:r>
            <a:r>
              <a:rPr lang="en-US" sz="2000" b="1" dirty="0" err="1" smtClean="0">
                <a:latin typeface="Arial" pitchFamily="34" charset="0"/>
                <a:cs typeface="Arial" pitchFamily="34" charset="0"/>
              </a:rPr>
              <a:t>Alcian</a:t>
            </a:r>
            <a:r>
              <a:rPr lang="en-US" sz="2000" b="1" dirty="0" smtClean="0">
                <a:latin typeface="Arial" pitchFamily="34" charset="0"/>
                <a:cs typeface="Arial" pitchFamily="34" charset="0"/>
              </a:rPr>
              <a:t> Blue </a:t>
            </a:r>
            <a:endParaRPr lang="el-GR" sz="2000" b="1" dirty="0" smtClean="0">
              <a:latin typeface="Arial" pitchFamily="34" charset="0"/>
              <a:cs typeface="Arial" pitchFamily="34" charset="0"/>
            </a:endParaRPr>
          </a:p>
          <a:p>
            <a:pPr algn="ctr">
              <a:lnSpc>
                <a:spcPct val="170000"/>
              </a:lnSpc>
            </a:pPr>
            <a:endParaRPr lang="el-GR" sz="2000" b="1" dirty="0" smtClean="0">
              <a:latin typeface="Arial" pitchFamily="34" charset="0"/>
              <a:cs typeface="Arial" pitchFamily="34" charset="0"/>
            </a:endParaRPr>
          </a:p>
          <a:p>
            <a:pPr>
              <a:lnSpc>
                <a:spcPct val="170000"/>
              </a:lnSpc>
            </a:pPr>
            <a:r>
              <a:rPr lang="el-GR" sz="2000" dirty="0" smtClean="0">
                <a:latin typeface="Arial" pitchFamily="34" charset="0"/>
                <a:cs typeface="Arial" pitchFamily="34" charset="0"/>
              </a:rPr>
              <a:t>Ο συνδυασμός των χρώσεων </a:t>
            </a:r>
            <a:r>
              <a:rPr lang="en-US" sz="2000" b="1" dirty="0" smtClean="0">
                <a:latin typeface="Arial" pitchFamily="34" charset="0"/>
                <a:cs typeface="Arial" pitchFamily="34" charset="0"/>
              </a:rPr>
              <a:t>PAS and </a:t>
            </a:r>
            <a:r>
              <a:rPr lang="en-US" sz="2000" b="1" dirty="0" err="1" smtClean="0">
                <a:latin typeface="Arial" pitchFamily="34" charset="0"/>
                <a:cs typeface="Arial" pitchFamily="34" charset="0"/>
              </a:rPr>
              <a:t>Alcian</a:t>
            </a:r>
            <a:r>
              <a:rPr lang="en-US" sz="2000" b="1" dirty="0" smtClean="0">
                <a:latin typeface="Arial" pitchFamily="34" charset="0"/>
                <a:cs typeface="Arial" pitchFamily="34" charset="0"/>
              </a:rPr>
              <a:t> Blue </a:t>
            </a:r>
            <a:r>
              <a:rPr lang="el-GR" sz="2000" dirty="0" smtClean="0">
                <a:latin typeface="Arial" pitchFamily="34" charset="0"/>
                <a:cs typeface="Arial" pitchFamily="34" charset="0"/>
              </a:rPr>
              <a:t>επιτρέπει την ανίχνευση του προφίλ των </a:t>
            </a:r>
            <a:r>
              <a:rPr lang="el-GR" sz="2000" dirty="0" err="1" smtClean="0">
                <a:latin typeface="Arial" pitchFamily="34" charset="0"/>
                <a:cs typeface="Arial" pitchFamily="34" charset="0"/>
              </a:rPr>
              <a:t>πρωτεογλυκανών</a:t>
            </a:r>
            <a:r>
              <a:rPr lang="el-GR" sz="2000" dirty="0" smtClean="0">
                <a:latin typeface="Arial" pitchFamily="34" charset="0"/>
                <a:cs typeface="Arial" pitchFamily="34" charset="0"/>
              </a:rPr>
              <a:t>  του ιστού.</a:t>
            </a:r>
          </a:p>
          <a:p>
            <a:pPr>
              <a:lnSpc>
                <a:spcPct val="170000"/>
              </a:lnSpc>
            </a:pPr>
            <a:endParaRPr lang="el-GR" sz="2000" dirty="0" smtClean="0">
              <a:latin typeface="Arial" pitchFamily="34" charset="0"/>
              <a:cs typeface="Arial" pitchFamily="34" charset="0"/>
            </a:endParaRPr>
          </a:p>
          <a:p>
            <a:pPr>
              <a:lnSpc>
                <a:spcPct val="200000"/>
              </a:lnSpc>
            </a:pPr>
            <a:r>
              <a:rPr lang="el-GR" sz="2000" dirty="0" smtClean="0">
                <a:latin typeface="Arial" pitchFamily="34" charset="0"/>
                <a:cs typeface="Arial" pitchFamily="34" charset="0"/>
              </a:rPr>
              <a:t>Ο συνδυασμός των χρώσεων </a:t>
            </a:r>
            <a:r>
              <a:rPr lang="en-US" sz="2000" b="1" dirty="0" err="1" smtClean="0">
                <a:latin typeface="Arial" pitchFamily="34" charset="0"/>
                <a:cs typeface="Arial" pitchFamily="34" charset="0"/>
              </a:rPr>
              <a:t>Alcian</a:t>
            </a:r>
            <a:r>
              <a:rPr lang="en-US" sz="2000" b="1" dirty="0" smtClean="0">
                <a:latin typeface="Arial" pitchFamily="34" charset="0"/>
                <a:cs typeface="Arial" pitchFamily="34" charset="0"/>
              </a:rPr>
              <a:t> blue-high iron </a:t>
            </a:r>
            <a:r>
              <a:rPr lang="en-US" sz="2000" b="1" dirty="0" err="1" smtClean="0">
                <a:latin typeface="Arial" pitchFamily="34" charset="0"/>
                <a:cs typeface="Arial" pitchFamily="34" charset="0"/>
              </a:rPr>
              <a:t>diamine</a:t>
            </a:r>
            <a:r>
              <a:rPr lang="el-GR" sz="2000" b="1" dirty="0" smtClean="0">
                <a:latin typeface="Arial" pitchFamily="34" charset="0"/>
                <a:cs typeface="Arial" pitchFamily="34" charset="0"/>
              </a:rPr>
              <a:t> </a:t>
            </a:r>
            <a:r>
              <a:rPr lang="el-GR" sz="2000" dirty="0" smtClean="0">
                <a:latin typeface="Arial" pitchFamily="34" charset="0"/>
                <a:cs typeface="Arial" pitchFamily="34" charset="0"/>
              </a:rPr>
              <a:t>επιτρέπει την ανίχνευση θειούχων βλεννών στον ιστό</a:t>
            </a:r>
          </a:p>
          <a:p>
            <a:pPr>
              <a:lnSpc>
                <a:spcPct val="200000"/>
              </a:lnSpc>
            </a:pPr>
            <a:endParaRPr lang="el-GR" sz="2000" dirty="0" smtClean="0">
              <a:latin typeface="Arial" pitchFamily="34" charset="0"/>
              <a:cs typeface="Arial" pitchFamily="34" charset="0"/>
            </a:endParaRPr>
          </a:p>
          <a:p>
            <a:pPr>
              <a:lnSpc>
                <a:spcPct val="200000"/>
              </a:lnSpc>
            </a:pPr>
            <a:r>
              <a:rPr lang="el-GR" sz="2000" dirty="0" smtClean="0">
                <a:latin typeface="Arial" pitchFamily="34" charset="0"/>
                <a:cs typeface="Arial" pitchFamily="34" charset="0"/>
              </a:rPr>
              <a:t>Είναι χρώση ρουτίνας για την διάγνωση όγκων που παράγουν </a:t>
            </a:r>
            <a:r>
              <a:rPr lang="el-GR" sz="2000" dirty="0" err="1" smtClean="0">
                <a:latin typeface="Arial" pitchFamily="34" charset="0"/>
                <a:cs typeface="Arial" pitchFamily="34" charset="0"/>
              </a:rPr>
              <a:t>βλέννη</a:t>
            </a:r>
            <a:r>
              <a:rPr lang="el-GR" sz="2000" dirty="0" smtClean="0">
                <a:latin typeface="Arial" pitchFamily="34" charset="0"/>
                <a:cs typeface="Arial" pitchFamily="34" charset="0"/>
              </a:rPr>
              <a:t> και προέρχονται από τον επιθηλιακό ιστό ή και τον συνδετικό κυρίως του γαστρεντερικού σωλήνα. Για νοσήματα κολλαγόνου και αθηροσκλήρωσης.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96897" y="142852"/>
            <a:ext cx="8750206" cy="5170646"/>
          </a:xfrm>
          <a:prstGeom prst="rect">
            <a:avLst/>
          </a:prstGeom>
        </p:spPr>
        <p:txBody>
          <a:bodyPr wrap="square">
            <a:spAutoFit/>
          </a:bodyPr>
          <a:lstStyle/>
          <a:p>
            <a:pPr algn="ctr">
              <a:lnSpc>
                <a:spcPct val="150000"/>
              </a:lnSpc>
            </a:pPr>
            <a:r>
              <a:rPr lang="el-GR" sz="2000" b="1" dirty="0" smtClean="0">
                <a:latin typeface="Arial" pitchFamily="34" charset="0"/>
                <a:cs typeface="Arial" pitchFamily="34" charset="0"/>
              </a:rPr>
              <a:t>Ειδικές </a:t>
            </a:r>
            <a:r>
              <a:rPr lang="el-GR" sz="2000" b="1" dirty="0" err="1" smtClean="0">
                <a:latin typeface="Arial" pitchFamily="34" charset="0"/>
                <a:cs typeface="Arial" pitchFamily="34" charset="0"/>
              </a:rPr>
              <a:t>Ιστοχημικές</a:t>
            </a:r>
            <a:r>
              <a:rPr lang="el-GR" sz="2000" b="1" dirty="0" smtClean="0">
                <a:latin typeface="Arial" pitchFamily="34" charset="0"/>
                <a:cs typeface="Arial" pitchFamily="34" charset="0"/>
              </a:rPr>
              <a:t> χρώσεις για Υδατάνθρακες </a:t>
            </a:r>
          </a:p>
          <a:p>
            <a:pPr algn="ctr">
              <a:lnSpc>
                <a:spcPct val="150000"/>
              </a:lnSpc>
            </a:pPr>
            <a:endParaRPr lang="el-GR" sz="2000" b="1"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Οι υδατάνθρακες είναι </a:t>
            </a:r>
            <a:r>
              <a:rPr lang="el-GR" dirty="0" err="1" smtClean="0">
                <a:latin typeface="Arial" pitchFamily="34" charset="0"/>
                <a:cs typeface="Arial" pitchFamily="34" charset="0"/>
              </a:rPr>
              <a:t>μεγαλομοριακές</a:t>
            </a:r>
            <a:r>
              <a:rPr lang="el-GR" dirty="0" smtClean="0">
                <a:latin typeface="Arial" pitchFamily="34" charset="0"/>
                <a:cs typeface="Arial" pitchFamily="34" charset="0"/>
              </a:rPr>
              <a:t> ενώσεις και ανιχνεύονται</a:t>
            </a:r>
            <a:r>
              <a:rPr lang="en-US" dirty="0" smtClean="0">
                <a:latin typeface="Arial" pitchFamily="34" charset="0"/>
                <a:cs typeface="Arial" pitchFamily="34" charset="0"/>
              </a:rPr>
              <a:t> </a:t>
            </a:r>
            <a:r>
              <a:rPr lang="el-GR" dirty="0" err="1" smtClean="0">
                <a:latin typeface="Arial" pitchFamily="34" charset="0"/>
                <a:cs typeface="Arial" pitchFamily="34" charset="0"/>
              </a:rPr>
              <a:t>ιστοχημικά</a:t>
            </a:r>
            <a:r>
              <a:rPr lang="el-GR" dirty="0" smtClean="0">
                <a:latin typeface="Arial" pitchFamily="34" charset="0"/>
                <a:cs typeface="Arial" pitchFamily="34" charset="0"/>
              </a:rPr>
              <a:t> στην εξωτερική επιφάνεια των κυττάρων (</a:t>
            </a:r>
            <a:r>
              <a:rPr lang="el-GR" dirty="0" err="1" smtClean="0">
                <a:latin typeface="Arial" pitchFamily="34" charset="0"/>
                <a:cs typeface="Arial" pitchFamily="34" charset="0"/>
              </a:rPr>
              <a:t>γλυκοκάλυκας</a:t>
            </a:r>
            <a:r>
              <a:rPr lang="el-GR" dirty="0" smtClean="0">
                <a:latin typeface="Arial" pitchFamily="34" charset="0"/>
                <a:cs typeface="Arial" pitchFamily="34" charset="0"/>
              </a:rPr>
              <a:t>), αποθηκευμένες ενδοκυττάρια, ή εκκρινόμενες από το κύτταρο. Αποτελούν επίσης συστατικό της εξωκυττάριας θεμέλιας ουσίας.  </a:t>
            </a:r>
            <a:endParaRPr lang="en-US" dirty="0" smtClean="0">
              <a:latin typeface="Arial" pitchFamily="34" charset="0"/>
              <a:cs typeface="Arial" pitchFamily="34" charset="0"/>
            </a:endParaRP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Οι υδατάνθρακες του κυττάρου χαρακτηρίζονται από ανομοιομορφία , και διαφορετική σύσταση πχ. κυτταρίνη, γαστρική </a:t>
            </a:r>
            <a:r>
              <a:rPr lang="el-GR" dirty="0" err="1" smtClean="0">
                <a:latin typeface="Arial" pitchFamily="34" charset="0"/>
                <a:cs typeface="Arial" pitchFamily="34" charset="0"/>
              </a:rPr>
              <a:t>βλέννη</a:t>
            </a:r>
            <a:r>
              <a:rPr lang="el-GR" dirty="0" smtClean="0">
                <a:latin typeface="Arial" pitchFamily="34" charset="0"/>
                <a:cs typeface="Arial" pitchFamily="34" charset="0"/>
              </a:rPr>
              <a:t>, χόνδρος. </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Κάποιες ειδικές για υδατάνθρακες </a:t>
            </a:r>
            <a:r>
              <a:rPr lang="el-GR" dirty="0" err="1" smtClean="0">
                <a:latin typeface="Arial" pitchFamily="34" charset="0"/>
                <a:cs typeface="Arial" pitchFamily="34" charset="0"/>
              </a:rPr>
              <a:t>ιστοχημικές</a:t>
            </a:r>
            <a:r>
              <a:rPr lang="el-GR" dirty="0" smtClean="0">
                <a:latin typeface="Arial" pitchFamily="34" charset="0"/>
                <a:cs typeface="Arial" pitchFamily="34" charset="0"/>
              </a:rPr>
              <a:t> χρώσεις, ανιχνεύουν επίσης παθογόνους μικροοργανισμούς στον ιστό. </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174694"/>
            <a:ext cx="8640960" cy="6555641"/>
          </a:xfrm>
          <a:prstGeom prst="rect">
            <a:avLst/>
          </a:prstGeom>
        </p:spPr>
        <p:txBody>
          <a:bodyPr wrap="square">
            <a:spAutoFit/>
          </a:bodyPr>
          <a:lstStyle/>
          <a:p>
            <a:pPr algn="ctr">
              <a:lnSpc>
                <a:spcPct val="150000"/>
              </a:lnSpc>
              <a:buNone/>
            </a:pPr>
            <a:r>
              <a:rPr lang="el-GR" sz="2000" b="1" dirty="0" smtClean="0">
                <a:latin typeface="Arial" pitchFamily="34" charset="0"/>
                <a:cs typeface="Arial" pitchFamily="34" charset="0"/>
              </a:rPr>
              <a:t>Χρώση </a:t>
            </a:r>
            <a:r>
              <a:rPr lang="en-US" sz="2000" b="1" dirty="0" err="1" smtClean="0">
                <a:latin typeface="Arial" pitchFamily="34" charset="0"/>
                <a:cs typeface="Arial" pitchFamily="34" charset="0"/>
              </a:rPr>
              <a:t>Alcian</a:t>
            </a:r>
            <a:r>
              <a:rPr lang="en-US" sz="2000" b="1" dirty="0" smtClean="0">
                <a:latin typeface="Arial" pitchFamily="34" charset="0"/>
                <a:cs typeface="Arial" pitchFamily="34" charset="0"/>
              </a:rPr>
              <a:t> Blue </a:t>
            </a:r>
            <a:endParaRPr lang="el-GR" sz="2000" b="1" dirty="0" smtClean="0">
              <a:latin typeface="Arial" pitchFamily="34" charset="0"/>
              <a:cs typeface="Arial" pitchFamily="34" charset="0"/>
            </a:endParaRPr>
          </a:p>
          <a:p>
            <a:pPr algn="just">
              <a:lnSpc>
                <a:spcPct val="150000"/>
              </a:lnSpc>
              <a:buNone/>
            </a:pPr>
            <a:r>
              <a:rPr lang="el-GR" sz="2000" b="1" dirty="0" smtClean="0">
                <a:latin typeface="Arial" pitchFamily="34" charset="0"/>
                <a:cs typeface="Arial" pitchFamily="34" charset="0"/>
              </a:rPr>
              <a:t>Αρχή της μεθόδου:</a:t>
            </a:r>
          </a:p>
          <a:p>
            <a:pPr>
              <a:lnSpc>
                <a:spcPct val="150000"/>
              </a:lnSpc>
            </a:pPr>
            <a:r>
              <a:rPr lang="el-GR" sz="2000" dirty="0" smtClean="0">
                <a:latin typeface="Arial" pitchFamily="34" charset="0"/>
                <a:cs typeface="Arial" pitchFamily="34" charset="0"/>
              </a:rPr>
              <a:t>Η </a:t>
            </a:r>
            <a:r>
              <a:rPr lang="en-US" sz="2000" dirty="0" err="1" smtClean="0">
                <a:latin typeface="Arial" pitchFamily="34" charset="0"/>
                <a:cs typeface="Arial" pitchFamily="34" charset="0"/>
              </a:rPr>
              <a:t>Alcian</a:t>
            </a:r>
            <a:r>
              <a:rPr lang="en-US" sz="2000" dirty="0" smtClean="0">
                <a:latin typeface="Arial" pitchFamily="34" charset="0"/>
                <a:cs typeface="Arial" pitchFamily="34" charset="0"/>
              </a:rPr>
              <a:t> blue 8G </a:t>
            </a:r>
            <a:r>
              <a:rPr lang="el-GR" sz="2000" dirty="0" smtClean="0">
                <a:latin typeface="Arial" pitchFamily="34" charset="0"/>
                <a:cs typeface="Arial" pitchFamily="34" charset="0"/>
              </a:rPr>
              <a:t>είναι μία κατιονική χρωστική </a:t>
            </a:r>
            <a:r>
              <a:rPr lang="el-GR" sz="2000" dirty="0" err="1" smtClean="0">
                <a:latin typeface="Arial" pitchFamily="34" charset="0"/>
                <a:cs typeface="Arial" pitchFamily="34" charset="0"/>
              </a:rPr>
              <a:t>χαλκοφθαλοκυανίνης</a:t>
            </a:r>
            <a:r>
              <a:rPr lang="el-GR" sz="2000" dirty="0" smtClean="0">
                <a:latin typeface="Arial" pitchFamily="34" charset="0"/>
                <a:cs typeface="Arial" pitchFamily="34" charset="0"/>
              </a:rPr>
              <a:t> με πολλά θετικά φορτία στο μόριο της. Πιστεύεται ότι η χρωστική  δημιουργεί μη αναστρέψιμους ηλεκτροστατικούς δεσμούς με τις </a:t>
            </a:r>
            <a:r>
              <a:rPr lang="el-GR" sz="2000" dirty="0" err="1" smtClean="0">
                <a:latin typeface="Arial" pitchFamily="34" charset="0"/>
                <a:cs typeface="Arial" pitchFamily="34" charset="0"/>
              </a:rPr>
              <a:t>ανιονικές</a:t>
            </a:r>
            <a:r>
              <a:rPr lang="el-GR" sz="2000" dirty="0" smtClean="0">
                <a:latin typeface="Arial" pitchFamily="34" charset="0"/>
                <a:cs typeface="Arial" pitchFamily="34" charset="0"/>
              </a:rPr>
              <a:t> θέσεις των πολυσακχαριτών.  </a:t>
            </a:r>
          </a:p>
          <a:p>
            <a:pPr>
              <a:lnSpc>
                <a:spcPct val="150000"/>
              </a:lnSpc>
            </a:pPr>
            <a:r>
              <a:rPr lang="el-GR" sz="2000" dirty="0" smtClean="0">
                <a:latin typeface="Arial" pitchFamily="34" charset="0"/>
                <a:cs typeface="Arial" pitchFamily="34" charset="0"/>
              </a:rPr>
              <a:t>Οι </a:t>
            </a:r>
            <a:r>
              <a:rPr lang="el-GR" sz="2000" dirty="0" err="1" smtClean="0">
                <a:latin typeface="Arial" pitchFamily="34" charset="0"/>
                <a:cs typeface="Arial" pitchFamily="34" charset="0"/>
              </a:rPr>
              <a:t>ανιονικές</a:t>
            </a:r>
            <a:r>
              <a:rPr lang="el-GR" sz="2000" dirty="0" smtClean="0">
                <a:latin typeface="Arial" pitchFamily="34" charset="0"/>
                <a:cs typeface="Arial" pitchFamily="34" charset="0"/>
              </a:rPr>
              <a:t> θέσεις αποτελούνται από θειικό και </a:t>
            </a:r>
            <a:r>
              <a:rPr lang="el-GR" sz="2000" dirty="0" err="1" smtClean="0">
                <a:latin typeface="Arial" pitchFamily="34" charset="0"/>
                <a:cs typeface="Arial" pitchFamily="34" charset="0"/>
              </a:rPr>
              <a:t>καρβονυλικές</a:t>
            </a:r>
            <a:r>
              <a:rPr lang="el-GR" sz="2000" dirty="0" smtClean="0">
                <a:latin typeface="Arial" pitchFamily="34" charset="0"/>
                <a:cs typeface="Arial" pitchFamily="34" charset="0"/>
              </a:rPr>
              <a:t> ρίζες των όξινων βλεννών. </a:t>
            </a:r>
          </a:p>
          <a:p>
            <a:pPr>
              <a:lnSpc>
                <a:spcPct val="150000"/>
              </a:lnSpc>
            </a:pPr>
            <a:r>
              <a:rPr lang="el-GR" sz="2000" dirty="0" smtClean="0">
                <a:latin typeface="Arial" pitchFamily="34" charset="0"/>
                <a:cs typeface="Arial" pitchFamily="34" charset="0"/>
              </a:rPr>
              <a:t>Οι φωσφορικές ρίζες των </a:t>
            </a:r>
            <a:r>
              <a:rPr lang="el-GR" sz="2000" dirty="0" err="1" smtClean="0">
                <a:latin typeface="Arial" pitchFamily="34" charset="0"/>
                <a:cs typeface="Arial" pitchFamily="34" charset="0"/>
              </a:rPr>
              <a:t>νουκλεϊκών</a:t>
            </a:r>
            <a:r>
              <a:rPr lang="el-GR" sz="2000" dirty="0" smtClean="0">
                <a:latin typeface="Arial" pitchFamily="34" charset="0"/>
                <a:cs typeface="Arial" pitchFamily="34" charset="0"/>
              </a:rPr>
              <a:t> οξέων δεν αντιδρούν με την </a:t>
            </a:r>
            <a:r>
              <a:rPr lang="en-US" sz="2000" dirty="0" err="1" smtClean="0">
                <a:latin typeface="Arial" pitchFamily="34" charset="0"/>
                <a:cs typeface="Arial" pitchFamily="34" charset="0"/>
              </a:rPr>
              <a:t>Alcian</a:t>
            </a:r>
            <a:r>
              <a:rPr lang="en-US" sz="2000" dirty="0" smtClean="0">
                <a:latin typeface="Arial" pitchFamily="34" charset="0"/>
                <a:cs typeface="Arial" pitchFamily="34" charset="0"/>
              </a:rPr>
              <a:t> Blue</a:t>
            </a:r>
            <a:r>
              <a:rPr lang="el-GR" sz="2000" dirty="0" smtClean="0">
                <a:latin typeface="Arial" pitchFamily="34" charset="0"/>
                <a:cs typeface="Arial" pitchFamily="34" charset="0"/>
              </a:rPr>
              <a:t>. Κατά συνέπεια χρωματίζονται μόνο οι όξινες βλέννες.</a:t>
            </a:r>
          </a:p>
          <a:p>
            <a:pPr>
              <a:lnSpc>
                <a:spcPct val="150000"/>
              </a:lnSpc>
            </a:pPr>
            <a:endParaRPr lang="el-GR" sz="2000" dirty="0" smtClean="0">
              <a:latin typeface="Arial" pitchFamily="34" charset="0"/>
              <a:cs typeface="Arial" pitchFamily="34" charset="0"/>
            </a:endParaRPr>
          </a:p>
          <a:p>
            <a:pPr>
              <a:lnSpc>
                <a:spcPct val="150000"/>
              </a:lnSpc>
            </a:pPr>
            <a:r>
              <a:rPr lang="el-GR" sz="2000" b="1" dirty="0" smtClean="0">
                <a:latin typeface="Arial" pitchFamily="34" charset="0"/>
                <a:cs typeface="Arial" pitchFamily="34" charset="0"/>
              </a:rPr>
              <a:t>Εφαρμογή: </a:t>
            </a:r>
            <a:r>
              <a:rPr lang="el-GR" sz="2000" dirty="0" smtClean="0">
                <a:latin typeface="Arial" pitchFamily="34" charset="0"/>
                <a:cs typeface="Arial" pitchFamily="34" charset="0"/>
              </a:rPr>
              <a:t>Τομές παραφίνης</a:t>
            </a:r>
          </a:p>
          <a:p>
            <a:pPr>
              <a:lnSpc>
                <a:spcPct val="150000"/>
              </a:lnSpc>
            </a:pPr>
            <a:endParaRPr lang="el-GR" sz="2000" dirty="0" smtClean="0">
              <a:latin typeface="Arial" pitchFamily="34" charset="0"/>
              <a:cs typeface="Arial" pitchFamily="34" charset="0"/>
            </a:endParaRPr>
          </a:p>
          <a:p>
            <a:pPr>
              <a:lnSpc>
                <a:spcPct val="150000"/>
              </a:lnSpc>
            </a:pPr>
            <a:r>
              <a:rPr lang="el-GR" sz="2000" b="1" dirty="0" err="1" smtClean="0">
                <a:latin typeface="Arial" pitchFamily="34" charset="0"/>
                <a:cs typeface="Arial" pitchFamily="34" charset="0"/>
              </a:rPr>
              <a:t>Μονιμοποιητικό</a:t>
            </a:r>
            <a:r>
              <a:rPr lang="el-GR" sz="2000" b="1" dirty="0" smtClean="0">
                <a:latin typeface="Arial" pitchFamily="34" charset="0"/>
                <a:cs typeface="Arial" pitchFamily="34" charset="0"/>
              </a:rPr>
              <a:t>: </a:t>
            </a:r>
            <a:r>
              <a:rPr lang="el-GR" sz="2000" dirty="0" smtClean="0">
                <a:latin typeface="Arial" pitchFamily="34" charset="0"/>
                <a:cs typeface="Arial" pitchFamily="34" charset="0"/>
              </a:rPr>
              <a:t>Καμία ιδιαίτερη προτίμηση </a:t>
            </a:r>
            <a:endParaRPr lang="en-GB"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Ορθογώνιο"/>
          <p:cNvSpPr/>
          <p:nvPr/>
        </p:nvSpPr>
        <p:spPr>
          <a:xfrm>
            <a:off x="250001" y="71414"/>
            <a:ext cx="8643998" cy="6474336"/>
          </a:xfrm>
          <a:prstGeom prst="rect">
            <a:avLst/>
          </a:prstGeom>
        </p:spPr>
        <p:txBody>
          <a:bodyPr wrap="square">
            <a:spAutoFit/>
          </a:bodyPr>
          <a:lstStyle/>
          <a:p>
            <a:pPr algn="ctr">
              <a:lnSpc>
                <a:spcPct val="150000"/>
              </a:lnSpc>
            </a:pPr>
            <a:r>
              <a:rPr lang="el-GR" b="1" dirty="0" smtClean="0">
                <a:latin typeface="Arial" pitchFamily="34" charset="0"/>
                <a:cs typeface="Arial" pitchFamily="34" charset="0"/>
              </a:rPr>
              <a:t>Χρώση </a:t>
            </a:r>
            <a:r>
              <a:rPr lang="en-US" b="1" dirty="0" err="1" smtClean="0">
                <a:latin typeface="Arial" pitchFamily="34" charset="0"/>
                <a:cs typeface="Arial" pitchFamily="34" charset="0"/>
              </a:rPr>
              <a:t>Alcian</a:t>
            </a:r>
            <a:r>
              <a:rPr lang="en-US" b="1" dirty="0" smtClean="0">
                <a:latin typeface="Arial" pitchFamily="34" charset="0"/>
                <a:cs typeface="Arial" pitchFamily="34" charset="0"/>
              </a:rPr>
              <a:t> Blue </a:t>
            </a:r>
            <a:endParaRPr lang="el-GR" b="1" dirty="0" smtClean="0">
              <a:latin typeface="Arial" pitchFamily="34" charset="0"/>
              <a:cs typeface="Arial" pitchFamily="34" charset="0"/>
            </a:endParaRPr>
          </a:p>
          <a:p>
            <a:pPr algn="ctr">
              <a:lnSpc>
                <a:spcPct val="150000"/>
              </a:lnSpc>
            </a:pPr>
            <a:endParaRPr lang="el-GR" b="1" dirty="0" smtClean="0">
              <a:latin typeface="Arial" pitchFamily="34" charset="0"/>
              <a:cs typeface="Arial" pitchFamily="34" charset="0"/>
            </a:endParaRPr>
          </a:p>
          <a:p>
            <a:pPr>
              <a:lnSpc>
                <a:spcPct val="150000"/>
              </a:lnSpc>
            </a:pPr>
            <a:r>
              <a:rPr lang="en-GB" b="1" dirty="0" smtClean="0">
                <a:latin typeface="Arial" pitchFamily="34" charset="0"/>
                <a:cs typeface="Arial" pitchFamily="34" charset="0"/>
              </a:rPr>
              <a:t>NOTES:</a:t>
            </a:r>
            <a:endParaRPr lang="el-GR" b="1"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Το χρώμα της χρωστικής διαφέρει από παρτίδα σε παρτίδα. Πρέπει να δίνεται προσοχή στο </a:t>
            </a:r>
            <a:r>
              <a:rPr lang="en-US" dirty="0" smtClean="0">
                <a:latin typeface="Arial" pitchFamily="34" charset="0"/>
                <a:cs typeface="Arial" pitchFamily="34" charset="0"/>
              </a:rPr>
              <a:t>C.I. 74240</a:t>
            </a:r>
            <a:r>
              <a:rPr lang="el-GR" dirty="0" smtClean="0">
                <a:latin typeface="Arial" pitchFamily="34" charset="0"/>
                <a:cs typeface="Arial" pitchFamily="34" charset="0"/>
              </a:rPr>
              <a:t>.</a:t>
            </a:r>
          </a:p>
          <a:p>
            <a:pPr>
              <a:lnSpc>
                <a:spcPct val="150000"/>
              </a:lnSpc>
            </a:pPr>
            <a:r>
              <a:rPr lang="el-GR" dirty="0" smtClean="0">
                <a:latin typeface="Arial" pitchFamily="34" charset="0"/>
                <a:cs typeface="Arial" pitchFamily="34" charset="0"/>
              </a:rPr>
              <a:t>Κατά την παρασκευή του διαλύματος της χρωστικής χρειάζεται προσοχή στην ρύθμιση του σωστού </a:t>
            </a:r>
            <a:r>
              <a:rPr lang="en-US" dirty="0" smtClean="0">
                <a:latin typeface="Arial" pitchFamily="34" charset="0"/>
                <a:cs typeface="Arial" pitchFamily="34" charset="0"/>
              </a:rPr>
              <a:t>pH</a:t>
            </a:r>
            <a:r>
              <a:rPr lang="el-GR" dirty="0" smtClean="0">
                <a:latin typeface="Arial" pitchFamily="34" charset="0"/>
                <a:cs typeface="Arial" pitchFamily="34" charset="0"/>
              </a:rPr>
              <a:t>.</a:t>
            </a:r>
          </a:p>
          <a:p>
            <a:pPr>
              <a:lnSpc>
                <a:spcPct val="150000"/>
              </a:lnSpc>
            </a:pPr>
            <a:endParaRPr lang="el-GR" b="1" dirty="0" smtClean="0">
              <a:latin typeface="Arial" pitchFamily="34" charset="0"/>
              <a:cs typeface="Arial" pitchFamily="34" charset="0"/>
            </a:endParaRPr>
          </a:p>
          <a:p>
            <a:pPr algn="just">
              <a:lnSpc>
                <a:spcPct val="140000"/>
              </a:lnSpc>
            </a:pPr>
            <a:r>
              <a:rPr lang="el-GR" b="1" dirty="0" smtClean="0">
                <a:latin typeface="Arial" pitchFamily="34" charset="0"/>
                <a:cs typeface="Arial" pitchFamily="34" charset="0"/>
              </a:rPr>
              <a:t>Αποτελέσματα</a:t>
            </a:r>
            <a:endParaRPr lang="en-US" b="1" dirty="0" smtClean="0">
              <a:latin typeface="Arial" pitchFamily="34" charset="0"/>
              <a:cs typeface="Arial" pitchFamily="34" charset="0"/>
            </a:endParaRPr>
          </a:p>
          <a:p>
            <a:pPr indent="457200">
              <a:lnSpc>
                <a:spcPct val="140000"/>
              </a:lnSpc>
            </a:pPr>
            <a:r>
              <a:rPr lang="el-GR" b="1" dirty="0" smtClean="0">
                <a:latin typeface="Arial" pitchFamily="34" charset="0"/>
                <a:cs typeface="Arial" pitchFamily="34" charset="0"/>
              </a:rPr>
              <a:t>Όξινη </a:t>
            </a:r>
            <a:r>
              <a:rPr lang="el-GR" b="1" dirty="0" err="1" smtClean="0">
                <a:latin typeface="Arial" pitchFamily="34" charset="0"/>
                <a:cs typeface="Arial" pitchFamily="34" charset="0"/>
              </a:rPr>
              <a:t>βλέννη</a:t>
            </a:r>
            <a:r>
              <a:rPr lang="el-GR" b="1" dirty="0" smtClean="0">
                <a:latin typeface="Arial" pitchFamily="34" charset="0"/>
                <a:cs typeface="Arial" pitchFamily="34" charset="0"/>
              </a:rPr>
              <a:t>/ βλεννώδη περιεχόμενα:</a:t>
            </a:r>
            <a:r>
              <a:rPr lang="el-GR" dirty="0" smtClean="0">
                <a:latin typeface="Arial" pitchFamily="34" charset="0"/>
                <a:cs typeface="Arial" pitchFamily="34" charset="0"/>
              </a:rPr>
              <a:t> Μπλε</a:t>
            </a:r>
          </a:p>
          <a:p>
            <a:pPr indent="457200">
              <a:lnSpc>
                <a:spcPct val="140000"/>
              </a:lnSpc>
            </a:pPr>
            <a:r>
              <a:rPr lang="el-GR" b="1" dirty="0" smtClean="0">
                <a:latin typeface="Arial" pitchFamily="34" charset="0"/>
                <a:cs typeface="Arial" pitchFamily="34" charset="0"/>
              </a:rPr>
              <a:t>Πυρήνες και Υπόστρωμα: </a:t>
            </a:r>
            <a:r>
              <a:rPr lang="el-GR" dirty="0" smtClean="0">
                <a:latin typeface="Arial" pitchFamily="34" charset="0"/>
                <a:cs typeface="Arial" pitchFamily="34" charset="0"/>
              </a:rPr>
              <a:t>ασθενές κόκκινο έως κόκκινο</a:t>
            </a:r>
          </a:p>
          <a:p>
            <a:pPr indent="457200">
              <a:lnSpc>
                <a:spcPct val="140000"/>
              </a:lnSpc>
            </a:pPr>
            <a:endParaRPr lang="el-GR" dirty="0" smtClean="0">
              <a:latin typeface="Arial" pitchFamily="34" charset="0"/>
              <a:cs typeface="Arial" pitchFamily="34" charset="0"/>
            </a:endParaRPr>
          </a:p>
          <a:p>
            <a:pPr algn="just">
              <a:lnSpc>
                <a:spcPct val="140000"/>
              </a:lnSpc>
            </a:pPr>
            <a:r>
              <a:rPr lang="el-GR" b="1" dirty="0" smtClean="0">
                <a:latin typeface="Arial" pitchFamily="34" charset="0"/>
                <a:cs typeface="Arial" pitchFamily="34" charset="0"/>
              </a:rPr>
              <a:t>Διαλύματα:</a:t>
            </a:r>
          </a:p>
          <a:p>
            <a:pPr algn="just">
              <a:lnSpc>
                <a:spcPct val="140000"/>
              </a:lnSpc>
            </a:pPr>
            <a:r>
              <a:rPr lang="en-US" dirty="0" smtClean="0">
                <a:latin typeface="Arial" pitchFamily="34" charset="0"/>
                <a:cs typeface="Arial" pitchFamily="34" charset="0"/>
              </a:rPr>
              <a:t>3% Glacial Acetic Acid</a:t>
            </a:r>
            <a:endParaRPr lang="el-GR" dirty="0" smtClean="0">
              <a:latin typeface="Arial" pitchFamily="34" charset="0"/>
              <a:cs typeface="Arial" pitchFamily="34" charset="0"/>
            </a:endParaRPr>
          </a:p>
          <a:p>
            <a:pPr algn="just">
              <a:lnSpc>
                <a:spcPct val="140000"/>
              </a:lnSpc>
            </a:pPr>
            <a:r>
              <a:rPr lang="el-GR" dirty="0" smtClean="0">
                <a:latin typeface="Arial" pitchFamily="34" charset="0"/>
                <a:cs typeface="Arial" pitchFamily="34" charset="0"/>
              </a:rPr>
              <a:t>Διάλυμα </a:t>
            </a:r>
            <a:r>
              <a:rPr lang="en-US" dirty="0" err="1" smtClean="0">
                <a:latin typeface="Arial" pitchFamily="34" charset="0"/>
                <a:cs typeface="Arial" pitchFamily="34" charset="0"/>
              </a:rPr>
              <a:t>Alcian</a:t>
            </a:r>
            <a:r>
              <a:rPr lang="en-US" dirty="0" smtClean="0">
                <a:latin typeface="Arial" pitchFamily="34" charset="0"/>
                <a:cs typeface="Arial" pitchFamily="34" charset="0"/>
              </a:rPr>
              <a:t> Blue</a:t>
            </a:r>
            <a:endParaRPr lang="el-GR" dirty="0" smtClean="0">
              <a:latin typeface="Arial" pitchFamily="34" charset="0"/>
              <a:cs typeface="Arial" pitchFamily="34" charset="0"/>
            </a:endParaRPr>
          </a:p>
          <a:p>
            <a:pPr algn="just">
              <a:lnSpc>
                <a:spcPct val="140000"/>
              </a:lnSpc>
            </a:pPr>
            <a:r>
              <a:rPr lang="el-GR" dirty="0" smtClean="0">
                <a:latin typeface="Arial" pitchFamily="34" charset="0"/>
                <a:cs typeface="Arial" pitchFamily="34" charset="0"/>
              </a:rPr>
              <a:t>Διάλυμα </a:t>
            </a:r>
            <a:r>
              <a:rPr lang="en-US" dirty="0" smtClean="0">
                <a:latin typeface="Arial" pitchFamily="34" charset="0"/>
                <a:cs typeface="Arial" pitchFamily="34" charset="0"/>
              </a:rPr>
              <a:t>Nuclear Fast Red (</a:t>
            </a:r>
            <a:r>
              <a:rPr lang="en-US" dirty="0" err="1" smtClean="0">
                <a:latin typeface="Arial" pitchFamily="34" charset="0"/>
                <a:cs typeface="Arial" pitchFamily="34" charset="0"/>
              </a:rPr>
              <a:t>Kernechtrot</a:t>
            </a:r>
            <a:r>
              <a:rPr lang="en-US" dirty="0" smtClean="0">
                <a:latin typeface="Arial" pitchFamily="34" charset="0"/>
                <a:cs typeface="Arial" pitchFamily="34" charset="0"/>
              </a:rPr>
              <a:t>)</a:t>
            </a:r>
            <a:endParaRPr lang="en-GB" dirty="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 Ομάδα"/>
          <p:cNvGrpSpPr/>
          <p:nvPr/>
        </p:nvGrpSpPr>
        <p:grpSpPr>
          <a:xfrm>
            <a:off x="101667" y="71414"/>
            <a:ext cx="8940666" cy="6786586"/>
            <a:chOff x="101667" y="71414"/>
            <a:chExt cx="8940666" cy="6786586"/>
          </a:xfrm>
        </p:grpSpPr>
        <p:sp>
          <p:nvSpPr>
            <p:cNvPr id="5" name="4 - Ορθογώνιο"/>
            <p:cNvSpPr/>
            <p:nvPr/>
          </p:nvSpPr>
          <p:spPr>
            <a:xfrm>
              <a:off x="142844" y="71414"/>
              <a:ext cx="8858312" cy="3462486"/>
            </a:xfrm>
            <a:prstGeom prst="rect">
              <a:avLst/>
            </a:prstGeom>
          </p:spPr>
          <p:txBody>
            <a:bodyPr wrap="square">
              <a:spAutoFit/>
            </a:bodyPr>
            <a:lstStyle/>
            <a:p>
              <a:pPr algn="ctr">
                <a:lnSpc>
                  <a:spcPct val="150000"/>
                </a:lnSpc>
              </a:pPr>
              <a:r>
                <a:rPr lang="el-GR" sz="2000" b="1" dirty="0" smtClean="0">
                  <a:latin typeface="Arial" pitchFamily="34" charset="0"/>
                  <a:cs typeface="Arial" pitchFamily="34" charset="0"/>
                </a:rPr>
                <a:t>Χρώση </a:t>
              </a:r>
              <a:r>
                <a:rPr lang="en-US" sz="2000" b="1" dirty="0" err="1" smtClean="0">
                  <a:latin typeface="Arial" pitchFamily="34" charset="0"/>
                  <a:cs typeface="Arial" pitchFamily="34" charset="0"/>
                </a:rPr>
                <a:t>Alcian</a:t>
              </a:r>
              <a:r>
                <a:rPr lang="en-US" sz="2000" b="1" dirty="0" smtClean="0">
                  <a:latin typeface="Arial" pitchFamily="34" charset="0"/>
                  <a:cs typeface="Arial" pitchFamily="34" charset="0"/>
                </a:rPr>
                <a:t> Blue </a:t>
              </a:r>
              <a:endParaRPr lang="el-GR" sz="2000" b="1" dirty="0" smtClean="0">
                <a:latin typeface="Arial" pitchFamily="34" charset="0"/>
                <a:cs typeface="Arial" pitchFamily="34" charset="0"/>
              </a:endParaRPr>
            </a:p>
            <a:p>
              <a:pPr algn="ctr">
                <a:lnSpc>
                  <a:spcPct val="150000"/>
                </a:lnSpc>
              </a:pPr>
              <a:endParaRPr lang="el-GR" b="1" dirty="0" smtClean="0">
                <a:latin typeface="Arial" pitchFamily="34" charset="0"/>
                <a:cs typeface="Arial" pitchFamily="34" charset="0"/>
              </a:endParaRPr>
            </a:p>
            <a:p>
              <a:pPr>
                <a:lnSpc>
                  <a:spcPct val="150000"/>
                </a:lnSpc>
              </a:pPr>
              <a:r>
                <a:rPr lang="el-GR" b="1" dirty="0" smtClean="0">
                  <a:latin typeface="Arial" pitchFamily="34" charset="0"/>
                  <a:cs typeface="Arial" pitchFamily="34" charset="0"/>
                </a:rPr>
                <a:t>Αριστερά: </a:t>
              </a:r>
              <a:r>
                <a:rPr lang="el-GR" dirty="0" smtClean="0">
                  <a:latin typeface="Arial" pitchFamily="34" charset="0"/>
                  <a:cs typeface="Arial" pitchFamily="34" charset="0"/>
                </a:rPr>
                <a:t>Βιοψία λεπτού εντέρου με χρώση </a:t>
              </a:r>
              <a:r>
                <a:rPr lang="en-US" dirty="0" err="1" smtClean="0">
                  <a:latin typeface="Arial" pitchFamily="34" charset="0"/>
                  <a:cs typeface="Arial" pitchFamily="34" charset="0"/>
                </a:rPr>
                <a:t>Alcian</a:t>
              </a:r>
              <a:r>
                <a:rPr lang="en-US" dirty="0" smtClean="0">
                  <a:latin typeface="Arial" pitchFamily="34" charset="0"/>
                  <a:cs typeface="Arial" pitchFamily="34" charset="0"/>
                </a:rPr>
                <a:t> Blue pH 2.5</a:t>
              </a:r>
              <a:r>
                <a:rPr lang="el-GR" dirty="0" smtClean="0">
                  <a:latin typeface="Arial" pitchFamily="34" charset="0"/>
                  <a:cs typeface="Arial" pitchFamily="34" charset="0"/>
                </a:rPr>
                <a:t>. Οι θειούχες βλέννες, όξινοι </a:t>
              </a:r>
              <a:r>
                <a:rPr lang="el-GR" dirty="0" err="1" smtClean="0">
                  <a:latin typeface="Arial" pitchFamily="34" charset="0"/>
                  <a:cs typeface="Arial" pitchFamily="34" charset="0"/>
                </a:rPr>
                <a:t>βλεννοπολυσακχαρίτες</a:t>
              </a:r>
              <a:r>
                <a:rPr lang="el-GR" dirty="0" smtClean="0">
                  <a:latin typeface="Arial" pitchFamily="34" charset="0"/>
                  <a:cs typeface="Arial" pitchFamily="34" charset="0"/>
                </a:rPr>
                <a:t>, </a:t>
              </a:r>
              <a:r>
                <a:rPr lang="el-GR" dirty="0" err="1" smtClean="0">
                  <a:latin typeface="Arial" pitchFamily="34" charset="0"/>
                  <a:cs typeface="Arial" pitchFamily="34" charset="0"/>
                </a:rPr>
                <a:t>σιαλομουκίνες</a:t>
              </a:r>
              <a:r>
                <a:rPr lang="el-GR" dirty="0" smtClean="0">
                  <a:latin typeface="Arial" pitchFamily="34" charset="0"/>
                  <a:cs typeface="Arial" pitchFamily="34" charset="0"/>
                </a:rPr>
                <a:t>, </a:t>
              </a:r>
              <a:r>
                <a:rPr lang="el-GR" dirty="0" err="1" smtClean="0">
                  <a:latin typeface="Arial" pitchFamily="34" charset="0"/>
                  <a:cs typeface="Arial" pitchFamily="34" charset="0"/>
                </a:rPr>
                <a:t>θειομουκίνες</a:t>
              </a:r>
              <a:r>
                <a:rPr lang="el-GR" dirty="0" smtClean="0">
                  <a:latin typeface="Arial" pitchFamily="34" charset="0"/>
                  <a:cs typeface="Arial" pitchFamily="34" charset="0"/>
                </a:rPr>
                <a:t> βάφονται μπλε. Οι πυρήνες και το υπόστρωμα βάφονται </a:t>
              </a:r>
              <a:r>
                <a:rPr lang="el-GR" dirty="0" err="1" smtClean="0">
                  <a:latin typeface="Arial" pitchFamily="34" charset="0"/>
                  <a:cs typeface="Arial" pitchFamily="34" charset="0"/>
                </a:rPr>
                <a:t>ρόζ</a:t>
              </a:r>
              <a:r>
                <a:rPr lang="el-GR" dirty="0" smtClean="0">
                  <a:latin typeface="Arial" pitchFamily="34" charset="0"/>
                  <a:cs typeface="Arial" pitchFamily="34" charset="0"/>
                </a:rPr>
                <a:t> έως κόκκινα. </a:t>
              </a:r>
            </a:p>
            <a:p>
              <a:pPr>
                <a:lnSpc>
                  <a:spcPct val="150000"/>
                </a:lnSpc>
              </a:pPr>
              <a:endParaRPr lang="el-GR" dirty="0" smtClean="0">
                <a:latin typeface="Arial" pitchFamily="34" charset="0"/>
                <a:cs typeface="Arial" pitchFamily="34" charset="0"/>
              </a:endParaRPr>
            </a:p>
            <a:p>
              <a:pPr>
                <a:lnSpc>
                  <a:spcPct val="150000"/>
                </a:lnSpc>
              </a:pPr>
              <a:r>
                <a:rPr lang="el-GR" b="1" dirty="0" smtClean="0">
                  <a:latin typeface="Arial" pitchFamily="34" charset="0"/>
                  <a:cs typeface="Arial" pitchFamily="34" charset="0"/>
                </a:rPr>
                <a:t>Δεξιά: </a:t>
              </a:r>
              <a:r>
                <a:rPr lang="el-GR" dirty="0" smtClean="0">
                  <a:latin typeface="Arial" pitchFamily="34" charset="0"/>
                  <a:cs typeface="Arial" pitchFamily="34" charset="0"/>
                </a:rPr>
                <a:t>Βιοψία οισοφάγου </a:t>
              </a:r>
              <a:r>
                <a:rPr lang="en-US" dirty="0" smtClean="0">
                  <a:latin typeface="Arial" pitchFamily="34" charset="0"/>
                  <a:cs typeface="Arial" pitchFamily="34" charset="0"/>
                </a:rPr>
                <a:t>Barrett</a:t>
              </a:r>
              <a:r>
                <a:rPr lang="el-GR" dirty="0" smtClean="0">
                  <a:latin typeface="Arial" pitchFamily="34" charset="0"/>
                  <a:cs typeface="Arial" pitchFamily="34" charset="0"/>
                </a:rPr>
                <a:t>. Τα κύτταρα </a:t>
              </a:r>
              <a:r>
                <a:rPr lang="en-US" dirty="0" smtClean="0">
                  <a:latin typeface="Arial" pitchFamily="34" charset="0"/>
                  <a:cs typeface="Arial" pitchFamily="34" charset="0"/>
                </a:rPr>
                <a:t>goblet </a:t>
              </a:r>
              <a:r>
                <a:rPr lang="el-GR" dirty="0" smtClean="0">
                  <a:latin typeface="Arial" pitchFamily="34" charset="0"/>
                  <a:cs typeface="Arial" pitchFamily="34" charset="0"/>
                </a:rPr>
                <a:t>βαμμένα μπλε, είναι γεμάτα με άφθονες όξινες βλέννες. </a:t>
              </a:r>
              <a:endParaRPr lang="el-GR" dirty="0">
                <a:latin typeface="Arial" pitchFamily="34" charset="0"/>
                <a:cs typeface="Arial" pitchFamily="34" charset="0"/>
              </a:endParaRPr>
            </a:p>
          </p:txBody>
        </p:sp>
        <p:grpSp>
          <p:nvGrpSpPr>
            <p:cNvPr id="7" name="6 - Ομάδα"/>
            <p:cNvGrpSpPr/>
            <p:nvPr/>
          </p:nvGrpSpPr>
          <p:grpSpPr>
            <a:xfrm>
              <a:off x="101667" y="3857604"/>
              <a:ext cx="8940666" cy="3000396"/>
              <a:chOff x="108562" y="3857604"/>
              <a:chExt cx="8940666" cy="3000396"/>
            </a:xfrm>
          </p:grpSpPr>
          <p:pic>
            <p:nvPicPr>
              <p:cNvPr id="106499" name="Picture 3"/>
              <p:cNvPicPr preferRelativeResize="0">
                <a:picLocks noChangeArrowheads="1"/>
              </p:cNvPicPr>
              <p:nvPr/>
            </p:nvPicPr>
            <p:blipFill>
              <a:blip r:embed="rId2" cstate="print"/>
              <a:srcRect/>
              <a:stretch>
                <a:fillRect/>
              </a:stretch>
            </p:blipFill>
            <p:spPr bwMode="auto">
              <a:xfrm>
                <a:off x="108562" y="3857604"/>
                <a:ext cx="4392000" cy="3000396"/>
              </a:xfrm>
              <a:prstGeom prst="rect">
                <a:avLst/>
              </a:prstGeom>
              <a:noFill/>
              <a:ln w="9525">
                <a:noFill/>
                <a:miter lim="800000"/>
                <a:headEnd/>
                <a:tailEnd/>
              </a:ln>
              <a:effectLst/>
            </p:spPr>
          </p:pic>
          <p:pic>
            <p:nvPicPr>
              <p:cNvPr id="6" name="Picture 4"/>
              <p:cNvPicPr>
                <a:picLocks noChangeAspect="1" noChangeArrowheads="1"/>
              </p:cNvPicPr>
              <p:nvPr/>
            </p:nvPicPr>
            <p:blipFill>
              <a:blip r:embed="rId3" cstate="print"/>
              <a:srcRect/>
              <a:stretch>
                <a:fillRect/>
              </a:stretch>
            </p:blipFill>
            <p:spPr bwMode="auto">
              <a:xfrm>
                <a:off x="4643438" y="3857604"/>
                <a:ext cx="4405790" cy="3000396"/>
              </a:xfrm>
              <a:prstGeom prst="rect">
                <a:avLst/>
              </a:prstGeom>
              <a:noFill/>
              <a:ln w="9525">
                <a:noFill/>
                <a:miter lim="800000"/>
                <a:headEnd/>
                <a:tailEnd/>
              </a:ln>
              <a:effectLst/>
            </p:spPr>
          </p:pic>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 Ομάδα"/>
          <p:cNvGrpSpPr/>
          <p:nvPr/>
        </p:nvGrpSpPr>
        <p:grpSpPr>
          <a:xfrm>
            <a:off x="72008" y="134630"/>
            <a:ext cx="8963992" cy="6715493"/>
            <a:chOff x="72008" y="134630"/>
            <a:chExt cx="8963992" cy="6715493"/>
          </a:xfrm>
        </p:grpSpPr>
        <p:sp>
          <p:nvSpPr>
            <p:cNvPr id="6" name="5 - Ορθογώνιο"/>
            <p:cNvSpPr/>
            <p:nvPr/>
          </p:nvSpPr>
          <p:spPr>
            <a:xfrm>
              <a:off x="197520" y="134630"/>
              <a:ext cx="8712968" cy="3416320"/>
            </a:xfrm>
            <a:prstGeom prst="rect">
              <a:avLst/>
            </a:prstGeom>
          </p:spPr>
          <p:txBody>
            <a:bodyPr wrap="square">
              <a:spAutoFit/>
            </a:bodyPr>
            <a:lstStyle/>
            <a:p>
              <a:pPr algn="ctr">
                <a:lnSpc>
                  <a:spcPct val="150000"/>
                </a:lnSpc>
              </a:pPr>
              <a:r>
                <a:rPr lang="el-GR" b="1" dirty="0" smtClean="0">
                  <a:latin typeface="Arial" pitchFamily="34" charset="0"/>
                  <a:cs typeface="Arial" pitchFamily="34" charset="0"/>
                </a:rPr>
                <a:t>Συνδυασμός χρώσεων της </a:t>
              </a:r>
              <a:r>
                <a:rPr lang="en-US" b="1" dirty="0" err="1" smtClean="0">
                  <a:latin typeface="Arial" pitchFamily="34" charset="0"/>
                  <a:cs typeface="Arial" pitchFamily="34" charset="0"/>
                </a:rPr>
                <a:t>Alcian</a:t>
              </a:r>
              <a:r>
                <a:rPr lang="en-US" b="1" dirty="0" smtClean="0">
                  <a:latin typeface="Arial" pitchFamily="34" charset="0"/>
                  <a:cs typeface="Arial" pitchFamily="34" charset="0"/>
                </a:rPr>
                <a:t> blue</a:t>
              </a:r>
              <a:endParaRPr lang="el-GR" b="1" dirty="0" smtClean="0">
                <a:latin typeface="Arial" pitchFamily="34" charset="0"/>
                <a:cs typeface="Arial" pitchFamily="34" charset="0"/>
              </a:endParaRPr>
            </a:p>
            <a:p>
              <a:pPr>
                <a:lnSpc>
                  <a:spcPct val="150000"/>
                </a:lnSpc>
              </a:pPr>
              <a:r>
                <a:rPr lang="el-GR" b="1" dirty="0" smtClean="0">
                  <a:latin typeface="Arial" pitchFamily="34" charset="0"/>
                  <a:cs typeface="Arial" pitchFamily="34" charset="0"/>
                </a:rPr>
                <a:t>Αριστερά: </a:t>
              </a:r>
              <a:r>
                <a:rPr lang="el-GR" dirty="0" err="1" smtClean="0">
                  <a:latin typeface="Arial" pitchFamily="34" charset="0"/>
                  <a:cs typeface="Arial" pitchFamily="34" charset="0"/>
                </a:rPr>
                <a:t>Μυξοειδές</a:t>
              </a:r>
              <a:r>
                <a:rPr lang="el-GR" dirty="0" smtClean="0">
                  <a:latin typeface="Arial" pitchFamily="34" charset="0"/>
                  <a:cs typeface="Arial" pitchFamily="34" charset="0"/>
                </a:rPr>
                <a:t>  </a:t>
              </a:r>
              <a:r>
                <a:rPr lang="el-GR" dirty="0" err="1" smtClean="0">
                  <a:latin typeface="Arial" pitchFamily="34" charset="0"/>
                  <a:cs typeface="Arial" pitchFamily="34" charset="0"/>
                </a:rPr>
                <a:t>λιποσάρκωμα</a:t>
              </a:r>
              <a:r>
                <a:rPr lang="el-GR" dirty="0" smtClean="0">
                  <a:latin typeface="Arial" pitchFamily="34" charset="0"/>
                  <a:cs typeface="Arial" pitchFamily="34" charset="0"/>
                </a:rPr>
                <a:t> προερχόμενο από τους μαλακούς ιστούς του μηρού. Χρώση  </a:t>
              </a:r>
              <a:r>
                <a:rPr lang="en-US" dirty="0" err="1" smtClean="0">
                  <a:latin typeface="Arial" pitchFamily="34" charset="0"/>
                  <a:cs typeface="Arial" pitchFamily="34" charset="0"/>
                </a:rPr>
                <a:t>Alcian</a:t>
              </a:r>
              <a:r>
                <a:rPr lang="en-US" dirty="0" smtClean="0">
                  <a:latin typeface="Arial" pitchFamily="34" charset="0"/>
                  <a:cs typeface="Arial" pitchFamily="34" charset="0"/>
                </a:rPr>
                <a:t> blue-PAS</a:t>
              </a:r>
              <a:r>
                <a:rPr lang="el-GR" dirty="0" smtClean="0">
                  <a:latin typeface="Arial" pitchFamily="34" charset="0"/>
                  <a:cs typeface="Arial" pitchFamily="34" charset="0"/>
                </a:rPr>
                <a:t>. Οι ουδέτεροι πολυσακχαρίτες βάφονται με την χρώση </a:t>
              </a:r>
              <a:r>
                <a:rPr lang="en-US" dirty="0" smtClean="0">
                  <a:latin typeface="Arial" pitchFamily="34" charset="0"/>
                  <a:cs typeface="Arial" pitchFamily="34" charset="0"/>
                </a:rPr>
                <a:t>PAS</a:t>
              </a:r>
              <a:r>
                <a:rPr lang="el-GR" dirty="0" smtClean="0">
                  <a:latin typeface="Arial" pitchFamily="34" charset="0"/>
                  <a:cs typeface="Arial" pitchFamily="34" charset="0"/>
                </a:rPr>
                <a:t>  έντονο </a:t>
              </a:r>
              <a:r>
                <a:rPr lang="el-GR" dirty="0" err="1" smtClean="0">
                  <a:latin typeface="Arial" pitchFamily="34" charset="0"/>
                  <a:cs typeface="Arial" pitchFamily="34" charset="0"/>
                </a:rPr>
                <a:t>ρόζ</a:t>
              </a:r>
              <a:r>
                <a:rPr lang="el-GR" dirty="0" smtClean="0">
                  <a:latin typeface="Arial" pitchFamily="34" charset="0"/>
                  <a:cs typeface="Arial" pitchFamily="34" charset="0"/>
                </a:rPr>
                <a:t>, ενώ οι όξινοι πολυσακχαρίτες βάφονται με την </a:t>
              </a:r>
              <a:r>
                <a:rPr lang="en-US" dirty="0" err="1" smtClean="0">
                  <a:latin typeface="Arial" pitchFamily="34" charset="0"/>
                  <a:cs typeface="Arial" pitchFamily="34" charset="0"/>
                </a:rPr>
                <a:t>Alcian</a:t>
              </a:r>
              <a:r>
                <a:rPr lang="en-US" dirty="0" smtClean="0">
                  <a:latin typeface="Arial" pitchFamily="34" charset="0"/>
                  <a:cs typeface="Arial" pitchFamily="34" charset="0"/>
                </a:rPr>
                <a:t> blue </a:t>
              </a:r>
              <a:r>
                <a:rPr lang="el-GR" dirty="0" smtClean="0">
                  <a:latin typeface="Arial" pitchFamily="34" charset="0"/>
                  <a:cs typeface="Arial" pitchFamily="34" charset="0"/>
                </a:rPr>
                <a:t> μπλε.</a:t>
              </a:r>
            </a:p>
            <a:p>
              <a:pPr>
                <a:lnSpc>
                  <a:spcPct val="150000"/>
                </a:lnSpc>
              </a:pPr>
              <a:r>
                <a:rPr lang="el-GR" b="1" dirty="0" smtClean="0">
                  <a:latin typeface="Arial" pitchFamily="34" charset="0"/>
                  <a:cs typeface="Arial" pitchFamily="34" charset="0"/>
                </a:rPr>
                <a:t>Δεξιά: </a:t>
              </a:r>
              <a:r>
                <a:rPr lang="el-GR" dirty="0" err="1" smtClean="0">
                  <a:latin typeface="Arial" pitchFamily="34" charset="0"/>
                  <a:cs typeface="Arial" pitchFamily="34" charset="0"/>
                </a:rPr>
                <a:t>Μεταπλασία</a:t>
              </a:r>
              <a:r>
                <a:rPr lang="el-GR" dirty="0" smtClean="0">
                  <a:latin typeface="Arial" pitchFamily="34" charset="0"/>
                  <a:cs typeface="Arial" pitchFamily="34" charset="0"/>
                </a:rPr>
                <a:t> χοληδόχου κύστεως. Χρώση </a:t>
              </a:r>
              <a:r>
                <a:rPr lang="en-US" dirty="0" err="1" smtClean="0">
                  <a:latin typeface="Arial" pitchFamily="34" charset="0"/>
                  <a:cs typeface="Arial" pitchFamily="34" charset="0"/>
                </a:rPr>
                <a:t>Alcian</a:t>
              </a:r>
              <a:r>
                <a:rPr lang="en-US" dirty="0" smtClean="0">
                  <a:latin typeface="Arial" pitchFamily="34" charset="0"/>
                  <a:cs typeface="Arial" pitchFamily="34" charset="0"/>
                </a:rPr>
                <a:t> blue </a:t>
              </a:r>
              <a:r>
                <a:rPr lang="el-GR" dirty="0" smtClean="0">
                  <a:latin typeface="Arial" pitchFamily="34" charset="0"/>
                  <a:cs typeface="Arial" pitchFamily="34" charset="0"/>
                </a:rPr>
                <a:t>-</a:t>
              </a:r>
              <a:r>
                <a:rPr lang="en-GB" dirty="0" smtClean="0">
                  <a:latin typeface="Arial" pitchFamily="34" charset="0"/>
                  <a:cs typeface="Arial" pitchFamily="34" charset="0"/>
                </a:rPr>
                <a:t> High Iron </a:t>
              </a:r>
              <a:r>
                <a:rPr lang="en-GB" dirty="0" err="1" smtClean="0">
                  <a:latin typeface="Arial" pitchFamily="34" charset="0"/>
                  <a:cs typeface="Arial" pitchFamily="34" charset="0"/>
                </a:rPr>
                <a:t>Diamine</a:t>
              </a:r>
              <a:r>
                <a:rPr lang="el-GR" dirty="0" smtClean="0">
                  <a:latin typeface="Arial" pitchFamily="34" charset="0"/>
                  <a:cs typeface="Arial" pitchFamily="34" charset="0"/>
                </a:rPr>
                <a:t>. Το μη </a:t>
              </a:r>
              <a:r>
                <a:rPr lang="el-GR" dirty="0" err="1" smtClean="0">
                  <a:latin typeface="Arial" pitchFamily="34" charset="0"/>
                  <a:cs typeface="Arial" pitchFamily="34" charset="0"/>
                </a:rPr>
                <a:t>νεοπλασματικό</a:t>
              </a:r>
              <a:r>
                <a:rPr lang="el-GR" dirty="0" smtClean="0">
                  <a:latin typeface="Arial" pitchFamily="34" charset="0"/>
                  <a:cs typeface="Arial" pitchFamily="34" charset="0"/>
                </a:rPr>
                <a:t> επιθήλιο βάφεται καφέ με την </a:t>
              </a:r>
              <a:r>
                <a:rPr lang="en-GB" dirty="0" smtClean="0">
                  <a:latin typeface="Arial" pitchFamily="34" charset="0"/>
                  <a:cs typeface="Arial" pitchFamily="34" charset="0"/>
                </a:rPr>
                <a:t>High Iron </a:t>
              </a:r>
              <a:r>
                <a:rPr lang="en-GB" dirty="0" err="1" smtClean="0">
                  <a:latin typeface="Arial" pitchFamily="34" charset="0"/>
                  <a:cs typeface="Arial" pitchFamily="34" charset="0"/>
                </a:rPr>
                <a:t>Diamine</a:t>
              </a:r>
              <a:r>
                <a:rPr lang="el-GR" dirty="0" smtClean="0">
                  <a:latin typeface="Arial" pitchFamily="34" charset="0"/>
                  <a:cs typeface="Arial" pitchFamily="34" charset="0"/>
                </a:rPr>
                <a:t>, ενώ το </a:t>
              </a:r>
              <a:r>
                <a:rPr lang="el-GR" dirty="0" err="1" smtClean="0">
                  <a:latin typeface="Arial" pitchFamily="34" charset="0"/>
                  <a:cs typeface="Arial" pitchFamily="34" charset="0"/>
                </a:rPr>
                <a:t>νεταπλαστικό</a:t>
              </a:r>
              <a:r>
                <a:rPr lang="el-GR" dirty="0" smtClean="0">
                  <a:latin typeface="Arial" pitchFamily="34" charset="0"/>
                  <a:cs typeface="Arial" pitchFamily="34" charset="0"/>
                </a:rPr>
                <a:t> επιθήλιο μπλε με την </a:t>
              </a:r>
              <a:r>
                <a:rPr lang="en-US" dirty="0" err="1" smtClean="0">
                  <a:latin typeface="Arial" pitchFamily="34" charset="0"/>
                  <a:cs typeface="Arial" pitchFamily="34" charset="0"/>
                </a:rPr>
                <a:t>Alcian</a:t>
              </a:r>
              <a:r>
                <a:rPr lang="en-US" dirty="0" smtClean="0">
                  <a:latin typeface="Arial" pitchFamily="34" charset="0"/>
                  <a:cs typeface="Arial" pitchFamily="34" charset="0"/>
                </a:rPr>
                <a:t> blue </a:t>
              </a:r>
              <a:endParaRPr lang="el-GR" dirty="0">
                <a:latin typeface="Arial" pitchFamily="34" charset="0"/>
                <a:cs typeface="Arial" pitchFamily="34" charset="0"/>
              </a:endParaRPr>
            </a:p>
          </p:txBody>
        </p:sp>
        <p:grpSp>
          <p:nvGrpSpPr>
            <p:cNvPr id="7" name="6 - Ομάδα"/>
            <p:cNvGrpSpPr/>
            <p:nvPr/>
          </p:nvGrpSpPr>
          <p:grpSpPr>
            <a:xfrm>
              <a:off x="72008" y="3501602"/>
              <a:ext cx="8963992" cy="3348521"/>
              <a:chOff x="72008" y="3501602"/>
              <a:chExt cx="8963992" cy="3348521"/>
            </a:xfrm>
          </p:grpSpPr>
          <p:pic>
            <p:nvPicPr>
              <p:cNvPr id="150538" name="Picture 10"/>
              <p:cNvPicPr preferRelativeResize="0">
                <a:picLocks noChangeArrowheads="1"/>
              </p:cNvPicPr>
              <p:nvPr/>
            </p:nvPicPr>
            <p:blipFill>
              <a:blip r:embed="rId2" cstate="print"/>
              <a:srcRect/>
              <a:stretch>
                <a:fillRect/>
              </a:stretch>
            </p:blipFill>
            <p:spPr bwMode="auto">
              <a:xfrm>
                <a:off x="4572000" y="3501602"/>
                <a:ext cx="4464000" cy="3348521"/>
              </a:xfrm>
              <a:prstGeom prst="rect">
                <a:avLst/>
              </a:prstGeom>
              <a:noFill/>
              <a:ln w="9525">
                <a:noFill/>
                <a:miter lim="800000"/>
                <a:headEnd/>
                <a:tailEnd/>
              </a:ln>
              <a:effectLst/>
            </p:spPr>
          </p:pic>
          <p:pic>
            <p:nvPicPr>
              <p:cNvPr id="5" name="Picture 6"/>
              <p:cNvPicPr preferRelativeResize="0">
                <a:picLocks noChangeArrowheads="1"/>
              </p:cNvPicPr>
              <p:nvPr/>
            </p:nvPicPr>
            <p:blipFill>
              <a:blip r:embed="rId3" cstate="print"/>
              <a:srcRect/>
              <a:stretch>
                <a:fillRect/>
              </a:stretch>
            </p:blipFill>
            <p:spPr bwMode="auto">
              <a:xfrm>
                <a:off x="72008" y="3502123"/>
                <a:ext cx="4464000" cy="3348000"/>
              </a:xfrm>
              <a:prstGeom prst="rect">
                <a:avLst/>
              </a:prstGeom>
              <a:noFill/>
              <a:ln w="9525">
                <a:noFill/>
                <a:miter lim="800000"/>
                <a:headEnd/>
                <a:tailEnd/>
              </a:ln>
              <a:effectLst/>
            </p:spPr>
          </p:pic>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196850" y="132308"/>
            <a:ext cx="8750300" cy="5168900"/>
          </a:xfrm>
        </p:spPr>
        <p:txBody>
          <a:bodyPr>
            <a:normAutofit fontScale="92500" lnSpcReduction="10000"/>
          </a:bodyPr>
          <a:lstStyle/>
          <a:p>
            <a:pPr marL="0" indent="0" algn="ctr">
              <a:lnSpc>
                <a:spcPct val="200000"/>
              </a:lnSpc>
              <a:buNone/>
            </a:pPr>
            <a:r>
              <a:rPr lang="en-US" sz="2100" b="1" dirty="0" smtClean="0">
                <a:solidFill>
                  <a:srgbClr val="FFFF00"/>
                </a:solidFill>
                <a:latin typeface="Arial" pitchFamily="34" charset="0"/>
                <a:cs typeface="Arial" pitchFamily="34" charset="0"/>
              </a:rPr>
              <a:t>	</a:t>
            </a:r>
            <a:r>
              <a:rPr lang="el-GR" sz="2600" b="1" dirty="0" smtClean="0">
                <a:latin typeface="Arial" pitchFamily="34" charset="0"/>
                <a:cs typeface="Arial" pitchFamily="34" charset="0"/>
              </a:rPr>
              <a:t>Χρώση </a:t>
            </a:r>
            <a:r>
              <a:rPr lang="en-US" sz="2600" b="1" dirty="0" err="1" smtClean="0">
                <a:latin typeface="Arial" pitchFamily="34" charset="0"/>
                <a:cs typeface="Arial" pitchFamily="34" charset="0"/>
              </a:rPr>
              <a:t>Mucicarmine</a:t>
            </a:r>
            <a:r>
              <a:rPr lang="en-US" sz="2600" b="1" dirty="0" smtClean="0">
                <a:latin typeface="Arial" pitchFamily="34" charset="0"/>
                <a:cs typeface="Arial" pitchFamily="34" charset="0"/>
              </a:rPr>
              <a:t> </a:t>
            </a:r>
            <a:endParaRPr lang="el-GR" sz="2600" b="1" dirty="0" smtClean="0">
              <a:latin typeface="Arial" pitchFamily="34" charset="0"/>
              <a:cs typeface="Arial" pitchFamily="34" charset="0"/>
            </a:endParaRPr>
          </a:p>
          <a:p>
            <a:pPr marL="0" indent="0" algn="ctr">
              <a:lnSpc>
                <a:spcPct val="200000"/>
              </a:lnSpc>
              <a:buNone/>
            </a:pPr>
            <a:endParaRPr lang="en-US" sz="2200" b="1" dirty="0" smtClean="0">
              <a:latin typeface="Arial" pitchFamily="34" charset="0"/>
              <a:cs typeface="Arial" pitchFamily="34" charset="0"/>
            </a:endParaRPr>
          </a:p>
          <a:p>
            <a:pPr marL="0" indent="0" algn="just">
              <a:lnSpc>
                <a:spcPct val="200000"/>
              </a:lnSpc>
              <a:buNone/>
            </a:pPr>
            <a:r>
              <a:rPr lang="el-GR" sz="2200" b="1" dirty="0" smtClean="0">
                <a:latin typeface="Arial" pitchFamily="34" charset="0"/>
                <a:cs typeface="Arial" pitchFamily="34" charset="0"/>
              </a:rPr>
              <a:t> </a:t>
            </a:r>
            <a:r>
              <a:rPr lang="el-GR" sz="2200" dirty="0" smtClean="0">
                <a:latin typeface="Arial" pitchFamily="34" charset="0"/>
                <a:cs typeface="Arial" pitchFamily="34" charset="0"/>
              </a:rPr>
              <a:t>Η χρώση </a:t>
            </a:r>
            <a:r>
              <a:rPr lang="en-US" sz="2200" dirty="0" err="1" smtClean="0">
                <a:latin typeface="Arial" pitchFamily="34" charset="0"/>
                <a:cs typeface="Arial" pitchFamily="34" charset="0"/>
              </a:rPr>
              <a:t>Mucicarmine</a:t>
            </a:r>
            <a:r>
              <a:rPr lang="el-GR" sz="2200" dirty="0" smtClean="0">
                <a:latin typeface="Arial" pitchFamily="34" charset="0"/>
                <a:cs typeface="Arial" pitchFamily="34" charset="0"/>
              </a:rPr>
              <a:t> αν και δεν χρησιμοποιείται στην καθημερινή πράξη όπως παλιά,</a:t>
            </a:r>
            <a:r>
              <a:rPr lang="el-GR" sz="2200" b="1" dirty="0" smtClean="0">
                <a:latin typeface="Arial" pitchFamily="34" charset="0"/>
                <a:cs typeface="Arial" pitchFamily="34" charset="0"/>
              </a:rPr>
              <a:t> </a:t>
            </a:r>
            <a:r>
              <a:rPr lang="el-GR" sz="2200" dirty="0" smtClean="0">
                <a:latin typeface="Arial" pitchFamily="34" charset="0"/>
                <a:cs typeface="Arial" pitchFamily="34" charset="0"/>
              </a:rPr>
              <a:t>εξακολουθεί όμως να είναι μια πολύτιμη τεχνική για την αξιολόγηση των όξινων βλεννών ιδιαίτερα εκείνων της γαστρεντερικής οδού. </a:t>
            </a:r>
          </a:p>
          <a:p>
            <a:pPr marL="0" indent="0" algn="just">
              <a:lnSpc>
                <a:spcPct val="200000"/>
              </a:lnSpc>
              <a:buNone/>
            </a:pPr>
            <a:r>
              <a:rPr lang="el-GR" sz="2200" dirty="0" smtClean="0">
                <a:latin typeface="Arial" pitchFamily="34" charset="0"/>
                <a:cs typeface="Arial" pitchFamily="34" charset="0"/>
              </a:rPr>
              <a:t>Είναι χρήσιμη για τον εντοπισμό των πρωτοπαθών εστιών </a:t>
            </a:r>
            <a:r>
              <a:rPr lang="el-GR" sz="2200" dirty="0" err="1" smtClean="0">
                <a:latin typeface="Arial" pitchFamily="34" charset="0"/>
                <a:cs typeface="Arial" pitchFamily="34" charset="0"/>
              </a:rPr>
              <a:t>βλεννοπαραγωγικών</a:t>
            </a:r>
            <a:r>
              <a:rPr lang="el-GR" sz="2200" dirty="0" smtClean="0">
                <a:latin typeface="Arial" pitchFamily="34" charset="0"/>
                <a:cs typeface="Arial" pitchFamily="34" charset="0"/>
              </a:rPr>
              <a:t> όγκων, ανίχνευση έγκλειστων του μύκητα </a:t>
            </a:r>
            <a:r>
              <a:rPr lang="el-GR" sz="2200" dirty="0" err="1" smtClean="0">
                <a:latin typeface="Arial" pitchFamily="34" charset="0"/>
                <a:cs typeface="Arial" pitchFamily="34" charset="0"/>
              </a:rPr>
              <a:t>Cryptococcus</a:t>
            </a:r>
            <a:r>
              <a:rPr lang="el-GR" sz="2200" dirty="0" smtClean="0">
                <a:latin typeface="Arial" pitchFamily="34" charset="0"/>
                <a:cs typeface="Arial" pitchFamily="34" charset="0"/>
              </a:rPr>
              <a:t> </a:t>
            </a:r>
            <a:r>
              <a:rPr lang="el-GR" sz="2200" dirty="0" err="1" smtClean="0">
                <a:latin typeface="Arial" pitchFamily="34" charset="0"/>
                <a:cs typeface="Arial" pitchFamily="34" charset="0"/>
              </a:rPr>
              <a:t>neoformans</a:t>
            </a:r>
            <a:r>
              <a:rPr lang="el-GR" sz="2100" dirty="0" smtClean="0">
                <a:latin typeface="Arial" pitchFamily="34" charset="0"/>
                <a:cs typeface="Arial" pitchFamily="34" charset="0"/>
              </a:rPr>
              <a:t>. </a:t>
            </a:r>
            <a:endParaRPr lang="en-US" sz="2100" dirty="0" smtClean="0">
              <a:latin typeface="Arial" pitchFamily="34" charset="0"/>
              <a:cs typeface="Arial" pitchFamily="34" charset="0"/>
            </a:endParaRPr>
          </a:p>
          <a:p>
            <a:pPr algn="just" rtl="0" eaLnBrk="1" hangingPunct="1">
              <a:lnSpc>
                <a:spcPct val="200000"/>
              </a:lnSpc>
              <a:buFontTx/>
              <a:buNone/>
            </a:pPr>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عنصر نائب للمحتوى 2"/>
          <p:cNvSpPr>
            <a:spLocks noGrp="1"/>
          </p:cNvSpPr>
          <p:nvPr>
            <p:ph idx="1"/>
          </p:nvPr>
        </p:nvSpPr>
        <p:spPr>
          <a:xfrm>
            <a:off x="251520" y="260648"/>
            <a:ext cx="8640960" cy="5857875"/>
          </a:xfrm>
        </p:spPr>
        <p:txBody>
          <a:bodyPr>
            <a:normAutofit fontScale="85000" lnSpcReduction="10000"/>
          </a:bodyPr>
          <a:lstStyle/>
          <a:p>
            <a:pPr marL="0" indent="0" algn="ctr">
              <a:lnSpc>
                <a:spcPct val="160000"/>
              </a:lnSpc>
              <a:buNone/>
            </a:pPr>
            <a:r>
              <a:rPr lang="el-GR" sz="2300" b="1" dirty="0" smtClean="0">
                <a:latin typeface="Arial" pitchFamily="34" charset="0"/>
                <a:cs typeface="Arial" pitchFamily="34" charset="0"/>
              </a:rPr>
              <a:t>Χρώση </a:t>
            </a:r>
            <a:r>
              <a:rPr lang="en-US" sz="2300" b="1" dirty="0" err="1" smtClean="0">
                <a:latin typeface="Arial" pitchFamily="34" charset="0"/>
                <a:cs typeface="Arial" pitchFamily="34" charset="0"/>
              </a:rPr>
              <a:t>Mucicarmine</a:t>
            </a:r>
            <a:r>
              <a:rPr lang="en-US" sz="2300" b="1" dirty="0" smtClean="0">
                <a:latin typeface="Arial" pitchFamily="34" charset="0"/>
                <a:cs typeface="Arial" pitchFamily="34" charset="0"/>
              </a:rPr>
              <a:t> </a:t>
            </a:r>
            <a:endParaRPr lang="el-GR" sz="2300" b="1" dirty="0" smtClean="0">
              <a:latin typeface="Arial" pitchFamily="34" charset="0"/>
              <a:cs typeface="Arial" pitchFamily="34" charset="0"/>
            </a:endParaRPr>
          </a:p>
          <a:p>
            <a:pPr marL="0" indent="0" algn="ctr">
              <a:lnSpc>
                <a:spcPct val="160000"/>
              </a:lnSpc>
              <a:buNone/>
            </a:pPr>
            <a:endParaRPr lang="el-GR" sz="2300" b="1" dirty="0" smtClean="0">
              <a:latin typeface="Arial" pitchFamily="34" charset="0"/>
              <a:cs typeface="Arial" pitchFamily="34" charset="0"/>
            </a:endParaRPr>
          </a:p>
          <a:p>
            <a:pPr marL="0" indent="0" algn="just">
              <a:lnSpc>
                <a:spcPct val="160000"/>
              </a:lnSpc>
              <a:buNone/>
            </a:pPr>
            <a:r>
              <a:rPr lang="el-GR" sz="2300" b="1" dirty="0" smtClean="0">
                <a:latin typeface="Arial" pitchFamily="34" charset="0"/>
                <a:cs typeface="Arial" pitchFamily="34" charset="0"/>
              </a:rPr>
              <a:t>Αρχή της μεθόδου:</a:t>
            </a:r>
          </a:p>
          <a:p>
            <a:pPr marL="0" indent="0" algn="just">
              <a:lnSpc>
                <a:spcPct val="160000"/>
              </a:lnSpc>
              <a:buNone/>
            </a:pPr>
            <a:r>
              <a:rPr lang="el-GR" sz="2300" dirty="0" smtClean="0">
                <a:latin typeface="Arial" pitchFamily="34" charset="0"/>
                <a:cs typeface="Arial" pitchFamily="34" charset="0"/>
              </a:rPr>
              <a:t>Το δραστικό μόριο της χρώσης είναι το </a:t>
            </a:r>
            <a:r>
              <a:rPr lang="el-GR" sz="2300" dirty="0" err="1" smtClean="0">
                <a:latin typeface="Arial" pitchFamily="34" charset="0"/>
                <a:cs typeface="Arial" pitchFamily="34" charset="0"/>
              </a:rPr>
              <a:t>χηλικό</a:t>
            </a:r>
            <a:r>
              <a:rPr lang="el-GR" sz="2300" dirty="0" smtClean="0">
                <a:latin typeface="Arial" pitchFamily="34" charset="0"/>
                <a:cs typeface="Arial" pitchFamily="34" charset="0"/>
              </a:rPr>
              <a:t> </a:t>
            </a:r>
            <a:r>
              <a:rPr lang="el-GR" sz="2300" dirty="0" err="1" smtClean="0">
                <a:latin typeface="Arial" pitchFamily="34" charset="0"/>
                <a:cs typeface="Arial" pitchFamily="34" charset="0"/>
              </a:rPr>
              <a:t>σύμπλοκο</a:t>
            </a:r>
            <a:r>
              <a:rPr lang="el-GR" sz="2300" dirty="0" smtClean="0">
                <a:latin typeface="Arial" pitchFamily="34" charset="0"/>
                <a:cs typeface="Arial" pitchFamily="34" charset="0"/>
              </a:rPr>
              <a:t> που σχηματίζεται μεταξύ των κατιονικών ιόντων αλουμινίου και του </a:t>
            </a:r>
            <a:r>
              <a:rPr lang="el-GR" sz="2300" dirty="0" err="1" smtClean="0">
                <a:latin typeface="Arial" pitchFamily="34" charset="0"/>
                <a:cs typeface="Arial" pitchFamily="34" charset="0"/>
              </a:rPr>
              <a:t>καρμινικό</a:t>
            </a:r>
            <a:r>
              <a:rPr lang="el-GR" sz="2300" dirty="0" smtClean="0">
                <a:latin typeface="Arial" pitchFamily="34" charset="0"/>
                <a:cs typeface="Arial" pitchFamily="34" charset="0"/>
              </a:rPr>
              <a:t> οξέως. Τα κατιόντα αλουμινίου προσδίδουν θετικό φορτίο στο </a:t>
            </a:r>
            <a:r>
              <a:rPr lang="el-GR" sz="2300" dirty="0" err="1" smtClean="0">
                <a:latin typeface="Arial" pitchFamily="34" charset="0"/>
                <a:cs typeface="Arial" pitchFamily="34" charset="0"/>
              </a:rPr>
              <a:t>σύμπλοκο</a:t>
            </a:r>
            <a:r>
              <a:rPr lang="el-GR" sz="2300" dirty="0" smtClean="0">
                <a:latin typeface="Arial" pitchFamily="34" charset="0"/>
                <a:cs typeface="Arial" pitchFamily="34" charset="0"/>
              </a:rPr>
              <a:t> που ενώνεται ηλεκτροστατικά με τις </a:t>
            </a:r>
            <a:r>
              <a:rPr lang="el-GR" sz="2300" dirty="0" err="1" smtClean="0">
                <a:latin typeface="Arial" pitchFamily="34" charset="0"/>
                <a:cs typeface="Arial" pitchFamily="34" charset="0"/>
              </a:rPr>
              <a:t>ανιονικές</a:t>
            </a:r>
            <a:r>
              <a:rPr lang="el-GR" sz="2300" dirty="0" smtClean="0">
                <a:latin typeface="Arial" pitchFamily="34" charset="0"/>
                <a:cs typeface="Arial" pitchFamily="34" charset="0"/>
              </a:rPr>
              <a:t> ομάδες του όξινων βλεννών. </a:t>
            </a:r>
          </a:p>
          <a:p>
            <a:pPr marL="0" indent="0" algn="just">
              <a:lnSpc>
                <a:spcPct val="160000"/>
              </a:lnSpc>
              <a:buNone/>
            </a:pPr>
            <a:endParaRPr lang="el-GR" sz="2300" dirty="0" smtClean="0">
              <a:latin typeface="Arial" pitchFamily="34" charset="0"/>
              <a:cs typeface="Arial" pitchFamily="34" charset="0"/>
            </a:endParaRPr>
          </a:p>
          <a:p>
            <a:pPr marL="0" indent="0">
              <a:lnSpc>
                <a:spcPct val="160000"/>
              </a:lnSpc>
              <a:buNone/>
            </a:pPr>
            <a:r>
              <a:rPr lang="el-GR" sz="2400" b="1" dirty="0" smtClean="0">
                <a:latin typeface="Arial" pitchFamily="34" charset="0"/>
                <a:cs typeface="Arial" pitchFamily="34" charset="0"/>
              </a:rPr>
              <a:t>Εφαρμογή: </a:t>
            </a:r>
            <a:r>
              <a:rPr lang="el-GR" sz="2400" dirty="0" smtClean="0">
                <a:latin typeface="Arial" pitchFamily="34" charset="0"/>
                <a:cs typeface="Arial" pitchFamily="34" charset="0"/>
              </a:rPr>
              <a:t>Τομές παραφίνης</a:t>
            </a:r>
          </a:p>
          <a:p>
            <a:pPr marL="0" indent="0">
              <a:lnSpc>
                <a:spcPct val="160000"/>
              </a:lnSpc>
              <a:buNone/>
            </a:pPr>
            <a:endParaRPr lang="el-GR" sz="2400" dirty="0" smtClean="0">
              <a:latin typeface="Arial" pitchFamily="34" charset="0"/>
              <a:cs typeface="Arial" pitchFamily="34" charset="0"/>
            </a:endParaRPr>
          </a:p>
          <a:p>
            <a:pPr marL="0" indent="0">
              <a:lnSpc>
                <a:spcPct val="160000"/>
              </a:lnSpc>
              <a:buNone/>
            </a:pPr>
            <a:r>
              <a:rPr lang="el-GR" sz="2400" b="1" dirty="0" err="1" smtClean="0">
                <a:latin typeface="Arial" pitchFamily="34" charset="0"/>
                <a:cs typeface="Arial" pitchFamily="34" charset="0"/>
              </a:rPr>
              <a:t>Μονιμοποιητικό</a:t>
            </a:r>
            <a:r>
              <a:rPr lang="el-GR" sz="2400" b="1" dirty="0" smtClean="0">
                <a:latin typeface="Arial" pitchFamily="34" charset="0"/>
                <a:cs typeface="Arial" pitchFamily="34" charset="0"/>
              </a:rPr>
              <a:t>: </a:t>
            </a:r>
            <a:r>
              <a:rPr lang="el-GR" sz="2400" dirty="0" smtClean="0">
                <a:latin typeface="Arial" pitchFamily="34" charset="0"/>
                <a:cs typeface="Arial" pitchFamily="34" charset="0"/>
              </a:rPr>
              <a:t>Καμία ιδιαίτερη προτίμηση</a:t>
            </a:r>
            <a:endParaRPr lang="en-US" sz="2300" dirty="0" smtClean="0">
              <a:latin typeface="Arial" pitchFamily="34" charset="0"/>
              <a:cs typeface="Arial" pitchFamily="34" charset="0"/>
            </a:endParaRPr>
          </a:p>
          <a:p>
            <a:pPr algn="l" rtl="0" eaLnBrk="1" hangingPunct="1">
              <a:lnSpc>
                <a:spcPct val="90000"/>
              </a:lnSpc>
              <a:buFontTx/>
              <a:buNone/>
            </a:pPr>
            <a:endParaRPr lang="ar-SA"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67544" y="260648"/>
            <a:ext cx="8352928" cy="5881610"/>
          </a:xfrm>
          <a:prstGeom prst="rect">
            <a:avLst/>
          </a:prstGeom>
        </p:spPr>
        <p:txBody>
          <a:bodyPr wrap="square">
            <a:spAutoFit/>
          </a:bodyPr>
          <a:lstStyle/>
          <a:p>
            <a:pPr algn="ctr">
              <a:lnSpc>
                <a:spcPct val="150000"/>
              </a:lnSpc>
            </a:pPr>
            <a:r>
              <a:rPr lang="el-GR" sz="2000" b="1" dirty="0" smtClean="0">
                <a:latin typeface="Arial" pitchFamily="34" charset="0"/>
                <a:cs typeface="Arial" pitchFamily="34" charset="0"/>
              </a:rPr>
              <a:t>Χρώση </a:t>
            </a:r>
            <a:r>
              <a:rPr lang="en-US" sz="2000" b="1" dirty="0" err="1" smtClean="0">
                <a:latin typeface="Arial" pitchFamily="34" charset="0"/>
                <a:cs typeface="Arial" pitchFamily="34" charset="0"/>
              </a:rPr>
              <a:t>Mucicarmine</a:t>
            </a:r>
            <a:r>
              <a:rPr lang="en-US" sz="2000" b="1" dirty="0" smtClean="0">
                <a:latin typeface="Arial" pitchFamily="34" charset="0"/>
                <a:cs typeface="Arial" pitchFamily="34" charset="0"/>
              </a:rPr>
              <a:t> </a:t>
            </a:r>
            <a:endParaRPr lang="el-GR" sz="2000" b="1" dirty="0" smtClean="0">
              <a:latin typeface="Arial" pitchFamily="34" charset="0"/>
              <a:cs typeface="Arial" pitchFamily="34" charset="0"/>
            </a:endParaRPr>
          </a:p>
          <a:p>
            <a:pPr>
              <a:lnSpc>
                <a:spcPct val="150000"/>
              </a:lnSpc>
            </a:pPr>
            <a:endParaRPr lang="el-GR" sz="2000" b="1" dirty="0" smtClean="0">
              <a:latin typeface="Arial" pitchFamily="34" charset="0"/>
              <a:cs typeface="Arial" pitchFamily="34" charset="0"/>
            </a:endParaRPr>
          </a:p>
          <a:p>
            <a:pPr>
              <a:lnSpc>
                <a:spcPct val="150000"/>
              </a:lnSpc>
            </a:pPr>
            <a:r>
              <a:rPr lang="el-GR" sz="2000" b="1" dirty="0" smtClean="0">
                <a:latin typeface="Arial" pitchFamily="34" charset="0"/>
                <a:cs typeface="Arial" pitchFamily="34" charset="0"/>
              </a:rPr>
              <a:t>Αποτελέσματα</a:t>
            </a:r>
          </a:p>
          <a:p>
            <a:pPr>
              <a:lnSpc>
                <a:spcPct val="150000"/>
              </a:lnSpc>
            </a:pPr>
            <a:endParaRPr lang="en-US" sz="2000" b="1" dirty="0" smtClean="0">
              <a:latin typeface="Arial" pitchFamily="34" charset="0"/>
              <a:cs typeface="Arial" pitchFamily="34" charset="0"/>
            </a:endParaRPr>
          </a:p>
          <a:p>
            <a:pPr>
              <a:lnSpc>
                <a:spcPct val="150000"/>
              </a:lnSpc>
            </a:pPr>
            <a:r>
              <a:rPr lang="en-US" sz="2000" dirty="0" smtClean="0">
                <a:latin typeface="Arial" pitchFamily="34" charset="0"/>
                <a:cs typeface="Arial" pitchFamily="34" charset="0"/>
              </a:rPr>
              <a:t>	</a:t>
            </a:r>
            <a:r>
              <a:rPr lang="el-GR" sz="2000" b="1" dirty="0" err="1" smtClean="0">
                <a:latin typeface="Arial" pitchFamily="34" charset="0"/>
                <a:cs typeface="Arial" pitchFamily="34" charset="0"/>
              </a:rPr>
              <a:t>Βλέννη</a:t>
            </a:r>
            <a:r>
              <a:rPr lang="en-US" sz="2000" b="1" dirty="0" smtClean="0">
                <a:latin typeface="Arial" pitchFamily="34" charset="0"/>
                <a:cs typeface="Arial" pitchFamily="34" charset="0"/>
              </a:rPr>
              <a:t>: </a:t>
            </a:r>
            <a:r>
              <a:rPr lang="el-GR" sz="2000" dirty="0" smtClean="0">
                <a:latin typeface="Arial" pitchFamily="34" charset="0"/>
                <a:cs typeface="Arial" pitchFamily="34" charset="0"/>
              </a:rPr>
              <a:t>Βαθύ ροζ</a:t>
            </a:r>
            <a:endParaRPr lang="en-US" sz="2000" dirty="0" smtClean="0">
              <a:latin typeface="Arial" pitchFamily="34" charset="0"/>
              <a:cs typeface="Arial" pitchFamily="34" charset="0"/>
            </a:endParaRPr>
          </a:p>
          <a:p>
            <a:pPr>
              <a:lnSpc>
                <a:spcPct val="150000"/>
              </a:lnSpc>
            </a:pPr>
            <a:r>
              <a:rPr lang="en-US" sz="2000" dirty="0" smtClean="0">
                <a:latin typeface="Arial" pitchFamily="34" charset="0"/>
                <a:cs typeface="Arial" pitchFamily="34" charset="0"/>
              </a:rPr>
              <a:t>	</a:t>
            </a:r>
            <a:r>
              <a:rPr lang="el-GR" sz="2000" b="1" dirty="0" smtClean="0">
                <a:latin typeface="Arial" pitchFamily="34" charset="0"/>
                <a:cs typeface="Arial" pitchFamily="34" charset="0"/>
              </a:rPr>
              <a:t>Πυρήνας</a:t>
            </a:r>
            <a:r>
              <a:rPr lang="en-US" sz="2000" b="1" dirty="0" smtClean="0">
                <a:latin typeface="Arial" pitchFamily="34" charset="0"/>
                <a:cs typeface="Arial" pitchFamily="34" charset="0"/>
              </a:rPr>
              <a:t>:</a:t>
            </a:r>
            <a:r>
              <a:rPr lang="en-US" sz="2000" dirty="0" smtClean="0">
                <a:latin typeface="Arial" pitchFamily="34" charset="0"/>
                <a:cs typeface="Arial" pitchFamily="34" charset="0"/>
              </a:rPr>
              <a:t> </a:t>
            </a:r>
            <a:r>
              <a:rPr lang="el-GR" sz="2000" dirty="0" smtClean="0">
                <a:latin typeface="Arial" pitchFamily="34" charset="0"/>
                <a:cs typeface="Arial" pitchFamily="34" charset="0"/>
              </a:rPr>
              <a:t>Μαύρος</a:t>
            </a:r>
            <a:endParaRPr lang="en-US" sz="2000" dirty="0" smtClean="0">
              <a:latin typeface="Arial" pitchFamily="34" charset="0"/>
              <a:cs typeface="Arial" pitchFamily="34" charset="0"/>
            </a:endParaRPr>
          </a:p>
          <a:p>
            <a:pPr>
              <a:lnSpc>
                <a:spcPct val="150000"/>
              </a:lnSpc>
            </a:pPr>
            <a:r>
              <a:rPr lang="en-US" sz="2000" dirty="0" smtClean="0">
                <a:latin typeface="Arial" pitchFamily="34" charset="0"/>
                <a:cs typeface="Arial" pitchFamily="34" charset="0"/>
              </a:rPr>
              <a:t>	</a:t>
            </a:r>
            <a:r>
              <a:rPr lang="el-GR" sz="2000" b="1" dirty="0" smtClean="0">
                <a:latin typeface="Arial" pitchFamily="34" charset="0"/>
                <a:cs typeface="Arial" pitchFamily="34" charset="0"/>
              </a:rPr>
              <a:t>Υπόλοιπος ιστός </a:t>
            </a:r>
            <a:r>
              <a:rPr lang="en-US" sz="2000" b="1" dirty="0" smtClean="0">
                <a:latin typeface="Arial" pitchFamily="34" charset="0"/>
                <a:cs typeface="Arial" pitchFamily="34" charset="0"/>
              </a:rPr>
              <a:t>: </a:t>
            </a:r>
            <a:r>
              <a:rPr lang="el-GR" sz="2000" dirty="0" smtClean="0">
                <a:latin typeface="Arial" pitchFamily="34" charset="0"/>
                <a:cs typeface="Arial" pitchFamily="34" charset="0"/>
              </a:rPr>
              <a:t>Κίτρινος</a:t>
            </a:r>
          </a:p>
          <a:p>
            <a:pPr>
              <a:lnSpc>
                <a:spcPct val="150000"/>
              </a:lnSpc>
            </a:pPr>
            <a:endParaRPr lang="el-GR" sz="2000" b="1" dirty="0" smtClean="0">
              <a:latin typeface="Arial" pitchFamily="34" charset="0"/>
              <a:cs typeface="Arial" pitchFamily="34" charset="0"/>
            </a:endParaRPr>
          </a:p>
          <a:p>
            <a:pPr>
              <a:lnSpc>
                <a:spcPct val="150000"/>
              </a:lnSpc>
            </a:pPr>
            <a:r>
              <a:rPr lang="el-GR" sz="2000" b="1" dirty="0" smtClean="0">
                <a:latin typeface="Arial" pitchFamily="34" charset="0"/>
                <a:cs typeface="Arial" pitchFamily="34" charset="0"/>
              </a:rPr>
              <a:t>Διαλύματα:</a:t>
            </a:r>
          </a:p>
          <a:p>
            <a:pPr>
              <a:lnSpc>
                <a:spcPct val="150000"/>
              </a:lnSpc>
            </a:pPr>
            <a:endParaRPr lang="el-GR" sz="2000" b="1" dirty="0" smtClean="0">
              <a:latin typeface="Arial" pitchFamily="34" charset="0"/>
              <a:cs typeface="Arial" pitchFamily="34" charset="0"/>
            </a:endParaRPr>
          </a:p>
          <a:p>
            <a:pPr>
              <a:lnSpc>
                <a:spcPct val="150000"/>
              </a:lnSpc>
            </a:pPr>
            <a:r>
              <a:rPr lang="en-GB" sz="2000" b="1" dirty="0" smtClean="0">
                <a:latin typeface="Arial" pitchFamily="34" charset="0"/>
                <a:cs typeface="Arial" pitchFamily="34" charset="0"/>
              </a:rPr>
              <a:t>Mayer's </a:t>
            </a:r>
            <a:r>
              <a:rPr lang="en-GB" sz="2000" b="1" dirty="0" err="1" smtClean="0">
                <a:latin typeface="Arial" pitchFamily="34" charset="0"/>
                <a:cs typeface="Arial" pitchFamily="34" charset="0"/>
              </a:rPr>
              <a:t>Hematoxylin</a:t>
            </a:r>
            <a:endParaRPr lang="el-GR" sz="2000" b="1" dirty="0" smtClean="0">
              <a:latin typeface="Arial" pitchFamily="34" charset="0"/>
              <a:cs typeface="Arial" pitchFamily="34" charset="0"/>
            </a:endParaRPr>
          </a:p>
          <a:p>
            <a:pPr>
              <a:lnSpc>
                <a:spcPct val="150000"/>
              </a:lnSpc>
            </a:pPr>
            <a:r>
              <a:rPr lang="el-GR" sz="2000" dirty="0" smtClean="0">
                <a:latin typeface="Arial" pitchFamily="34" charset="0"/>
                <a:cs typeface="Arial" pitchFamily="34" charset="0"/>
              </a:rPr>
              <a:t>Διάλυμα </a:t>
            </a:r>
            <a:r>
              <a:rPr lang="en-AU" sz="2000" dirty="0" err="1" smtClean="0">
                <a:latin typeface="Arial" pitchFamily="34" charset="0"/>
                <a:cs typeface="Arial" pitchFamily="34" charset="0"/>
              </a:rPr>
              <a:t>mucicarmine</a:t>
            </a:r>
            <a:r>
              <a:rPr lang="en-AU" sz="2000" dirty="0" smtClean="0">
                <a:latin typeface="Arial" pitchFamily="34" charset="0"/>
                <a:cs typeface="Arial" pitchFamily="34" charset="0"/>
              </a:rPr>
              <a:t> </a:t>
            </a:r>
            <a:endParaRPr lang="el-GR" sz="2000" b="1" dirty="0" smtClean="0">
              <a:latin typeface="Arial" pitchFamily="34" charset="0"/>
              <a:cs typeface="Arial" pitchFamily="34" charset="0"/>
            </a:endParaRPr>
          </a:p>
          <a:p>
            <a:pPr>
              <a:lnSpc>
                <a:spcPct val="90000"/>
              </a:lnSpc>
            </a:pPr>
            <a:endParaRPr lang="en-US" b="1" dirty="0" smtClean="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 Ομάδα"/>
          <p:cNvGrpSpPr/>
          <p:nvPr/>
        </p:nvGrpSpPr>
        <p:grpSpPr>
          <a:xfrm>
            <a:off x="107504" y="260648"/>
            <a:ext cx="8928992" cy="6408352"/>
            <a:chOff x="107504" y="260648"/>
            <a:chExt cx="8928992" cy="6408352"/>
          </a:xfrm>
        </p:grpSpPr>
        <p:sp>
          <p:nvSpPr>
            <p:cNvPr id="7" name="6 - Ορθογώνιο"/>
            <p:cNvSpPr/>
            <p:nvPr/>
          </p:nvSpPr>
          <p:spPr>
            <a:xfrm>
              <a:off x="395536" y="260648"/>
              <a:ext cx="8352928" cy="2862322"/>
            </a:xfrm>
            <a:prstGeom prst="rect">
              <a:avLst/>
            </a:prstGeom>
          </p:spPr>
          <p:txBody>
            <a:bodyPr wrap="square">
              <a:spAutoFit/>
            </a:bodyPr>
            <a:lstStyle/>
            <a:p>
              <a:pPr algn="ctr">
                <a:lnSpc>
                  <a:spcPct val="150000"/>
                </a:lnSpc>
              </a:pPr>
              <a:r>
                <a:rPr lang="el-GR" sz="2000" b="1" dirty="0" smtClean="0">
                  <a:latin typeface="Arial" pitchFamily="34" charset="0"/>
                  <a:cs typeface="Arial" pitchFamily="34" charset="0"/>
                </a:rPr>
                <a:t>Χρώση </a:t>
              </a:r>
              <a:r>
                <a:rPr lang="en-US" sz="2000" b="1" dirty="0" err="1" smtClean="0">
                  <a:latin typeface="Arial" pitchFamily="34" charset="0"/>
                  <a:cs typeface="Arial" pitchFamily="34" charset="0"/>
                </a:rPr>
                <a:t>Mucicarmine</a:t>
              </a:r>
              <a:r>
                <a:rPr lang="en-US" sz="2000" b="1" dirty="0" smtClean="0">
                  <a:latin typeface="Arial" pitchFamily="34" charset="0"/>
                  <a:cs typeface="Arial" pitchFamily="34" charset="0"/>
                </a:rPr>
                <a:t> </a:t>
              </a:r>
              <a:endParaRPr lang="el-GR" sz="2000" b="1" dirty="0" smtClean="0">
                <a:latin typeface="Arial" pitchFamily="34" charset="0"/>
                <a:cs typeface="Arial" pitchFamily="34" charset="0"/>
              </a:endParaRPr>
            </a:p>
            <a:p>
              <a:pPr algn="ctr">
                <a:lnSpc>
                  <a:spcPct val="150000"/>
                </a:lnSpc>
              </a:pPr>
              <a:endParaRPr lang="el-GR" sz="2000" b="1" dirty="0" smtClean="0">
                <a:latin typeface="Arial" pitchFamily="34" charset="0"/>
                <a:cs typeface="Arial" pitchFamily="34" charset="0"/>
              </a:endParaRPr>
            </a:p>
            <a:p>
              <a:pPr>
                <a:lnSpc>
                  <a:spcPct val="150000"/>
                </a:lnSpc>
              </a:pPr>
              <a:r>
                <a:rPr lang="el-GR" sz="2000" b="1" dirty="0" smtClean="0">
                  <a:latin typeface="Arial" pitchFamily="34" charset="0"/>
                  <a:cs typeface="Arial" pitchFamily="34" charset="0"/>
                </a:rPr>
                <a:t>Αριστερά: </a:t>
              </a:r>
              <a:r>
                <a:rPr lang="el-GR" sz="2000" dirty="0" err="1" smtClean="0">
                  <a:latin typeface="Arial" pitchFamily="34" charset="0"/>
                  <a:cs typeface="Arial" pitchFamily="34" charset="0"/>
                </a:rPr>
                <a:t>Αδενοπλακώδες</a:t>
              </a:r>
              <a:r>
                <a:rPr lang="el-GR" sz="2000" dirty="0" smtClean="0">
                  <a:latin typeface="Arial" pitchFamily="34" charset="0"/>
                  <a:cs typeface="Arial" pitchFamily="34" charset="0"/>
                </a:rPr>
                <a:t> καρκίνωμα πνεύμονα. Η χρώση τονίζει τα βλεννοπαραγωγικά κύτταρα μάσα στον όγκο.</a:t>
              </a:r>
            </a:p>
            <a:p>
              <a:pPr>
                <a:lnSpc>
                  <a:spcPct val="150000"/>
                </a:lnSpc>
              </a:pPr>
              <a:r>
                <a:rPr lang="el-GR" sz="2000" b="1" dirty="0" smtClean="0">
                  <a:latin typeface="Arial" pitchFamily="34" charset="0"/>
                  <a:cs typeface="Arial" pitchFamily="34" charset="0"/>
                </a:rPr>
                <a:t>Δεξιά: </a:t>
              </a:r>
              <a:r>
                <a:rPr lang="el-GR" sz="2000" dirty="0" err="1" smtClean="0">
                  <a:latin typeface="Arial" pitchFamily="34" charset="0"/>
                  <a:cs typeface="Arial" pitchFamily="34" charset="0"/>
                </a:rPr>
                <a:t>χολαγγειοκαρκίνωμα</a:t>
              </a:r>
              <a:r>
                <a:rPr lang="el-GR" sz="2000" dirty="0" smtClean="0">
                  <a:latin typeface="Arial" pitchFamily="34" charset="0"/>
                  <a:cs typeface="Arial" pitchFamily="34" charset="0"/>
                </a:rPr>
                <a:t> με ενδοκυττάρια παραγωγή </a:t>
              </a:r>
              <a:r>
                <a:rPr lang="el-GR" sz="2000" dirty="0" err="1" smtClean="0">
                  <a:latin typeface="Arial" pitchFamily="34" charset="0"/>
                  <a:cs typeface="Arial" pitchFamily="34" charset="0"/>
                </a:rPr>
                <a:t>βλέννης</a:t>
              </a:r>
              <a:r>
                <a:rPr lang="el-GR" sz="2000" dirty="0" smtClean="0">
                  <a:latin typeface="Arial" pitchFamily="34" charset="0"/>
                  <a:cs typeface="Arial" pitchFamily="34" charset="0"/>
                </a:rPr>
                <a:t> από τα καρκινικά κύτταρα </a:t>
              </a:r>
            </a:p>
          </p:txBody>
        </p:sp>
        <p:grpSp>
          <p:nvGrpSpPr>
            <p:cNvPr id="9" name="8 - Ομάδα"/>
            <p:cNvGrpSpPr/>
            <p:nvPr/>
          </p:nvGrpSpPr>
          <p:grpSpPr>
            <a:xfrm>
              <a:off x="107504" y="3429000"/>
              <a:ext cx="8928992" cy="3240000"/>
              <a:chOff x="107504" y="3618000"/>
              <a:chExt cx="8928992" cy="3240000"/>
            </a:xfrm>
          </p:grpSpPr>
          <p:pic>
            <p:nvPicPr>
              <p:cNvPr id="109573" name="Picture 5"/>
              <p:cNvPicPr preferRelativeResize="0">
                <a:picLocks noChangeArrowheads="1"/>
              </p:cNvPicPr>
              <p:nvPr/>
            </p:nvPicPr>
            <p:blipFill>
              <a:blip r:embed="rId2" cstate="print"/>
              <a:srcRect/>
              <a:stretch>
                <a:fillRect/>
              </a:stretch>
            </p:blipFill>
            <p:spPr bwMode="auto">
              <a:xfrm>
                <a:off x="107504" y="3618000"/>
                <a:ext cx="4392488" cy="3240000"/>
              </a:xfrm>
              <a:prstGeom prst="rect">
                <a:avLst/>
              </a:prstGeom>
              <a:noFill/>
              <a:ln w="9525">
                <a:noFill/>
                <a:miter lim="800000"/>
                <a:headEnd/>
                <a:tailEnd/>
              </a:ln>
            </p:spPr>
          </p:pic>
          <p:pic>
            <p:nvPicPr>
              <p:cNvPr id="109575" name="Picture 7" descr="Unfortunately we are unable to provide accessible alternative text for this. If you require assistance to access this image, please contact help@nature.com or the author"/>
              <p:cNvPicPr preferRelativeResize="0">
                <a:picLocks noChangeArrowheads="1"/>
              </p:cNvPicPr>
              <p:nvPr/>
            </p:nvPicPr>
            <p:blipFill>
              <a:blip r:embed="rId3" cstate="print"/>
              <a:srcRect/>
              <a:stretch>
                <a:fillRect/>
              </a:stretch>
            </p:blipFill>
            <p:spPr bwMode="auto">
              <a:xfrm>
                <a:off x="4644008" y="3618000"/>
                <a:ext cx="4392488" cy="3240000"/>
              </a:xfrm>
              <a:prstGeom prst="rect">
                <a:avLst/>
              </a:prstGeom>
              <a:noFill/>
            </p:spPr>
          </p:pic>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8676" y="214290"/>
            <a:ext cx="8892480" cy="5586145"/>
          </a:xfrm>
          <a:prstGeom prst="rect">
            <a:avLst/>
          </a:prstGeom>
        </p:spPr>
        <p:txBody>
          <a:bodyPr wrap="square">
            <a:spAutoFit/>
          </a:bodyPr>
          <a:lstStyle/>
          <a:p>
            <a:pPr algn="ctr">
              <a:lnSpc>
                <a:spcPct val="150000"/>
              </a:lnSpc>
            </a:pPr>
            <a:r>
              <a:rPr lang="el-GR" dirty="0" smtClean="0">
                <a:latin typeface="Arial" pitchFamily="34" charset="0"/>
                <a:cs typeface="Arial" pitchFamily="34" charset="0"/>
              </a:rPr>
              <a:t> </a:t>
            </a:r>
            <a:r>
              <a:rPr lang="el-GR" sz="2000" b="1" dirty="0" smtClean="0">
                <a:latin typeface="Arial" pitchFamily="34" charset="0"/>
                <a:cs typeface="Arial" pitchFamily="34" charset="0"/>
              </a:rPr>
              <a:t>Όροι σχετικοί με τους υδατάνθρακες του ιστού</a:t>
            </a:r>
          </a:p>
          <a:p>
            <a:pPr algn="ctr">
              <a:lnSpc>
                <a:spcPct val="150000"/>
              </a:lnSpc>
            </a:pPr>
            <a:endParaRPr lang="el-GR" sz="2000"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Οι </a:t>
            </a:r>
            <a:r>
              <a:rPr lang="el-GR" b="1" dirty="0" err="1" smtClean="0">
                <a:latin typeface="Arial" pitchFamily="34" charset="0"/>
                <a:cs typeface="Arial" pitchFamily="34" charset="0"/>
              </a:rPr>
              <a:t>γλυκάνες</a:t>
            </a:r>
            <a:r>
              <a:rPr lang="el-GR" b="1" dirty="0" smtClean="0">
                <a:latin typeface="Arial" pitchFamily="34" charset="0"/>
                <a:cs typeface="Arial" pitchFamily="34" charset="0"/>
              </a:rPr>
              <a:t> ή πολυσακχαρίτες </a:t>
            </a:r>
            <a:r>
              <a:rPr lang="el-GR" dirty="0" smtClean="0">
                <a:latin typeface="Arial" pitchFamily="34" charset="0"/>
                <a:cs typeface="Arial" pitchFamily="34" charset="0"/>
              </a:rPr>
              <a:t>αποτελούνται από μεγάλο αριθμό μονοσακχαριτών ενωμένων μεταξύ τους με </a:t>
            </a:r>
            <a:r>
              <a:rPr lang="el-GR" dirty="0" err="1" smtClean="0">
                <a:latin typeface="Arial" pitchFamily="34" charset="0"/>
                <a:cs typeface="Arial" pitchFamily="34" charset="0"/>
              </a:rPr>
              <a:t>γλυκοζιτικούς</a:t>
            </a:r>
            <a:r>
              <a:rPr lang="el-GR" dirty="0" smtClean="0">
                <a:latin typeface="Arial" pitchFamily="34" charset="0"/>
                <a:cs typeface="Arial" pitchFamily="34" charset="0"/>
              </a:rPr>
              <a:t> δεσμούς σε ευθεία ή διακλαδωμένη αλυσίδα. Χαρακτηριστικό παράδειγμα είναι το </a:t>
            </a:r>
            <a:r>
              <a:rPr lang="el-GR" u="sng" dirty="0" smtClean="0">
                <a:latin typeface="Arial" pitchFamily="34" charset="0"/>
                <a:cs typeface="Arial" pitchFamily="34" charset="0"/>
              </a:rPr>
              <a:t>γλυκογόνο</a:t>
            </a:r>
            <a:r>
              <a:rPr lang="el-GR" dirty="0" smtClean="0">
                <a:latin typeface="Arial" pitchFamily="34" charset="0"/>
                <a:cs typeface="Arial" pitchFamily="34" charset="0"/>
              </a:rPr>
              <a:t> που αποτελείται από μόρια D-γλυκόζης συνδεδεμένα με δεσμούς α (1→4). </a:t>
            </a:r>
            <a:endParaRPr lang="en-US" dirty="0" smtClean="0">
              <a:latin typeface="Arial" pitchFamily="34" charset="0"/>
              <a:cs typeface="Arial" pitchFamily="34" charset="0"/>
            </a:endParaRP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Οι </a:t>
            </a:r>
            <a:r>
              <a:rPr lang="el-GR" b="1" dirty="0" err="1" smtClean="0">
                <a:latin typeface="Arial" pitchFamily="34" charset="0"/>
                <a:cs typeface="Arial" pitchFamily="34" charset="0"/>
              </a:rPr>
              <a:t>γλυκοζαμινογλυκάνες</a:t>
            </a:r>
            <a:r>
              <a:rPr lang="el-GR" b="1" dirty="0" smtClean="0">
                <a:latin typeface="Arial" pitchFamily="34" charset="0"/>
                <a:cs typeface="Arial" pitchFamily="34" charset="0"/>
              </a:rPr>
              <a:t> (</a:t>
            </a:r>
            <a:r>
              <a:rPr lang="en-GB" b="1" dirty="0" smtClean="0">
                <a:latin typeface="Arial" pitchFamily="34" charset="0"/>
                <a:cs typeface="Arial" pitchFamily="34" charset="0"/>
              </a:rPr>
              <a:t>GAGs)</a:t>
            </a:r>
            <a:r>
              <a:rPr lang="el-GR" b="1" dirty="0" smtClean="0">
                <a:latin typeface="Arial" pitchFamily="34" charset="0"/>
                <a:cs typeface="Arial" pitchFamily="34" charset="0"/>
              </a:rPr>
              <a:t> </a:t>
            </a:r>
            <a:r>
              <a:rPr lang="el-GR" dirty="0" smtClean="0">
                <a:latin typeface="Arial" pitchFamily="34" charset="0"/>
                <a:cs typeface="Arial" pitchFamily="34" charset="0"/>
              </a:rPr>
              <a:t>είναι </a:t>
            </a:r>
            <a:r>
              <a:rPr lang="el-GR" dirty="0" err="1" smtClean="0">
                <a:latin typeface="Arial" pitchFamily="34" charset="0"/>
                <a:cs typeface="Arial" pitchFamily="34" charset="0"/>
              </a:rPr>
              <a:t>πολυσακχαριτικές</a:t>
            </a:r>
            <a:r>
              <a:rPr lang="el-GR" dirty="0" smtClean="0">
                <a:latin typeface="Arial" pitchFamily="34" charset="0"/>
                <a:cs typeface="Arial" pitchFamily="34" charset="0"/>
              </a:rPr>
              <a:t> αλυσίδες που αποτελούνται συνήθως από επαναλαμβανόμενες </a:t>
            </a:r>
            <a:r>
              <a:rPr lang="el-GR" dirty="0" err="1" smtClean="0">
                <a:latin typeface="Arial" pitchFamily="34" charset="0"/>
                <a:cs typeface="Arial" pitchFamily="34" charset="0"/>
              </a:rPr>
              <a:t>δισακχαριτικές</a:t>
            </a:r>
            <a:r>
              <a:rPr lang="el-GR" dirty="0" smtClean="0">
                <a:latin typeface="Arial" pitchFamily="34" charset="0"/>
                <a:cs typeface="Arial" pitchFamily="34" charset="0"/>
              </a:rPr>
              <a:t> μονάδες χωρίς διακλαδώσεις. Περιέχουν τουλάχιστον ένα σάκχαρο με αρνητικά φορτισμένη </a:t>
            </a:r>
            <a:r>
              <a:rPr lang="el-GR" dirty="0" err="1" smtClean="0">
                <a:latin typeface="Arial" pitchFamily="34" charset="0"/>
                <a:cs typeface="Arial" pitchFamily="34" charset="0"/>
              </a:rPr>
              <a:t>καρβοξυλική</a:t>
            </a:r>
            <a:r>
              <a:rPr lang="el-GR" dirty="0" smtClean="0">
                <a:latin typeface="Arial" pitchFamily="34" charset="0"/>
                <a:cs typeface="Arial" pitchFamily="34" charset="0"/>
              </a:rPr>
              <a:t> ή θειική ομάδα, άρα φέρουν υψηλό αρνητικό φορτίο. Παράδειγμα είναι η </a:t>
            </a:r>
            <a:r>
              <a:rPr lang="el-GR" dirty="0" err="1" smtClean="0">
                <a:latin typeface="Arial" pitchFamily="34" charset="0"/>
                <a:cs typeface="Arial" pitchFamily="34" charset="0"/>
              </a:rPr>
              <a:t>υαλουρονάνη</a:t>
            </a:r>
            <a:r>
              <a:rPr lang="el-GR" dirty="0" smtClean="0">
                <a:latin typeface="Arial" pitchFamily="34" charset="0"/>
                <a:cs typeface="Arial" pitchFamily="34" charset="0"/>
              </a:rPr>
              <a:t>, ή αλλιώς </a:t>
            </a:r>
            <a:r>
              <a:rPr lang="el-GR" u="sng" dirty="0" err="1" smtClean="0">
                <a:latin typeface="Arial" pitchFamily="34" charset="0"/>
                <a:cs typeface="Arial" pitchFamily="34" charset="0"/>
              </a:rPr>
              <a:t>υαλουρονικό</a:t>
            </a:r>
            <a:r>
              <a:rPr lang="el-GR" u="sng" dirty="0" smtClean="0">
                <a:latin typeface="Arial" pitchFamily="34" charset="0"/>
                <a:cs typeface="Arial" pitchFamily="34" charset="0"/>
              </a:rPr>
              <a:t> οξύ </a:t>
            </a:r>
            <a:r>
              <a:rPr lang="el-GR" dirty="0" smtClean="0">
                <a:latin typeface="Arial" pitchFamily="34" charset="0"/>
                <a:cs typeface="Arial" pitchFamily="34" charset="0"/>
              </a:rPr>
              <a:t>που βρίσκεται κυρίως στην </a:t>
            </a:r>
            <a:r>
              <a:rPr lang="el-GR" dirty="0" err="1" smtClean="0">
                <a:latin typeface="Arial" pitchFamily="34" charset="0"/>
                <a:cs typeface="Arial" pitchFamily="34" charset="0"/>
              </a:rPr>
              <a:t>εξωκυττάρια</a:t>
            </a:r>
            <a:r>
              <a:rPr lang="el-GR" dirty="0" smtClean="0">
                <a:latin typeface="Arial" pitchFamily="34" charset="0"/>
                <a:cs typeface="Arial" pitchFamily="34" charset="0"/>
              </a:rPr>
              <a:t> θεμέλια ουσία.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44" y="71414"/>
            <a:ext cx="8786874" cy="6324808"/>
          </a:xfrm>
          <a:prstGeom prst="rect">
            <a:avLst/>
          </a:prstGeom>
        </p:spPr>
        <p:txBody>
          <a:bodyPr wrap="square">
            <a:spAutoFit/>
          </a:bodyPr>
          <a:lstStyle/>
          <a:p>
            <a:pPr algn="ctr">
              <a:lnSpc>
                <a:spcPct val="150000"/>
              </a:lnSpc>
            </a:pPr>
            <a:r>
              <a:rPr lang="el-GR" dirty="0" smtClean="0">
                <a:latin typeface="Arial" pitchFamily="34" charset="0"/>
                <a:cs typeface="Arial" pitchFamily="34" charset="0"/>
              </a:rPr>
              <a:t> </a:t>
            </a:r>
            <a:r>
              <a:rPr lang="el-GR" b="1" dirty="0" smtClean="0">
                <a:latin typeface="Arial" pitchFamily="34" charset="0"/>
                <a:cs typeface="Arial" pitchFamily="34" charset="0"/>
              </a:rPr>
              <a:t>Όροι σχετικοί με τους υδατάνθρακες του ιστού</a:t>
            </a:r>
          </a:p>
          <a:p>
            <a:pPr>
              <a:lnSpc>
                <a:spcPct val="150000"/>
              </a:lnSpc>
            </a:pPr>
            <a:endParaRPr lang="el-GR" b="1"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Οι </a:t>
            </a:r>
            <a:r>
              <a:rPr lang="el-GR" dirty="0" err="1" smtClean="0">
                <a:latin typeface="Arial" pitchFamily="34" charset="0"/>
                <a:cs typeface="Arial" pitchFamily="34" charset="0"/>
              </a:rPr>
              <a:t>γλυκοζαμινογλυκάνες</a:t>
            </a:r>
            <a:r>
              <a:rPr lang="el-GR" dirty="0" smtClean="0">
                <a:latin typeface="Arial" pitchFamily="34" charset="0"/>
                <a:cs typeface="Arial" pitchFamily="34" charset="0"/>
              </a:rPr>
              <a:t> που είναι συνδεμένες με ένα πρωτεϊνικό πυρήνα σχηματίζουν τις </a:t>
            </a:r>
            <a:r>
              <a:rPr lang="el-GR" b="1" dirty="0" err="1" smtClean="0">
                <a:latin typeface="Arial" pitchFamily="34" charset="0"/>
                <a:cs typeface="Arial" pitchFamily="34" charset="0"/>
              </a:rPr>
              <a:t>Πρωτεογλυκάνες</a:t>
            </a:r>
            <a:r>
              <a:rPr lang="el-GR" dirty="0" smtClean="0">
                <a:latin typeface="Arial" pitchFamily="34" charset="0"/>
                <a:cs typeface="Arial" pitchFamily="34" charset="0"/>
              </a:rPr>
              <a:t>. Οι </a:t>
            </a:r>
            <a:r>
              <a:rPr lang="el-GR" b="1" dirty="0" smtClean="0">
                <a:latin typeface="Arial" pitchFamily="34" charset="0"/>
                <a:cs typeface="Arial" pitchFamily="34" charset="0"/>
              </a:rPr>
              <a:t>Πρωτεογλυκάνες </a:t>
            </a:r>
            <a:r>
              <a:rPr lang="el-GR" dirty="0" smtClean="0">
                <a:latin typeface="Arial" pitchFamily="34" charset="0"/>
                <a:cs typeface="Arial" pitchFamily="34" charset="0"/>
              </a:rPr>
              <a:t>αποτελούν βασικό συστατικό της διάμεσης </a:t>
            </a:r>
            <a:r>
              <a:rPr lang="el-GR" dirty="0" err="1" smtClean="0">
                <a:latin typeface="Arial" pitchFamily="34" charset="0"/>
                <a:cs typeface="Arial" pitchFamily="34" charset="0"/>
              </a:rPr>
              <a:t>εξωκυττάριας</a:t>
            </a:r>
            <a:r>
              <a:rPr lang="el-GR" dirty="0" smtClean="0">
                <a:latin typeface="Arial" pitchFamily="34" charset="0"/>
                <a:cs typeface="Arial" pitchFamily="34" charset="0"/>
              </a:rPr>
              <a:t> ουσίας, της κυτταρικής μεμβράνης, του κυτταροπλάσματος, βρίσκονται στον ορό του αίματος και στα ούρα. </a:t>
            </a:r>
            <a:endParaRPr lang="en-GB" dirty="0" smtClean="0">
              <a:latin typeface="Arial" pitchFamily="34" charset="0"/>
              <a:cs typeface="Arial" pitchFamily="34" charset="0"/>
            </a:endParaRPr>
          </a:p>
          <a:p>
            <a:pPr>
              <a:lnSpc>
                <a:spcPct val="150000"/>
              </a:lnSpc>
            </a:pPr>
            <a:endParaRPr lang="en-GB"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Οι </a:t>
            </a:r>
            <a:r>
              <a:rPr lang="el-GR" b="1" dirty="0" err="1" smtClean="0">
                <a:latin typeface="Arial" pitchFamily="34" charset="0"/>
                <a:cs typeface="Arial" pitchFamily="34" charset="0"/>
              </a:rPr>
              <a:t>Βλεννοπολυσακχαρίτες</a:t>
            </a:r>
            <a:r>
              <a:rPr lang="el-GR" b="1" dirty="0" smtClean="0">
                <a:latin typeface="Arial" pitchFamily="34" charset="0"/>
                <a:cs typeface="Arial" pitchFamily="34" charset="0"/>
              </a:rPr>
              <a:t> </a:t>
            </a:r>
            <a:r>
              <a:rPr lang="el-GR" dirty="0" smtClean="0">
                <a:latin typeface="Arial" pitchFamily="34" charset="0"/>
                <a:cs typeface="Arial" pitchFamily="34" charset="0"/>
              </a:rPr>
              <a:t> είναι </a:t>
            </a:r>
            <a:r>
              <a:rPr lang="el-GR" dirty="0" err="1" smtClean="0">
                <a:latin typeface="Arial" pitchFamily="34" charset="0"/>
                <a:cs typeface="Arial" pitchFamily="34" charset="0"/>
              </a:rPr>
              <a:t>ετερο</a:t>
            </a:r>
            <a:r>
              <a:rPr lang="el-GR" dirty="0" smtClean="0">
                <a:latin typeface="Arial" pitchFamily="34" charset="0"/>
                <a:cs typeface="Arial" pitchFamily="34" charset="0"/>
              </a:rPr>
              <a:t>- πολυσακχαρίτες ελεύθεροι από αμινοξέα και πρωτεΐνες .</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Οι </a:t>
            </a:r>
            <a:r>
              <a:rPr lang="el-GR" b="1" dirty="0" err="1" smtClean="0">
                <a:latin typeface="Arial" pitchFamily="34" charset="0"/>
                <a:cs typeface="Arial" pitchFamily="34" charset="0"/>
              </a:rPr>
              <a:t>γλυκοπρωτεΐνες</a:t>
            </a:r>
            <a:r>
              <a:rPr lang="el-GR" dirty="0" smtClean="0">
                <a:latin typeface="Arial" pitchFamily="34" charset="0"/>
                <a:cs typeface="Arial" pitchFamily="34" charset="0"/>
              </a:rPr>
              <a:t> αποτελούνται από ένα πρωτεϊνικό μόριο που είναι η σπονδυλική στήλη του συμπλέγματος, ενώ οι υδατάνθρακες βρίσκονται υπό τη μορφή πλάγιων αλυσίδων. Οι πλάγιες αλυσίδες είναι πολλών ειδών σάκχαρα. Οι </a:t>
            </a:r>
            <a:r>
              <a:rPr lang="el-GR" b="1" dirty="0" err="1" smtClean="0">
                <a:latin typeface="Arial" pitchFamily="34" charset="0"/>
                <a:cs typeface="Arial" pitchFamily="34" charset="0"/>
              </a:rPr>
              <a:t>γλυκοπρωτεΐνες</a:t>
            </a:r>
            <a:r>
              <a:rPr lang="el-GR" dirty="0" smtClean="0">
                <a:latin typeface="Arial" pitchFamily="34" charset="0"/>
                <a:cs typeface="Arial" pitchFamily="34" charset="0"/>
              </a:rPr>
              <a:t> βρίσκονται στην εξωτερική επιφάνεια του κυττάρου ή εκκρίνονται από το κύτταρο υπό την μορφή </a:t>
            </a:r>
            <a:r>
              <a:rPr lang="el-GR" dirty="0" err="1" smtClean="0">
                <a:latin typeface="Arial" pitchFamily="34" charset="0"/>
                <a:cs typeface="Arial" pitchFamily="34" charset="0"/>
              </a:rPr>
              <a:t>βλέννης</a:t>
            </a:r>
            <a:r>
              <a:rPr lang="el-GR" dirty="0" smtClean="0">
                <a:latin typeface="Arial" pitchFamily="34" charset="0"/>
                <a:cs typeface="Arial" pitchFamily="34" charset="0"/>
              </a:rPr>
              <a:t> ή ορμονών. </a:t>
            </a:r>
            <a:endParaRPr lang="en-GB" dirty="0" smtClean="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285720" y="142852"/>
            <a:ext cx="8572560" cy="5909310"/>
          </a:xfrm>
          <a:prstGeom prst="rect">
            <a:avLst/>
          </a:prstGeom>
        </p:spPr>
        <p:txBody>
          <a:bodyPr wrap="square">
            <a:spAutoFit/>
          </a:bodyPr>
          <a:lstStyle/>
          <a:p>
            <a:pPr algn="ctr">
              <a:lnSpc>
                <a:spcPct val="150000"/>
              </a:lnSpc>
            </a:pPr>
            <a:r>
              <a:rPr lang="el-GR" dirty="0" smtClean="0">
                <a:latin typeface="Arial" pitchFamily="34" charset="0"/>
                <a:cs typeface="Arial" pitchFamily="34" charset="0"/>
              </a:rPr>
              <a:t> </a:t>
            </a:r>
            <a:r>
              <a:rPr lang="el-GR" b="1" dirty="0" smtClean="0">
                <a:latin typeface="Arial" pitchFamily="34" charset="0"/>
                <a:cs typeface="Arial" pitchFamily="34" charset="0"/>
              </a:rPr>
              <a:t>Όροι σχετικοί με τους υδατάνθρακες του ιστού</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Το </a:t>
            </a:r>
            <a:r>
              <a:rPr lang="el-GR" dirty="0" err="1" smtClean="0">
                <a:latin typeface="Arial" pitchFamily="34" charset="0"/>
                <a:cs typeface="Arial" pitchFamily="34" charset="0"/>
              </a:rPr>
              <a:t>γλυκολυτικό</a:t>
            </a:r>
            <a:r>
              <a:rPr lang="el-GR" dirty="0" smtClean="0">
                <a:latin typeface="Arial" pitchFamily="34" charset="0"/>
                <a:cs typeface="Arial" pitchFamily="34" charset="0"/>
              </a:rPr>
              <a:t> μέρος μιας συγκεκριμένης </a:t>
            </a:r>
            <a:r>
              <a:rPr lang="el-GR" b="1" dirty="0" err="1" smtClean="0">
                <a:latin typeface="Arial" pitchFamily="34" charset="0"/>
                <a:cs typeface="Arial" pitchFamily="34" charset="0"/>
              </a:rPr>
              <a:t>γλυκοπρωτεïνη</a:t>
            </a:r>
            <a:r>
              <a:rPr lang="el-GR" dirty="0" err="1" smtClean="0">
                <a:latin typeface="Arial" pitchFamily="34" charset="0"/>
                <a:cs typeface="Arial" pitchFamily="34" charset="0"/>
              </a:rPr>
              <a:t>ς</a:t>
            </a:r>
            <a:r>
              <a:rPr lang="el-GR" dirty="0" smtClean="0">
                <a:latin typeface="Arial" pitchFamily="34" charset="0"/>
                <a:cs typeface="Arial" pitchFamily="34" charset="0"/>
              </a:rPr>
              <a:t> παρουσιάζει δομική </a:t>
            </a:r>
            <a:r>
              <a:rPr lang="el-GR" dirty="0" err="1" smtClean="0">
                <a:latin typeface="Arial" pitchFamily="34" charset="0"/>
                <a:cs typeface="Arial" pitchFamily="34" charset="0"/>
              </a:rPr>
              <a:t>ετερογενετικότητα</a:t>
            </a:r>
            <a:r>
              <a:rPr lang="el-GR" dirty="0" smtClean="0">
                <a:latin typeface="Arial" pitchFamily="34" charset="0"/>
                <a:cs typeface="Arial" pitchFamily="34" charset="0"/>
              </a:rPr>
              <a:t> </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Οι υδατάνθρακες στην </a:t>
            </a:r>
            <a:r>
              <a:rPr lang="el-GR" b="1" dirty="0" err="1" smtClean="0">
                <a:latin typeface="Arial" pitchFamily="34" charset="0"/>
                <a:cs typeface="Arial" pitchFamily="34" charset="0"/>
              </a:rPr>
              <a:t>γλυκοπρωτεΐνη</a:t>
            </a:r>
            <a:r>
              <a:rPr lang="el-GR" dirty="0" smtClean="0">
                <a:latin typeface="Arial" pitchFamily="34" charset="0"/>
                <a:cs typeface="Arial" pitchFamily="34" charset="0"/>
              </a:rPr>
              <a:t> προστατεύουν την πρωτεΐνη από την πρωτεόλυση, παίζουν αποφασιστικό ρόλο στα φαινόμενα αναγνώρισης που είναι συνδεμένα με τη ρύθμιση της κυτταρικής διαφοροποίησης και της ανάπτυξης, και ότι αποσυντονισμός αυτού του μηχανισμού προκαλεί παθολογικές καταστάσεις όπως τις καρκινικές παθήσεις κτλ. </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Όπως φαίνεται οι υδατάνθρακες των </a:t>
            </a:r>
            <a:r>
              <a:rPr lang="el-GR" b="1" dirty="0" err="1" smtClean="0">
                <a:latin typeface="Arial" pitchFamily="34" charset="0"/>
                <a:cs typeface="Arial" pitchFamily="34" charset="0"/>
              </a:rPr>
              <a:t>γλυκοπρωτεινών</a:t>
            </a:r>
            <a:r>
              <a:rPr lang="el-GR" dirty="0" smtClean="0">
                <a:latin typeface="Arial" pitchFamily="34" charset="0"/>
                <a:cs typeface="Arial" pitchFamily="34" charset="0"/>
              </a:rPr>
              <a:t> δεν έχουν μια και μοναδική λειτουργία, και διάφορες </a:t>
            </a:r>
            <a:r>
              <a:rPr lang="el-GR" b="1" dirty="0" err="1" smtClean="0">
                <a:latin typeface="Arial" pitchFamily="34" charset="0"/>
                <a:cs typeface="Arial" pitchFamily="34" charset="0"/>
              </a:rPr>
              <a:t>γλυκοπρωτείνες</a:t>
            </a:r>
            <a:r>
              <a:rPr lang="el-GR" dirty="0" smtClean="0">
                <a:latin typeface="Arial" pitchFamily="34" charset="0"/>
                <a:cs typeface="Arial" pitchFamily="34" charset="0"/>
              </a:rPr>
              <a:t> έχουν ανάγκη διαφορετικούς υδατάνθρακες για την εξάσκηση μιας λειτουργίας.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256193"/>
            <a:ext cx="8572560" cy="5493812"/>
          </a:xfrm>
          <a:prstGeom prst="rect">
            <a:avLst/>
          </a:prstGeom>
        </p:spPr>
        <p:txBody>
          <a:bodyPr wrap="square">
            <a:spAutoFit/>
          </a:bodyPr>
          <a:lstStyle/>
          <a:p>
            <a:pPr algn="ctr">
              <a:lnSpc>
                <a:spcPct val="150000"/>
              </a:lnSpc>
            </a:pPr>
            <a:r>
              <a:rPr lang="el-GR" dirty="0" smtClean="0">
                <a:latin typeface="Arial" pitchFamily="34" charset="0"/>
                <a:cs typeface="Arial" pitchFamily="34" charset="0"/>
              </a:rPr>
              <a:t> </a:t>
            </a:r>
            <a:r>
              <a:rPr lang="el-GR" b="1" dirty="0" smtClean="0">
                <a:latin typeface="Arial" pitchFamily="34" charset="0"/>
                <a:cs typeface="Arial" pitchFamily="34" charset="0"/>
              </a:rPr>
              <a:t>Όροι σχετικοί με τους υδατάνθρακες του ιστού</a:t>
            </a:r>
          </a:p>
          <a:p>
            <a:pPr algn="ctr">
              <a:lnSpc>
                <a:spcPct val="150000"/>
              </a:lnSpc>
            </a:pPr>
            <a:endParaRPr lang="el-GR" b="1"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Στην πράξη χρησιμοποιείται ευρέως αν και δεν </a:t>
            </a:r>
            <a:r>
              <a:rPr lang="el-GR" dirty="0" err="1" smtClean="0">
                <a:latin typeface="Arial" pitchFamily="34" charset="0"/>
                <a:cs typeface="Arial" pitchFamily="34" charset="0"/>
              </a:rPr>
              <a:t>ειναι</a:t>
            </a:r>
            <a:r>
              <a:rPr lang="el-GR" dirty="0" smtClean="0">
                <a:latin typeface="Arial" pitchFamily="34" charset="0"/>
                <a:cs typeface="Arial" pitchFamily="34" charset="0"/>
              </a:rPr>
              <a:t> δόκιμος ο όρος </a:t>
            </a:r>
            <a:r>
              <a:rPr lang="el-GR" b="1" dirty="0" smtClean="0">
                <a:latin typeface="Arial" pitchFamily="34" charset="0"/>
                <a:cs typeface="Arial" pitchFamily="34" charset="0"/>
              </a:rPr>
              <a:t>βλέννες</a:t>
            </a:r>
            <a:r>
              <a:rPr lang="el-GR" dirty="0" smtClean="0">
                <a:latin typeface="Arial" pitchFamily="34" charset="0"/>
                <a:cs typeface="Arial" pitchFamily="34" charset="0"/>
              </a:rPr>
              <a:t> (</a:t>
            </a:r>
            <a:r>
              <a:rPr lang="en-GB" dirty="0" err="1" smtClean="0">
                <a:latin typeface="Arial" pitchFamily="34" charset="0"/>
                <a:cs typeface="Arial" pitchFamily="34" charset="0"/>
              </a:rPr>
              <a:t>Mucins</a:t>
            </a:r>
            <a:r>
              <a:rPr lang="el-GR" dirty="0" smtClean="0">
                <a:latin typeface="Arial" pitchFamily="34" charset="0"/>
                <a:cs typeface="Arial" pitchFamily="34" charset="0"/>
              </a:rPr>
              <a:t>) για να υποδηλώσει τις</a:t>
            </a:r>
            <a:r>
              <a:rPr lang="el-GR" b="1" dirty="0" smtClean="0">
                <a:latin typeface="Arial" pitchFamily="34" charset="0"/>
                <a:cs typeface="Arial" pitchFamily="34" charset="0"/>
              </a:rPr>
              <a:t> </a:t>
            </a:r>
            <a:r>
              <a:rPr lang="el-GR" dirty="0" err="1" smtClean="0">
                <a:latin typeface="Arial" pitchFamily="34" charset="0"/>
                <a:cs typeface="Arial" pitchFamily="34" charset="0"/>
              </a:rPr>
              <a:t>γλυκοπρωτείνες</a:t>
            </a:r>
            <a:r>
              <a:rPr lang="el-GR" b="1" dirty="0" smtClean="0">
                <a:latin typeface="Arial" pitchFamily="34" charset="0"/>
                <a:cs typeface="Arial" pitchFamily="34" charset="0"/>
              </a:rPr>
              <a:t>. </a:t>
            </a:r>
          </a:p>
          <a:p>
            <a:pPr>
              <a:lnSpc>
                <a:spcPct val="150000"/>
              </a:lnSpc>
            </a:pPr>
            <a:endParaRPr lang="el-GR" b="1" dirty="0" smtClean="0">
              <a:latin typeface="Arial" pitchFamily="34" charset="0"/>
              <a:cs typeface="Arial" pitchFamily="34" charset="0"/>
            </a:endParaRPr>
          </a:p>
          <a:p>
            <a:pPr>
              <a:lnSpc>
                <a:spcPct val="150000"/>
              </a:lnSpc>
            </a:pPr>
            <a:r>
              <a:rPr lang="el-GR" b="1" dirty="0" smtClean="0">
                <a:latin typeface="Arial" pitchFamily="34" charset="0"/>
                <a:cs typeface="Arial" pitchFamily="34" charset="0"/>
              </a:rPr>
              <a:t>Οι βλέννες </a:t>
            </a:r>
            <a:r>
              <a:rPr lang="el-GR" dirty="0" smtClean="0">
                <a:latin typeface="Arial" pitchFamily="34" charset="0"/>
                <a:cs typeface="Arial" pitchFamily="34" charset="0"/>
              </a:rPr>
              <a:t>είναι </a:t>
            </a:r>
            <a:r>
              <a:rPr lang="el-GR" dirty="0" err="1" smtClean="0">
                <a:latin typeface="Arial" pitchFamily="34" charset="0"/>
                <a:cs typeface="Arial" pitchFamily="34" charset="0"/>
              </a:rPr>
              <a:t>γλυκοπρωτεΐνες</a:t>
            </a:r>
            <a:r>
              <a:rPr lang="el-GR" dirty="0" smtClean="0">
                <a:latin typeface="Arial" pitchFamily="34" charset="0"/>
                <a:cs typeface="Arial" pitchFamily="34" charset="0"/>
              </a:rPr>
              <a:t> υψηλού μοριακού βάρους που βρίσκονται διεσπαρμένες σε όλα τα επιθήλια του γαστρεντερικού σωλήνα, της  αναπνευστικής και αναπαραγωγικής οδού. </a:t>
            </a:r>
          </a:p>
          <a:p>
            <a:pPr>
              <a:lnSpc>
                <a:spcPct val="150000"/>
              </a:lnSpc>
            </a:pPr>
            <a:r>
              <a:rPr lang="el-GR" dirty="0" smtClean="0">
                <a:latin typeface="Arial" pitchFamily="34" charset="0"/>
                <a:cs typeface="Arial" pitchFamily="34" charset="0"/>
              </a:rPr>
              <a:t>Οι βλέννες αποτελούνται από ένα κεντρικό πρωτεϊνικό πυρήνα με πολλαπλές αλυσίδες πολυσακχαριτών. </a:t>
            </a:r>
          </a:p>
          <a:p>
            <a:pPr>
              <a:lnSpc>
                <a:spcPct val="150000"/>
              </a:lnSpc>
            </a:pPr>
            <a:r>
              <a:rPr lang="el-GR" dirty="0" smtClean="0">
                <a:latin typeface="Arial" pitchFamily="34" charset="0"/>
                <a:cs typeface="Arial" pitchFamily="34" charset="0"/>
              </a:rPr>
              <a:t>Οι πολλαπλές αλυσίδες πολυσακχαριτών στο μόριο της </a:t>
            </a:r>
            <a:r>
              <a:rPr lang="el-GR" dirty="0" err="1" smtClean="0">
                <a:latin typeface="Arial" pitchFamily="34" charset="0"/>
                <a:cs typeface="Arial" pitchFamily="34" charset="0"/>
              </a:rPr>
              <a:t>βλέννης</a:t>
            </a:r>
            <a:r>
              <a:rPr lang="el-GR" dirty="0" smtClean="0">
                <a:latin typeface="Arial" pitchFamily="34" charset="0"/>
                <a:cs typeface="Arial" pitchFamily="34" charset="0"/>
              </a:rPr>
              <a:t> είναι κατά κύριο λόγο υπεύθυνο για την </a:t>
            </a:r>
            <a:r>
              <a:rPr lang="el-GR" dirty="0" err="1" smtClean="0">
                <a:latin typeface="Arial" pitchFamily="34" charset="0"/>
                <a:cs typeface="Arial" pitchFamily="34" charset="0"/>
              </a:rPr>
              <a:t>ιστοχημική</a:t>
            </a:r>
            <a:r>
              <a:rPr lang="el-GR" dirty="0" smtClean="0">
                <a:latin typeface="Arial" pitchFamily="34" charset="0"/>
                <a:cs typeface="Arial" pitchFamily="34" charset="0"/>
              </a:rPr>
              <a:t> αντίδραση μεταξύ της χρωστικής και της </a:t>
            </a:r>
            <a:r>
              <a:rPr lang="el-GR" dirty="0" err="1" smtClean="0">
                <a:latin typeface="Arial" pitchFamily="34" charset="0"/>
                <a:cs typeface="Arial" pitchFamily="34" charset="0"/>
              </a:rPr>
              <a:t>βλέννης</a:t>
            </a:r>
            <a:r>
              <a:rPr lang="el-GR" dirty="0" smtClean="0">
                <a:latin typeface="Arial" pitchFamily="34" charset="0"/>
                <a:cs typeface="Arial" pitchFamily="34" charset="0"/>
              </a:rPr>
              <a:t>.</a:t>
            </a:r>
            <a:endParaRPr lang="el-GR" b="1" dirty="0" smtClean="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357166"/>
            <a:ext cx="8143932" cy="4190314"/>
          </a:xfrm>
          <a:prstGeom prst="rect">
            <a:avLst/>
          </a:prstGeom>
        </p:spPr>
        <p:txBody>
          <a:bodyPr wrap="square">
            <a:spAutoFit/>
          </a:bodyPr>
          <a:lstStyle/>
          <a:p>
            <a:pPr algn="ctr">
              <a:lnSpc>
                <a:spcPct val="150000"/>
              </a:lnSpc>
            </a:pPr>
            <a:r>
              <a:rPr lang="el-GR" sz="2000" b="1" dirty="0" smtClean="0">
                <a:latin typeface="Arial" pitchFamily="34" charset="0"/>
                <a:cs typeface="Arial" pitchFamily="34" charset="0"/>
              </a:rPr>
              <a:t>Ειδικές </a:t>
            </a:r>
            <a:r>
              <a:rPr lang="el-GR" sz="2000" b="1" dirty="0" err="1" smtClean="0">
                <a:latin typeface="Arial" pitchFamily="34" charset="0"/>
                <a:cs typeface="Arial" pitchFamily="34" charset="0"/>
              </a:rPr>
              <a:t>Ιστοχημικές</a:t>
            </a:r>
            <a:r>
              <a:rPr lang="el-GR" sz="2000" b="1" dirty="0" smtClean="0">
                <a:latin typeface="Arial" pitchFamily="34" charset="0"/>
                <a:cs typeface="Arial" pitchFamily="34" charset="0"/>
              </a:rPr>
              <a:t> χρώσεις για Υδατάνθρακες, </a:t>
            </a:r>
            <a:r>
              <a:rPr lang="el-GR" sz="2000" b="1" dirty="0" err="1" smtClean="0">
                <a:latin typeface="Arial" pitchFamily="34" charset="0"/>
                <a:cs typeface="Arial" pitchFamily="34" charset="0"/>
              </a:rPr>
              <a:t>Γλυκοπρωτεΐνες</a:t>
            </a:r>
            <a:r>
              <a:rPr lang="el-GR" sz="2000" b="1" dirty="0" smtClean="0">
                <a:latin typeface="Arial" pitchFamily="34" charset="0"/>
                <a:cs typeface="Arial" pitchFamily="34" charset="0"/>
              </a:rPr>
              <a:t> και </a:t>
            </a:r>
            <a:r>
              <a:rPr lang="el-GR" sz="2000" b="1" dirty="0" err="1" smtClean="0">
                <a:latin typeface="Arial" pitchFamily="34" charset="0"/>
                <a:cs typeface="Arial" pitchFamily="34" charset="0"/>
              </a:rPr>
              <a:t>Βλέννη</a:t>
            </a:r>
            <a:endParaRPr lang="el-GR" sz="2000" b="1" dirty="0" smtClean="0">
              <a:latin typeface="Arial" pitchFamily="34" charset="0"/>
              <a:cs typeface="Arial" pitchFamily="34" charset="0"/>
            </a:endParaRPr>
          </a:p>
          <a:p>
            <a:pPr algn="ctr">
              <a:lnSpc>
                <a:spcPct val="150000"/>
              </a:lnSpc>
            </a:pPr>
            <a:endParaRPr lang="el-GR" sz="2000" b="1" dirty="0" smtClean="0">
              <a:latin typeface="Arial" pitchFamily="34" charset="0"/>
              <a:cs typeface="Arial" pitchFamily="34" charset="0"/>
            </a:endParaRPr>
          </a:p>
          <a:p>
            <a:pPr>
              <a:lnSpc>
                <a:spcPct val="150000"/>
              </a:lnSpc>
            </a:pPr>
            <a:r>
              <a:rPr lang="en-GB" sz="2000" dirty="0" smtClean="0">
                <a:latin typeface="Arial" pitchFamily="34" charset="0"/>
                <a:cs typeface="Arial" pitchFamily="34" charset="0"/>
              </a:rPr>
              <a:t>1. </a:t>
            </a:r>
            <a:r>
              <a:rPr lang="en-GB" sz="2000" b="1" dirty="0" smtClean="0">
                <a:latin typeface="Arial" pitchFamily="34" charset="0"/>
                <a:cs typeface="Arial" pitchFamily="34" charset="0"/>
              </a:rPr>
              <a:t>P.A.S</a:t>
            </a:r>
            <a:r>
              <a:rPr lang="en-GB" sz="2000" dirty="0" smtClean="0">
                <a:latin typeface="Arial" pitchFamily="34" charset="0"/>
                <a:cs typeface="Arial" pitchFamily="34" charset="0"/>
              </a:rPr>
              <a:t>. (</a:t>
            </a:r>
            <a:r>
              <a:rPr lang="el-GR" sz="2000" dirty="0" smtClean="0">
                <a:latin typeface="Arial" pitchFamily="34" charset="0"/>
                <a:cs typeface="Arial" pitchFamily="34" charset="0"/>
              </a:rPr>
              <a:t>ουδέτεροι </a:t>
            </a:r>
            <a:r>
              <a:rPr lang="el-GR" sz="2000" dirty="0" err="1" smtClean="0">
                <a:latin typeface="Arial" pitchFamily="34" charset="0"/>
                <a:cs typeface="Arial" pitchFamily="34" charset="0"/>
              </a:rPr>
              <a:t>βλεννοπολυσακχαρίτες</a:t>
            </a:r>
            <a:r>
              <a:rPr lang="el-GR" sz="2000" dirty="0" smtClean="0">
                <a:latin typeface="Arial" pitchFamily="34" charset="0"/>
                <a:cs typeface="Arial" pitchFamily="34" charset="0"/>
              </a:rPr>
              <a:t>)</a:t>
            </a:r>
          </a:p>
          <a:p>
            <a:pPr>
              <a:lnSpc>
                <a:spcPct val="150000"/>
              </a:lnSpc>
            </a:pPr>
            <a:r>
              <a:rPr lang="en-GB" sz="2000" dirty="0" smtClean="0">
                <a:latin typeface="Arial" pitchFamily="34" charset="0"/>
                <a:cs typeface="Arial" pitchFamily="34" charset="0"/>
              </a:rPr>
              <a:t>2. </a:t>
            </a:r>
            <a:r>
              <a:rPr lang="en-GB" sz="2000" b="1" dirty="0" err="1" smtClean="0">
                <a:latin typeface="Arial" pitchFamily="34" charset="0"/>
                <a:cs typeface="Arial" pitchFamily="34" charset="0"/>
              </a:rPr>
              <a:t>Alcian</a:t>
            </a:r>
            <a:r>
              <a:rPr lang="en-GB" sz="2000" b="1" dirty="0" smtClean="0">
                <a:latin typeface="Arial" pitchFamily="34" charset="0"/>
                <a:cs typeface="Arial" pitchFamily="34" charset="0"/>
              </a:rPr>
              <a:t> Blue </a:t>
            </a:r>
            <a:r>
              <a:rPr lang="en-GB" sz="2000" dirty="0" smtClean="0">
                <a:latin typeface="Arial" pitchFamily="34" charset="0"/>
                <a:cs typeface="Arial" pitchFamily="34" charset="0"/>
              </a:rPr>
              <a:t>(</a:t>
            </a:r>
            <a:r>
              <a:rPr lang="el-GR" sz="2000" dirty="0" smtClean="0">
                <a:latin typeface="Arial" pitchFamily="34" charset="0"/>
                <a:cs typeface="Arial" pitchFamily="34" charset="0"/>
              </a:rPr>
              <a:t>όξινοι </a:t>
            </a:r>
            <a:r>
              <a:rPr lang="el-GR" sz="2000" dirty="0" err="1" smtClean="0">
                <a:latin typeface="Arial" pitchFamily="34" charset="0"/>
                <a:cs typeface="Arial" pitchFamily="34" charset="0"/>
              </a:rPr>
              <a:t>βλεννοπολυσακχαρίτες</a:t>
            </a:r>
            <a:r>
              <a:rPr lang="el-GR" sz="2000" dirty="0" smtClean="0">
                <a:latin typeface="Arial" pitchFamily="34" charset="0"/>
                <a:cs typeface="Arial" pitchFamily="34" charset="0"/>
              </a:rPr>
              <a:t>)</a:t>
            </a:r>
          </a:p>
          <a:p>
            <a:pPr>
              <a:lnSpc>
                <a:spcPct val="150000"/>
              </a:lnSpc>
            </a:pPr>
            <a:r>
              <a:rPr lang="en-GB" sz="2000" dirty="0" smtClean="0">
                <a:latin typeface="Arial" pitchFamily="34" charset="0"/>
                <a:cs typeface="Arial" pitchFamily="34" charset="0"/>
              </a:rPr>
              <a:t>3. </a:t>
            </a:r>
            <a:r>
              <a:rPr lang="en-GB" sz="2000" b="1" dirty="0" err="1" smtClean="0">
                <a:latin typeface="Arial" pitchFamily="34" charset="0"/>
                <a:cs typeface="Arial" pitchFamily="34" charset="0"/>
              </a:rPr>
              <a:t>Mucicarmine</a:t>
            </a:r>
            <a:r>
              <a:rPr lang="el-GR" sz="2000" dirty="0" smtClean="0">
                <a:latin typeface="Arial" pitchFamily="34" charset="0"/>
                <a:cs typeface="Arial" pitchFamily="34" charset="0"/>
              </a:rPr>
              <a:t> </a:t>
            </a:r>
            <a:r>
              <a:rPr lang="en-GB" sz="2000" dirty="0" smtClean="0">
                <a:latin typeface="Arial" pitchFamily="34" charset="0"/>
                <a:cs typeface="Arial" pitchFamily="34" charset="0"/>
              </a:rPr>
              <a:t>(</a:t>
            </a:r>
            <a:r>
              <a:rPr lang="el-GR" sz="2000" dirty="0" smtClean="0">
                <a:latin typeface="Arial" pitchFamily="34" charset="0"/>
                <a:cs typeface="Arial" pitchFamily="34" charset="0"/>
              </a:rPr>
              <a:t>όξινοι </a:t>
            </a:r>
            <a:r>
              <a:rPr lang="el-GR" sz="2000" dirty="0" err="1" smtClean="0">
                <a:latin typeface="Arial" pitchFamily="34" charset="0"/>
                <a:cs typeface="Arial" pitchFamily="34" charset="0"/>
              </a:rPr>
              <a:t>βλεννοπολυσακχαρίτες</a:t>
            </a:r>
            <a:r>
              <a:rPr lang="el-GR" sz="2000" dirty="0" smtClean="0">
                <a:latin typeface="Arial" pitchFamily="34" charset="0"/>
                <a:cs typeface="Arial" pitchFamily="34" charset="0"/>
              </a:rPr>
              <a:t>)</a:t>
            </a:r>
          </a:p>
          <a:p>
            <a:pPr>
              <a:lnSpc>
                <a:spcPct val="150000"/>
              </a:lnSpc>
            </a:pPr>
            <a:r>
              <a:rPr lang="el-GR" sz="2000" dirty="0" smtClean="0">
                <a:latin typeface="Arial" pitchFamily="34" charset="0"/>
                <a:cs typeface="Arial" pitchFamily="34" charset="0"/>
              </a:rPr>
              <a:t>4. </a:t>
            </a:r>
            <a:r>
              <a:rPr lang="el-GR" sz="2000" b="1" dirty="0" smtClean="0">
                <a:latin typeface="Arial" pitchFamily="34" charset="0"/>
                <a:cs typeface="Arial" pitchFamily="34" charset="0"/>
              </a:rPr>
              <a:t>Χρώση Κολλοειδούς σιδήρου </a:t>
            </a:r>
            <a:r>
              <a:rPr lang="el-GR" sz="2000" dirty="0" smtClean="0">
                <a:latin typeface="Arial" pitchFamily="34" charset="0"/>
                <a:cs typeface="Arial" pitchFamily="34" charset="0"/>
              </a:rPr>
              <a:t>(</a:t>
            </a:r>
            <a:r>
              <a:rPr lang="el-GR" sz="2000" dirty="0" err="1" smtClean="0">
                <a:latin typeface="Arial" pitchFamily="34" charset="0"/>
                <a:cs typeface="Arial" pitchFamily="34" charset="0"/>
              </a:rPr>
              <a:t>ουδετεροι</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βλεννοπολυσακχαρίτες</a:t>
            </a:r>
            <a:r>
              <a:rPr lang="el-GR" sz="2000" dirty="0" smtClean="0">
                <a:latin typeface="Arial" pitchFamily="34" charset="0"/>
                <a:cs typeface="Arial" pitchFamily="34" charset="0"/>
              </a:rPr>
              <a:t>)</a:t>
            </a:r>
          </a:p>
          <a:p>
            <a:pPr>
              <a:lnSpc>
                <a:spcPct val="150000"/>
              </a:lnSpc>
            </a:pPr>
            <a:r>
              <a:rPr lang="el-GR" sz="2000" dirty="0" smtClean="0">
                <a:latin typeface="Arial" pitchFamily="34" charset="0"/>
                <a:cs typeface="Arial" pitchFamily="34" charset="0"/>
              </a:rPr>
              <a:t>5. </a:t>
            </a:r>
            <a:r>
              <a:rPr lang="el-GR" sz="2000" b="1" dirty="0" smtClean="0">
                <a:latin typeface="Arial" pitchFamily="34" charset="0"/>
                <a:cs typeface="Arial" pitchFamily="34" charset="0"/>
              </a:rPr>
              <a:t>ΗΙD</a:t>
            </a:r>
            <a:r>
              <a:rPr lang="el-GR" sz="2000" dirty="0" smtClean="0">
                <a:latin typeface="Arial" pitchFamily="34" charset="0"/>
                <a:cs typeface="Arial" pitchFamily="34" charset="0"/>
              </a:rPr>
              <a:t> (για θειούχες και μη θειούχες βλέννες)</a:t>
            </a:r>
          </a:p>
          <a:p>
            <a:pPr>
              <a:lnSpc>
                <a:spcPct val="150000"/>
              </a:lnSpc>
            </a:pPr>
            <a:r>
              <a:rPr lang="en-GB" sz="2000" dirty="0" smtClean="0">
                <a:latin typeface="Arial" pitchFamily="34" charset="0"/>
                <a:cs typeface="Arial" pitchFamily="34" charset="0"/>
              </a:rPr>
              <a:t>6. </a:t>
            </a:r>
            <a:r>
              <a:rPr lang="en-GB" sz="2000" b="1" dirty="0" err="1" smtClean="0">
                <a:latin typeface="Arial" pitchFamily="34" charset="0"/>
                <a:cs typeface="Arial" pitchFamily="34" charset="0"/>
              </a:rPr>
              <a:t>Acridine</a:t>
            </a:r>
            <a:r>
              <a:rPr lang="en-GB" sz="2000" b="1" dirty="0" smtClean="0">
                <a:latin typeface="Arial" pitchFamily="34" charset="0"/>
                <a:cs typeface="Arial" pitchFamily="34" charset="0"/>
              </a:rPr>
              <a:t> Orange </a:t>
            </a:r>
            <a:r>
              <a:rPr lang="en-GB" sz="2000" dirty="0" smtClean="0">
                <a:latin typeface="Arial" pitchFamily="34" charset="0"/>
                <a:cs typeface="Arial" pitchFamily="34" charset="0"/>
              </a:rPr>
              <a:t>(</a:t>
            </a:r>
            <a:r>
              <a:rPr lang="el-GR" sz="2000" dirty="0" smtClean="0">
                <a:latin typeface="Arial" pitchFamily="34" charset="0"/>
                <a:cs typeface="Arial" pitchFamily="34" charset="0"/>
              </a:rPr>
              <a:t>όξινοι </a:t>
            </a:r>
            <a:r>
              <a:rPr lang="el-GR" sz="2000" dirty="0" err="1" smtClean="0">
                <a:latin typeface="Arial" pitchFamily="34" charset="0"/>
                <a:cs typeface="Arial" pitchFamily="34" charset="0"/>
              </a:rPr>
              <a:t>βλεννοπολυσακχαρίτες</a:t>
            </a:r>
            <a:r>
              <a:rPr lang="el-GR" sz="2000" dirty="0" smtClean="0">
                <a:latin typeface="Arial" pitchFamily="34" charset="0"/>
                <a:cs typeface="Arial" pitchFamily="34" charset="0"/>
              </a:rPr>
              <a:t>)</a:t>
            </a:r>
            <a:endParaRPr lang="en-GB" sz="20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28625" y="285728"/>
            <a:ext cx="8389938" cy="5240338"/>
          </a:xfrm>
        </p:spPr>
        <p:txBody>
          <a:bodyPr>
            <a:normAutofit lnSpcReduction="10000"/>
          </a:bodyPr>
          <a:lstStyle/>
          <a:p>
            <a:pPr algn="ctr">
              <a:lnSpc>
                <a:spcPct val="200000"/>
              </a:lnSpc>
              <a:buNone/>
            </a:pPr>
            <a:r>
              <a:rPr lang="en-US" sz="2000" b="1" dirty="0" smtClean="0">
                <a:latin typeface="Arial" pitchFamily="34" charset="0"/>
                <a:cs typeface="Arial" pitchFamily="34" charset="0"/>
              </a:rPr>
              <a:t>PERIODIC ACID SCHIFF'S (PAS)</a:t>
            </a:r>
            <a:endParaRPr lang="el-GR" sz="2000" b="1" dirty="0" smtClean="0">
              <a:latin typeface="Arial" pitchFamily="34" charset="0"/>
              <a:cs typeface="Arial" pitchFamily="34" charset="0"/>
            </a:endParaRPr>
          </a:p>
          <a:p>
            <a:pPr algn="just">
              <a:lnSpc>
                <a:spcPct val="200000"/>
              </a:lnSpc>
              <a:buNone/>
            </a:pPr>
            <a:r>
              <a:rPr lang="el-GR" sz="1800" b="1" dirty="0" smtClean="0">
                <a:latin typeface="Arial" pitchFamily="34" charset="0"/>
                <a:cs typeface="Arial" pitchFamily="34" charset="0"/>
              </a:rPr>
              <a:t>Σκοπός</a:t>
            </a:r>
            <a:r>
              <a:rPr lang="en-US" sz="1800" b="1" dirty="0" smtClean="0">
                <a:latin typeface="Arial" pitchFamily="34" charset="0"/>
                <a:cs typeface="Arial" pitchFamily="34" charset="0"/>
              </a:rPr>
              <a:t>: </a:t>
            </a:r>
            <a:endParaRPr lang="el-GR" sz="1800" b="1" dirty="0" smtClean="0">
              <a:latin typeface="Arial" pitchFamily="34" charset="0"/>
              <a:cs typeface="Arial" pitchFamily="34" charset="0"/>
            </a:endParaRPr>
          </a:p>
          <a:p>
            <a:pPr marL="0" indent="0" algn="just">
              <a:lnSpc>
                <a:spcPct val="200000"/>
              </a:lnSpc>
              <a:buNone/>
            </a:pPr>
            <a:r>
              <a:rPr lang="el-GR" sz="1800" dirty="0" smtClean="0">
                <a:latin typeface="Arial" pitchFamily="34" charset="0"/>
                <a:cs typeface="Arial" pitchFamily="34" charset="0"/>
              </a:rPr>
              <a:t>Το γλυκογόνο βρίσκεται στο Δέρμα, ήπαρ, νεφρά, καρδιακούς και σκελετικούς μυς. Η χρώση </a:t>
            </a:r>
            <a:r>
              <a:rPr lang="en-US" sz="1800" dirty="0" smtClean="0">
                <a:latin typeface="Arial" pitchFamily="34" charset="0"/>
                <a:cs typeface="Arial" pitchFamily="34" charset="0"/>
              </a:rPr>
              <a:t>PAS </a:t>
            </a:r>
            <a:r>
              <a:rPr lang="el-GR" sz="1800" dirty="0" smtClean="0">
                <a:latin typeface="Arial" pitchFamily="34" charset="0"/>
                <a:cs typeface="Arial" pitchFamily="34" charset="0"/>
              </a:rPr>
              <a:t>χρησιμοποιείται για να βάψει τους </a:t>
            </a:r>
            <a:r>
              <a:rPr lang="el-GR" sz="1800" u="sng" dirty="0" smtClean="0">
                <a:latin typeface="Arial" pitchFamily="34" charset="0"/>
                <a:cs typeface="Arial" pitchFamily="34" charset="0"/>
              </a:rPr>
              <a:t>ουδέτερους πολυσακχαρίτες</a:t>
            </a:r>
            <a:r>
              <a:rPr lang="el-GR" sz="1800" dirty="0" smtClean="0">
                <a:latin typeface="Arial" pitchFamily="34" charset="0"/>
                <a:cs typeface="Arial" pitchFamily="34" charset="0"/>
              </a:rPr>
              <a:t> που βρίσκονται στην βασική μεμβράνη, την </a:t>
            </a:r>
            <a:r>
              <a:rPr lang="el-GR" sz="1800" dirty="0" err="1" smtClean="0">
                <a:latin typeface="Arial" pitchFamily="34" charset="0"/>
                <a:cs typeface="Arial" pitchFamily="34" charset="0"/>
              </a:rPr>
              <a:t>βλέννη</a:t>
            </a:r>
            <a:r>
              <a:rPr lang="el-GR" sz="1800" dirty="0" smtClean="0">
                <a:latin typeface="Arial" pitchFamily="34" charset="0"/>
                <a:cs typeface="Arial" pitchFamily="34" charset="0"/>
              </a:rPr>
              <a:t> που παράγεται από τα επιθηλιακά κύτταρα διαφόρων οργάνων, την βασική μεμβράνη, τους καρδιακούς και σκελετικούς μύες και τους μύκητες.</a:t>
            </a:r>
          </a:p>
          <a:p>
            <a:pPr marL="0" indent="0" algn="just">
              <a:lnSpc>
                <a:spcPct val="200000"/>
              </a:lnSpc>
              <a:buNone/>
            </a:pPr>
            <a:endParaRPr lang="el-GR" sz="1800" dirty="0" smtClean="0">
              <a:latin typeface="Arial" pitchFamily="34" charset="0"/>
              <a:cs typeface="Arial" pitchFamily="34" charset="0"/>
            </a:endParaRPr>
          </a:p>
          <a:p>
            <a:pPr marL="0" indent="0" algn="just">
              <a:lnSpc>
                <a:spcPct val="200000"/>
              </a:lnSpc>
              <a:buNone/>
            </a:pPr>
            <a:r>
              <a:rPr lang="el-GR" sz="1800" dirty="0" smtClean="0">
                <a:latin typeface="Arial" pitchFamily="34" charset="0"/>
                <a:cs typeface="Arial" pitchFamily="34" charset="0"/>
              </a:rPr>
              <a:t>Είναι </a:t>
            </a:r>
            <a:r>
              <a:rPr lang="el-GR" sz="1800" b="1" dirty="0" smtClean="0">
                <a:latin typeface="Arial" pitchFamily="34" charset="0"/>
                <a:cs typeface="Arial" pitchFamily="34" charset="0"/>
              </a:rPr>
              <a:t>χρώση ρουτίνας </a:t>
            </a:r>
            <a:r>
              <a:rPr lang="el-GR" sz="1800" dirty="0" smtClean="0">
                <a:latin typeface="Arial" pitchFamily="34" charset="0"/>
                <a:cs typeface="Arial" pitchFamily="34" charset="0"/>
              </a:rPr>
              <a:t>για : το ήπαρ και τις νεφρικές βιοψίες.</a:t>
            </a:r>
          </a:p>
          <a:p>
            <a:pPr marL="0" indent="0" algn="just">
              <a:lnSpc>
                <a:spcPct val="200000"/>
              </a:lnSpc>
              <a:buNone/>
            </a:pPr>
            <a:endParaRPr lang="el-GR" sz="1800" dirty="0" smtClean="0">
              <a:latin typeface="Arial" pitchFamily="34" charset="0"/>
              <a:cs typeface="Arial" pitchFamily="34" charset="0"/>
            </a:endParaRPr>
          </a:p>
          <a:p>
            <a:pPr algn="just" rtl="0" eaLnBrk="1" hangingPunct="1">
              <a:lnSpc>
                <a:spcPct val="200000"/>
              </a:lnSpc>
              <a:buNone/>
            </a:pPr>
            <a:endParaRPr lang="en-US" sz="2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عنصر نائب للمحتوى 2"/>
          <p:cNvSpPr>
            <a:spLocks noGrp="1"/>
          </p:cNvSpPr>
          <p:nvPr>
            <p:ph idx="1"/>
          </p:nvPr>
        </p:nvSpPr>
        <p:spPr>
          <a:xfrm>
            <a:off x="214282" y="214332"/>
            <a:ext cx="8715436" cy="6000750"/>
          </a:xfrm>
        </p:spPr>
        <p:txBody>
          <a:bodyPr>
            <a:normAutofit fontScale="77500" lnSpcReduction="20000"/>
          </a:bodyPr>
          <a:lstStyle/>
          <a:p>
            <a:pPr marL="0" indent="0" algn="ctr">
              <a:lnSpc>
                <a:spcPct val="150000"/>
              </a:lnSpc>
              <a:buNone/>
            </a:pPr>
            <a:r>
              <a:rPr lang="en-US" sz="2300" b="1" dirty="0" smtClean="0">
                <a:latin typeface="Arial" pitchFamily="34" charset="0"/>
                <a:cs typeface="Arial" pitchFamily="34" charset="0"/>
              </a:rPr>
              <a:t>PERIODIC ACID SCHIFF'S (PAS)</a:t>
            </a:r>
            <a:endParaRPr lang="el-GR" sz="2300" b="1" dirty="0" smtClean="0">
              <a:latin typeface="Arial" pitchFamily="34" charset="0"/>
              <a:cs typeface="Arial" pitchFamily="34" charset="0"/>
            </a:endParaRPr>
          </a:p>
          <a:p>
            <a:pPr marL="0" indent="0" algn="ctr">
              <a:lnSpc>
                <a:spcPct val="150000"/>
              </a:lnSpc>
              <a:buNone/>
            </a:pPr>
            <a:endParaRPr lang="el-GR" sz="2300" b="1" dirty="0" smtClean="0">
              <a:latin typeface="Arial" pitchFamily="34" charset="0"/>
              <a:cs typeface="Arial" pitchFamily="34" charset="0"/>
            </a:endParaRPr>
          </a:p>
          <a:p>
            <a:pPr marL="0" indent="0" algn="just" rtl="0" eaLnBrk="1" hangingPunct="1">
              <a:lnSpc>
                <a:spcPct val="150000"/>
              </a:lnSpc>
              <a:buNone/>
            </a:pPr>
            <a:r>
              <a:rPr lang="el-GR" sz="2300" b="1" dirty="0" smtClean="0">
                <a:latin typeface="Arial" pitchFamily="34" charset="0"/>
                <a:cs typeface="Arial" pitchFamily="34" charset="0"/>
              </a:rPr>
              <a:t>Αρχή της μεθόδου:</a:t>
            </a:r>
          </a:p>
          <a:p>
            <a:pPr marL="0" indent="0">
              <a:lnSpc>
                <a:spcPct val="150000"/>
              </a:lnSpc>
              <a:buNone/>
            </a:pPr>
            <a:r>
              <a:rPr lang="el-GR" sz="2300" dirty="0" smtClean="0">
                <a:latin typeface="Arial" pitchFamily="34" charset="0"/>
                <a:cs typeface="Arial" pitchFamily="34" charset="0"/>
              </a:rPr>
              <a:t>Η αντίδραση της τεχνικής </a:t>
            </a:r>
            <a:r>
              <a:rPr lang="en-US" sz="2300" dirty="0" smtClean="0">
                <a:latin typeface="Arial" pitchFamily="34" charset="0"/>
                <a:cs typeface="Arial" pitchFamily="34" charset="0"/>
              </a:rPr>
              <a:t>PAS</a:t>
            </a:r>
            <a:r>
              <a:rPr lang="el-GR" sz="2300" dirty="0" smtClean="0">
                <a:latin typeface="Arial" pitchFamily="34" charset="0"/>
                <a:cs typeface="Arial" pitchFamily="34" charset="0"/>
              </a:rPr>
              <a:t> βασίζεται στην δομή των μονοσακχαριτών. </a:t>
            </a:r>
          </a:p>
          <a:p>
            <a:pPr marL="0" indent="0">
              <a:lnSpc>
                <a:spcPct val="150000"/>
              </a:lnSpc>
              <a:buNone/>
            </a:pPr>
            <a:r>
              <a:rPr lang="el-GR" sz="2300" dirty="0" smtClean="0">
                <a:latin typeface="Arial" pitchFamily="34" charset="0"/>
                <a:cs typeface="Arial" pitchFamily="34" charset="0"/>
              </a:rPr>
              <a:t>Το περιοδικό οξύ λειτουργεί σαν οξειδωτικός παράγοντας, διασπώντας τους δεσμούς άνθρακα-προς-άνθρακα μεταξύ δύο γειτονικών ομάδων υδροξυλίου και σχηματίζοντας αλδεΰδες. </a:t>
            </a:r>
          </a:p>
          <a:p>
            <a:pPr marL="0" indent="0">
              <a:lnSpc>
                <a:spcPct val="150000"/>
              </a:lnSpc>
              <a:buNone/>
            </a:pPr>
            <a:r>
              <a:rPr lang="el-GR" sz="2300" dirty="0" smtClean="0">
                <a:latin typeface="Arial" pitchFamily="34" charset="0"/>
                <a:cs typeface="Arial" pitchFamily="34" charset="0"/>
              </a:rPr>
              <a:t>Στην συνέχεια η βασική φουξίνη του διαλύματος </a:t>
            </a:r>
            <a:r>
              <a:rPr lang="en-US" sz="2300" dirty="0" smtClean="0">
                <a:latin typeface="Arial" pitchFamily="34" charset="0"/>
                <a:cs typeface="Arial" pitchFamily="34" charset="0"/>
              </a:rPr>
              <a:t>Schiff reagent</a:t>
            </a:r>
            <a:r>
              <a:rPr lang="el-GR" sz="2300" dirty="0" smtClean="0">
                <a:latin typeface="Arial" pitchFamily="34" charset="0"/>
                <a:cs typeface="Arial" pitchFamily="34" charset="0"/>
              </a:rPr>
              <a:t> αντιδρά με τις </a:t>
            </a:r>
            <a:r>
              <a:rPr lang="el-GR" sz="2300" dirty="0" err="1" smtClean="0">
                <a:latin typeface="Arial" pitchFamily="34" charset="0"/>
                <a:cs typeface="Arial" pitchFamily="34" charset="0"/>
              </a:rPr>
              <a:t>νεοσχηματιζόμενες</a:t>
            </a:r>
            <a:r>
              <a:rPr lang="el-GR" sz="2300" dirty="0" smtClean="0">
                <a:latin typeface="Arial" pitchFamily="34" charset="0"/>
                <a:cs typeface="Arial" pitchFamily="34" charset="0"/>
              </a:rPr>
              <a:t> αλδεΰδες και τις βάφει κόκκινες. </a:t>
            </a:r>
          </a:p>
          <a:p>
            <a:pPr marL="0" indent="0">
              <a:lnSpc>
                <a:spcPct val="150000"/>
              </a:lnSpc>
              <a:buNone/>
            </a:pPr>
            <a:r>
              <a:rPr lang="el-GR" sz="2300" dirty="0" smtClean="0">
                <a:latin typeface="Arial" pitchFamily="34" charset="0"/>
                <a:cs typeface="Arial" pitchFamily="34" charset="0"/>
              </a:rPr>
              <a:t>Στο τέλος χρησιμοποιείται </a:t>
            </a:r>
            <a:r>
              <a:rPr lang="el-GR" sz="2300" dirty="0" err="1" smtClean="0">
                <a:latin typeface="Arial" pitchFamily="34" charset="0"/>
                <a:cs typeface="Arial" pitchFamily="34" charset="0"/>
              </a:rPr>
              <a:t>Αιματοξυλίνη</a:t>
            </a:r>
            <a:r>
              <a:rPr lang="el-GR" sz="2300" dirty="0" smtClean="0">
                <a:latin typeface="Arial" pitchFamily="34" charset="0"/>
                <a:cs typeface="Arial" pitchFamily="34" charset="0"/>
              </a:rPr>
              <a:t> για να βάψει τυπικά τον πυρήνα και άλλες δομές του ιστού. </a:t>
            </a:r>
          </a:p>
          <a:p>
            <a:pPr marL="0" indent="0">
              <a:lnSpc>
                <a:spcPct val="150000"/>
              </a:lnSpc>
              <a:buNone/>
            </a:pPr>
            <a:endParaRPr lang="en-US" sz="2300" b="1" dirty="0" smtClean="0">
              <a:latin typeface="Arial" pitchFamily="34" charset="0"/>
              <a:cs typeface="Arial" pitchFamily="34" charset="0"/>
            </a:endParaRPr>
          </a:p>
          <a:p>
            <a:pPr marL="0" indent="0">
              <a:lnSpc>
                <a:spcPct val="150000"/>
              </a:lnSpc>
              <a:buNone/>
            </a:pPr>
            <a:r>
              <a:rPr lang="el-GR" sz="2300" b="1" dirty="0" smtClean="0">
                <a:latin typeface="Arial" pitchFamily="34" charset="0"/>
                <a:cs typeface="Arial" pitchFamily="34" charset="0"/>
              </a:rPr>
              <a:t>Εφαρμογή: </a:t>
            </a:r>
            <a:r>
              <a:rPr lang="el-GR" sz="2300" dirty="0" smtClean="0">
                <a:latin typeface="Arial" pitchFamily="34" charset="0"/>
                <a:cs typeface="Arial" pitchFamily="34" charset="0"/>
              </a:rPr>
              <a:t>Τομές παραφίνης ή και τομές κρυοστάτη</a:t>
            </a:r>
          </a:p>
          <a:p>
            <a:pPr marL="0" indent="0">
              <a:lnSpc>
                <a:spcPct val="150000"/>
              </a:lnSpc>
              <a:buNone/>
            </a:pPr>
            <a:endParaRPr lang="el-GR" sz="2300" dirty="0" smtClean="0">
              <a:latin typeface="Arial" pitchFamily="34" charset="0"/>
              <a:cs typeface="Arial" pitchFamily="34" charset="0"/>
            </a:endParaRPr>
          </a:p>
          <a:p>
            <a:pPr marL="0" indent="0">
              <a:lnSpc>
                <a:spcPct val="150000"/>
              </a:lnSpc>
              <a:buNone/>
            </a:pPr>
            <a:r>
              <a:rPr lang="el-GR" sz="2300" b="1" dirty="0" err="1" smtClean="0">
                <a:latin typeface="Arial" pitchFamily="34" charset="0"/>
                <a:cs typeface="Arial" pitchFamily="34" charset="0"/>
              </a:rPr>
              <a:t>Μονιμοποιητικό</a:t>
            </a:r>
            <a:r>
              <a:rPr lang="el-GR" sz="2300" b="1" dirty="0" smtClean="0">
                <a:latin typeface="Arial" pitchFamily="34" charset="0"/>
                <a:cs typeface="Arial" pitchFamily="34" charset="0"/>
              </a:rPr>
              <a:t>: </a:t>
            </a:r>
            <a:r>
              <a:rPr lang="el-GR" sz="2300" dirty="0" smtClean="0">
                <a:latin typeface="Arial" pitchFamily="34" charset="0"/>
                <a:cs typeface="Arial" pitchFamily="34" charset="0"/>
              </a:rPr>
              <a:t>Καμία ιδιαίτερη προτίμηση</a:t>
            </a:r>
          </a:p>
          <a:p>
            <a:pPr algn="l" eaLnBrk="1" hangingPunct="1">
              <a:lnSpc>
                <a:spcPct val="150000"/>
              </a:lnSpc>
              <a:buFont typeface="Wingdings 2" pitchFamily="18" charset="2"/>
              <a:buNone/>
            </a:pPr>
            <a:endParaRPr lang="ar-SA"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3123</TotalTime>
  <Words>1591</Words>
  <Application>Microsoft Office PowerPoint</Application>
  <PresentationFormat>On-screen Show (4:3)</PresentationFormat>
  <Paragraphs>186</Paragraphs>
  <Slides>27</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Θέμα του Office</vt:lpstr>
      <vt:lpstr>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Υδατάνθρακες</dc:title>
  <dc:creator>User</dc:creator>
  <cp:lastModifiedBy>tzeka</cp:lastModifiedBy>
  <cp:revision>260</cp:revision>
  <dcterms:created xsi:type="dcterms:W3CDTF">2016-03-08T15:46:13Z</dcterms:created>
  <dcterms:modified xsi:type="dcterms:W3CDTF">2016-04-05T11:58:21Z</dcterms:modified>
</cp:coreProperties>
</file>