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6" r:id="rId3"/>
    <p:sldId id="304" r:id="rId4"/>
    <p:sldId id="305" r:id="rId5"/>
    <p:sldId id="306" r:id="rId6"/>
    <p:sldId id="259" r:id="rId7"/>
    <p:sldId id="307" r:id="rId8"/>
    <p:sldId id="308" r:id="rId9"/>
    <p:sldId id="260" r:id="rId10"/>
    <p:sldId id="313" r:id="rId11"/>
    <p:sldId id="314" r:id="rId12"/>
    <p:sldId id="315" r:id="rId13"/>
    <p:sldId id="316" r:id="rId14"/>
    <p:sldId id="311" r:id="rId15"/>
    <p:sldId id="312" r:id="rId16"/>
    <p:sldId id="317" r:id="rId17"/>
    <p:sldId id="318" r:id="rId18"/>
    <p:sldId id="320" r:id="rId19"/>
    <p:sldId id="324" r:id="rId20"/>
    <p:sldId id="325" r:id="rId21"/>
    <p:sldId id="326" r:id="rId22"/>
    <p:sldId id="328" r:id="rId23"/>
    <p:sldId id="327" r:id="rId24"/>
    <p:sldId id="333" r:id="rId25"/>
    <p:sldId id="332" r:id="rId26"/>
    <p:sldId id="329" r:id="rId27"/>
    <p:sldId id="310" r:id="rId28"/>
    <p:sldId id="331" r:id="rId29"/>
    <p:sldId id="319" r:id="rId30"/>
    <p:sldId id="338" r:id="rId31"/>
    <p:sldId id="334" r:id="rId32"/>
    <p:sldId id="335" r:id="rId33"/>
    <p:sldId id="336" r:id="rId34"/>
    <p:sldId id="337" r:id="rId35"/>
    <p:sldId id="309" r:id="rId36"/>
    <p:sldId id="339" r:id="rId37"/>
    <p:sldId id="261" r:id="rId38"/>
    <p:sldId id="258" r:id="rId39"/>
    <p:sldId id="340" r:id="rId40"/>
    <p:sldId id="341" r:id="rId41"/>
    <p:sldId id="342" r:id="rId42"/>
    <p:sldId id="349" r:id="rId43"/>
    <p:sldId id="348" r:id="rId44"/>
    <p:sldId id="346" r:id="rId45"/>
    <p:sldId id="274" r:id="rId46"/>
    <p:sldId id="347" r:id="rId47"/>
    <p:sldId id="350" r:id="rId48"/>
    <p:sldId id="351" r:id="rId49"/>
    <p:sldId id="352" r:id="rId50"/>
    <p:sldId id="278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FBA85-ABD7-441F-9F17-4C0AC75E5A04}" type="datetimeFigureOut">
              <a:rPr lang="en-GB" smtClean="0"/>
              <a:pPr/>
              <a:t>27/03/2016</a:t>
            </a:fld>
            <a:endParaRPr lang="en-GB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BAAA3-0ACF-4BA4-AFF1-38534C900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619672" y="2060848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latin typeface="+mj-lt"/>
              </a:rPr>
              <a:t>Χρώσεις Συνδετικού Ιστού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88640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Αρχή της μεθόδου</a:t>
            </a:r>
          </a:p>
          <a:p>
            <a:pPr algn="ctr"/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Ονομάζεται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τριχρωμική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γιατί χρησιμοποιούμε επιλεκτικά τρία χρώματα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μεθόδου: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γενική αρχή της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τριχρωμικής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χρώσης είναι ότι  ο λιγότερο πορώδης ιστός βάφεται με την μικρότερου μοριακού βάρους χρωστική. Αντίθετα οι μεγάλου μοριακού βάρους χρωστικές δεν μπορούν να διεισδύουν σε αυτόν. Στην περίπτωση που η μεγάλου μοριακού βάρους χρωστική διηθήσει και βάψει τον ιστό θα είναι εις βάρος της χρωστικής μικρού μοριακού βάρους.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760" y="44624"/>
            <a:ext cx="88924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Αρχή της μεθόδου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Στην αρχή ο ιστός βάφεται με μία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οξεόφιλη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χρωστική η οποία συνδέεται και βάφει τα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οξεόφιλα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συστατικά του ιστού. 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επεξεργασία με φωσφορικά οξέα  επιτρέπει στον ιστό να συγκρατήσει την κόκκινη χρωστική. Το κολλαγόνο αποβάλει την κόκκινη χρωστική,  δημιουργώντας συγχρόνως δεσμούς που επιτρέπουν την σύνδεση με την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aniline blue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Εφαρμογή: Τομές παραφίνης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Κατά προτίμηση διάλυμα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Bouin's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Zenker’s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Η επεξεργασία του ιστού με διάλυμα πικρικού οξέως/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mercuric chloride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αυξάνει την ένταση και την φωτεινότητα της τρίχρωμης.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44624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Παράγοντες που επηρεάζουν την χρώση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MASSON'S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TRICHROME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διαπερατότητα του ιστού και το μοριακό βάρος της χρωστικής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Με την μονιμοποίηση του ιστού τα πρωτεϊνικά του στοιχεία σχηματίζουν ένα αδιάλυτο πρωτεϊνικό πλέγμα</a:t>
            </a:r>
          </a:p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-Η δομή του πρωτεϊνικού πλέγματος έχει άμεση σχέση με την αντίδραση στις χρωστικές</a:t>
            </a:r>
          </a:p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-Οι πρωτεΐνες των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ερυθροκυττάρων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σχηματίζουν ένα πυκνό πρωτεϊνικό δίκτυο με μικρούς πόρους</a:t>
            </a:r>
          </a:p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-Οι πρωτεΐνες των μυϊκών κυττάρων σχηματίζουν μεγάλους πόρους</a:t>
            </a:r>
          </a:p>
          <a:p>
            <a:pPr lvl="0"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-Οι ίνες κολλαγόνου σχηματίζουν ελάχιστου βαθμού πρωτεϊνικό δίκτυο και λίγους πόρους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760" y="116632"/>
            <a:ext cx="88924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Παράγοντες που επηρεάζουν την χρώση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MASSON'S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TRICHROME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2. Η θερμοκρασία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Αύξηση της θερμοκρασίας επιφέρει αύξηση του βαθμού διαπερατότητας της χρωστικής και της έντασης του χρώματος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3. Το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pH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χαμηλό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pH ( 1.5 – 3)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απαραίτητο για την ενίσχυση της ποσότητας της χρωστικής που δεσμεύεται από τις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αμινοομάδες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του ιστού. Συνήθως χωρίς να είναι απαραίτητο η συγκέντρωση του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οξέως</a:t>
            </a:r>
            <a:r>
              <a:rPr lang="el-GR" sz="2000" dirty="0" err="1" smtClean="0"/>
              <a:t>εναρμονίζεται</a:t>
            </a:r>
            <a:r>
              <a:rPr lang="el-GR" sz="2000" dirty="0" smtClean="0"/>
              <a:t> με αυτή της χρωστικής (πχ. </a:t>
            </a:r>
            <a:r>
              <a:rPr lang="en-GB" sz="2000" dirty="0" smtClean="0"/>
              <a:t>1% </a:t>
            </a:r>
            <a:r>
              <a:rPr lang="el-GR" sz="2000" dirty="0" smtClean="0"/>
              <a:t>χρωστική σε </a:t>
            </a:r>
            <a:r>
              <a:rPr lang="en-GB" sz="2000" dirty="0" smtClean="0"/>
              <a:t>1% </a:t>
            </a:r>
            <a:r>
              <a:rPr lang="el-GR" sz="2000" dirty="0" smtClean="0"/>
              <a:t>οξύ ή </a:t>
            </a:r>
            <a:r>
              <a:rPr lang="en-GB" sz="2000" dirty="0" smtClean="0"/>
              <a:t>2% </a:t>
            </a:r>
            <a:r>
              <a:rPr lang="el-GR" sz="2000" dirty="0" smtClean="0"/>
              <a:t>χρωστική σε </a:t>
            </a:r>
            <a:r>
              <a:rPr lang="en-GB" sz="2000" dirty="0" smtClean="0"/>
              <a:t>2% </a:t>
            </a:r>
            <a:r>
              <a:rPr lang="el-GR" sz="2000" dirty="0" smtClean="0"/>
              <a:t>οξύ κλπ).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όξινο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pH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επιτείνει την χρώση αλλά όμως επηρεάζει την πυρηνική χρώση με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alum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hematoxylin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η οποία είτε φεύγει ή γίνεται κόκκινη.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61764" y="174694"/>
            <a:ext cx="882047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Παράγοντες που επηρεάζουν την χρώση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MASSON'S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TRICHROME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4. Χρώση του πυρήνα στην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trichrome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Προτείνεται η χρήση της σιδηρούχας Αιματοξυλίνης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hematoxylin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), γιατί είναι ανθεκτική στις όξινες χρωστικές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χρήση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Alum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hematoxylins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δεν ενδείκνυται γιατί αποχρωματίζεται στα όξινα διαλύματα των χρωστικών.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5. Χρώση του κολλαγόνου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Χρησιμοποιείται η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Aniline blue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Methyl blue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Εναλλακτικά  μπορούμε να χρησιμοποιήσουμε και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Light green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Στην περίπτωση αυτή πρέπει να αντικαταστήσουμε το διάλυμα 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2. 5%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phosphotungstic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acid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88640"/>
            <a:ext cx="864096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NOTES: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Όταν βάφουμε βιοψίες ήπατος με 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τριχρωμική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MASSON'S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,το κολλαγόνο είναι καλύτερα να έχει χρώμα ανοικτό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μπλέ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παρά σκούρο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μπλέ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795463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Πυρήνας: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Μαύρο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795463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Κυτταρόπλασμα, μυϊκές ίνες,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ερυθροκύτταρα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κόκκινο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795463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Κολλαγόνο 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μπλε ή πράσινο</a:t>
            </a:r>
          </a:p>
          <a:p>
            <a:pPr marL="88900" indent="-88900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Weigert’s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iron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hematoxylin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Biebrich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Scarlet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(περιέχει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Acid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fuchsin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1% Acetic Acid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Phosphotungstic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Phosphomolybdic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Acid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Aniline blue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Methyl blue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- Ομάδα"/>
          <p:cNvGrpSpPr/>
          <p:nvPr/>
        </p:nvGrpSpPr>
        <p:grpSpPr>
          <a:xfrm>
            <a:off x="0" y="123597"/>
            <a:ext cx="9144000" cy="5933339"/>
            <a:chOff x="0" y="123597"/>
            <a:chExt cx="9144000" cy="5933339"/>
          </a:xfrm>
        </p:grpSpPr>
        <p:sp>
          <p:nvSpPr>
            <p:cNvPr id="4" name="3 - Ορθογώνιο"/>
            <p:cNvSpPr/>
            <p:nvPr/>
          </p:nvSpPr>
          <p:spPr>
            <a:xfrm>
              <a:off x="89756" y="123597"/>
              <a:ext cx="896448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Masson's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trichrome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l-G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Δέρμα (α) και πνευμονικό παρέγχυμα (β)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Κολλαγόνο: Μπλε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Πυρήνες: σκούρο κόκκινο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Κυτταρόπλασμα: κόκκινο/ροζ </a:t>
              </a:r>
              <a:endParaRPr lang="el-GR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7 - Ομάδα"/>
            <p:cNvGrpSpPr/>
            <p:nvPr/>
          </p:nvGrpSpPr>
          <p:grpSpPr>
            <a:xfrm>
              <a:off x="0" y="2839162"/>
              <a:ext cx="9144000" cy="3217774"/>
              <a:chOff x="0" y="2839162"/>
              <a:chExt cx="9144000" cy="3217774"/>
            </a:xfrm>
          </p:grpSpPr>
          <p:pic>
            <p:nvPicPr>
              <p:cNvPr id="87042" name="Picture 2" descr="http://www.epistemservices.com/images/content/large/anser-histology-masstrichhumanskin.jp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839162"/>
                <a:ext cx="4536000" cy="3204000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http://upload.wikimedia.org/wikipedia/commons/thumb/2/29/Masson%27s_Trichrome_Stain_%28Rat_Airway_Section%29.jpg/350px-Masson%27s_Trichrome_Stain_%28Rat_Airway_Section%29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08000" y="2852936"/>
                <a:ext cx="4536000" cy="3204000"/>
              </a:xfrm>
              <a:prstGeom prst="rect">
                <a:avLst/>
              </a:prstGeom>
              <a:noFill/>
            </p:spPr>
          </p:pic>
          <p:sp>
            <p:nvSpPr>
              <p:cNvPr id="6" name="5 - TextBox"/>
              <p:cNvSpPr txBox="1"/>
              <p:nvPr/>
            </p:nvSpPr>
            <p:spPr>
              <a:xfrm>
                <a:off x="0" y="564305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Arial" pitchFamily="34" charset="0"/>
                    <a:cs typeface="Arial" pitchFamily="34" charset="0"/>
                  </a:rPr>
                  <a:t>α</a:t>
                </a:r>
                <a:endParaRPr lang="en-GB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6 - TextBox"/>
              <p:cNvSpPr txBox="1"/>
              <p:nvPr/>
            </p:nvSpPr>
            <p:spPr>
              <a:xfrm>
                <a:off x="4608000" y="565682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Arial" pitchFamily="34" charset="0"/>
                    <a:cs typeface="Arial" pitchFamily="34" charset="0"/>
                  </a:rPr>
                  <a:t>β</a:t>
                </a:r>
                <a:endParaRPr lang="en-GB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63687" y="188640"/>
            <a:ext cx="8972313" cy="6336312"/>
            <a:chOff x="63687" y="188640"/>
            <a:chExt cx="8972313" cy="6336312"/>
          </a:xfrm>
        </p:grpSpPr>
        <p:sp>
          <p:nvSpPr>
            <p:cNvPr id="4" name="3 - Ορθογώνιο"/>
            <p:cNvSpPr/>
            <p:nvPr/>
          </p:nvSpPr>
          <p:spPr>
            <a:xfrm>
              <a:off x="229363" y="188640"/>
              <a:ext cx="864096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Masson's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trichrome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l-G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Χρόνια διάμεση νεφρίτιδα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Η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ίνωση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του διάμεσου  νεφρικού χώρου βάφεται μπλε. Δεξιά σε μεγέθυνση διακρίνεται η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περισπειραματική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ίνωση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en-GB" sz="2000" dirty="0" smtClean="0">
                <a:latin typeface="Arial" pitchFamily="34" charset="0"/>
                <a:cs typeface="Arial" pitchFamily="34" charset="0"/>
              </a:endParaRPr>
            </a:p>
            <a:p>
              <a:endParaRPr lang="en-GB" dirty="0"/>
            </a:p>
          </p:txBody>
        </p:sp>
        <p:grpSp>
          <p:nvGrpSpPr>
            <p:cNvPr id="7" name="6 - Ομάδα"/>
            <p:cNvGrpSpPr/>
            <p:nvPr/>
          </p:nvGrpSpPr>
          <p:grpSpPr>
            <a:xfrm>
              <a:off x="63687" y="2996952"/>
              <a:ext cx="8972313" cy="3528000"/>
              <a:chOff x="63687" y="3284984"/>
              <a:chExt cx="8972313" cy="3528000"/>
            </a:xfrm>
          </p:grpSpPr>
          <p:pic>
            <p:nvPicPr>
              <p:cNvPr id="93186" name="Picture 2" descr="http://www.fmv.ulisboa.pt/atlas/urinario/imagens/fig_043.jp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3284984"/>
                <a:ext cx="4464000" cy="3528000"/>
              </a:xfrm>
              <a:prstGeom prst="rect">
                <a:avLst/>
              </a:prstGeom>
              <a:noFill/>
            </p:spPr>
          </p:pic>
          <p:pic>
            <p:nvPicPr>
              <p:cNvPr id="93188" name="Picture 4" descr="http://www.fmv.ulisboa.pt/atlas/urinario/imagens/fig_042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87" y="3284984"/>
                <a:ext cx="4464000" cy="3528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44016" y="18864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Masson's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trichrome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Αριστερά 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Μεμβρανώδης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σπειραματονεφρίτιδα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Stage I,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με διάχυτη και ομοιόμορφη πάχυνση της  βασικής μεμβράνης του σπειράματος, χωρίς τη συνύπαρξη υπερπλασίας των κυτταρικών στοιχείων του σπειράματος και χωρίς την παρουσία φλεγμονωδών κυττάρων.</a:t>
            </a: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Δεξιά 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Μη αλκοολική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στεατοηπατίτιδα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με λιπώδης διήθηση, φλεγμονή,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ίνωση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(μπλε),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ηπατοκυτταρική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εκφύλιση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ballooning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ίνωση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είναι εμφανής στη ζώνη 3 του ηπατικού λοβίου (γύρω από την κεντρική φλέβα) και αποτελεί την ενδιάμεση βλάβη μεταξύ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λίπωσης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κίρρωσης του ήπατος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- Ομάδα"/>
          <p:cNvGrpSpPr/>
          <p:nvPr/>
        </p:nvGrpSpPr>
        <p:grpSpPr>
          <a:xfrm>
            <a:off x="71992" y="3140968"/>
            <a:ext cx="9000016" cy="3666749"/>
            <a:chOff x="71992" y="3140968"/>
            <a:chExt cx="9000016" cy="3666749"/>
          </a:xfrm>
        </p:grpSpPr>
        <p:pic>
          <p:nvPicPr>
            <p:cNvPr id="95234" name="Picture 2" descr="http://www.kidneypathology.com/Imagenes/Caso%2020/3.Trichrome.jp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92" y="3171717"/>
              <a:ext cx="4428000" cy="3636000"/>
            </a:xfrm>
            <a:prstGeom prst="rect">
              <a:avLst/>
            </a:prstGeom>
            <a:noFill/>
          </p:spPr>
        </p:pic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140968"/>
              <a:ext cx="4428000" cy="366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- Ομάδα"/>
          <p:cNvGrpSpPr/>
          <p:nvPr/>
        </p:nvGrpSpPr>
        <p:grpSpPr>
          <a:xfrm>
            <a:off x="107504" y="188640"/>
            <a:ext cx="9036520" cy="6624736"/>
            <a:chOff x="107504" y="188640"/>
            <a:chExt cx="9036520" cy="6624736"/>
          </a:xfrm>
        </p:grpSpPr>
        <p:sp>
          <p:nvSpPr>
            <p:cNvPr id="3" name="2 - Ορθογώνιο"/>
            <p:cNvSpPr/>
            <p:nvPr/>
          </p:nvSpPr>
          <p:spPr>
            <a:xfrm>
              <a:off x="269280" y="188640"/>
              <a:ext cx="871296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Masson's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trichrome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l-G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l-GR" sz="2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Μυϊκή δυστροφία. Εκτεταμένη </a:t>
              </a:r>
              <a:r>
                <a:rPr lang="el-GR" sz="2400" dirty="0" err="1" smtClean="0">
                  <a:latin typeface="Arial" pitchFamily="34" charset="0"/>
                  <a:cs typeface="Arial" pitchFamily="34" charset="0"/>
                </a:rPr>
                <a:t>ίνωση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 (μπλε) περιβάλει εκφυλισμένα μυϊκά κύτταρα (κόκκινο) 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sz="2400" dirty="0" err="1" smtClean="0">
                  <a:latin typeface="Arial" pitchFamily="34" charset="0"/>
                  <a:cs typeface="Arial" pitchFamily="34" charset="0"/>
                </a:rPr>
                <a:t>Αγγειολειομύωμα</a:t>
              </a:r>
              <a:endParaRPr lang="en-GB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5 - Ομάδα"/>
            <p:cNvGrpSpPr/>
            <p:nvPr/>
          </p:nvGrpSpPr>
          <p:grpSpPr>
            <a:xfrm>
              <a:off x="107504" y="3357376"/>
              <a:ext cx="9036520" cy="3456000"/>
              <a:chOff x="107504" y="3357376"/>
              <a:chExt cx="9036520" cy="3456000"/>
            </a:xfrm>
          </p:grpSpPr>
          <p:pic>
            <p:nvPicPr>
              <p:cNvPr id="99330" name="Picture 2" descr="Cover image expansion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504" y="3430566"/>
                <a:ext cx="4356000" cy="3310802"/>
              </a:xfrm>
              <a:prstGeom prst="rect">
                <a:avLst/>
              </a:prstGeom>
              <a:noFill/>
            </p:spPr>
          </p:pic>
          <p:pic>
            <p:nvPicPr>
              <p:cNvPr id="99332" name="Picture 4" descr="http://www.appliedcr.org.br/imagebank/images/v27n4a07-fig04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88024" y="3357376"/>
                <a:ext cx="4356000" cy="3456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40466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Αναγνώριση του συνδετικού ιστού</a:t>
            </a:r>
          </a:p>
          <a:p>
            <a:pPr algn="ctr">
              <a:lnSpc>
                <a:spcPct val="150000"/>
              </a:lnSpc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αντίθεση με τον επιθηλιακό ιστό που αποτελείται από πολλά κύτταρα με λίγη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εξωκυττάρια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θεμέλια ουσία, ο συνδετικός ιστός αποτελείται από λίγα κύτταρα με πολύ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εξωκυττάρια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θεμέλια ουσία. </a:t>
            </a:r>
          </a:p>
          <a:p>
            <a:pPr>
              <a:lnSpc>
                <a:spcPct val="150000"/>
              </a:lnSpc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Με την χρώση Αιματοξυλίνης-Ηωσίνης είναι εύκολη η αναγνώριση, συγκρίνοντας τον αριθμό των πυρήνων μεταξύ του επιθηλιακού και συνδετικού ιστού.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9532" y="40466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Gieson’s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picrofuchsin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Σκοπός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χρησιμοποιείται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Για την διαφοροποίηση μεταξύ κολλαγόνου τύπου Ι και λείων μυϊκών ινών στους όγκους,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για να βάψει ινίδια νευρογλοίας, την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κερατινοποίηση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του επιθηλίου.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Χρώση ρουτίνας σε βιοψίες δέρματος, ήπατος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16024" y="188640"/>
            <a:ext cx="8820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Gieson’s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picrofuchsin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Αρχή της μεθόδου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μέθοδος χρησιμοποιεί δύο διαφορετικά διαλύματα με διαφορετικές ιδιότητες. Το πικρικό οξύ διεισδύει γρήγορα σε όλες τις κατασκευές του ιστού και τις βάφει κίτρινες.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πικρικό οξύ περιέχει ανιόντα και προσδένεται στις κατιονικές ομάδες του ιστού βάφοντάς τις κίτρινες. Το πικρικό οξύ έχει μεγάλη ικανότητα διήθησης αλλά παραμένει άγνωστος ο μηχανισμός κάτω από τον οποίο δεν συγκρατείται από το κολλαγόνο, αλλά συγκρατείται μόνο από τις μυϊκές ίνες και τα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ερυθροκύτταρα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16632"/>
            <a:ext cx="878497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Gieson’s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picrofuchsin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Αρχή της μεθόδου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κολλαγόνο  διαθέτει μεγάλους πόρους με αποτέλεσμα να αποβάλει γρήγορα το κίτρινο χρώμα και προσλαμβάνει το κόκκινο της όξινης φουξίνης.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Στην συνέχεια η όξινη φουξίνη η οποία είναι διαλυμένη σε πικρικό οξύ, βάφει το κολλαγόνο κόκκινο. Πιθανολογείται ότι το πικρικό οξύ μαζί με την όξινη φουξίνη σχηματίζουν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complex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 οποίο βάφει επιλεκτικά το κολλαγόνο. Στην χρώση αυτή παίζει ρόλο η διαπερατότητα του ιστού και η διείσδυση της χρωστικής. 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Τομές παραφίνης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Καμία ιδιαίτερη προτίμηση.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89756" y="44624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Gieson’s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picrofuchsin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NOTES: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Οι πυρήνες προτείνεται να βάφονται με διάλυμα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Weigert’s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iron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hematoxylin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γιατί είναι ανθεκτική στα όξινα διαλύματα της χρώσης.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Δεν χρειάζεται ιδιαίτερη ρύθμιση του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προσθήκη μικρής ποσότητας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οξέως στο διάλυμα της όξινης φουξίνης κάνει πιο φωτεινό το χρώμα της φουξίνης. 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430338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Πυρήνας: σκούρο μπλε/Μαύρο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430338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Κυτταρόπλασμα, μυϊκές ίνες,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ερυθροκύτταρα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κίτρινο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430338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Κολλαγόνο : κόκκινο</a:t>
            </a:r>
          </a:p>
          <a:p>
            <a:pPr marL="1430338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Εναποθέσεις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αμυλοειδούς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υαλίνης,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βλέννης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κίτρινο έως κόκκινο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Weigert’s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iron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hematoxylin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Κορεσμένο υδατικό διάλυμα Πικρικού οξέως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Όξινη  Φουξίνη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Acid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fuchsin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l-GR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36000" y="188640"/>
            <a:ext cx="9072000" cy="6529518"/>
            <a:chOff x="36000" y="188640"/>
            <a:chExt cx="9072000" cy="6529518"/>
          </a:xfrm>
        </p:grpSpPr>
        <p:sp>
          <p:nvSpPr>
            <p:cNvPr id="3" name="2 - Ορθογώνιο"/>
            <p:cNvSpPr/>
            <p:nvPr/>
          </p:nvSpPr>
          <p:spPr>
            <a:xfrm>
              <a:off x="215516" y="188640"/>
              <a:ext cx="8712968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sz="2400" b="1" dirty="0" smtClean="0">
                  <a:latin typeface="Arial" pitchFamily="34" charset="0"/>
                  <a:cs typeface="Arial" pitchFamily="34" charset="0"/>
                </a:rPr>
                <a:t>van </a:t>
              </a:r>
              <a:r>
                <a:rPr lang="en-GB" sz="2400" b="1" dirty="0" err="1" smtClean="0">
                  <a:latin typeface="Arial" pitchFamily="34" charset="0"/>
                  <a:cs typeface="Arial" pitchFamily="34" charset="0"/>
                </a:rPr>
                <a:t>Gieson’s</a:t>
              </a:r>
              <a:r>
                <a:rPr lang="en-GB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b="1" dirty="0" err="1" smtClean="0">
                  <a:latin typeface="Arial" pitchFamily="34" charset="0"/>
                  <a:cs typeface="Arial" pitchFamily="34" charset="0"/>
                </a:rPr>
                <a:t>picrofuchsin</a:t>
              </a:r>
              <a:endParaRPr lang="el-G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Αριστερά: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Ενδιάμεση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ίνωση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μυοκαρδίου (βέλη). Η αύξηση των ινιδίων του κολλαγόνου διακρίνονται κόκκινα.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Δεξιά: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Πνευμονία με ενδιάμεση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ίνωση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. Πολλαπλές περιοχές με αύξηση του κολλαγόνου διακρίνονται με κόκκινο χρώμα.</a:t>
              </a:r>
            </a:p>
          </p:txBody>
        </p:sp>
        <p:grpSp>
          <p:nvGrpSpPr>
            <p:cNvPr id="5" name="4 - Ομάδα"/>
            <p:cNvGrpSpPr/>
            <p:nvPr/>
          </p:nvGrpSpPr>
          <p:grpSpPr>
            <a:xfrm>
              <a:off x="36000" y="3717032"/>
              <a:ext cx="9072000" cy="3001126"/>
              <a:chOff x="36000" y="3812250"/>
              <a:chExt cx="9072000" cy="3001126"/>
            </a:xfrm>
          </p:grpSpPr>
          <p:pic>
            <p:nvPicPr>
              <p:cNvPr id="109570" name="Picture 2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000" y="3812250"/>
                <a:ext cx="4536000" cy="300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571" name="Picture 3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3816055"/>
                <a:ext cx="4536000" cy="2997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- Ομάδα"/>
          <p:cNvGrpSpPr/>
          <p:nvPr/>
        </p:nvGrpSpPr>
        <p:grpSpPr>
          <a:xfrm>
            <a:off x="36000" y="332656"/>
            <a:ext cx="9072000" cy="6372328"/>
            <a:chOff x="36000" y="332656"/>
            <a:chExt cx="9072000" cy="6372328"/>
          </a:xfrm>
        </p:grpSpPr>
        <p:sp>
          <p:nvSpPr>
            <p:cNvPr id="3" name="2 - Ορθογώνιο"/>
            <p:cNvSpPr/>
            <p:nvPr/>
          </p:nvSpPr>
          <p:spPr>
            <a:xfrm>
              <a:off x="125760" y="332656"/>
              <a:ext cx="8892480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sz="2400" b="1" dirty="0" smtClean="0">
                  <a:latin typeface="Arial" pitchFamily="34" charset="0"/>
                  <a:cs typeface="Arial" pitchFamily="34" charset="0"/>
                </a:rPr>
                <a:t>van </a:t>
              </a:r>
              <a:r>
                <a:rPr lang="en-GB" sz="2400" b="1" dirty="0" err="1" smtClean="0">
                  <a:latin typeface="Arial" pitchFamily="34" charset="0"/>
                  <a:cs typeface="Arial" pitchFamily="34" charset="0"/>
                </a:rPr>
                <a:t>Gieson’s</a:t>
              </a:r>
              <a:r>
                <a:rPr lang="en-GB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400" b="1" dirty="0" err="1" smtClean="0">
                  <a:latin typeface="Arial" pitchFamily="34" charset="0"/>
                  <a:cs typeface="Arial" pitchFamily="34" charset="0"/>
                </a:rPr>
                <a:t>picrofuchsin</a:t>
              </a:r>
              <a:r>
                <a:rPr lang="en-GB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αυξημένη εναπόθεση κολλαγόνου σε βιοψία ήπατος με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ίνωση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Κολλαγένωμα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σε βιοψία δέρματος ασθενούς με ενδοκρινή νεοπλασία τύπου Ι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5 - Ομάδα"/>
            <p:cNvGrpSpPr/>
            <p:nvPr/>
          </p:nvGrpSpPr>
          <p:grpSpPr>
            <a:xfrm>
              <a:off x="36000" y="3284984"/>
              <a:ext cx="9072000" cy="3420000"/>
              <a:chOff x="36000" y="3428999"/>
              <a:chExt cx="9072000" cy="3420000"/>
            </a:xfrm>
          </p:grpSpPr>
          <p:pic>
            <p:nvPicPr>
              <p:cNvPr id="108548" name="Picture 4" descr="Figure 5: Van Gieson's stained section of skin coloured papule over abdomen consistent with Collagenoma, 40× magnification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3428999"/>
                <a:ext cx="4536000" cy="3420000"/>
              </a:xfrm>
              <a:prstGeom prst="rect">
                <a:avLst/>
              </a:prstGeom>
              <a:noFill/>
            </p:spPr>
          </p:pic>
          <p:pic>
            <p:nvPicPr>
              <p:cNvPr id="108550" name="Picture 6" descr="https://o.quizlet.com/gbsmZeZBXH78rnawS-cU5g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000" y="3428999"/>
                <a:ext cx="4536000" cy="3420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- Ομάδα"/>
          <p:cNvGrpSpPr/>
          <p:nvPr/>
        </p:nvGrpSpPr>
        <p:grpSpPr>
          <a:xfrm>
            <a:off x="35496" y="332656"/>
            <a:ext cx="9073008" cy="6252600"/>
            <a:chOff x="35496" y="332656"/>
            <a:chExt cx="9073008" cy="6252600"/>
          </a:xfrm>
        </p:grpSpPr>
        <p:sp>
          <p:nvSpPr>
            <p:cNvPr id="7" name="6 - Ορθογώνιο"/>
            <p:cNvSpPr/>
            <p:nvPr/>
          </p:nvSpPr>
          <p:spPr>
            <a:xfrm>
              <a:off x="251520" y="332656"/>
              <a:ext cx="8640960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van </a:t>
              </a:r>
              <a:r>
                <a:rPr lang="en-GB" sz="2000" b="1" dirty="0" err="1" smtClean="0">
                  <a:latin typeface="Arial" pitchFamily="34" charset="0"/>
                  <a:cs typeface="Arial" pitchFamily="34" charset="0"/>
                </a:rPr>
                <a:t>Gieson’s</a:t>
              </a:r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000" b="1" dirty="0" err="1" smtClean="0">
                  <a:latin typeface="Arial" pitchFamily="34" charset="0"/>
                  <a:cs typeface="Arial" pitchFamily="34" charset="0"/>
                </a:rPr>
                <a:t>picrofuchsin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Και στις δύο εικόνες φυσιολογικός ιστός από την περιτοναϊκή κοιλότητα.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Με διαφορετικά χρώματα διακρίνεται η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επιμύκης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διάταξη του μυϊκού ιστού, του κολλαγόνου και του λίπους . </a:t>
              </a:r>
            </a:p>
            <a:p>
              <a:endParaRPr lang="el-GR" sz="1600" b="1" dirty="0" smtClean="0">
                <a:latin typeface="Arial" pitchFamily="34" charset="0"/>
                <a:cs typeface="Arial" pitchFamily="34" charset="0"/>
              </a:endParaRPr>
            </a:p>
            <a:p>
              <a:endParaRPr lang="en-GB" dirty="0"/>
            </a:p>
          </p:txBody>
        </p:sp>
        <p:grpSp>
          <p:nvGrpSpPr>
            <p:cNvPr id="10" name="9 - Ομάδα"/>
            <p:cNvGrpSpPr/>
            <p:nvPr/>
          </p:nvGrpSpPr>
          <p:grpSpPr>
            <a:xfrm>
              <a:off x="35496" y="3356992"/>
              <a:ext cx="9073008" cy="3228264"/>
              <a:chOff x="35496" y="3585112"/>
              <a:chExt cx="9073008" cy="3228264"/>
            </a:xfrm>
          </p:grpSpPr>
          <p:pic>
            <p:nvPicPr>
              <p:cNvPr id="10343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08504" y="3585112"/>
                <a:ext cx="4500000" cy="3228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3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496" y="3585112"/>
                <a:ext cx="4500000" cy="3228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62068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Χρώσεις που χρησιμοποιούνται για τις δικτυωτές ίνες του συνδετικού ιστού</a:t>
            </a:r>
          </a:p>
          <a:p>
            <a:pPr algn="ctr">
              <a:lnSpc>
                <a:spcPct val="150000"/>
              </a:lnSpc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Gomori’s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reticulin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Gordon &amp; Sweet’s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Sirius Red 4B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Sirius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1764" y="404664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για τις δικτυωτές ίνες του συνδετικού ιστού</a:t>
            </a: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Gomori’s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reticulin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Σκοπός: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Οι δικτυωτές ίνες αποτελούνται από κολλαγόνο τύπου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ΙΙΙ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και σχηματίζουν ένα δίκτυο σε πολλά παρεγχυματικά όργανα όπως είναι το ήπαρ, δημιουργώντας ένα υποστηρικτικό στρώμα. Με την χρώση ρουτίνας,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Αιματοξυλίνη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Ηωσίνη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δεν είναι ορατές, γιατί είναι πολύ λεπτές.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επιλεκτική και ειδική χρώση αυτών είναι απαραίτητη για τον εντοπισμό της αρχιτεκτονικής αυτών σε πολλά νοσήματα του ήπατος, σε όγκους,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μυελοδυσπλαστικά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σύνδρομα, νέκρωση,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ίνωση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κλπ.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9512" y="180211"/>
            <a:ext cx="878497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Gomori’s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reticulin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μεθόδου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Είναι χρώση αργύρου και βασίζεται στις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αργυροφιλικές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ιδιότητες των δικτυωτών ινών. </a:t>
            </a: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πρώτο στάδιο της μεθόδου αποσκοπεί στην οξείδωση των σακχάρων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εξόζης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των δικτυωτών ινών σε αλδεΰδες. Η οξείδωση επιτυγχάνεται με 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Potassium permanganate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η περίσσεια αυτού απομακρύνεται με 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potassium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metabisulfite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δεύτερο στάδιο, λέγεται στάδιο ευαισθητοποίησης, στο οποίο μεταλλικά συστατικά όπως είναι το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Ferric ammonium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sulfate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εναποτίθενται γύρω από τις δικτυωτές ίνες για να ακολουθήσει ο εμποτισμός τους με άργυρο.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- Ομάδα"/>
          <p:cNvGrpSpPr/>
          <p:nvPr/>
        </p:nvGrpSpPr>
        <p:grpSpPr>
          <a:xfrm>
            <a:off x="0" y="190381"/>
            <a:ext cx="8542883" cy="6344255"/>
            <a:chOff x="0" y="190381"/>
            <a:chExt cx="8542883" cy="6344255"/>
          </a:xfrm>
        </p:grpSpPr>
        <p:pic>
          <p:nvPicPr>
            <p:cNvPr id="3" name="Picture 3" descr="00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1412776"/>
              <a:ext cx="6707187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4 - Ευθύγραμμο βέλος σύνδεσης"/>
            <p:cNvCxnSpPr/>
            <p:nvPr/>
          </p:nvCxnSpPr>
          <p:spPr>
            <a:xfrm rot="10800000">
              <a:off x="3347864" y="5301207"/>
              <a:ext cx="1224136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- Ευθύγραμμο βέλος σύνδεσης"/>
            <p:cNvCxnSpPr/>
            <p:nvPr/>
          </p:nvCxnSpPr>
          <p:spPr>
            <a:xfrm flipH="1" flipV="1">
              <a:off x="4427984" y="5085184"/>
              <a:ext cx="144016" cy="10081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- Ευθύγραμμο βέλος σύνδεσης"/>
            <p:cNvCxnSpPr/>
            <p:nvPr/>
          </p:nvCxnSpPr>
          <p:spPr>
            <a:xfrm flipV="1">
              <a:off x="4572000" y="4581128"/>
              <a:ext cx="1152128" cy="15121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Ευθύγραμμο βέλος σύνδεσης"/>
            <p:cNvCxnSpPr/>
            <p:nvPr/>
          </p:nvCxnSpPr>
          <p:spPr>
            <a:xfrm flipV="1">
              <a:off x="4572000" y="4797152"/>
              <a:ext cx="2160240" cy="12961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- TextBox"/>
            <p:cNvSpPr txBox="1"/>
            <p:nvPr/>
          </p:nvSpPr>
          <p:spPr>
            <a:xfrm>
              <a:off x="3923928" y="616530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Πυρήνες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- Αριστερό άγκιστρο"/>
            <p:cNvSpPr/>
            <p:nvPr/>
          </p:nvSpPr>
          <p:spPr>
            <a:xfrm>
              <a:off x="1475656" y="2348880"/>
              <a:ext cx="216024" cy="2088232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0" y="3070701"/>
              <a:ext cx="1547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Επιθηλιακός Ιστός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- Αριστερό άγκιστρο"/>
            <p:cNvSpPr/>
            <p:nvPr/>
          </p:nvSpPr>
          <p:spPr>
            <a:xfrm>
              <a:off x="1547664" y="4509120"/>
              <a:ext cx="144016" cy="1152128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144016" y="4797152"/>
              <a:ext cx="1403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Συνδετικός Ιστός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1115616" y="190381"/>
              <a:ext cx="6912768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Βιοψία Δέρματος</a:t>
              </a:r>
            </a:p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Αιματοξυλίνης Ηωσίνης</a:t>
              </a:r>
              <a:endParaRPr lang="en-GB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7504" y="332656"/>
            <a:ext cx="889248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Gomori’s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reticulin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μεθόδου</a:t>
            </a: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επόμενο στάδιο λέγεται 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developing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» κατά το οποίο η περίσσεια του μεταλλικού αργύρου απομακρύνεται με διάλυμα φορμόλης. 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Στο τελευταίο στάδιο το διάλυμα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gold chloride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επιτρέπει την αντικατάσταση του αργύρου με μεταλλικό χρυσό αλλάζοντας το χρώμα των δικτυωτών ινών από καφέ σε μαύρο, ενώ το υπόστρωμα βάφεται με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nuclear fast red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Τομές παραφίνης</a:t>
            </a:r>
          </a:p>
          <a:p>
            <a:pPr>
              <a:lnSpc>
                <a:spcPct val="150000"/>
              </a:lnSpc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Καμία ιδιαίτερη προτίμηση. 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760" y="188640"/>
            <a:ext cx="889248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Gomori’s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reticulin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NOTES: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Για την ανάδειξη της χρώσης είναι σημαντικό μετά  το διάλυμα αργύρου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καλό ξέπλυμα της τομής.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Επιμολυσμένα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glassware,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μεταλλικά όργανα, άλατα του νερού βρύσης, μη διηθημένο διάλυμα αργύρου, το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pH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η θερμοκρασία μπορούν να δώσουν μη ειδική χρώση. </a:t>
            </a:r>
          </a:p>
          <a:p>
            <a:pPr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διάλυμα αργύρου έχει αλκαλικό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pH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που κυμαίνεται μεταξύ 11-12 και μπορεί να ξεκολλήσει τις τομές από την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αντικειμενοφόρο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πλάκα. Συνιστάται η χρήση θετικά ηλεκτρικά φορτισμένων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αντικειμενοφόρων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7524" y="332656"/>
            <a:ext cx="856895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Gomori’s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reticulin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22313" indent="-88900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Δικτυωτές ίνες: Μαύρες</a:t>
            </a:r>
          </a:p>
          <a:p>
            <a:pPr marL="722313" indent="-88900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Πυρήνες και υπόστρωμα Κόκκινο</a:t>
            </a:r>
          </a:p>
          <a:p>
            <a:pPr marL="722313" indent="-88900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Διαλύματα: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Silver nitrate, 10% solution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Potassium hydroxide, 10% solution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Potassium permanganate, 0.5% solution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Potassium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metabisulfite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2% solution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Ferric ammonium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sulfate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2% solution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Formalin solution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Gold chloride, 0.2% solution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Nuclear fast red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Kernechtrot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solution 	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AutoShape 6" descr="https://www.atomscientific.com/images-2015/products/Re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600" name="AutoShape 8" descr="https://www.atomscientific.com/images-2015/products/Re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11 - Ομάδα"/>
          <p:cNvGrpSpPr/>
          <p:nvPr/>
        </p:nvGrpSpPr>
        <p:grpSpPr>
          <a:xfrm>
            <a:off x="72000" y="332656"/>
            <a:ext cx="8982377" cy="6384167"/>
            <a:chOff x="72000" y="332656"/>
            <a:chExt cx="8982377" cy="6384167"/>
          </a:xfrm>
        </p:grpSpPr>
        <p:sp>
          <p:nvSpPr>
            <p:cNvPr id="6" name="5 - Ορθογώνιο"/>
            <p:cNvSpPr/>
            <p:nvPr/>
          </p:nvSpPr>
          <p:spPr>
            <a:xfrm>
              <a:off x="242708" y="332656"/>
              <a:ext cx="8640960" cy="281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sz="2000" b="1" dirty="0" err="1" smtClean="0">
                  <a:latin typeface="Arial" pitchFamily="34" charset="0"/>
                  <a:cs typeface="Arial" pitchFamily="34" charset="0"/>
                </a:rPr>
                <a:t>Gomori’s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000" b="1" dirty="0" err="1" smtClean="0">
                  <a:latin typeface="Arial" pitchFamily="34" charset="0"/>
                  <a:cs typeface="Arial" pitchFamily="34" charset="0"/>
                </a:rPr>
                <a:t>reticulin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Βιοψία φυσιολογικού ήπατος. Οι δικτυωτές ίνες διακρίνονται μαύρες.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 Δεξιά: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Βιοψία ήπατος με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ηπατοκυτταρικό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αδένωμα .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GB" sz="2000" dirty="0"/>
            </a:p>
          </p:txBody>
        </p:sp>
        <p:grpSp>
          <p:nvGrpSpPr>
            <p:cNvPr id="11" name="10 - Ομάδα"/>
            <p:cNvGrpSpPr/>
            <p:nvPr/>
          </p:nvGrpSpPr>
          <p:grpSpPr>
            <a:xfrm>
              <a:off x="72000" y="3573016"/>
              <a:ext cx="8982377" cy="3143807"/>
              <a:chOff x="72000" y="3705225"/>
              <a:chExt cx="8982377" cy="3143807"/>
            </a:xfrm>
          </p:grpSpPr>
          <p:pic>
            <p:nvPicPr>
              <p:cNvPr id="110596" name="Picture 4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16016" y="3717032"/>
                <a:ext cx="4338361" cy="31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2" name="Picture 10" descr="http://library.med.utah.edu/WebPath/jpeg4/LIVER077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0" y="3705225"/>
                <a:ext cx="4500000" cy="3132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AutoShape 4" descr="Gomori Reticulin Stain K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622" name="AutoShape 6" descr="Gomori Reticulin Stain K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625" name="AutoShape 9" descr="https://www.atomscientific.com/images-2015/products/Re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628" name="AutoShape 12" descr="https://www.atomscientific.com/images-2015/products/Re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630" name="AutoShape 14" descr="https://www.atomscientific.com/images-2015/products/Ret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16 - Ομάδα"/>
          <p:cNvGrpSpPr/>
          <p:nvPr/>
        </p:nvGrpSpPr>
        <p:grpSpPr>
          <a:xfrm>
            <a:off x="35496" y="116632"/>
            <a:ext cx="9072528" cy="6696744"/>
            <a:chOff x="35496" y="116632"/>
            <a:chExt cx="9072528" cy="6696744"/>
          </a:xfrm>
        </p:grpSpPr>
        <p:sp>
          <p:nvSpPr>
            <p:cNvPr id="14" name="13 - Ορθογώνιο"/>
            <p:cNvSpPr/>
            <p:nvPr/>
          </p:nvSpPr>
          <p:spPr>
            <a:xfrm>
              <a:off x="161524" y="116632"/>
              <a:ext cx="8820472" cy="2816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sz="2000" b="1" dirty="0" err="1" smtClean="0">
                  <a:latin typeface="Arial" pitchFamily="34" charset="0"/>
                  <a:cs typeface="Arial" pitchFamily="34" charset="0"/>
                </a:rPr>
                <a:t>Gomori’s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2000" b="1" dirty="0" err="1" smtClean="0">
                  <a:latin typeface="Arial" pitchFamily="34" charset="0"/>
                  <a:cs typeface="Arial" pitchFamily="34" charset="0"/>
                </a:rPr>
                <a:t>reticulin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l-GR" dirty="0" smtClean="0"/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Αριστερά: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καρκίνωμα πλακωδών κυττάρων</a:t>
              </a:r>
            </a:p>
            <a:p>
              <a:pPr>
                <a:lnSpc>
                  <a:spcPct val="150000"/>
                </a:lnSpc>
              </a:pPr>
              <a:endParaRPr lang="el-GR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Οστεομυελική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βιοψία από ασθενή με οξεία λευχαιμία. Η μυελοσκλήρυνση  είναι συνήθεις με αύξηση των δικτυωτών ινών.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15 - Ομάδα"/>
            <p:cNvGrpSpPr/>
            <p:nvPr/>
          </p:nvGrpSpPr>
          <p:grpSpPr>
            <a:xfrm>
              <a:off x="35496" y="3212976"/>
              <a:ext cx="9072528" cy="3600400"/>
              <a:chOff x="35496" y="3212976"/>
              <a:chExt cx="9072528" cy="3600400"/>
            </a:xfrm>
          </p:grpSpPr>
          <p:pic>
            <p:nvPicPr>
              <p:cNvPr id="111634" name="Picture 18" descr="Figure 12: Histopathological section revealing reticulin fibers in the adjacent connective tissue; Gomori's silver reticulin staining method, 20x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3212976"/>
                <a:ext cx="4572000" cy="3573017"/>
              </a:xfrm>
              <a:prstGeom prst="rect">
                <a:avLst/>
              </a:prstGeom>
              <a:noFill/>
            </p:spPr>
          </p:pic>
          <p:pic>
            <p:nvPicPr>
              <p:cNvPr id="111636" name="Picture 20" descr="http://www.pathologyoutlines.com/images/marrow/093C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44008" y="3212976"/>
                <a:ext cx="4464016" cy="36004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62068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Χρώσεις που χρησιμοποιούνται για τις ελαστικές ίνες του συνδετικού ιστού</a:t>
            </a:r>
          </a:p>
          <a:p>
            <a:pPr>
              <a:lnSpc>
                <a:spcPct val="150000"/>
              </a:lnSpc>
            </a:pP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1. Χρώση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Ορσεΐνης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Verhoeff's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Elastic 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Weigert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Weigert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-Van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Gieson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Elastica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Gieson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23528" y="260648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για τις ελαστικές ίνες του συνδετικού ιστού</a:t>
            </a: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Verhoeff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elastic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Σκοπός:</a:t>
            </a:r>
          </a:p>
          <a:p>
            <a:pPr lvl="0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Οι ελαστικές ίνες είναι συστατικό του συνδετικού ιστού και δεν είναι ορατές με χρώση Αιματοξυλίνης-Ηωσίνης. Για διαγνωστικούς λόγους είναι απαραίτητη η ανάδειξη των αλλαγών των ελαστικών ινών σε διάφορες παθήσεις όπως είναι ατροφία αυτών σε περιπτώσεις εμφυσήματος. </a:t>
            </a:r>
          </a:p>
          <a:p>
            <a:pPr lvl="0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Επίσης, η χρώση στοιχειοθετεί την έλλειψη ή λέπτυνση των ελαστικών ινών σε περιπτώσεις αρτηριοσκλήρωσης και παθήσεων των αγγείων.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 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Χρησιμεύει στην αναγνώριση των φυσιολογικών ελαστικών ινών σε φλέβες και αρτηρίες και αποδεικνύει εάν και κατά πόσο τα αγγεία διηθούνται από κακοήθειες.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Θεωρείται χρώση ρουτίνας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97768" y="260648"/>
            <a:ext cx="87484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για τις ελαστικές ίνες του συνδετικού ιστού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Verhoeff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elastic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χρώσης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Οι ελαστικές ίνες έχουν μεγάλη συγγένεια και σχηματίζουν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σύμπλοκα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με την σιδηρούχα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αιματοξυλίνη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Ως εκ τούτου στην αρχή ο ιστός βάφεται με διάλυμα  που αποτελείται από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αιματοξυλίνη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- χλωριούχο σίδηρο (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ferric chloride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)- ιώδιο (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iodine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). Το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ferric chloride-iodine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λειτουργεί σαν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διαβρωτής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αλλά έχει συγχρόνως και οξειδωτικές ιδιότητες. Έτσι οξειδώνει την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αιματοξυλίνη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σε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αιματίνη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πρόσδεση της χρωστικής προφανώς οφείλεται σε δεσμούς υδρογόνου χωρίς να έχει πλήρως διευκρινιστεί.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Στο στάδιο αυτό ο ιστός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υπερχρωματίζεται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και η διαφοροποίηση γίνεται με προσθήκη διαβρωτικής ουσίας χλωριούχου σιδήρου, που σπάζει τα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σύμπλοκα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της χρωστικής με τις ελαστικές ίνες.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61764" y="44624"/>
            <a:ext cx="882047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για τις ελαστικές ίνες του συνδετικού ιστού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/>
              <a:t>Χρώση </a:t>
            </a:r>
            <a:r>
              <a:rPr lang="en-GB" sz="2400" b="1" dirty="0" err="1" smtClean="0"/>
              <a:t>Verhoeff</a:t>
            </a:r>
            <a:r>
              <a:rPr lang="en-GB" sz="2400" b="1" dirty="0" smtClean="0"/>
              <a:t> elastic </a:t>
            </a:r>
            <a:endParaRPr lang="el-GR" sz="2400" b="1" dirty="0" smtClean="0"/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Αρχή της χρώσης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Οι ελαστικές ίνες έχουν συγγένεια με την σιδηρούχα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αιματοξυλίνη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και αποβάλουν το χρώμα πιο αργά σε σχέση με τα υπόλοιπα συστατικά του ιστού.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Σαν αποτέλεσμα οι διάφορες δομές του ιστού αποχρωματίζονται ενώ οι ελαστικές ίνες παραμένουν χρωματισμένες.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περίσσεια του ιωδίου απομακρύνεται με την χρήση διαλύματος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Sodium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thiosulfate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υπόστρωμα βάφεται συνήθως με χρώση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Gieson's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Τομές παραφίνης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Καμία ιδιαίτερη προτίμηση.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16632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για τις ελαστικές ίνες του συνδετικού ιστού</a:t>
            </a:r>
          </a:p>
          <a:p>
            <a:pPr algn="ctr">
              <a:lnSpc>
                <a:spcPct val="150000"/>
              </a:lnSpc>
            </a:pPr>
            <a:r>
              <a:rPr lang="el-GR" sz="2000" b="1" dirty="0" smtClean="0"/>
              <a:t>Χρώση </a:t>
            </a:r>
            <a:r>
              <a:rPr lang="en-GB" sz="2000" b="1" dirty="0" err="1" smtClean="0"/>
              <a:t>Verhoeff</a:t>
            </a:r>
            <a:r>
              <a:rPr lang="en-GB" sz="2000" b="1" dirty="0" smtClean="0"/>
              <a:t> elastic</a:t>
            </a:r>
            <a:endParaRPr lang="el-GR" sz="2000" b="1" dirty="0" smtClean="0"/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NOTES: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Χρειάζεται προσοχή στο στάδιο της διαφοροποίησης. Υπερβολική διαφοροποίηση αφήνει  τον ιστό άχρωμο και στο τέλος της μεθόδου το υπόστρωμα χρωματίζεται ασθενώς κίτρινο.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προτιμότερο η κάθε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αντικειμενοφόρος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πλάκα να διαφοροποιείται ξεχωριστά.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 χρόνος διαφοροποίησης είναι συνάρτηση της ποσότητας των ελαστικών ινών στον κάθε ιστό.  Άρα διαφέρει από τομή σε τομή.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Επειδή η σωστή διαφοροποίηση είναι δύσκολη, προτείνεται η χρήση δύο τομών ανά ιστό.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προτιμότερο οι τομές να είναι λιγότερο διαφοροποιημένες παρά υπερβολικά διαφοροποιημένες.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Οι υπερβολικά διαφοροποιημένες τομές μπορούν να επανακτήσουν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εν μέρη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 χρώμα τους σε οποιοδήποτε στάδιο της τεχνικής, αρκεί ο ιστός να μην έχει εμβαπτιστεί σε αλκοόλη.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TextBox"/>
          <p:cNvSpPr txBox="1"/>
          <p:nvPr/>
        </p:nvSpPr>
        <p:spPr>
          <a:xfrm>
            <a:off x="179512" y="188640"/>
            <a:ext cx="8712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Ένα ακόμη παράδειγμα επιθηλιακού και συνδετικού ιστού</a:t>
            </a: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 επιθηλιακός βρίσκεται κοντά σε αυλούς, τα κύτταρα έχουν περισσότερο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ηωσινόφιλο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κυτταρόπλασμα, αντίθετα το κυτταρόπλασμα των κυττάρων του  συνδετικού ιστού είναι ανοιχτόχρωμο και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αραιοχρωματικό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dirty="0"/>
          </a:p>
        </p:txBody>
      </p:sp>
      <p:grpSp>
        <p:nvGrpSpPr>
          <p:cNvPr id="20" name="19 - Ομάδα"/>
          <p:cNvGrpSpPr/>
          <p:nvPr/>
        </p:nvGrpSpPr>
        <p:grpSpPr>
          <a:xfrm>
            <a:off x="611560" y="3313482"/>
            <a:ext cx="7920880" cy="3139855"/>
            <a:chOff x="1259632" y="2750096"/>
            <a:chExt cx="6120680" cy="2551331"/>
          </a:xfrm>
        </p:grpSpPr>
        <p:pic>
          <p:nvPicPr>
            <p:cNvPr id="2" name="Picture 4" descr="00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21062" y="2750096"/>
              <a:ext cx="4159250" cy="2522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7"/>
            <p:cNvSpPr txBox="1">
              <a:spLocks noChangeArrowheads="1"/>
            </p:cNvSpPr>
            <p:nvPr/>
          </p:nvSpPr>
          <p:spPr bwMode="auto">
            <a:xfrm>
              <a:off x="1259632" y="3740696"/>
              <a:ext cx="165663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Επιθηλιακός Ιστός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1259632" y="4655096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Συνδετικός Ιστός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eft Brace 9"/>
            <p:cNvSpPr/>
            <p:nvPr/>
          </p:nvSpPr>
          <p:spPr>
            <a:xfrm flipV="1">
              <a:off x="2763862" y="3283496"/>
              <a:ext cx="457200" cy="1371600"/>
            </a:xfrm>
            <a:prstGeom prst="lef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Left Brace 10"/>
            <p:cNvSpPr/>
            <p:nvPr/>
          </p:nvSpPr>
          <p:spPr>
            <a:xfrm flipV="1">
              <a:off x="2808312" y="4655096"/>
              <a:ext cx="381000" cy="609600"/>
            </a:xfrm>
            <a:prstGeom prst="leftBrac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Freeform 15"/>
            <p:cNvSpPr/>
            <p:nvPr/>
          </p:nvSpPr>
          <p:spPr>
            <a:xfrm>
              <a:off x="3230587" y="4485233"/>
              <a:ext cx="4146550" cy="166688"/>
            </a:xfrm>
            <a:custGeom>
              <a:avLst/>
              <a:gdLst>
                <a:gd name="connsiteX0" fmla="*/ 0 w 4145973"/>
                <a:gd name="connsiteY0" fmla="*/ 166254 h 166254"/>
                <a:gd name="connsiteX1" fmla="*/ 270164 w 4145973"/>
                <a:gd name="connsiteY1" fmla="*/ 155863 h 166254"/>
                <a:gd name="connsiteX2" fmla="*/ 436418 w 4145973"/>
                <a:gd name="connsiteY2" fmla="*/ 135082 h 166254"/>
                <a:gd name="connsiteX3" fmla="*/ 488373 w 4145973"/>
                <a:gd name="connsiteY3" fmla="*/ 124691 h 166254"/>
                <a:gd name="connsiteX4" fmla="*/ 519545 w 4145973"/>
                <a:gd name="connsiteY4" fmla="*/ 114300 h 166254"/>
                <a:gd name="connsiteX5" fmla="*/ 592282 w 4145973"/>
                <a:gd name="connsiteY5" fmla="*/ 93518 h 166254"/>
                <a:gd name="connsiteX6" fmla="*/ 644236 w 4145973"/>
                <a:gd name="connsiteY6" fmla="*/ 83127 h 166254"/>
                <a:gd name="connsiteX7" fmla="*/ 1028700 w 4145973"/>
                <a:gd name="connsiteY7" fmla="*/ 72736 h 166254"/>
                <a:gd name="connsiteX8" fmla="*/ 1111827 w 4145973"/>
                <a:gd name="connsiteY8" fmla="*/ 51954 h 166254"/>
                <a:gd name="connsiteX9" fmla="*/ 1350818 w 4145973"/>
                <a:gd name="connsiteY9" fmla="*/ 31173 h 166254"/>
                <a:gd name="connsiteX10" fmla="*/ 2026227 w 4145973"/>
                <a:gd name="connsiteY10" fmla="*/ 10391 h 166254"/>
                <a:gd name="connsiteX11" fmla="*/ 3002973 w 4145973"/>
                <a:gd name="connsiteY11" fmla="*/ 0 h 166254"/>
                <a:gd name="connsiteX12" fmla="*/ 3782291 w 4145973"/>
                <a:gd name="connsiteY12" fmla="*/ 20782 h 166254"/>
                <a:gd name="connsiteX13" fmla="*/ 3865418 w 4145973"/>
                <a:gd name="connsiteY13" fmla="*/ 31173 h 166254"/>
                <a:gd name="connsiteX14" fmla="*/ 4021282 w 4145973"/>
                <a:gd name="connsiteY14" fmla="*/ 41563 h 166254"/>
                <a:gd name="connsiteX15" fmla="*/ 4145973 w 4145973"/>
                <a:gd name="connsiteY15" fmla="*/ 62345 h 16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45973" h="166254">
                  <a:moveTo>
                    <a:pt x="0" y="166254"/>
                  </a:moveTo>
                  <a:lnTo>
                    <a:pt x="270164" y="155863"/>
                  </a:lnTo>
                  <a:cubicBezTo>
                    <a:pt x="301066" y="154097"/>
                    <a:pt x="400535" y="141062"/>
                    <a:pt x="436418" y="135082"/>
                  </a:cubicBezTo>
                  <a:cubicBezTo>
                    <a:pt x="453839" y="132178"/>
                    <a:pt x="471239" y="128975"/>
                    <a:pt x="488373" y="124691"/>
                  </a:cubicBezTo>
                  <a:cubicBezTo>
                    <a:pt x="498999" y="122035"/>
                    <a:pt x="509054" y="117447"/>
                    <a:pt x="519545" y="114300"/>
                  </a:cubicBezTo>
                  <a:cubicBezTo>
                    <a:pt x="543697" y="107054"/>
                    <a:pt x="567819" y="99634"/>
                    <a:pt x="592282" y="93518"/>
                  </a:cubicBezTo>
                  <a:cubicBezTo>
                    <a:pt x="609416" y="89235"/>
                    <a:pt x="626595" y="83967"/>
                    <a:pt x="644236" y="83127"/>
                  </a:cubicBezTo>
                  <a:cubicBezTo>
                    <a:pt x="772292" y="77029"/>
                    <a:pt x="900545" y="76200"/>
                    <a:pt x="1028700" y="72736"/>
                  </a:cubicBezTo>
                  <a:cubicBezTo>
                    <a:pt x="1056409" y="65809"/>
                    <a:pt x="1083486" y="55497"/>
                    <a:pt x="1111827" y="51954"/>
                  </a:cubicBezTo>
                  <a:cubicBezTo>
                    <a:pt x="1275819" y="31455"/>
                    <a:pt x="1112648" y="50226"/>
                    <a:pt x="1350818" y="31173"/>
                  </a:cubicBezTo>
                  <a:cubicBezTo>
                    <a:pt x="1724584" y="1273"/>
                    <a:pt x="980549" y="24427"/>
                    <a:pt x="2026227" y="10391"/>
                  </a:cubicBezTo>
                  <a:lnTo>
                    <a:pt x="3002973" y="0"/>
                  </a:lnTo>
                  <a:cubicBezTo>
                    <a:pt x="3163138" y="3269"/>
                    <a:pt x="3575611" y="8624"/>
                    <a:pt x="3782291" y="20782"/>
                  </a:cubicBezTo>
                  <a:cubicBezTo>
                    <a:pt x="3810167" y="22422"/>
                    <a:pt x="3837598" y="28754"/>
                    <a:pt x="3865418" y="31173"/>
                  </a:cubicBezTo>
                  <a:cubicBezTo>
                    <a:pt x="3917292" y="35684"/>
                    <a:pt x="3969327" y="38100"/>
                    <a:pt x="4021282" y="41563"/>
                  </a:cubicBezTo>
                  <a:cubicBezTo>
                    <a:pt x="4087629" y="74737"/>
                    <a:pt x="4047355" y="62345"/>
                    <a:pt x="4145973" y="62345"/>
                  </a:cubicBezTo>
                </a:path>
              </a:pathLst>
            </a:cu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4765112" y="28256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Αυλός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16632"/>
            <a:ext cx="8748464" cy="668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για τις ελαστικές ίνες του συνδετικού ιστού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Verhoeff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elastic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NOTES: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Εμβάπτιση των τομών σε διάλυμα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Gieson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για αρκετό χρόνο, πρέπει να αποφεύγεται. Το πικρικό οξύ διαφοροποιεί επιπλέων την χρώση.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σημαντική η σωστή παρασκευή του διαλύματος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Gieson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Εάν το πικρικό οξύ δεν είναι κεκορεσμένο, οι μύες και το κολλαγόνο δεν θα βαφτούν σωστά. 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Αποτελέσματα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22313" indent="-88900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Ελαστικές ίνες: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Σκούρο μπλε έως μαύρο</a:t>
            </a:r>
          </a:p>
          <a:p>
            <a:pPr marL="722313" indent="-88900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Πυρήνες: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μπλε/μαύρο</a:t>
            </a:r>
          </a:p>
          <a:p>
            <a:pPr marL="722313" indent="-88900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Κολλαγόνο: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κόκκινο</a:t>
            </a:r>
          </a:p>
          <a:p>
            <a:pPr marL="722313" indent="-88900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Υπόλοιπος ιστός: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κίτρινος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88640"/>
            <a:ext cx="87849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για τις ελαστικές ίνες του συνδετικού ιστού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Verhoeff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elastic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Lugol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iodine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Ferric chloride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10%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Διάλυμα διαφοροποίησης (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2% Ferric Chloride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Alcoholic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hematoxylin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5%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Verhoeff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elastic stain 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Gieson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Sodium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thiosulfate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5%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endParaRPr lang="el-GR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72008" y="44624"/>
            <a:ext cx="8999984" cy="6741368"/>
            <a:chOff x="72008" y="44624"/>
            <a:chExt cx="8999984" cy="6741368"/>
          </a:xfrm>
        </p:grpSpPr>
        <p:grpSp>
          <p:nvGrpSpPr>
            <p:cNvPr id="7" name="6 - Ομάδα"/>
            <p:cNvGrpSpPr/>
            <p:nvPr/>
          </p:nvGrpSpPr>
          <p:grpSpPr>
            <a:xfrm>
              <a:off x="72008" y="2996952"/>
              <a:ext cx="8999984" cy="3789040"/>
              <a:chOff x="72008" y="2996952"/>
              <a:chExt cx="8999984" cy="3789040"/>
            </a:xfrm>
          </p:grpSpPr>
          <p:pic>
            <p:nvPicPr>
              <p:cNvPr id="12595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2996952"/>
                <a:ext cx="4499992" cy="3789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8" descr="http://www.elearning.virtualpathology.leeds.ac.uk/store/1_Special_stains/1/resize/4_arteryEVGa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3005244"/>
                <a:ext cx="4499992" cy="3780748"/>
              </a:xfrm>
              <a:prstGeom prst="rect">
                <a:avLst/>
              </a:prstGeom>
              <a:noFill/>
            </p:spPr>
          </p:pic>
        </p:grpSp>
        <p:sp>
          <p:nvSpPr>
            <p:cNvPr id="6" name="5 - Ορθογώνιο"/>
            <p:cNvSpPr/>
            <p:nvPr/>
          </p:nvSpPr>
          <p:spPr>
            <a:xfrm>
              <a:off x="89756" y="44624"/>
              <a:ext cx="8964488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b="1" dirty="0" err="1" smtClean="0">
                  <a:latin typeface="Arial" pitchFamily="34" charset="0"/>
                  <a:cs typeface="Arial" pitchFamily="34" charset="0"/>
                </a:rPr>
                <a:t>Verhoeff</a:t>
              </a:r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 elastic</a:t>
              </a:r>
              <a:endParaRPr lang="el-GR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l-GR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Βιοψία νεφρού οι ελαστικές ίνες της αρτηρίας και των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αρτηριόλιων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είναι βαμμένα μαύρα με χρώση </a:t>
              </a:r>
              <a:r>
                <a:rPr lang="en-GB" dirty="0" err="1" smtClean="0">
                  <a:latin typeface="Arial" pitchFamily="34" charset="0"/>
                  <a:cs typeface="Arial" pitchFamily="34" charset="0"/>
                </a:rPr>
                <a:t>Verhoeff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elastic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. Τονίζεται επίσης το ελαστικό πέταλο ενώ ο υπόλοιπος ιστός βάφεται κόκκινος.</a:t>
              </a: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Αρτηρία σε περιστατικό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ινομυικής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δυσπλασίας με μετρίου βαθμού υπερπλασία. Παρατηρείται πάχυνση του της περιοχής στο ελαστικά πέταλο.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- Ομάδα"/>
          <p:cNvGrpSpPr/>
          <p:nvPr/>
        </p:nvGrpSpPr>
        <p:grpSpPr>
          <a:xfrm>
            <a:off x="72008" y="116632"/>
            <a:ext cx="9036496" cy="6754642"/>
            <a:chOff x="72008" y="116632"/>
            <a:chExt cx="9036496" cy="6754642"/>
          </a:xfrm>
        </p:grpSpPr>
        <p:sp>
          <p:nvSpPr>
            <p:cNvPr id="3" name="2 - Ορθογώνιο"/>
            <p:cNvSpPr/>
            <p:nvPr/>
          </p:nvSpPr>
          <p:spPr>
            <a:xfrm>
              <a:off x="216024" y="116632"/>
              <a:ext cx="874846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sz="2000" b="1" dirty="0" err="1" smtClean="0">
                  <a:latin typeface="Arial" pitchFamily="34" charset="0"/>
                  <a:cs typeface="Arial" pitchFamily="34" charset="0"/>
                </a:rPr>
                <a:t>Verhoeff</a:t>
              </a:r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 elastic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endParaRPr lang="el-GR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Μεγέθυνση του τοιχώματος της αορτής. Διακρίνονται οι ελαστικές ίνες ομόκεντρα τοποθετημένες (μαύρες). Ο ενδιάμεσος χώρος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καταλαμβάνεται από λείες μυϊκές ίνες (κίτρινο). </a:t>
              </a: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Ο ίδιος ιστός με υπερβολική διαφοροποίηση. Είναι εμφανής η μείωση της χρώσης των ελαστικών ινών και η διαφορά στο χρώμα των μυϊκών ινών.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5 - Ομάδα"/>
            <p:cNvGrpSpPr/>
            <p:nvPr/>
          </p:nvGrpSpPr>
          <p:grpSpPr>
            <a:xfrm>
              <a:off x="72008" y="3343274"/>
              <a:ext cx="9036496" cy="3528000"/>
              <a:chOff x="72008" y="3343274"/>
              <a:chExt cx="9036496" cy="3528000"/>
            </a:xfrm>
          </p:grpSpPr>
          <p:pic>
            <p:nvPicPr>
              <p:cNvPr id="12493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08" y="3356549"/>
                <a:ext cx="4499992" cy="3514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931" name="Picture 3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08504" y="3343274"/>
                <a:ext cx="4500000" cy="352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- Ομάδα"/>
          <p:cNvGrpSpPr/>
          <p:nvPr/>
        </p:nvGrpSpPr>
        <p:grpSpPr>
          <a:xfrm>
            <a:off x="72000" y="188640"/>
            <a:ext cx="8999992" cy="6597352"/>
            <a:chOff x="72000" y="188640"/>
            <a:chExt cx="8999992" cy="6597352"/>
          </a:xfrm>
        </p:grpSpPr>
        <p:sp>
          <p:nvSpPr>
            <p:cNvPr id="4" name="3 - Ορθογώνιο"/>
            <p:cNvSpPr/>
            <p:nvPr/>
          </p:nvSpPr>
          <p:spPr>
            <a:xfrm>
              <a:off x="179762" y="188640"/>
              <a:ext cx="8784468" cy="2908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GB" sz="2000" b="1" dirty="0" err="1" smtClean="0">
                  <a:latin typeface="Arial" pitchFamily="34" charset="0"/>
                  <a:cs typeface="Arial" pitchFamily="34" charset="0"/>
                </a:rPr>
                <a:t>Verhoeff</a:t>
              </a:r>
              <a:r>
                <a:rPr lang="en-GB" sz="2000" b="1" dirty="0" smtClean="0">
                  <a:latin typeface="Arial" pitchFamily="34" charset="0"/>
                  <a:cs typeface="Arial" pitchFamily="34" charset="0"/>
                </a:rPr>
                <a:t> elastic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κοκκίωμα δέρματος από μεγάλα κύτταρα. Παρατηρείται κατακερματισμός των ελαστικών ινών και η παρουσία πολυπύρηνων κυττάρων  με φαγοκύτωση της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ελαστίνης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Βιοψία δέρματος με </a:t>
              </a:r>
              <a:r>
                <a:rPr lang="el-GR" dirty="0" err="1" smtClean="0">
                  <a:latin typeface="Arial" pitchFamily="34" charset="0"/>
                  <a:cs typeface="Arial" pitchFamily="34" charset="0"/>
                </a:rPr>
                <a:t>κηλιδώδη</a:t>
              </a:r>
              <a:r>
                <a:rPr lang="el-GR" dirty="0" smtClean="0">
                  <a:latin typeface="Arial" pitchFamily="34" charset="0"/>
                  <a:cs typeface="Arial" pitchFamily="34" charset="0"/>
                </a:rPr>
                <a:t> ατροφία. Είναι εμφανής η μείωση των ελαστικών ινών στο δέρμα. </a:t>
              </a:r>
              <a:endParaRPr lang="en-GB" dirty="0" smtClean="0">
                <a:latin typeface="Arial" pitchFamily="34" charset="0"/>
                <a:cs typeface="Arial" pitchFamily="34" charset="0"/>
              </a:endParaRPr>
            </a:p>
            <a:p>
              <a:endParaRPr lang="en-GB" dirty="0" smtClean="0"/>
            </a:p>
          </p:txBody>
        </p:sp>
        <p:grpSp>
          <p:nvGrpSpPr>
            <p:cNvPr id="8" name="7 - Ομάδα"/>
            <p:cNvGrpSpPr/>
            <p:nvPr/>
          </p:nvGrpSpPr>
          <p:grpSpPr>
            <a:xfrm>
              <a:off x="72000" y="3212976"/>
              <a:ext cx="8999992" cy="3573016"/>
              <a:chOff x="72000" y="3212976"/>
              <a:chExt cx="8999992" cy="3573016"/>
            </a:xfrm>
          </p:grpSpPr>
          <p:pic>
            <p:nvPicPr>
              <p:cNvPr id="122882" name="Picture 2" descr="Figure 7: Fragmentation of elastic fibers with elastophagocytosis by multinucleated giant cells (Verhoeff–van Geison stain, ×400)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00" y="3221992"/>
                <a:ext cx="4500000" cy="3564000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Figure 12: Verhoeff-Van Gieson stain showing reduced elastic fibres in the dermis (x40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3212976"/>
                <a:ext cx="4499992" cy="357301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500430" y="42148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dirty="0"/>
          </a:p>
        </p:txBody>
      </p:sp>
      <p:sp>
        <p:nvSpPr>
          <p:cNvPr id="35842" name="AutoShape 2" descr="data:image/jpeg;base64,/9j/4AAQSkZJRgABAQAAAQABAAD/2wCEAAkGBhQSERMUEhQUFRUWGR0ZGRgXGB0fHhwfGyAfHiAgHx4iICYeIiAjHyAbITAgIycrLCwsHx8xNjAqNSYrLCkBCQoKDgwOGg8PGjQkHSItLCwvKSwvKS8wKSosMCwsLDQwLCwsLCosLCwsLCwqLCwsLCwsLywsLCwsLCwsLCwsLP/AABEIAHgAoAMBIgACEQEDEQH/xAAaAAADAQEBAQAAAAAAAAAAAAADBAUCAAEG/8QAOBAAAgECBQMDAgMHAwUBAAAAAQIRAyEABBIxQQUTUSJhcTKBQlKRBhQjcqGxwTNi0YLC4fDxkv/EABgBAQEBAQEAAAAAAAAAAAAAAAEAAgME/8QAKREAAgIBAwIGAQUAAAAAAAAAAAECESESMUFRYQMicZHB8KETMoGx4f/aAAwDAQACEQMRAD8Aq9Py/wCFDUek4BB1MAoiZ1RJEyPe3GGuqdBVgC9WoVXwzTfa8zH6YP046XYar7FGiPt7Hj2txg1OrNQUBT9GmzHYg2A8QNvOPXYy/dgQp9PQuooioxW79xja1lE7km54jffB8z0tvTU0q1WTOzAcbf4mPbC1XNsWRkpgdmppcg2+kiTzAv5O2K/R8ktNSyMXDmZPtb9fnADehWRqtDVWJpRKqNaRwwgaVHEgHxj6GgGZFNQLr3Ntjj5jNZVjWpmnW7dRD6jpkLTFm1HwTFvddt8XMs9VVVWuxYKN2t/N43gn2GIp+ZLIl1ADuo76AZKIWJk7yANQ4/r84PmHpUy9UkMwuyBpgm22wJtc4lZsrVp1Xfudz1Uy6J3EaD6YHHBBEX84ZqZ5cv26tYaTXENBJvYmBGxtPi+GiT4N182WqUqq91QLNTHmb3ErN74xnah/eVpqrCH1TO8i/wAL7+cPZzrCaWSm4WoBIgSPJAO2qNhidQzQ7tR60B0RQaguSHuot7C8bxgNNNpY7DuczRYtT0NG2qPTf58YBl8urMQjvTJswQ2j2BHpPxvhmgyOE3IixvBtuPHIv4wtTQ0WV6Og9xiHJNhEGdXMKG+TGExVYM9N6fSSpoqCTqOlniCAYgHluWEzMW2w5kalRBX9AAUyN5m4gm5MCL4PlOmgKRq7oeNMi3z8n83xhTJ5qmoquruTS3JETeNpgifxWwDd2tzHTqHcBFRDpIu1wCDwZFxxaD7Yay+WC1HCqdBAIIJsRK6STxuR98DGcbQC5nV65JmF+fH/ALzhLKNWrK1QMabMAtLghQZ1EeW+LDEMk2+g/mKeqO5CCGJYGCqxB9yJIH9MBdAlHXSJrqD9Ilbnfa6hfAGA6NbBKlT1VIVoax0xIEW1ESInmcE6Xk6rCqjQlI6l0KLgzePyn4njENKK3CZcv3VIoypWxNT1CY3H0kLeSP74Hnem0e6C7kO7BgFWVkeQZt/fDFHoQRkgsFT8JgmR77CTJMDDVSkjOsrqYXH+MRhySlhny+TpGrVo1KYqam1q1ViZDKSBI20gi44v7YqmrVkUqrxVaSlpEe5iNxIw50ykDTq0mApu5YkCzS1y0fJ3FjbCVENRVXuQpZSzfgvvF/T58H2xHRtZT4+7k9c7Ud2pej1VVLBTK7+ojkSJxcV+2jqCgUKSstbwJO8TbzjCVFUBoSrUf6BSClj5M8DyTYYQ60qUaUaC7MZ0KZfV4Xj77YTKam6Yx23qUo0slSmJUqtj7XsZ2g2OA5Puhmaqg1LPpSYCAGx+3Atj2hUqopqvqpU0A0qfVHA1AHyQGPAnDvTs9X1KlVVJvqKm6/paP8HAL5qqFDCUhoUsTUGnQZIZrDXfbb4wXqHTmqUl/eVRtIbjYnYyNuMD6jSp9whGhp1tHEcW4JY/ocHrUu3oLVJRE0uDMGeY2i4udoGIbvNkvpSNVo09dBXXtAGoBDkpxq8giI5w3l6isyMacI47TgmV9BlN73ki/OBdKp1RT00HUksWcNB0FjcMD69rgjc4Y6nWFWmACYBAqmBqKi308eqCfAxBJt7D5poCNI0wIgiAL7X5xP6vWJb0KWWl6XVYkswDDSPzAcnzHOGT0/6UDHSqyJ39rn++PK9LTVpRAY6tT/hJ0wobjUTEE/ljnCjksMBTzpNOmmX1iCs8MBvBBuMZztJAtZKismtp1IoJsbWJgiLx7nGa2qmlRqgYtUKoWW7EwQI+IwTK9P10E9ZXSWMEb/7TPqHmR/bAdrUf89w2TyklRTYaBT/hk8yLNHMHGWy1dKQVaw7xN6h4HsW/zjVLpi9wMKrnTACjYR9rjG87nQSysim344AbmI99vkjEZcs4yJZLIuKLUwaUsx1uJsUNiok+AQfnDz0nehU7NVajtMm2nVImCPpgQNOB5LJSQ1VQpPqRVWGUEeoGOLgEGdsB6nluzST92qGkoqS55aRHpEXYCIHtiMvL7gKXU61Fkyy/xagXXUZxsD9IJ2HjFKlnVrq9NHanV0w0C6HnT5g2nC2UoUqamlrVqrDW2omHMT6m2NoMTbCtGrUp0zUamgkxKkBo4EydQniZtJkYjTSeaz94N5LMHu0qmhqjsrSTUUQRb4Y2P2Pthulle6tTuue3qkLtY3hm3YD4HE49/ZzIoaFBzDOF3GwJkx9pInGup5o9tlFMsTJgECLGDfe4NhvBxBKSk8C/bKJVaiKdNmsjKsajvci+wN9hvgXTc6yw1QS4AQhTvqvqn4Me98MU9T5akKZVjaTFja5A4GN5quuWKMwNSo40krCyqmdtpE7DjEa3dUJV2FN3bSZB0LTEyZ2k3mfO2GenZ7VVICsjiddJhewN1MwZIgEWM4LnNVVUYAwpJJiTsQpAHueOMKZrq1Kp2WEyjKS44/Mnm9wQYj5wmW28V2Fz09Q6VxSio7sXUM8eqIWPfiQBbF3M0BBACw93LN9IG9ufjClCilNXNJizkRDMJA32tNzMmcK9OU1qvdYEDQEDH8cNIYjbSODzJPjAUqeVsDr1I/dmy+h3LEat20j6hbdIvB2MYczGYC0HNZQtV1awUBmC7e0/OA9Kr01zRAMh10raBrUywX+cQffTjzqysDUSowqEjXSUCSAGBn/bIBWBvviNVnS/Xux3pVYtQRxdtMERp+wB28/bfC/UM0I0FrypYchR6pIHGw+YwpQzbkFjWeWnQilTIHJJBIA94/XDeXpGtS1MT3GAhQYhbNAI5O5Nt44GE5tNSPK6PqRe4GrXbREAA/l8GJEkz4gYY6gGVKcwTNyZP2tx7+22Fz06sRqldcwO4Yew2Vpv/L72thzLml26aVWSWMhS3JP0i5Nja5wGm0qQGhV7dRVcD1izAmPPI2tGCVcs+kl1Dsh1IbWI2Pv8HErMTmHWjmlhkqSmkAEKRxE//qQcYoudfYzBqLSZv4UsZBG9Mm8g8Tvx4xG3Dk+gyYqH6zciJ4/+f3xLz/W0b0KGqMhMkCBJEAA+IMG22Gc5TnStNeQFGqFXcyQZPESL398b6f0cqdbN6iZOkADmOJPyTNhiOeFkhdRqVGZKdNUAdAXi/G8fh2A+Ma6J0uoMvUpKELawfXttc7RY4odYySprrUwqVJAn83zePVta+2Hc1rOiCqgxKFSTa8A+d944xG9bpULepHC5cLoJlgZ1KTuVEQQfBi498Dy5OYqSCyOgI2sxB9Mg/lN7Yo5vOMKnpUaYkm1zuQD8WnEavnzVZqJRdUBwWbT6TuAfqJ4OnbECVK6/IzQ6klOiukF21bA/iO8nYgmdsSc711a1UBkaaZ0kAc6vVzbg+dxtirRzNHLjQAQ2mVQLNyCViNyTa33wjk+m12Y1aoglgxQOGadMSTAFiPp/rbEbWlO+epTeq9NqbaglM3ZBELO9t77iPfGeodKRmFemgLgEgqfq+Rs1rifGBZ/9mRVXUXZKgEjRBHv6TuCdxsOMDzLZjQnbQAzBUVdJKjaAfSP+qcRhU6a4GquadU7lTSvpKhmgAEtCgiY1X2G8Yo5VERRSBBhYiRMecfNdUep2yO0U01QrazuGP1CZBIOn2xXGV7iSjr3IILxMN59/v74gnHkV6hRjtrTDM2sEkATCefYTPvipnxcuoDuoMARPx5AxJTNEUpamrsIDhJknbVfYc4Zy+cRC+mmFH5dreZHHziJqTYhWVHR9Aiq8akHOqJAOwJWfvh7pmVms1RHRliwXeLgBhxzb2w8UQEVgSDpIVXOkfEYmdMpGmDppgeqLGZHH6Yii3TSC9WTW6UjTLsv8RTMD3uNoAvMcYVUvVak4pJ9R1FRIBm4N+B95ODKlNK71Geq3cBGgCYP+4D1bWFowLJ5kmrXUFkB0uiPZiNmaNxtseIOI2pVSQ91JyPWPSUYSSJBPAbyJ/vhatmWzDoNELTOp9Jvq/AIN7GTOKVOn3FOmGHJmb+P/AHjE3JZmXq1KCSp0oYkKdMCQQIsbYjCaS7hOvKaVEikzaiQwWLkrBO14sJGLFOp6QYO0wPe+IGbzdWUcaVeCoWZIB+dySBfHVf2iREVX1U2AupuS3iRY+fuMJjS2qC082tbN04RpUNIdY0kQQw33sJHvhl6NRn+tNEw2kjnixkfHnE3puYrtULrRB1rpC1HgsNwbTH3O2Pcjm0ozU7fqdlpyKitTBJiJABnbf9cBvTQKlX7bIoK6AHDDUplzpKQRbYGw++H6tVn0swRU0koHAsY3B+oGfFowrkaaNlloKQaiAMEX0k+TB9iSQbzh2pkEpUmqaTKpdZJK+Qu8ATx4xG2633J/S+qPV7RbSgXWFYr9c/SdpCg/rOKlKsVUvVEafS2kzqYbwN/icQem1lpuKZA0D10UYwf5QedJvHAIxUTqiugat/Dm40g/13OIpwe6/kI9MCqlZydQUne2m8foP1wx1PKSy1UlmsIEER5jnjCFHLpVNVVDuoVgP4npPOmIgAkREzg2RzFSDop+gCIiNPj4+MRnKaa4/oJ1jN09CGof4YcajFhvE+2oD4wzkkChgBCEatZPn3/ziG3WlLdhaaspJl2sAYuY/EMM5V6UUqfcgUiAb7xEfG1vnEZ01ixnK00qUaiI8SImLgzuR4It7g4n5lmywWoXDmNIQJ9QEC7m4gkHGulZ1F7jOHtP0oTKltz5OwGO6pTesBUpLKEQqsYO14AmPeb4jfNPb5LWTzC1wdSyV3DQd+R48RiXRFOtLfu+iGgem/v4Ej2wzks6AQapSjqkaAwuRH3JF/1Ax4mfqGmxpjWQ0G4MLe4jY+x84jKirdL8iOVo06Tmo2rWwcosGDGwP4jcQP8Azhfp+UbNFqqkU2V9J1L6tMXI/mO1oti1WLlaTsNdQEhWZbidiPBiP64S6ujPmE7ANSvRX1+qFgj0q82JmSALj74jbleOdvYLlilUiizVCyDUzQIaIGwsItj3P53VS7lEkGkGZUBgHTvbyOfY4303Ml6jsRoYQtRAo1TwWP6/bHdX1sTRRFUFZWqQbHmIt7EHfEDecfeohk1esFJeXZZ1aAAvMDwPvj1suabs7imzaBFFuRtqUxcBrnng410bvUWWk4CKwnTrXUfBX3JB+2POuZV61SmKq9vRemWqAk33MD0rNrkTiG6lXA3Uzi06tOpq0tUUEUzJ3sT4F+Sce5fKq+ulTQCizHUqrqV+DLHaD424woqmlUWnVol1YyxBkLG7EDfgngAYorRqMagNYKHVlpqjCwP4lUbBRzviKWOSf0vNsQGag4qAaO5YkflDLOr6TEkTGAV+pVP4aywcVLgpAIJED7X523w528zraFEGPUogW23JP2wWrUV101B2XIsdhqGxU8X4P9cJhyzkBnunMRUU0wxeSKkgKp3JidQadombbYDlUNZqGmHp01XVqEEMBBPyef6jDmV9cGq4ZlWRoYFWj/utHvhHp2YZqi1vQpZwKiSbjyLRO0kibHEajJ5az8DmZoVBXBo00CyoaICsNzrA2I4MT84xnWepVp02QJJBY6hJEwFMXEwRfDDZIICEf1v+YwSJnfckYFVqMriaSlkECq7QDYwYE2uQCfNsRjy4ZnIP2w/cAUU5BYTBMyBPMAgQObY9bJirCmnoVRMlRqJPjj3JwppbVR1EvGok+Ku4leBuJ4nH0GWpaVWfGAJYzZIzGTKQFaVb0lH2Y7qPP6XGPRXUM0Ix0ntikJEAwdXm9hb/AJxnrGXNSpSCmP4lvERe3xO2M5REGYcINWjTqMQNbTsNrLFuMJqNVn2C5zOCjqpJShQJkDeTxNj73wnksropd0O606h2AAgi0wJHn2sIxV6p1BkZKaAEuPEm5gADbfzb+4zSzvfQr/pxuG2Eb8iQP6GPGA0nUVjAnnc5XDU2SSqAs2ggBl+qWEypiBBHxvjORzg7UNVpK7sWeXC6ma/mYAgD4xvNdFp9qpTWpqNYhj69IIG4kGYJ8nGaXSdANOrTorRZNOtQCS/8/wBU/wBBGIqVYCrRYVnbuBnA0IWveLqVsSAPB8ecNd8moEEkT6/TyIiOAPaLYmUf2VojSHY6x6Vf5/Nf1H72xUy2ZlatJUZGp/w0LNd4949tr4QdPIyMqhdWeAy+8DwPn/nEvL6lqBcwgp6tmJCqY2BMwxX8M/fG1K1py+ap6i3kACIkbHfcyNrY6v0syS2p6FJCUAb1mALG25gy15HvgGNxdSf3seoA9R2y4YmYdidIvsJ+o/biL43l+gii3cp+qoJZUAimCbWH1Dc838Y7p+fpCkHp02p91mYJEsSNzfjx7YbzXVlo0u48ks2lEW7ux/CB5n7DEZnKS9NhfJ/tAjempNJzMK/P8p2PxvgtZ6VYBZDc/wD3/g4B1PNspoJppVAzHWHiYA/CDybj5jEfJ5D63pM6aTLKW1DSbxJvbx4OEF4eNRT6h01CrhFkjfjV7T5HGJ2Xz1Sn66hSqgAUPBDqdvWD4tOHKf7T02Ua5ptwCDB+DHPjGMz1Kk5WmSW7tlIFoO4b29jiGKdAOrNJBrSoBUTBvBMnTeIm4mMa6nW00opA1yEZajQSRAgAjiQZBP8AjHUlUK1CsdSfhFSTpHEMDP2ONDJhqtRatYhkSGdRplRBGqbErAM8H5wG9VY6Bqo0ZVKpDM66CCtyACJHvaQf/GHD1JQB6w0x6QPVtNh+gviZlOpNRpFKbdwuf4TkQpk+om0TuYPJGPatKa1HugLVReLKxJkH073sYjCY023ZuvSUutSqSqlyqzaPTAttvO+HOnAU1JGlaYAjY/LEjcnCedyQaoqV3DMSStNZ33LD3At7Y9enTSk9GnTLsTLqp9YIP1Gdz7DbAXBNpZYsXC1SXUiHiRE/UL/E/rhmr05KdBalV3LaI1GJMmQLCbwI+ca/e8vlkRwaxLgjXBAiRGoHe5kRffBf3gNTqVEqBpgyQSIJiI8e3ziR2k7d8Icy1WlTyyu30gFp2Mm5Cj5/CMLP1mm9NjUAsfSrHSwn8yn1CAJO848ymdp5ttGhjTpG1RfSJ2IjwfEcDCvUKyUD2ay1KqudRrMBAB2F7wDzO+Iwkrt7/BSpvTepTJJLkSosVYwWF/tPthnp9dqoY1qah04mOCQJJt/bCGQ6ZQphu1TWkQs983YBt/V7i1vNsKL06qKbPTzDsRPcn6CsGCZvPGIGrQ7l+oVdFSu4oSNKRBn9QbC/P+cbZnrJ/qKFMECmpWYnySSCYgSBA98F6NUQUEYhQaoDPJAWRbnYW2wrmW7tam1GqVZZEKJpMBch4uZgiRtbEFrV5UUDmwNa10ASms6yeBAv7kmxHg4ndPqLmK/fgIgTt0AbEiZdwDsDta5AOFuo0K9dhTqBVVrk05I0iPNyZOkcYcr9NRn9bVSEAUaFEDSYgN/tO8b4glSyUsz09a6U2cQ4Fotci4/X7jE0VyubVdQCPOtDsDTWTP8A1bmcdjsRQbaafBRz2QSohDQUa5E2PuDx5nHz5yvafSQQ6/SfzR+MRuIMf3x2Ow0EG9jWT6c1do9Sx9bESHXbSPJ9+MUaVektT+Mqo1QFBrP1bSsG0mxx2OwbmnerT6HnUqainoCqRTJa4sv9f1O+JmY6Mtbs1ct3CNelxqiBa4nYb3GPcdiFOoaunyHWstIO9Ao0NoLGZVZ5ZvzNacP0q1EEuDT7gUs+kyR5+PnHY7ClY+J5XpX3BjqZp5jLLBbt6xGmAZDcA2iZHvgz5MVpDQtwUKASbRccgSBfY47HYDMl+nenqTafUKdLufu1IVCHUObzNwS08k8i18VszlGqpUSsdKmLLcx8f0jzfHY7EHieR436+wPP5V4QUv8ATgKUkDbzPEcDnE3rKoQaOooaaNUdRzInfYtpHxfHuOwj4Um8dE2D6L+z/dCNmBCKAEo7iBcazyZuR8DFrM9SpU6jIgmqqhmVVI9FvFpgi32x2Oxmy06pNPiwWZzQtUP1QaaKDb1+eDe/tgeYzVQFadOpTApi9ORJFoER6hHG8mTjsdhWR8OK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5 - Ορθογώνιο"/>
          <p:cNvSpPr/>
          <p:nvPr/>
        </p:nvSpPr>
        <p:spPr>
          <a:xfrm>
            <a:off x="179512" y="116632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για τις ελαστικές ίνες του συνδετικού ιστού</a:t>
            </a:r>
          </a:p>
          <a:p>
            <a:pPr algn="ctr"/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Χρώση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Orcein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endParaRPr lang="el-GR" sz="2800" b="1" dirty="0" smtClean="0">
              <a:latin typeface="+mj-lt"/>
              <a:cs typeface="Times New Roman" pitchFamily="18" charset="0"/>
            </a:endParaRPr>
          </a:p>
          <a:p>
            <a:r>
              <a:rPr lang="el-GR" sz="2400" b="1" dirty="0" smtClean="0">
                <a:latin typeface="+mj-lt"/>
                <a:cs typeface="Times New Roman" pitchFamily="18" charset="0"/>
              </a:rPr>
              <a:t>Σκοπός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: </a:t>
            </a:r>
            <a:endParaRPr lang="el-GR" sz="2400" b="1" dirty="0" smtClean="0">
              <a:latin typeface="+mj-lt"/>
              <a:cs typeface="Times New Roman" pitchFamily="18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Για την ανάδειξη των ελαστικών ινών στο τοίχωμα των αρτηριών ή στην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εξωκυττάρια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θεμέλια ουσία των χόνδρων.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Διαγνωστικά για την επιβεβαίωση μόλυνσης του ιστού από ηπατίτιδα Β. Οι ιοί δεν είναι ορατοί στο οπτικό μικροσκόπιο, αλλά αναπαράγονται στα κύτταρα ξενιστές.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Τα σωματίδια του ιού στα κύτταρα ξενιστές λέγονται έγκλειστα σωμάτια τα οποία είναι ορατά με την χρώση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Orcein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Τα έγκλειστα σωμάτια εμφανίζονται συνήθως στο κυτταρόπλασμα των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ηπατοκυττάρων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, στα κύτταρα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Kupffer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Η επιμόλυνση πολλών κυττάρων εμφανίζεται στο ηπατικό παρέγχυμα σαν διάχυτα κοκκία ή συγκεντρωμένα στην περιφέρεια.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Το επιμολυσμένο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ήπατοκύτταρο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έχει συνήθως οβάλ, στρογγυλό με ακανόνιστα σωματίδια στο κυτταρόπλασμα ή στην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περιπυρηνική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περιοχή.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25760" y="116632"/>
            <a:ext cx="88924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Χρώση για τις ελαστικές ίνες του συνδετικού ιστού</a:t>
            </a:r>
          </a:p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 Χρώση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Orcein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Σκοπός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χρώση βάφει επίσης πρωτεΐνες συνδεδεμένες με χαλκό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copper-associated protein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όπως συμβαίνει στην νόσο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Wilson’s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Οι πρωτεΐνες αυτές εμφανίζονται σαν ενδοκυτταρικά κοκκία.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Χρησιμοποιείται επίσης σε χρόνιες παθήσεις της χοληδόχου κύστεως. </a:t>
            </a: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Θεωρείται χρώση ρουτίνας για βιοψίες ήπατος</a:t>
            </a:r>
          </a:p>
          <a:p>
            <a:pPr algn="ctr"/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Αρχή της χρώσης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Orcein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είναι μια φυσική χρωστική με μικρού βαθμού βασικές ιδιότητες.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Συνδέεται με τις πρωτεΐνες του πυρήνα και με τις ελαστικές ίνες μέσω ηλεκτροστατικών αντιδράσεων, όχι όμως ιονικών ή παρουσία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σουλφυδριλικών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ομάδων.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ακετυλίωση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υποβοηθούν στην πρόσληψη της χρωστικής από τις ελαστικές ίνες και το κολλαγόνο. 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Ο ακριβής μηχανισμός δράσης της χρώσης είναι άγνωστος.  </a:t>
            </a: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16632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Χρώση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Orcein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Εφαρμογή: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Τομές παραφίνης</a:t>
            </a:r>
          </a:p>
          <a:p>
            <a:pPr>
              <a:lnSpc>
                <a:spcPct val="15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Μονιμοποιητικό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Καμία ιδιαίτερη προτίμηση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NOTES: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χρώση δίνει καλύτερα αποτελέσματα με την αύξηση της θερμοκρασίας. Προτείνεται η χρήση φούρνου μικροκυμάτων.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διάλυμα της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Orcein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περιέχει αιθανόλη που διευκολύνει την διάλυση της χρωστικής και τη διαπερατότητα των ελαστικών ινών στην χρωστική. </a:t>
            </a: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Αποτελέσματα: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Ελαστικές ίνες : σκούρο καφέ/βυσσινή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76470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Orcein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Διαλύματα: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Potassium Permanganate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5% Oxalic Acid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0.5% Periodic Acid: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Διάλυμα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Orcein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Διάλυμα διαφοροποίησης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- Ομάδα"/>
          <p:cNvGrpSpPr/>
          <p:nvPr/>
        </p:nvGrpSpPr>
        <p:grpSpPr>
          <a:xfrm>
            <a:off x="107504" y="114885"/>
            <a:ext cx="9036496" cy="6743115"/>
            <a:chOff x="107504" y="114885"/>
            <a:chExt cx="9036496" cy="6743115"/>
          </a:xfrm>
        </p:grpSpPr>
        <p:sp>
          <p:nvSpPr>
            <p:cNvPr id="6" name="5 - Ορθογώνιο"/>
            <p:cNvSpPr/>
            <p:nvPr/>
          </p:nvSpPr>
          <p:spPr>
            <a:xfrm>
              <a:off x="215516" y="114885"/>
              <a:ext cx="8820472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Orcein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l-GR" sz="2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Αριστερά: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βιοψία φυσιολογικού δέρματος. Οι ελαστικές ίνες, με την χρώση </a:t>
              </a:r>
              <a:r>
                <a:rPr lang="en-GB" sz="2000" dirty="0" err="1" smtClean="0">
                  <a:latin typeface="Arial" pitchFamily="34" charset="0"/>
                  <a:cs typeface="Arial" pitchFamily="34" charset="0"/>
                </a:rPr>
                <a:t>Orcein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εμφανίζονται καφέ χρώματος.</a:t>
              </a:r>
            </a:p>
            <a:p>
              <a:endParaRPr lang="el-GR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Δεξιά: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Στην νόσο 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Wilson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η παρουσία του χαλκού στα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ηπατοκύτταρα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ποικίλη. </a:t>
              </a:r>
            </a:p>
            <a:p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Στα αρχικά στάδια της νόσου η χρώση εμφανίζεται διάχυτη σε όλο το ηπατικό παρέγχυμα, όχι συγκεντρωμένη στα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λυσοσώματα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και το κυτταρόπλασμα εμφανίζεται ελαφρά θετικό. </a:t>
              </a:r>
            </a:p>
            <a:p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Με την πρόοδο της νόσου, ο χαλκός συσσωρεύεται στα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λυσοσώματα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και είναι πιο εύκολο να εντοπιστεί με την χρώση </a:t>
              </a:r>
              <a:r>
                <a:rPr lang="en-GB" sz="2000" dirty="0" err="1" smtClean="0">
                  <a:latin typeface="Arial" pitchFamily="34" charset="0"/>
                  <a:cs typeface="Arial" pitchFamily="34" charset="0"/>
                </a:rPr>
                <a:t>orcein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7 - Ομάδα"/>
            <p:cNvGrpSpPr/>
            <p:nvPr/>
          </p:nvGrpSpPr>
          <p:grpSpPr>
            <a:xfrm>
              <a:off x="107504" y="3473624"/>
              <a:ext cx="9036496" cy="3384376"/>
              <a:chOff x="72008" y="3068960"/>
              <a:chExt cx="9036496" cy="3744416"/>
            </a:xfrm>
          </p:grpSpPr>
          <p:pic>
            <p:nvPicPr>
              <p:cNvPr id="126983" name="Picture 7" descr="http://www.webpathology.com/slides-13/slides/Liver_WilsonDz16.jpg_OrceinStain_resized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80504" y="3068960"/>
                <a:ext cx="4428000" cy="3744416"/>
              </a:xfrm>
              <a:prstGeom prst="rect">
                <a:avLst/>
              </a:prstGeom>
              <a:noFill/>
            </p:spPr>
          </p:pic>
          <p:pic>
            <p:nvPicPr>
              <p:cNvPr id="126985" name="Picture 9" descr="http://www.epistemservices.com/images/content/large/anser-histology-hmnskinorcein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3070051"/>
                <a:ext cx="4427984" cy="3743325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- Ομάδα"/>
          <p:cNvGrpSpPr/>
          <p:nvPr/>
        </p:nvGrpSpPr>
        <p:grpSpPr>
          <a:xfrm>
            <a:off x="251520" y="188640"/>
            <a:ext cx="8640960" cy="6212111"/>
            <a:chOff x="251520" y="188640"/>
            <a:chExt cx="8640960" cy="6212111"/>
          </a:xfrm>
        </p:grpSpPr>
        <p:sp>
          <p:nvSpPr>
            <p:cNvPr id="13" name="12 - Ορθογώνιο"/>
            <p:cNvSpPr/>
            <p:nvPr/>
          </p:nvSpPr>
          <p:spPr>
            <a:xfrm>
              <a:off x="251520" y="188640"/>
              <a:ext cx="864096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Άλλο ένα παράδειγμα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Ο Επιθηλιακός ιστός είναι ανάμεσα στις διακοπτόμενες γραμμές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Όλος ο υπόλοιπος χώρος είναι Συνδετικός ιστός, με διήθηση λεμφοκυττάρων (κάτω αριστερά)</a:t>
              </a:r>
            </a:p>
          </p:txBody>
        </p:sp>
        <p:grpSp>
          <p:nvGrpSpPr>
            <p:cNvPr id="15" name="14 - Ομάδα"/>
            <p:cNvGrpSpPr/>
            <p:nvPr/>
          </p:nvGrpSpPr>
          <p:grpSpPr>
            <a:xfrm>
              <a:off x="899592" y="2420888"/>
              <a:ext cx="7344816" cy="3979863"/>
              <a:chOff x="827584" y="2420888"/>
              <a:chExt cx="7344816" cy="3979863"/>
            </a:xfrm>
          </p:grpSpPr>
          <p:grpSp>
            <p:nvGrpSpPr>
              <p:cNvPr id="8" name="7 - Ομάδα"/>
              <p:cNvGrpSpPr/>
              <p:nvPr/>
            </p:nvGrpSpPr>
            <p:grpSpPr>
              <a:xfrm>
                <a:off x="827584" y="2420888"/>
                <a:ext cx="7344816" cy="3979863"/>
                <a:chOff x="1524000" y="914400"/>
                <a:chExt cx="6170613" cy="3979863"/>
              </a:xfrm>
            </p:grpSpPr>
            <p:pic>
              <p:nvPicPr>
                <p:cNvPr id="9" name="Picture 3" descr="004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524000" y="914400"/>
                  <a:ext cx="6170613" cy="3979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Freeform 9"/>
                <p:cNvSpPr/>
                <p:nvPr/>
              </p:nvSpPr>
              <p:spPr bwMode="auto">
                <a:xfrm>
                  <a:off x="3240088" y="2279650"/>
                  <a:ext cx="2947987" cy="1716088"/>
                </a:xfrm>
                <a:custGeom>
                  <a:avLst/>
                  <a:gdLst>
                    <a:gd name="connsiteX0" fmla="*/ 2099733 w 2948319"/>
                    <a:gd name="connsiteY0" fmla="*/ 101600 h 1715391"/>
                    <a:gd name="connsiteX1" fmla="*/ 2133600 w 2948319"/>
                    <a:gd name="connsiteY1" fmla="*/ 112888 h 1715391"/>
                    <a:gd name="connsiteX2" fmla="*/ 2178756 w 2948319"/>
                    <a:gd name="connsiteY2" fmla="*/ 101600 h 1715391"/>
                    <a:gd name="connsiteX3" fmla="*/ 2257778 w 2948319"/>
                    <a:gd name="connsiteY3" fmla="*/ 67733 h 1715391"/>
                    <a:gd name="connsiteX4" fmla="*/ 2291645 w 2948319"/>
                    <a:gd name="connsiteY4" fmla="*/ 45155 h 1715391"/>
                    <a:gd name="connsiteX5" fmla="*/ 2359378 w 2948319"/>
                    <a:gd name="connsiteY5" fmla="*/ 22577 h 1715391"/>
                    <a:gd name="connsiteX6" fmla="*/ 2449689 w 2948319"/>
                    <a:gd name="connsiteY6" fmla="*/ 0 h 1715391"/>
                    <a:gd name="connsiteX7" fmla="*/ 2573867 w 2948319"/>
                    <a:gd name="connsiteY7" fmla="*/ 22577 h 1715391"/>
                    <a:gd name="connsiteX8" fmla="*/ 2652889 w 2948319"/>
                    <a:gd name="connsiteY8" fmla="*/ 67733 h 1715391"/>
                    <a:gd name="connsiteX9" fmla="*/ 2686756 w 2948319"/>
                    <a:gd name="connsiteY9" fmla="*/ 79022 h 1715391"/>
                    <a:gd name="connsiteX10" fmla="*/ 2698045 w 2948319"/>
                    <a:gd name="connsiteY10" fmla="*/ 112888 h 1715391"/>
                    <a:gd name="connsiteX11" fmla="*/ 2765778 w 2948319"/>
                    <a:gd name="connsiteY11" fmla="*/ 135466 h 1715391"/>
                    <a:gd name="connsiteX12" fmla="*/ 2844800 w 2948319"/>
                    <a:gd name="connsiteY12" fmla="*/ 169333 h 1715391"/>
                    <a:gd name="connsiteX13" fmla="*/ 2923822 w 2948319"/>
                    <a:gd name="connsiteY13" fmla="*/ 180622 h 1715391"/>
                    <a:gd name="connsiteX14" fmla="*/ 2946400 w 2948319"/>
                    <a:gd name="connsiteY14" fmla="*/ 214488 h 1715391"/>
                    <a:gd name="connsiteX15" fmla="*/ 2912533 w 2948319"/>
                    <a:gd name="connsiteY15" fmla="*/ 259644 h 1715391"/>
                    <a:gd name="connsiteX16" fmla="*/ 2856089 w 2948319"/>
                    <a:gd name="connsiteY16" fmla="*/ 327377 h 1715391"/>
                    <a:gd name="connsiteX17" fmla="*/ 2867378 w 2948319"/>
                    <a:gd name="connsiteY17" fmla="*/ 417688 h 1715391"/>
                    <a:gd name="connsiteX18" fmla="*/ 2889956 w 2948319"/>
                    <a:gd name="connsiteY18" fmla="*/ 711200 h 1715391"/>
                    <a:gd name="connsiteX19" fmla="*/ 2878667 w 2948319"/>
                    <a:gd name="connsiteY19" fmla="*/ 1128888 h 1715391"/>
                    <a:gd name="connsiteX20" fmla="*/ 2856089 w 2948319"/>
                    <a:gd name="connsiteY20" fmla="*/ 1162755 h 1715391"/>
                    <a:gd name="connsiteX21" fmla="*/ 2822222 w 2948319"/>
                    <a:gd name="connsiteY21" fmla="*/ 1207911 h 1715391"/>
                    <a:gd name="connsiteX22" fmla="*/ 2754489 w 2948319"/>
                    <a:gd name="connsiteY22" fmla="*/ 1275644 h 1715391"/>
                    <a:gd name="connsiteX23" fmla="*/ 2709333 w 2948319"/>
                    <a:gd name="connsiteY23" fmla="*/ 1354666 h 1715391"/>
                    <a:gd name="connsiteX24" fmla="*/ 2675467 w 2948319"/>
                    <a:gd name="connsiteY24" fmla="*/ 1433688 h 1715391"/>
                    <a:gd name="connsiteX25" fmla="*/ 2641600 w 2948319"/>
                    <a:gd name="connsiteY25" fmla="*/ 1444977 h 1715391"/>
                    <a:gd name="connsiteX26" fmla="*/ 2540000 w 2948319"/>
                    <a:gd name="connsiteY26" fmla="*/ 1456266 h 1715391"/>
                    <a:gd name="connsiteX27" fmla="*/ 2404533 w 2948319"/>
                    <a:gd name="connsiteY27" fmla="*/ 1467555 h 1715391"/>
                    <a:gd name="connsiteX28" fmla="*/ 2291645 w 2948319"/>
                    <a:gd name="connsiteY28" fmla="*/ 1478844 h 1715391"/>
                    <a:gd name="connsiteX29" fmla="*/ 2190045 w 2948319"/>
                    <a:gd name="connsiteY29" fmla="*/ 1535288 h 1715391"/>
                    <a:gd name="connsiteX30" fmla="*/ 2156178 w 2948319"/>
                    <a:gd name="connsiteY30" fmla="*/ 1557866 h 1715391"/>
                    <a:gd name="connsiteX31" fmla="*/ 2122311 w 2948319"/>
                    <a:gd name="connsiteY31" fmla="*/ 1580444 h 1715391"/>
                    <a:gd name="connsiteX32" fmla="*/ 2054578 w 2948319"/>
                    <a:gd name="connsiteY32" fmla="*/ 1625600 h 1715391"/>
                    <a:gd name="connsiteX33" fmla="*/ 1986845 w 2948319"/>
                    <a:gd name="connsiteY33" fmla="*/ 1670755 h 1715391"/>
                    <a:gd name="connsiteX34" fmla="*/ 1704622 w 2948319"/>
                    <a:gd name="connsiteY34" fmla="*/ 1693333 h 1715391"/>
                    <a:gd name="connsiteX35" fmla="*/ 1411111 w 2948319"/>
                    <a:gd name="connsiteY35" fmla="*/ 1682044 h 1715391"/>
                    <a:gd name="connsiteX36" fmla="*/ 1343378 w 2948319"/>
                    <a:gd name="connsiteY36" fmla="*/ 1682044 h 1715391"/>
                    <a:gd name="connsiteX37" fmla="*/ 1095022 w 2948319"/>
                    <a:gd name="connsiteY37" fmla="*/ 1682044 h 1715391"/>
                    <a:gd name="connsiteX38" fmla="*/ 993422 w 2948319"/>
                    <a:gd name="connsiteY38" fmla="*/ 1670755 h 1715391"/>
                    <a:gd name="connsiteX39" fmla="*/ 948267 w 2948319"/>
                    <a:gd name="connsiteY39" fmla="*/ 1659466 h 1715391"/>
                    <a:gd name="connsiteX40" fmla="*/ 914400 w 2948319"/>
                    <a:gd name="connsiteY40" fmla="*/ 1636888 h 1715391"/>
                    <a:gd name="connsiteX41" fmla="*/ 880533 w 2948319"/>
                    <a:gd name="connsiteY41" fmla="*/ 1625600 h 1715391"/>
                    <a:gd name="connsiteX42" fmla="*/ 846667 w 2948319"/>
                    <a:gd name="connsiteY42" fmla="*/ 1603022 h 1715391"/>
                    <a:gd name="connsiteX43" fmla="*/ 812800 w 2948319"/>
                    <a:gd name="connsiteY43" fmla="*/ 1569155 h 1715391"/>
                    <a:gd name="connsiteX44" fmla="*/ 722489 w 2948319"/>
                    <a:gd name="connsiteY44" fmla="*/ 1546577 h 1715391"/>
                    <a:gd name="connsiteX45" fmla="*/ 677333 w 2948319"/>
                    <a:gd name="connsiteY45" fmla="*/ 1535288 h 1715391"/>
                    <a:gd name="connsiteX46" fmla="*/ 609600 w 2948319"/>
                    <a:gd name="connsiteY46" fmla="*/ 1490133 h 1715391"/>
                    <a:gd name="connsiteX47" fmla="*/ 564445 w 2948319"/>
                    <a:gd name="connsiteY47" fmla="*/ 1478844 h 1715391"/>
                    <a:gd name="connsiteX48" fmla="*/ 496711 w 2948319"/>
                    <a:gd name="connsiteY48" fmla="*/ 1433688 h 1715391"/>
                    <a:gd name="connsiteX49" fmla="*/ 428978 w 2948319"/>
                    <a:gd name="connsiteY49" fmla="*/ 1377244 h 1715391"/>
                    <a:gd name="connsiteX50" fmla="*/ 417689 w 2948319"/>
                    <a:gd name="connsiteY50" fmla="*/ 1343377 h 1715391"/>
                    <a:gd name="connsiteX51" fmla="*/ 383822 w 2948319"/>
                    <a:gd name="connsiteY51" fmla="*/ 1309511 h 1715391"/>
                    <a:gd name="connsiteX52" fmla="*/ 327378 w 2948319"/>
                    <a:gd name="connsiteY52" fmla="*/ 1207911 h 1715391"/>
                    <a:gd name="connsiteX53" fmla="*/ 293511 w 2948319"/>
                    <a:gd name="connsiteY53" fmla="*/ 1185333 h 1715391"/>
                    <a:gd name="connsiteX54" fmla="*/ 248356 w 2948319"/>
                    <a:gd name="connsiteY54" fmla="*/ 1128888 h 1715391"/>
                    <a:gd name="connsiteX55" fmla="*/ 146756 w 2948319"/>
                    <a:gd name="connsiteY55" fmla="*/ 1038577 h 1715391"/>
                    <a:gd name="connsiteX56" fmla="*/ 124178 w 2948319"/>
                    <a:gd name="connsiteY56" fmla="*/ 1004711 h 1715391"/>
                    <a:gd name="connsiteX57" fmla="*/ 90311 w 2948319"/>
                    <a:gd name="connsiteY57" fmla="*/ 982133 h 1715391"/>
                    <a:gd name="connsiteX58" fmla="*/ 0 w 2948319"/>
                    <a:gd name="connsiteY58" fmla="*/ 880533 h 1715391"/>
                    <a:gd name="connsiteX59" fmla="*/ 11289 w 2948319"/>
                    <a:gd name="connsiteY59" fmla="*/ 733777 h 1715391"/>
                    <a:gd name="connsiteX60" fmla="*/ 22578 w 2948319"/>
                    <a:gd name="connsiteY60" fmla="*/ 688622 h 1715391"/>
                    <a:gd name="connsiteX61" fmla="*/ 90311 w 2948319"/>
                    <a:gd name="connsiteY61" fmla="*/ 643466 h 1715391"/>
                    <a:gd name="connsiteX62" fmla="*/ 135467 w 2948319"/>
                    <a:gd name="connsiteY62" fmla="*/ 620888 h 1715391"/>
                    <a:gd name="connsiteX63" fmla="*/ 191911 w 2948319"/>
                    <a:gd name="connsiteY63" fmla="*/ 609600 h 1715391"/>
                    <a:gd name="connsiteX64" fmla="*/ 225778 w 2948319"/>
                    <a:gd name="connsiteY64" fmla="*/ 598311 h 1715391"/>
                    <a:gd name="connsiteX65" fmla="*/ 270933 w 2948319"/>
                    <a:gd name="connsiteY65" fmla="*/ 587022 h 1715391"/>
                    <a:gd name="connsiteX66" fmla="*/ 304800 w 2948319"/>
                    <a:gd name="connsiteY66" fmla="*/ 564444 h 1715391"/>
                    <a:gd name="connsiteX67" fmla="*/ 338667 w 2948319"/>
                    <a:gd name="connsiteY67" fmla="*/ 553155 h 1715391"/>
                    <a:gd name="connsiteX68" fmla="*/ 372533 w 2948319"/>
                    <a:gd name="connsiteY68" fmla="*/ 519288 h 1715391"/>
                    <a:gd name="connsiteX69" fmla="*/ 440267 w 2948319"/>
                    <a:gd name="connsiteY69" fmla="*/ 485422 h 1715391"/>
                    <a:gd name="connsiteX70" fmla="*/ 474133 w 2948319"/>
                    <a:gd name="connsiteY70" fmla="*/ 462844 h 1715391"/>
                    <a:gd name="connsiteX71" fmla="*/ 508000 w 2948319"/>
                    <a:gd name="connsiteY71" fmla="*/ 451555 h 1715391"/>
                    <a:gd name="connsiteX72" fmla="*/ 541867 w 2948319"/>
                    <a:gd name="connsiteY72" fmla="*/ 417688 h 1715391"/>
                    <a:gd name="connsiteX73" fmla="*/ 609600 w 2948319"/>
                    <a:gd name="connsiteY73" fmla="*/ 372533 h 1715391"/>
                    <a:gd name="connsiteX74" fmla="*/ 699911 w 2948319"/>
                    <a:gd name="connsiteY74" fmla="*/ 327377 h 1715391"/>
                    <a:gd name="connsiteX75" fmla="*/ 767645 w 2948319"/>
                    <a:gd name="connsiteY75" fmla="*/ 304800 h 1715391"/>
                    <a:gd name="connsiteX76" fmla="*/ 835378 w 2948319"/>
                    <a:gd name="connsiteY76" fmla="*/ 259644 h 1715391"/>
                    <a:gd name="connsiteX77" fmla="*/ 891822 w 2948319"/>
                    <a:gd name="connsiteY77" fmla="*/ 203200 h 1715391"/>
                    <a:gd name="connsiteX78" fmla="*/ 925689 w 2948319"/>
                    <a:gd name="connsiteY78" fmla="*/ 191911 h 1715391"/>
                    <a:gd name="connsiteX79" fmla="*/ 959556 w 2948319"/>
                    <a:gd name="connsiteY79" fmla="*/ 169333 h 1715391"/>
                    <a:gd name="connsiteX80" fmla="*/ 1004711 w 2948319"/>
                    <a:gd name="connsiteY80" fmla="*/ 158044 h 1715391"/>
                    <a:gd name="connsiteX81" fmla="*/ 1038578 w 2948319"/>
                    <a:gd name="connsiteY81" fmla="*/ 146755 h 1715391"/>
                    <a:gd name="connsiteX82" fmla="*/ 1095022 w 2948319"/>
                    <a:gd name="connsiteY82" fmla="*/ 135466 h 1715391"/>
                    <a:gd name="connsiteX83" fmla="*/ 1185333 w 2948319"/>
                    <a:gd name="connsiteY83" fmla="*/ 112888 h 1715391"/>
                    <a:gd name="connsiteX84" fmla="*/ 1309511 w 2948319"/>
                    <a:gd name="connsiteY84" fmla="*/ 101600 h 1715391"/>
                    <a:gd name="connsiteX85" fmla="*/ 1388533 w 2948319"/>
                    <a:gd name="connsiteY85" fmla="*/ 112888 h 1715391"/>
                    <a:gd name="connsiteX86" fmla="*/ 1478845 w 2948319"/>
                    <a:gd name="connsiteY86" fmla="*/ 124177 h 1715391"/>
                    <a:gd name="connsiteX87" fmla="*/ 1535289 w 2948319"/>
                    <a:gd name="connsiteY87" fmla="*/ 191911 h 1715391"/>
                    <a:gd name="connsiteX88" fmla="*/ 1603022 w 2948319"/>
                    <a:gd name="connsiteY88" fmla="*/ 214488 h 1715391"/>
                    <a:gd name="connsiteX89" fmla="*/ 1873956 w 2948319"/>
                    <a:gd name="connsiteY89" fmla="*/ 203200 h 1715391"/>
                    <a:gd name="connsiteX90" fmla="*/ 2020711 w 2948319"/>
                    <a:gd name="connsiteY90" fmla="*/ 180622 h 1715391"/>
                    <a:gd name="connsiteX91" fmla="*/ 2054578 w 2948319"/>
                    <a:gd name="connsiteY91" fmla="*/ 146755 h 1715391"/>
                    <a:gd name="connsiteX92" fmla="*/ 2099733 w 2948319"/>
                    <a:gd name="connsiteY92" fmla="*/ 135466 h 1715391"/>
                    <a:gd name="connsiteX93" fmla="*/ 2099733 w 2948319"/>
                    <a:gd name="connsiteY93" fmla="*/ 101600 h 1715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948319" h="1715391">
                      <a:moveTo>
                        <a:pt x="2099733" y="101600"/>
                      </a:moveTo>
                      <a:cubicBezTo>
                        <a:pt x="2105378" y="97837"/>
                        <a:pt x="2121700" y="112888"/>
                        <a:pt x="2133600" y="112888"/>
                      </a:cubicBezTo>
                      <a:cubicBezTo>
                        <a:pt x="2149115" y="112888"/>
                        <a:pt x="2163838" y="105862"/>
                        <a:pt x="2178756" y="101600"/>
                      </a:cubicBezTo>
                      <a:cubicBezTo>
                        <a:pt x="2210415" y="92555"/>
                        <a:pt x="2227678" y="84933"/>
                        <a:pt x="2257778" y="67733"/>
                      </a:cubicBezTo>
                      <a:cubicBezTo>
                        <a:pt x="2269558" y="61002"/>
                        <a:pt x="2279247" y="50665"/>
                        <a:pt x="2291645" y="45155"/>
                      </a:cubicBezTo>
                      <a:cubicBezTo>
                        <a:pt x="2313393" y="35489"/>
                        <a:pt x="2336290" y="28349"/>
                        <a:pt x="2359378" y="22577"/>
                      </a:cubicBezTo>
                      <a:lnTo>
                        <a:pt x="2449689" y="0"/>
                      </a:lnTo>
                      <a:cubicBezTo>
                        <a:pt x="2501699" y="6501"/>
                        <a:pt x="2530873" y="4151"/>
                        <a:pt x="2573867" y="22577"/>
                      </a:cubicBezTo>
                      <a:cubicBezTo>
                        <a:pt x="2712406" y="81952"/>
                        <a:pt x="2539514" y="11045"/>
                        <a:pt x="2652889" y="67733"/>
                      </a:cubicBezTo>
                      <a:cubicBezTo>
                        <a:pt x="2663532" y="73055"/>
                        <a:pt x="2675467" y="75259"/>
                        <a:pt x="2686756" y="79022"/>
                      </a:cubicBezTo>
                      <a:cubicBezTo>
                        <a:pt x="2690519" y="90311"/>
                        <a:pt x="2688362" y="105972"/>
                        <a:pt x="2698045" y="112888"/>
                      </a:cubicBezTo>
                      <a:cubicBezTo>
                        <a:pt x="2717411" y="126721"/>
                        <a:pt x="2744492" y="124823"/>
                        <a:pt x="2765778" y="135466"/>
                      </a:cubicBezTo>
                      <a:cubicBezTo>
                        <a:pt x="2790257" y="147706"/>
                        <a:pt x="2817115" y="163796"/>
                        <a:pt x="2844800" y="169333"/>
                      </a:cubicBezTo>
                      <a:cubicBezTo>
                        <a:pt x="2870891" y="174551"/>
                        <a:pt x="2897481" y="176859"/>
                        <a:pt x="2923822" y="180622"/>
                      </a:cubicBezTo>
                      <a:cubicBezTo>
                        <a:pt x="2931348" y="191911"/>
                        <a:pt x="2948319" y="201057"/>
                        <a:pt x="2946400" y="214488"/>
                      </a:cubicBezTo>
                      <a:cubicBezTo>
                        <a:pt x="2943739" y="233114"/>
                        <a:pt x="2924778" y="245358"/>
                        <a:pt x="2912533" y="259644"/>
                      </a:cubicBezTo>
                      <a:cubicBezTo>
                        <a:pt x="2847341" y="335702"/>
                        <a:pt x="2905992" y="252525"/>
                        <a:pt x="2856089" y="327377"/>
                      </a:cubicBezTo>
                      <a:cubicBezTo>
                        <a:pt x="2859852" y="357481"/>
                        <a:pt x="2865137" y="387433"/>
                        <a:pt x="2867378" y="417688"/>
                      </a:cubicBezTo>
                      <a:cubicBezTo>
                        <a:pt x="2890801" y="733899"/>
                        <a:pt x="2864552" y="533372"/>
                        <a:pt x="2889956" y="711200"/>
                      </a:cubicBezTo>
                      <a:cubicBezTo>
                        <a:pt x="2886193" y="850429"/>
                        <a:pt x="2889084" y="989998"/>
                        <a:pt x="2878667" y="1128888"/>
                      </a:cubicBezTo>
                      <a:cubicBezTo>
                        <a:pt x="2877652" y="1142418"/>
                        <a:pt x="2863975" y="1151715"/>
                        <a:pt x="2856089" y="1162755"/>
                      </a:cubicBezTo>
                      <a:cubicBezTo>
                        <a:pt x="2845153" y="1178065"/>
                        <a:pt x="2834809" y="1193926"/>
                        <a:pt x="2822222" y="1207911"/>
                      </a:cubicBezTo>
                      <a:cubicBezTo>
                        <a:pt x="2800862" y="1231644"/>
                        <a:pt x="2754489" y="1275644"/>
                        <a:pt x="2754489" y="1275644"/>
                      </a:cubicBezTo>
                      <a:cubicBezTo>
                        <a:pt x="2728604" y="1353299"/>
                        <a:pt x="2764011" y="1258979"/>
                        <a:pt x="2709333" y="1354666"/>
                      </a:cubicBezTo>
                      <a:cubicBezTo>
                        <a:pt x="2691340" y="1386154"/>
                        <a:pt x="2705324" y="1403832"/>
                        <a:pt x="2675467" y="1433688"/>
                      </a:cubicBezTo>
                      <a:cubicBezTo>
                        <a:pt x="2667053" y="1442102"/>
                        <a:pt x="2653338" y="1443021"/>
                        <a:pt x="2641600" y="1444977"/>
                      </a:cubicBezTo>
                      <a:cubicBezTo>
                        <a:pt x="2607989" y="1450579"/>
                        <a:pt x="2573922" y="1453035"/>
                        <a:pt x="2540000" y="1456266"/>
                      </a:cubicBezTo>
                      <a:cubicBezTo>
                        <a:pt x="2494892" y="1460562"/>
                        <a:pt x="2449659" y="1463453"/>
                        <a:pt x="2404533" y="1467555"/>
                      </a:cubicBezTo>
                      <a:lnTo>
                        <a:pt x="2291645" y="1478844"/>
                      </a:lnTo>
                      <a:cubicBezTo>
                        <a:pt x="2232036" y="1498714"/>
                        <a:pt x="2267679" y="1483532"/>
                        <a:pt x="2190045" y="1535288"/>
                      </a:cubicBezTo>
                      <a:lnTo>
                        <a:pt x="2156178" y="1557866"/>
                      </a:lnTo>
                      <a:lnTo>
                        <a:pt x="2122311" y="1580444"/>
                      </a:lnTo>
                      <a:cubicBezTo>
                        <a:pt x="2078378" y="1646344"/>
                        <a:pt x="2127475" y="1589152"/>
                        <a:pt x="2054578" y="1625600"/>
                      </a:cubicBezTo>
                      <a:cubicBezTo>
                        <a:pt x="2030308" y="1637735"/>
                        <a:pt x="2013170" y="1664174"/>
                        <a:pt x="1986845" y="1670755"/>
                      </a:cubicBezTo>
                      <a:cubicBezTo>
                        <a:pt x="1864939" y="1701231"/>
                        <a:pt x="1957187" y="1681306"/>
                        <a:pt x="1704622" y="1693333"/>
                      </a:cubicBezTo>
                      <a:cubicBezTo>
                        <a:pt x="1606785" y="1689570"/>
                        <a:pt x="1509020" y="1682044"/>
                        <a:pt x="1411111" y="1682044"/>
                      </a:cubicBezTo>
                      <a:cubicBezTo>
                        <a:pt x="1320800" y="1682044"/>
                        <a:pt x="1433691" y="1712148"/>
                        <a:pt x="1343378" y="1682044"/>
                      </a:cubicBezTo>
                      <a:cubicBezTo>
                        <a:pt x="1243337" y="1715391"/>
                        <a:pt x="1310881" y="1697463"/>
                        <a:pt x="1095022" y="1682044"/>
                      </a:cubicBezTo>
                      <a:cubicBezTo>
                        <a:pt x="1061034" y="1679616"/>
                        <a:pt x="1027289" y="1674518"/>
                        <a:pt x="993422" y="1670755"/>
                      </a:cubicBezTo>
                      <a:cubicBezTo>
                        <a:pt x="978370" y="1666992"/>
                        <a:pt x="962527" y="1665578"/>
                        <a:pt x="948267" y="1659466"/>
                      </a:cubicBezTo>
                      <a:cubicBezTo>
                        <a:pt x="935796" y="1654121"/>
                        <a:pt x="926535" y="1642956"/>
                        <a:pt x="914400" y="1636888"/>
                      </a:cubicBezTo>
                      <a:cubicBezTo>
                        <a:pt x="903757" y="1631566"/>
                        <a:pt x="891822" y="1629363"/>
                        <a:pt x="880533" y="1625600"/>
                      </a:cubicBezTo>
                      <a:cubicBezTo>
                        <a:pt x="869244" y="1618074"/>
                        <a:pt x="857090" y="1611708"/>
                        <a:pt x="846667" y="1603022"/>
                      </a:cubicBezTo>
                      <a:cubicBezTo>
                        <a:pt x="834402" y="1592801"/>
                        <a:pt x="827334" y="1575761"/>
                        <a:pt x="812800" y="1569155"/>
                      </a:cubicBezTo>
                      <a:cubicBezTo>
                        <a:pt x="784551" y="1556315"/>
                        <a:pt x="752593" y="1554103"/>
                        <a:pt x="722489" y="1546577"/>
                      </a:cubicBezTo>
                      <a:lnTo>
                        <a:pt x="677333" y="1535288"/>
                      </a:lnTo>
                      <a:cubicBezTo>
                        <a:pt x="654755" y="1520236"/>
                        <a:pt x="633870" y="1502268"/>
                        <a:pt x="609600" y="1490133"/>
                      </a:cubicBezTo>
                      <a:cubicBezTo>
                        <a:pt x="595723" y="1483195"/>
                        <a:pt x="578322" y="1485783"/>
                        <a:pt x="564445" y="1478844"/>
                      </a:cubicBezTo>
                      <a:cubicBezTo>
                        <a:pt x="540174" y="1466709"/>
                        <a:pt x="496711" y="1433688"/>
                        <a:pt x="496711" y="1433688"/>
                      </a:cubicBezTo>
                      <a:cubicBezTo>
                        <a:pt x="418603" y="1316530"/>
                        <a:pt x="543566" y="1491834"/>
                        <a:pt x="428978" y="1377244"/>
                      </a:cubicBezTo>
                      <a:cubicBezTo>
                        <a:pt x="420564" y="1368830"/>
                        <a:pt x="424290" y="1353278"/>
                        <a:pt x="417689" y="1343377"/>
                      </a:cubicBezTo>
                      <a:cubicBezTo>
                        <a:pt x="408833" y="1330094"/>
                        <a:pt x="395111" y="1320800"/>
                        <a:pt x="383822" y="1309511"/>
                      </a:cubicBezTo>
                      <a:cubicBezTo>
                        <a:pt x="372058" y="1274220"/>
                        <a:pt x="360649" y="1230092"/>
                        <a:pt x="327378" y="1207911"/>
                      </a:cubicBezTo>
                      <a:cubicBezTo>
                        <a:pt x="316089" y="1200385"/>
                        <a:pt x="303105" y="1194927"/>
                        <a:pt x="293511" y="1185333"/>
                      </a:cubicBezTo>
                      <a:cubicBezTo>
                        <a:pt x="276474" y="1168295"/>
                        <a:pt x="265394" y="1145926"/>
                        <a:pt x="248356" y="1128888"/>
                      </a:cubicBezTo>
                      <a:cubicBezTo>
                        <a:pt x="180481" y="1061013"/>
                        <a:pt x="241593" y="1180829"/>
                        <a:pt x="146756" y="1038577"/>
                      </a:cubicBezTo>
                      <a:cubicBezTo>
                        <a:pt x="139230" y="1027288"/>
                        <a:pt x="133772" y="1014305"/>
                        <a:pt x="124178" y="1004711"/>
                      </a:cubicBezTo>
                      <a:cubicBezTo>
                        <a:pt x="114584" y="995117"/>
                        <a:pt x="100452" y="991147"/>
                        <a:pt x="90311" y="982133"/>
                      </a:cubicBezTo>
                      <a:cubicBezTo>
                        <a:pt x="27044" y="925895"/>
                        <a:pt x="34315" y="932006"/>
                        <a:pt x="0" y="880533"/>
                      </a:cubicBezTo>
                      <a:cubicBezTo>
                        <a:pt x="3763" y="831614"/>
                        <a:pt x="5556" y="782504"/>
                        <a:pt x="11289" y="733777"/>
                      </a:cubicBezTo>
                      <a:cubicBezTo>
                        <a:pt x="13102" y="718368"/>
                        <a:pt x="14880" y="702093"/>
                        <a:pt x="22578" y="688622"/>
                      </a:cubicBezTo>
                      <a:cubicBezTo>
                        <a:pt x="45601" y="648332"/>
                        <a:pt x="55653" y="658320"/>
                        <a:pt x="90311" y="643466"/>
                      </a:cubicBezTo>
                      <a:cubicBezTo>
                        <a:pt x="105779" y="636837"/>
                        <a:pt x="119502" y="626210"/>
                        <a:pt x="135467" y="620888"/>
                      </a:cubicBezTo>
                      <a:cubicBezTo>
                        <a:pt x="153670" y="614821"/>
                        <a:pt x="173297" y="614253"/>
                        <a:pt x="191911" y="609600"/>
                      </a:cubicBezTo>
                      <a:cubicBezTo>
                        <a:pt x="203455" y="606714"/>
                        <a:pt x="214336" y="601580"/>
                        <a:pt x="225778" y="598311"/>
                      </a:cubicBezTo>
                      <a:cubicBezTo>
                        <a:pt x="240696" y="594049"/>
                        <a:pt x="255881" y="590785"/>
                        <a:pt x="270933" y="587022"/>
                      </a:cubicBezTo>
                      <a:cubicBezTo>
                        <a:pt x="282222" y="579496"/>
                        <a:pt x="292665" y="570512"/>
                        <a:pt x="304800" y="564444"/>
                      </a:cubicBezTo>
                      <a:cubicBezTo>
                        <a:pt x="315443" y="559122"/>
                        <a:pt x="328766" y="559756"/>
                        <a:pt x="338667" y="553155"/>
                      </a:cubicBezTo>
                      <a:cubicBezTo>
                        <a:pt x="351950" y="544299"/>
                        <a:pt x="360268" y="529508"/>
                        <a:pt x="372533" y="519288"/>
                      </a:cubicBezTo>
                      <a:cubicBezTo>
                        <a:pt x="401709" y="494974"/>
                        <a:pt x="406327" y="496735"/>
                        <a:pt x="440267" y="485422"/>
                      </a:cubicBezTo>
                      <a:cubicBezTo>
                        <a:pt x="451556" y="477896"/>
                        <a:pt x="461998" y="468912"/>
                        <a:pt x="474133" y="462844"/>
                      </a:cubicBezTo>
                      <a:cubicBezTo>
                        <a:pt x="484776" y="457522"/>
                        <a:pt x="498099" y="458156"/>
                        <a:pt x="508000" y="451555"/>
                      </a:cubicBezTo>
                      <a:cubicBezTo>
                        <a:pt x="521284" y="442699"/>
                        <a:pt x="529265" y="427490"/>
                        <a:pt x="541867" y="417688"/>
                      </a:cubicBezTo>
                      <a:cubicBezTo>
                        <a:pt x="563286" y="401029"/>
                        <a:pt x="585330" y="384668"/>
                        <a:pt x="609600" y="372533"/>
                      </a:cubicBezTo>
                      <a:cubicBezTo>
                        <a:pt x="639704" y="357481"/>
                        <a:pt x="667981" y="338020"/>
                        <a:pt x="699911" y="327377"/>
                      </a:cubicBezTo>
                      <a:lnTo>
                        <a:pt x="767645" y="304800"/>
                      </a:lnTo>
                      <a:cubicBezTo>
                        <a:pt x="790223" y="289748"/>
                        <a:pt x="820326" y="282222"/>
                        <a:pt x="835378" y="259644"/>
                      </a:cubicBezTo>
                      <a:cubicBezTo>
                        <a:pt x="857956" y="225777"/>
                        <a:pt x="854193" y="222014"/>
                        <a:pt x="891822" y="203200"/>
                      </a:cubicBezTo>
                      <a:cubicBezTo>
                        <a:pt x="902465" y="197878"/>
                        <a:pt x="915046" y="197233"/>
                        <a:pt x="925689" y="191911"/>
                      </a:cubicBezTo>
                      <a:cubicBezTo>
                        <a:pt x="937824" y="185843"/>
                        <a:pt x="947085" y="174678"/>
                        <a:pt x="959556" y="169333"/>
                      </a:cubicBezTo>
                      <a:cubicBezTo>
                        <a:pt x="973816" y="163221"/>
                        <a:pt x="989793" y="162306"/>
                        <a:pt x="1004711" y="158044"/>
                      </a:cubicBezTo>
                      <a:cubicBezTo>
                        <a:pt x="1016153" y="154775"/>
                        <a:pt x="1027034" y="149641"/>
                        <a:pt x="1038578" y="146755"/>
                      </a:cubicBezTo>
                      <a:cubicBezTo>
                        <a:pt x="1057192" y="142101"/>
                        <a:pt x="1076408" y="140120"/>
                        <a:pt x="1095022" y="135466"/>
                      </a:cubicBezTo>
                      <a:cubicBezTo>
                        <a:pt x="1156455" y="120108"/>
                        <a:pt x="1102123" y="123289"/>
                        <a:pt x="1185333" y="112888"/>
                      </a:cubicBezTo>
                      <a:cubicBezTo>
                        <a:pt x="1226575" y="107733"/>
                        <a:pt x="1268118" y="105363"/>
                        <a:pt x="1309511" y="101600"/>
                      </a:cubicBezTo>
                      <a:lnTo>
                        <a:pt x="1388533" y="112888"/>
                      </a:lnTo>
                      <a:cubicBezTo>
                        <a:pt x="1418605" y="116897"/>
                        <a:pt x="1450333" y="113809"/>
                        <a:pt x="1478845" y="124177"/>
                      </a:cubicBezTo>
                      <a:cubicBezTo>
                        <a:pt x="1540314" y="146529"/>
                        <a:pt x="1488550" y="162699"/>
                        <a:pt x="1535289" y="191911"/>
                      </a:cubicBezTo>
                      <a:cubicBezTo>
                        <a:pt x="1555470" y="204524"/>
                        <a:pt x="1603022" y="214488"/>
                        <a:pt x="1603022" y="214488"/>
                      </a:cubicBezTo>
                      <a:lnTo>
                        <a:pt x="1873956" y="203200"/>
                      </a:lnTo>
                      <a:cubicBezTo>
                        <a:pt x="1979975" y="196964"/>
                        <a:pt x="1956856" y="201908"/>
                        <a:pt x="2020711" y="180622"/>
                      </a:cubicBezTo>
                      <a:cubicBezTo>
                        <a:pt x="2032000" y="169333"/>
                        <a:pt x="2040716" y="154676"/>
                        <a:pt x="2054578" y="146755"/>
                      </a:cubicBezTo>
                      <a:cubicBezTo>
                        <a:pt x="2068049" y="139057"/>
                        <a:pt x="2085014" y="140372"/>
                        <a:pt x="2099733" y="135466"/>
                      </a:cubicBezTo>
                      <a:cubicBezTo>
                        <a:pt x="2107716" y="132805"/>
                        <a:pt x="2094088" y="105363"/>
                        <a:pt x="2099733" y="10160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" name="Freeform 10"/>
                <p:cNvSpPr/>
                <p:nvPr/>
              </p:nvSpPr>
              <p:spPr bwMode="auto">
                <a:xfrm>
                  <a:off x="2897188" y="1676400"/>
                  <a:ext cx="3732212" cy="2670175"/>
                </a:xfrm>
                <a:custGeom>
                  <a:avLst/>
                  <a:gdLst>
                    <a:gd name="connsiteX0" fmla="*/ 2035706 w 3774195"/>
                    <a:gd name="connsiteY0" fmla="*/ 410962 h 2646162"/>
                    <a:gd name="connsiteX1" fmla="*/ 2306640 w 3774195"/>
                    <a:gd name="connsiteY1" fmla="*/ 377096 h 2646162"/>
                    <a:gd name="connsiteX2" fmla="*/ 2351795 w 3774195"/>
                    <a:gd name="connsiteY2" fmla="*/ 343229 h 2646162"/>
                    <a:gd name="connsiteX3" fmla="*/ 2374373 w 3774195"/>
                    <a:gd name="connsiteY3" fmla="*/ 309362 h 2646162"/>
                    <a:gd name="connsiteX4" fmla="*/ 2442106 w 3774195"/>
                    <a:gd name="connsiteY4" fmla="*/ 264207 h 2646162"/>
                    <a:gd name="connsiteX5" fmla="*/ 2475973 w 3774195"/>
                    <a:gd name="connsiteY5" fmla="*/ 241629 h 2646162"/>
                    <a:gd name="connsiteX6" fmla="*/ 2566284 w 3774195"/>
                    <a:gd name="connsiteY6" fmla="*/ 162607 h 2646162"/>
                    <a:gd name="connsiteX7" fmla="*/ 2600151 w 3774195"/>
                    <a:gd name="connsiteY7" fmla="*/ 140029 h 2646162"/>
                    <a:gd name="connsiteX8" fmla="*/ 2622729 w 3774195"/>
                    <a:gd name="connsiteY8" fmla="*/ 106162 h 2646162"/>
                    <a:gd name="connsiteX9" fmla="*/ 2645306 w 3774195"/>
                    <a:gd name="connsiteY9" fmla="*/ 61007 h 2646162"/>
                    <a:gd name="connsiteX10" fmla="*/ 2724329 w 3774195"/>
                    <a:gd name="connsiteY10" fmla="*/ 38429 h 2646162"/>
                    <a:gd name="connsiteX11" fmla="*/ 2882373 w 3774195"/>
                    <a:gd name="connsiteY11" fmla="*/ 4562 h 2646162"/>
                    <a:gd name="connsiteX12" fmla="*/ 3187173 w 3774195"/>
                    <a:gd name="connsiteY12" fmla="*/ 15851 h 2646162"/>
                    <a:gd name="connsiteX13" fmla="*/ 3311351 w 3774195"/>
                    <a:gd name="connsiteY13" fmla="*/ 49718 h 2646162"/>
                    <a:gd name="connsiteX14" fmla="*/ 3390373 w 3774195"/>
                    <a:gd name="connsiteY14" fmla="*/ 83584 h 2646162"/>
                    <a:gd name="connsiteX15" fmla="*/ 3401662 w 3774195"/>
                    <a:gd name="connsiteY15" fmla="*/ 117451 h 2646162"/>
                    <a:gd name="connsiteX16" fmla="*/ 3480684 w 3774195"/>
                    <a:gd name="connsiteY16" fmla="*/ 196473 h 2646162"/>
                    <a:gd name="connsiteX17" fmla="*/ 3514551 w 3774195"/>
                    <a:gd name="connsiteY17" fmla="*/ 264207 h 2646162"/>
                    <a:gd name="connsiteX18" fmla="*/ 3582284 w 3774195"/>
                    <a:gd name="connsiteY18" fmla="*/ 309362 h 2646162"/>
                    <a:gd name="connsiteX19" fmla="*/ 3616151 w 3774195"/>
                    <a:gd name="connsiteY19" fmla="*/ 354518 h 2646162"/>
                    <a:gd name="connsiteX20" fmla="*/ 3650018 w 3774195"/>
                    <a:gd name="connsiteY20" fmla="*/ 388384 h 2646162"/>
                    <a:gd name="connsiteX21" fmla="*/ 3672595 w 3774195"/>
                    <a:gd name="connsiteY21" fmla="*/ 422251 h 2646162"/>
                    <a:gd name="connsiteX22" fmla="*/ 3683884 w 3774195"/>
                    <a:gd name="connsiteY22" fmla="*/ 456118 h 2646162"/>
                    <a:gd name="connsiteX23" fmla="*/ 3717751 w 3774195"/>
                    <a:gd name="connsiteY23" fmla="*/ 478696 h 2646162"/>
                    <a:gd name="connsiteX24" fmla="*/ 3751618 w 3774195"/>
                    <a:gd name="connsiteY24" fmla="*/ 580296 h 2646162"/>
                    <a:gd name="connsiteX25" fmla="*/ 3762906 w 3774195"/>
                    <a:gd name="connsiteY25" fmla="*/ 614162 h 2646162"/>
                    <a:gd name="connsiteX26" fmla="*/ 3774195 w 3774195"/>
                    <a:gd name="connsiteY26" fmla="*/ 659318 h 2646162"/>
                    <a:gd name="connsiteX27" fmla="*/ 3751618 w 3774195"/>
                    <a:gd name="connsiteY27" fmla="*/ 873807 h 2646162"/>
                    <a:gd name="connsiteX28" fmla="*/ 3740329 w 3774195"/>
                    <a:gd name="connsiteY28" fmla="*/ 907673 h 2646162"/>
                    <a:gd name="connsiteX29" fmla="*/ 3729040 w 3774195"/>
                    <a:gd name="connsiteY29" fmla="*/ 964118 h 2646162"/>
                    <a:gd name="connsiteX30" fmla="*/ 3717751 w 3774195"/>
                    <a:gd name="connsiteY30" fmla="*/ 1009273 h 2646162"/>
                    <a:gd name="connsiteX31" fmla="*/ 3695173 w 3774195"/>
                    <a:gd name="connsiteY31" fmla="*/ 1167318 h 2646162"/>
                    <a:gd name="connsiteX32" fmla="*/ 3683884 w 3774195"/>
                    <a:gd name="connsiteY32" fmla="*/ 1618873 h 2646162"/>
                    <a:gd name="connsiteX33" fmla="*/ 3661306 w 3774195"/>
                    <a:gd name="connsiteY33" fmla="*/ 1743051 h 2646162"/>
                    <a:gd name="connsiteX34" fmla="*/ 3638729 w 3774195"/>
                    <a:gd name="connsiteY34" fmla="*/ 1776918 h 2646162"/>
                    <a:gd name="connsiteX35" fmla="*/ 3616151 w 3774195"/>
                    <a:gd name="connsiteY35" fmla="*/ 1867229 h 2646162"/>
                    <a:gd name="connsiteX36" fmla="*/ 3604862 w 3774195"/>
                    <a:gd name="connsiteY36" fmla="*/ 1901096 h 2646162"/>
                    <a:gd name="connsiteX37" fmla="*/ 3593573 w 3774195"/>
                    <a:gd name="connsiteY37" fmla="*/ 1968829 h 2646162"/>
                    <a:gd name="connsiteX38" fmla="*/ 3514551 w 3774195"/>
                    <a:gd name="connsiteY38" fmla="*/ 2059140 h 2646162"/>
                    <a:gd name="connsiteX39" fmla="*/ 3412951 w 3774195"/>
                    <a:gd name="connsiteY39" fmla="*/ 2183318 h 2646162"/>
                    <a:gd name="connsiteX40" fmla="*/ 3322640 w 3774195"/>
                    <a:gd name="connsiteY40" fmla="*/ 2239762 h 2646162"/>
                    <a:gd name="connsiteX41" fmla="*/ 3288773 w 3774195"/>
                    <a:gd name="connsiteY41" fmla="*/ 2251051 h 2646162"/>
                    <a:gd name="connsiteX42" fmla="*/ 3254906 w 3774195"/>
                    <a:gd name="connsiteY42" fmla="*/ 2284918 h 2646162"/>
                    <a:gd name="connsiteX43" fmla="*/ 3221040 w 3774195"/>
                    <a:gd name="connsiteY43" fmla="*/ 2296207 h 2646162"/>
                    <a:gd name="connsiteX44" fmla="*/ 3074284 w 3774195"/>
                    <a:gd name="connsiteY44" fmla="*/ 2307496 h 2646162"/>
                    <a:gd name="connsiteX45" fmla="*/ 2950106 w 3774195"/>
                    <a:gd name="connsiteY45" fmla="*/ 2330073 h 2646162"/>
                    <a:gd name="connsiteX46" fmla="*/ 2871084 w 3774195"/>
                    <a:gd name="connsiteY46" fmla="*/ 2352651 h 2646162"/>
                    <a:gd name="connsiteX47" fmla="*/ 2769484 w 3774195"/>
                    <a:gd name="connsiteY47" fmla="*/ 2375229 h 2646162"/>
                    <a:gd name="connsiteX48" fmla="*/ 2600151 w 3774195"/>
                    <a:gd name="connsiteY48" fmla="*/ 2409096 h 2646162"/>
                    <a:gd name="connsiteX49" fmla="*/ 2498551 w 3774195"/>
                    <a:gd name="connsiteY49" fmla="*/ 2454251 h 2646162"/>
                    <a:gd name="connsiteX50" fmla="*/ 2396951 w 3774195"/>
                    <a:gd name="connsiteY50" fmla="*/ 2476829 h 2646162"/>
                    <a:gd name="connsiteX51" fmla="*/ 2329218 w 3774195"/>
                    <a:gd name="connsiteY51" fmla="*/ 2510696 h 2646162"/>
                    <a:gd name="connsiteX52" fmla="*/ 2261484 w 3774195"/>
                    <a:gd name="connsiteY52" fmla="*/ 2555851 h 2646162"/>
                    <a:gd name="connsiteX53" fmla="*/ 2126018 w 3774195"/>
                    <a:gd name="connsiteY53" fmla="*/ 2601007 h 2646162"/>
                    <a:gd name="connsiteX54" fmla="*/ 2092151 w 3774195"/>
                    <a:gd name="connsiteY54" fmla="*/ 2612296 h 2646162"/>
                    <a:gd name="connsiteX55" fmla="*/ 2013129 w 3774195"/>
                    <a:gd name="connsiteY55" fmla="*/ 2634873 h 2646162"/>
                    <a:gd name="connsiteX56" fmla="*/ 1934106 w 3774195"/>
                    <a:gd name="connsiteY56" fmla="*/ 2646162 h 2646162"/>
                    <a:gd name="connsiteX57" fmla="*/ 1414818 w 3774195"/>
                    <a:gd name="connsiteY57" fmla="*/ 2634873 h 2646162"/>
                    <a:gd name="connsiteX58" fmla="*/ 1358373 w 3774195"/>
                    <a:gd name="connsiteY58" fmla="*/ 2623584 h 2646162"/>
                    <a:gd name="connsiteX59" fmla="*/ 1290640 w 3774195"/>
                    <a:gd name="connsiteY59" fmla="*/ 2578429 h 2646162"/>
                    <a:gd name="connsiteX60" fmla="*/ 1256773 w 3774195"/>
                    <a:gd name="connsiteY60" fmla="*/ 2555851 h 2646162"/>
                    <a:gd name="connsiteX61" fmla="*/ 1211618 w 3774195"/>
                    <a:gd name="connsiteY61" fmla="*/ 2544562 h 2646162"/>
                    <a:gd name="connsiteX62" fmla="*/ 1177751 w 3774195"/>
                    <a:gd name="connsiteY62" fmla="*/ 2521984 h 2646162"/>
                    <a:gd name="connsiteX63" fmla="*/ 1098729 w 3774195"/>
                    <a:gd name="connsiteY63" fmla="*/ 2499407 h 2646162"/>
                    <a:gd name="connsiteX64" fmla="*/ 1030995 w 3774195"/>
                    <a:gd name="connsiteY64" fmla="*/ 2454251 h 2646162"/>
                    <a:gd name="connsiteX65" fmla="*/ 963262 w 3774195"/>
                    <a:gd name="connsiteY65" fmla="*/ 2420384 h 2646162"/>
                    <a:gd name="connsiteX66" fmla="*/ 929395 w 3774195"/>
                    <a:gd name="connsiteY66" fmla="*/ 2409096 h 2646162"/>
                    <a:gd name="connsiteX67" fmla="*/ 895529 w 3774195"/>
                    <a:gd name="connsiteY67" fmla="*/ 2386518 h 2646162"/>
                    <a:gd name="connsiteX68" fmla="*/ 861662 w 3774195"/>
                    <a:gd name="connsiteY68" fmla="*/ 2375229 h 2646162"/>
                    <a:gd name="connsiteX69" fmla="*/ 827795 w 3774195"/>
                    <a:gd name="connsiteY69" fmla="*/ 2341362 h 2646162"/>
                    <a:gd name="connsiteX70" fmla="*/ 782640 w 3774195"/>
                    <a:gd name="connsiteY70" fmla="*/ 2330073 h 2646162"/>
                    <a:gd name="connsiteX71" fmla="*/ 681040 w 3774195"/>
                    <a:gd name="connsiteY71" fmla="*/ 2296207 h 2646162"/>
                    <a:gd name="connsiteX72" fmla="*/ 647173 w 3774195"/>
                    <a:gd name="connsiteY72" fmla="*/ 2284918 h 2646162"/>
                    <a:gd name="connsiteX73" fmla="*/ 568151 w 3774195"/>
                    <a:gd name="connsiteY73" fmla="*/ 2262340 h 2646162"/>
                    <a:gd name="connsiteX74" fmla="*/ 500418 w 3774195"/>
                    <a:gd name="connsiteY74" fmla="*/ 2205896 h 2646162"/>
                    <a:gd name="connsiteX75" fmla="*/ 466551 w 3774195"/>
                    <a:gd name="connsiteY75" fmla="*/ 2183318 h 2646162"/>
                    <a:gd name="connsiteX76" fmla="*/ 421395 w 3774195"/>
                    <a:gd name="connsiteY76" fmla="*/ 2126873 h 2646162"/>
                    <a:gd name="connsiteX77" fmla="*/ 364951 w 3774195"/>
                    <a:gd name="connsiteY77" fmla="*/ 2070429 h 2646162"/>
                    <a:gd name="connsiteX78" fmla="*/ 308506 w 3774195"/>
                    <a:gd name="connsiteY78" fmla="*/ 2002696 h 2646162"/>
                    <a:gd name="connsiteX79" fmla="*/ 195618 w 3774195"/>
                    <a:gd name="connsiteY79" fmla="*/ 1901096 h 2646162"/>
                    <a:gd name="connsiteX80" fmla="*/ 127884 w 3774195"/>
                    <a:gd name="connsiteY80" fmla="*/ 1788207 h 2646162"/>
                    <a:gd name="connsiteX81" fmla="*/ 94018 w 3774195"/>
                    <a:gd name="connsiteY81" fmla="*/ 1743051 h 2646162"/>
                    <a:gd name="connsiteX82" fmla="*/ 71440 w 3774195"/>
                    <a:gd name="connsiteY82" fmla="*/ 1697896 h 2646162"/>
                    <a:gd name="connsiteX83" fmla="*/ 60151 w 3774195"/>
                    <a:gd name="connsiteY83" fmla="*/ 1652740 h 2646162"/>
                    <a:gd name="connsiteX84" fmla="*/ 37573 w 3774195"/>
                    <a:gd name="connsiteY84" fmla="*/ 1585007 h 2646162"/>
                    <a:gd name="connsiteX85" fmla="*/ 26284 w 3774195"/>
                    <a:gd name="connsiteY85" fmla="*/ 1144740 h 2646162"/>
                    <a:gd name="connsiteX86" fmla="*/ 48862 w 3774195"/>
                    <a:gd name="connsiteY86" fmla="*/ 1110873 h 2646162"/>
                    <a:gd name="connsiteX87" fmla="*/ 60151 w 3774195"/>
                    <a:gd name="connsiteY87" fmla="*/ 1077007 h 2646162"/>
                    <a:gd name="connsiteX88" fmla="*/ 71440 w 3774195"/>
                    <a:gd name="connsiteY88" fmla="*/ 1009273 h 2646162"/>
                    <a:gd name="connsiteX89" fmla="*/ 150462 w 3774195"/>
                    <a:gd name="connsiteY89" fmla="*/ 930251 h 2646162"/>
                    <a:gd name="connsiteX90" fmla="*/ 206906 w 3774195"/>
                    <a:gd name="connsiteY90" fmla="*/ 918962 h 2646162"/>
                    <a:gd name="connsiteX91" fmla="*/ 274640 w 3774195"/>
                    <a:gd name="connsiteY91" fmla="*/ 873807 h 2646162"/>
                    <a:gd name="connsiteX92" fmla="*/ 308506 w 3774195"/>
                    <a:gd name="connsiteY92" fmla="*/ 862518 h 2646162"/>
                    <a:gd name="connsiteX93" fmla="*/ 376240 w 3774195"/>
                    <a:gd name="connsiteY93" fmla="*/ 817362 h 2646162"/>
                    <a:gd name="connsiteX94" fmla="*/ 443973 w 3774195"/>
                    <a:gd name="connsiteY94" fmla="*/ 783496 h 2646162"/>
                    <a:gd name="connsiteX95" fmla="*/ 477840 w 3774195"/>
                    <a:gd name="connsiteY95" fmla="*/ 772207 h 2646162"/>
                    <a:gd name="connsiteX96" fmla="*/ 511706 w 3774195"/>
                    <a:gd name="connsiteY96" fmla="*/ 749629 h 2646162"/>
                    <a:gd name="connsiteX97" fmla="*/ 590729 w 3774195"/>
                    <a:gd name="connsiteY97" fmla="*/ 715762 h 2646162"/>
                    <a:gd name="connsiteX98" fmla="*/ 681040 w 3774195"/>
                    <a:gd name="connsiteY98" fmla="*/ 693184 h 2646162"/>
                    <a:gd name="connsiteX99" fmla="*/ 714906 w 3774195"/>
                    <a:gd name="connsiteY99" fmla="*/ 670607 h 2646162"/>
                    <a:gd name="connsiteX100" fmla="*/ 782640 w 3774195"/>
                    <a:gd name="connsiteY100" fmla="*/ 636740 h 2646162"/>
                    <a:gd name="connsiteX101" fmla="*/ 816506 w 3774195"/>
                    <a:gd name="connsiteY101" fmla="*/ 602873 h 2646162"/>
                    <a:gd name="connsiteX102" fmla="*/ 839084 w 3774195"/>
                    <a:gd name="connsiteY102" fmla="*/ 569007 h 2646162"/>
                    <a:gd name="connsiteX103" fmla="*/ 872951 w 3774195"/>
                    <a:gd name="connsiteY103" fmla="*/ 557718 h 2646162"/>
                    <a:gd name="connsiteX104" fmla="*/ 940684 w 3774195"/>
                    <a:gd name="connsiteY104" fmla="*/ 523851 h 2646162"/>
                    <a:gd name="connsiteX105" fmla="*/ 997129 w 3774195"/>
                    <a:gd name="connsiteY105" fmla="*/ 478696 h 2646162"/>
                    <a:gd name="connsiteX106" fmla="*/ 1030995 w 3774195"/>
                    <a:gd name="connsiteY106" fmla="*/ 444829 h 2646162"/>
                    <a:gd name="connsiteX107" fmla="*/ 1064862 w 3774195"/>
                    <a:gd name="connsiteY107" fmla="*/ 433540 h 2646162"/>
                    <a:gd name="connsiteX108" fmla="*/ 1098729 w 3774195"/>
                    <a:gd name="connsiteY108" fmla="*/ 410962 h 2646162"/>
                    <a:gd name="connsiteX109" fmla="*/ 1177751 w 3774195"/>
                    <a:gd name="connsiteY109" fmla="*/ 388384 h 2646162"/>
                    <a:gd name="connsiteX110" fmla="*/ 1335795 w 3774195"/>
                    <a:gd name="connsiteY110" fmla="*/ 365807 h 2646162"/>
                    <a:gd name="connsiteX111" fmla="*/ 1414818 w 3774195"/>
                    <a:gd name="connsiteY111" fmla="*/ 343229 h 2646162"/>
                    <a:gd name="connsiteX112" fmla="*/ 1448684 w 3774195"/>
                    <a:gd name="connsiteY112" fmla="*/ 320651 h 2646162"/>
                    <a:gd name="connsiteX113" fmla="*/ 1482551 w 3774195"/>
                    <a:gd name="connsiteY113" fmla="*/ 286784 h 2646162"/>
                    <a:gd name="connsiteX114" fmla="*/ 1629306 w 3774195"/>
                    <a:gd name="connsiteY114" fmla="*/ 275496 h 2646162"/>
                    <a:gd name="connsiteX115" fmla="*/ 1764773 w 3774195"/>
                    <a:gd name="connsiteY115" fmla="*/ 241629 h 2646162"/>
                    <a:gd name="connsiteX116" fmla="*/ 1798640 w 3774195"/>
                    <a:gd name="connsiteY116" fmla="*/ 230340 h 2646162"/>
                    <a:gd name="connsiteX117" fmla="*/ 1877662 w 3774195"/>
                    <a:gd name="connsiteY117" fmla="*/ 252918 h 2646162"/>
                    <a:gd name="connsiteX118" fmla="*/ 1956684 w 3774195"/>
                    <a:gd name="connsiteY118" fmla="*/ 275496 h 2646162"/>
                    <a:gd name="connsiteX119" fmla="*/ 1990551 w 3774195"/>
                    <a:gd name="connsiteY119" fmla="*/ 298073 h 2646162"/>
                    <a:gd name="connsiteX120" fmla="*/ 2035706 w 3774195"/>
                    <a:gd name="connsiteY120" fmla="*/ 410962 h 2646162"/>
                    <a:gd name="connsiteX121" fmla="*/ 2035706 w 3774195"/>
                    <a:gd name="connsiteY121" fmla="*/ 410962 h 2646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3774195" h="2646162">
                      <a:moveTo>
                        <a:pt x="2035706" y="410962"/>
                      </a:moveTo>
                      <a:cubicBezTo>
                        <a:pt x="2080862" y="405318"/>
                        <a:pt x="2214072" y="443216"/>
                        <a:pt x="2306640" y="377096"/>
                      </a:cubicBezTo>
                      <a:cubicBezTo>
                        <a:pt x="2321950" y="366160"/>
                        <a:pt x="2338491" y="356533"/>
                        <a:pt x="2351795" y="343229"/>
                      </a:cubicBezTo>
                      <a:cubicBezTo>
                        <a:pt x="2361389" y="333635"/>
                        <a:pt x="2364162" y="318296"/>
                        <a:pt x="2374373" y="309362"/>
                      </a:cubicBezTo>
                      <a:cubicBezTo>
                        <a:pt x="2394794" y="291494"/>
                        <a:pt x="2419528" y="279259"/>
                        <a:pt x="2442106" y="264207"/>
                      </a:cubicBezTo>
                      <a:lnTo>
                        <a:pt x="2475973" y="241629"/>
                      </a:lnTo>
                      <a:cubicBezTo>
                        <a:pt x="2513603" y="185184"/>
                        <a:pt x="2487262" y="215288"/>
                        <a:pt x="2566284" y="162607"/>
                      </a:cubicBezTo>
                      <a:lnTo>
                        <a:pt x="2600151" y="140029"/>
                      </a:lnTo>
                      <a:cubicBezTo>
                        <a:pt x="2607677" y="128740"/>
                        <a:pt x="2615998" y="117942"/>
                        <a:pt x="2622729" y="106162"/>
                      </a:cubicBezTo>
                      <a:cubicBezTo>
                        <a:pt x="2631078" y="91551"/>
                        <a:pt x="2633407" y="72906"/>
                        <a:pt x="2645306" y="61007"/>
                      </a:cubicBezTo>
                      <a:cubicBezTo>
                        <a:pt x="2650691" y="55622"/>
                        <a:pt x="2723956" y="38509"/>
                        <a:pt x="2724329" y="38429"/>
                      </a:cubicBezTo>
                      <a:cubicBezTo>
                        <a:pt x="2903665" y="0"/>
                        <a:pt x="2779275" y="30337"/>
                        <a:pt x="2882373" y="4562"/>
                      </a:cubicBezTo>
                      <a:cubicBezTo>
                        <a:pt x="2983973" y="8325"/>
                        <a:pt x="3085701" y="9509"/>
                        <a:pt x="3187173" y="15851"/>
                      </a:cubicBezTo>
                      <a:cubicBezTo>
                        <a:pt x="3210572" y="17313"/>
                        <a:pt x="3295348" y="39050"/>
                        <a:pt x="3311351" y="49718"/>
                      </a:cubicBezTo>
                      <a:cubicBezTo>
                        <a:pt x="3358127" y="80902"/>
                        <a:pt x="3332055" y="69006"/>
                        <a:pt x="3390373" y="83584"/>
                      </a:cubicBezTo>
                      <a:cubicBezTo>
                        <a:pt x="3394136" y="94873"/>
                        <a:pt x="3394228" y="108159"/>
                        <a:pt x="3401662" y="117451"/>
                      </a:cubicBezTo>
                      <a:cubicBezTo>
                        <a:pt x="3424933" y="146539"/>
                        <a:pt x="3480684" y="196473"/>
                        <a:pt x="3480684" y="196473"/>
                      </a:cubicBezTo>
                      <a:cubicBezTo>
                        <a:pt x="3488737" y="220631"/>
                        <a:pt x="3493954" y="246185"/>
                        <a:pt x="3514551" y="264207"/>
                      </a:cubicBezTo>
                      <a:cubicBezTo>
                        <a:pt x="3534972" y="282075"/>
                        <a:pt x="3566003" y="287654"/>
                        <a:pt x="3582284" y="309362"/>
                      </a:cubicBezTo>
                      <a:cubicBezTo>
                        <a:pt x="3593573" y="324414"/>
                        <a:pt x="3603906" y="340233"/>
                        <a:pt x="3616151" y="354518"/>
                      </a:cubicBezTo>
                      <a:cubicBezTo>
                        <a:pt x="3626541" y="366639"/>
                        <a:pt x="3639798" y="376119"/>
                        <a:pt x="3650018" y="388384"/>
                      </a:cubicBezTo>
                      <a:cubicBezTo>
                        <a:pt x="3658704" y="398807"/>
                        <a:pt x="3666528" y="410116"/>
                        <a:pt x="3672595" y="422251"/>
                      </a:cubicBezTo>
                      <a:cubicBezTo>
                        <a:pt x="3677917" y="432894"/>
                        <a:pt x="3676450" y="446826"/>
                        <a:pt x="3683884" y="456118"/>
                      </a:cubicBezTo>
                      <a:cubicBezTo>
                        <a:pt x="3692360" y="466713"/>
                        <a:pt x="3706462" y="471170"/>
                        <a:pt x="3717751" y="478696"/>
                      </a:cubicBezTo>
                      <a:lnTo>
                        <a:pt x="3751618" y="580296"/>
                      </a:lnTo>
                      <a:cubicBezTo>
                        <a:pt x="3755381" y="591585"/>
                        <a:pt x="3760020" y="602618"/>
                        <a:pt x="3762906" y="614162"/>
                      </a:cubicBezTo>
                      <a:lnTo>
                        <a:pt x="3774195" y="659318"/>
                      </a:lnTo>
                      <a:cubicBezTo>
                        <a:pt x="3770401" y="701049"/>
                        <a:pt x="3760585" y="824486"/>
                        <a:pt x="3751618" y="873807"/>
                      </a:cubicBezTo>
                      <a:cubicBezTo>
                        <a:pt x="3749489" y="885514"/>
                        <a:pt x="3743215" y="896129"/>
                        <a:pt x="3740329" y="907673"/>
                      </a:cubicBezTo>
                      <a:cubicBezTo>
                        <a:pt x="3735675" y="926288"/>
                        <a:pt x="3733202" y="945387"/>
                        <a:pt x="3729040" y="964118"/>
                      </a:cubicBezTo>
                      <a:cubicBezTo>
                        <a:pt x="3725674" y="979263"/>
                        <a:pt x="3721117" y="994128"/>
                        <a:pt x="3717751" y="1009273"/>
                      </a:cubicBezTo>
                      <a:cubicBezTo>
                        <a:pt x="3701776" y="1081158"/>
                        <a:pt x="3705034" y="1078566"/>
                        <a:pt x="3695173" y="1167318"/>
                      </a:cubicBezTo>
                      <a:cubicBezTo>
                        <a:pt x="3691410" y="1317836"/>
                        <a:pt x="3690152" y="1468438"/>
                        <a:pt x="3683884" y="1618873"/>
                      </a:cubicBezTo>
                      <a:cubicBezTo>
                        <a:pt x="3682823" y="1644347"/>
                        <a:pt x="3677598" y="1710466"/>
                        <a:pt x="3661306" y="1743051"/>
                      </a:cubicBezTo>
                      <a:cubicBezTo>
                        <a:pt x="3655239" y="1755186"/>
                        <a:pt x="3646255" y="1765629"/>
                        <a:pt x="3638729" y="1776918"/>
                      </a:cubicBezTo>
                      <a:cubicBezTo>
                        <a:pt x="3631203" y="1807022"/>
                        <a:pt x="3625964" y="1837791"/>
                        <a:pt x="3616151" y="1867229"/>
                      </a:cubicBezTo>
                      <a:cubicBezTo>
                        <a:pt x="3612388" y="1878518"/>
                        <a:pt x="3607443" y="1889480"/>
                        <a:pt x="3604862" y="1901096"/>
                      </a:cubicBezTo>
                      <a:cubicBezTo>
                        <a:pt x="3599897" y="1923440"/>
                        <a:pt x="3602376" y="1947701"/>
                        <a:pt x="3593573" y="1968829"/>
                      </a:cubicBezTo>
                      <a:cubicBezTo>
                        <a:pt x="3559146" y="2051454"/>
                        <a:pt x="3561868" y="2019709"/>
                        <a:pt x="3514551" y="2059140"/>
                      </a:cubicBezTo>
                      <a:cubicBezTo>
                        <a:pt x="3477394" y="2090104"/>
                        <a:pt x="3435302" y="2149792"/>
                        <a:pt x="3412951" y="2183318"/>
                      </a:cubicBezTo>
                      <a:cubicBezTo>
                        <a:pt x="3377171" y="2236986"/>
                        <a:pt x="3403244" y="2212894"/>
                        <a:pt x="3322640" y="2239762"/>
                      </a:cubicBezTo>
                      <a:lnTo>
                        <a:pt x="3288773" y="2251051"/>
                      </a:lnTo>
                      <a:cubicBezTo>
                        <a:pt x="3277484" y="2262340"/>
                        <a:pt x="3268190" y="2276062"/>
                        <a:pt x="3254906" y="2284918"/>
                      </a:cubicBezTo>
                      <a:cubicBezTo>
                        <a:pt x="3245005" y="2291519"/>
                        <a:pt x="3232847" y="2294731"/>
                        <a:pt x="3221040" y="2296207"/>
                      </a:cubicBezTo>
                      <a:cubicBezTo>
                        <a:pt x="3172356" y="2302293"/>
                        <a:pt x="3123203" y="2303733"/>
                        <a:pt x="3074284" y="2307496"/>
                      </a:cubicBezTo>
                      <a:cubicBezTo>
                        <a:pt x="3001622" y="2331715"/>
                        <a:pt x="3077759" y="2308797"/>
                        <a:pt x="2950106" y="2330073"/>
                      </a:cubicBezTo>
                      <a:cubicBezTo>
                        <a:pt x="2851770" y="2346462"/>
                        <a:pt x="2951604" y="2334757"/>
                        <a:pt x="2871084" y="2352651"/>
                      </a:cubicBezTo>
                      <a:cubicBezTo>
                        <a:pt x="2751877" y="2379142"/>
                        <a:pt x="2845724" y="2349816"/>
                        <a:pt x="2769484" y="2375229"/>
                      </a:cubicBezTo>
                      <a:cubicBezTo>
                        <a:pt x="2690482" y="2427899"/>
                        <a:pt x="2773968" y="2380127"/>
                        <a:pt x="2600151" y="2409096"/>
                      </a:cubicBezTo>
                      <a:cubicBezTo>
                        <a:pt x="2485257" y="2428245"/>
                        <a:pt x="2571768" y="2422872"/>
                        <a:pt x="2498551" y="2454251"/>
                      </a:cubicBezTo>
                      <a:cubicBezTo>
                        <a:pt x="2484602" y="2460229"/>
                        <a:pt x="2406996" y="2474820"/>
                        <a:pt x="2396951" y="2476829"/>
                      </a:cubicBezTo>
                      <a:cubicBezTo>
                        <a:pt x="2246614" y="2577054"/>
                        <a:pt x="2469421" y="2432806"/>
                        <a:pt x="2329218" y="2510696"/>
                      </a:cubicBezTo>
                      <a:cubicBezTo>
                        <a:pt x="2305498" y="2523874"/>
                        <a:pt x="2287227" y="2547270"/>
                        <a:pt x="2261484" y="2555851"/>
                      </a:cubicBezTo>
                      <a:lnTo>
                        <a:pt x="2126018" y="2601007"/>
                      </a:lnTo>
                      <a:lnTo>
                        <a:pt x="2092151" y="2612296"/>
                      </a:lnTo>
                      <a:cubicBezTo>
                        <a:pt x="2063142" y="2621965"/>
                        <a:pt x="2044303" y="2629205"/>
                        <a:pt x="2013129" y="2634873"/>
                      </a:cubicBezTo>
                      <a:cubicBezTo>
                        <a:pt x="1986950" y="2639633"/>
                        <a:pt x="1960447" y="2642399"/>
                        <a:pt x="1934106" y="2646162"/>
                      </a:cubicBezTo>
                      <a:lnTo>
                        <a:pt x="1414818" y="2634873"/>
                      </a:lnTo>
                      <a:cubicBezTo>
                        <a:pt x="1395645" y="2634121"/>
                        <a:pt x="1375841" y="2631524"/>
                        <a:pt x="1358373" y="2623584"/>
                      </a:cubicBezTo>
                      <a:cubicBezTo>
                        <a:pt x="1333670" y="2612356"/>
                        <a:pt x="1313218" y="2593481"/>
                        <a:pt x="1290640" y="2578429"/>
                      </a:cubicBezTo>
                      <a:cubicBezTo>
                        <a:pt x="1279351" y="2570903"/>
                        <a:pt x="1269936" y="2559142"/>
                        <a:pt x="1256773" y="2555851"/>
                      </a:cubicBezTo>
                      <a:lnTo>
                        <a:pt x="1211618" y="2544562"/>
                      </a:lnTo>
                      <a:cubicBezTo>
                        <a:pt x="1200329" y="2537036"/>
                        <a:pt x="1190222" y="2527328"/>
                        <a:pt x="1177751" y="2521984"/>
                      </a:cubicBezTo>
                      <a:cubicBezTo>
                        <a:pt x="1152165" y="2511019"/>
                        <a:pt x="1123451" y="2513142"/>
                        <a:pt x="1098729" y="2499407"/>
                      </a:cubicBezTo>
                      <a:cubicBezTo>
                        <a:pt x="1075008" y="2486229"/>
                        <a:pt x="1056738" y="2462832"/>
                        <a:pt x="1030995" y="2454251"/>
                      </a:cubicBezTo>
                      <a:cubicBezTo>
                        <a:pt x="945863" y="2425873"/>
                        <a:pt x="1050808" y="2464156"/>
                        <a:pt x="963262" y="2420384"/>
                      </a:cubicBezTo>
                      <a:cubicBezTo>
                        <a:pt x="952619" y="2415062"/>
                        <a:pt x="940684" y="2412859"/>
                        <a:pt x="929395" y="2409096"/>
                      </a:cubicBezTo>
                      <a:cubicBezTo>
                        <a:pt x="918106" y="2401570"/>
                        <a:pt x="907664" y="2392586"/>
                        <a:pt x="895529" y="2386518"/>
                      </a:cubicBezTo>
                      <a:cubicBezTo>
                        <a:pt x="884886" y="2381196"/>
                        <a:pt x="871563" y="2381830"/>
                        <a:pt x="861662" y="2375229"/>
                      </a:cubicBezTo>
                      <a:cubicBezTo>
                        <a:pt x="848378" y="2366373"/>
                        <a:pt x="841657" y="2349283"/>
                        <a:pt x="827795" y="2341362"/>
                      </a:cubicBezTo>
                      <a:cubicBezTo>
                        <a:pt x="814324" y="2333664"/>
                        <a:pt x="797501" y="2334531"/>
                        <a:pt x="782640" y="2330073"/>
                      </a:cubicBezTo>
                      <a:cubicBezTo>
                        <a:pt x="782577" y="2330054"/>
                        <a:pt x="698005" y="2301862"/>
                        <a:pt x="681040" y="2296207"/>
                      </a:cubicBezTo>
                      <a:cubicBezTo>
                        <a:pt x="669751" y="2292444"/>
                        <a:pt x="658717" y="2287804"/>
                        <a:pt x="647173" y="2284918"/>
                      </a:cubicBezTo>
                      <a:cubicBezTo>
                        <a:pt x="632706" y="2281301"/>
                        <a:pt x="584346" y="2270437"/>
                        <a:pt x="568151" y="2262340"/>
                      </a:cubicBezTo>
                      <a:cubicBezTo>
                        <a:pt x="526108" y="2241319"/>
                        <a:pt x="537868" y="2237104"/>
                        <a:pt x="500418" y="2205896"/>
                      </a:cubicBezTo>
                      <a:cubicBezTo>
                        <a:pt x="489995" y="2197210"/>
                        <a:pt x="477840" y="2190844"/>
                        <a:pt x="466551" y="2183318"/>
                      </a:cubicBezTo>
                      <a:cubicBezTo>
                        <a:pt x="444574" y="2117386"/>
                        <a:pt x="472458" y="2177936"/>
                        <a:pt x="421395" y="2126873"/>
                      </a:cubicBezTo>
                      <a:cubicBezTo>
                        <a:pt x="346136" y="2051614"/>
                        <a:pt x="455265" y="2130638"/>
                        <a:pt x="364951" y="2070429"/>
                      </a:cubicBezTo>
                      <a:cubicBezTo>
                        <a:pt x="342750" y="2037127"/>
                        <a:pt x="341104" y="2029861"/>
                        <a:pt x="308506" y="2002696"/>
                      </a:cubicBezTo>
                      <a:cubicBezTo>
                        <a:pt x="262045" y="1963979"/>
                        <a:pt x="233715" y="1977290"/>
                        <a:pt x="195618" y="1901096"/>
                      </a:cubicBezTo>
                      <a:cubicBezTo>
                        <a:pt x="169351" y="1848561"/>
                        <a:pt x="168756" y="1842705"/>
                        <a:pt x="127884" y="1788207"/>
                      </a:cubicBezTo>
                      <a:cubicBezTo>
                        <a:pt x="116595" y="1773155"/>
                        <a:pt x="103990" y="1759006"/>
                        <a:pt x="94018" y="1743051"/>
                      </a:cubicBezTo>
                      <a:cubicBezTo>
                        <a:pt x="85099" y="1728781"/>
                        <a:pt x="78966" y="1712948"/>
                        <a:pt x="71440" y="1697896"/>
                      </a:cubicBezTo>
                      <a:cubicBezTo>
                        <a:pt x="67677" y="1682844"/>
                        <a:pt x="64609" y="1667601"/>
                        <a:pt x="60151" y="1652740"/>
                      </a:cubicBezTo>
                      <a:cubicBezTo>
                        <a:pt x="53312" y="1629945"/>
                        <a:pt x="37573" y="1585007"/>
                        <a:pt x="37573" y="1585007"/>
                      </a:cubicBezTo>
                      <a:cubicBezTo>
                        <a:pt x="8954" y="1384674"/>
                        <a:pt x="0" y="1390058"/>
                        <a:pt x="26284" y="1144740"/>
                      </a:cubicBezTo>
                      <a:cubicBezTo>
                        <a:pt x="27729" y="1131250"/>
                        <a:pt x="42794" y="1123008"/>
                        <a:pt x="48862" y="1110873"/>
                      </a:cubicBezTo>
                      <a:cubicBezTo>
                        <a:pt x="54184" y="1100230"/>
                        <a:pt x="56388" y="1088296"/>
                        <a:pt x="60151" y="1077007"/>
                      </a:cubicBezTo>
                      <a:cubicBezTo>
                        <a:pt x="63914" y="1054429"/>
                        <a:pt x="62636" y="1030402"/>
                        <a:pt x="71440" y="1009273"/>
                      </a:cubicBezTo>
                      <a:cubicBezTo>
                        <a:pt x="96262" y="949699"/>
                        <a:pt x="102664" y="942201"/>
                        <a:pt x="150462" y="930251"/>
                      </a:cubicBezTo>
                      <a:cubicBezTo>
                        <a:pt x="169076" y="925597"/>
                        <a:pt x="188091" y="922725"/>
                        <a:pt x="206906" y="918962"/>
                      </a:cubicBezTo>
                      <a:cubicBezTo>
                        <a:pt x="229484" y="903910"/>
                        <a:pt x="248897" y="882388"/>
                        <a:pt x="274640" y="873807"/>
                      </a:cubicBezTo>
                      <a:cubicBezTo>
                        <a:pt x="285929" y="870044"/>
                        <a:pt x="298104" y="868297"/>
                        <a:pt x="308506" y="862518"/>
                      </a:cubicBezTo>
                      <a:cubicBezTo>
                        <a:pt x="332227" y="849340"/>
                        <a:pt x="350497" y="825943"/>
                        <a:pt x="376240" y="817362"/>
                      </a:cubicBezTo>
                      <a:cubicBezTo>
                        <a:pt x="461366" y="788986"/>
                        <a:pt x="356434" y="827264"/>
                        <a:pt x="443973" y="783496"/>
                      </a:cubicBezTo>
                      <a:cubicBezTo>
                        <a:pt x="454616" y="778174"/>
                        <a:pt x="466551" y="775970"/>
                        <a:pt x="477840" y="772207"/>
                      </a:cubicBezTo>
                      <a:cubicBezTo>
                        <a:pt x="489129" y="764681"/>
                        <a:pt x="499926" y="756360"/>
                        <a:pt x="511706" y="749629"/>
                      </a:cubicBezTo>
                      <a:cubicBezTo>
                        <a:pt x="539863" y="733539"/>
                        <a:pt x="560443" y="724022"/>
                        <a:pt x="590729" y="715762"/>
                      </a:cubicBezTo>
                      <a:cubicBezTo>
                        <a:pt x="620666" y="707597"/>
                        <a:pt x="681040" y="693184"/>
                        <a:pt x="681040" y="693184"/>
                      </a:cubicBezTo>
                      <a:cubicBezTo>
                        <a:pt x="692329" y="685658"/>
                        <a:pt x="702771" y="676674"/>
                        <a:pt x="714906" y="670607"/>
                      </a:cubicBezTo>
                      <a:cubicBezTo>
                        <a:pt x="765817" y="645152"/>
                        <a:pt x="734114" y="677179"/>
                        <a:pt x="782640" y="636740"/>
                      </a:cubicBezTo>
                      <a:cubicBezTo>
                        <a:pt x="794904" y="626519"/>
                        <a:pt x="806286" y="615138"/>
                        <a:pt x="816506" y="602873"/>
                      </a:cubicBezTo>
                      <a:cubicBezTo>
                        <a:pt x="825192" y="592450"/>
                        <a:pt x="828490" y="577482"/>
                        <a:pt x="839084" y="569007"/>
                      </a:cubicBezTo>
                      <a:cubicBezTo>
                        <a:pt x="848376" y="561573"/>
                        <a:pt x="862308" y="563040"/>
                        <a:pt x="872951" y="557718"/>
                      </a:cubicBezTo>
                      <a:cubicBezTo>
                        <a:pt x="960489" y="513949"/>
                        <a:pt x="855558" y="552227"/>
                        <a:pt x="940684" y="523851"/>
                      </a:cubicBezTo>
                      <a:cubicBezTo>
                        <a:pt x="991180" y="448106"/>
                        <a:pt x="931694" y="522319"/>
                        <a:pt x="997129" y="478696"/>
                      </a:cubicBezTo>
                      <a:cubicBezTo>
                        <a:pt x="1010413" y="469840"/>
                        <a:pt x="1017712" y="453685"/>
                        <a:pt x="1030995" y="444829"/>
                      </a:cubicBezTo>
                      <a:cubicBezTo>
                        <a:pt x="1040896" y="438228"/>
                        <a:pt x="1054219" y="438862"/>
                        <a:pt x="1064862" y="433540"/>
                      </a:cubicBezTo>
                      <a:cubicBezTo>
                        <a:pt x="1076997" y="427472"/>
                        <a:pt x="1086594" y="417030"/>
                        <a:pt x="1098729" y="410962"/>
                      </a:cubicBezTo>
                      <a:cubicBezTo>
                        <a:pt x="1116774" y="401939"/>
                        <a:pt x="1160871" y="393207"/>
                        <a:pt x="1177751" y="388384"/>
                      </a:cubicBezTo>
                      <a:cubicBezTo>
                        <a:pt x="1268961" y="362325"/>
                        <a:pt x="1137203" y="383861"/>
                        <a:pt x="1335795" y="365807"/>
                      </a:cubicBezTo>
                      <a:cubicBezTo>
                        <a:pt x="1350262" y="362190"/>
                        <a:pt x="1398623" y="351327"/>
                        <a:pt x="1414818" y="343229"/>
                      </a:cubicBezTo>
                      <a:cubicBezTo>
                        <a:pt x="1426953" y="337161"/>
                        <a:pt x="1438261" y="329337"/>
                        <a:pt x="1448684" y="320651"/>
                      </a:cubicBezTo>
                      <a:cubicBezTo>
                        <a:pt x="1460949" y="310430"/>
                        <a:pt x="1467063" y="290656"/>
                        <a:pt x="1482551" y="286784"/>
                      </a:cubicBezTo>
                      <a:cubicBezTo>
                        <a:pt x="1530149" y="274885"/>
                        <a:pt x="1580388" y="279259"/>
                        <a:pt x="1629306" y="275496"/>
                      </a:cubicBezTo>
                      <a:cubicBezTo>
                        <a:pt x="1720516" y="260294"/>
                        <a:pt x="1675324" y="271446"/>
                        <a:pt x="1764773" y="241629"/>
                      </a:cubicBezTo>
                      <a:lnTo>
                        <a:pt x="1798640" y="230340"/>
                      </a:lnTo>
                      <a:cubicBezTo>
                        <a:pt x="1939815" y="265634"/>
                        <a:pt x="1764285" y="220525"/>
                        <a:pt x="1877662" y="252918"/>
                      </a:cubicBezTo>
                      <a:cubicBezTo>
                        <a:pt x="1894544" y="257742"/>
                        <a:pt x="1938637" y="266473"/>
                        <a:pt x="1956684" y="275496"/>
                      </a:cubicBezTo>
                      <a:cubicBezTo>
                        <a:pt x="1968819" y="281564"/>
                        <a:pt x="1979262" y="290547"/>
                        <a:pt x="1990551" y="298073"/>
                      </a:cubicBezTo>
                      <a:cubicBezTo>
                        <a:pt x="1999657" y="325390"/>
                        <a:pt x="2015775" y="384387"/>
                        <a:pt x="2035706" y="410962"/>
                      </a:cubicBezTo>
                      <a:lnTo>
                        <a:pt x="2035706" y="410962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4" name="13 - TextBox"/>
              <p:cNvSpPr txBox="1"/>
              <p:nvPr/>
            </p:nvSpPr>
            <p:spPr>
              <a:xfrm>
                <a:off x="4283968" y="442782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Arial" pitchFamily="34" charset="0"/>
                    <a:cs typeface="Arial" pitchFamily="34" charset="0"/>
                  </a:rPr>
                  <a:t>Αυλός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72008" y="404664"/>
            <a:ext cx="8973475" cy="6237312"/>
            <a:chOff x="72008" y="404664"/>
            <a:chExt cx="8973475" cy="6237312"/>
          </a:xfrm>
        </p:grpSpPr>
        <p:sp>
          <p:nvSpPr>
            <p:cNvPr id="4" name="3 - Ορθογώνιο"/>
            <p:cNvSpPr/>
            <p:nvPr/>
          </p:nvSpPr>
          <p:spPr>
            <a:xfrm>
              <a:off x="274269" y="404664"/>
              <a:ext cx="856895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Χρώση </a:t>
              </a:r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Orcein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l-GR" sz="20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Σε μεγάλη και μικρή μεγέθυνση βιοψία ήπατος που τα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ηπατοκύτταρα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 φαίνονται με </a:t>
              </a:r>
              <a:r>
                <a:rPr lang="el-GR" sz="2000" dirty="0" err="1" smtClean="0">
                  <a:latin typeface="Arial" pitchFamily="34" charset="0"/>
                  <a:cs typeface="Arial" pitchFamily="34" charset="0"/>
                </a:rPr>
                <a:t>σμυρισμένο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κυτταρόπλασμα θετικό στην </a:t>
              </a:r>
              <a:r>
                <a:rPr lang="en-GB" sz="2000" dirty="0" err="1" smtClean="0">
                  <a:latin typeface="Arial" pitchFamily="34" charset="0"/>
                  <a:cs typeface="Arial" pitchFamily="34" charset="0"/>
                </a:rPr>
                <a:t>Orcein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μια που είναι επιμολυσμένα με ηπατίτιδα Β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6 - Ομάδα"/>
            <p:cNvGrpSpPr/>
            <p:nvPr/>
          </p:nvGrpSpPr>
          <p:grpSpPr>
            <a:xfrm>
              <a:off x="72008" y="2852936"/>
              <a:ext cx="8973475" cy="3789040"/>
              <a:chOff x="72008" y="3105634"/>
              <a:chExt cx="8973475" cy="3789040"/>
            </a:xfrm>
          </p:grpSpPr>
          <p:pic>
            <p:nvPicPr>
              <p:cNvPr id="35841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08" y="3105634"/>
                <a:ext cx="4499992" cy="3789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45" name="Picture 5" descr="http://www.newcomersupply.com/media/products/main/4280-hepatitis-orcein-20x-p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99992" y="3114674"/>
                <a:ext cx="4545491" cy="3780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33265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 συνδετικός ιστός εμφανίζει μορφολογική και βιοχημική ετερογένεια.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Σύσταση του συνδετικού ιστού</a:t>
            </a:r>
          </a:p>
          <a:p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Κύτταρα: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Ινοβλάστες, ιστιοκύτταρα,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ερυθροκύτταρα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λεμφοκύτταρα, κλπ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Ίνες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Ίνες κολλαγόνου,  Δικτυωτές ίνες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(ορατές με ειδικές χρώσεις), </a:t>
            </a:r>
            <a:r>
              <a:rPr lang="el-GR" sz="2400" u="sng" dirty="0" smtClean="0">
                <a:latin typeface="Arial" pitchFamily="34" charset="0"/>
                <a:cs typeface="Arial" pitchFamily="34" charset="0"/>
              </a:rPr>
              <a:t>Ελαστικές ίνες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(ορατές με ειδικές χρώσεις)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Θεμέλια ουσία: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εξωκυττάρια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θεμέλια ουσία γεμίζει τον χώρο ανάμεσα στα κύτταρα και τις ίνες, περιέχει νερό, ιόντα,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γλυκοζοαμινογλυκάνες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κλπ).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26 - Ομάδα"/>
          <p:cNvGrpSpPr/>
          <p:nvPr/>
        </p:nvGrpSpPr>
        <p:grpSpPr>
          <a:xfrm>
            <a:off x="1036481" y="1054232"/>
            <a:ext cx="7071038" cy="4749536"/>
            <a:chOff x="1763688" y="476672"/>
            <a:chExt cx="7071038" cy="4749536"/>
          </a:xfrm>
        </p:grpSpPr>
        <p:sp>
          <p:nvSpPr>
            <p:cNvPr id="2" name="1 - Ορθογώνιο"/>
            <p:cNvSpPr/>
            <p:nvPr/>
          </p:nvSpPr>
          <p:spPr>
            <a:xfrm>
              <a:off x="1763688" y="476672"/>
              <a:ext cx="70710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 smtClean="0">
                  <a:latin typeface="Arial" pitchFamily="34" charset="0"/>
                  <a:cs typeface="Arial" pitchFamily="34" charset="0"/>
                </a:rPr>
                <a:t>Μορφολογική ανομοιογένεια συνδετικού ιστού </a:t>
              </a:r>
              <a:endParaRPr lang="en-GB" sz="2400" dirty="0"/>
            </a:p>
          </p:txBody>
        </p:sp>
        <p:grpSp>
          <p:nvGrpSpPr>
            <p:cNvPr id="11" name="10 - Ομάδα"/>
            <p:cNvGrpSpPr/>
            <p:nvPr/>
          </p:nvGrpSpPr>
          <p:grpSpPr>
            <a:xfrm>
              <a:off x="2988463" y="1196752"/>
              <a:ext cx="4621488" cy="360000"/>
              <a:chOff x="2123728" y="1196752"/>
              <a:chExt cx="4621488" cy="360000"/>
            </a:xfrm>
          </p:grpSpPr>
          <p:cxnSp>
            <p:nvCxnSpPr>
              <p:cNvPr id="4" name="3 - Ευθεία γραμμή σύνδεσης"/>
              <p:cNvCxnSpPr/>
              <p:nvPr/>
            </p:nvCxnSpPr>
            <p:spPr>
              <a:xfrm>
                <a:off x="2123728" y="1196752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5 - Ευθεία γραμμή σύνδεσης"/>
              <p:cNvCxnSpPr/>
              <p:nvPr/>
            </p:nvCxnSpPr>
            <p:spPr>
              <a:xfrm>
                <a:off x="2137216" y="1196752"/>
                <a:ext cx="4608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- Ευθεία γραμμή σύνδεσης"/>
              <p:cNvCxnSpPr/>
              <p:nvPr/>
            </p:nvCxnSpPr>
            <p:spPr>
              <a:xfrm>
                <a:off x="6732240" y="1196752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8 - TextBox"/>
            <p:cNvSpPr txBox="1"/>
            <p:nvPr/>
          </p:nvSpPr>
          <p:spPr>
            <a:xfrm>
              <a:off x="2167059" y="1628800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Κοινός</a:t>
              </a:r>
              <a:endParaRPr lang="en-GB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6750144" y="1628800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Ειδικός</a:t>
              </a:r>
              <a:endParaRPr lang="en-GB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13 - Ευθεία γραμμή σύνδεσης"/>
            <p:cNvCxnSpPr/>
            <p:nvPr/>
          </p:nvCxnSpPr>
          <p:spPr>
            <a:xfrm>
              <a:off x="6732240" y="2132856"/>
              <a:ext cx="176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εία γραμμή σύνδεσης"/>
            <p:cNvCxnSpPr/>
            <p:nvPr/>
          </p:nvCxnSpPr>
          <p:spPr>
            <a:xfrm>
              <a:off x="1954188" y="2132856"/>
              <a:ext cx="215393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- Ορθογώνιο"/>
            <p:cNvSpPr/>
            <p:nvPr/>
          </p:nvSpPr>
          <p:spPr>
            <a:xfrm>
              <a:off x="1850351" y="2420888"/>
              <a:ext cx="2361609" cy="2805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Χαλαρός (Αραιός)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Πυκνός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Ελαστικός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Δικτυωτός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Βλεννώδης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Λιπώδης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6984100" y="2564904"/>
              <a:ext cx="1260281" cy="1420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Αίμα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Οστά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Χόνδρος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1764" y="404664"/>
            <a:ext cx="8820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Χρώσεις που χρησιμοποιούνται για τις ίνες κολλαγόνου του συνδετικού ιστού</a:t>
            </a: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Τριχρωμική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Masson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Van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Gieson’s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Mallory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P.T.A.H.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PhosphoTungstic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 Acid-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Hematoxylin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zan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Heidenhain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Martius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-Scarlet Blue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760" y="116632"/>
            <a:ext cx="88924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Ίνες Κολλαγόνου</a:t>
            </a:r>
          </a:p>
          <a:p>
            <a:pPr algn="ctr"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MASSON'S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TRICHROME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Σκοπός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χρησιμοποιείται για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Την διαφοροποίηση του κολλαγόνου και των λείων μυϊκών ινών σε όγκους.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Αύξηση του κολλαγόνου σε νοσήματα όπως είναι η κύρωση του ήπατος και η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πυελονεφρίτιδα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Χρησιμεύει στο να ξεχωρίσουμε φυσιολογικές κατασκευές όπως είναι η κάψα σε διάφορα όργανα, το ελαστικό πέταλο στον γαστρεντερικό σωλήνα, ή την κατασκευή του πνευμονικού παρεγχύματος. 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Ξεχωρίζει όγκους που προέρχονται από μυϊκά κύτταρα και ινοβλάστες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Χρώση ρουτίνας στις βιοψίες ήπατος και νεφρού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2826</Words>
  <Application>Microsoft Office PowerPoint</Application>
  <PresentationFormat>On-screen Show (4:3)</PresentationFormat>
  <Paragraphs>379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tzeka</cp:lastModifiedBy>
  <cp:revision>285</cp:revision>
  <dcterms:created xsi:type="dcterms:W3CDTF">2016-03-23T08:32:49Z</dcterms:created>
  <dcterms:modified xsi:type="dcterms:W3CDTF">2016-03-26T23:09:35Z</dcterms:modified>
</cp:coreProperties>
</file>