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59" r:id="rId6"/>
    <p:sldId id="264" r:id="rId7"/>
    <p:sldId id="262" r:id="rId8"/>
    <p:sldId id="270" r:id="rId9"/>
    <p:sldId id="263" r:id="rId10"/>
    <p:sldId id="265" r:id="rId11"/>
    <p:sldId id="266" r:id="rId12"/>
    <p:sldId id="267" r:id="rId13"/>
    <p:sldId id="271" r:id="rId14"/>
    <p:sldId id="268" r:id="rId15"/>
    <p:sldId id="272" r:id="rId16"/>
    <p:sldId id="273" r:id="rId17"/>
    <p:sldId id="286" r:id="rId18"/>
    <p:sldId id="275" r:id="rId19"/>
    <p:sldId id="276" r:id="rId20"/>
    <p:sldId id="277" r:id="rId21"/>
    <p:sldId id="278" r:id="rId22"/>
    <p:sldId id="260" r:id="rId23"/>
    <p:sldId id="261" r:id="rId24"/>
    <p:sldId id="279" r:id="rId25"/>
    <p:sldId id="288" r:id="rId26"/>
    <p:sldId id="289" r:id="rId27"/>
    <p:sldId id="287" r:id="rId28"/>
    <p:sldId id="290" r:id="rId29"/>
    <p:sldId id="292" r:id="rId30"/>
    <p:sldId id="291" r:id="rId31"/>
    <p:sldId id="293"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718" autoAdjust="0"/>
  </p:normalViewPr>
  <p:slideViewPr>
    <p:cSldViewPr>
      <p:cViewPr varScale="1">
        <p:scale>
          <a:sx n="38" d="100"/>
          <a:sy n="38" d="100"/>
        </p:scale>
        <p:origin x="-14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22/5/2017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22/5/2017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22/5/2017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22/5/2017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22/5/2017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22/5/2017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57224" y="1071546"/>
            <a:ext cx="7358114" cy="2308324"/>
          </a:xfrm>
          <a:prstGeom prst="rect">
            <a:avLst/>
          </a:prstGeom>
          <a:noFill/>
        </p:spPr>
        <p:txBody>
          <a:bodyPr wrap="square" rtlCol="0">
            <a:spAutoFit/>
          </a:bodyPr>
          <a:lstStyle/>
          <a:p>
            <a:pPr algn="ctr">
              <a:lnSpc>
                <a:spcPct val="150000"/>
              </a:lnSpc>
            </a:pPr>
            <a:r>
              <a:rPr lang="el-GR" sz="3200" b="1" dirty="0" smtClean="0">
                <a:latin typeface="Arial" pitchFamily="34" charset="0"/>
                <a:cs typeface="Arial" pitchFamily="34" charset="0"/>
              </a:rPr>
              <a:t>Κυτταρολογία</a:t>
            </a:r>
          </a:p>
          <a:p>
            <a:pPr algn="ctr">
              <a:lnSpc>
                <a:spcPct val="150000"/>
              </a:lnSpc>
            </a:pPr>
            <a:endParaRPr lang="el-GR" sz="3200" b="1" dirty="0" smtClean="0">
              <a:latin typeface="Arial" pitchFamily="34" charset="0"/>
              <a:cs typeface="Arial" pitchFamily="34" charset="0"/>
            </a:endParaRPr>
          </a:p>
          <a:p>
            <a:pPr algn="ctr">
              <a:lnSpc>
                <a:spcPct val="150000"/>
              </a:lnSpc>
            </a:pPr>
            <a:r>
              <a:rPr lang="el-GR" sz="3200" b="1" dirty="0" smtClean="0">
                <a:latin typeface="Arial" pitchFamily="34" charset="0"/>
                <a:cs typeface="Arial" pitchFamily="34" charset="0"/>
              </a:rPr>
              <a:t>Κυτταρολογικά επιχρίσματα</a:t>
            </a:r>
            <a:endParaRPr lang="el-GR" sz="3200" b="1"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57224" y="151472"/>
            <a:ext cx="7429552" cy="923330"/>
          </a:xfrm>
          <a:prstGeom prst="rect">
            <a:avLst/>
          </a:prstGeom>
          <a:noFill/>
        </p:spPr>
        <p:txBody>
          <a:bodyPr wrap="square" rtlCol="0">
            <a:spAutoFit/>
          </a:bodyPr>
          <a:lstStyle/>
          <a:p>
            <a:pPr algn="ctr"/>
            <a:r>
              <a:rPr lang="el-GR" b="1" dirty="0" smtClean="0">
                <a:latin typeface="Arial" pitchFamily="34" charset="0"/>
                <a:cs typeface="Arial" pitchFamily="34" charset="0"/>
              </a:rPr>
              <a:t>Γενικές τεχνικές επεξεργασίας</a:t>
            </a:r>
          </a:p>
          <a:p>
            <a:endParaRPr lang="el-GR" b="1" dirty="0" smtClean="0">
              <a:latin typeface="Arial" pitchFamily="34" charset="0"/>
              <a:cs typeface="Arial" pitchFamily="34" charset="0"/>
            </a:endParaRPr>
          </a:p>
          <a:p>
            <a:r>
              <a:rPr lang="el-GR" b="1" dirty="0" smtClean="0">
                <a:latin typeface="Arial" pitchFamily="34" charset="0"/>
                <a:cs typeface="Arial" pitchFamily="34" charset="0"/>
              </a:rPr>
              <a:t>Παρασκευή επιχρισμάτων σε καθαρές </a:t>
            </a:r>
            <a:r>
              <a:rPr lang="el-GR" b="1" dirty="0" err="1" smtClean="0">
                <a:latin typeface="Arial" pitchFamily="34" charset="0"/>
                <a:cs typeface="Arial" pitchFamily="34" charset="0"/>
              </a:rPr>
              <a:t>αντικειμενοφόρες</a:t>
            </a:r>
            <a:r>
              <a:rPr lang="el-GR" b="1" dirty="0" smtClean="0">
                <a:latin typeface="Arial" pitchFamily="34" charset="0"/>
                <a:cs typeface="Arial" pitchFamily="34" charset="0"/>
              </a:rPr>
              <a:t> πλάκες</a:t>
            </a:r>
            <a:endParaRPr lang="el-GR" dirty="0"/>
          </a:p>
        </p:txBody>
      </p:sp>
      <p:pic>
        <p:nvPicPr>
          <p:cNvPr id="22531" name="Picture 3"/>
          <p:cNvPicPr>
            <a:picLocks noChangeAspect="1" noChangeArrowheads="1"/>
          </p:cNvPicPr>
          <p:nvPr/>
        </p:nvPicPr>
        <p:blipFill>
          <a:blip r:embed="rId2" cstate="print"/>
          <a:srcRect/>
          <a:stretch>
            <a:fillRect/>
          </a:stretch>
        </p:blipFill>
        <p:spPr bwMode="auto">
          <a:xfrm>
            <a:off x="142844" y="1714488"/>
            <a:ext cx="3429024" cy="3571900"/>
          </a:xfrm>
          <a:prstGeom prst="rect">
            <a:avLst/>
          </a:prstGeom>
          <a:noFill/>
          <a:ln w="9525">
            <a:noFill/>
            <a:miter lim="800000"/>
            <a:headEnd/>
            <a:tailEnd/>
          </a:ln>
          <a:effectLst/>
        </p:spPr>
      </p:pic>
      <p:pic>
        <p:nvPicPr>
          <p:cNvPr id="22532" name="Picture 4"/>
          <p:cNvPicPr>
            <a:picLocks noChangeAspect="1" noChangeArrowheads="1"/>
          </p:cNvPicPr>
          <p:nvPr/>
        </p:nvPicPr>
        <p:blipFill>
          <a:blip r:embed="rId3" cstate="print"/>
          <a:srcRect/>
          <a:stretch>
            <a:fillRect/>
          </a:stretch>
        </p:blipFill>
        <p:spPr bwMode="auto">
          <a:xfrm>
            <a:off x="4786314" y="1500174"/>
            <a:ext cx="4238612" cy="3571868"/>
          </a:xfrm>
          <a:prstGeom prst="rect">
            <a:avLst/>
          </a:prstGeom>
          <a:noFill/>
          <a:ln w="9525">
            <a:noFill/>
            <a:miter lim="800000"/>
            <a:headEnd/>
            <a:tailEnd/>
          </a:ln>
          <a:effectLst/>
        </p:spPr>
      </p:pic>
      <p:pic>
        <p:nvPicPr>
          <p:cNvPr id="22533" name="Picture 5"/>
          <p:cNvPicPr>
            <a:picLocks noChangeAspect="1" noChangeArrowheads="1"/>
          </p:cNvPicPr>
          <p:nvPr/>
        </p:nvPicPr>
        <p:blipFill>
          <a:blip r:embed="rId4" cstate="print"/>
          <a:srcRect/>
          <a:stretch>
            <a:fillRect/>
          </a:stretch>
        </p:blipFill>
        <p:spPr bwMode="auto">
          <a:xfrm>
            <a:off x="2786050" y="3857628"/>
            <a:ext cx="4024298" cy="2857496"/>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lum contrast="-10000"/>
          </a:blip>
          <a:srcRect/>
          <a:stretch>
            <a:fillRect/>
          </a:stretch>
        </p:blipFill>
        <p:spPr bwMode="auto">
          <a:xfrm>
            <a:off x="285720" y="0"/>
            <a:ext cx="3214710" cy="4786322"/>
          </a:xfrm>
          <a:prstGeom prst="rect">
            <a:avLst/>
          </a:prstGeom>
          <a:noFill/>
          <a:ln w="9525">
            <a:noFill/>
            <a:miter lim="800000"/>
            <a:headEnd/>
            <a:tailEnd/>
          </a:ln>
          <a:effectLst/>
        </p:spPr>
      </p:pic>
      <p:pic>
        <p:nvPicPr>
          <p:cNvPr id="23557" name="Picture 5"/>
          <p:cNvPicPr>
            <a:picLocks noChangeAspect="1" noChangeArrowheads="1"/>
          </p:cNvPicPr>
          <p:nvPr/>
        </p:nvPicPr>
        <p:blipFill>
          <a:blip r:embed="rId3" cstate="print">
            <a:lum contrast="-10000"/>
          </a:blip>
          <a:srcRect/>
          <a:stretch>
            <a:fillRect/>
          </a:stretch>
        </p:blipFill>
        <p:spPr bwMode="auto">
          <a:xfrm>
            <a:off x="5715008" y="71414"/>
            <a:ext cx="2928958" cy="4714908"/>
          </a:xfrm>
          <a:prstGeom prst="rect">
            <a:avLst/>
          </a:prstGeom>
          <a:noFill/>
          <a:ln w="9525">
            <a:noFill/>
            <a:miter lim="800000"/>
            <a:headEnd/>
            <a:tailEnd/>
          </a:ln>
          <a:effectLst/>
        </p:spPr>
      </p:pic>
      <p:pic>
        <p:nvPicPr>
          <p:cNvPr id="23558" name="Picture 6"/>
          <p:cNvPicPr>
            <a:picLocks noChangeAspect="1" noChangeArrowheads="1"/>
          </p:cNvPicPr>
          <p:nvPr/>
        </p:nvPicPr>
        <p:blipFill>
          <a:blip r:embed="rId4" cstate="print"/>
          <a:srcRect/>
          <a:stretch>
            <a:fillRect/>
          </a:stretch>
        </p:blipFill>
        <p:spPr bwMode="auto">
          <a:xfrm>
            <a:off x="1214414" y="4579937"/>
            <a:ext cx="6545263" cy="22780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116632"/>
            <a:ext cx="8606760" cy="2949525"/>
          </a:xfrm>
          <a:prstGeom prst="rect">
            <a:avLst/>
          </a:prstGeom>
          <a:noFill/>
        </p:spPr>
        <p:txBody>
          <a:bodyPr wrap="square" rtlCol="0">
            <a:spAutoFit/>
          </a:bodyPr>
          <a:lstStyle/>
          <a:p>
            <a:pPr algn="ctr">
              <a:lnSpc>
                <a:spcPct val="150000"/>
              </a:lnSpc>
            </a:pPr>
            <a:r>
              <a:rPr lang="el-GR" b="1" dirty="0" smtClean="0">
                <a:latin typeface="Arial" pitchFamily="34" charset="0"/>
                <a:cs typeface="Arial" pitchFamily="34" charset="0"/>
              </a:rPr>
              <a:t>Παρασκευή </a:t>
            </a:r>
            <a:r>
              <a:rPr lang="en-US" b="1" dirty="0" err="1" smtClean="0">
                <a:latin typeface="Arial" pitchFamily="34" charset="0"/>
                <a:cs typeface="Arial" pitchFamily="34" charset="0"/>
              </a:rPr>
              <a:t>Cytospin</a:t>
            </a:r>
            <a:endParaRPr lang="el-GR" b="1" dirty="0" smtClean="0">
              <a:latin typeface="Arial" pitchFamily="34" charset="0"/>
              <a:cs typeface="Arial" pitchFamily="34" charset="0"/>
            </a:endParaRP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Χρησιμοποιείται όταν τα κύτταρα είναι λίγα σε αριθμό και διαλυμένα είτε σε </a:t>
            </a:r>
            <a:r>
              <a:rPr lang="en-GB" dirty="0" smtClean="0">
                <a:latin typeface="Arial" pitchFamily="34" charset="0"/>
                <a:cs typeface="Arial" pitchFamily="34" charset="0"/>
              </a:rPr>
              <a:t>buffer</a:t>
            </a:r>
            <a:r>
              <a:rPr lang="el-GR" dirty="0" smtClean="0">
                <a:latin typeface="Arial" pitchFamily="34" charset="0"/>
                <a:cs typeface="Arial" pitchFamily="34" charset="0"/>
              </a:rPr>
              <a:t> ή υγρό συλλογής. </a:t>
            </a:r>
          </a:p>
          <a:p>
            <a:pPr>
              <a:lnSpc>
                <a:spcPct val="150000"/>
              </a:lnSpc>
            </a:pPr>
            <a:r>
              <a:rPr lang="el-GR" dirty="0" smtClean="0">
                <a:latin typeface="Arial" pitchFamily="34" charset="0"/>
                <a:cs typeface="Arial" pitchFamily="34" charset="0"/>
              </a:rPr>
              <a:t>Με την </a:t>
            </a:r>
            <a:r>
              <a:rPr lang="el-GR" dirty="0" err="1" smtClean="0">
                <a:latin typeface="Arial" pitchFamily="34" charset="0"/>
                <a:cs typeface="Arial" pitchFamily="34" charset="0"/>
              </a:rPr>
              <a:t>φυγοκέντρηση</a:t>
            </a:r>
            <a:r>
              <a:rPr lang="el-GR" dirty="0" smtClean="0">
                <a:latin typeface="Arial" pitchFamily="34" charset="0"/>
                <a:cs typeface="Arial" pitchFamily="34" charset="0"/>
              </a:rPr>
              <a:t>, τα κύτταρα συγκεντρώνονται και τοποθετούνται πάνω στην </a:t>
            </a:r>
            <a:r>
              <a:rPr lang="el-GR" dirty="0" err="1" smtClean="0">
                <a:latin typeface="Arial" pitchFamily="34" charset="0"/>
                <a:cs typeface="Arial" pitchFamily="34" charset="0"/>
              </a:rPr>
              <a:t>αντικειμενοφόρο</a:t>
            </a:r>
            <a:r>
              <a:rPr lang="el-GR" dirty="0" smtClean="0">
                <a:latin typeface="Arial" pitchFamily="34" charset="0"/>
                <a:cs typeface="Arial" pitchFamily="34" charset="0"/>
              </a:rPr>
              <a:t> πλάκα σε λεπτή στοιβάδα </a:t>
            </a:r>
          </a:p>
          <a:p>
            <a:pPr>
              <a:lnSpc>
                <a:spcPct val="150000"/>
              </a:lnSpc>
            </a:pPr>
            <a:r>
              <a:rPr lang="el-GR" dirty="0" smtClean="0">
                <a:latin typeface="Arial" pitchFamily="34" charset="0"/>
                <a:cs typeface="Arial" pitchFamily="34" charset="0"/>
              </a:rPr>
              <a:t>Απαραίτητη η </a:t>
            </a:r>
            <a:r>
              <a:rPr lang="el-GR" dirty="0" err="1" smtClean="0">
                <a:latin typeface="Arial" pitchFamily="34" charset="0"/>
                <a:cs typeface="Arial" pitchFamily="34" charset="0"/>
              </a:rPr>
              <a:t>κυτταροφυγόκεντρος</a:t>
            </a:r>
            <a:r>
              <a:rPr lang="el-GR" dirty="0" smtClean="0">
                <a:latin typeface="Arial" pitchFamily="34" charset="0"/>
                <a:cs typeface="Arial" pitchFamily="34" charset="0"/>
              </a:rPr>
              <a:t> </a:t>
            </a:r>
            <a:endParaRPr lang="el-GR" dirty="0">
              <a:latin typeface="Arial" pitchFamily="34" charset="0"/>
              <a:cs typeface="Arial" pitchFamily="34" charset="0"/>
            </a:endParaRPr>
          </a:p>
        </p:txBody>
      </p:sp>
      <p:pic>
        <p:nvPicPr>
          <p:cNvPr id="24580" name="Picture 4"/>
          <p:cNvPicPr>
            <a:picLocks noChangeAspect="1" noChangeArrowheads="1"/>
          </p:cNvPicPr>
          <p:nvPr/>
        </p:nvPicPr>
        <p:blipFill>
          <a:blip r:embed="rId2" cstate="print"/>
          <a:srcRect/>
          <a:stretch>
            <a:fillRect/>
          </a:stretch>
        </p:blipFill>
        <p:spPr bwMode="auto">
          <a:xfrm>
            <a:off x="251520" y="3140968"/>
            <a:ext cx="3643306" cy="3324229"/>
          </a:xfrm>
          <a:prstGeom prst="rect">
            <a:avLst/>
          </a:prstGeom>
          <a:noFill/>
          <a:ln w="9525">
            <a:noFill/>
            <a:miter lim="800000"/>
            <a:headEnd/>
            <a:tailEnd/>
          </a:ln>
          <a:effectLst/>
        </p:spPr>
      </p:pic>
      <p:pic>
        <p:nvPicPr>
          <p:cNvPr id="24581" name="Picture 5"/>
          <p:cNvPicPr>
            <a:picLocks noChangeAspect="1" noChangeArrowheads="1"/>
          </p:cNvPicPr>
          <p:nvPr/>
        </p:nvPicPr>
        <p:blipFill>
          <a:blip r:embed="rId3" cstate="print">
            <a:lum contrast="-10000"/>
          </a:blip>
          <a:srcRect/>
          <a:stretch>
            <a:fillRect/>
          </a:stretch>
        </p:blipFill>
        <p:spPr bwMode="auto">
          <a:xfrm>
            <a:off x="4499992" y="3789040"/>
            <a:ext cx="4190996" cy="27813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srcRect/>
          <a:stretch>
            <a:fillRect/>
          </a:stretch>
        </p:blipFill>
        <p:spPr bwMode="auto">
          <a:xfrm>
            <a:off x="0" y="1772816"/>
            <a:ext cx="5868144" cy="4365104"/>
          </a:xfrm>
          <a:prstGeom prst="rect">
            <a:avLst/>
          </a:prstGeom>
          <a:noFill/>
          <a:ln w="9525">
            <a:noFill/>
            <a:miter lim="800000"/>
            <a:headEnd/>
            <a:tailEnd/>
          </a:ln>
          <a:effectLst/>
        </p:spPr>
      </p:pic>
      <p:sp>
        <p:nvSpPr>
          <p:cNvPr id="3" name="2 - Ορθογώνιο"/>
          <p:cNvSpPr/>
          <p:nvPr/>
        </p:nvSpPr>
        <p:spPr>
          <a:xfrm>
            <a:off x="2348588" y="260648"/>
            <a:ext cx="4446824" cy="507831"/>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Παρασκευή </a:t>
            </a:r>
            <a:r>
              <a:rPr lang="en-US" b="1" dirty="0" err="1" smtClean="0">
                <a:latin typeface="Arial" pitchFamily="34" charset="0"/>
                <a:cs typeface="Arial" pitchFamily="34" charset="0"/>
              </a:rPr>
              <a:t>Cytospin</a:t>
            </a:r>
            <a:endParaRPr lang="el-GR" b="1" dirty="0" smtClean="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6228184" y="1124744"/>
            <a:ext cx="2438400" cy="3505200"/>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5868144" y="4581128"/>
            <a:ext cx="3275856" cy="220486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srcRect/>
          <a:stretch>
            <a:fillRect/>
          </a:stretch>
        </p:blipFill>
        <p:spPr bwMode="auto">
          <a:xfrm>
            <a:off x="3707904" y="2420888"/>
            <a:ext cx="3312368" cy="3024336"/>
          </a:xfrm>
          <a:prstGeom prst="rect">
            <a:avLst/>
          </a:prstGeom>
          <a:noFill/>
          <a:ln w="9525">
            <a:noFill/>
            <a:miter lim="800000"/>
            <a:headEnd/>
            <a:tailEnd/>
          </a:ln>
          <a:effectLst/>
        </p:spPr>
      </p:pic>
      <p:pic>
        <p:nvPicPr>
          <p:cNvPr id="25604" name="Picture 4" descr="http://photos.labwrench.com/equipmentPhotos/12000/12874-10030.jpg"/>
          <p:cNvPicPr>
            <a:picLocks noChangeAspect="1" noChangeArrowheads="1"/>
          </p:cNvPicPr>
          <p:nvPr/>
        </p:nvPicPr>
        <p:blipFill>
          <a:blip r:embed="rId3" cstate="print"/>
          <a:srcRect/>
          <a:stretch>
            <a:fillRect/>
          </a:stretch>
        </p:blipFill>
        <p:spPr bwMode="auto">
          <a:xfrm>
            <a:off x="179512" y="2204864"/>
            <a:ext cx="3456384" cy="3528392"/>
          </a:xfrm>
          <a:prstGeom prst="rect">
            <a:avLst/>
          </a:prstGeom>
          <a:noFill/>
        </p:spPr>
      </p:pic>
      <p:pic>
        <p:nvPicPr>
          <p:cNvPr id="25606" name="Picture 6"/>
          <p:cNvPicPr>
            <a:picLocks noChangeAspect="1" noChangeArrowheads="1"/>
          </p:cNvPicPr>
          <p:nvPr/>
        </p:nvPicPr>
        <p:blipFill>
          <a:blip r:embed="rId4" cstate="print"/>
          <a:srcRect/>
          <a:stretch>
            <a:fillRect/>
          </a:stretch>
        </p:blipFill>
        <p:spPr bwMode="auto">
          <a:xfrm>
            <a:off x="7175698" y="2060848"/>
            <a:ext cx="1428750" cy="4219575"/>
          </a:xfrm>
          <a:prstGeom prst="rect">
            <a:avLst/>
          </a:prstGeom>
          <a:noFill/>
          <a:ln w="9525">
            <a:noFill/>
            <a:miter lim="800000"/>
            <a:headEnd/>
            <a:tailEnd/>
          </a:ln>
          <a:effectLst/>
        </p:spPr>
      </p:pic>
      <p:sp>
        <p:nvSpPr>
          <p:cNvPr id="7" name="6 - Ορθογώνιο"/>
          <p:cNvSpPr/>
          <p:nvPr/>
        </p:nvSpPr>
        <p:spPr>
          <a:xfrm>
            <a:off x="3320696" y="404664"/>
            <a:ext cx="2502608" cy="507831"/>
          </a:xfrm>
          <a:prstGeom prst="rect">
            <a:avLst/>
          </a:prstGeom>
        </p:spPr>
        <p:txBody>
          <a:bodyPr wrap="none">
            <a:spAutoFit/>
          </a:bodyPr>
          <a:lstStyle/>
          <a:p>
            <a:pPr algn="ctr">
              <a:lnSpc>
                <a:spcPct val="150000"/>
              </a:lnSpc>
            </a:pPr>
            <a:r>
              <a:rPr lang="el-GR" b="1" dirty="0" smtClean="0">
                <a:latin typeface="Arial" pitchFamily="34" charset="0"/>
                <a:cs typeface="Arial" pitchFamily="34" charset="0"/>
              </a:rPr>
              <a:t>Παρασκευή </a:t>
            </a:r>
            <a:r>
              <a:rPr lang="en-US" b="1" dirty="0" err="1" smtClean="0">
                <a:latin typeface="Arial" pitchFamily="34" charset="0"/>
                <a:cs typeface="Arial" pitchFamily="34" charset="0"/>
              </a:rPr>
              <a:t>Cytospin</a:t>
            </a:r>
            <a:endParaRPr lang="el-GR" b="1" dirty="0" smtClean="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28750" y="781050"/>
            <a:ext cx="6286500" cy="52959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332656"/>
            <a:ext cx="8640960" cy="4662815"/>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Κυτταρολογία Υγρής Φάσης </a:t>
            </a:r>
          </a:p>
          <a:p>
            <a:pPr algn="ctr">
              <a:lnSpc>
                <a:spcPct val="150000"/>
              </a:lnSpc>
            </a:pPr>
            <a:r>
              <a:rPr lang="en-GB" b="1" dirty="0" smtClean="0">
                <a:latin typeface="Arial" pitchFamily="34" charset="0"/>
                <a:cs typeface="Arial" pitchFamily="34" charset="0"/>
              </a:rPr>
              <a:t>Liquid –based Cytology</a:t>
            </a:r>
            <a:endParaRPr lang="el-GR" b="1" dirty="0" smtClean="0">
              <a:latin typeface="Arial" pitchFamily="34" charset="0"/>
              <a:cs typeface="Arial" pitchFamily="34" charset="0"/>
            </a:endParaRP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Με την τεχνική αυτή συλλέγονται κύτταρα με ένα ειδικό βουρτσάκι  και στην συνέχεια, το τελικό τμήμα της βούρτσας αποσπάται και τοποθετείται σε ένα φιαλίδιο με ειδικό υγρό. Όλο το υλικό επεξεργάζεται με ειδικό μηχάνημα και απομονώνονται τα κύτταρα από το υγρό και τις άλλες προσμίξεις (</a:t>
            </a:r>
            <a:r>
              <a:rPr lang="el-GR" dirty="0" err="1" smtClean="0">
                <a:latin typeface="Arial" pitchFamily="34" charset="0"/>
                <a:cs typeface="Arial" pitchFamily="34" charset="0"/>
              </a:rPr>
              <a:t>βλέννη</a:t>
            </a:r>
            <a:r>
              <a:rPr lang="el-GR" dirty="0" smtClean="0">
                <a:latin typeface="Arial" pitchFamily="34" charset="0"/>
                <a:cs typeface="Arial" pitchFamily="34" charset="0"/>
              </a:rPr>
              <a:t>, αίμα κ.λπ.). Μετά, πάλι με τη βοήθεια μηχανήματος, τα κύτταρα στρώνονται πάνω σε </a:t>
            </a:r>
            <a:r>
              <a:rPr lang="el-GR" dirty="0" err="1" smtClean="0">
                <a:latin typeface="Arial" pitchFamily="34" charset="0"/>
                <a:cs typeface="Arial" pitchFamily="34" charset="0"/>
              </a:rPr>
              <a:t>αντικειμενοφόρο</a:t>
            </a:r>
            <a:r>
              <a:rPr lang="el-GR" dirty="0" smtClean="0">
                <a:latin typeface="Arial" pitchFamily="34" charset="0"/>
                <a:cs typeface="Arial" pitchFamily="34" charset="0"/>
              </a:rPr>
              <a:t> πλάκα σε μονή στιβάδα (αποφεύγεται έτσι η αλληλοεπικάλυψη των κυττάρων) και κατόπιν εξετάζονται. Η τεχνική αυτή, επειδή μεσολαβεί μια φάση διατήρησης των κυττάρων σε υγρό, λέγεται διεθνώς </a:t>
            </a:r>
            <a:r>
              <a:rPr lang="el-GR" dirty="0" err="1" smtClean="0">
                <a:latin typeface="Arial" pitchFamily="34" charset="0"/>
                <a:cs typeface="Arial" pitchFamily="34" charset="0"/>
              </a:rPr>
              <a:t>LBC</a:t>
            </a:r>
            <a:r>
              <a:rPr lang="el-GR" dirty="0" smtClean="0">
                <a:latin typeface="Arial" pitchFamily="34" charset="0"/>
                <a:cs typeface="Arial" pitchFamily="34" charset="0"/>
              </a:rPr>
              <a:t> (</a:t>
            </a:r>
            <a:r>
              <a:rPr lang="el-GR" dirty="0" err="1" smtClean="0">
                <a:latin typeface="Arial" pitchFamily="34" charset="0"/>
                <a:cs typeface="Arial" pitchFamily="34" charset="0"/>
              </a:rPr>
              <a:t>Liquid</a:t>
            </a:r>
            <a:r>
              <a:rPr lang="el-GR" dirty="0" smtClean="0">
                <a:latin typeface="Arial" pitchFamily="34" charset="0"/>
                <a:cs typeface="Arial" pitchFamily="34" charset="0"/>
              </a:rPr>
              <a:t> </a:t>
            </a:r>
            <a:r>
              <a:rPr lang="el-GR" dirty="0" err="1" smtClean="0">
                <a:latin typeface="Arial" pitchFamily="34" charset="0"/>
                <a:cs typeface="Arial" pitchFamily="34" charset="0"/>
              </a:rPr>
              <a:t>Based</a:t>
            </a:r>
            <a:r>
              <a:rPr lang="el-GR" dirty="0" smtClean="0">
                <a:latin typeface="Arial" pitchFamily="34" charset="0"/>
                <a:cs typeface="Arial" pitchFamily="34" charset="0"/>
              </a:rPr>
              <a:t> </a:t>
            </a:r>
            <a:r>
              <a:rPr lang="el-GR" dirty="0" err="1" smtClean="0">
                <a:latin typeface="Arial" pitchFamily="34" charset="0"/>
                <a:cs typeface="Arial" pitchFamily="34" charset="0"/>
              </a:rPr>
              <a:t>Cytology</a:t>
            </a:r>
            <a:r>
              <a:rPr lang="el-GR" dirty="0" smtClean="0">
                <a:latin typeface="Arial" pitchFamily="34" charset="0"/>
                <a:cs typeface="Arial" pitchFamily="34" charset="0"/>
              </a:rPr>
              <a:t>).</a:t>
            </a:r>
            <a:endParaRPr lang="en-GB"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78579" y="642918"/>
            <a:ext cx="8786842" cy="5572164"/>
          </a:xfrm>
          <a:prstGeom prst="rect">
            <a:avLst/>
          </a:prstGeom>
          <a:noFill/>
          <a:ln w="9525">
            <a:noFill/>
            <a:miter lim="800000"/>
            <a:headEnd/>
            <a:tailEnd/>
          </a:ln>
          <a:effectLst/>
        </p:spPr>
      </p:pic>
      <p:sp>
        <p:nvSpPr>
          <p:cNvPr id="3" name="2 - Ορθογώνιο"/>
          <p:cNvSpPr/>
          <p:nvPr/>
        </p:nvSpPr>
        <p:spPr>
          <a:xfrm>
            <a:off x="3004370" y="142852"/>
            <a:ext cx="3135260" cy="369332"/>
          </a:xfrm>
          <a:prstGeom prst="rect">
            <a:avLst/>
          </a:prstGeom>
        </p:spPr>
        <p:txBody>
          <a:bodyPr wrap="square">
            <a:spAutoFit/>
          </a:bodyPr>
          <a:lstStyle/>
          <a:p>
            <a:pPr algn="ctr"/>
            <a:r>
              <a:rPr lang="en-US" b="1" dirty="0" smtClean="0">
                <a:latin typeface="Arial" pitchFamily="34" charset="0"/>
                <a:cs typeface="Arial" pitchFamily="34" charset="0"/>
              </a:rPr>
              <a:t>Liquid based cytology</a:t>
            </a:r>
            <a:endParaRPr lang="el-GR"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403648" y="332656"/>
            <a:ext cx="6048672" cy="507831"/>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Κυτταρολογία Υγρής Φάσης </a:t>
            </a:r>
          </a:p>
        </p:txBody>
      </p:sp>
      <p:pic>
        <p:nvPicPr>
          <p:cNvPr id="32772" name="Picture 4" descr="http://www.cmej.org.za/index.php/cmej/article/viewFile/2301/2186/12481"/>
          <p:cNvPicPr>
            <a:picLocks noChangeAspect="1" noChangeArrowheads="1"/>
          </p:cNvPicPr>
          <p:nvPr/>
        </p:nvPicPr>
        <p:blipFill>
          <a:blip r:embed="rId2" cstate="print"/>
          <a:srcRect/>
          <a:stretch>
            <a:fillRect/>
          </a:stretch>
        </p:blipFill>
        <p:spPr bwMode="auto">
          <a:xfrm>
            <a:off x="4572000" y="1916832"/>
            <a:ext cx="4572000" cy="3743325"/>
          </a:xfrm>
          <a:prstGeom prst="rect">
            <a:avLst/>
          </a:prstGeom>
          <a:noFill/>
        </p:spPr>
      </p:pic>
      <p:pic>
        <p:nvPicPr>
          <p:cNvPr id="32774" name="Picture 6" descr="http://www3.ha.org.hk/qeh/department/path/images/histo_autocyte_slide.jpg"/>
          <p:cNvPicPr>
            <a:picLocks noChangeAspect="1" noChangeArrowheads="1"/>
          </p:cNvPicPr>
          <p:nvPr/>
        </p:nvPicPr>
        <p:blipFill>
          <a:blip r:embed="rId3" cstate="print">
            <a:lum contrast="-20000"/>
          </a:blip>
          <a:srcRect/>
          <a:stretch>
            <a:fillRect/>
          </a:stretch>
        </p:blipFill>
        <p:spPr bwMode="auto">
          <a:xfrm>
            <a:off x="179512" y="2708920"/>
            <a:ext cx="4139952" cy="297559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23528" y="332656"/>
            <a:ext cx="8280920" cy="5355312"/>
          </a:xfrm>
          <a:prstGeom prst="rect">
            <a:avLst/>
          </a:prstGeom>
          <a:noFill/>
        </p:spPr>
        <p:txBody>
          <a:bodyPr wrap="square" rtlCol="0">
            <a:spAutoFit/>
          </a:bodyPr>
          <a:lstStyle/>
          <a:p>
            <a:pPr algn="ctr"/>
            <a:r>
              <a:rPr lang="el-GR" b="1" dirty="0" smtClean="0">
                <a:latin typeface="Arial" pitchFamily="34" charset="0"/>
                <a:cs typeface="Arial" pitchFamily="34" charset="0"/>
              </a:rPr>
              <a:t>Μ</a:t>
            </a:r>
            <a:r>
              <a:rPr lang="el-GR" sz="2000" b="1" dirty="0" smtClean="0">
                <a:latin typeface="Arial" pitchFamily="34" charset="0"/>
                <a:cs typeface="Arial" pitchFamily="34" charset="0"/>
              </a:rPr>
              <a:t>ονιμοποίηση</a:t>
            </a:r>
            <a:endParaRPr lang="en-GB" sz="2000" b="1" dirty="0" smtClean="0">
              <a:latin typeface="Arial" pitchFamily="34" charset="0"/>
              <a:cs typeface="Arial" pitchFamily="34" charset="0"/>
            </a:endParaRPr>
          </a:p>
          <a:p>
            <a:pPr algn="ctr"/>
            <a:endParaRPr lang="en-GB" b="1" dirty="0" smtClean="0">
              <a:latin typeface="Arial" pitchFamily="34" charset="0"/>
              <a:cs typeface="Arial" pitchFamily="34" charset="0"/>
            </a:endParaRPr>
          </a:p>
          <a:p>
            <a:pPr algn="ctr"/>
            <a:r>
              <a:rPr lang="el-GR" b="1" dirty="0" smtClean="0">
                <a:latin typeface="Arial" pitchFamily="34" charset="0"/>
                <a:cs typeface="Arial" pitchFamily="34" charset="0"/>
              </a:rPr>
              <a:t>Πρέπει να είναι άμεση για να μην στεγνώσει το υλικό</a:t>
            </a:r>
          </a:p>
          <a:p>
            <a:pPr algn="ctr"/>
            <a:endParaRPr lang="el-GR" b="1" dirty="0" smtClean="0">
              <a:latin typeface="Arial" pitchFamily="34" charset="0"/>
              <a:cs typeface="Arial" pitchFamily="34" charset="0"/>
            </a:endParaRPr>
          </a:p>
          <a:p>
            <a:r>
              <a:rPr lang="el-GR" b="1" dirty="0" smtClean="0">
                <a:latin typeface="Arial" pitchFamily="34" charset="0"/>
                <a:cs typeface="Arial" pitchFamily="34" charset="0"/>
              </a:rPr>
              <a:t>Υγρή μονιμοποίηση</a:t>
            </a:r>
            <a:r>
              <a:rPr lang="en-GB" b="1" dirty="0" smtClean="0">
                <a:latin typeface="Arial" pitchFamily="34" charset="0"/>
                <a:cs typeface="Arial" pitchFamily="34" charset="0"/>
              </a:rPr>
              <a:t> </a:t>
            </a:r>
            <a:r>
              <a:rPr lang="el-GR" b="1" dirty="0" smtClean="0">
                <a:latin typeface="Arial" pitchFamily="34" charset="0"/>
                <a:cs typeface="Arial" pitchFamily="34" charset="0"/>
              </a:rPr>
              <a:t>για 15-20 λεπτά</a:t>
            </a:r>
          </a:p>
          <a:p>
            <a:endParaRPr lang="el-GR" b="1" dirty="0" smtClean="0">
              <a:latin typeface="Arial" pitchFamily="34" charset="0"/>
              <a:cs typeface="Arial" pitchFamily="34" charset="0"/>
            </a:endParaRPr>
          </a:p>
          <a:p>
            <a:pPr>
              <a:buFont typeface="Arial" pitchFamily="34" charset="0"/>
              <a:buChar char="•"/>
            </a:pPr>
            <a:r>
              <a:rPr lang="el-GR" dirty="0" smtClean="0">
                <a:latin typeface="Arial" pitchFamily="34" charset="0"/>
                <a:cs typeface="Arial" pitchFamily="34" charset="0"/>
              </a:rPr>
              <a:t>95% αλκοόλη</a:t>
            </a:r>
          </a:p>
          <a:p>
            <a:pPr>
              <a:buFont typeface="Arial" pitchFamily="34" charset="0"/>
              <a:buChar char="•"/>
            </a:pPr>
            <a:r>
              <a:rPr lang="el-GR" dirty="0" smtClean="0">
                <a:latin typeface="Arial" pitchFamily="34" charset="0"/>
                <a:cs typeface="Arial" pitchFamily="34" charset="0"/>
              </a:rPr>
              <a:t>80% </a:t>
            </a:r>
            <a:r>
              <a:rPr lang="el-GR" dirty="0" err="1" smtClean="0">
                <a:latin typeface="Arial" pitchFamily="34" charset="0"/>
                <a:cs typeface="Arial" pitchFamily="34" charset="0"/>
              </a:rPr>
              <a:t>ισοπροπανόλη</a:t>
            </a:r>
            <a:r>
              <a:rPr lang="el-GR" dirty="0" smtClean="0">
                <a:latin typeface="Arial" pitchFamily="34" charset="0"/>
                <a:cs typeface="Arial" pitchFamily="34" charset="0"/>
              </a:rPr>
              <a:t> </a:t>
            </a:r>
            <a:endParaRPr lang="en-GB" dirty="0" smtClean="0">
              <a:latin typeface="Arial" pitchFamily="34" charset="0"/>
              <a:cs typeface="Arial" pitchFamily="34" charset="0"/>
            </a:endParaRPr>
          </a:p>
          <a:p>
            <a:pPr>
              <a:buFont typeface="Arial" pitchFamily="34" charset="0"/>
              <a:buChar char="•"/>
            </a:pPr>
            <a:r>
              <a:rPr lang="el-GR" dirty="0" err="1" smtClean="0">
                <a:latin typeface="Arial" pitchFamily="34" charset="0"/>
                <a:cs typeface="Arial" pitchFamily="34" charset="0"/>
              </a:rPr>
              <a:t>Μεθανόλη</a:t>
            </a:r>
            <a:endParaRPr lang="el-GR" dirty="0" smtClean="0">
              <a:latin typeface="Arial" pitchFamily="34" charset="0"/>
              <a:cs typeface="Arial" pitchFamily="34" charset="0"/>
            </a:endParaRPr>
          </a:p>
          <a:p>
            <a:pPr>
              <a:buFont typeface="Arial" pitchFamily="34" charset="0"/>
              <a:buChar char="•"/>
            </a:pPr>
            <a:r>
              <a:rPr lang="el-GR" dirty="0" err="1" smtClean="0">
                <a:latin typeface="Arial" pitchFamily="34" charset="0"/>
                <a:cs typeface="Arial" pitchFamily="34" charset="0"/>
              </a:rPr>
              <a:t>Προπανόλη</a:t>
            </a:r>
            <a:endParaRPr lang="el-GR" dirty="0" smtClean="0">
              <a:latin typeface="Arial" pitchFamily="34" charset="0"/>
              <a:cs typeface="Arial" pitchFamily="34" charset="0"/>
            </a:endParaRPr>
          </a:p>
          <a:p>
            <a:endParaRPr lang="el-GR" b="1" dirty="0" smtClean="0">
              <a:latin typeface="Arial" pitchFamily="34" charset="0"/>
              <a:cs typeface="Arial" pitchFamily="34" charset="0"/>
            </a:endParaRPr>
          </a:p>
          <a:p>
            <a:endParaRPr lang="en-GB" dirty="0" smtClean="0">
              <a:latin typeface="Arial" pitchFamily="34" charset="0"/>
              <a:cs typeface="Arial" pitchFamily="34" charset="0"/>
            </a:endParaRPr>
          </a:p>
          <a:p>
            <a:r>
              <a:rPr lang="el-GR" b="1" dirty="0" smtClean="0">
                <a:latin typeface="Arial" pitchFamily="34" charset="0"/>
                <a:cs typeface="Arial" pitchFamily="34" charset="0"/>
              </a:rPr>
              <a:t>Μονιμοποίηση με </a:t>
            </a:r>
            <a:r>
              <a:rPr lang="en-GB" b="1" dirty="0" smtClean="0">
                <a:latin typeface="Arial" pitchFamily="34" charset="0"/>
                <a:cs typeface="Arial" pitchFamily="34" charset="0"/>
              </a:rPr>
              <a:t>spray</a:t>
            </a:r>
          </a:p>
          <a:p>
            <a:endParaRPr lang="en-GB" dirty="0" smtClean="0">
              <a:latin typeface="Arial" pitchFamily="34" charset="0"/>
              <a:cs typeface="Arial" pitchFamily="34" charset="0"/>
            </a:endParaRPr>
          </a:p>
          <a:p>
            <a:pPr>
              <a:buFont typeface="Arial" pitchFamily="34" charset="0"/>
              <a:buChar char="•"/>
            </a:pPr>
            <a:r>
              <a:rPr lang="el-GR" dirty="0" smtClean="0">
                <a:latin typeface="Arial" pitchFamily="34" charset="0"/>
                <a:cs typeface="Arial" pitchFamily="34" charset="0"/>
              </a:rPr>
              <a:t>Λακ μαλλιών με υψηλή συγκέντρωση αλκοόλης</a:t>
            </a:r>
          </a:p>
          <a:p>
            <a:pPr>
              <a:buFont typeface="Arial" pitchFamily="34" charset="0"/>
              <a:buChar char="•"/>
            </a:pPr>
            <a:r>
              <a:rPr lang="en-GB" dirty="0" err="1" smtClean="0">
                <a:latin typeface="Arial" pitchFamily="34" charset="0"/>
                <a:cs typeface="Arial" pitchFamily="34" charset="0"/>
              </a:rPr>
              <a:t>Carbowax</a:t>
            </a:r>
            <a:endParaRPr lang="en-GB" dirty="0" smtClean="0">
              <a:latin typeface="Arial" pitchFamily="34" charset="0"/>
              <a:cs typeface="Arial" pitchFamily="34" charset="0"/>
            </a:endParaRPr>
          </a:p>
          <a:p>
            <a:pPr>
              <a:buFont typeface="Arial" pitchFamily="34" charset="0"/>
              <a:buChar char="•"/>
            </a:pPr>
            <a:r>
              <a:rPr lang="en-GB" dirty="0" err="1" smtClean="0">
                <a:latin typeface="Arial" pitchFamily="34" charset="0"/>
                <a:cs typeface="Arial" pitchFamily="34" charset="0"/>
              </a:rPr>
              <a:t>Diaphane</a:t>
            </a:r>
            <a:endParaRPr lang="en-GB" dirty="0" smtClean="0">
              <a:latin typeface="Arial" pitchFamily="34" charset="0"/>
              <a:cs typeface="Arial" pitchFamily="34" charset="0"/>
            </a:endParaRPr>
          </a:p>
          <a:p>
            <a:pPr>
              <a:buFont typeface="Arial" pitchFamily="34" charset="0"/>
              <a:buChar char="•"/>
            </a:pPr>
            <a:r>
              <a:rPr lang="el-GR" dirty="0" smtClean="0">
                <a:latin typeface="Arial" pitchFamily="34" charset="0"/>
                <a:cs typeface="Arial" pitchFamily="34" charset="0"/>
              </a:rPr>
              <a:t>Ειδικά </a:t>
            </a:r>
            <a:r>
              <a:rPr lang="en-GB" dirty="0" smtClean="0">
                <a:latin typeface="Arial" pitchFamily="34" charset="0"/>
                <a:cs typeface="Arial" pitchFamily="34" charset="0"/>
              </a:rPr>
              <a:t>spray</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85720" y="214290"/>
            <a:ext cx="8643998" cy="6401753"/>
          </a:xfrm>
          <a:prstGeom prst="rect">
            <a:avLst/>
          </a:prstGeom>
          <a:noFill/>
        </p:spPr>
        <p:txBody>
          <a:bodyPr wrap="square" rtlCol="0">
            <a:spAutoFit/>
          </a:bodyPr>
          <a:lstStyle/>
          <a:p>
            <a:pPr>
              <a:lnSpc>
                <a:spcPct val="150000"/>
              </a:lnSpc>
            </a:pPr>
            <a:r>
              <a:rPr lang="el-GR" sz="2000" b="1" dirty="0" smtClean="0">
                <a:latin typeface="Arial" pitchFamily="34" charset="0"/>
                <a:cs typeface="Arial" pitchFamily="34" charset="0"/>
              </a:rPr>
              <a:t>Κυτταρολογία: </a:t>
            </a:r>
            <a:r>
              <a:rPr lang="el-GR" sz="2000" dirty="0" smtClean="0">
                <a:latin typeface="Arial" pitchFamily="34" charset="0"/>
                <a:cs typeface="Arial" pitchFamily="34" charset="0"/>
              </a:rPr>
              <a:t>Είναι η επιστήμη που ασχολείται με την μικροσκοπική μελέτη του κυττάρου ή μιας ομάδας κυττάρων τόσο για διάγνωση όσο και για πρόγνωση ή έρευνα</a:t>
            </a:r>
          </a:p>
          <a:p>
            <a:pPr>
              <a:lnSpc>
                <a:spcPct val="150000"/>
              </a:lnSpc>
            </a:pPr>
            <a:endParaRPr lang="el-GR" sz="2000" dirty="0" smtClean="0">
              <a:latin typeface="Arial" pitchFamily="34" charset="0"/>
              <a:cs typeface="Arial" pitchFamily="34" charset="0"/>
            </a:endParaRPr>
          </a:p>
          <a:p>
            <a:pPr>
              <a:lnSpc>
                <a:spcPct val="150000"/>
              </a:lnSpc>
            </a:pPr>
            <a:r>
              <a:rPr lang="el-GR" sz="2000" dirty="0" smtClean="0">
                <a:latin typeface="Arial" pitchFamily="34" charset="0"/>
                <a:cs typeface="Arial" pitchFamily="34" charset="0"/>
              </a:rPr>
              <a:t>Η μικροσκοπική μελέτη αφορά το σχήμα, την δομή-αρχιτεκτονική και λειτουργία του κυττάρου</a:t>
            </a:r>
          </a:p>
          <a:p>
            <a:endParaRPr lang="el-GR" sz="2000" dirty="0" smtClean="0">
              <a:latin typeface="Arial" pitchFamily="34" charset="0"/>
              <a:cs typeface="Arial" pitchFamily="34" charset="0"/>
            </a:endParaRPr>
          </a:p>
          <a:p>
            <a:pPr>
              <a:lnSpc>
                <a:spcPct val="150000"/>
              </a:lnSpc>
            </a:pPr>
            <a:r>
              <a:rPr lang="el-GR" sz="2000" u="sng" dirty="0" smtClean="0">
                <a:latin typeface="Arial" pitchFamily="34" charset="0"/>
                <a:cs typeface="Arial" pitchFamily="34" charset="0"/>
              </a:rPr>
              <a:t>Πλεονεκτήματα της κυτταρολογικής εξέτασης</a:t>
            </a:r>
          </a:p>
          <a:p>
            <a:pPr>
              <a:lnSpc>
                <a:spcPct val="150000"/>
              </a:lnSpc>
              <a:buFont typeface="Arial" pitchFamily="34" charset="0"/>
              <a:buChar char="•"/>
            </a:pPr>
            <a:r>
              <a:rPr lang="el-GR" sz="2000" dirty="0" smtClean="0">
                <a:latin typeface="Arial" pitchFamily="34" charset="0"/>
                <a:cs typeface="Arial" pitchFamily="34" charset="0"/>
              </a:rPr>
              <a:t>Το κυτταρολογικό υλικό είναι εύκολο στην λήψη</a:t>
            </a:r>
          </a:p>
          <a:p>
            <a:pPr>
              <a:lnSpc>
                <a:spcPct val="150000"/>
              </a:lnSpc>
              <a:buFont typeface="Arial" pitchFamily="34" charset="0"/>
              <a:buChar char="•"/>
            </a:pPr>
            <a:r>
              <a:rPr lang="el-GR" sz="2000" dirty="0" smtClean="0">
                <a:latin typeface="Arial" pitchFamily="34" charset="0"/>
                <a:cs typeface="Arial" pitchFamily="34" charset="0"/>
              </a:rPr>
              <a:t>Προκαλεί μικρότερη ενόχληση, δυσχέρεια ή επιπλοκές στον ασθενή</a:t>
            </a:r>
          </a:p>
          <a:p>
            <a:pPr>
              <a:lnSpc>
                <a:spcPct val="150000"/>
              </a:lnSpc>
              <a:buFont typeface="Arial" pitchFamily="34" charset="0"/>
              <a:buChar char="•"/>
            </a:pPr>
            <a:r>
              <a:rPr lang="el-GR" sz="2000" dirty="0" smtClean="0">
                <a:latin typeface="Arial" pitchFamily="34" charset="0"/>
                <a:cs typeface="Arial" pitchFamily="34" charset="0"/>
              </a:rPr>
              <a:t>Μικρότερο κόστος</a:t>
            </a:r>
          </a:p>
          <a:p>
            <a:pPr>
              <a:lnSpc>
                <a:spcPct val="150000"/>
              </a:lnSpc>
            </a:pPr>
            <a:endParaRPr lang="el-GR" sz="2000" dirty="0" smtClean="0">
              <a:latin typeface="Arial" pitchFamily="34" charset="0"/>
              <a:cs typeface="Arial" pitchFamily="34" charset="0"/>
            </a:endParaRPr>
          </a:p>
          <a:p>
            <a:pPr>
              <a:lnSpc>
                <a:spcPct val="150000"/>
              </a:lnSpc>
            </a:pPr>
            <a:r>
              <a:rPr lang="el-GR" sz="2000" u="sng" dirty="0" smtClean="0">
                <a:latin typeface="Arial" pitchFamily="34" charset="0"/>
                <a:cs typeface="Arial" pitchFamily="34" charset="0"/>
              </a:rPr>
              <a:t>Μειονεκτήματα της κυτταρολογικής εξέτασης </a:t>
            </a:r>
            <a:endParaRPr lang="el-GR" sz="2000" dirty="0" smtClean="0">
              <a:latin typeface="Arial" pitchFamily="34" charset="0"/>
              <a:cs typeface="Arial" pitchFamily="34" charset="0"/>
            </a:endParaRPr>
          </a:p>
          <a:p>
            <a:pPr>
              <a:lnSpc>
                <a:spcPct val="150000"/>
              </a:lnSpc>
            </a:pPr>
            <a:r>
              <a:rPr lang="el-GR" sz="2000" dirty="0" smtClean="0">
                <a:latin typeface="Arial" pitchFamily="34" charset="0"/>
                <a:cs typeface="Arial" pitchFamily="34" charset="0"/>
              </a:rPr>
              <a:t>Μερικές φορές είναι λιγότερο αξιόπιστο σε σχέση με την ιστολογική βιοψία.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214290"/>
            <a:ext cx="8572560" cy="6186309"/>
          </a:xfrm>
          <a:prstGeom prst="rect">
            <a:avLst/>
          </a:prstGeom>
          <a:noFill/>
        </p:spPr>
        <p:txBody>
          <a:bodyPr wrap="square" rtlCol="0">
            <a:spAutoFit/>
          </a:bodyPr>
          <a:lstStyle/>
          <a:p>
            <a:pPr algn="ctr"/>
            <a:r>
              <a:rPr lang="el-GR" b="1" dirty="0" smtClean="0">
                <a:latin typeface="Arial" pitchFamily="34" charset="0"/>
                <a:cs typeface="Arial" pitchFamily="34" charset="0"/>
              </a:rPr>
              <a:t>Χρώση κυτταρολογικών επιχρισμάτων</a:t>
            </a:r>
            <a:endParaRPr lang="en-US" b="1" dirty="0" smtClean="0">
              <a:latin typeface="Arial" pitchFamily="34" charset="0"/>
              <a:cs typeface="Arial" pitchFamily="34" charset="0"/>
            </a:endParaRPr>
          </a:p>
          <a:p>
            <a:pPr algn="ctr"/>
            <a:endParaRPr lang="el-GR" dirty="0" smtClean="0">
              <a:latin typeface="Arial" pitchFamily="34" charset="0"/>
              <a:cs typeface="Arial" pitchFamily="34" charset="0"/>
            </a:endParaRPr>
          </a:p>
          <a:p>
            <a:r>
              <a:rPr lang="el-GR" dirty="0" smtClean="0">
                <a:latin typeface="Arial" pitchFamily="34" charset="0"/>
                <a:cs typeface="Arial" pitchFamily="34" charset="0"/>
              </a:rPr>
              <a:t>Η χρώση Παπανικολάου είναι χρώση ρουτίνας (</a:t>
            </a:r>
            <a:r>
              <a:rPr lang="en-GB" dirty="0" smtClean="0">
                <a:latin typeface="Arial" pitchFamily="34" charset="0"/>
                <a:cs typeface="Arial" pitchFamily="34" charset="0"/>
              </a:rPr>
              <a:t>PAP)</a:t>
            </a:r>
            <a:r>
              <a:rPr lang="el-GR" dirty="0" smtClean="0">
                <a:latin typeface="Arial" pitchFamily="34" charset="0"/>
                <a:cs typeface="Arial" pitchFamily="34" charset="0"/>
              </a:rPr>
              <a:t> </a:t>
            </a:r>
            <a:endParaRPr lang="en-US" dirty="0" smtClean="0">
              <a:latin typeface="Arial" pitchFamily="34" charset="0"/>
              <a:cs typeface="Arial" pitchFamily="34" charset="0"/>
            </a:endParaRPr>
          </a:p>
          <a:p>
            <a:r>
              <a:rPr lang="el-GR" dirty="0" smtClean="0">
                <a:latin typeface="Arial" pitchFamily="34" charset="0"/>
                <a:cs typeface="Arial" pitchFamily="34" charset="0"/>
              </a:rPr>
              <a:t>Είναι πολύχρωμη χρωστική μέθοδος </a:t>
            </a:r>
          </a:p>
          <a:p>
            <a:r>
              <a:rPr lang="el-GR" dirty="0" smtClean="0">
                <a:latin typeface="Arial" pitchFamily="34" charset="0"/>
                <a:cs typeface="Arial" pitchFamily="34" charset="0"/>
              </a:rPr>
              <a:t>Αποτελείται από μία πυρηνική χρώση (</a:t>
            </a:r>
            <a:r>
              <a:rPr lang="el-GR" dirty="0" err="1" smtClean="0">
                <a:latin typeface="Arial" pitchFamily="34" charset="0"/>
                <a:cs typeface="Arial" pitchFamily="34" charset="0"/>
              </a:rPr>
              <a:t>αιματοξυλίνη</a:t>
            </a:r>
            <a:r>
              <a:rPr lang="el-GR" dirty="0" smtClean="0">
                <a:latin typeface="Arial" pitchFamily="34" charset="0"/>
                <a:cs typeface="Arial" pitchFamily="34" charset="0"/>
              </a:rPr>
              <a:t>) και δύο </a:t>
            </a:r>
            <a:r>
              <a:rPr lang="el-GR" dirty="0" err="1" smtClean="0">
                <a:latin typeface="Arial" pitchFamily="34" charset="0"/>
                <a:cs typeface="Arial" pitchFamily="34" charset="0"/>
              </a:rPr>
              <a:t>εξουδετερωτικές</a:t>
            </a:r>
            <a:r>
              <a:rPr lang="el-GR" dirty="0" smtClean="0">
                <a:latin typeface="Arial" pitchFamily="34" charset="0"/>
                <a:cs typeface="Arial" pitchFamily="34" charset="0"/>
              </a:rPr>
              <a:t> χρώσεις (</a:t>
            </a:r>
            <a:r>
              <a:rPr lang="el-GR" dirty="0" err="1" smtClean="0">
                <a:latin typeface="Arial" pitchFamily="34" charset="0"/>
                <a:cs typeface="Arial" pitchFamily="34" charset="0"/>
              </a:rPr>
              <a:t>Orange</a:t>
            </a:r>
            <a:r>
              <a:rPr lang="el-GR" dirty="0" smtClean="0">
                <a:latin typeface="Arial" pitchFamily="34" charset="0"/>
                <a:cs typeface="Arial" pitchFamily="34" charset="0"/>
              </a:rPr>
              <a:t> G και EA). </a:t>
            </a:r>
          </a:p>
          <a:p>
            <a:endParaRPr lang="el-GR" dirty="0" smtClean="0">
              <a:latin typeface="Arial" pitchFamily="34" charset="0"/>
              <a:cs typeface="Arial" pitchFamily="34" charset="0"/>
            </a:endParaRPr>
          </a:p>
          <a:p>
            <a:r>
              <a:rPr lang="el-GR" dirty="0" smtClean="0">
                <a:latin typeface="Arial" pitchFamily="34" charset="0"/>
                <a:cs typeface="Arial" pitchFamily="34" charset="0"/>
              </a:rPr>
              <a:t>Η </a:t>
            </a:r>
            <a:r>
              <a:rPr lang="el-GR" dirty="0" err="1" smtClean="0">
                <a:latin typeface="Arial" pitchFamily="34" charset="0"/>
                <a:cs typeface="Arial" pitchFamily="34" charset="0"/>
              </a:rPr>
              <a:t>Αιματοξυλίνη</a:t>
            </a:r>
            <a:r>
              <a:rPr lang="el-GR" dirty="0" smtClean="0">
                <a:latin typeface="Arial" pitchFamily="34" charset="0"/>
                <a:cs typeface="Arial" pitchFamily="34" charset="0"/>
              </a:rPr>
              <a:t> βάφει τον πυρήνα. Ο χρόνος στην εμβάπτισης των πλακιδίων στην </a:t>
            </a:r>
            <a:r>
              <a:rPr lang="el-GR" dirty="0" err="1" smtClean="0">
                <a:latin typeface="Arial" pitchFamily="34" charset="0"/>
                <a:cs typeface="Arial" pitchFamily="34" charset="0"/>
              </a:rPr>
              <a:t>αιματοξυλίνη</a:t>
            </a:r>
            <a:r>
              <a:rPr lang="el-GR" dirty="0" smtClean="0">
                <a:latin typeface="Arial" pitchFamily="34" charset="0"/>
                <a:cs typeface="Arial" pitchFamily="34" charset="0"/>
              </a:rPr>
              <a:t> διαφέρει, ανάλογα με την προτίμηση του κάθε εργαστηρίου στην ισορροπία των χρωμάτων. </a:t>
            </a:r>
          </a:p>
          <a:p>
            <a:endParaRPr lang="el-GR" dirty="0" smtClean="0">
              <a:latin typeface="Arial" pitchFamily="34" charset="0"/>
              <a:cs typeface="Arial" pitchFamily="34" charset="0"/>
            </a:endParaRPr>
          </a:p>
          <a:p>
            <a:r>
              <a:rPr lang="el-GR" dirty="0" smtClean="0">
                <a:latin typeface="Arial" pitchFamily="34" charset="0"/>
                <a:cs typeface="Arial" pitchFamily="34" charset="0"/>
              </a:rPr>
              <a:t>Εάν οι λεπτομέρειες του πυρήνα διακρίνονται καθαρά και η διαπερατότητα του κυτταροπλάσματος διατηρείται, οι διαφορές στην χρώση ανάμεσα στα διάφορα εργαστήρια είναι αποδεκτές. </a:t>
            </a:r>
          </a:p>
          <a:p>
            <a:endParaRPr lang="el-GR" dirty="0" smtClean="0">
              <a:latin typeface="Arial" pitchFamily="34" charset="0"/>
              <a:cs typeface="Arial" pitchFamily="34" charset="0"/>
            </a:endParaRPr>
          </a:p>
          <a:p>
            <a:r>
              <a:rPr lang="el-GR" dirty="0" smtClean="0">
                <a:latin typeface="Arial" pitchFamily="34" charset="0"/>
                <a:cs typeface="Arial" pitchFamily="34" charset="0"/>
              </a:rPr>
              <a:t>Εντούτοις κάθε εργαστήριο θα πρέπει να σταθεροποιήσει την διαδικασία της χρωστικής μεθόδου ώστε τα αποτελέσματα του εργαστηρίου να διέπονται από  συνέπεια. </a:t>
            </a:r>
          </a:p>
          <a:p>
            <a:endParaRPr lang="el-GR" dirty="0" smtClean="0">
              <a:latin typeface="Arial" pitchFamily="34" charset="0"/>
              <a:cs typeface="Arial" pitchFamily="34" charset="0"/>
            </a:endParaRPr>
          </a:p>
          <a:p>
            <a:r>
              <a:rPr lang="el-GR" dirty="0" smtClean="0">
                <a:latin typeface="Arial" pitchFamily="34" charset="0"/>
                <a:cs typeface="Arial" pitchFamily="34" charset="0"/>
              </a:rPr>
              <a:t>Άλλοι παράγοντες που επηρεάζουν την χρώση είναι η χημική σύνθεση του νερού της βρύσης, η θερμοκρασία, το </a:t>
            </a:r>
            <a:r>
              <a:rPr lang="el-GR" dirty="0" err="1" smtClean="0">
                <a:latin typeface="Arial" pitchFamily="34" charset="0"/>
                <a:cs typeface="Arial" pitchFamily="34" charset="0"/>
              </a:rPr>
              <a:t>pH</a:t>
            </a:r>
            <a:r>
              <a:rPr lang="el-GR" dirty="0" smtClean="0">
                <a:latin typeface="Arial" pitchFamily="34" charset="0"/>
                <a:cs typeface="Arial" pitchFamily="34" charset="0"/>
              </a:rPr>
              <a:t> του δείγματος και ο αριθμός των πλακιδίων ανά «παρτίδα».</a:t>
            </a:r>
            <a:endParaRPr lang="en-GB"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71414"/>
            <a:ext cx="8715436" cy="6463308"/>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Η χρώση Παπανικολάου </a:t>
            </a:r>
          </a:p>
          <a:p>
            <a:pPr algn="ct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Μπορεί να είναι </a:t>
            </a:r>
            <a:r>
              <a:rPr lang="el-GR" u="sng" dirty="0" smtClean="0">
                <a:latin typeface="Arial" pitchFamily="34" charset="0"/>
                <a:cs typeface="Arial" pitchFamily="34" charset="0"/>
              </a:rPr>
              <a:t>προοδευτική</a:t>
            </a:r>
            <a:r>
              <a:rPr lang="el-GR" dirty="0" smtClean="0">
                <a:latin typeface="Arial" pitchFamily="34" charset="0"/>
                <a:cs typeface="Arial" pitchFamily="34" charset="0"/>
              </a:rPr>
              <a:t> ή </a:t>
            </a:r>
            <a:r>
              <a:rPr lang="el-GR" u="sng" dirty="0" smtClean="0">
                <a:latin typeface="Arial" pitchFamily="34" charset="0"/>
                <a:cs typeface="Arial" pitchFamily="34" charset="0"/>
              </a:rPr>
              <a:t>οπισθοδρομική</a:t>
            </a:r>
            <a:r>
              <a:rPr lang="el-GR" dirty="0" smtClean="0">
                <a:latin typeface="Arial" pitchFamily="34" charset="0"/>
                <a:cs typeface="Arial" pitchFamily="34" charset="0"/>
              </a:rPr>
              <a:t>.</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Στην </a:t>
            </a:r>
            <a:r>
              <a:rPr lang="el-GR" u="sng" dirty="0" smtClean="0">
                <a:latin typeface="Arial" pitchFamily="34" charset="0"/>
                <a:cs typeface="Arial" pitchFamily="34" charset="0"/>
              </a:rPr>
              <a:t>προοδευτική</a:t>
            </a:r>
            <a:r>
              <a:rPr lang="el-GR" dirty="0" smtClean="0">
                <a:latin typeface="Arial" pitchFamily="34" charset="0"/>
                <a:cs typeface="Arial" pitchFamily="34" charset="0"/>
              </a:rPr>
              <a:t> μέθοδο η ένταση της βαφής του πυρήνα ελέγχεται από την εμβάπτιση του πλακιδίου σε έναν ‘</a:t>
            </a:r>
            <a:r>
              <a:rPr lang="el-GR" dirty="0" err="1" smtClean="0">
                <a:latin typeface="Arial" pitchFamily="34" charset="0"/>
                <a:cs typeface="Arial" pitchFamily="34" charset="0"/>
              </a:rPr>
              <a:t>μπλέ</a:t>
            </a:r>
            <a:r>
              <a:rPr lang="el-GR" dirty="0" smtClean="0">
                <a:latin typeface="Arial" pitchFamily="34" charset="0"/>
                <a:cs typeface="Arial" pitchFamily="34" charset="0"/>
              </a:rPr>
              <a:t>’ παράγοντα. Δηλαδή: ο πυρήνας βάφεται στην απαιτούμενη ένταση με </a:t>
            </a:r>
            <a:r>
              <a:rPr lang="el-GR" dirty="0" err="1" smtClean="0">
                <a:latin typeface="Arial" pitchFamily="34" charset="0"/>
                <a:cs typeface="Arial" pitchFamily="34" charset="0"/>
              </a:rPr>
              <a:t>αιματοξυλίνη</a:t>
            </a:r>
            <a:r>
              <a:rPr lang="el-GR" dirty="0" smtClean="0">
                <a:latin typeface="Arial" pitchFamily="34" charset="0"/>
                <a:cs typeface="Arial" pitchFamily="34" charset="0"/>
              </a:rPr>
              <a:t> κατόπιν το πλακάκι εμβαπτίζεται σε παράγοντες που προσδίδουν μπλε </a:t>
            </a:r>
            <a:r>
              <a:rPr lang="el-GR" dirty="0" err="1" smtClean="0">
                <a:latin typeface="Arial" pitchFamily="34" charset="0"/>
                <a:cs typeface="Arial" pitchFamily="34" charset="0"/>
              </a:rPr>
              <a:t>χρωμα</a:t>
            </a:r>
            <a:r>
              <a:rPr lang="el-GR" dirty="0" smtClean="0">
                <a:latin typeface="Arial" pitchFamily="34" charset="0"/>
                <a:cs typeface="Arial" pitchFamily="34" charset="0"/>
              </a:rPr>
              <a:t>, όπως είναι διάλυμα </a:t>
            </a:r>
            <a:r>
              <a:rPr lang="el-GR" dirty="0" err="1" smtClean="0">
                <a:latin typeface="Arial" pitchFamily="34" charset="0"/>
                <a:cs typeface="Arial" pitchFamily="34" charset="0"/>
              </a:rPr>
              <a:t>Scott’s</a:t>
            </a:r>
            <a:r>
              <a:rPr lang="el-GR" dirty="0" smtClean="0">
                <a:latin typeface="Arial" pitchFamily="34" charset="0"/>
                <a:cs typeface="Arial" pitchFamily="34" charset="0"/>
              </a:rPr>
              <a:t> υποκατάστατο του νερού της βρύσης (</a:t>
            </a:r>
            <a:r>
              <a:rPr lang="el-GR" dirty="0" err="1" smtClean="0">
                <a:latin typeface="Arial" pitchFamily="34" charset="0"/>
                <a:cs typeface="Arial" pitchFamily="34" charset="0"/>
              </a:rPr>
              <a:t>pH</a:t>
            </a:r>
            <a:r>
              <a:rPr lang="el-GR" dirty="0" smtClean="0">
                <a:latin typeface="Arial" pitchFamily="34" charset="0"/>
                <a:cs typeface="Arial" pitchFamily="34" charset="0"/>
              </a:rPr>
              <a:t> 8.02), το υδροξείδιο του αμμωνίου και το ανθρακικό </a:t>
            </a:r>
            <a:r>
              <a:rPr lang="el-GR" dirty="0" err="1" smtClean="0">
                <a:latin typeface="Arial" pitchFamily="34" charset="0"/>
                <a:cs typeface="Arial" pitchFamily="34" charset="0"/>
              </a:rPr>
              <a:t>λίθιο</a:t>
            </a:r>
            <a:r>
              <a:rPr lang="el-GR" dirty="0" smtClean="0">
                <a:latin typeface="Arial" pitchFamily="34" charset="0"/>
                <a:cs typeface="Arial" pitchFamily="34" charset="0"/>
              </a:rPr>
              <a:t>. (Το νερό της βρύσης μπορεί να χρησιμοποιηθεί εάν το </a:t>
            </a:r>
            <a:r>
              <a:rPr lang="el-GR" dirty="0" err="1" smtClean="0">
                <a:latin typeface="Arial" pitchFamily="34" charset="0"/>
                <a:cs typeface="Arial" pitchFamily="34" charset="0"/>
              </a:rPr>
              <a:t>pH</a:t>
            </a:r>
            <a:r>
              <a:rPr lang="el-GR" dirty="0" smtClean="0">
                <a:latin typeface="Arial" pitchFamily="34" charset="0"/>
                <a:cs typeface="Arial" pitchFamily="34" charset="0"/>
              </a:rPr>
              <a:t> είναι κατάλληλο).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προοδευτική μέθοδος προσδίδει στο κυτταρόπλασμα μία πολύ ελαφριά απόχρωση.</a:t>
            </a:r>
          </a:p>
          <a:p>
            <a:endParaRPr lang="el-GR" dirty="0" smtClean="0">
              <a:latin typeface="Arial" pitchFamily="34" charset="0"/>
              <a:cs typeface="Arial" pitchFamily="34" charset="0"/>
            </a:endParaRPr>
          </a:p>
          <a:p>
            <a:r>
              <a:rPr lang="el-GR" dirty="0" smtClean="0">
                <a:latin typeface="Arial" pitchFamily="34" charset="0"/>
                <a:cs typeface="Arial" pitchFamily="34" charset="0"/>
              </a:rPr>
              <a:t>.</a:t>
            </a:r>
            <a:endParaRPr lang="el-GR"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14282" y="214290"/>
            <a:ext cx="8786874" cy="5909310"/>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Η χρώση Παπανικολάου</a:t>
            </a:r>
          </a:p>
          <a:p>
            <a:pPr algn="ctr">
              <a:lnSpc>
                <a:spcPct val="150000"/>
              </a:lnSpc>
            </a:pPr>
            <a:r>
              <a:rPr lang="el-GR" b="1" dirty="0" smtClean="0">
                <a:latin typeface="Arial" pitchFamily="34" charset="0"/>
                <a:cs typeface="Arial" pitchFamily="34" charset="0"/>
              </a:rPr>
              <a:t> </a:t>
            </a:r>
          </a:p>
          <a:p>
            <a:pPr>
              <a:lnSpc>
                <a:spcPct val="150000"/>
              </a:lnSpc>
            </a:pPr>
            <a:r>
              <a:rPr lang="el-GR" dirty="0" smtClean="0">
                <a:latin typeface="Arial" pitchFamily="34" charset="0"/>
                <a:cs typeface="Arial" pitchFamily="34" charset="0"/>
              </a:rPr>
              <a:t>Στην </a:t>
            </a:r>
            <a:r>
              <a:rPr lang="el-GR" u="sng" dirty="0" smtClean="0">
                <a:latin typeface="Arial" pitchFamily="34" charset="0"/>
                <a:cs typeface="Arial" pitchFamily="34" charset="0"/>
              </a:rPr>
              <a:t>οπισθοδρομική</a:t>
            </a:r>
            <a:r>
              <a:rPr lang="el-GR" dirty="0" smtClean="0">
                <a:latin typeface="Arial" pitchFamily="34" charset="0"/>
                <a:cs typeface="Arial" pitchFamily="34" charset="0"/>
              </a:rPr>
              <a:t> χρώση, ο πυρήνας είναι σκοπίμως </a:t>
            </a:r>
            <a:r>
              <a:rPr lang="el-GR" dirty="0" err="1" smtClean="0">
                <a:latin typeface="Arial" pitchFamily="34" charset="0"/>
                <a:cs typeface="Arial" pitchFamily="34" charset="0"/>
              </a:rPr>
              <a:t>υπερχρωσμένος</a:t>
            </a:r>
            <a:r>
              <a:rPr lang="el-GR" dirty="0" smtClean="0">
                <a:latin typeface="Arial" pitchFamily="34" charset="0"/>
                <a:cs typeface="Arial" pitchFamily="34" charset="0"/>
              </a:rPr>
              <a:t> με μη-</a:t>
            </a:r>
            <a:r>
              <a:rPr lang="el-GR" dirty="0" err="1" smtClean="0">
                <a:latin typeface="Arial" pitchFamily="34" charset="0"/>
                <a:cs typeface="Arial" pitchFamily="34" charset="0"/>
              </a:rPr>
              <a:t>οξειδοποιημένη</a:t>
            </a:r>
            <a:r>
              <a:rPr lang="el-GR" dirty="0" smtClean="0">
                <a:latin typeface="Arial" pitchFamily="34" charset="0"/>
                <a:cs typeface="Arial" pitchFamily="34" charset="0"/>
              </a:rPr>
              <a:t> </a:t>
            </a:r>
            <a:r>
              <a:rPr lang="el-GR" dirty="0" err="1" smtClean="0">
                <a:latin typeface="Arial" pitchFamily="34" charset="0"/>
                <a:cs typeface="Arial" pitchFamily="34" charset="0"/>
              </a:rPr>
              <a:t>αιματοξυλίνη</a:t>
            </a:r>
            <a:r>
              <a:rPr lang="el-GR" dirty="0" smtClean="0">
                <a:latin typeface="Arial" pitchFamily="34" charset="0"/>
                <a:cs typeface="Arial" pitchFamily="34" charset="0"/>
              </a:rPr>
              <a:t>. Η παραπάνω χρώση απομακρύνεται με αραιωμένο διάλυμα υδροχλωρικού οξέος. Το οξύ απομακρύνεται με εμβάπτιση του πλακιδίου σε τρεχούμενο νερό βρύσης. </a:t>
            </a:r>
          </a:p>
          <a:p>
            <a:pPr>
              <a:lnSpc>
                <a:spcPct val="150000"/>
              </a:lnSpc>
            </a:pPr>
            <a:r>
              <a:rPr lang="el-GR" dirty="0" smtClean="0">
                <a:latin typeface="Arial" pitchFamily="34" charset="0"/>
                <a:cs typeface="Arial" pitchFamily="34" charset="0"/>
              </a:rPr>
              <a:t>Η διάρκεια είναι σημαντική στην οπισθοδρομική χρώση καθώς το αποτέλεσμα μπορεί να είναι ένας </a:t>
            </a:r>
            <a:r>
              <a:rPr lang="el-GR" dirty="0" err="1" smtClean="0">
                <a:latin typeface="Arial" pitchFamily="34" charset="0"/>
                <a:cs typeface="Arial" pitchFamily="34" charset="0"/>
              </a:rPr>
              <a:t>υποχρωματικός</a:t>
            </a:r>
            <a:r>
              <a:rPr lang="el-GR" dirty="0" smtClean="0">
                <a:latin typeface="Arial" pitchFamily="34" charset="0"/>
                <a:cs typeface="Arial" pitchFamily="34" charset="0"/>
              </a:rPr>
              <a:t> παρά ένας </a:t>
            </a:r>
            <a:r>
              <a:rPr lang="el-GR" dirty="0" err="1" smtClean="0">
                <a:latin typeface="Arial" pitchFamily="34" charset="0"/>
                <a:cs typeface="Arial" pitchFamily="34" charset="0"/>
              </a:rPr>
              <a:t>υπερχρωματικός</a:t>
            </a:r>
            <a:r>
              <a:rPr lang="el-GR" dirty="0" smtClean="0">
                <a:latin typeface="Arial" pitchFamily="34" charset="0"/>
                <a:cs typeface="Arial" pitchFamily="34" charset="0"/>
              </a:rPr>
              <a:t> πυρήνας.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Η </a:t>
            </a:r>
            <a:r>
              <a:rPr lang="el-GR" dirty="0" err="1" smtClean="0">
                <a:latin typeface="Arial" pitchFamily="34" charset="0"/>
                <a:cs typeface="Arial" pitchFamily="34" charset="0"/>
              </a:rPr>
              <a:t>αιματοξυλίνη</a:t>
            </a:r>
            <a:r>
              <a:rPr lang="el-GR" dirty="0" smtClean="0">
                <a:latin typeface="Arial" pitchFamily="34" charset="0"/>
                <a:cs typeface="Arial" pitchFamily="34" charset="0"/>
              </a:rPr>
              <a:t> </a:t>
            </a:r>
            <a:r>
              <a:rPr lang="el-GR" dirty="0" err="1" smtClean="0">
                <a:latin typeface="Arial" pitchFamily="34" charset="0"/>
                <a:cs typeface="Arial" pitchFamily="34" charset="0"/>
              </a:rPr>
              <a:t>Harri’s</a:t>
            </a:r>
            <a:r>
              <a:rPr lang="el-GR" dirty="0" smtClean="0">
                <a:latin typeface="Arial" pitchFamily="34" charset="0"/>
                <a:cs typeface="Arial" pitchFamily="34" charset="0"/>
              </a:rPr>
              <a:t> συνήθως χρησιμοποιείται  στην οπισθοδρομική χρωστική μέθοδο. Η </a:t>
            </a:r>
            <a:r>
              <a:rPr lang="el-GR" dirty="0" err="1" smtClean="0">
                <a:latin typeface="Arial" pitchFamily="34" charset="0"/>
                <a:cs typeface="Arial" pitchFamily="34" charset="0"/>
              </a:rPr>
              <a:t>αιματοξυλίνη</a:t>
            </a:r>
            <a:r>
              <a:rPr lang="el-GR" dirty="0" smtClean="0">
                <a:latin typeface="Arial" pitchFamily="34" charset="0"/>
                <a:cs typeface="Arial" pitchFamily="34" charset="0"/>
              </a:rPr>
              <a:t> </a:t>
            </a:r>
            <a:r>
              <a:rPr lang="el-GR" dirty="0" err="1" smtClean="0">
                <a:latin typeface="Arial" pitchFamily="34" charset="0"/>
                <a:cs typeface="Arial" pitchFamily="34" charset="0"/>
              </a:rPr>
              <a:t>Gill’s</a:t>
            </a:r>
            <a:r>
              <a:rPr lang="el-GR" dirty="0" smtClean="0">
                <a:latin typeface="Arial" pitchFamily="34" charset="0"/>
                <a:cs typeface="Arial" pitchFamily="34" charset="0"/>
              </a:rPr>
              <a:t> ή </a:t>
            </a:r>
            <a:r>
              <a:rPr lang="el-GR" dirty="0" err="1" smtClean="0">
                <a:latin typeface="Arial" pitchFamily="34" charset="0"/>
                <a:cs typeface="Arial" pitchFamily="34" charset="0"/>
              </a:rPr>
              <a:t>Mayer’s</a:t>
            </a:r>
            <a:r>
              <a:rPr lang="el-GR" dirty="0" smtClean="0">
                <a:latin typeface="Arial" pitchFamily="34" charset="0"/>
                <a:cs typeface="Arial" pitchFamily="34" charset="0"/>
              </a:rPr>
              <a:t> συνήθως χρησιμοποιείται  στην προοδευτική χρωστική μέθοδο. </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Το κυτταρόπλασμα αποχρωματίζεται τελείως από το όξινο διάλυμα</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07141" y="71414"/>
            <a:ext cx="8929718" cy="6689011"/>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Η χρώση Παπανικολάου</a:t>
            </a:r>
          </a:p>
          <a:p>
            <a:pPr>
              <a:lnSpc>
                <a:spcPct val="150000"/>
              </a:lnSpc>
            </a:pPr>
            <a:r>
              <a:rPr lang="el-GR" dirty="0" smtClean="0">
                <a:latin typeface="Arial" pitchFamily="34" charset="0"/>
                <a:cs typeface="Arial" pitchFamily="34" charset="0"/>
              </a:rPr>
              <a:t>Η </a:t>
            </a:r>
            <a:r>
              <a:rPr lang="el-GR" u="sng" dirty="0" err="1" smtClean="0">
                <a:latin typeface="Arial" pitchFamily="34" charset="0"/>
                <a:cs typeface="Arial" pitchFamily="34" charset="0"/>
              </a:rPr>
              <a:t>Orange</a:t>
            </a:r>
            <a:r>
              <a:rPr lang="el-GR" u="sng" dirty="0" smtClean="0">
                <a:latin typeface="Arial" pitchFamily="34" charset="0"/>
                <a:cs typeface="Arial" pitchFamily="34" charset="0"/>
              </a:rPr>
              <a:t> G</a:t>
            </a:r>
            <a:r>
              <a:rPr lang="el-GR" dirty="0" smtClean="0">
                <a:latin typeface="Arial" pitchFamily="34" charset="0"/>
                <a:cs typeface="Arial" pitchFamily="34" charset="0"/>
              </a:rPr>
              <a:t> είναι μία όξινη χρώση η οποία βάφει ροζ χρώμα τις βασικές πρωτεΐνες όπως είναι η </a:t>
            </a:r>
            <a:r>
              <a:rPr lang="el-GR" dirty="0" err="1" smtClean="0">
                <a:latin typeface="Arial" pitchFamily="34" charset="0"/>
                <a:cs typeface="Arial" pitchFamily="34" charset="0"/>
              </a:rPr>
              <a:t>προκερατίνη</a:t>
            </a:r>
            <a:r>
              <a:rPr lang="el-GR" dirty="0" smtClean="0">
                <a:latin typeface="Arial" pitchFamily="34" charset="0"/>
                <a:cs typeface="Arial" pitchFamily="34" charset="0"/>
              </a:rPr>
              <a:t>. Η </a:t>
            </a:r>
            <a:r>
              <a:rPr lang="el-GR" dirty="0" err="1" smtClean="0">
                <a:latin typeface="Arial" pitchFamily="34" charset="0"/>
                <a:cs typeface="Arial" pitchFamily="34" charset="0"/>
              </a:rPr>
              <a:t>Orange</a:t>
            </a:r>
            <a:r>
              <a:rPr lang="el-GR" dirty="0" smtClean="0">
                <a:latin typeface="Arial" pitchFamily="34" charset="0"/>
                <a:cs typeface="Arial" pitchFamily="34" charset="0"/>
              </a:rPr>
              <a:t> G επίσης έχει ισχυρή συγγένεια με την κερατίνη την οποία χρωματίζει έντονο πορτοκαλί.</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EA είναι μία πολυχρωματική χρώση η οποία είναι συνδυασμός ανοιχτού πράσινου (</a:t>
            </a:r>
            <a:r>
              <a:rPr lang="en-US" dirty="0" smtClean="0">
                <a:latin typeface="Arial" pitchFamily="34" charset="0"/>
                <a:cs typeface="Arial" pitchFamily="34" charset="0"/>
              </a:rPr>
              <a:t>Light Green)</a:t>
            </a:r>
            <a:r>
              <a:rPr lang="el-GR" dirty="0" smtClean="0">
                <a:latin typeface="Arial" pitchFamily="34" charset="0"/>
                <a:cs typeface="Arial" pitchFamily="34" charset="0"/>
              </a:rPr>
              <a:t>, SF κίτρινου και </a:t>
            </a:r>
            <a:r>
              <a:rPr lang="el-GR" dirty="0" err="1" smtClean="0">
                <a:latin typeface="Arial" pitchFamily="34" charset="0"/>
                <a:cs typeface="Arial" pitchFamily="34" charset="0"/>
              </a:rPr>
              <a:t>εωσίνης</a:t>
            </a:r>
            <a:r>
              <a:rPr lang="el-GR" dirty="0" smtClean="0">
                <a:latin typeface="Arial" pitchFamily="34" charset="0"/>
                <a:cs typeface="Arial" pitchFamily="34" charset="0"/>
              </a:rPr>
              <a:t> Y. </a:t>
            </a:r>
          </a:p>
          <a:p>
            <a:pPr>
              <a:lnSpc>
                <a:spcPct val="150000"/>
              </a:lnSpc>
            </a:pPr>
            <a:r>
              <a:rPr lang="el-GR" dirty="0" smtClean="0">
                <a:latin typeface="Arial" pitchFamily="34" charset="0"/>
                <a:cs typeface="Arial" pitchFamily="34" charset="0"/>
              </a:rPr>
              <a:t>Χρωματίζει το κυτταρόπλασμα των μεταβολικά δραστήριων κυττάρων (όπως τα </a:t>
            </a:r>
            <a:r>
              <a:rPr lang="el-GR" dirty="0" err="1" smtClean="0">
                <a:latin typeface="Arial" pitchFamily="34" charset="0"/>
                <a:cs typeface="Arial" pitchFamily="34" charset="0"/>
              </a:rPr>
              <a:t>παραβασικά</a:t>
            </a:r>
            <a:r>
              <a:rPr lang="el-GR" dirty="0" smtClean="0">
                <a:latin typeface="Arial" pitchFamily="34" charset="0"/>
                <a:cs typeface="Arial" pitchFamily="34" charset="0"/>
              </a:rPr>
              <a:t> κύτταρα, τα διάμεσα κύτταρα, τα λευκοκύτταρα και τα ιστιοκύτταρα, όπως επίσης και τα καρκινικά κύτταρα) με ένα ελαφρύ πράσινο χρώμα.</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Εντούτοις, η ισορροπία χρωμάτων σε ένα πλακίδιο που έχει βαφτεί κατά Παπανικολάου εξαρτάται όχι μόνο από την χρωστική μέθοδο αλλά και από την εμπορική προέλευση των χρώσεων και το </a:t>
            </a:r>
            <a:r>
              <a:rPr lang="el-GR" dirty="0" err="1" smtClean="0">
                <a:latin typeface="Arial" pitchFamily="34" charset="0"/>
                <a:cs typeface="Arial" pitchFamily="34" charset="0"/>
              </a:rPr>
              <a:t>pH</a:t>
            </a:r>
            <a:r>
              <a:rPr lang="el-GR" dirty="0" smtClean="0">
                <a:latin typeface="Arial" pitchFamily="34" charset="0"/>
                <a:cs typeface="Arial" pitchFamily="34" charset="0"/>
              </a:rPr>
              <a:t> του κυτταρικού δείγματος. </a:t>
            </a:r>
          </a:p>
          <a:p>
            <a:pPr>
              <a:lnSpc>
                <a:spcPct val="150000"/>
              </a:lnSpc>
            </a:pPr>
            <a:r>
              <a:rPr lang="el-GR" dirty="0" smtClean="0">
                <a:latin typeface="Arial" pitchFamily="34" charset="0"/>
                <a:cs typeface="Arial" pitchFamily="34" charset="0"/>
              </a:rPr>
              <a:t>Κατά συνέπεια η χρώση Παπανικολάου δεν μπορεί να θεωρηθεί μία ακριβής </a:t>
            </a:r>
            <a:r>
              <a:rPr lang="el-GR" dirty="0" err="1" smtClean="0">
                <a:latin typeface="Arial" pitchFamily="34" charset="0"/>
                <a:cs typeface="Arial" pitchFamily="34" charset="0"/>
              </a:rPr>
              <a:t>στοιχειομετρική</a:t>
            </a:r>
            <a:r>
              <a:rPr lang="el-GR" dirty="0" smtClean="0">
                <a:latin typeface="Arial" pitchFamily="34" charset="0"/>
                <a:cs typeface="Arial" pitchFamily="34" charset="0"/>
              </a:rPr>
              <a:t> χρώση.</a:t>
            </a:r>
            <a:endParaRPr lang="el-GR"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214290"/>
            <a:ext cx="8429684" cy="1754326"/>
          </a:xfrm>
          <a:prstGeom prst="rect">
            <a:avLst/>
          </a:prstGeom>
        </p:spPr>
        <p:txBody>
          <a:bodyPr wrap="square">
            <a:spAutoFit/>
          </a:bodyPr>
          <a:lstStyle/>
          <a:p>
            <a:pPr algn="ctr"/>
            <a:r>
              <a:rPr lang="el-GR" b="1" dirty="0" smtClean="0">
                <a:latin typeface="Arial" pitchFamily="34" charset="0"/>
                <a:cs typeface="Arial" pitchFamily="34" charset="0"/>
              </a:rPr>
              <a:t>Η χρώση Παπανικολάου</a:t>
            </a:r>
          </a:p>
          <a:p>
            <a:pPr algn="ctr"/>
            <a:endParaRPr lang="el-GR" b="1" dirty="0" smtClean="0">
              <a:latin typeface="Arial" pitchFamily="34" charset="0"/>
              <a:cs typeface="Arial" pitchFamily="34" charset="0"/>
            </a:endParaRPr>
          </a:p>
          <a:p>
            <a:r>
              <a:rPr lang="el-GR" b="1" dirty="0" smtClean="0">
                <a:latin typeface="Arial" pitchFamily="34" charset="0"/>
                <a:cs typeface="Arial" pitchFamily="34" charset="0"/>
              </a:rPr>
              <a:t>Αριστερά: </a:t>
            </a:r>
            <a:r>
              <a:rPr lang="el-GR" dirty="0" smtClean="0">
                <a:latin typeface="Arial" pitchFamily="34" charset="0"/>
                <a:cs typeface="Arial" pitchFamily="34" charset="0"/>
              </a:rPr>
              <a:t>Σχηματική παράσταση του τραχήλου της μήτρας.</a:t>
            </a:r>
          </a:p>
          <a:p>
            <a:endParaRPr lang="el-GR" dirty="0" smtClean="0">
              <a:latin typeface="Arial" pitchFamily="34" charset="0"/>
              <a:cs typeface="Arial" pitchFamily="34" charset="0"/>
            </a:endParaRPr>
          </a:p>
          <a:p>
            <a:r>
              <a:rPr lang="el-GR" b="1" dirty="0" smtClean="0">
                <a:latin typeface="Arial" pitchFamily="34" charset="0"/>
                <a:cs typeface="Arial" pitchFamily="34" charset="0"/>
              </a:rPr>
              <a:t>Δεξιά: </a:t>
            </a:r>
            <a:r>
              <a:rPr lang="el-GR" dirty="0" smtClean="0">
                <a:latin typeface="Arial" pitchFamily="34" charset="0"/>
                <a:cs typeface="Arial" pitchFamily="34" charset="0"/>
              </a:rPr>
              <a:t>Σχηματική παράσταση μορφολογίας φυσιολογικών και παθολογικών κυττάρων στην χρώση Παπανικολάου</a:t>
            </a:r>
          </a:p>
        </p:txBody>
      </p:sp>
      <p:pic>
        <p:nvPicPr>
          <p:cNvPr id="6" name="Picture 2" descr="http://almostadoctor.co.uk/sites/all/files/image/Systems/Obs%20&amp;%20Gyn/Cervical/235x353xtransformation,P20zone.png.pagespeed.ic.UIv0zjB88s.png"/>
          <p:cNvPicPr>
            <a:picLocks noChangeAspect="1" noChangeArrowheads="1"/>
          </p:cNvPicPr>
          <p:nvPr/>
        </p:nvPicPr>
        <p:blipFill>
          <a:blip r:embed="rId3" cstate="print"/>
          <a:srcRect/>
          <a:stretch>
            <a:fillRect/>
          </a:stretch>
        </p:blipFill>
        <p:spPr bwMode="auto">
          <a:xfrm>
            <a:off x="857224" y="2214554"/>
            <a:ext cx="2486025" cy="3743325"/>
          </a:xfrm>
          <a:prstGeom prst="rect">
            <a:avLst/>
          </a:prstGeom>
          <a:noFill/>
        </p:spPr>
      </p:pic>
      <p:graphicFrame>
        <p:nvGraphicFramePr>
          <p:cNvPr id="7173" name="Object 5"/>
          <p:cNvGraphicFramePr>
            <a:graphicFrameLocks noChangeAspect="1"/>
          </p:cNvGraphicFramePr>
          <p:nvPr/>
        </p:nvGraphicFramePr>
        <p:xfrm>
          <a:off x="3786182" y="2928934"/>
          <a:ext cx="4651375" cy="2668587"/>
        </p:xfrm>
        <a:graphic>
          <a:graphicData uri="http://schemas.openxmlformats.org/presentationml/2006/ole">
            <p:oleObj spid="_x0000_s7173" name="Image" r:id="rId4" imgW="4650900" imgH="2668549" progId="">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cstate="print"/>
          <a:srcRect/>
          <a:stretch>
            <a:fillRect/>
          </a:stretch>
        </p:blipFill>
        <p:spPr bwMode="auto">
          <a:xfrm>
            <a:off x="0" y="3143248"/>
            <a:ext cx="4572001" cy="3714752"/>
          </a:xfrm>
          <a:prstGeom prst="rect">
            <a:avLst/>
          </a:prstGeom>
          <a:noFill/>
          <a:ln w="9525">
            <a:noFill/>
            <a:miter lim="800000"/>
            <a:headEnd/>
            <a:tailEnd/>
          </a:ln>
          <a:effectLst/>
        </p:spPr>
      </p:pic>
      <p:sp>
        <p:nvSpPr>
          <p:cNvPr id="4" name="3 - Ορθογώνιο"/>
          <p:cNvSpPr/>
          <p:nvPr/>
        </p:nvSpPr>
        <p:spPr>
          <a:xfrm>
            <a:off x="285720" y="428604"/>
            <a:ext cx="8358246" cy="2169825"/>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Η χρώση Παπανικολάου</a:t>
            </a:r>
          </a:p>
          <a:p>
            <a:pPr>
              <a:lnSpc>
                <a:spcPct val="150000"/>
              </a:lnSpc>
            </a:pPr>
            <a:r>
              <a:rPr lang="el-GR" b="1" dirty="0" smtClean="0">
                <a:latin typeface="Arial" pitchFamily="34" charset="0"/>
                <a:cs typeface="Arial" pitchFamily="34" charset="0"/>
              </a:rPr>
              <a:t>Αριστερά: </a:t>
            </a:r>
            <a:r>
              <a:rPr lang="el-GR" dirty="0" smtClean="0">
                <a:latin typeface="Arial" pitchFamily="34" charset="0"/>
                <a:cs typeface="Arial" pitchFamily="34" charset="0"/>
              </a:rPr>
              <a:t>Φυσιολογικά πλακώδη </a:t>
            </a:r>
            <a:r>
              <a:rPr lang="el-GR" dirty="0" err="1" smtClean="0">
                <a:latin typeface="Arial" pitchFamily="34" charset="0"/>
                <a:cs typeface="Arial" pitchFamily="34" charset="0"/>
              </a:rPr>
              <a:t>επιθηλιοκύτταρα</a:t>
            </a:r>
            <a:r>
              <a:rPr lang="el-GR" dirty="0" smtClean="0">
                <a:latin typeface="Arial" pitchFamily="34" charset="0"/>
                <a:cs typeface="Arial" pitchFamily="34" charset="0"/>
              </a:rPr>
              <a:t> σε γυναίκα πριν την εμμηνόπαυση</a:t>
            </a:r>
          </a:p>
          <a:p>
            <a:pPr>
              <a:lnSpc>
                <a:spcPct val="150000"/>
              </a:lnSpc>
            </a:pPr>
            <a:endParaRPr lang="el-GR"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Δεξιά: </a:t>
            </a:r>
            <a:r>
              <a:rPr lang="el-GR" dirty="0" smtClean="0">
                <a:latin typeface="Arial" pitchFamily="34" charset="0"/>
                <a:cs typeface="Arial" pitchFamily="34" charset="0"/>
              </a:rPr>
              <a:t>Ατροφικά πλακώδη </a:t>
            </a:r>
            <a:r>
              <a:rPr lang="el-GR" dirty="0" err="1" smtClean="0">
                <a:latin typeface="Arial" pitchFamily="34" charset="0"/>
                <a:cs typeface="Arial" pitchFamily="34" charset="0"/>
              </a:rPr>
              <a:t>επιθηλιοκύτταρα</a:t>
            </a:r>
            <a:r>
              <a:rPr lang="el-GR" dirty="0" smtClean="0">
                <a:latin typeface="Arial" pitchFamily="34" charset="0"/>
                <a:cs typeface="Arial" pitchFamily="34" charset="0"/>
              </a:rPr>
              <a:t> σε γυναίκα μετά την εμμηνόπαυση.</a:t>
            </a:r>
            <a:endParaRPr lang="el-GR" dirty="0">
              <a:latin typeface="Arial" pitchFamily="34" charset="0"/>
              <a:cs typeface="Arial" pitchFamily="34" charset="0"/>
            </a:endParaRPr>
          </a:p>
        </p:txBody>
      </p:sp>
      <p:pic>
        <p:nvPicPr>
          <p:cNvPr id="47108" name="Picture 4"/>
          <p:cNvPicPr>
            <a:picLocks noChangeAspect="1" noChangeArrowheads="1"/>
          </p:cNvPicPr>
          <p:nvPr/>
        </p:nvPicPr>
        <p:blipFill>
          <a:blip r:embed="rId3" cstate="print"/>
          <a:srcRect/>
          <a:stretch>
            <a:fillRect/>
          </a:stretch>
        </p:blipFill>
        <p:spPr bwMode="auto">
          <a:xfrm>
            <a:off x="4572000" y="3071810"/>
            <a:ext cx="4572000" cy="378619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p:cNvPicPr>
            <a:picLocks noChangeAspect="1" noChangeArrowheads="1"/>
          </p:cNvPicPr>
          <p:nvPr/>
        </p:nvPicPr>
        <p:blipFill>
          <a:blip r:embed="rId2" cstate="print"/>
          <a:srcRect/>
          <a:stretch>
            <a:fillRect/>
          </a:stretch>
        </p:blipFill>
        <p:spPr bwMode="auto">
          <a:xfrm>
            <a:off x="4572000" y="3390900"/>
            <a:ext cx="4572000" cy="3467100"/>
          </a:xfrm>
          <a:prstGeom prst="rect">
            <a:avLst/>
          </a:prstGeom>
          <a:noFill/>
          <a:ln w="9525">
            <a:noFill/>
            <a:miter lim="800000"/>
            <a:headEnd/>
            <a:tailEnd/>
          </a:ln>
          <a:effectLst/>
        </p:spPr>
      </p:pic>
      <p:pic>
        <p:nvPicPr>
          <p:cNvPr id="5" name="Picture 2" descr="http://www.med.auth.gr/db/histology/gr/1-1-2.jpg"/>
          <p:cNvPicPr>
            <a:picLocks noChangeAspect="1" noChangeArrowheads="1"/>
          </p:cNvPicPr>
          <p:nvPr/>
        </p:nvPicPr>
        <p:blipFill>
          <a:blip r:embed="rId3" cstate="print"/>
          <a:srcRect/>
          <a:stretch>
            <a:fillRect/>
          </a:stretch>
        </p:blipFill>
        <p:spPr bwMode="auto">
          <a:xfrm>
            <a:off x="0" y="3402000"/>
            <a:ext cx="4656000" cy="3492000"/>
          </a:xfrm>
          <a:prstGeom prst="rect">
            <a:avLst/>
          </a:prstGeom>
          <a:noFill/>
        </p:spPr>
      </p:pic>
      <p:sp>
        <p:nvSpPr>
          <p:cNvPr id="6" name="5 - Ορθογώνιο"/>
          <p:cNvSpPr/>
          <p:nvPr/>
        </p:nvSpPr>
        <p:spPr>
          <a:xfrm>
            <a:off x="285720" y="214290"/>
            <a:ext cx="8572560" cy="2585323"/>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Η χρώση Παπανικολάου</a:t>
            </a:r>
          </a:p>
          <a:p>
            <a:pPr algn="ctr">
              <a:lnSpc>
                <a:spcPct val="150000"/>
              </a:lnSpc>
            </a:pP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Αριστερά: Π</a:t>
            </a:r>
            <a:r>
              <a:rPr lang="el-GR" dirty="0" smtClean="0">
                <a:latin typeface="Arial" pitchFamily="34" charset="0"/>
                <a:cs typeface="Arial" pitchFamily="34" charset="0"/>
              </a:rPr>
              <a:t>λακώδη κύτταρα με άφθονο κυτταρόπλασμα και κεντρικά τοποθετημένους, μικρούς στρογγυλούς πυρήνες</a:t>
            </a:r>
          </a:p>
          <a:p>
            <a:pPr>
              <a:lnSpc>
                <a:spcPct val="150000"/>
              </a:lnSpc>
            </a:pPr>
            <a:endParaRPr lang="el-GR"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Δεξιά: </a:t>
            </a:r>
            <a:r>
              <a:rPr lang="el-GR" dirty="0" smtClean="0">
                <a:latin typeface="Arial" pitchFamily="34" charset="0"/>
                <a:cs typeface="Arial" pitchFamily="34" charset="0"/>
              </a:rPr>
              <a:t>Φυσιολογικό </a:t>
            </a:r>
            <a:r>
              <a:rPr lang="en-US" dirty="0" smtClean="0">
                <a:latin typeface="Arial" pitchFamily="34" charset="0"/>
                <a:cs typeface="Arial" pitchFamily="34" charset="0"/>
              </a:rPr>
              <a:t>Test PAP</a:t>
            </a:r>
            <a:endParaRPr lang="en-GB" dirty="0" smtClean="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dellybeandiary.files.wordpress.com/2011/02/picture-5.png?w=300&amp;h=233"/>
          <p:cNvPicPr>
            <a:picLocks noChangeAspect="1" noChangeArrowheads="1"/>
          </p:cNvPicPr>
          <p:nvPr/>
        </p:nvPicPr>
        <p:blipFill>
          <a:blip r:embed="rId2" cstate="print"/>
          <a:srcRect/>
          <a:stretch>
            <a:fillRect/>
          </a:stretch>
        </p:blipFill>
        <p:spPr bwMode="auto">
          <a:xfrm>
            <a:off x="0" y="2928934"/>
            <a:ext cx="4572000" cy="3786190"/>
          </a:xfrm>
          <a:prstGeom prst="rect">
            <a:avLst/>
          </a:prstGeom>
          <a:noFill/>
        </p:spPr>
      </p:pic>
      <p:pic>
        <p:nvPicPr>
          <p:cNvPr id="46085" name="Picture 5"/>
          <p:cNvPicPr>
            <a:picLocks noChangeAspect="1" noChangeArrowheads="1"/>
          </p:cNvPicPr>
          <p:nvPr/>
        </p:nvPicPr>
        <p:blipFill>
          <a:blip r:embed="rId3" cstate="print"/>
          <a:srcRect/>
          <a:stretch>
            <a:fillRect/>
          </a:stretch>
        </p:blipFill>
        <p:spPr bwMode="auto">
          <a:xfrm>
            <a:off x="4571968" y="2928934"/>
            <a:ext cx="4572032" cy="3786214"/>
          </a:xfrm>
          <a:prstGeom prst="rect">
            <a:avLst/>
          </a:prstGeom>
          <a:noFill/>
          <a:ln w="9525">
            <a:noFill/>
            <a:miter lim="800000"/>
            <a:headEnd/>
            <a:tailEnd/>
          </a:ln>
          <a:effectLst/>
        </p:spPr>
      </p:pic>
      <p:sp>
        <p:nvSpPr>
          <p:cNvPr id="5" name="4 - Ορθογώνιο"/>
          <p:cNvSpPr/>
          <p:nvPr/>
        </p:nvSpPr>
        <p:spPr>
          <a:xfrm>
            <a:off x="285720" y="357166"/>
            <a:ext cx="8634638" cy="1754326"/>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Η χρώση Παπανικολάου</a:t>
            </a:r>
          </a:p>
          <a:p>
            <a:pPr algn="ctr">
              <a:lnSpc>
                <a:spcPct val="150000"/>
              </a:lnSpc>
            </a:pPr>
            <a:endParaRPr lang="el-GR" dirty="0" smtClean="0">
              <a:latin typeface="Arial" pitchFamily="34" charset="0"/>
              <a:cs typeface="Arial" pitchFamily="34" charset="0"/>
            </a:endParaRPr>
          </a:p>
          <a:p>
            <a:pPr algn="ctr">
              <a:lnSpc>
                <a:spcPct val="150000"/>
              </a:lnSpc>
            </a:pPr>
            <a:r>
              <a:rPr lang="el-GR" dirty="0" smtClean="0">
                <a:latin typeface="Arial" pitchFamily="34" charset="0"/>
                <a:cs typeface="Arial" pitchFamily="34" charset="0"/>
              </a:rPr>
              <a:t>Και στις δύο εικόνες τυπικό παράδειγμα επιμόλυνσης με </a:t>
            </a:r>
            <a:r>
              <a:rPr lang="en-US" dirty="0" smtClean="0">
                <a:latin typeface="Arial" pitchFamily="34" charset="0"/>
                <a:cs typeface="Arial" pitchFamily="34" charset="0"/>
              </a:rPr>
              <a:t>Human </a:t>
            </a:r>
            <a:r>
              <a:rPr lang="en-US" dirty="0" err="1" smtClean="0">
                <a:latin typeface="Arial" pitchFamily="34" charset="0"/>
                <a:cs typeface="Arial" pitchFamily="34" charset="0"/>
              </a:rPr>
              <a:t>Papilomma</a:t>
            </a:r>
            <a:r>
              <a:rPr lang="en-US" dirty="0" smtClean="0">
                <a:latin typeface="Arial" pitchFamily="34" charset="0"/>
                <a:cs typeface="Arial" pitchFamily="34" charset="0"/>
              </a:rPr>
              <a:t> Virus (HPV) </a:t>
            </a:r>
            <a:r>
              <a:rPr lang="el-GR" dirty="0" smtClean="0">
                <a:latin typeface="Arial" pitchFamily="34" charset="0"/>
                <a:cs typeface="Arial"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76062" y="188640"/>
            <a:ext cx="8391876" cy="2585323"/>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Χρώση Παπανικολάου</a:t>
            </a:r>
          </a:p>
          <a:p>
            <a:pPr>
              <a:lnSpc>
                <a:spcPct val="150000"/>
              </a:lnSpc>
            </a:pPr>
            <a:endParaRPr lang="el-GR"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Αριστερά: </a:t>
            </a:r>
            <a:r>
              <a:rPr lang="el-GR" dirty="0" smtClean="0">
                <a:latin typeface="Arial" pitchFamily="34" charset="0"/>
                <a:cs typeface="Arial" pitchFamily="34" charset="0"/>
              </a:rPr>
              <a:t>Χαμηλού βαθμού </a:t>
            </a:r>
            <a:r>
              <a:rPr lang="el-GR" dirty="0" err="1" smtClean="0">
                <a:latin typeface="Arial" pitchFamily="34" charset="0"/>
                <a:cs typeface="Arial" pitchFamily="34" charset="0"/>
              </a:rPr>
              <a:t>ενδοεπιθηλιακή</a:t>
            </a:r>
            <a:r>
              <a:rPr lang="el-GR" dirty="0" smtClean="0">
                <a:latin typeface="Arial" pitchFamily="34" charset="0"/>
                <a:cs typeface="Arial" pitchFamily="34" charset="0"/>
              </a:rPr>
              <a:t> νεοπλασία τραχήλου (</a:t>
            </a:r>
            <a:r>
              <a:rPr lang="en-GB" dirty="0" err="1" smtClean="0">
                <a:latin typeface="Arial" pitchFamily="34" charset="0"/>
                <a:cs typeface="Arial" pitchFamily="34" charset="0"/>
              </a:rPr>
              <a:t>LSIL</a:t>
            </a:r>
            <a:r>
              <a:rPr lang="en-GB" dirty="0" smtClean="0">
                <a:latin typeface="Arial" pitchFamily="34" charset="0"/>
                <a:cs typeface="Arial" pitchFamily="34" charset="0"/>
              </a:rPr>
              <a:t> </a:t>
            </a:r>
            <a:r>
              <a:rPr lang="el-GR" dirty="0" smtClean="0">
                <a:latin typeface="Arial" pitchFamily="34" charset="0"/>
                <a:cs typeface="Arial" pitchFamily="34" charset="0"/>
              </a:rPr>
              <a:t>) με μετρίου βαθμού </a:t>
            </a:r>
            <a:r>
              <a:rPr lang="el-GR" dirty="0" err="1" smtClean="0">
                <a:latin typeface="Arial" pitchFamily="34" charset="0"/>
                <a:cs typeface="Arial" pitchFamily="34" charset="0"/>
              </a:rPr>
              <a:t>δυσπλαστικά</a:t>
            </a:r>
            <a:r>
              <a:rPr lang="el-GR" dirty="0" smtClean="0">
                <a:latin typeface="Arial" pitchFamily="34" charset="0"/>
                <a:cs typeface="Arial" pitchFamily="34" charset="0"/>
              </a:rPr>
              <a:t> κύτταρα (</a:t>
            </a:r>
            <a:r>
              <a:rPr lang="en-GB" dirty="0" err="1" smtClean="0"/>
              <a:t>CIN</a:t>
            </a:r>
            <a:r>
              <a:rPr lang="el-GR" dirty="0" smtClean="0"/>
              <a:t>1)</a:t>
            </a:r>
            <a:r>
              <a:rPr lang="el-GR" dirty="0" smtClean="0">
                <a:latin typeface="Arial" pitchFamily="34" charset="0"/>
                <a:cs typeface="Arial" pitchFamily="34" charset="0"/>
              </a:rPr>
              <a:t>.</a:t>
            </a:r>
          </a:p>
          <a:p>
            <a:pPr>
              <a:lnSpc>
                <a:spcPct val="150000"/>
              </a:lnSpc>
            </a:pPr>
            <a:endParaRPr lang="el-GR"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Δεξιά: </a:t>
            </a:r>
            <a:r>
              <a:rPr lang="el-GR" dirty="0" smtClean="0">
                <a:latin typeface="Arial" pitchFamily="34" charset="0"/>
                <a:cs typeface="Arial" pitchFamily="34" charset="0"/>
              </a:rPr>
              <a:t>Πλακώδες καρκίνωμα τραχήλου</a:t>
            </a:r>
            <a:endParaRPr lang="el-GR" dirty="0">
              <a:latin typeface="Arial" pitchFamily="34" charset="0"/>
              <a:cs typeface="Arial" pitchFamily="34" charset="0"/>
            </a:endParaRPr>
          </a:p>
        </p:txBody>
      </p:sp>
      <p:pic>
        <p:nvPicPr>
          <p:cNvPr id="49155" name="Picture 3"/>
          <p:cNvPicPr>
            <a:picLocks noChangeAspect="1" noChangeArrowheads="1"/>
          </p:cNvPicPr>
          <p:nvPr/>
        </p:nvPicPr>
        <p:blipFill>
          <a:blip r:embed="rId2" cstate="print"/>
          <a:srcRect/>
          <a:stretch>
            <a:fillRect/>
          </a:stretch>
        </p:blipFill>
        <p:spPr bwMode="auto">
          <a:xfrm>
            <a:off x="-36512" y="2924944"/>
            <a:ext cx="4608512" cy="3926582"/>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4572001" y="2924433"/>
            <a:ext cx="4572000" cy="393356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51520" y="188640"/>
            <a:ext cx="8640960" cy="2169825"/>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Χρώση Παπανικολάου</a:t>
            </a:r>
          </a:p>
          <a:p>
            <a:pPr>
              <a:lnSpc>
                <a:spcPct val="150000"/>
              </a:lnSpc>
            </a:pPr>
            <a:r>
              <a:rPr lang="el-GR" b="1" dirty="0" smtClean="0">
                <a:latin typeface="Arial" pitchFamily="34" charset="0"/>
                <a:cs typeface="Arial" pitchFamily="34" charset="0"/>
              </a:rPr>
              <a:t>Αριστερά: </a:t>
            </a:r>
            <a:r>
              <a:rPr lang="el-GR" dirty="0" err="1" smtClean="0">
                <a:latin typeface="Arial" pitchFamily="34" charset="0"/>
                <a:cs typeface="Arial" pitchFamily="34" charset="0"/>
              </a:rPr>
              <a:t>Ενδοτραχηλικό</a:t>
            </a:r>
            <a:r>
              <a:rPr lang="el-GR" dirty="0" smtClean="0">
                <a:latin typeface="Arial" pitchFamily="34" charset="0"/>
                <a:cs typeface="Arial" pitchFamily="34" charset="0"/>
              </a:rPr>
              <a:t> διηθητικό </a:t>
            </a:r>
            <a:r>
              <a:rPr lang="el-GR" dirty="0" err="1" smtClean="0">
                <a:latin typeface="Arial" pitchFamily="34" charset="0"/>
                <a:cs typeface="Arial" pitchFamily="34" charset="0"/>
              </a:rPr>
              <a:t>αδενοκαρκίνωμα</a:t>
            </a:r>
            <a:r>
              <a:rPr lang="el-GR" dirty="0" smtClean="0">
                <a:latin typeface="Arial" pitchFamily="34" charset="0"/>
                <a:cs typeface="Arial" pitchFamily="34" charset="0"/>
              </a:rPr>
              <a:t> </a:t>
            </a:r>
          </a:p>
          <a:p>
            <a:pPr>
              <a:lnSpc>
                <a:spcPct val="150000"/>
              </a:lnSpc>
            </a:pPr>
            <a:endParaRPr lang="el-GR"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Δεξιά: </a:t>
            </a:r>
            <a:r>
              <a:rPr lang="el-GR" dirty="0" smtClean="0">
                <a:latin typeface="Arial" pitchFamily="34" charset="0"/>
                <a:cs typeface="Arial" pitchFamily="34" charset="0"/>
              </a:rPr>
              <a:t>Πλακώδες καρκίνωμα με </a:t>
            </a:r>
            <a:r>
              <a:rPr lang="el-GR" dirty="0" err="1" smtClean="0">
                <a:latin typeface="Arial" pitchFamily="34" charset="0"/>
                <a:cs typeface="Arial" pitchFamily="34" charset="0"/>
              </a:rPr>
              <a:t>κερατινοποίηση</a:t>
            </a:r>
            <a:r>
              <a:rPr lang="el-GR" dirty="0" smtClean="0">
                <a:latin typeface="Arial" pitchFamily="34" charset="0"/>
                <a:cs typeface="Arial" pitchFamily="34" charset="0"/>
              </a:rPr>
              <a:t> και ατρακτοειδή μορφολογία κυττάρων </a:t>
            </a:r>
            <a:endParaRPr lang="en-GB" dirty="0">
              <a:latin typeface="Arial" pitchFamily="34" charset="0"/>
              <a:cs typeface="Arial" pitchFamily="34" charset="0"/>
            </a:endParaRPr>
          </a:p>
        </p:txBody>
      </p:sp>
      <p:pic>
        <p:nvPicPr>
          <p:cNvPr id="52230" name="Picture 6" descr="https://icytology.files.wordpress.com/2011/09/25-cervice-adenoca-endo.jpg"/>
          <p:cNvPicPr>
            <a:picLocks noChangeAspect="1" noChangeArrowheads="1"/>
          </p:cNvPicPr>
          <p:nvPr/>
        </p:nvPicPr>
        <p:blipFill>
          <a:blip r:embed="rId2" cstate="print"/>
          <a:srcRect/>
          <a:stretch>
            <a:fillRect/>
          </a:stretch>
        </p:blipFill>
        <p:spPr bwMode="auto">
          <a:xfrm>
            <a:off x="0" y="2640012"/>
            <a:ext cx="4644008" cy="4217988"/>
          </a:xfrm>
          <a:prstGeom prst="rect">
            <a:avLst/>
          </a:prstGeom>
          <a:noFill/>
        </p:spPr>
      </p:pic>
      <p:pic>
        <p:nvPicPr>
          <p:cNvPr id="52234" name="Picture 10" descr="https://icytology.files.wordpress.com/2011/09/23-cervice-caspino-keratin-2.jpg"/>
          <p:cNvPicPr>
            <a:picLocks noChangeAspect="1" noChangeArrowheads="1"/>
          </p:cNvPicPr>
          <p:nvPr/>
        </p:nvPicPr>
        <p:blipFill>
          <a:blip r:embed="rId3" cstate="print"/>
          <a:srcRect/>
          <a:stretch>
            <a:fillRect/>
          </a:stretch>
        </p:blipFill>
        <p:spPr bwMode="auto">
          <a:xfrm>
            <a:off x="4572000" y="2636912"/>
            <a:ext cx="4572000" cy="42484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677505"/>
            <a:ext cx="8501122" cy="4108817"/>
          </a:xfrm>
          <a:prstGeom prst="rect">
            <a:avLst/>
          </a:prstGeom>
          <a:noFill/>
        </p:spPr>
        <p:txBody>
          <a:bodyPr wrap="square" rtlCol="0">
            <a:spAutoFit/>
          </a:bodyPr>
          <a:lstStyle/>
          <a:p>
            <a:pPr>
              <a:lnSpc>
                <a:spcPct val="150000"/>
              </a:lnSpc>
            </a:pPr>
            <a:r>
              <a:rPr lang="el-GR" b="1" dirty="0" smtClean="0">
                <a:latin typeface="Arial" pitchFamily="34" charset="0"/>
                <a:cs typeface="Arial" pitchFamily="34" charset="0"/>
              </a:rPr>
              <a:t>Κυτταρολογική εξέταση μπορεί να είναι: </a:t>
            </a:r>
          </a:p>
          <a:p>
            <a:pPr>
              <a:lnSpc>
                <a:spcPct val="150000"/>
              </a:lnSpc>
            </a:pPr>
            <a:endParaRPr lang="el-GR" dirty="0" smtClean="0">
              <a:latin typeface="Arial" pitchFamily="34" charset="0"/>
              <a:cs typeface="Arial" pitchFamily="34" charset="0"/>
            </a:endParaRPr>
          </a:p>
          <a:p>
            <a:pPr>
              <a:lnSpc>
                <a:spcPct val="150000"/>
              </a:lnSpc>
            </a:pPr>
            <a:r>
              <a:rPr lang="el-GR" u="sng" dirty="0" smtClean="0">
                <a:latin typeface="Arial" pitchFamily="34" charset="0"/>
                <a:cs typeface="Arial" pitchFamily="34" charset="0"/>
              </a:rPr>
              <a:t>Διαγνωστική εξέταση: </a:t>
            </a:r>
            <a:r>
              <a:rPr lang="el-GR" dirty="0" smtClean="0">
                <a:latin typeface="Arial" pitchFamily="34" charset="0"/>
                <a:cs typeface="Arial" pitchFamily="34" charset="0"/>
              </a:rPr>
              <a:t>Χρησιμοποιείται όταν ο ασθενής έχει συμπτώματα ή υπάρχει υποψία νόσου. Σε περίπτωση παρουσίας νόσου, η ακρίβεια της εξέτασης είναι 100%. </a:t>
            </a:r>
          </a:p>
          <a:p>
            <a:pPr>
              <a:lnSpc>
                <a:spcPct val="150000"/>
              </a:lnSpc>
            </a:pPr>
            <a:endParaRPr lang="el-GR" dirty="0" smtClean="0">
              <a:latin typeface="Arial" pitchFamily="34" charset="0"/>
              <a:cs typeface="Arial" pitchFamily="34" charset="0"/>
            </a:endParaRPr>
          </a:p>
          <a:p>
            <a:pPr>
              <a:lnSpc>
                <a:spcPct val="150000"/>
              </a:lnSpc>
            </a:pPr>
            <a:r>
              <a:rPr lang="el-GR" u="sng" dirty="0" smtClean="0">
                <a:latin typeface="Arial" pitchFamily="34" charset="0"/>
                <a:cs typeface="Arial" pitchFamily="34" charset="0"/>
              </a:rPr>
              <a:t>Εξέταση προληπτικού ελέγχου (</a:t>
            </a:r>
            <a:r>
              <a:rPr lang="en-US" u="sng" dirty="0" smtClean="0">
                <a:latin typeface="Arial" pitchFamily="34" charset="0"/>
                <a:cs typeface="Arial" pitchFamily="34" charset="0"/>
              </a:rPr>
              <a:t>screening test</a:t>
            </a:r>
            <a:r>
              <a:rPr lang="el-GR" u="sng" dirty="0" smtClean="0">
                <a:latin typeface="Arial" pitchFamily="34" charset="0"/>
                <a:cs typeface="Arial" pitchFamily="34" charset="0"/>
              </a:rPr>
              <a:t>):</a:t>
            </a:r>
            <a:r>
              <a:rPr lang="el-GR" dirty="0" smtClean="0">
                <a:latin typeface="Arial" pitchFamily="34" charset="0"/>
                <a:cs typeface="Arial" pitchFamily="34" charset="0"/>
              </a:rPr>
              <a:t> χρησιμοποιείται  για τον έλεγχο της πιθανής παρουσίας μιας νόσου πολύ πριν αυτή εκδηλωθεί. Η εξέταση ελέγχου δεν αποδεικνύει ότι ο ασθενής νοσεί. Παράδειγμα το </a:t>
            </a:r>
            <a:r>
              <a:rPr lang="en-US" dirty="0" smtClean="0">
                <a:latin typeface="Arial" pitchFamily="34" charset="0"/>
                <a:cs typeface="Arial" pitchFamily="34" charset="0"/>
              </a:rPr>
              <a:t>Pap test</a:t>
            </a:r>
            <a:r>
              <a:rPr lang="el-GR" dirty="0" smtClean="0">
                <a:latin typeface="Arial" pitchFamily="34" charset="0"/>
                <a:cs typeface="Arial" pitchFamily="34" charset="0"/>
              </a:rPr>
              <a:t>.</a:t>
            </a:r>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51520" y="188640"/>
            <a:ext cx="8712968" cy="2169825"/>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Χρώση Παπανικολάου</a:t>
            </a:r>
          </a:p>
          <a:p>
            <a:pPr>
              <a:lnSpc>
                <a:spcPct val="150000"/>
              </a:lnSpc>
            </a:pPr>
            <a:r>
              <a:rPr lang="el-GR" b="1" dirty="0" smtClean="0">
                <a:latin typeface="Arial" pitchFamily="34" charset="0"/>
                <a:cs typeface="Arial" pitchFamily="34" charset="0"/>
              </a:rPr>
              <a:t>Αριστερά: </a:t>
            </a:r>
            <a:r>
              <a:rPr lang="el-GR" dirty="0" smtClean="0">
                <a:latin typeface="Arial" pitchFamily="34" charset="0"/>
                <a:cs typeface="Arial" pitchFamily="34" charset="0"/>
              </a:rPr>
              <a:t>Επιμόλυνση από </a:t>
            </a:r>
            <a:r>
              <a:rPr lang="el-GR" dirty="0" err="1" smtClean="0">
                <a:latin typeface="Arial" pitchFamily="34" charset="0"/>
                <a:cs typeface="Arial" pitchFamily="34" charset="0"/>
              </a:rPr>
              <a:t>χλαμίδια</a:t>
            </a:r>
            <a:r>
              <a:rPr lang="el-GR" dirty="0" smtClean="0">
                <a:latin typeface="Arial" pitchFamily="34" charset="0"/>
                <a:cs typeface="Arial" pitchFamily="34" charset="0"/>
              </a:rPr>
              <a:t> (</a:t>
            </a:r>
            <a:r>
              <a:rPr lang="en-US" dirty="0" smtClean="0">
                <a:latin typeface="Arial" pitchFamily="34" charset="0"/>
                <a:cs typeface="Arial" pitchFamily="34" charset="0"/>
              </a:rPr>
              <a:t>Chlamydia </a:t>
            </a:r>
            <a:r>
              <a:rPr lang="en-US" dirty="0" err="1" smtClean="0">
                <a:latin typeface="Arial" pitchFamily="34" charset="0"/>
                <a:cs typeface="Arial" pitchFamily="34" charset="0"/>
              </a:rPr>
              <a:t>trachomatis</a:t>
            </a:r>
            <a:r>
              <a:rPr lang="en-US" dirty="0" smtClean="0">
                <a:latin typeface="Arial" pitchFamily="34" charset="0"/>
                <a:cs typeface="Arial" pitchFamily="34" charset="0"/>
              </a:rPr>
              <a:t> </a:t>
            </a:r>
            <a:r>
              <a:rPr lang="el-GR" dirty="0" smtClean="0">
                <a:latin typeface="Arial" pitchFamily="34" charset="0"/>
                <a:cs typeface="Arial" pitchFamily="34" charset="0"/>
              </a:rPr>
              <a:t>). Εμφανίζονται κοκκώδη ενδοκυτταρικά έγκλειστα. </a:t>
            </a:r>
          </a:p>
          <a:p>
            <a:pPr>
              <a:lnSpc>
                <a:spcPct val="150000"/>
              </a:lnSpc>
            </a:pPr>
            <a:r>
              <a:rPr lang="el-GR" b="1" dirty="0" smtClean="0">
                <a:latin typeface="Arial" pitchFamily="34" charset="0"/>
                <a:cs typeface="Arial" pitchFamily="34" charset="0"/>
              </a:rPr>
              <a:t>Δεξιά: </a:t>
            </a:r>
            <a:r>
              <a:rPr lang="el-GR" dirty="0" smtClean="0">
                <a:latin typeface="Arial" pitchFamily="34" charset="0"/>
                <a:cs typeface="Arial" pitchFamily="34" charset="0"/>
              </a:rPr>
              <a:t>επιμόλυνση από πρωτόζωα (</a:t>
            </a:r>
            <a:r>
              <a:rPr lang="en-US" dirty="0" err="1" smtClean="0">
                <a:latin typeface="Arial" pitchFamily="34" charset="0"/>
                <a:cs typeface="Arial" pitchFamily="34" charset="0"/>
              </a:rPr>
              <a:t>Trichomonas</a:t>
            </a:r>
            <a:r>
              <a:rPr lang="en-US" dirty="0" smtClean="0">
                <a:latin typeface="Arial" pitchFamily="34" charset="0"/>
                <a:cs typeface="Arial" pitchFamily="34" charset="0"/>
              </a:rPr>
              <a:t> </a:t>
            </a:r>
            <a:r>
              <a:rPr lang="en-US" dirty="0" err="1" smtClean="0">
                <a:latin typeface="Arial" pitchFamily="34" charset="0"/>
                <a:cs typeface="Arial" pitchFamily="34" charset="0"/>
              </a:rPr>
              <a:t>vaginalis</a:t>
            </a:r>
            <a:r>
              <a:rPr lang="el-GR" dirty="0" smtClean="0">
                <a:latin typeface="Arial" pitchFamily="34" charset="0"/>
                <a:cs typeface="Arial" pitchFamily="34" charset="0"/>
              </a:rPr>
              <a:t>).</a:t>
            </a:r>
            <a:r>
              <a:rPr lang="en-US" dirty="0" smtClean="0">
                <a:latin typeface="Arial" pitchFamily="34" charset="0"/>
                <a:cs typeface="Arial" pitchFamily="34" charset="0"/>
              </a:rPr>
              <a:t> </a:t>
            </a:r>
            <a:r>
              <a:rPr lang="el-GR" dirty="0" smtClean="0">
                <a:latin typeface="Arial" pitchFamily="34" charset="0"/>
                <a:cs typeface="Arial" pitchFamily="34" charset="0"/>
              </a:rPr>
              <a:t>Η τριχομονάδα έχει οβάλ απαλό σχήμα. </a:t>
            </a:r>
            <a:endParaRPr lang="el-GR" dirty="0">
              <a:latin typeface="Arial" pitchFamily="34" charset="0"/>
              <a:cs typeface="Arial" pitchFamily="34" charset="0"/>
            </a:endParaRPr>
          </a:p>
        </p:txBody>
      </p:sp>
      <p:pic>
        <p:nvPicPr>
          <p:cNvPr id="50181" name="Picture 5"/>
          <p:cNvPicPr>
            <a:picLocks noChangeAspect="1" noChangeArrowheads="1"/>
          </p:cNvPicPr>
          <p:nvPr/>
        </p:nvPicPr>
        <p:blipFill>
          <a:blip r:embed="rId2" cstate="print"/>
          <a:srcRect/>
          <a:stretch>
            <a:fillRect/>
          </a:stretch>
        </p:blipFill>
        <p:spPr bwMode="auto">
          <a:xfrm>
            <a:off x="0" y="3068960"/>
            <a:ext cx="4572000" cy="3789040"/>
          </a:xfrm>
          <a:prstGeom prst="rect">
            <a:avLst/>
          </a:prstGeom>
          <a:noFill/>
          <a:ln w="9525">
            <a:noFill/>
            <a:miter lim="800000"/>
            <a:headEnd/>
            <a:tailEnd/>
          </a:ln>
          <a:effectLst/>
        </p:spPr>
      </p:pic>
      <p:pic>
        <p:nvPicPr>
          <p:cNvPr id="6" name="Picture 1"/>
          <p:cNvPicPr>
            <a:picLocks noChangeAspect="1" noChangeArrowheads="1"/>
          </p:cNvPicPr>
          <p:nvPr/>
        </p:nvPicPr>
        <p:blipFill>
          <a:blip r:embed="rId3" cstate="print"/>
          <a:srcRect/>
          <a:stretch>
            <a:fillRect/>
          </a:stretch>
        </p:blipFill>
        <p:spPr bwMode="auto">
          <a:xfrm>
            <a:off x="4572000" y="3068960"/>
            <a:ext cx="4572000" cy="378904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icytology.files.wordpress.com/2011/12/c1artefatti-spessore21130822.jpg?w=300&amp;h=225"/>
          <p:cNvPicPr>
            <a:picLocks noChangeAspect="1" noChangeArrowheads="1"/>
          </p:cNvPicPr>
          <p:nvPr/>
        </p:nvPicPr>
        <p:blipFill>
          <a:blip r:embed="rId2" cstate="print"/>
          <a:srcRect/>
          <a:stretch>
            <a:fillRect/>
          </a:stretch>
        </p:blipFill>
        <p:spPr bwMode="auto">
          <a:xfrm>
            <a:off x="0" y="3429000"/>
            <a:ext cx="4572000" cy="3429000"/>
          </a:xfrm>
          <a:prstGeom prst="rect">
            <a:avLst/>
          </a:prstGeom>
          <a:noFill/>
        </p:spPr>
      </p:pic>
      <p:pic>
        <p:nvPicPr>
          <p:cNvPr id="53252" name="Picture 4" descr="https://icytology.files.wordpress.com/2011/12/c1artefatti-fix_21130435.jpg?w=300&amp;h=225"/>
          <p:cNvPicPr>
            <a:picLocks noChangeAspect="1" noChangeArrowheads="1"/>
          </p:cNvPicPr>
          <p:nvPr/>
        </p:nvPicPr>
        <p:blipFill>
          <a:blip r:embed="rId3" cstate="print"/>
          <a:srcRect/>
          <a:stretch>
            <a:fillRect/>
          </a:stretch>
        </p:blipFill>
        <p:spPr bwMode="auto">
          <a:xfrm>
            <a:off x="0" y="0"/>
            <a:ext cx="4572000" cy="3429000"/>
          </a:xfrm>
          <a:prstGeom prst="rect">
            <a:avLst/>
          </a:prstGeom>
          <a:noFill/>
        </p:spPr>
      </p:pic>
      <p:pic>
        <p:nvPicPr>
          <p:cNvPr id="53254" name="Picture 6" descr="https://icytology.files.wordpress.com/2011/12/c1artefatti_schiacciamento_21130342.jpg?w=300&amp;h=225"/>
          <p:cNvPicPr>
            <a:picLocks noChangeAspect="1" noChangeArrowheads="1"/>
          </p:cNvPicPr>
          <p:nvPr/>
        </p:nvPicPr>
        <p:blipFill>
          <a:blip r:embed="rId4" cstate="print"/>
          <a:srcRect/>
          <a:stretch>
            <a:fillRect/>
          </a:stretch>
        </p:blipFill>
        <p:spPr bwMode="auto">
          <a:xfrm>
            <a:off x="4572000" y="3429000"/>
            <a:ext cx="4572000" cy="3429000"/>
          </a:xfrm>
          <a:prstGeom prst="rect">
            <a:avLst/>
          </a:prstGeom>
          <a:noFill/>
        </p:spPr>
      </p:pic>
      <p:sp>
        <p:nvSpPr>
          <p:cNvPr id="5" name="4 - TextBox"/>
          <p:cNvSpPr txBox="1"/>
          <p:nvPr/>
        </p:nvSpPr>
        <p:spPr>
          <a:xfrm>
            <a:off x="4716016" y="548680"/>
            <a:ext cx="4211960" cy="2169825"/>
          </a:xfrm>
          <a:prstGeom prst="rect">
            <a:avLst/>
          </a:prstGeom>
          <a:noFill/>
        </p:spPr>
        <p:txBody>
          <a:bodyPr wrap="square" rtlCol="0">
            <a:spAutoFit/>
          </a:bodyPr>
          <a:lstStyle/>
          <a:p>
            <a:pPr algn="ctr">
              <a:lnSpc>
                <a:spcPct val="150000"/>
              </a:lnSpc>
            </a:pPr>
            <a:r>
              <a:rPr lang="el-GR" b="1" dirty="0" smtClean="0">
                <a:latin typeface="Arial" pitchFamily="34" charset="0"/>
                <a:cs typeface="Arial" pitchFamily="34" charset="0"/>
              </a:rPr>
              <a:t>Λάθη Τεχνικής</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Χοντρό- παχύ επίχρισμα</a:t>
            </a:r>
          </a:p>
          <a:p>
            <a:pPr>
              <a:lnSpc>
                <a:spcPct val="150000"/>
              </a:lnSpc>
            </a:pPr>
            <a:r>
              <a:rPr lang="el-GR" dirty="0" smtClean="0">
                <a:latin typeface="Arial" pitchFamily="34" charset="0"/>
                <a:cs typeface="Arial" pitchFamily="34" charset="0"/>
              </a:rPr>
              <a:t>Ξήρανση του υλικού</a:t>
            </a:r>
          </a:p>
          <a:p>
            <a:pPr>
              <a:lnSpc>
                <a:spcPct val="150000"/>
              </a:lnSpc>
            </a:pPr>
            <a:r>
              <a:rPr lang="el-GR" dirty="0" smtClean="0">
                <a:latin typeface="Arial" pitchFamily="34" charset="0"/>
                <a:cs typeface="Arial" pitchFamily="34" charset="0"/>
              </a:rPr>
              <a:t>Μηχανική διάσπαση των κυττάρων</a:t>
            </a:r>
            <a:endParaRPr lang="en-GB"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23528" y="332656"/>
            <a:ext cx="8568952" cy="5909310"/>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Μέθοδοι συλλογής κυτταρολογικών υλικών για ανάλυση</a:t>
            </a:r>
          </a:p>
          <a:p>
            <a:pPr>
              <a:lnSpc>
                <a:spcPct val="150000"/>
              </a:lnSpc>
            </a:pPr>
            <a:endParaRPr lang="el-GR" b="1" dirty="0" smtClean="0">
              <a:latin typeface="Arial" pitchFamily="34" charset="0"/>
              <a:cs typeface="Arial" pitchFamily="34" charset="0"/>
            </a:endParaRPr>
          </a:p>
          <a:p>
            <a:pPr>
              <a:lnSpc>
                <a:spcPct val="150000"/>
              </a:lnSpc>
              <a:buFont typeface="Arial" pitchFamily="34" charset="0"/>
              <a:buChar char="•"/>
            </a:pPr>
            <a:r>
              <a:rPr lang="el-GR" b="1" dirty="0" err="1" smtClean="0">
                <a:latin typeface="Arial" pitchFamily="34" charset="0"/>
                <a:cs typeface="Arial" pitchFamily="34" charset="0"/>
              </a:rPr>
              <a:t>Αποφολιδωτική</a:t>
            </a:r>
            <a:r>
              <a:rPr lang="el-GR" b="1" dirty="0" smtClean="0">
                <a:latin typeface="Arial" pitchFamily="34" charset="0"/>
                <a:cs typeface="Arial" pitchFamily="34" charset="0"/>
              </a:rPr>
              <a:t> μέθοδος</a:t>
            </a:r>
          </a:p>
          <a:p>
            <a:pPr>
              <a:lnSpc>
                <a:spcPct val="150000"/>
              </a:lnSpc>
              <a:buFont typeface="Arial" pitchFamily="34" charset="0"/>
              <a:buChar char="•"/>
            </a:pPr>
            <a:r>
              <a:rPr lang="el-GR" b="1" dirty="0" smtClean="0">
                <a:latin typeface="Arial" pitchFamily="34" charset="0"/>
                <a:cs typeface="Arial" pitchFamily="34" charset="0"/>
              </a:rPr>
              <a:t>Παρεμβατική μέθοδος</a:t>
            </a:r>
          </a:p>
          <a:p>
            <a:pPr>
              <a:lnSpc>
                <a:spcPct val="150000"/>
              </a:lnSpc>
              <a:buFont typeface="Arial" pitchFamily="34" charset="0"/>
              <a:buChar char="•"/>
            </a:pPr>
            <a:endParaRPr lang="el-GR" b="1" dirty="0" smtClean="0">
              <a:latin typeface="Arial" pitchFamily="34" charset="0"/>
              <a:cs typeface="Arial" pitchFamily="34" charset="0"/>
            </a:endParaRPr>
          </a:p>
          <a:p>
            <a:pPr>
              <a:lnSpc>
                <a:spcPct val="150000"/>
              </a:lnSpc>
            </a:pPr>
            <a:r>
              <a:rPr lang="el-GR" u="sng" dirty="0" err="1" smtClean="0">
                <a:latin typeface="Arial" pitchFamily="34" charset="0"/>
                <a:cs typeface="Arial" pitchFamily="34" charset="0"/>
              </a:rPr>
              <a:t>Αποφολιδωτικά</a:t>
            </a:r>
            <a:r>
              <a:rPr lang="el-GR" u="sng" dirty="0" smtClean="0">
                <a:latin typeface="Arial" pitchFamily="34" charset="0"/>
                <a:cs typeface="Arial" pitchFamily="34" charset="0"/>
              </a:rPr>
              <a:t> Κυτταρολογικά υλικά: </a:t>
            </a:r>
          </a:p>
          <a:p>
            <a:pPr>
              <a:lnSpc>
                <a:spcPct val="150000"/>
              </a:lnSpc>
            </a:pPr>
            <a:r>
              <a:rPr lang="el-GR" dirty="0" smtClean="0">
                <a:latin typeface="Arial" pitchFamily="34" charset="0"/>
                <a:cs typeface="Arial" pitchFamily="34" charset="0"/>
              </a:rPr>
              <a:t>Υλικά που </a:t>
            </a:r>
            <a:r>
              <a:rPr lang="el-GR" dirty="0" err="1" smtClean="0">
                <a:latin typeface="Arial" pitchFamily="34" charset="0"/>
                <a:cs typeface="Arial" pitchFamily="34" charset="0"/>
              </a:rPr>
              <a:t>αποφολιδώνουν</a:t>
            </a:r>
            <a:r>
              <a:rPr lang="el-GR" dirty="0" smtClean="0">
                <a:latin typeface="Arial" pitchFamily="34" charset="0"/>
                <a:cs typeface="Arial" pitchFamily="34" charset="0"/>
              </a:rPr>
              <a:t> (αποπίπτουν) από την επιφάνεια/κοιλότητες του σώματος είτε λόγω αυθόρμητης απολέπισης ή μηχανικής (ξύσιμο/ </a:t>
            </a:r>
            <a:r>
              <a:rPr lang="el-GR" dirty="0" err="1" smtClean="0">
                <a:latin typeface="Arial" pitchFamily="34" charset="0"/>
                <a:cs typeface="Arial" pitchFamily="34" charset="0"/>
              </a:rPr>
              <a:t>ψύκτρα</a:t>
            </a:r>
            <a:r>
              <a:rPr lang="el-GR" dirty="0" smtClean="0">
                <a:latin typeface="Arial" pitchFamily="34" charset="0"/>
                <a:cs typeface="Arial" pitchFamily="34" charset="0"/>
              </a:rPr>
              <a:t>)</a:t>
            </a:r>
          </a:p>
          <a:p>
            <a:pPr>
              <a:lnSpc>
                <a:spcPct val="150000"/>
              </a:lnSpc>
            </a:pPr>
            <a:endParaRPr lang="el-GR" dirty="0" smtClean="0">
              <a:latin typeface="Arial" pitchFamily="34" charset="0"/>
              <a:cs typeface="Arial" pitchFamily="34" charset="0"/>
            </a:endParaRPr>
          </a:p>
          <a:p>
            <a:pPr>
              <a:lnSpc>
                <a:spcPct val="150000"/>
              </a:lnSpc>
            </a:pPr>
            <a:r>
              <a:rPr lang="el-GR" dirty="0" smtClean="0">
                <a:latin typeface="Arial" pitchFamily="34" charset="0"/>
                <a:cs typeface="Arial" pitchFamily="34" charset="0"/>
              </a:rPr>
              <a:t>Παράδειγμα: </a:t>
            </a:r>
            <a:r>
              <a:rPr lang="el-GR" u="sng" dirty="0" smtClean="0">
                <a:latin typeface="Arial" pitchFamily="34" charset="0"/>
                <a:cs typeface="Arial" pitchFamily="34" charset="0"/>
              </a:rPr>
              <a:t>Αυτόματη </a:t>
            </a:r>
            <a:r>
              <a:rPr lang="el-GR" u="sng" dirty="0" err="1" smtClean="0">
                <a:latin typeface="Arial" pitchFamily="34" charset="0"/>
                <a:cs typeface="Arial" pitchFamily="34" charset="0"/>
              </a:rPr>
              <a:t>αποφολίδωση</a:t>
            </a:r>
            <a:r>
              <a:rPr lang="el-GR" u="sng" dirty="0" smtClean="0">
                <a:latin typeface="Arial" pitchFamily="34" charset="0"/>
                <a:cs typeface="Arial" pitchFamily="34" charset="0"/>
              </a:rPr>
              <a:t> </a:t>
            </a:r>
            <a:r>
              <a:rPr lang="el-GR" dirty="0" smtClean="0">
                <a:latin typeface="Arial" pitchFamily="34" charset="0"/>
                <a:cs typeface="Arial" pitchFamily="34" charset="0"/>
              </a:rPr>
              <a:t>έχουμε όταν κύτταρα π.χ. της περιτοναϊκής κοιλότητας αποπίπτουν και αναμειγνύονται στο περιτοναϊκό υγρό. Το περιτοναϊκό υγρό μπορεί να συλλεχθεί με διάφορες μεθόδους για περαιτέρω εξέταση. Μηχανική </a:t>
            </a:r>
            <a:r>
              <a:rPr lang="el-GR" dirty="0" err="1" smtClean="0">
                <a:latin typeface="Arial" pitchFamily="34" charset="0"/>
                <a:cs typeface="Arial" pitchFamily="34" charset="0"/>
              </a:rPr>
              <a:t>αποφολίδωση</a:t>
            </a:r>
            <a:r>
              <a:rPr lang="el-GR" dirty="0" smtClean="0">
                <a:latin typeface="Arial" pitchFamily="34" charset="0"/>
                <a:cs typeface="Arial" pitchFamily="34" charset="0"/>
              </a:rPr>
              <a:t> έχουμε όταν με ειδική ξύστρα/βούρτσα </a:t>
            </a:r>
            <a:r>
              <a:rPr lang="el-GR" dirty="0" err="1" smtClean="0">
                <a:latin typeface="Arial" pitchFamily="34" charset="0"/>
                <a:cs typeface="Arial" pitchFamily="34" charset="0"/>
              </a:rPr>
              <a:t>αποφολιδώνουμε</a:t>
            </a:r>
            <a:r>
              <a:rPr lang="el-GR" dirty="0" smtClean="0">
                <a:latin typeface="Arial" pitchFamily="34" charset="0"/>
                <a:cs typeface="Arial" pitchFamily="34" charset="0"/>
              </a:rPr>
              <a:t>  (ξύνουμε) τα κύτταρα από μία επιφάνεια (π.χ. δέρμα) για περαιτέρω εξέταση</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0001" y="214290"/>
            <a:ext cx="8643998" cy="4247317"/>
          </a:xfrm>
          <a:prstGeom prst="rect">
            <a:avLst/>
          </a:prstGeom>
          <a:noFill/>
        </p:spPr>
        <p:txBody>
          <a:bodyPr wrap="square" rtlCol="0">
            <a:spAutoFit/>
          </a:bodyPr>
          <a:lstStyle/>
          <a:p>
            <a:pPr algn="ctr"/>
            <a:r>
              <a:rPr lang="el-GR" b="1" dirty="0" smtClean="0">
                <a:latin typeface="Arial" pitchFamily="34" charset="0"/>
                <a:cs typeface="Arial" pitchFamily="34" charset="0"/>
              </a:rPr>
              <a:t>Μέθοδοι συλλογής κυτταρολογικών υλικών για ανάλυση</a:t>
            </a:r>
          </a:p>
          <a:p>
            <a:endParaRPr lang="el-GR" b="1" dirty="0" smtClean="0">
              <a:latin typeface="Arial" pitchFamily="34" charset="0"/>
              <a:cs typeface="Arial" pitchFamily="34" charset="0"/>
            </a:endParaRPr>
          </a:p>
          <a:p>
            <a:endParaRPr lang="el-GR"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Υλικά </a:t>
            </a:r>
            <a:r>
              <a:rPr lang="el-GR" b="1" dirty="0" err="1" smtClean="0">
                <a:latin typeface="Arial" pitchFamily="34" charset="0"/>
                <a:cs typeface="Arial" pitchFamily="34" charset="0"/>
              </a:rPr>
              <a:t>αποφολιδωτικής</a:t>
            </a:r>
            <a:r>
              <a:rPr lang="el-GR" b="1" dirty="0" smtClean="0">
                <a:latin typeface="Arial" pitchFamily="34" charset="0"/>
                <a:cs typeface="Arial" pitchFamily="34" charset="0"/>
              </a:rPr>
              <a:t> κυτταρολογίας:</a:t>
            </a:r>
          </a:p>
          <a:p>
            <a:pPr>
              <a:lnSpc>
                <a:spcPct val="150000"/>
              </a:lnSpc>
            </a:pPr>
            <a:r>
              <a:rPr lang="el-GR" dirty="0" smtClean="0">
                <a:latin typeface="Arial" pitchFamily="34" charset="0"/>
                <a:cs typeface="Arial" pitchFamily="34" charset="0"/>
              </a:rPr>
              <a:t>Πτύελα</a:t>
            </a:r>
          </a:p>
          <a:p>
            <a:pPr>
              <a:lnSpc>
                <a:spcPct val="150000"/>
              </a:lnSpc>
            </a:pPr>
            <a:r>
              <a:rPr lang="el-GR" dirty="0" smtClean="0">
                <a:latin typeface="Arial" pitchFamily="34" charset="0"/>
                <a:cs typeface="Arial" pitchFamily="34" charset="0"/>
              </a:rPr>
              <a:t>Ούρα</a:t>
            </a:r>
          </a:p>
          <a:p>
            <a:pPr>
              <a:lnSpc>
                <a:spcPct val="150000"/>
              </a:lnSpc>
            </a:pPr>
            <a:r>
              <a:rPr lang="el-GR" dirty="0" smtClean="0">
                <a:latin typeface="Arial" pitchFamily="34" charset="0"/>
                <a:cs typeface="Arial" pitchFamily="34" charset="0"/>
              </a:rPr>
              <a:t>γαστρικό υγρό</a:t>
            </a:r>
          </a:p>
          <a:p>
            <a:pPr>
              <a:lnSpc>
                <a:spcPct val="150000"/>
              </a:lnSpc>
            </a:pPr>
            <a:r>
              <a:rPr lang="el-GR" dirty="0" smtClean="0">
                <a:latin typeface="Arial" pitchFamily="34" charset="0"/>
                <a:cs typeface="Arial" pitchFamily="34" charset="0"/>
              </a:rPr>
              <a:t>υγρά κοιλοτήτων (πλευριτικό, </a:t>
            </a:r>
            <a:r>
              <a:rPr lang="el-GR" dirty="0" err="1" smtClean="0">
                <a:latin typeface="Arial" pitchFamily="34" charset="0"/>
                <a:cs typeface="Arial" pitchFamily="34" charset="0"/>
              </a:rPr>
              <a:t>ασκιτικό</a:t>
            </a:r>
            <a:r>
              <a:rPr lang="el-GR" dirty="0" smtClean="0">
                <a:latin typeface="Arial" pitchFamily="34" charset="0"/>
                <a:cs typeface="Arial" pitchFamily="34" charset="0"/>
              </a:rPr>
              <a:t>, αρθρικό, εγκεφαλονωτιαίο, </a:t>
            </a:r>
            <a:r>
              <a:rPr lang="el-GR" dirty="0" err="1" smtClean="0">
                <a:latin typeface="Arial" pitchFamily="34" charset="0"/>
                <a:cs typeface="Arial" pitchFamily="34" charset="0"/>
              </a:rPr>
              <a:t>περικαρδιακό</a:t>
            </a:r>
            <a:r>
              <a:rPr lang="el-GR" dirty="0" smtClean="0">
                <a:latin typeface="Arial" pitchFamily="34" charset="0"/>
                <a:cs typeface="Arial" pitchFamily="34" charset="0"/>
              </a:rPr>
              <a:t>)</a:t>
            </a:r>
          </a:p>
          <a:p>
            <a:pPr>
              <a:lnSpc>
                <a:spcPct val="150000"/>
              </a:lnSpc>
            </a:pPr>
            <a:r>
              <a:rPr lang="el-GR" dirty="0" smtClean="0">
                <a:latin typeface="Arial" pitchFamily="34" charset="0"/>
                <a:cs typeface="Arial" pitchFamily="34" charset="0"/>
              </a:rPr>
              <a:t>υλικά πού λαμβάνονται απ' ευθείας από τα όργανα όπως επιχρίσματα</a:t>
            </a:r>
            <a:r>
              <a:rPr lang="el-GR" b="1" dirty="0" smtClean="0">
                <a:latin typeface="Arial" pitchFamily="34" charset="0"/>
                <a:cs typeface="Arial" pitchFamily="34" charset="0"/>
              </a:rPr>
              <a:t>:</a:t>
            </a:r>
            <a:r>
              <a:rPr lang="el-GR" dirty="0" smtClean="0">
                <a:latin typeface="Arial" pitchFamily="34" charset="0"/>
                <a:cs typeface="Arial" pitchFamily="34" charset="0"/>
              </a:rPr>
              <a:t> </a:t>
            </a:r>
            <a:r>
              <a:rPr lang="el-GR" dirty="0" err="1" smtClean="0">
                <a:latin typeface="Arial" pitchFamily="34" charset="0"/>
                <a:cs typeface="Arial" pitchFamily="34" charset="0"/>
              </a:rPr>
              <a:t>κολποτραχηλικά</a:t>
            </a:r>
            <a:r>
              <a:rPr lang="el-GR" dirty="0" smtClean="0">
                <a:latin typeface="Arial" pitchFamily="34" charset="0"/>
                <a:cs typeface="Arial" pitchFamily="34" charset="0"/>
              </a:rPr>
              <a:t> επιχρίσματα, αλλοιώσεων στοματικής κοιλότητας, θηλής μαστού, δέρματος, βλεννογόνων, αιδοίου, πρωκτού </a:t>
            </a:r>
            <a:r>
              <a:rPr lang="el-GR" dirty="0" err="1" smtClean="0">
                <a:latin typeface="Arial" pitchFamily="34" charset="0"/>
                <a:cs typeface="Arial" pitchFamily="34" charset="0"/>
              </a:rPr>
              <a:t>κ.λ.π</a:t>
            </a:r>
            <a:r>
              <a:rPr lang="el-GR" dirty="0" smtClean="0">
                <a:latin typeface="Arial" pitchFamily="34" charset="0"/>
                <a:cs typeface="Arial" pitchFamily="34" charset="0"/>
              </a:rPr>
              <a:t>.</a:t>
            </a:r>
            <a:endParaRPr lang="el-GR"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87624" y="332656"/>
            <a:ext cx="7000924" cy="369332"/>
          </a:xfrm>
          <a:prstGeom prst="rect">
            <a:avLst/>
          </a:prstGeom>
        </p:spPr>
        <p:txBody>
          <a:bodyPr wrap="square">
            <a:spAutoFit/>
          </a:bodyPr>
          <a:lstStyle/>
          <a:p>
            <a:pPr algn="ctr"/>
            <a:r>
              <a:rPr lang="el-GR" b="1" dirty="0" smtClean="0">
                <a:latin typeface="Arial" pitchFamily="34" charset="0"/>
                <a:cs typeface="Arial" pitchFamily="34" charset="0"/>
              </a:rPr>
              <a:t>Υλικά συλλογής </a:t>
            </a:r>
            <a:r>
              <a:rPr lang="el-GR" b="1" dirty="0" err="1" smtClean="0">
                <a:latin typeface="Arial" pitchFamily="34" charset="0"/>
                <a:cs typeface="Arial" pitchFamily="34" charset="0"/>
              </a:rPr>
              <a:t>αποφολιδωτικών</a:t>
            </a:r>
            <a:r>
              <a:rPr lang="el-GR" b="1" dirty="0" smtClean="0">
                <a:latin typeface="Arial" pitchFamily="34" charset="0"/>
                <a:cs typeface="Arial" pitchFamily="34" charset="0"/>
              </a:rPr>
              <a:t> κυττάρων </a:t>
            </a:r>
          </a:p>
        </p:txBody>
      </p:sp>
      <p:pic>
        <p:nvPicPr>
          <p:cNvPr id="1029" name="Picture 5"/>
          <p:cNvPicPr>
            <a:picLocks noChangeAspect="1" noChangeArrowheads="1"/>
          </p:cNvPicPr>
          <p:nvPr/>
        </p:nvPicPr>
        <p:blipFill>
          <a:blip r:embed="rId2" cstate="print"/>
          <a:srcRect/>
          <a:stretch>
            <a:fillRect/>
          </a:stretch>
        </p:blipFill>
        <p:spPr bwMode="auto">
          <a:xfrm>
            <a:off x="142844" y="1928802"/>
            <a:ext cx="4762500" cy="47625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3" cstate="print"/>
          <a:srcRect/>
          <a:stretch>
            <a:fillRect/>
          </a:stretch>
        </p:blipFill>
        <p:spPr bwMode="auto">
          <a:xfrm>
            <a:off x="4500562" y="1643050"/>
            <a:ext cx="3429024" cy="2133602"/>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5072066" y="3786190"/>
            <a:ext cx="3071834" cy="292893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214290"/>
            <a:ext cx="8572560" cy="5909310"/>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Μέθοδοι συλλογής κυτταρολογικών υλικών για ανάλυση</a:t>
            </a:r>
          </a:p>
          <a:p>
            <a:pPr>
              <a:lnSpc>
                <a:spcPct val="150000"/>
              </a:lnSpc>
            </a:pP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Παρεμβατική μέθοδος:</a:t>
            </a:r>
          </a:p>
          <a:p>
            <a:pPr>
              <a:lnSpc>
                <a:spcPct val="150000"/>
              </a:lnSpc>
            </a:pPr>
            <a:endParaRPr lang="el-GR" b="1" dirty="0" smtClean="0">
              <a:latin typeface="Arial" pitchFamily="34" charset="0"/>
              <a:cs typeface="Arial" pitchFamily="34" charset="0"/>
            </a:endParaRPr>
          </a:p>
          <a:p>
            <a:pPr marL="342900" indent="-342900">
              <a:lnSpc>
                <a:spcPct val="150000"/>
              </a:lnSpc>
              <a:buFont typeface="+mj-lt"/>
              <a:buAutoNum type="arabicPeriod"/>
            </a:pPr>
            <a:r>
              <a:rPr lang="el-GR" dirty="0" smtClean="0">
                <a:latin typeface="Arial" pitchFamily="34" charset="0"/>
                <a:cs typeface="Arial" pitchFamily="34" charset="0"/>
              </a:rPr>
              <a:t>Συλλογή δια λεπτής βελόνης</a:t>
            </a:r>
          </a:p>
          <a:p>
            <a:pPr marL="342900" indent="-342900">
              <a:lnSpc>
                <a:spcPct val="150000"/>
              </a:lnSpc>
              <a:buFont typeface="+mj-lt"/>
              <a:buAutoNum type="arabicPeriod"/>
            </a:pPr>
            <a:r>
              <a:rPr lang="el-GR" dirty="0" smtClean="0">
                <a:latin typeface="Arial" pitchFamily="34" charset="0"/>
                <a:cs typeface="Arial" pitchFamily="34" charset="0"/>
              </a:rPr>
              <a:t>Συλλογή υλικών μετά από ενδοσκοπήσεις. </a:t>
            </a:r>
          </a:p>
          <a:p>
            <a:pPr>
              <a:lnSpc>
                <a:spcPct val="150000"/>
              </a:lnSpc>
            </a:pP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FNAC ψηλαφητών ή μη αλλοιώσεων </a:t>
            </a:r>
            <a:r>
              <a:rPr lang="el-GR" b="1" dirty="0" err="1" smtClean="0">
                <a:latin typeface="Arial" pitchFamily="34" charset="0"/>
                <a:cs typeface="Arial" pitchFamily="34" charset="0"/>
              </a:rPr>
              <a:t>επιπολής</a:t>
            </a:r>
            <a:r>
              <a:rPr lang="el-GR" b="1" dirty="0" smtClean="0">
                <a:latin typeface="Arial" pitchFamily="34" charset="0"/>
                <a:cs typeface="Arial" pitchFamily="34" charset="0"/>
              </a:rPr>
              <a:t> οργάνων και αλλοιώσεων εν τω </a:t>
            </a:r>
            <a:r>
              <a:rPr lang="el-GR" b="1" dirty="0" err="1" smtClean="0">
                <a:latin typeface="Arial" pitchFamily="34" charset="0"/>
                <a:cs typeface="Arial" pitchFamily="34" charset="0"/>
              </a:rPr>
              <a:t>βάθει</a:t>
            </a:r>
            <a:r>
              <a:rPr lang="el-GR" b="1" dirty="0" smtClean="0">
                <a:latin typeface="Arial" pitchFamily="34" charset="0"/>
                <a:cs typeface="Arial" pitchFamily="34" charset="0"/>
              </a:rPr>
              <a:t> οργάνων:</a:t>
            </a:r>
          </a:p>
          <a:p>
            <a:pPr>
              <a:lnSpc>
                <a:spcPct val="150000"/>
              </a:lnSpc>
            </a:pPr>
            <a:r>
              <a:rPr lang="el-GR" dirty="0" smtClean="0">
                <a:latin typeface="Arial" pitchFamily="34" charset="0"/>
                <a:cs typeface="Arial" pitchFamily="34" charset="0"/>
              </a:rPr>
              <a:t>μαστός, θυρεοειδής, λεμφαδένες, σιελογόνοι αδένες, υποδόριος ιστός, δέρμα, πνεύμονας, </a:t>
            </a:r>
            <a:r>
              <a:rPr lang="el-GR" dirty="0" err="1" smtClean="0">
                <a:latin typeface="Arial" pitchFamily="34" charset="0"/>
                <a:cs typeface="Arial" pitchFamily="34" charset="0"/>
              </a:rPr>
              <a:t>μεσοθωράκιο</a:t>
            </a:r>
            <a:r>
              <a:rPr lang="el-GR" dirty="0" smtClean="0">
                <a:latin typeface="Arial" pitchFamily="34" charset="0"/>
                <a:cs typeface="Arial" pitchFamily="34" charset="0"/>
              </a:rPr>
              <a:t>, ήπαρ, πάγκρεας, οστά κλπ με την βοήθεια ή μη υπερήχων ή αξονικού τομογράφου</a:t>
            </a:r>
          </a:p>
          <a:p>
            <a:pPr>
              <a:lnSpc>
                <a:spcPct val="150000"/>
              </a:lnSpc>
            </a:pPr>
            <a:r>
              <a:rPr lang="el-GR" dirty="0" smtClean="0">
                <a:latin typeface="Arial" pitchFamily="34" charset="0"/>
                <a:cs typeface="Arial" pitchFamily="34" charset="0"/>
              </a:rPr>
              <a:t/>
            </a:r>
            <a:br>
              <a:rPr lang="el-GR" dirty="0" smtClean="0">
                <a:latin typeface="Arial" pitchFamily="34" charset="0"/>
                <a:cs typeface="Arial" pitchFamily="34" charset="0"/>
              </a:rPr>
            </a:br>
            <a:endParaRPr lang="el-GR"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51520" y="332656"/>
            <a:ext cx="8280920" cy="4247317"/>
          </a:xfrm>
          <a:prstGeom prst="rect">
            <a:avLst/>
          </a:prstGeom>
        </p:spPr>
        <p:txBody>
          <a:bodyPr wrap="square">
            <a:spAutoFit/>
          </a:bodyPr>
          <a:lstStyle/>
          <a:p>
            <a:pPr algn="ctr">
              <a:lnSpc>
                <a:spcPct val="150000"/>
              </a:lnSpc>
            </a:pPr>
            <a:r>
              <a:rPr lang="el-GR" b="1" dirty="0" smtClean="0">
                <a:latin typeface="Arial" pitchFamily="34" charset="0"/>
                <a:cs typeface="Arial" pitchFamily="34" charset="0"/>
              </a:rPr>
              <a:t>Μέθοδοι συλλογής κυτταρολογικών υλικών για ανάλυση</a:t>
            </a:r>
          </a:p>
          <a:p>
            <a:pPr algn="ctr">
              <a:lnSpc>
                <a:spcPct val="150000"/>
              </a:lnSpc>
            </a:pPr>
            <a:endParaRPr lang="el-GR" b="1" dirty="0" smtClean="0">
              <a:latin typeface="Arial" pitchFamily="34" charset="0"/>
              <a:cs typeface="Arial" pitchFamily="34" charset="0"/>
            </a:endParaRPr>
          </a:p>
          <a:p>
            <a:pPr>
              <a:lnSpc>
                <a:spcPct val="150000"/>
              </a:lnSpc>
            </a:pPr>
            <a:r>
              <a:rPr lang="el-GR" b="1" dirty="0" smtClean="0">
                <a:latin typeface="Arial" pitchFamily="34" charset="0"/>
                <a:cs typeface="Arial" pitchFamily="34" charset="0"/>
              </a:rPr>
              <a:t>Υλικά μετά από ενδοσκοπήσεις</a:t>
            </a:r>
            <a:r>
              <a:rPr lang="el-GR" dirty="0" smtClean="0">
                <a:latin typeface="Arial" pitchFamily="34" charset="0"/>
                <a:cs typeface="Arial" pitchFamily="34" charset="0"/>
              </a:rPr>
              <a:t> όπως βρογχοσκόπηση, </a:t>
            </a:r>
            <a:r>
              <a:rPr lang="el-GR" dirty="0" err="1" smtClean="0">
                <a:latin typeface="Arial" pitchFamily="34" charset="0"/>
                <a:cs typeface="Arial" pitchFamily="34" charset="0"/>
              </a:rPr>
              <a:t>γαστροοισοφαγοσκόπηση</a:t>
            </a:r>
            <a:r>
              <a:rPr lang="el-GR" dirty="0" smtClean="0">
                <a:latin typeface="Arial" pitchFamily="34" charset="0"/>
                <a:cs typeface="Arial" pitchFamily="34" charset="0"/>
              </a:rPr>
              <a:t>, κυστεοσκόπηση, </a:t>
            </a:r>
            <a:r>
              <a:rPr lang="el-GR" dirty="0" err="1" smtClean="0">
                <a:latin typeface="Arial" pitchFamily="34" charset="0"/>
                <a:cs typeface="Arial" pitchFamily="34" charset="0"/>
              </a:rPr>
              <a:t>ERCP</a:t>
            </a:r>
            <a:r>
              <a:rPr lang="el-GR" dirty="0" smtClean="0">
                <a:latin typeface="Arial" pitchFamily="34" charset="0"/>
                <a:cs typeface="Arial" pitchFamily="34" charset="0"/>
              </a:rPr>
              <a:t> (ενδοσκοπική παλίνδρομος </a:t>
            </a:r>
            <a:r>
              <a:rPr lang="el-GR" dirty="0" err="1" smtClean="0">
                <a:latin typeface="Arial" pitchFamily="34" charset="0"/>
                <a:cs typeface="Arial" pitchFamily="34" charset="0"/>
              </a:rPr>
              <a:t>χολάγγειο</a:t>
            </a:r>
            <a:r>
              <a:rPr lang="el-GR" dirty="0" smtClean="0">
                <a:latin typeface="Arial" pitchFamily="34" charset="0"/>
                <a:cs typeface="Arial" pitchFamily="34" charset="0"/>
              </a:rPr>
              <a:t> </a:t>
            </a:r>
            <a:r>
              <a:rPr lang="el-GR" dirty="0" err="1" smtClean="0">
                <a:latin typeface="Arial" pitchFamily="34" charset="0"/>
                <a:cs typeface="Arial" pitchFamily="34" charset="0"/>
              </a:rPr>
              <a:t>παγκρεατογραφία</a:t>
            </a:r>
            <a:r>
              <a:rPr lang="el-GR" dirty="0" smtClean="0">
                <a:latin typeface="Arial" pitchFamily="34" charset="0"/>
                <a:cs typeface="Arial" pitchFamily="34" charset="0"/>
              </a:rPr>
              <a:t>) υπό την καθοδήγηση ή όχι απεικονιστικών μεθόδων</a:t>
            </a:r>
          </a:p>
          <a:p>
            <a:pPr>
              <a:lnSpc>
                <a:spcPct val="150000"/>
              </a:lnSpc>
            </a:pPr>
            <a:r>
              <a:rPr lang="el-GR" dirty="0" smtClean="0">
                <a:latin typeface="Arial" pitchFamily="34" charset="0"/>
                <a:cs typeface="Arial" pitchFamily="34" charset="0"/>
              </a:rPr>
              <a:t/>
            </a:r>
            <a:br>
              <a:rPr lang="el-GR" dirty="0" smtClean="0">
                <a:latin typeface="Arial" pitchFamily="34" charset="0"/>
                <a:cs typeface="Arial" pitchFamily="34" charset="0"/>
              </a:rPr>
            </a:br>
            <a:r>
              <a:rPr lang="el-GR" b="1" dirty="0" err="1" smtClean="0">
                <a:latin typeface="Arial" pitchFamily="34" charset="0"/>
                <a:cs typeface="Arial" pitchFamily="34" charset="0"/>
              </a:rPr>
              <a:t>Εντυπώματα</a:t>
            </a:r>
            <a:r>
              <a:rPr lang="el-GR" b="1" dirty="0" smtClean="0">
                <a:latin typeface="Arial" pitchFamily="34" charset="0"/>
                <a:cs typeface="Arial" pitchFamily="34" charset="0"/>
              </a:rPr>
              <a:t> χειρουργικών παρασκευασμάτων</a:t>
            </a:r>
            <a:r>
              <a:rPr lang="el-GR" dirty="0" smtClean="0">
                <a:latin typeface="Arial" pitchFamily="34" charset="0"/>
                <a:cs typeface="Arial" pitchFamily="34" charset="0"/>
              </a:rPr>
              <a:t> ή κατά τη διάρκεια του χειρουργείου</a:t>
            </a:r>
          </a:p>
          <a:p>
            <a:pPr algn="ctr">
              <a:lnSpc>
                <a:spcPct val="150000"/>
              </a:lnSpc>
            </a:pPr>
            <a:endParaRPr lang="el-GR" b="1" dirty="0" smtClean="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0" y="3140968"/>
            <a:ext cx="4211960" cy="3284984"/>
          </a:xfrm>
          <a:prstGeom prst="rect">
            <a:avLst/>
          </a:prstGeom>
          <a:noFill/>
          <a:ln w="9525">
            <a:noFill/>
            <a:miter lim="800000"/>
            <a:headEnd/>
            <a:tailEnd/>
          </a:ln>
          <a:effectLst/>
        </p:spPr>
      </p:pic>
      <p:sp>
        <p:nvSpPr>
          <p:cNvPr id="5" name="4 - Ορθογώνιο"/>
          <p:cNvSpPr/>
          <p:nvPr/>
        </p:nvSpPr>
        <p:spPr>
          <a:xfrm>
            <a:off x="1797683" y="285728"/>
            <a:ext cx="6034216" cy="369332"/>
          </a:xfrm>
          <a:prstGeom prst="rect">
            <a:avLst/>
          </a:prstGeom>
        </p:spPr>
        <p:txBody>
          <a:bodyPr wrap="none">
            <a:spAutoFit/>
          </a:bodyPr>
          <a:lstStyle/>
          <a:p>
            <a:pPr marL="342900" indent="-342900"/>
            <a:r>
              <a:rPr lang="el-GR" b="1" dirty="0" smtClean="0">
                <a:latin typeface="Arial" pitchFamily="34" charset="0"/>
                <a:cs typeface="Arial" pitchFamily="34" charset="0"/>
              </a:rPr>
              <a:t>Συλλογή κυτταρολογικών υλικών δια λεπτής βελόνης</a:t>
            </a:r>
          </a:p>
        </p:txBody>
      </p:sp>
      <p:pic>
        <p:nvPicPr>
          <p:cNvPr id="2052" name="Picture 4"/>
          <p:cNvPicPr>
            <a:picLocks noChangeAspect="1" noChangeArrowheads="1"/>
          </p:cNvPicPr>
          <p:nvPr/>
        </p:nvPicPr>
        <p:blipFill>
          <a:blip r:embed="rId3" cstate="print"/>
          <a:srcRect/>
          <a:stretch>
            <a:fillRect/>
          </a:stretch>
        </p:blipFill>
        <p:spPr bwMode="auto">
          <a:xfrm>
            <a:off x="4214810" y="2214554"/>
            <a:ext cx="4643436" cy="328614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885</Words>
  <Application>Microsoft Office PowerPoint</Application>
  <PresentationFormat>On-screen Show (4:3)</PresentationFormat>
  <Paragraphs>159</Paragraphs>
  <Slides>31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Θέμα του Office</vt:lpstr>
      <vt:lpstr>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tzeka</cp:lastModifiedBy>
  <cp:revision>38</cp:revision>
  <dcterms:created xsi:type="dcterms:W3CDTF">2016-05-29T18:47:16Z</dcterms:created>
  <dcterms:modified xsi:type="dcterms:W3CDTF">2017-05-22T18:11:15Z</dcterms:modified>
</cp:coreProperties>
</file>