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74" r:id="rId4"/>
    <p:sldId id="259" r:id="rId5"/>
    <p:sldId id="275" r:id="rId6"/>
    <p:sldId id="261" r:id="rId7"/>
    <p:sldId id="267" r:id="rId8"/>
    <p:sldId id="268" r:id="rId9"/>
    <p:sldId id="270" r:id="rId10"/>
    <p:sldId id="258" r:id="rId11"/>
    <p:sldId id="266" r:id="rId12"/>
    <p:sldId id="276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1/3/2017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1/3/2017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1/3/2017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1/3/2017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1/3/2017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1/3/2017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467544" y="1172359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sz="4400" b="1" dirty="0" err="1" smtClean="0">
                <a:latin typeface="Arial" pitchFamily="34" charset="0"/>
                <a:cs typeface="Arial" pitchFamily="34" charset="0"/>
              </a:rPr>
              <a:t>Ιστοχημεία</a:t>
            </a:r>
            <a:endParaRPr lang="el-GR" sz="4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l-GR" sz="4400" b="1" dirty="0" smtClean="0">
                <a:latin typeface="Arial" pitchFamily="34" charset="0"/>
                <a:cs typeface="Arial" pitchFamily="34" charset="0"/>
              </a:rPr>
              <a:t>Ιστοχημικές Τεχνικές και Ιστοχημικές Χρώσεις </a:t>
            </a:r>
          </a:p>
          <a:p>
            <a:endParaRPr lang="el-G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251520" y="58847"/>
            <a:ext cx="8640960" cy="6498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200000"/>
              </a:lnSpc>
            </a:pP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Ιστοχημικές χρωστικές –Δράση </a:t>
            </a:r>
          </a:p>
          <a:p>
            <a:pPr lvl="0">
              <a:lnSpc>
                <a:spcPct val="200000"/>
              </a:lnSpc>
            </a:pPr>
            <a:r>
              <a:rPr lang="el-GR" sz="2000" u="sng" dirty="0" smtClean="0">
                <a:latin typeface="Arial" pitchFamily="34" charset="0"/>
                <a:cs typeface="Arial" pitchFamily="34" charset="0"/>
              </a:rPr>
              <a:t>Δρούν με δύο διαφορετικούς τρόπους</a:t>
            </a:r>
          </a:p>
          <a:p>
            <a:pPr marL="631825" lvl="0">
              <a:lnSpc>
                <a:spcPct val="200000"/>
              </a:lnSpc>
              <a:buFont typeface="Arial" pitchFamily="34" charset="0"/>
              <a:buChar char="•"/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Άμεσα (άμεση αντίδραση με τον ιστό)</a:t>
            </a:r>
          </a:p>
          <a:p>
            <a:pPr marL="631825" lvl="0">
              <a:lnSpc>
                <a:spcPct val="200000"/>
              </a:lnSpc>
              <a:buFont typeface="Arial" pitchFamily="34" charset="0"/>
              <a:buChar char="•"/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Έμμεσα (απαιτείται επεξεργασία του ιστού με υπόστρωμα πρόσδεσης ή με διαβρωτική/ οξειδωτική ουσία)</a:t>
            </a:r>
          </a:p>
          <a:p>
            <a:pPr marL="631825" lvl="0">
              <a:lnSpc>
                <a:spcPct val="200000"/>
              </a:lnSpc>
            </a:pP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Σε μερικές ιστοχημικές χρώσεις το επιθυμητό χρώμα πρέπει να είναι προσεκτικά ελεγχόμενο. Αυτό επιτυγχάνεται με την διακοπή της αντίδρασης ή με την απομάκρυνση της επιπλέον χρωστικής με άλλο αντιδραστήριο.</a:t>
            </a:r>
          </a:p>
          <a:p>
            <a:pPr>
              <a:lnSpc>
                <a:spcPct val="150000"/>
              </a:lnSpc>
            </a:pP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Για πολλά και διαφορετικά οργανίδια ή χαρακτηριστικά στοιχεία του κυττάρου έχουν βρεθεί και εφαρμόζονται ειδικές ιστοχημικές χρωστικές.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97182" y="116632"/>
            <a:ext cx="8749636" cy="5883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Ιστοχημικές χρώσεις- όροι 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Ιστοχημείας</a:t>
            </a:r>
            <a:endParaRPr lang="el-GR" sz="2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Σταθεροποιητές ή στερεωτές (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Mordants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Είναι στυπτικές ουσίες, αποτελούν συστατικό της χρωστικής. Δημιουργείται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χηλική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συμπλοκοποίηση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μεταξύ της στυπτικής ουσίας και της χρωστικής μέσω ομοιοπολικών δεσμών με αποτέλεσμα να αλλάζει η αντίδραση αυτής. Συνήθως είναι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πολυσθενή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μεταλλικά ιόντα.</a:t>
            </a:r>
          </a:p>
          <a:p>
            <a:pPr>
              <a:lnSpc>
                <a:spcPct val="150000"/>
              </a:lnSpc>
            </a:pP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2000" u="sng" dirty="0" smtClean="0">
                <a:latin typeface="Arial" pitchFamily="34" charset="0"/>
                <a:cs typeface="Arial" pitchFamily="34" charset="0"/>
              </a:rPr>
              <a:t>Παράδειγμα:</a:t>
            </a:r>
          </a:p>
          <a:p>
            <a:pPr>
              <a:lnSpc>
                <a:spcPct val="150000"/>
              </a:lnSpc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Η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Αιματοξυλίνη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είναι όξινη ουσία. Σε συνδυασμό (σχεδόν πάντα) με αλουμίνιο ή σίδηρο (στερεωτική ουσία) γίνεται βασική χρωστική</a:t>
            </a:r>
          </a:p>
          <a:p>
            <a:pPr>
              <a:lnSpc>
                <a:spcPct val="150000"/>
              </a:lnSpc>
            </a:pPr>
            <a:endParaRPr lang="el-GR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251520" y="188640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b="1" dirty="0" smtClean="0">
                <a:latin typeface="Arial" pitchFamily="34" charset="0"/>
                <a:cs typeface="Arial" pitchFamily="34" charset="0"/>
              </a:rPr>
              <a:t>Ιστοχημικές χρώσεις- όροι </a:t>
            </a:r>
            <a:r>
              <a:rPr lang="el-GR" b="1" dirty="0" err="1" smtClean="0">
                <a:latin typeface="Arial" pitchFamily="34" charset="0"/>
                <a:cs typeface="Arial" pitchFamily="34" charset="0"/>
              </a:rPr>
              <a:t>Ιστοχημείας</a:t>
            </a:r>
            <a:endParaRPr lang="el-GR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l-GR" b="1" dirty="0" smtClean="0">
                <a:latin typeface="Arial" pitchFamily="34" charset="0"/>
                <a:cs typeface="Arial" pitchFamily="34" charset="0"/>
              </a:rPr>
              <a:t>Σταθεροποιητές ή στερεωτές (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Mordants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endParaRPr lang="el-GR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Εφαρμογή των σταθεροποιητών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Εφαρμόζονται πριν την χρωστική η οποία ακολουθεί. Πχ.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iron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hematoxylin</a:t>
            </a: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Εφαρμόζονται μαζί με την χρωστική αφού αναμιχθούν μαζί. Π.χ.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Alum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hematoxylin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Εφαρμόζονται μετά την χρωστική. Π.χ. η χρωστική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phenocyanin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TC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εφαρμόζεται πρώτα και ακολουθεί σιδηρούχος σταθεροποιητής. </a:t>
            </a:r>
          </a:p>
          <a:p>
            <a:pPr marL="342900" indent="-342900">
              <a:lnSpc>
                <a:spcPct val="150000"/>
              </a:lnSpc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Όλα τα μέταλλα δεν λειτουργούν σαν σταθεροποιητές.  Οι συχνότερα χρησιμοποιούμενοι σταθεροποιητές είναι το τρισθενές αλουμίνιο και ο τρισθενής σιδηρούχος σίδηρος (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ferric iron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). Λιγότερα χρησιμοποιούμενα είναι το ασβέστιο, το χρώμιο, ο μόλυβδος, το βολφράμιο, το μολυβδαίνιο.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61764" y="143336"/>
            <a:ext cx="8820472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Ιστορική εξέλιξη της 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Ιστοχημείας</a:t>
            </a:r>
            <a:endParaRPr lang="el-GR" sz="2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endParaRPr lang="el-GR" sz="20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Ο Ιπποκράτης θεωρούσε ότι οι ασθένειες προκαλούνται από ανισορροπίες σε 4 βασικές ουσίες του σώματος: φλέγμα, αίμα, μαύρη χολή, και κίτρινη χολή. </a:t>
            </a:r>
          </a:p>
          <a:p>
            <a:pPr>
              <a:lnSpc>
                <a:spcPct val="150000"/>
              </a:lnSpc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Μέχρι τον  19ο αιώνα, η άποψη αυτή αποτέλεσε το δόγμα στην αντιμετώπιση των ασθενειών. Η προσέγγιση αυτή υποδηλώνει ότι η κύρια εστίαση της ιατρικής στον μεσαίωνα, ήταν μη-μορφολογική και επικεντρωνόταν στην βιολογική χημεία. </a:t>
            </a:r>
          </a:p>
          <a:p>
            <a:pPr>
              <a:lnSpc>
                <a:spcPct val="150000"/>
              </a:lnSpc>
            </a:pP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Τον 16</a:t>
            </a:r>
            <a:r>
              <a:rPr lang="el-GR" sz="2000" baseline="30000" dirty="0" smtClean="0">
                <a:latin typeface="Arial" pitchFamily="34" charset="0"/>
                <a:cs typeface="Arial" pitchFamily="34" charset="0"/>
              </a:rPr>
              <a:t>ο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αιώνα η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ιστοχημεία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των φυτών και ζώων γνωρίζει</a:t>
            </a:r>
          </a:p>
          <a:p>
            <a:pPr>
              <a:lnSpc>
                <a:spcPct val="150000"/>
              </a:lnSpc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άνθηση αλλά δεν εφαρμόζεται στην διάγνωση ασθενειών. </a:t>
            </a:r>
          </a:p>
        </p:txBody>
      </p:sp>
      <p:sp>
        <p:nvSpPr>
          <p:cNvPr id="1026" name="AutoShape 2" descr="Αποτέλεσμα εικόνας για hippocrates"/>
          <p:cNvSpPr>
            <a:spLocks noChangeAspect="1" noChangeArrowheads="1"/>
          </p:cNvSpPr>
          <p:nvPr/>
        </p:nvSpPr>
        <p:spPr bwMode="auto">
          <a:xfrm>
            <a:off x="155575" y="-1790700"/>
            <a:ext cx="2543175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077072"/>
            <a:ext cx="176212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323528" y="260648"/>
            <a:ext cx="8352928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b="1" dirty="0" smtClean="0">
                <a:latin typeface="Arial" pitchFamily="34" charset="0"/>
                <a:cs typeface="Arial" pitchFamily="34" charset="0"/>
              </a:rPr>
              <a:t>Ιστορική εξέλιξη της </a:t>
            </a:r>
            <a:r>
              <a:rPr lang="el-GR" b="1" dirty="0" err="1" smtClean="0">
                <a:latin typeface="Arial" pitchFamily="34" charset="0"/>
                <a:cs typeface="Arial" pitchFamily="34" charset="0"/>
              </a:rPr>
              <a:t>Ιστοχημείας</a:t>
            </a:r>
            <a:endParaRPr lang="el-GR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Τον 19ο αιώνα οι ιστολόγοι επικεντρώνονται στην μορφολογία του κυττάρου-ιστού και αδυνατούν να  συσχετίσουν τις ιστολογικές χρωστικές με την κυτταρική χημεία. </a:t>
            </a:r>
          </a:p>
          <a:p>
            <a:pPr>
              <a:lnSpc>
                <a:spcPct val="150000"/>
              </a:lnSpc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Στα μέσα του 1800, οι βαφές ανιλίνης ήταν σε γενική χρήση, η κοπή τομών παραφίνης είναι ρουτίνα και μπαίνουν πλέον οι βάσεις για την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ιστοχημεία</a:t>
            </a: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l-GR" b="1" dirty="0" smtClean="0">
                <a:latin typeface="Arial" pitchFamily="34" charset="0"/>
                <a:cs typeface="Arial" pitchFamily="34" charset="0"/>
              </a:rPr>
              <a:t>Η </a:t>
            </a:r>
            <a:r>
              <a:rPr lang="el-GR" b="1" dirty="0" err="1" smtClean="0">
                <a:latin typeface="Arial" pitchFamily="34" charset="0"/>
                <a:cs typeface="Arial" pitchFamily="34" charset="0"/>
              </a:rPr>
              <a:t>Ιστοχημεία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 είναι η επιστήμη που συνδυάζει τις τεχνικές της βιοχημείας και ιστολογίας στη μελέτη της χημικής σύστασης των κυττάρων και των ιστών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216000" y="188640"/>
            <a:ext cx="8712000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Ιστοχημικές χρώσεις </a:t>
            </a:r>
          </a:p>
          <a:p>
            <a:pPr algn="ctr">
              <a:lnSpc>
                <a:spcPct val="150000"/>
              </a:lnSpc>
            </a:pP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l-GR" u="sng" dirty="0" smtClean="0">
                <a:latin typeface="Arial" pitchFamily="34" charset="0"/>
              </a:rPr>
              <a:t>Παρουσιάζουν εξειδίκευση, ευαισθησία και ειδικότητα</a:t>
            </a:r>
            <a:r>
              <a:rPr lang="el-GR" u="sng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Η δράση τους εξαρτάται:</a:t>
            </a:r>
          </a:p>
          <a:p>
            <a:pPr>
              <a:lnSpc>
                <a:spcPct val="150000"/>
              </a:lnSpc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από την μονιμοποίηση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την προγενέστερη επεξεργασία του ιστού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την επακόλουθη χρώση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τη διαφοροποίηση του ιστού. </a:t>
            </a:r>
          </a:p>
          <a:p>
            <a:pPr>
              <a:lnSpc>
                <a:spcPct val="150000"/>
              </a:lnSpc>
            </a:pPr>
            <a:endParaRPr lang="el-G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79512" y="260648"/>
            <a:ext cx="849694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b="1" dirty="0" smtClean="0">
                <a:latin typeface="Arial" pitchFamily="34" charset="0"/>
                <a:cs typeface="Arial" pitchFamily="34" charset="0"/>
              </a:rPr>
              <a:t>Ιστοχημικές χρώσεις- όροι </a:t>
            </a:r>
            <a:r>
              <a:rPr lang="el-GR" b="1" dirty="0" err="1" smtClean="0">
                <a:latin typeface="Arial" pitchFamily="34" charset="0"/>
                <a:cs typeface="Arial" pitchFamily="34" charset="0"/>
              </a:rPr>
              <a:t>Ιστοχημείας</a:t>
            </a:r>
            <a:endParaRPr lang="el-GR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b="1" u="sng" dirty="0" smtClean="0">
                <a:latin typeface="Arial" pitchFamily="34" charset="0"/>
                <a:cs typeface="Arial" pitchFamily="34" charset="0"/>
              </a:rPr>
              <a:t>Βασικές ή </a:t>
            </a:r>
            <a:r>
              <a:rPr lang="el-GR" b="1" u="sng" dirty="0" err="1" smtClean="0">
                <a:latin typeface="Arial" pitchFamily="34" charset="0"/>
                <a:cs typeface="Arial" pitchFamily="34" charset="0"/>
              </a:rPr>
              <a:t>Βασεόφιλες</a:t>
            </a:r>
            <a:r>
              <a:rPr lang="el-GR" b="1" u="sng" dirty="0" smtClean="0">
                <a:latin typeface="Arial" pitchFamily="34" charset="0"/>
                <a:cs typeface="Arial" pitchFamily="34" charset="0"/>
              </a:rPr>
              <a:t> χρώσεις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Είναι κατιονικές χρωστικές. Βάφουν τα όξινα οργανίδια του κυττάρου σχηματίζοντας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σύμπλοκα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(άλατα) με τα ανιόντα του ιστού. Δηλαδή με τα συστατικά του ιστού που φέρουν αρνητικό φορτίο, όπως είναι οι  φωσφορικές ομάδες των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νουκλεϊκών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οξέων (DNA και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RNA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), ή με τις θειούχες ομάδες των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γλυκοσαμινογλυκανών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GAC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π.χ. Η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Αιματοξυλίνη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μπλέ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χρώμα </a:t>
            </a:r>
          </a:p>
          <a:p>
            <a:pPr>
              <a:lnSpc>
                <a:spcPct val="150000"/>
              </a:lnSpc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Ο όρος </a:t>
            </a:r>
            <a:r>
              <a:rPr lang="el-GR" b="1" dirty="0" err="1" smtClean="0">
                <a:latin typeface="Arial" pitchFamily="34" charset="0"/>
                <a:cs typeface="Arial" pitchFamily="34" charset="0"/>
              </a:rPr>
              <a:t>βασεοφιλία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χαρακτηρίζει τα συστατικά του κυττάρου που προσλαμβάνουν βασική χρωστική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357158" y="214290"/>
            <a:ext cx="8358246" cy="577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b="1" dirty="0" smtClean="0">
                <a:latin typeface="Arial" pitchFamily="34" charset="0"/>
                <a:cs typeface="Arial" pitchFamily="34" charset="0"/>
              </a:rPr>
              <a:t>Ιστοχημικές χρώσεις- όροι </a:t>
            </a:r>
            <a:r>
              <a:rPr lang="el-GR" b="1" dirty="0" err="1" smtClean="0">
                <a:latin typeface="Arial" pitchFamily="34" charset="0"/>
                <a:cs typeface="Arial" pitchFamily="34" charset="0"/>
              </a:rPr>
              <a:t>Ιστοχημείας</a:t>
            </a:r>
            <a:endParaRPr lang="el-GR" b="1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l-GR" dirty="0" smtClean="0">
              <a:latin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b="1" dirty="0" smtClean="0">
                <a:latin typeface="Arial" pitchFamily="34" charset="0"/>
              </a:rPr>
              <a:t>Όξινες ή </a:t>
            </a:r>
            <a:r>
              <a:rPr lang="el-GR" b="1" dirty="0" err="1" smtClean="0">
                <a:latin typeface="Arial" pitchFamily="34" charset="0"/>
              </a:rPr>
              <a:t>Οξεόφιλες</a:t>
            </a:r>
            <a:r>
              <a:rPr lang="el-GR" b="1" dirty="0" smtClean="0">
                <a:latin typeface="Arial" pitchFamily="34" charset="0"/>
              </a:rPr>
              <a:t> χρώσεις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Οι όξινες χρωστικές είναι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ανιονικές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.  Βάφουν βάφουν κυρίως τα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κυτταροπλασματικά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στοιχεία τα οποία τείνουν να είναι βασικά, σχηματίζοντας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σύμπλοκα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(άλατα) με τις κατιονικές ομάδες του κυττάρου ή του ιστού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l-GR" dirty="0" smtClean="0">
              <a:latin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dirty="0" smtClean="0">
                <a:latin typeface="Arial" pitchFamily="34" charset="0"/>
              </a:rPr>
              <a:t>Π.χ. Η </a:t>
            </a:r>
            <a:r>
              <a:rPr lang="el-GR" dirty="0" err="1" smtClean="0">
                <a:latin typeface="Arial" pitchFamily="34" charset="0"/>
              </a:rPr>
              <a:t>Ηωσίνη</a:t>
            </a:r>
            <a:r>
              <a:rPr lang="el-GR" dirty="0" smtClean="0">
                <a:latin typeface="Arial" pitchFamily="34" charset="0"/>
              </a:rPr>
              <a:t>- </a:t>
            </a:r>
            <a:r>
              <a:rPr lang="el-GR" dirty="0" err="1" smtClean="0">
                <a:latin typeface="Arial" pitchFamily="34" charset="0"/>
              </a:rPr>
              <a:t>ρόζ</a:t>
            </a:r>
            <a:r>
              <a:rPr lang="el-GR" dirty="0" smtClean="0">
                <a:latin typeface="Arial" pitchFamily="34" charset="0"/>
              </a:rPr>
              <a:t> χρώμα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Ο όρος </a:t>
            </a:r>
            <a:r>
              <a:rPr lang="el-GR" b="1" dirty="0" err="1" smtClean="0">
                <a:latin typeface="Arial" pitchFamily="34" charset="0"/>
                <a:cs typeface="Arial" pitchFamily="34" charset="0"/>
              </a:rPr>
              <a:t>οξεοφιλία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χαρακτηρίζει τα συστατικά του κυττάρου που παρουσιάζουν μεγαλύτερη συσχέτιση στις όξινες χρωστικές και ειδικότερα με τις ιονισμένες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αμινομάδες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των πρωτεϊνών. Πρωτεΐνες που έχουν γενικά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pH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&lt;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6</a:t>
            </a: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l-GR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b="1" dirty="0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61764" y="214290"/>
            <a:ext cx="882047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b="1" dirty="0" smtClean="0">
                <a:latin typeface="Arial" pitchFamily="34" charset="0"/>
                <a:cs typeface="Arial" pitchFamily="34" charset="0"/>
              </a:rPr>
              <a:t>Ιστοχημικές χρώσεις- όροι </a:t>
            </a:r>
            <a:r>
              <a:rPr lang="el-GR" b="1" dirty="0" err="1" smtClean="0">
                <a:latin typeface="Arial" pitchFamily="34" charset="0"/>
                <a:cs typeface="Arial" pitchFamily="34" charset="0"/>
              </a:rPr>
              <a:t>Ιστοχημείας</a:t>
            </a:r>
            <a:endParaRPr lang="el-GR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endParaRPr lang="el-GR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l-GR" b="1" dirty="0" err="1" smtClean="0">
                <a:latin typeface="Arial" pitchFamily="34" charset="0"/>
                <a:cs typeface="Arial" pitchFamily="34" charset="0"/>
              </a:rPr>
              <a:t>Ετεροφιλία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 -</a:t>
            </a:r>
            <a:r>
              <a:rPr lang="el-GR" b="1" dirty="0" err="1" smtClean="0">
                <a:latin typeface="Arial" pitchFamily="34" charset="0"/>
                <a:cs typeface="Arial" pitchFamily="34" charset="0"/>
              </a:rPr>
              <a:t>Ετεροφιλική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 χρώση</a:t>
            </a:r>
          </a:p>
          <a:p>
            <a:pPr>
              <a:lnSpc>
                <a:spcPct val="150000"/>
              </a:lnSpc>
            </a:pPr>
            <a:endParaRPr lang="el-GR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Όρος που χαρακτηρίζει την ιδιότητα του ιστού στο να προσλαμβάνει τόσο όξινες όσο και βασικές χρωστικές.</a:t>
            </a:r>
          </a:p>
          <a:p>
            <a:pPr>
              <a:lnSpc>
                <a:spcPct val="150000"/>
              </a:lnSpc>
            </a:pPr>
            <a:r>
              <a:rPr lang="el-GR" u="sng" dirty="0" smtClean="0">
                <a:latin typeface="Arial" pitchFamily="34" charset="0"/>
                <a:cs typeface="Arial" pitchFamily="34" charset="0"/>
              </a:rPr>
              <a:t>Παράδειγμα: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Τα λιπίδια, τα επιθηλιακά κύτταρα του μπροστινού και μεσαίου λοβού της υπόφυσης</a:t>
            </a:r>
          </a:p>
          <a:p>
            <a:pPr>
              <a:lnSpc>
                <a:spcPct val="150000"/>
              </a:lnSpc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l-GR" b="1" dirty="0" smtClean="0">
                <a:latin typeface="Arial" pitchFamily="34" charset="0"/>
                <a:cs typeface="Arial" pitchFamily="34" charset="0"/>
              </a:rPr>
              <a:t>Ουδετεροφιλία </a:t>
            </a:r>
            <a:r>
              <a:rPr lang="el-GR" b="1" dirty="0" err="1" smtClean="0">
                <a:latin typeface="Arial" pitchFamily="34" charset="0"/>
                <a:cs typeface="Arial" pitchFamily="34" charset="0"/>
              </a:rPr>
              <a:t>Ουδετεροφιλική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 Χρώση</a:t>
            </a:r>
          </a:p>
          <a:p>
            <a:pPr>
              <a:lnSpc>
                <a:spcPct val="150000"/>
              </a:lnSpc>
            </a:pPr>
            <a:endParaRPr lang="el-GR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Όρος που χαρακτηρίζει ένα ιστό χωρίς ιδιαίτερη προτίμηση σε όξινες ή βασικές χρωστικές</a:t>
            </a:r>
          </a:p>
          <a:p>
            <a:pPr>
              <a:lnSpc>
                <a:spcPct val="150000"/>
              </a:lnSpc>
            </a:pPr>
            <a:endParaRPr lang="el-G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79512" y="44624"/>
            <a:ext cx="8568952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b="1" dirty="0" smtClean="0">
                <a:latin typeface="Arial" pitchFamily="34" charset="0"/>
                <a:cs typeface="Arial" pitchFamily="34" charset="0"/>
              </a:rPr>
              <a:t>Ιστοχημικές χρώσεις- όροι </a:t>
            </a:r>
            <a:r>
              <a:rPr lang="el-GR" b="1" dirty="0" err="1" smtClean="0">
                <a:latin typeface="Arial" pitchFamily="34" charset="0"/>
                <a:cs typeface="Arial" pitchFamily="34" charset="0"/>
              </a:rPr>
              <a:t>Ιστοχημείας</a:t>
            </a:r>
            <a:endParaRPr lang="el-GR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l-GR" b="1" dirty="0" err="1" smtClean="0">
                <a:latin typeface="Arial" pitchFamily="34" charset="0"/>
                <a:cs typeface="Arial" pitchFamily="34" charset="0"/>
              </a:rPr>
              <a:t>Ματαχρωμασία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 και </a:t>
            </a:r>
            <a:r>
              <a:rPr lang="el-GR" b="1" dirty="0" err="1" smtClean="0">
                <a:latin typeface="Arial" pitchFamily="34" charset="0"/>
                <a:cs typeface="Arial" pitchFamily="34" charset="0"/>
              </a:rPr>
              <a:t>Μεταχρωματικές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 χρώσεις</a:t>
            </a:r>
          </a:p>
          <a:p>
            <a:pPr>
              <a:lnSpc>
                <a:spcPct val="150000"/>
              </a:lnSpc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Αναφέρεται στην πρόσληψη από τον ιστό, χρώματος διαφορετικού από αυτού του αρχικού διαλύματος της χρωστικής</a:t>
            </a:r>
          </a:p>
          <a:p>
            <a:pPr>
              <a:lnSpc>
                <a:spcPct val="150000"/>
              </a:lnSpc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Η </a:t>
            </a:r>
            <a:r>
              <a:rPr lang="el-GR" b="1" dirty="0" err="1" smtClean="0">
                <a:latin typeface="Arial" pitchFamily="34" charset="0"/>
                <a:cs typeface="Arial" pitchFamily="34" charset="0"/>
              </a:rPr>
              <a:t>μεταχρωμασία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εξαρτάται από το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pH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και απαιτείται η παρουσία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πολυανιόντων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στον ιστό, τα οποία δημιουργούν διμερή και πολυμερή συσσωματώματα. </a:t>
            </a:r>
          </a:p>
          <a:p>
            <a:pPr>
              <a:lnSpc>
                <a:spcPct val="150000"/>
              </a:lnSpc>
            </a:pPr>
            <a:r>
              <a:rPr lang="el-GR" dirty="0" err="1" smtClean="0">
                <a:latin typeface="Arial" pitchFamily="34" charset="0"/>
                <a:cs typeface="Arial" pitchFamily="34" charset="0"/>
              </a:rPr>
              <a:t>Μεταχρωμασία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εμφανίζουν ιστοί με υψηλή συγκέντρωση σε θειικές και φωσφορικές ομάδες. </a:t>
            </a:r>
          </a:p>
          <a:p>
            <a:pPr>
              <a:lnSpc>
                <a:spcPct val="150000"/>
              </a:lnSpc>
            </a:pPr>
            <a:r>
              <a:rPr lang="el-GR" u="sng" dirty="0" smtClean="0">
                <a:latin typeface="Arial" pitchFamily="34" charset="0"/>
                <a:cs typeface="Arial" pitchFamily="34" charset="0"/>
              </a:rPr>
              <a:t>Παράδειγμα: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Η βασική ουσία των χόνδρων, το αδρό ενδοπλασματικό δίκτυο των πλασματοκυττάρων, τα κοκκία των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ιστιοκυττάρων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που περιέχουν ηπαρίνη. Τα κοκκία των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ιστιοκυττάρων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Mast cell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βάφονται κοκκινωπά-μοβ με την χρώση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toluidine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blue</a:t>
            </a:r>
            <a:endParaRPr lang="el-G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3 - Ομάδα"/>
          <p:cNvGrpSpPr/>
          <p:nvPr/>
        </p:nvGrpSpPr>
        <p:grpSpPr>
          <a:xfrm>
            <a:off x="714348" y="357166"/>
            <a:ext cx="8068427" cy="6072231"/>
            <a:chOff x="714348" y="357166"/>
            <a:chExt cx="8068427" cy="6072231"/>
          </a:xfrm>
        </p:grpSpPr>
        <p:pic>
          <p:nvPicPr>
            <p:cNvPr id="4301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26628" y="1000109"/>
              <a:ext cx="7643866" cy="5429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" name="2 - Ορθογώνιο"/>
            <p:cNvSpPr/>
            <p:nvPr/>
          </p:nvSpPr>
          <p:spPr>
            <a:xfrm>
              <a:off x="714348" y="357166"/>
              <a:ext cx="8068427" cy="67710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b="1" dirty="0" smtClean="0">
                  <a:latin typeface="Arial" pitchFamily="34" charset="0"/>
                  <a:cs typeface="Arial" pitchFamily="34" charset="0"/>
                </a:rPr>
                <a:t>Αιμαγγείωμα με παρουσία </a:t>
              </a:r>
              <a:r>
                <a:rPr lang="el-GR" sz="2000" b="1" dirty="0" err="1" smtClean="0">
                  <a:latin typeface="Arial" pitchFamily="34" charset="0"/>
                  <a:cs typeface="Arial" pitchFamily="34" charset="0"/>
                </a:rPr>
                <a:t>ιστιοκυττάρων</a:t>
              </a:r>
              <a:r>
                <a:rPr lang="el-GR" sz="2000" b="1" dirty="0" smtClean="0">
                  <a:latin typeface="Arial" pitchFamily="34" charset="0"/>
                  <a:cs typeface="Arial" pitchFamily="34" charset="0"/>
                </a:rPr>
                <a:t>. Χρώση </a:t>
              </a:r>
              <a:r>
                <a:rPr lang="en-US" sz="2000" b="1" dirty="0" err="1" smtClean="0">
                  <a:latin typeface="Arial" pitchFamily="34" charset="0"/>
                  <a:cs typeface="Arial" pitchFamily="34" charset="0"/>
                </a:rPr>
                <a:t>toluidine</a:t>
              </a:r>
              <a:r>
                <a:rPr lang="en-US" sz="2000" b="1" dirty="0" smtClean="0">
                  <a:latin typeface="Arial" pitchFamily="34" charset="0"/>
                  <a:cs typeface="Arial" pitchFamily="34" charset="0"/>
                </a:rPr>
                <a:t> blue </a:t>
              </a:r>
              <a:endParaRPr lang="el-GR" sz="2000" b="1" dirty="0" smtClean="0">
                <a:latin typeface="Arial" pitchFamily="34" charset="0"/>
                <a:cs typeface="Arial" pitchFamily="34" charset="0"/>
              </a:endParaRPr>
            </a:p>
            <a:p>
              <a:endParaRPr lang="el-GR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771</Words>
  <Application>Microsoft Office PowerPoint</Application>
  <PresentationFormat>On-screen Show (4:3)</PresentationFormat>
  <Paragraphs>84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Θέμα του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tzeka</cp:lastModifiedBy>
  <cp:revision>1</cp:revision>
  <dcterms:created xsi:type="dcterms:W3CDTF">2017-02-19T16:54:27Z</dcterms:created>
  <dcterms:modified xsi:type="dcterms:W3CDTF">2017-03-01T20:41:58Z</dcterms:modified>
</cp:coreProperties>
</file>