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9" r:id="rId7"/>
    <p:sldId id="263" r:id="rId8"/>
    <p:sldId id="264" r:id="rId9"/>
    <p:sldId id="265" r:id="rId10"/>
    <p:sldId id="280" r:id="rId11"/>
    <p:sldId id="268" r:id="rId12"/>
    <p:sldId id="269" r:id="rId13"/>
    <p:sldId id="271" r:id="rId14"/>
    <p:sldId id="270" r:id="rId15"/>
    <p:sldId id="281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3D35-175F-4EFF-9581-878BEE280F13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E3E8B-ED29-4719-A3FB-DBC264CB4F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F47AE-D77E-4418-B86A-67BB804D74A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99592" y="1196752"/>
            <a:ext cx="7344816" cy="331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Χρώσεις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3600" b="1" dirty="0" err="1" smtClean="0">
                <a:latin typeface="Arial" pitchFamily="34" charset="0"/>
                <a:cs typeface="Arial" pitchFamily="34" charset="0"/>
              </a:rPr>
              <a:t>μυλοειδούς</a:t>
            </a:r>
            <a:endParaRPr lang="el-G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1. Ερυθρό του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Congo</a:t>
            </a:r>
          </a:p>
          <a:p>
            <a:pPr>
              <a:lnSpc>
                <a:spcPct val="150000"/>
              </a:lnSpc>
            </a:pPr>
            <a:r>
              <a:rPr lang="el-GR" sz="3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l-GR" sz="3600" dirty="0" err="1" smtClean="0">
                <a:latin typeface="Arial" pitchFamily="34" charset="0"/>
                <a:cs typeface="Arial" pitchFamily="34" charset="0"/>
              </a:rPr>
              <a:t>Xρώση</a:t>
            </a:r>
            <a:r>
              <a:rPr lang="el-GR" sz="3600" dirty="0" smtClean="0">
                <a:latin typeface="Arial" pitchFamily="34" charset="0"/>
                <a:cs typeface="Arial" pitchFamily="34" charset="0"/>
              </a:rPr>
              <a:t> ιώδους του μεθυλίου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87" y="2709368"/>
            <a:ext cx="4080189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89756" y="116632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Periodic acid silver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methenamine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PAMS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Βιοψία νεφρού με διαβητική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σπειραματονεφρίτιδα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 Ινώδη υλικά σχηματίζουν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ιζίδια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στον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μεσάγγειο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χώρο και διαταραχή της βασικής μεμβράνης. 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IgA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νεφροπάθεια με ινώδη νέκρωση (εναποθέσεις) και Μηνοειδής σχηματισμούς.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9368"/>
            <a:ext cx="4104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Χρώσεις Νευρικού συστήματος</a:t>
            </a:r>
          </a:p>
          <a:p>
            <a:pPr algn="ctr"/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1. Χρώση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fast blue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violet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νευρικά κύτταρα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2. Μέθοδος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Woelcke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χρωση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μυελίνης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3. Τροποποιημένη Μέθοδος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Holzer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χρώση ινιδίων νευρογλοίας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4. Μέθοδος χρώσης νευρικών κυττάρων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νευραξόνων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κατά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Bielschowsky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5. Χρώση αργύρου για νευρικές και δικτυωτές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ινες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6. Μέθοδος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Marsland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-Glees-Erikson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νευραξονων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7. Μέθοδος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Palmgren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χρώση νευρικών ινών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Mέθοδος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Eager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χρώση εκφυλισμένων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νευραξονων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Mέθοδος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Marchi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χρωση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εκφυλισμενης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μυελινης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10. PTAH για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αστροκυτταρων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Mέθοδος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Cajal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χρωση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αστροκυτταρων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Mέθοδος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Hortega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χρωση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αστροκυτταρων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Mέθοδος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Penfield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χρωση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ολιγοδενρογλοιοκυτταρων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μικρογλοιοκυτταρων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14. M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έθοδος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Weil - Davenport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ολιγοδενρογλοιοκυτταρων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μικρογλοιοκυτταρων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15.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Von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Braunmuhl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ανίχνευση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νευροεκφυλιστικων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αλλοιώσεων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16.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Tροποποιημενη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μεθοδος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Palmgren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κατά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Cross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ανίχνευση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νευροεκφυλιστικων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αλλοιώσεων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357166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fast blue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violet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νευρικά κύτταρα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Βάφει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εμύελες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νευρικές κατασκευές εγκεφάλου και νωτιαίου μυελού, ουσία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Nissl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Αρχή: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Fast Blue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είναι χρωστική που έχει μεγάλη συγγένεια με τα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φωσφολιπίδια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τις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χολίνες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ως εκ τούτου και με την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Η ουσία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Nissil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περιέχει μεγάλη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συγγέντρωση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RNA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καθιστώντας την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βασεόφιλη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Η χρώση εκμεταλλεύεται μια απλή αντίδραση οξέος-βάσεως. Οι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ιστικές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τομές  εμβαπτίζονται στο διάλυμα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fast blue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που βάφει τα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πρωτεολιπίδια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μυελίνης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Το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violet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(Ιώδες του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κρεσυλίου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χρησιμοποιείται για να βάψει το σώμα των νευρικών κυττάρων καθώς και τις αποφυάδες.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83986"/>
            <a:ext cx="8678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fast blue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violet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νευρικά κύτταρα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Acetic Acid 10%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Αλκοολούχο διάλυμα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fast blue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0.1%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violet 0.1%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Lithium Carbonate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0.05%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ιστός εμβαπτίζεται σε διάλυμα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fast blue o/n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η περίσσεια απομακρύνεται με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70%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αιθανόλη. Διαφοροποίηση επιτυγχάνεται με το διάλυμα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Lithium Carbonate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0.05%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Στο στάδιο αυτό η φαιά ουσία είναι άχρωμη, ενώ η λευκή ουσία παραμένει μπλε ή μπλε-πράσινο χρώματος.  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2844" y="214290"/>
            <a:ext cx="85725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fast blue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violet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νευρικά κύτταρα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διάλυμα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violet 0.1%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βάφει στην συνέχεια το σώμα των νευρικών κυττάρων.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 </a:t>
            </a:r>
          </a:p>
          <a:p>
            <a:pPr indent="722313"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Εμμύελοι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νευράξονες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ερυθρά αιμοσφαίρια: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μπλε</a:t>
            </a:r>
          </a:p>
          <a:p>
            <a:pPr indent="722313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Νεύρα: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βιολετί</a:t>
            </a:r>
          </a:p>
          <a:p>
            <a:pPr indent="722313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Ουσία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Nissil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,  πυρήνες: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βυσσινή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ath.upmc.edu/cases/case102/images/micr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83" y="3088469"/>
            <a:ext cx="4505325" cy="357187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88640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fast blue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violet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νευρικά κύτταρα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Οξεία αιμορραγική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λευκοεγκεφαλοπάθεια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περιαγγειακές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εστίες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απομυελίνωσης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Εγκεφαλικό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έμφρακτο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είναι βαμμένη σκούρο μπλε και τα νευρικά κύτταρα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ρόζ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 descr="https://web.duke.edu/pathology/Week03/images/large/path370-3-revi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314725" cy="35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singlink.ucsf.edu/lm/ids_104_cns_injury/Response%20_to_Injury/Injury_Images/SpCdInjurL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427984" cy="378904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3528" y="285728"/>
            <a:ext cx="8534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Luxol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fast blue 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cresyl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violet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νευρικά κύτταρα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Τομή εγκεφάλου στην οποία διακρίνεται η φαιά ουσία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ρόζ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λευκή ουσία μπλε. Επίσης εμφανής είναι η βλάβη στο οπίσθιο τμήμα και στον νωτιαίο μυελό. 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Μεγάλη μεγέθυνση διακρίνονται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νευράξονες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με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εμμυέλωση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71601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57158" y="214290"/>
            <a:ext cx="83582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Χρώση </a:t>
            </a:r>
            <a:r>
              <a:rPr lang="en-GB" sz="2800" b="1" dirty="0" err="1" smtClean="0"/>
              <a:t>Bielschowsky's</a:t>
            </a:r>
            <a:r>
              <a:rPr lang="en-GB" sz="2800" b="1" dirty="0" smtClean="0"/>
              <a:t> silver </a:t>
            </a:r>
            <a:endParaRPr lang="el-GR" sz="2800" b="1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2400" b="1" dirty="0" smtClean="0"/>
              <a:t>Σκοπός: </a:t>
            </a:r>
            <a:r>
              <a:rPr lang="el-GR" sz="2400" dirty="0" smtClean="0"/>
              <a:t>Βάφει τους </a:t>
            </a:r>
            <a:r>
              <a:rPr lang="el-GR" sz="2400" dirty="0" err="1" smtClean="0"/>
              <a:t>νευράξονες</a:t>
            </a:r>
            <a:r>
              <a:rPr lang="el-GR" sz="2400" dirty="0" smtClean="0"/>
              <a:t>, το δίκτυο των </a:t>
            </a:r>
            <a:r>
              <a:rPr lang="el-GR" sz="2400" dirty="0" err="1" smtClean="0"/>
              <a:t>νευροϊνιδίων</a:t>
            </a:r>
            <a:r>
              <a:rPr lang="el-GR" sz="2400" dirty="0" smtClean="0"/>
              <a:t>, νευρικές πλάκες. </a:t>
            </a:r>
          </a:p>
          <a:p>
            <a:r>
              <a:rPr lang="el-GR" sz="2400" dirty="0" smtClean="0"/>
              <a:t>Χρώση ρουτίνας σε </a:t>
            </a:r>
            <a:r>
              <a:rPr lang="el-GR" sz="2400" dirty="0" err="1" smtClean="0"/>
              <a:t>νευροεκφυλιστικές</a:t>
            </a:r>
            <a:r>
              <a:rPr lang="el-GR" sz="2400" dirty="0" smtClean="0"/>
              <a:t> νόσους (</a:t>
            </a:r>
            <a:r>
              <a:rPr lang="en-GB" sz="2400" dirty="0" smtClean="0"/>
              <a:t>Alzheimer</a:t>
            </a:r>
            <a:r>
              <a:rPr lang="el-GR" sz="2400" dirty="0" smtClean="0"/>
              <a:t>,  </a:t>
            </a:r>
            <a:r>
              <a:rPr lang="en-GB" sz="2400" dirty="0" smtClean="0"/>
              <a:t> </a:t>
            </a:r>
            <a:r>
              <a:rPr lang="el-GR" sz="2400" dirty="0" smtClean="0"/>
              <a:t>Άνοια, </a:t>
            </a:r>
            <a:r>
              <a:rPr lang="en-GB" sz="2400" dirty="0" smtClean="0"/>
              <a:t>Parkinson</a:t>
            </a:r>
            <a:r>
              <a:rPr lang="el-GR" sz="2400" dirty="0" smtClean="0"/>
              <a:t>) εκφύλιση ή ατροφία εγκεφάλου. </a:t>
            </a:r>
          </a:p>
          <a:p>
            <a:endParaRPr lang="el-GR" sz="2400" dirty="0" smtClean="0"/>
          </a:p>
          <a:p>
            <a:r>
              <a:rPr lang="el-GR" sz="2400" b="1" dirty="0" smtClean="0"/>
              <a:t>Αρχή:</a:t>
            </a:r>
            <a:r>
              <a:rPr lang="el-GR" sz="2400" dirty="0" smtClean="0"/>
              <a:t> Ο ιστός ευαισθητοποιείται με ένα διάλυμα νιτρικού αργύρου (</a:t>
            </a:r>
            <a:r>
              <a:rPr lang="en-GB" sz="2400" dirty="0" smtClean="0"/>
              <a:t>silver nitrate</a:t>
            </a:r>
            <a:r>
              <a:rPr lang="el-GR" sz="2400" dirty="0" smtClean="0"/>
              <a:t>). Ο νιτρικός άργυρος προσδένεται χημικά στον ιστό. Κατόπιν ένα αναγωγικό διάλυμα (</a:t>
            </a:r>
            <a:r>
              <a:rPr lang="en-GB" sz="2400" dirty="0" smtClean="0"/>
              <a:t>sodium </a:t>
            </a:r>
            <a:r>
              <a:rPr lang="en-GB" sz="2400" dirty="0" err="1" smtClean="0"/>
              <a:t>thiosulfate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r>
              <a:rPr lang="el-GR" sz="2400" dirty="0" smtClean="0"/>
              <a:t>απομακρύνει την περίσσεια του. Τέλος το διάλυμα εμφάνισης (</a:t>
            </a:r>
            <a:r>
              <a:rPr lang="en-GB" sz="2400" dirty="0" smtClean="0"/>
              <a:t>developer</a:t>
            </a:r>
            <a:r>
              <a:rPr lang="el-GR" sz="2400" dirty="0" smtClean="0"/>
              <a:t>) σταθεροποιεί την χρώση. </a:t>
            </a:r>
            <a:endParaRPr lang="el-GR" sz="24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332656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Bielschowsky's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silver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Άξονες : Μαύρο</a:t>
            </a: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Υπόστρωμα: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καφεκίτρινο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indent="722313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10% Silver Nitrate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1% Ammonium Hydroxide 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indent="722313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Developer (make fresh):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indent="722313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5% Sodium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Thiosolfate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(HYPO):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issinglink.ucsf.edu/lm/ids_104_neurodegenerative/Case1/Case1Images/PlqHnE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48" y="3429000"/>
            <a:ext cx="4458752" cy="335699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3528" y="188640"/>
            <a:ext cx="849694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Bielschowsky's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silver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τομή εγκεφάλου με χρώση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Η&amp;Ε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με χαρακτηριστικές γεροντικές πλάκες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senile plaques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ίδια τομή σε μεγάλη μεγέθυνση με χρώση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Bielschowsky's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silver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είναι εμφανής 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εξωκυττάρια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εναπόθεση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που δίνει την χαρακτηριστική μορφολογία των πλακών.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missinglink.ucsf.edu/lm/ids_104_neurodegenerative/Case1/Case1Images/AlzCortexPlaque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320481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1471" y="157947"/>
            <a:ext cx="8821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CONGO RED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 όρος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αμυλοείδωση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αναφέρεται σε μια οικογένεια ετερογενών παθήσεων που χαρακτηρίζονται από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εξωκυττάρια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εναπόθεση, σε διάφορα όργανα, πρωτεϊνών που ονομάζονται ινίδια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Τα ινίδια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 είναι αδιάλυτα και ανθεκτικά στην πρωτεόλυση.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Red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αντιδρά και χρωματίζει τα ινίδια του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δίνοντας χρώμα πράσινο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Apple-green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 στο πολωμένο φώς 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σύνθεση της χρωστικής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CONGO RED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έγινε το 1883 για την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εταιρεια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Friedrich Bayer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ενώ αργότερα χρησιμοποιήθηκε ευρέως στην κλωστοϋφαντουργία.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oon.ouhsc.edu/kfung/JTY1/NeuroTest/Images/SampleR03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996952"/>
            <a:ext cx="4572000" cy="388843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51520" y="332656"/>
            <a:ext cx="8496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Bielschowsky's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silver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τομή εγκεφάλου με χρώση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Η&amp;Ε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, τα βέλη δείχνουν τα νευρικά κύτταρα με την μορφή μπαλονιού με σφαιρικά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ηωσινόφυλα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σωμάτια.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ίδια τομή η χρώση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Bielschowsky's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silver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αναδεικνύει τα σωμάτια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Pick's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 χαρακτηριστικά της άνοιας.</a:t>
            </a:r>
            <a:endParaRPr lang="en-GB" sz="3200" dirty="0"/>
          </a:p>
        </p:txBody>
      </p:sp>
      <p:pic>
        <p:nvPicPr>
          <p:cNvPr id="4" name="Picture 2" descr="http://moon.ouhsc.edu/kfung/JTY1/NeuroTest/Images/SampleR03-Bi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446449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3608" y="1340768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Χρώσεις Λίπους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Sudan IV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λίπος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χολυστερόλη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Sudan III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Sudan Black 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ουδέτερα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τριγλικερίδια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λιπίδια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Oil Red O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ουδέτερα λιπίδια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Pearse's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φωσφολιπίδια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404664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Sudan Black B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Δεν θεωρείτε ειδική χρώση για λίπος σε σχέση με τις υπόλοιπες χρωστικές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Sudan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χρησιμοποιείται αιματολογικές παθήσεις γιατί βάφει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μυελοβλάστες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αλλά δεν βάφει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λεμφοβλάστες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Λίπος : Μπλε/μαύρο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Ουδέτερα λιπίδια,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μιτοχόνδρια: πράσινο/μαύρο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Πυρήνες: Κόκκινοι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Κυτταρόπλασμα: άχρωμο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Τομές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κρυοστάτου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Αποκλειστικά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neuromuscular.wustl.edu/pics/biopsy/dmd/dmdlatesu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8" y="2996952"/>
            <a:ext cx="4356016" cy="374441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23528" y="123597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Sudan Black B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μυϊκή δυστροφία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Duchenne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Οι μυϊκές ίνες και το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περιμύιο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αντικαθίστανται με λίπος θετικό στην χρώση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Sudan Black B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Οστεομυελική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βιοψία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οξίας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μυελογενούς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λευχαιμία με θετικούς βλάστες στο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Sudan Black B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6" name="Picture 1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382078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Oil Red O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συσσώρευση λιπιδίων στους περιφερικούς ιστούς είναι σύνηθες στα μεταβολικά νοσήματα , έμβολα, όγκους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λιποσαρκώματα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Στηρίζεται στην διαπερατότητα της χρωστικής στις λιποειδής ουσίες σε σχέση με άλλες χρωστικές.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Αποκλειστικά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χρησιμοποιούμαι τομές ψυκτικού και αποφεύγουμε την χρήση διαλυτών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Λίπος: κόκκινο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Πυρήνες: Μπλε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4464496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Imag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662396"/>
            <a:ext cx="4464496" cy="4104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25760" y="179055"/>
            <a:ext cx="8892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Oil Red O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βιοψία ήπατος από ασθενή με οξεία λιπώδη διήθηση λόγω εγκυμοσύνης. Τα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ηπατοκύτταρα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παρουσιάζουν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κενοτόπια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μικροφυσαλιδώδες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λίπος (βέλη). 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Δεξιά: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βιοψία πνεύμονα με έμβολα λίπους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188640"/>
            <a:ext cx="814393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CONGO RED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Σκοπός: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αποτελείται από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95%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πρωτεΐνες και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5%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υδατάνθρακες. 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σχηματίζει άμορφες εναποθέσεις οι οποίες σταδιακά αντικαθιστούν τα παρεγχυματικά κύτταρα στα διάφορα όργανα του σώματος με αποτέλεσμα να χάνουν την λειτουργική τους ικανότητα. 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χρωστική έχει φωτεινό κόκκινο χρώμα που ανάλογα με το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pH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αλλάζει από κόκκινο σε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μπλέ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pH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3.0–5.2). Αυτό δίνει στην χρωστική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μεταχρωματικές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ιδιότητες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42860" y="44624"/>
            <a:ext cx="8858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CONGO RED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ερυθρό του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Congo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Congo Red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 σχηματίζει μη-πολικούς δεσμούς υδρογόνου με το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Η τεχνική χρησιμοποιεί υψηλή συγκέντρωση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 οποίο δρα σαν ιονικός ανταγωνιστής της χρωστικής.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Με τον τρόπο αυτό μειώνει το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background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της χρώσεις και ταυτόχρονα ενισχύει τους μη-πολικούς δεσμούς του υδρογόνου του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Congo Red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με το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Αποτελέσματα: </a:t>
            </a:r>
          </a:p>
          <a:p>
            <a:pPr>
              <a:lnSpc>
                <a:spcPct val="150000"/>
              </a:lnSpc>
            </a:pPr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Οπτικό μικροσκόπιο</a:t>
            </a:r>
          </a:p>
          <a:p>
            <a:pPr>
              <a:lnSpc>
                <a:spcPct val="150000"/>
              </a:lnSpc>
            </a:pP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Ηωσινόφιλα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κοκκία,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ελαστίνη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): εξασθενημένο κόκκινο (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salmon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Red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Πυρήνες: μπλε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Υπόστρωμα: καθαρό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16632"/>
            <a:ext cx="864096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CONGO RED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 </a:t>
            </a:r>
          </a:p>
          <a:p>
            <a:pPr>
              <a:lnSpc>
                <a:spcPct val="150000"/>
              </a:lnSpc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Πολικό Μικροσκόπιο</a:t>
            </a:r>
          </a:p>
          <a:p>
            <a:pPr>
              <a:lnSpc>
                <a:spcPct val="150000"/>
              </a:lnSpc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Αμυλοειδές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Πράσινο διαθλαστικό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Mayer's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Hematoxylin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Sodium Chloride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Congo Red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Notes: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τομές πρέπει να είναι πάχους 8-10 μ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Όλα τα διαλύματα πρέπει να διηθούνται πριν την χρήση</a:t>
            </a: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διάλυμα Φορμόλης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99261" y="47667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Βιοψία νεφρού.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Αριστερά: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Χρώση Αιματοξυλίνης-Ηωσίνης.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Δεξιά: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CONGO RED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με ευδιάκριτες εναποθέσεις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 στο σπείραμα του νεφρού. 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776402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oadin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72560" cy="528641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42844" y="142852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Εναποθέσεις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στο σπείραμα νεφρού με χρώση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congo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red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 Στο πολικό μικροσκόπιο είναι χαρακτηριστικό το διαθλαστικό πράσινο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apple-green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χρώμα του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8864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Periodic acid silver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methenamine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PAMS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Σκοπός: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Χρώση ρουτίνας για τις βιοψίες νεφρού, προκειμένου να ελέγξουμε την αρχιτεκτονική της βασικής μεμβράνης των σπειραμάτων και νεφρικών σωληναρίων. Χρήσιμη σε παθήσεις όπως είναι η </a:t>
            </a:r>
            <a:r>
              <a:rPr lang="el-GR" sz="2000" dirty="0" smtClean="0"/>
              <a:t>μεμβρανώδης νεφροπάθεια ή ο διαβήτης.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μεθόδου: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Η περιοδικό οξύ οξειδώνει τα συστατικά των υδατανθράκων της βασικής μεμβράνης παράγοντας αλδεΰδες. Οι παραγόμενες αλδεΰδες ανάγουν το ασημί χρώμα του αργύρου σε ορατό μεταλλικό. 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Τομές παραφίνης </a:t>
            </a:r>
          </a:p>
          <a:p>
            <a:pPr>
              <a:lnSpc>
                <a:spcPct val="150000"/>
              </a:lnSpc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Καμία ιδιαίτερη προτίμηση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88640"/>
            <a:ext cx="856895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Periodic acid silver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methenamine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PAMS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Αποτελέσματα: 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Βασικές μεμβράνες 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Μαύρες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Πυρήνες: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Μπλε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Υπόστρωμα: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ρόζ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1% Periodic Acid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Methenamine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Silver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5% Borax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0.2% Gold Chloride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3% Sodium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Thiosulfate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Διάλυμα  Αιματοξυλίνης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Nuclear Fast Red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1372</Words>
  <Application>Microsoft Office PowerPoint</Application>
  <PresentationFormat>On-screen Show (4:3)</PresentationFormat>
  <Paragraphs>188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tzeka</cp:lastModifiedBy>
  <cp:revision>2</cp:revision>
  <dcterms:created xsi:type="dcterms:W3CDTF">2017-03-30T14:52:09Z</dcterms:created>
  <dcterms:modified xsi:type="dcterms:W3CDTF">2017-04-03T20:36:38Z</dcterms:modified>
</cp:coreProperties>
</file>