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57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957D-EB44-4662-9773-B1B70E083508}" type="datetimeFigureOut">
              <a:rPr lang="el-GR" smtClean="0"/>
              <a:pPr/>
              <a:t>31/5/2018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A88-2B88-47EE-869C-C1215000BD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357290" y="1928802"/>
            <a:ext cx="6500858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Ειδικές Χρώσεις για Ανίχνευση Μικροοργανισμών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33772" y="260648"/>
            <a:ext cx="867645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>
              <a:lnSpc>
                <a:spcPct val="150000"/>
              </a:lnSpc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Μυκοβακτήριο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κόκκινο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Πυρήνες: μπλε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Ερυθρά αιμοσφαίρια: ροζ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Υπόστρωμα: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ασθενό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/ανοικτό μπλε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Ziehl-Neelsen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Carbol-Fuchsin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1% Acid Alcohol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Methylene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Blue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Στην τροποποιημένη μέθοδο κατά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Kinyoun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 αποχρωματισμός- διαφοροποίηση γίνεται με Η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οξύ 1%.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medschool.lsuhsc.edu/pathology/pathist/surgpath/special%20stains/assets/fi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714619"/>
            <a:ext cx="4429156" cy="400050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23528" y="140439"/>
            <a:ext cx="842493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Και στις δύο φωτογραφίες ιστολογικές τομές πνεύμονα με εικόνα τυπική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μυκοβακτηριδίου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φυματίωσης. </a:t>
            </a:r>
          </a:p>
        </p:txBody>
      </p:sp>
      <p:pic>
        <p:nvPicPr>
          <p:cNvPr id="5" name="Picture 2" descr="http://dstgroupproject.weebly.com/uploads/2/0/3/4/2034156/5498987.jpg?448x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22400"/>
            <a:ext cx="4429156" cy="399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1520" y="188640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μάζα στον κοιλιακό χώρο με ινώδη νέκρωση και θετικό στην παρουσία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μυκοβακτηριδίου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φυματίωσης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Κοκκίωμα σε βιοψία ήπατος θετικό στην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Ziehl-Neelsen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572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jtmh.org/content/73/5/975/F2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572000" cy="4221088"/>
          </a:xfrm>
          <a:prstGeom prst="rect">
            <a:avLst/>
          </a:prstGeom>
          <a:noFill/>
        </p:spPr>
      </p:pic>
      <p:pic>
        <p:nvPicPr>
          <p:cNvPr id="30724" name="Picture 4" descr="http://austinpublishinggroup.com/clinical-case-reports/fulltext/images/ajccr-v1-id1026-g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499992" cy="422108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51520" y="40466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Ιστολογικές τομές από διάφορους ιστούς με παρουσία ελάχιστων βακίλων φυματίωσης απαιτεί καλή τεχνική επεξεργασία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323528" y="260648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Warthin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-Starry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Βάφει σπειροχαίτες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ελικοβακτηρίδιο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Leptospira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Borrelia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και μικροί βάκιλοι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Campylobacter,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Bartonella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Legionella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).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χρώση είναι μία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αργυροφυλική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αντίδραση που βασίζεται στην δυνατότητα των βακτηριδίων να προσλαμβάνουν άργυρο. Ο οποίος με την προσθήκη αναγωγικού διαλύματος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hydroquinone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αποκτά χρώμα. Η αναγωγή γίνεται αργά με αποτέλεσμα ο άργυρος να παραμένει μόνο στους βακίλους και να αποχρωματίζει όλο τον υπόλοιπο ιστό.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κανόνα τομές παραφίνης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Διάλυμα φορμόλης</a:t>
            </a:r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88640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Warthin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-Starry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Βακτήρια: μαύρο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Υπόστρωμα χρυσοκίτρινο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Acetate buffer, pH 3.6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1% silver nitrate solution in pH 3.6 acetate buffer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Developer solution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2% silver nitrate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5%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gelatin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solution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0,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15% hydroquinone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newcomersupply.com/media/products/main/4276-human-helico-40x-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4675"/>
            <a:ext cx="4644008" cy="3743325"/>
          </a:xfrm>
          <a:prstGeom prst="rect">
            <a:avLst/>
          </a:prstGeom>
          <a:noFill/>
        </p:spPr>
      </p:pic>
      <p:pic>
        <p:nvPicPr>
          <p:cNvPr id="55302" name="Picture 6" descr="http://www.wjgnet.com/images/english/V10/ygf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427984" cy="37890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39552" y="404664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Warthin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-Starry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Και στις δύο φωτογραφίες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Helicobacter pylori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βαμμένο μαύρο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3209" y="260648"/>
            <a:ext cx="79175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Warthin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-Starry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Ενδοκαρδίτιδα με παρουσία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λεμφοπλασματοκυτταρική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στοματίτιδα με σπειροχαίτη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47850"/>
            <a:ext cx="486003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s://s-media-cache-ak0.pinimg.com/236x/33/a2/f5/33a2f5df4fbef3ad027faefd09fba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4999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260648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Grocott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για ανίχνευση μυκήτων</a:t>
            </a:r>
          </a:p>
          <a:p>
            <a:pPr algn="ctr"/>
            <a:endParaRPr lang="el-GR" sz="2800" dirty="0" smtClean="0"/>
          </a:p>
          <a:p>
            <a:r>
              <a:rPr lang="el-GR" sz="2800" b="1" dirty="0" smtClean="0"/>
              <a:t>Σκοπός: </a:t>
            </a:r>
            <a:r>
              <a:rPr lang="el-GR" sz="2800" dirty="0" smtClean="0"/>
              <a:t>Για την ανίχνευση μυκήτων στις επιμολύνσεις και φλεγμονές πχ πνευμονίες</a:t>
            </a:r>
          </a:p>
          <a:p>
            <a:endParaRPr lang="el-GR" sz="2800" dirty="0" smtClean="0"/>
          </a:p>
          <a:p>
            <a:r>
              <a:rPr lang="el-GR" sz="2800" b="1" dirty="0" smtClean="0"/>
              <a:t>Αρχή: </a:t>
            </a:r>
            <a:r>
              <a:rPr lang="el-GR" sz="2800" dirty="0" smtClean="0"/>
              <a:t>Το χρωμικό οξύ αντιδρά με τους πολυσακχαρίτες του κυτταρικού τοιχώματος των μυκήτων, σχηματίζοντας ένα </a:t>
            </a:r>
            <a:r>
              <a:rPr lang="el-GR" sz="2800" dirty="0" err="1" smtClean="0"/>
              <a:t>σύμπλοκο</a:t>
            </a:r>
            <a:r>
              <a:rPr lang="el-GR" sz="2800" dirty="0" smtClean="0"/>
              <a:t> αλκαλική </a:t>
            </a:r>
            <a:r>
              <a:rPr lang="en-GB" sz="2800" dirty="0" smtClean="0"/>
              <a:t>hexamine-silver</a:t>
            </a:r>
            <a:r>
              <a:rPr lang="el-GR" sz="2800" dirty="0" smtClean="0"/>
              <a:t>- αλδεΰδες. Το </a:t>
            </a:r>
            <a:r>
              <a:rPr lang="el-GR" sz="2800" dirty="0" err="1" smtClean="0"/>
              <a:t>σύμπλοκο</a:t>
            </a:r>
            <a:r>
              <a:rPr lang="el-GR" sz="2800" dirty="0" smtClean="0"/>
              <a:t> αυτό αντιπροσωπεύει ένα όχημα το οποίο, μετά από αναγωγή, κατακρημνίζει ιόντα αργύρου. Η αντίδραση είναι γνωστή και σαν «</a:t>
            </a:r>
            <a:r>
              <a:rPr lang="el-GR" sz="2800" dirty="0" err="1" smtClean="0"/>
              <a:t>αργυρόφυλλη</a:t>
            </a:r>
            <a:r>
              <a:rPr lang="el-GR" sz="2800" dirty="0" smtClean="0"/>
              <a:t> αντίδραση".  Η παρουσία αναγωγικού διαλύματος στην </a:t>
            </a:r>
            <a:r>
              <a:rPr lang="el-GR" sz="2800" dirty="0" err="1" smtClean="0"/>
              <a:t>αργυρόφυλλη</a:t>
            </a:r>
            <a:r>
              <a:rPr lang="el-GR" sz="2800" dirty="0" smtClean="0"/>
              <a:t> αντίδραση δεν είναι απαραίτητη</a:t>
            </a:r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116632"/>
            <a:ext cx="83529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Grocott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ανίχνευση μυκήτων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κανόνα τομές παραφίνης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Διάλυμα φορμόλης.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Μύκητες:  μαύρο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Υπόστρωμα: πράσινο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r>
              <a:rPr lang="en-AU" dirty="0" smtClean="0">
                <a:latin typeface="Arial" pitchFamily="34" charset="0"/>
                <a:cs typeface="Arial" pitchFamily="34" charset="0"/>
              </a:rPr>
              <a:t>4%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υδατικό διάλυμα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Chromic Acid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chromium trioxide)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υδατικό 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sodium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metabisulphite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hexamine-silver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0.1% gold chloride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5% sodium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thiosulphate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0.2% light green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σε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0.2% acetic acid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23528" y="46279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Ιστοχημικές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Χρώσεις για Ανίχνευση Μικροοργανισμών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Phloxine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tartazine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έγκλειστα σωματιδίων ιών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2. Μέθοδος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ορσείνης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την ανίχνευση του αντιγόνου της ηπατίτιδας Β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3. Χρώση Gram για την ανίχνευση βακτηριδίων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4.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Leishman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παράσιτα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5.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παράσιτα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6.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Levaditi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ανίνευση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7.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Warthin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Starry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ανίνευση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σπειροχαιτών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8.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ανίχνευση βακτηριδίων φυματίωσης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9. Τροποποιημένη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Nielsen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ανίχνευση βακτηριδίων λέπρας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Alcian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yellow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toluidine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blue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Helicobacter pylori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11. Χρώση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Helicobacter pylori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Μay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Grunwald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ανίχνευση βακτηριδίων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παρασιτων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Grocott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ανιχνευση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μυκητων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Gridley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ανιχνευση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μυκήτων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reepages.genealogy.rootsweb.ancestry.com/%7Egomery/gomorimet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4675"/>
            <a:ext cx="4572000" cy="374332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755576" y="476672"/>
            <a:ext cx="77768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Grocott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μυκήτων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ακτινομύκητες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σε βιοψία δέρματος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Πνευμονοκύστες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στον πνεύμονα</a:t>
            </a:r>
          </a:p>
        </p:txBody>
      </p:sp>
      <p:pic>
        <p:nvPicPr>
          <p:cNvPr id="57348" name="Picture 4" descr="http://library.med.utah.edu/WebPath/jpeg2/AIDS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3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ac.med.jhmi.edu/cpc/images/cpc2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699"/>
            <a:ext cx="4572000" cy="4305301"/>
          </a:xfrm>
          <a:prstGeom prst="rect">
            <a:avLst/>
          </a:prstGeom>
          <a:noFill/>
        </p:spPr>
      </p:pic>
      <p:pic>
        <p:nvPicPr>
          <p:cNvPr id="17412" name="Picture 4" descr="http://www.aspergillus.org.uk/sites/default/files/pictures/styles/galleryformatter_slide/public/combined_images/PTDLgrocott.jpg?itok=8WJbUdx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5"/>
            <a:ext cx="4618484" cy="429309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827584" y="3326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Grocott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για ανίχνευση μυκήτων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Σε μεγάλη μεγέθυνση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ασπέργιλλος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σε βιοψία εγκεφάλου (αριστερά) και βιοψία πνεύμονα (δεξιά)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6024" y="116632"/>
            <a:ext cx="8820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Είναι παραλλαγή της κοινής χρώσης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Βάφει σωμάτια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DONOVAN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(βάκιλοι λεϊσμανίασης, κοκκιώματα) και παράσιτα. Διαφοροποίηση με 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Wright Stain Buffer, pH 6.8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επιτρέπει την ανίχνευση στον ιστό κυττάρων αιμοποιητικής οδού.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παραλλαγή χρησιμοποιεί διάλυμα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βασίζεται στο γεγονός ότι όξινες ομάδες απορροφούν βασική χρωστική και οι βασικές ομάδες απορροφούν όξινες χρωστικές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ηωσίνη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03548" y="476672"/>
            <a:ext cx="81369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GIEMSA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κανόνα τομές παραφίνης, κυτταρολογικά επιχρίσματα.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Διάλυμα φορμόλης. 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Πυρήνες: μπλε-ρόδινο</a:t>
            </a:r>
          </a:p>
          <a:p>
            <a:pPr indent="722313">
              <a:lnSpc>
                <a:spcPct val="150000"/>
              </a:lnSpc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Κυανόφιλα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κοκκία: μπλε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Κολλαγόνο: απαλό ροζ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Σωμάτια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Donovan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απαλό μπλε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Πρωτόζωα: σκούρο μπλε</a:t>
            </a:r>
          </a:p>
          <a:p>
            <a:pPr indent="722313">
              <a:lnSpc>
                <a:spcPct val="150000"/>
              </a:lnSpc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Ηωσινόφιλα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κοκκία, ερυθρά αιμοσφαίρια: ροζ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Αποτέλεσμα εικόνας για modified giemsa st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396" name="AutoShape 4" descr="Αποτέλεσμα εικόνας για modified giemsa st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9398" name="Picture 6" descr="https://upload.wikimedia.org/wikipedia/commons/0/04/Helicobacter_pylori,_Gastric_Biopsy,_Giemsa_Stain_%28551758211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76264"/>
            <a:ext cx="4716016" cy="450912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115616" y="260648"/>
            <a:ext cx="73083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GIEMSA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Γαστρική βιοψία με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Helicobacter pylori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400" name="Picture 8" descr="https://www.researchgate.net/profile/Zoran_Nikin/publication/234110320/figure/download/fig1/Figure-1-Modified-Giemsa-stained-Helicobacter-pylori-at-630x-magnifi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57200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26064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GIEMSA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Γαστρική βιοψία με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Helicobacter pylori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histologistics.files.wordpress.com/2013/07/hp-a-fields-stain-4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608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00100" y="85723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/>
              <a:t>Χρώσεις για κύτταρα του αίματος</a:t>
            </a:r>
          </a:p>
          <a:p>
            <a:endParaRPr lang="el-GR" sz="3200" dirty="0" smtClean="0"/>
          </a:p>
          <a:p>
            <a:r>
              <a:rPr lang="en-GB" sz="3200" dirty="0" smtClean="0"/>
              <a:t>METHYL GREEN – </a:t>
            </a:r>
            <a:r>
              <a:rPr lang="en-GB" sz="3200" dirty="0" err="1" smtClean="0"/>
              <a:t>PYRONIN</a:t>
            </a:r>
            <a:endParaRPr lang="el-GR" sz="3200" dirty="0" smtClean="0"/>
          </a:p>
          <a:p>
            <a:endParaRPr lang="el-GR" sz="3200" dirty="0" smtClean="0"/>
          </a:p>
          <a:p>
            <a:r>
              <a:rPr lang="en-GB" sz="3200" dirty="0" err="1" smtClean="0"/>
              <a:t>TOLUIDINE</a:t>
            </a:r>
            <a:r>
              <a:rPr lang="en-GB" sz="3200" dirty="0" smtClean="0"/>
              <a:t> BLUE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Χρώση </a:t>
            </a:r>
            <a:r>
              <a:rPr lang="en-GB" sz="2800" b="1" dirty="0" smtClean="0"/>
              <a:t>METHYL GREEN – </a:t>
            </a:r>
            <a:r>
              <a:rPr lang="en-GB" sz="2800" b="1" dirty="0" err="1" smtClean="0"/>
              <a:t>PYRONIN</a:t>
            </a:r>
            <a:endParaRPr lang="el-GR" sz="2800" b="1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Σκοπός: </a:t>
            </a:r>
            <a:r>
              <a:rPr lang="el-GR" sz="2400" dirty="0" smtClean="0"/>
              <a:t>βάφει </a:t>
            </a:r>
            <a:r>
              <a:rPr lang="el-GR" sz="2400" dirty="0" err="1" smtClean="0"/>
              <a:t>πλασματοκκύτταρα</a:t>
            </a:r>
            <a:r>
              <a:rPr lang="el-GR" sz="2400" dirty="0" smtClean="0"/>
              <a:t> τα οποία αφθονούν σε φλεγμονές, βρίσκονται στις ορώδεις μεμβράνες στου πνευμονικού παρεγχύματος και γαστρεντερικού σωλήνα. Επίσης βάφει </a:t>
            </a:r>
            <a:r>
              <a:rPr lang="en-GB" sz="2400" dirty="0" smtClean="0"/>
              <a:t>DNA</a:t>
            </a:r>
            <a:r>
              <a:rPr lang="el-GR" sz="2400" dirty="0" smtClean="0"/>
              <a:t> και </a:t>
            </a:r>
            <a:r>
              <a:rPr lang="en-GB" sz="2400" dirty="0" smtClean="0"/>
              <a:t>RNA</a:t>
            </a:r>
            <a:r>
              <a:rPr lang="el-GR" sz="2400" dirty="0" smtClean="0"/>
              <a:t>. Για την διαφοροποίηση όγκων </a:t>
            </a:r>
            <a:r>
              <a:rPr lang="el-GR" sz="2400" dirty="0" err="1" smtClean="0"/>
              <a:t>απο</a:t>
            </a:r>
            <a:r>
              <a:rPr lang="el-GR" sz="2400" dirty="0" smtClean="0"/>
              <a:t> πλασματοκύτταρα πχ </a:t>
            </a:r>
            <a:r>
              <a:rPr lang="el-GR" sz="2400" dirty="0" err="1" smtClean="0"/>
              <a:t>πλασμοκύτωμα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Αρχή: </a:t>
            </a:r>
            <a:r>
              <a:rPr lang="el-GR" sz="2400" dirty="0" smtClean="0"/>
              <a:t>Η διαφοροποίηση των κυττάρων βασίζεται στην διαφορετική συγγένεια που έχουν τα </a:t>
            </a:r>
            <a:r>
              <a:rPr lang="el-GR" sz="2400" dirty="0" err="1" smtClean="0"/>
              <a:t>νουκλεϊκά</a:t>
            </a:r>
            <a:r>
              <a:rPr lang="el-GR" sz="2400" dirty="0" smtClean="0"/>
              <a:t> οξέα στην </a:t>
            </a:r>
            <a:r>
              <a:rPr lang="el-GR" sz="2400" dirty="0" err="1" smtClean="0"/>
              <a:t>πυρονίνη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Αποτελέσματα:</a:t>
            </a:r>
          </a:p>
          <a:p>
            <a:r>
              <a:rPr lang="en-GB" sz="2400" dirty="0" smtClean="0"/>
              <a:t>DNA</a:t>
            </a:r>
            <a:r>
              <a:rPr lang="el-GR" sz="2400" dirty="0" smtClean="0"/>
              <a:t> (πυρήνες): πράσινο-</a:t>
            </a:r>
            <a:r>
              <a:rPr lang="el-GR" sz="2400" dirty="0" err="1" smtClean="0"/>
              <a:t>πρασινο</a:t>
            </a:r>
            <a:r>
              <a:rPr lang="el-GR" sz="2400" dirty="0" smtClean="0"/>
              <a:t>/μπλε</a:t>
            </a:r>
          </a:p>
          <a:p>
            <a:r>
              <a:rPr lang="en-GB" sz="2400" dirty="0" smtClean="0"/>
              <a:t>RNA (</a:t>
            </a:r>
            <a:r>
              <a:rPr lang="el-GR" sz="2400" dirty="0" smtClean="0"/>
              <a:t>πλασματοκύτταρα, κυτταρόπλασμα κυττάρων, ουσία </a:t>
            </a:r>
            <a:r>
              <a:rPr lang="en-GB" sz="2400" dirty="0" err="1" smtClean="0"/>
              <a:t>Nissl</a:t>
            </a:r>
            <a:r>
              <a:rPr lang="el-GR" sz="2400" dirty="0" smtClean="0"/>
              <a:t>, βακτήρια): κόκκινα</a:t>
            </a:r>
          </a:p>
          <a:p>
            <a:r>
              <a:rPr lang="el-GR" sz="2400" dirty="0" smtClean="0"/>
              <a:t>Μερικές βλέννες: κόκκινες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jeeves.mmg.uci.edu/immunology/Architecture/GC-MG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1206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79512" y="188640"/>
            <a:ext cx="416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GC</a:t>
            </a:r>
            <a:r>
              <a:rPr lang="el-GR" dirty="0" smtClean="0"/>
              <a:t>: Βλαστικό κέντρο. </a:t>
            </a:r>
            <a:r>
              <a:rPr lang="en-GB" dirty="0" smtClean="0"/>
              <a:t>Mt</a:t>
            </a:r>
            <a:r>
              <a:rPr lang="el-GR" dirty="0" smtClean="0"/>
              <a:t>:φλοιός, μανδύας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www.ipath-network.com/inctr/image/src/3594/Green%20pyroni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3" y="1775407"/>
            <a:ext cx="7819355" cy="508259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115616" y="260648"/>
            <a:ext cx="67687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METHYL GREEN –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PYRONIN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Μετάσταση σε λεμφαδένα κυψελιδικού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ραβδομυοσαρκώματος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0723" y="71414"/>
            <a:ext cx="86417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Gram για την ανίχνευση βακτηριδίων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ανίχνευση Gram +/- βακτηριδίων (βάκιλοι, κόκκοι,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Ναϊσέρια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τύφος  κλπ) στον ιστό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 της μεθόδου: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Στηρίζεται στην διαφορετική διαπερατότητα του κυτταρικού τοιχώματος των Gram +/- βακτηριδίων.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κυτταρικό τοίχωμα των βακτηριδίων αποτελείται από πεπτιδογλυκάνες. Στα Gram – βακτήρια το κυτταρικό τοίχωμα  είναι ποιο παχύ και φέρει μία στοιβάδα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λιποπολυσακχαριτών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εξωτερικά αυτής των πεπτιδογλυκανών.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Κατά την διάρκεια της χρώσεις τόσο τα Gram + όσο και τα Gram – βακτήρια απορροφούν (προσλαμβάνουν) την χρωστική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crystal violet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 στάδιο της διαφοροποίησης, τα Gram – βακτήρια αποβάλουν 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crystal violet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προσλαμβάνουν βασική φουξίνη.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thermoscientific.com/content/dam/tfs/SDG/APD/APD%20Product%20Images/Histology%20Equipment%20and%20Supplies/Tissue%20Processing%20Equipment%20and%20Supplies/Tissue%20Processing%20Reagents/Histological%20and%20Cytological%20Stains/F47581%7Ep.eps/jcr:content/renditions/cq5dam.thumbnail.450.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912768" cy="472514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547664" y="101531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METHYL GREEN –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PYRONIN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DNA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: πράσινο-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πρασινο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/μπλε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RNA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κόκκινο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26064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Χρώση </a:t>
            </a:r>
            <a:r>
              <a:rPr lang="en-GB" sz="2400" b="1" dirty="0" err="1" smtClean="0"/>
              <a:t>TOLUIDINE</a:t>
            </a:r>
            <a:r>
              <a:rPr lang="en-GB" sz="2400" b="1" dirty="0" smtClean="0"/>
              <a:t> BLUE</a:t>
            </a:r>
            <a:endParaRPr lang="el-GR" sz="2400" b="1" dirty="0" smtClean="0"/>
          </a:p>
          <a:p>
            <a:endParaRPr lang="el-GR" sz="2400" dirty="0" smtClean="0"/>
          </a:p>
          <a:p>
            <a:r>
              <a:rPr lang="el-GR" sz="2400" b="1" dirty="0" smtClean="0"/>
              <a:t>Σκοπός: </a:t>
            </a:r>
            <a:r>
              <a:rPr lang="el-GR" sz="2400" dirty="0" smtClean="0"/>
              <a:t>Είναι </a:t>
            </a:r>
            <a:r>
              <a:rPr lang="el-GR" sz="2400" dirty="0" err="1" smtClean="0"/>
              <a:t>μεταχρωματική</a:t>
            </a:r>
            <a:r>
              <a:rPr lang="el-GR" sz="2400" dirty="0" smtClean="0"/>
              <a:t> χρώση, βάφει ιστιοκύτταρα. Τα </a:t>
            </a:r>
            <a:r>
              <a:rPr lang="el-GR" sz="2400" dirty="0" err="1" smtClean="0"/>
              <a:t>ιστυοκύτταρα</a:t>
            </a:r>
            <a:r>
              <a:rPr lang="el-GR" sz="2400" dirty="0" smtClean="0"/>
              <a:t> είναι διάσπαρτα στον συνδετικό ιστό. Το κυτταρόπλασμα τους περιέχει κοκκία ηπαρίνης και </a:t>
            </a:r>
            <a:r>
              <a:rPr lang="el-GR" sz="2400" dirty="0" err="1" smtClean="0"/>
              <a:t>ισταμίνης</a:t>
            </a:r>
            <a:r>
              <a:rPr lang="el-GR" sz="2400" dirty="0" smtClean="0"/>
              <a:t> οι οποίες είναι </a:t>
            </a:r>
            <a:r>
              <a:rPr lang="el-GR" sz="2400" dirty="0" err="1" smtClean="0"/>
              <a:t>μεταχρωματικές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Αρχή:  </a:t>
            </a:r>
            <a:r>
              <a:rPr lang="el-GR" sz="2400" dirty="0" smtClean="0"/>
              <a:t>Στις </a:t>
            </a:r>
            <a:r>
              <a:rPr lang="el-GR" sz="2400" dirty="0" err="1" smtClean="0"/>
              <a:t>μεταχρωματικές</a:t>
            </a:r>
            <a:r>
              <a:rPr lang="el-GR" sz="2400" dirty="0" smtClean="0"/>
              <a:t> χρώσεις τα κύτταρα που απορροφούν το μπλε χρώμα φαίνονται κόκκινα. Ενώ τα κύτταρα που απορροφούν το κόκκινο φαίνονται κίτρινα. Η </a:t>
            </a:r>
            <a:r>
              <a:rPr lang="el-GR" sz="2400" dirty="0" err="1" smtClean="0"/>
              <a:t>μεταχρωμασία</a:t>
            </a:r>
            <a:r>
              <a:rPr lang="el-GR" sz="2400" dirty="0" smtClean="0"/>
              <a:t> εξαρτάται από το </a:t>
            </a:r>
            <a:r>
              <a:rPr lang="en-GB" sz="2400" dirty="0" smtClean="0"/>
              <a:t>pH</a:t>
            </a:r>
            <a:r>
              <a:rPr lang="el-GR" sz="2400" dirty="0" smtClean="0"/>
              <a:t>, την θερμοκρασία, και την συγκέντρωση του βασικού διαλύματος.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Αποτελέσματα:</a:t>
            </a:r>
          </a:p>
          <a:p>
            <a:r>
              <a:rPr lang="el-GR" sz="2400" dirty="0" smtClean="0"/>
              <a:t>Ιστιοκύτταρα: βιολετί</a:t>
            </a:r>
          </a:p>
          <a:p>
            <a:r>
              <a:rPr lang="el-GR" sz="2400" dirty="0" smtClean="0"/>
              <a:t>Υπόστρωμα: απαλό </a:t>
            </a:r>
            <a:r>
              <a:rPr lang="el-GR" sz="2400" dirty="0" err="1" smtClean="0"/>
              <a:t>μπλέ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ars.els-cdn.com/content/image/1-s2.0-S030228380500864X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08912" cy="561662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691680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Καρκίνωμα νεφρού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http://www.omicsonline.org/1948-5956/images/JCST-03-201-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img.medscape.com/pi/emed/ckb/hematology/197800-203948-3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052736"/>
            <a:ext cx="6953250" cy="518457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475656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Μυελός των οστών - </a:t>
            </a:r>
            <a:r>
              <a:rPr lang="el-GR" sz="2800" b="1" dirty="0" err="1" smtClean="0"/>
              <a:t>Ιστυοκύτωση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188640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Gram για την ανίχνευση βακτηριδίων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Αντίθετα τα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Gram +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βακτήρια διατηρούν 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crystal violet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Προσοχή στο στάδιο της διαφοροποίησης με ακετόνη η οποία καταστρέφει την στοιβάδα των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λιποπολυσακχαριτών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κανόνα τομές παραφίνης.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Διάλυμα φορμόλης. Η επεξεργασία με πικρικό οξύ δίνει καλά αποτελέσματα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Δεν βάφει το μυκόπλασμα της φυματίωσης.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Προσοχή στο στάδιο της διαφοροποίησης. 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51520" y="260648"/>
            <a:ext cx="849694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Gram για την ανίχνευση βακτηριδίων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Gram +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μικροοργανισμοί: μπλε/μαύρο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Gram –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μικροοργανισμοί: κόκκινοι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Πυρήνες: Κόκκινοι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1% Crystal Violet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Gentian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Violet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Lugol's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Iodine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0.25% Basic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Fuchsin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Picric Acid-Acetone</a:t>
            </a:r>
          </a:p>
          <a:p>
            <a:pPr algn="ctr"/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1764" y="116632"/>
            <a:ext cx="88204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Gram για την ανίχνευση βακτηριδίων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Επίχρισμα οφθαλμικής κοιλότητας θετικό σε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Gram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θετικά βακτήρια.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Βιοψία εντέρου θετική σε Gram θετικά βακτήρια.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medschool.lsuhsc.edu/pathology/pathist/surgpath/special%20stains/assets/g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4944"/>
            <a:ext cx="4355976" cy="3744416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5360"/>
            <a:ext cx="4179944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researchgate.net/profile/Jun_Beom_Park/publication/235369013/figure/fig3/AS:214312191827970@1428107416240/The-aggregate-of-gram-positive-bacteria-open-circle-in-periodontal-tissue-Gram-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14675"/>
            <a:ext cx="4571999" cy="374332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51520" y="332656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Gram για την ανίχνευση βακτηριδίων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Ιστός από περιοδοντική κοιλότητα θετικός σε Gram θετικά βακτήρια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gram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βάκιλλοι σε κυψελιδικό </a:t>
            </a:r>
            <a:r>
              <a:rPr lang="el-GR" dirty="0">
                <a:latin typeface="Arial" pitchFamily="34" charset="0"/>
                <a:cs typeface="Arial" pitchFamily="34" charset="0"/>
              </a:rPr>
              <a:t>έκκριμα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5840455"/>
              </p:ext>
            </p:extLst>
          </p:nvPr>
        </p:nvGraphicFramePr>
        <p:xfrm>
          <a:off x="4568716" y="3114674"/>
          <a:ext cx="4575283" cy="3726309"/>
        </p:xfrm>
        <a:graphic>
          <a:graphicData uri="http://schemas.openxmlformats.org/presentationml/2006/ole">
            <p:oleObj spid="_x0000_s1027" name="Image" r:id="rId4" imgW="4139683" imgH="40126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την ανίχνευση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οξεάντοχων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μυκοβακτηριδίων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συμπεριλαμβανομένων της φυματίωσης, της λέπρας, έλκος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Buruli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κυτταρικό τοίχωμα του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μυκοβακτηρίδιου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της φυματίωσης έχει υψηλή περιεκτικότητα σε λιπίδια και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μυκολικό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οξύ. Το κυτταρικό τοίχωμα προσροφά χρωστικές πλούσιες σε φαινόλη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carbol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fuchsin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). Η προσρόφηση της χρωστικής εν θερμό, συνοδεύεται από την ανθεκτικότητα του μικροοργανισμού στο να μην αποχρωματίζεται κατά τη διαδικασία της χρώσης κατόπιν επεξεργασίας με οξέα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8945" y="188640"/>
            <a:ext cx="8886111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 φυματίωση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Κατά κανόνα τομές παραφίνης, κυτταρολογικά επιχρίσματα.</a:t>
            </a:r>
          </a:p>
          <a:p>
            <a:pPr algn="ctr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Διάλυμα φορμόλης.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Στην θερμή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ZIEHL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NEELSEN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η τομή καλύπτεται με διάλυμα πυκνής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φαινικούχα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φουξίνης και θερμαίνεται με φλόγα μέχρι να εμφανιστούν ατμοί. Η περίσσεια της χρωστικής απομακρύνεται 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οξυνισμένο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οινόπνευμα. Στην κρύα μέθοδο η διαπερατότητα επιτυγχάνεται με υψηλή συγκέντρωση διαλύματος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φαινικούχα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φουξίνης  (τροποποίηση κατά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Kinyoun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Προσοχή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στο στάδιο της διαφοροποίησης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1286</Words>
  <Application>Microsoft Office PowerPoint</Application>
  <PresentationFormat>On-screen Show (4:3)</PresentationFormat>
  <Paragraphs>207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Θέμα του Office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Vassiliki</dc:creator>
  <cp:lastModifiedBy>tzeka</cp:lastModifiedBy>
  <cp:revision>25</cp:revision>
  <dcterms:created xsi:type="dcterms:W3CDTF">2017-04-03T10:50:56Z</dcterms:created>
  <dcterms:modified xsi:type="dcterms:W3CDTF">2018-05-31T14:14:02Z</dcterms:modified>
</cp:coreProperties>
</file>