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70" r:id="rId10"/>
    <p:sldId id="278" r:id="rId11"/>
    <p:sldId id="279" r:id="rId12"/>
    <p:sldId id="276" r:id="rId13"/>
    <p:sldId id="265" r:id="rId14"/>
    <p:sldId id="281" r:id="rId15"/>
    <p:sldId id="290" r:id="rId16"/>
    <p:sldId id="282" r:id="rId17"/>
    <p:sldId id="285" r:id="rId18"/>
    <p:sldId id="283" r:id="rId19"/>
    <p:sldId id="289" r:id="rId20"/>
    <p:sldId id="284" r:id="rId21"/>
    <p:sldId id="269" r:id="rId22"/>
    <p:sldId id="291" r:id="rId23"/>
    <p:sldId id="286" r:id="rId24"/>
    <p:sldId id="292" r:id="rId25"/>
    <p:sldId id="293" r:id="rId26"/>
    <p:sldId id="294" r:id="rId27"/>
    <p:sldId id="280" r:id="rId28"/>
    <p:sldId id="267" r:id="rId29"/>
    <p:sldId id="295" r:id="rId30"/>
    <p:sldId id="299" r:id="rId31"/>
    <p:sldId id="296" r:id="rId32"/>
    <p:sldId id="297" r:id="rId33"/>
    <p:sldId id="298" r:id="rId34"/>
    <p:sldId id="287" r:id="rId3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69C987"/>
    <a:srgbClr val="FF00FF"/>
    <a:srgbClr val="FF99FF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2" autoAdjust="0"/>
    <p:restoredTop sz="94660"/>
  </p:normalViewPr>
  <p:slideViewPr>
    <p:cSldViewPr snapToGrid="0">
      <p:cViewPr varScale="1">
        <p:scale>
          <a:sx n="75" d="100"/>
          <a:sy n="75" d="100"/>
        </p:scale>
        <p:origin x="-10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1F1A9-0852-4F22-B3A1-EB01E832977A}" type="datetimeFigureOut">
              <a:rPr lang="el-GR" smtClean="0"/>
              <a:pPr/>
              <a:t>14/6/2018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69BA-40E2-49D2-B25F-9130C5FE551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66348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69BA-40E2-49D2-B25F-9130C5FE551E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3550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773A9-C331-4118-B6B6-BF6686F87631}" type="datetimeFigureOut">
              <a:rPr lang="el-GR" smtClean="0"/>
              <a:pPr/>
              <a:t>14/6/2018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9F2A-F069-4567-9C93-3262FD911C2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69783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773A9-C331-4118-B6B6-BF6686F87631}" type="datetimeFigureOut">
              <a:rPr lang="el-GR" smtClean="0"/>
              <a:pPr/>
              <a:t>14/6/2018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9F2A-F069-4567-9C93-3262FD911C2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5623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773A9-C331-4118-B6B6-BF6686F87631}" type="datetimeFigureOut">
              <a:rPr lang="el-GR" smtClean="0"/>
              <a:pPr/>
              <a:t>14/6/2018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9F2A-F069-4567-9C93-3262FD911C2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64710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773A9-C331-4118-B6B6-BF6686F87631}" type="datetimeFigureOut">
              <a:rPr lang="el-GR" smtClean="0"/>
              <a:pPr/>
              <a:t>14/6/2018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9F2A-F069-4567-9C93-3262FD911C2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36895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773A9-C331-4118-B6B6-BF6686F87631}" type="datetimeFigureOut">
              <a:rPr lang="el-GR" smtClean="0"/>
              <a:pPr/>
              <a:t>14/6/2018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9F2A-F069-4567-9C93-3262FD911C2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4087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773A9-C331-4118-B6B6-BF6686F87631}" type="datetimeFigureOut">
              <a:rPr lang="el-GR" smtClean="0"/>
              <a:pPr/>
              <a:t>14/6/2018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9F2A-F069-4567-9C93-3262FD911C2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0298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773A9-C331-4118-B6B6-BF6686F87631}" type="datetimeFigureOut">
              <a:rPr lang="el-GR" smtClean="0"/>
              <a:pPr/>
              <a:t>14/6/2018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9F2A-F069-4567-9C93-3262FD911C2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6997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773A9-C331-4118-B6B6-BF6686F87631}" type="datetimeFigureOut">
              <a:rPr lang="el-GR" smtClean="0"/>
              <a:pPr/>
              <a:t>14/6/2018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9F2A-F069-4567-9C93-3262FD911C2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0512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773A9-C331-4118-B6B6-BF6686F87631}" type="datetimeFigureOut">
              <a:rPr lang="el-GR" smtClean="0"/>
              <a:pPr/>
              <a:t>14/6/2018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9F2A-F069-4567-9C93-3262FD911C2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72916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773A9-C331-4118-B6B6-BF6686F87631}" type="datetimeFigureOut">
              <a:rPr lang="el-GR" smtClean="0"/>
              <a:pPr/>
              <a:t>14/6/2018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9F2A-F069-4567-9C93-3262FD911C2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02458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773A9-C331-4118-B6B6-BF6686F87631}" type="datetimeFigureOut">
              <a:rPr lang="el-GR" smtClean="0"/>
              <a:pPr/>
              <a:t>14/6/2018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9F2A-F069-4567-9C93-3262FD911C2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10668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773A9-C331-4118-B6B6-BF6686F87631}" type="datetimeFigureOut">
              <a:rPr lang="el-GR" smtClean="0"/>
              <a:pPr/>
              <a:t>14/6/2018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99F2A-F069-4567-9C93-3262FD911C2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4771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3160" y="1969770"/>
            <a:ext cx="4297680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l-GR" sz="2000" b="1" dirty="0" smtClean="0"/>
              <a:t>ΑΝΟΣΟΙΣΤΟΧΗΜΕΙΑ</a:t>
            </a:r>
          </a:p>
          <a:p>
            <a:pPr algn="ctr">
              <a:lnSpc>
                <a:spcPct val="200000"/>
              </a:lnSpc>
            </a:pPr>
            <a:r>
              <a:rPr lang="el-GR" sz="2000" b="1" dirty="0" smtClean="0"/>
              <a:t>ΑΝΟΣΟΦΘΟΡΙΣΜΟΣ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xmlns="" val="86926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72427" y="871865"/>
            <a:ext cx="9295244" cy="2837514"/>
            <a:chOff x="72427" y="1007659"/>
            <a:chExt cx="9295244" cy="273362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07563" y="3241366"/>
              <a:ext cx="2328874" cy="493819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2427" y="1007659"/>
              <a:ext cx="9295244" cy="2677190"/>
              <a:chOff x="96188" y="1209685"/>
              <a:chExt cx="9295244" cy="267719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6188" y="1209685"/>
                <a:ext cx="2927911" cy="234000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108600" y="1209685"/>
                <a:ext cx="2926800" cy="23400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133852" y="1209685"/>
                <a:ext cx="2926800" cy="23400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831059" y="3454021"/>
                <a:ext cx="3560373" cy="432854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2023" y="3241366"/>
              <a:ext cx="2036240" cy="499915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-36397" y="3644816"/>
            <a:ext cx="9178603" cy="3120169"/>
            <a:chOff x="-36397" y="3644816"/>
            <a:chExt cx="9178603" cy="3120169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12624" y="3645234"/>
              <a:ext cx="3060936" cy="258335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47274" y="3645234"/>
              <a:ext cx="3060936" cy="2584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81270" y="3644816"/>
              <a:ext cx="3060936" cy="258376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-36397" y="6180210"/>
              <a:ext cx="917619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1600" dirty="0" smtClean="0"/>
                <a:t>Άμεσος </a:t>
              </a:r>
              <a:r>
                <a:rPr lang="el-GR" sz="1600" dirty="0" err="1" smtClean="0"/>
                <a:t>ανοσοφθορισμός</a:t>
              </a:r>
              <a:r>
                <a:rPr lang="el-GR" sz="1600" dirty="0" smtClean="0"/>
                <a:t> έναντι της </a:t>
              </a:r>
              <a:r>
                <a:rPr lang="en-US" sz="1600" dirty="0" smtClean="0"/>
                <a:t>IgG</a:t>
              </a:r>
              <a:r>
                <a:rPr lang="en-US" sz="1600" dirty="0"/>
                <a:t>, </a:t>
              </a:r>
              <a:r>
                <a:rPr lang="en-US" sz="1600" dirty="0" smtClean="0"/>
                <a:t>X100</a:t>
              </a:r>
              <a:r>
                <a:rPr lang="el-GR" sz="1600" dirty="0" smtClean="0"/>
                <a:t> και σε μεγαλύτερη μεγέθυνση </a:t>
              </a:r>
              <a:r>
                <a:rPr lang="en-US" sz="1600" dirty="0" smtClean="0"/>
                <a:t>X400</a:t>
              </a:r>
              <a:r>
                <a:rPr lang="el-GR" sz="1600" dirty="0" smtClean="0"/>
                <a:t>. Εναποθέσεις συμπληρώματος </a:t>
              </a:r>
              <a:r>
                <a:rPr lang="en-US" sz="1600" dirty="0" smtClean="0"/>
                <a:t>C3</a:t>
              </a:r>
              <a:r>
                <a:rPr lang="en-US" sz="1600" dirty="0"/>
                <a:t>, </a:t>
              </a:r>
              <a:r>
                <a:rPr lang="en-US" sz="1600" dirty="0" smtClean="0"/>
                <a:t>X400.</a:t>
              </a:r>
              <a:endParaRPr lang="el-GR" sz="1600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1777" y="94183"/>
            <a:ext cx="8876545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9247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621" y="79513"/>
            <a:ext cx="4366568" cy="67387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80344" y="356285"/>
            <a:ext cx="4263656" cy="4619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b="1" dirty="0" smtClean="0"/>
              <a:t>Άμεση μέθοδος </a:t>
            </a:r>
            <a:r>
              <a:rPr lang="el-GR" b="1" dirty="0" err="1" smtClean="0"/>
              <a:t>ανοσοφθορισμού</a:t>
            </a:r>
            <a:r>
              <a:rPr lang="el-GR" b="1" dirty="0" smtClean="0"/>
              <a:t> </a:t>
            </a:r>
            <a:r>
              <a:rPr lang="el-GR" dirty="0" smtClean="0"/>
              <a:t>σε βιοψία δέρματος με Φυλλώδη </a:t>
            </a:r>
            <a:r>
              <a:rPr lang="el-GR" dirty="0" err="1" smtClean="0"/>
              <a:t>Πέμφιγα</a:t>
            </a:r>
            <a:r>
              <a:rPr lang="el-GR" dirty="0" smtClean="0"/>
              <a:t> </a:t>
            </a:r>
            <a:r>
              <a:rPr lang="el-GR" dirty="0"/>
              <a:t>(</a:t>
            </a:r>
            <a:r>
              <a:rPr lang="en-US" dirty="0"/>
              <a:t>Pemphigus </a:t>
            </a:r>
            <a:r>
              <a:rPr lang="en-US" dirty="0" err="1"/>
              <a:t>foliaceus</a:t>
            </a:r>
            <a:r>
              <a:rPr lang="en-US" dirty="0" smtClean="0"/>
              <a:t>).</a:t>
            </a:r>
            <a:r>
              <a:rPr lang="el-GR" dirty="0" smtClean="0"/>
              <a:t> Στην πρώτη εικόνα (Α) </a:t>
            </a:r>
            <a:r>
              <a:rPr lang="el-GR" dirty="0"/>
              <a:t>διακρίνονται </a:t>
            </a:r>
            <a:r>
              <a:rPr lang="el-GR" dirty="0" smtClean="0"/>
              <a:t>πομφόλυγες με </a:t>
            </a:r>
            <a:r>
              <a:rPr lang="el-GR" dirty="0" err="1" smtClean="0"/>
              <a:t>ακανθοκυτταρικά</a:t>
            </a:r>
            <a:r>
              <a:rPr lang="el-GR" dirty="0" smtClean="0"/>
              <a:t> κύτταρα. Χρώση </a:t>
            </a:r>
            <a:r>
              <a:rPr lang="el-GR" dirty="0" err="1" smtClean="0"/>
              <a:t>Αιματοξυλίνης</a:t>
            </a:r>
            <a:r>
              <a:rPr lang="el-GR" dirty="0" smtClean="0"/>
              <a:t> </a:t>
            </a:r>
            <a:r>
              <a:rPr lang="el-GR" dirty="0" err="1" smtClean="0"/>
              <a:t>Ηωσίνης</a:t>
            </a:r>
            <a:r>
              <a:rPr lang="el-GR" dirty="0" smtClean="0"/>
              <a:t> (</a:t>
            </a:r>
            <a:r>
              <a:rPr lang="en-US" dirty="0" smtClean="0"/>
              <a:t>40×</a:t>
            </a:r>
            <a:r>
              <a:rPr lang="el-GR" dirty="0" smtClean="0"/>
              <a:t>). </a:t>
            </a:r>
          </a:p>
          <a:p>
            <a:pPr>
              <a:lnSpc>
                <a:spcPct val="150000"/>
              </a:lnSpc>
            </a:pPr>
            <a:endParaRPr lang="el-GR" dirty="0"/>
          </a:p>
          <a:p>
            <a:pPr>
              <a:lnSpc>
                <a:spcPct val="150000"/>
              </a:lnSpc>
            </a:pPr>
            <a:r>
              <a:rPr lang="el-GR" dirty="0" smtClean="0"/>
              <a:t>Άμεσος </a:t>
            </a:r>
            <a:r>
              <a:rPr lang="el-GR" dirty="0" err="1" smtClean="0"/>
              <a:t>ανοσοφθορισμός</a:t>
            </a:r>
            <a:r>
              <a:rPr lang="el-GR" dirty="0" smtClean="0"/>
              <a:t> (Β) έναντι του συμπληρώματος </a:t>
            </a:r>
            <a:r>
              <a:rPr lang="en-US" dirty="0" smtClean="0"/>
              <a:t>C3</a:t>
            </a:r>
            <a:r>
              <a:rPr lang="el-GR" dirty="0" smtClean="0"/>
              <a:t>. Η εναπόθεση διακρίνεται στα </a:t>
            </a:r>
            <a:r>
              <a:rPr lang="el-GR" dirty="0" err="1" smtClean="0"/>
              <a:t>κερατινοκύτταρα</a:t>
            </a:r>
            <a:r>
              <a:rPr lang="el-GR" dirty="0" smtClean="0"/>
              <a:t> στη </a:t>
            </a:r>
            <a:r>
              <a:rPr lang="el-GR" dirty="0"/>
              <a:t>βάση της </a:t>
            </a:r>
            <a:r>
              <a:rPr lang="el-GR" dirty="0" smtClean="0"/>
              <a:t>επιδερμίδας (</a:t>
            </a:r>
            <a:r>
              <a:rPr lang="en-US" dirty="0"/>
              <a:t>200</a:t>
            </a:r>
            <a:r>
              <a:rPr lang="en-US" dirty="0" smtClean="0"/>
              <a:t>×</a:t>
            </a:r>
            <a:r>
              <a:rPr lang="el-GR" dirty="0" smtClean="0"/>
              <a:t>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394739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564" y="314146"/>
            <a:ext cx="86302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Άμεση μέθοδος </a:t>
            </a:r>
            <a:r>
              <a:rPr lang="el-GR" b="1" dirty="0" err="1"/>
              <a:t>ανοσοφθορισμού</a:t>
            </a:r>
            <a:r>
              <a:rPr lang="el-GR" b="1" dirty="0"/>
              <a:t> </a:t>
            </a:r>
            <a:r>
              <a:rPr lang="el-GR" dirty="0"/>
              <a:t>σε βιοψία δέρματος </a:t>
            </a:r>
            <a:r>
              <a:rPr lang="el-GR" dirty="0" smtClean="0"/>
              <a:t>με αγγειίτιδα </a:t>
            </a:r>
            <a:r>
              <a:rPr lang="el-GR" dirty="0"/>
              <a:t>μικρού μεγέθους </a:t>
            </a:r>
            <a:r>
              <a:rPr lang="el-GR" dirty="0" smtClean="0"/>
              <a:t>αγγείων. </a:t>
            </a:r>
          </a:p>
          <a:p>
            <a:r>
              <a:rPr lang="el-GR" dirty="0" smtClean="0"/>
              <a:t>Είναι εμφανής η διαταραχή της αρχιτεκτονικής </a:t>
            </a:r>
            <a:r>
              <a:rPr lang="el-GR" dirty="0"/>
              <a:t>του </a:t>
            </a:r>
            <a:r>
              <a:rPr lang="el-GR" dirty="0" smtClean="0"/>
              <a:t>αγγείου από </a:t>
            </a:r>
            <a:r>
              <a:rPr lang="el-GR" dirty="0"/>
              <a:t>φλεγμονώδη κύτταρα, </a:t>
            </a:r>
            <a:r>
              <a:rPr lang="el-GR" dirty="0" err="1" smtClean="0"/>
              <a:t>εξαγγείωση</a:t>
            </a:r>
            <a:r>
              <a:rPr lang="el-GR" dirty="0" smtClean="0"/>
              <a:t> ερυθρών και </a:t>
            </a:r>
            <a:r>
              <a:rPr lang="el-GR" dirty="0" err="1" smtClean="0"/>
              <a:t>λευκοκυτταροκλασία</a:t>
            </a:r>
            <a:r>
              <a:rPr lang="el-GR" dirty="0" smtClean="0"/>
              <a:t>. Ο άμεσος </a:t>
            </a:r>
            <a:r>
              <a:rPr lang="el-GR" dirty="0" err="1" smtClean="0"/>
              <a:t>ανοσοφθορισμός</a:t>
            </a:r>
            <a:r>
              <a:rPr lang="el-GR" dirty="0" smtClean="0"/>
              <a:t> έδειξε εναποθέσεις </a:t>
            </a:r>
            <a:r>
              <a:rPr lang="en-US" dirty="0" smtClean="0"/>
              <a:t>IgA</a:t>
            </a:r>
            <a:r>
              <a:rPr lang="el-GR" dirty="0" smtClean="0"/>
              <a:t> εντός και</a:t>
            </a:r>
            <a:r>
              <a:rPr lang="en-US" dirty="0" smtClean="0"/>
              <a:t> </a:t>
            </a:r>
            <a:r>
              <a:rPr lang="el-GR" dirty="0" smtClean="0"/>
              <a:t>γύρω </a:t>
            </a:r>
            <a:r>
              <a:rPr lang="el-GR" dirty="0"/>
              <a:t>από </a:t>
            </a:r>
            <a:r>
              <a:rPr lang="el-GR" dirty="0" smtClean="0"/>
              <a:t>το </a:t>
            </a:r>
            <a:r>
              <a:rPr lang="el-GR" dirty="0"/>
              <a:t>τοίχωμα </a:t>
            </a:r>
            <a:r>
              <a:rPr lang="el-GR" dirty="0" smtClean="0"/>
              <a:t>των αγγείων. </a:t>
            </a:r>
            <a:endParaRPr lang="el-GR" dirty="0"/>
          </a:p>
        </p:txBody>
      </p:sp>
      <p:grpSp>
        <p:nvGrpSpPr>
          <p:cNvPr id="2" name="Group 1"/>
          <p:cNvGrpSpPr/>
          <p:nvPr/>
        </p:nvGrpSpPr>
        <p:grpSpPr>
          <a:xfrm>
            <a:off x="550024" y="2242523"/>
            <a:ext cx="7823271" cy="4407234"/>
            <a:chOff x="550024" y="2242523"/>
            <a:chExt cx="7823271" cy="44072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0024" y="2760740"/>
              <a:ext cx="4406900" cy="337080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7495" y="2242523"/>
              <a:ext cx="3225800" cy="4407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520145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676" y="558497"/>
            <a:ext cx="858090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dirty="0"/>
              <a:t>Οι έμμεσες μέθοδοι είναι </a:t>
            </a:r>
            <a:r>
              <a:rPr lang="el-GR" dirty="0" smtClean="0"/>
              <a:t>δύο ή περισσοτέρων σταδίων</a:t>
            </a:r>
          </a:p>
          <a:p>
            <a:pPr>
              <a:lnSpc>
                <a:spcPct val="150000"/>
              </a:lnSpc>
            </a:pPr>
            <a:r>
              <a:rPr lang="el-GR" u="sng" dirty="0" smtClean="0"/>
              <a:t>Πρώτο στάδιο: </a:t>
            </a:r>
            <a:r>
              <a:rPr lang="el-GR" dirty="0" smtClean="0"/>
              <a:t>Η τομή επωάζεται με το πρωτογενές αντίσωμα επιλογής που αναγνωρίζει το </a:t>
            </a:r>
            <a:r>
              <a:rPr lang="el-GR" dirty="0" err="1" smtClean="0"/>
              <a:t>ιστικό</a:t>
            </a:r>
            <a:r>
              <a:rPr lang="el-GR" dirty="0" smtClean="0"/>
              <a:t> αντιγόνο και δεν είναι συνδεδεμένο (</a:t>
            </a:r>
            <a:r>
              <a:rPr lang="en-US" dirty="0" smtClean="0"/>
              <a:t>unconjugated)</a:t>
            </a:r>
            <a:r>
              <a:rPr lang="el-GR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el-GR" u="sng" dirty="0" smtClean="0"/>
              <a:t>Δεύτερο στάδιο: </a:t>
            </a:r>
            <a:r>
              <a:rPr lang="el-GR" dirty="0" smtClean="0"/>
              <a:t>Το σύμπλεγμα αντιγόνου-αντισώματος επωάζεται με το δευτερογενές αντίσωμα που </a:t>
            </a:r>
            <a:r>
              <a:rPr lang="el-GR" dirty="0"/>
              <a:t>αναγνωρίζει το σταθερό τμήμα των </a:t>
            </a:r>
            <a:r>
              <a:rPr lang="el-GR" dirty="0" err="1" smtClean="0"/>
              <a:t>IgG</a:t>
            </a:r>
            <a:r>
              <a:rPr lang="el-GR" dirty="0" smtClean="0"/>
              <a:t> του ζώου από το οποίο προέρχεται το πρωτογενές αντίσωμα. Το δευτερογενές αντίσωμα είναι συνδεδεμένο είτε με </a:t>
            </a:r>
            <a:r>
              <a:rPr lang="el-GR" dirty="0" err="1" smtClean="0"/>
              <a:t>φθοριόχρωμα</a:t>
            </a:r>
            <a:r>
              <a:rPr lang="el-GR" dirty="0" smtClean="0"/>
              <a:t> είτε με κάποιο ένζυμο (συνήθως </a:t>
            </a:r>
            <a:r>
              <a:rPr lang="el-GR" dirty="0" err="1" smtClean="0"/>
              <a:t>υπεροξειδάση</a:t>
            </a:r>
            <a:r>
              <a:rPr lang="el-GR" dirty="0" smtClean="0"/>
              <a:t> ή </a:t>
            </a:r>
            <a:r>
              <a:rPr lang="el-GR" dirty="0" err="1" smtClean="0"/>
              <a:t>βιοτίνη</a:t>
            </a:r>
            <a:r>
              <a:rPr lang="el-GR" dirty="0" smtClean="0"/>
              <a:t>). Στην δεύτερη περίπτωση η προσθήκη χρωμογόνου (π.χ. 3,3</a:t>
            </a:r>
            <a:r>
              <a:rPr lang="el-GR" dirty="0"/>
              <a:t>’- </a:t>
            </a:r>
            <a:r>
              <a:rPr lang="el-GR" dirty="0" err="1"/>
              <a:t>διαμινοβενζιδίνη</a:t>
            </a:r>
            <a:r>
              <a:rPr lang="el-GR" dirty="0"/>
              <a:t>-</a:t>
            </a:r>
            <a:r>
              <a:rPr lang="en-US" dirty="0"/>
              <a:t>DAB</a:t>
            </a:r>
            <a:r>
              <a:rPr lang="en-US" dirty="0" smtClean="0"/>
              <a:t>)</a:t>
            </a:r>
            <a:r>
              <a:rPr lang="el-GR" dirty="0" smtClean="0"/>
              <a:t> που ενεργοποιείται από το ένζυμο, καθιστά την ανίχνευση του συμπλέγματος ορατή.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1254" y="119970"/>
            <a:ext cx="68000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/>
              <a:t>Έμμεση Μέθοδοι</a:t>
            </a:r>
            <a:endParaRPr lang="el-GR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4200938" y="4253500"/>
            <a:ext cx="4423649" cy="2558264"/>
            <a:chOff x="4200938" y="4253500"/>
            <a:chExt cx="4423649" cy="25582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5839" y="4253500"/>
              <a:ext cx="3503488" cy="255826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200938" y="5340626"/>
              <a:ext cx="13364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dirty="0" smtClean="0"/>
                <a:t>Πρωτογενές αντίσωμα</a:t>
              </a:r>
              <a:endParaRPr lang="el-GR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18058" y="6000467"/>
              <a:ext cx="13065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dirty="0" err="1" smtClean="0"/>
                <a:t>Αντιγονικοί</a:t>
              </a:r>
              <a:r>
                <a:rPr lang="el-GR" sz="1600" dirty="0" smtClean="0"/>
                <a:t> </a:t>
              </a:r>
              <a:r>
                <a:rPr lang="el-GR" sz="1600" dirty="0" err="1" smtClean="0"/>
                <a:t>επίτοποι</a:t>
              </a:r>
              <a:endParaRPr lang="el-GR" sz="16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7130266" y="6313402"/>
              <a:ext cx="271415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5075582" y="6436513"/>
              <a:ext cx="43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291582" y="5662683"/>
              <a:ext cx="406853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290020" y="4452896"/>
              <a:ext cx="1336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dirty="0" smtClean="0"/>
                <a:t>Συνδεδεμένο δευτερογενές αντίσωμα</a:t>
              </a:r>
              <a:endParaRPr lang="el-GR" sz="1600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5510931" y="4895075"/>
              <a:ext cx="320026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765369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8427" y="62455"/>
            <a:ext cx="8887146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/>
              <a:t>Έμμεση Μέθοδοι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Οι έμμεσες μέθοδοι χαρακτηρίζονται από μεγαλύτερη ευαισθησία. Στον έμμεσο </a:t>
            </a:r>
            <a:r>
              <a:rPr lang="el-GR" dirty="0" err="1" smtClean="0"/>
              <a:t>ανοσοφθορισμό</a:t>
            </a:r>
            <a:r>
              <a:rPr lang="el-GR" dirty="0" smtClean="0"/>
              <a:t> υπολογίστηκε ότι σε κάθε σύμπλεγμα αντιγόνου-αντισώματος δεσμεύονται δύο μόρια δευτερογενούς αντισώματος (ενίσχυση 2Χ). Αν χρησιμοποιηθεί ένζυμο η ευαισθησία είναι μεγαλύτερη γιατί κάθε μόριο ενζύμου καταλύει πολλαπλούς γύρους μετατροπής του υποστρώματός του. Έτσι, είναι εφικτή η ανίχνευση αντιγόνων που βρίσκονται σε μικρές συγκεντρώσεις στον ιστό και παράλληλα εξοικονομείται</a:t>
            </a:r>
            <a:r>
              <a:rPr lang="el-GR" dirty="0"/>
              <a:t>	</a:t>
            </a:r>
            <a:r>
              <a:rPr lang="el-GR" dirty="0" smtClean="0"/>
              <a:t>πρωτογενές αντίσωμα. </a:t>
            </a:r>
          </a:p>
          <a:p>
            <a:pPr>
              <a:lnSpc>
                <a:spcPct val="150000"/>
              </a:lnSpc>
            </a:pPr>
            <a:endParaRPr lang="el-GR" dirty="0"/>
          </a:p>
          <a:p>
            <a:pPr>
              <a:lnSpc>
                <a:spcPct val="150000"/>
              </a:lnSpc>
            </a:pPr>
            <a:r>
              <a:rPr lang="el-GR" dirty="0" err="1" smtClean="0"/>
              <a:t>Tο</a:t>
            </a:r>
            <a:r>
              <a:rPr lang="el-GR" dirty="0" smtClean="0"/>
              <a:t> ένζυμο</a:t>
            </a:r>
            <a:r>
              <a:rPr lang="en-US" dirty="0" smtClean="0"/>
              <a:t> </a:t>
            </a:r>
            <a:r>
              <a:rPr lang="el-GR" dirty="0" smtClean="0"/>
              <a:t>που συνήθως χρησιμοποιείται είναι η </a:t>
            </a:r>
            <a:r>
              <a:rPr lang="el-GR" dirty="0" err="1" smtClean="0"/>
              <a:t>υπεροξειδάση</a:t>
            </a:r>
            <a:r>
              <a:rPr lang="el-GR" dirty="0" smtClean="0"/>
              <a:t> </a:t>
            </a:r>
            <a:r>
              <a:rPr lang="el-GR" dirty="0"/>
              <a:t>(</a:t>
            </a:r>
            <a:r>
              <a:rPr lang="el-GR" dirty="0" err="1"/>
              <a:t>horseradish</a:t>
            </a:r>
            <a:r>
              <a:rPr lang="el-GR" dirty="0"/>
              <a:t> </a:t>
            </a:r>
            <a:r>
              <a:rPr lang="el-GR" dirty="0" err="1" smtClean="0"/>
              <a:t>peroxidase</a:t>
            </a:r>
            <a:r>
              <a:rPr lang="el-GR" dirty="0" smtClean="0"/>
              <a:t>-HRP). </a:t>
            </a:r>
            <a:r>
              <a:rPr lang="el-GR" dirty="0"/>
              <a:t>Το </a:t>
            </a:r>
            <a:r>
              <a:rPr lang="el-GR" dirty="0" smtClean="0"/>
              <a:t>HRP </a:t>
            </a:r>
            <a:r>
              <a:rPr lang="el-GR" dirty="0" err="1" smtClean="0"/>
              <a:t>αλληλεπιδρά</a:t>
            </a:r>
            <a:r>
              <a:rPr lang="el-GR" dirty="0" smtClean="0"/>
              <a:t>  με το υπεροξείδιο του υδρογόνου και οξειδώνει το υπόστρωμα της 3,3</a:t>
            </a:r>
            <a:r>
              <a:rPr lang="el-GR" dirty="0"/>
              <a:t>’- </a:t>
            </a:r>
            <a:r>
              <a:rPr lang="el-GR" dirty="0" err="1" smtClean="0"/>
              <a:t>διαμινοβενζιδίνη</a:t>
            </a:r>
            <a:r>
              <a:rPr lang="el-GR" dirty="0" smtClean="0"/>
              <a:t>-DAB παράγοντας έγχρωμο αδιάλυτο προϊόν. </a:t>
            </a:r>
          </a:p>
          <a:p>
            <a:pPr>
              <a:lnSpc>
                <a:spcPct val="150000"/>
              </a:lnSpc>
            </a:pP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Εκτός από την DAB άλλα φθηνά υποστρώματα είναι 5-bromo-4-chloro-3-indolyl </a:t>
            </a:r>
            <a:r>
              <a:rPr lang="el-GR" dirty="0" err="1" smtClean="0"/>
              <a:t>phosphate</a:t>
            </a:r>
            <a:r>
              <a:rPr lang="el-GR" dirty="0" smtClean="0"/>
              <a:t>–</a:t>
            </a:r>
            <a:endParaRPr lang="el-GR" dirty="0"/>
          </a:p>
          <a:p>
            <a:pPr>
              <a:lnSpc>
                <a:spcPct val="150000"/>
              </a:lnSpc>
            </a:pPr>
            <a:r>
              <a:rPr lang="el-GR" dirty="0"/>
              <a:t>ΒCIP</a:t>
            </a:r>
            <a:r>
              <a:rPr lang="el-GR" dirty="0" smtClean="0"/>
              <a:t>, </a:t>
            </a:r>
            <a:r>
              <a:rPr lang="el-GR" dirty="0" err="1" smtClean="0"/>
              <a:t>nitroblue</a:t>
            </a:r>
            <a:r>
              <a:rPr lang="el-GR" dirty="0" smtClean="0"/>
              <a:t> </a:t>
            </a:r>
            <a:r>
              <a:rPr lang="el-GR" dirty="0" err="1" smtClean="0"/>
              <a:t>tetrazolium</a:t>
            </a:r>
            <a:r>
              <a:rPr lang="el-GR" dirty="0" smtClean="0"/>
              <a:t> </a:t>
            </a:r>
            <a:r>
              <a:rPr lang="el-GR" dirty="0" err="1" smtClean="0"/>
              <a:t>salt</a:t>
            </a:r>
            <a:r>
              <a:rPr lang="el-GR" dirty="0" smtClean="0"/>
              <a:t>- NBT, </a:t>
            </a:r>
            <a:r>
              <a:rPr lang="en-US" dirty="0" smtClean="0"/>
              <a:t>3-Amino-9-Ethylcarbazole</a:t>
            </a:r>
            <a:r>
              <a:rPr lang="el-GR" dirty="0" smtClean="0"/>
              <a:t> </a:t>
            </a:r>
            <a:r>
              <a:rPr lang="en-US" dirty="0" smtClean="0"/>
              <a:t>AEC</a:t>
            </a:r>
            <a:r>
              <a:rPr lang="el-GR" dirty="0" smtClean="0"/>
              <a:t>, κλπ. </a:t>
            </a:r>
            <a:r>
              <a:rPr lang="el-G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294502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9464" y="2393878"/>
            <a:ext cx="4627265" cy="42423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6580" y="136604"/>
            <a:ext cx="849672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 smtClean="0"/>
              <a:t>Έμμεση </a:t>
            </a:r>
            <a:r>
              <a:rPr lang="el-GR" b="1" dirty="0"/>
              <a:t>Μέθοδος </a:t>
            </a:r>
            <a:r>
              <a:rPr lang="el-GR" b="1" dirty="0" err="1"/>
              <a:t>Ανοσοφθορισμού</a:t>
            </a:r>
            <a:r>
              <a:rPr lang="el-GR" b="1" dirty="0"/>
              <a:t> </a:t>
            </a:r>
            <a:r>
              <a:rPr lang="el-GR" b="1" dirty="0" smtClean="0"/>
              <a:t>(</a:t>
            </a:r>
            <a:r>
              <a:rPr lang="en-US" b="1" dirty="0" err="1" smtClean="0"/>
              <a:t>Ind</a:t>
            </a:r>
            <a:r>
              <a:rPr lang="el-GR" b="1" dirty="0" err="1" smtClean="0"/>
              <a:t>irect</a:t>
            </a:r>
            <a:r>
              <a:rPr lang="el-GR" b="1" dirty="0" smtClean="0"/>
              <a:t> </a:t>
            </a:r>
            <a:r>
              <a:rPr lang="el-GR" b="1" dirty="0" err="1"/>
              <a:t>Immunoflurorescence</a:t>
            </a:r>
            <a:r>
              <a:rPr lang="el-GR" b="1" dirty="0" smtClean="0"/>
              <a:t>)</a:t>
            </a:r>
            <a:endParaRPr lang="en-US" b="1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Στην έμμεση μέθοδο </a:t>
            </a:r>
            <a:r>
              <a:rPr lang="el-GR" dirty="0" err="1" smtClean="0"/>
              <a:t>ανοσοφθορισμού</a:t>
            </a:r>
            <a:r>
              <a:rPr lang="el-GR" dirty="0" smtClean="0"/>
              <a:t>, υπάρχει η δυνατότητα χρησιμοποίησης πέραν του ενός αντισωμάτων συνδεδεμένων με διαφορετική φθορίζουσα χρωστική.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Στην εικόνα, τομή ψυκτικού από έντερο, βαμμένη με αντίσωμα έναντι της παν-Κερατίνης (πράσινη χρωστική) και έναντι της </a:t>
            </a:r>
            <a:r>
              <a:rPr lang="el-GR" dirty="0" err="1" smtClean="0"/>
              <a:t>δεσμίνης</a:t>
            </a:r>
            <a:r>
              <a:rPr lang="el-GR" dirty="0" smtClean="0"/>
              <a:t> (κόκκινη χρωστική).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798883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7128" y="139424"/>
            <a:ext cx="878440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/>
              <a:t>Έμμεση μέθοδος </a:t>
            </a:r>
            <a:r>
              <a:rPr lang="el-GR" b="1" dirty="0" err="1"/>
              <a:t>αβιδίνης</a:t>
            </a:r>
            <a:r>
              <a:rPr lang="el-GR" b="1" dirty="0"/>
              <a:t>–</a:t>
            </a:r>
            <a:r>
              <a:rPr lang="el-GR" b="1" dirty="0" err="1"/>
              <a:t>βιοτίνης</a:t>
            </a:r>
            <a:r>
              <a:rPr lang="en-US" b="1" dirty="0"/>
              <a:t> (</a:t>
            </a:r>
            <a:r>
              <a:rPr lang="en-US" b="1" dirty="0" err="1"/>
              <a:t>Avidin</a:t>
            </a:r>
            <a:r>
              <a:rPr lang="en-US" b="1" dirty="0"/>
              <a:t> Biotin Complex, ABC</a:t>
            </a:r>
            <a:r>
              <a:rPr lang="en-US" b="1" dirty="0" smtClean="0"/>
              <a:t>)</a:t>
            </a:r>
            <a:endParaRPr lang="el-GR" b="1" dirty="0" smtClean="0"/>
          </a:p>
          <a:p>
            <a:pPr algn="ctr">
              <a:lnSpc>
                <a:spcPct val="150000"/>
              </a:lnSpc>
            </a:pPr>
            <a:endParaRPr lang="el-GR" b="1" dirty="0"/>
          </a:p>
          <a:p>
            <a:pPr>
              <a:lnSpc>
                <a:spcPct val="150000"/>
              </a:lnSpc>
            </a:pPr>
            <a:r>
              <a:rPr lang="el-GR" dirty="0" smtClean="0"/>
              <a:t>Μία από τις πιο κοινές </a:t>
            </a:r>
            <a:r>
              <a:rPr lang="el-GR" dirty="0" err="1" smtClean="0"/>
              <a:t>ανοσοϊστοχημικές</a:t>
            </a:r>
            <a:r>
              <a:rPr lang="el-GR" dirty="0" smtClean="0"/>
              <a:t> μεθόδους είναι η μέθοδος</a:t>
            </a:r>
            <a:r>
              <a:rPr lang="el-GR" dirty="0"/>
              <a:t>	</a:t>
            </a:r>
            <a:r>
              <a:rPr lang="el-GR" dirty="0" smtClean="0"/>
              <a:t>του συμπλέγματος</a:t>
            </a:r>
            <a:r>
              <a:rPr lang="el-GR" dirty="0"/>
              <a:t>	</a:t>
            </a:r>
          </a:p>
          <a:p>
            <a:pPr>
              <a:lnSpc>
                <a:spcPct val="150000"/>
              </a:lnSpc>
            </a:pPr>
            <a:r>
              <a:rPr lang="el-GR" dirty="0" err="1" smtClean="0"/>
              <a:t>αβιδίνης-βιοτίνης</a:t>
            </a:r>
            <a:r>
              <a:rPr lang="el-GR" dirty="0" smtClean="0"/>
              <a:t> (</a:t>
            </a:r>
            <a:r>
              <a:rPr lang="el-GR" dirty="0" err="1" smtClean="0"/>
              <a:t>Avidin</a:t>
            </a:r>
            <a:r>
              <a:rPr lang="el-GR" dirty="0" smtClean="0"/>
              <a:t> </a:t>
            </a:r>
            <a:r>
              <a:rPr lang="el-GR" dirty="0" err="1" smtClean="0"/>
              <a:t>Biotin</a:t>
            </a:r>
            <a:r>
              <a:rPr lang="el-GR" dirty="0" smtClean="0"/>
              <a:t> </a:t>
            </a:r>
            <a:r>
              <a:rPr lang="el-GR" dirty="0" err="1" smtClean="0"/>
              <a:t>Complex</a:t>
            </a:r>
            <a:r>
              <a:rPr lang="el-GR" dirty="0" smtClean="0"/>
              <a:t>).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Η </a:t>
            </a:r>
            <a:r>
              <a:rPr lang="el-GR" dirty="0" err="1" smtClean="0"/>
              <a:t>αβιδίνη</a:t>
            </a:r>
            <a:r>
              <a:rPr lang="el-GR" dirty="0" smtClean="0"/>
              <a:t> είναι μια</a:t>
            </a:r>
            <a:r>
              <a:rPr lang="el-GR" dirty="0"/>
              <a:t>	</a:t>
            </a:r>
            <a:r>
              <a:rPr lang="el-GR" dirty="0" smtClean="0"/>
              <a:t>μεγάλου μοριακού βάρους </a:t>
            </a:r>
            <a:r>
              <a:rPr lang="el-GR" dirty="0" err="1" smtClean="0"/>
              <a:t>γλυκοπρωτεΐνη</a:t>
            </a:r>
            <a:r>
              <a:rPr lang="el-GR" dirty="0" smtClean="0"/>
              <a:t> </a:t>
            </a:r>
            <a:r>
              <a:rPr lang="el-GR" dirty="0"/>
              <a:t>που βρίσκεται στο λεύκωμα του αβγού </a:t>
            </a:r>
            <a:r>
              <a:rPr lang="el-GR" dirty="0" smtClean="0"/>
              <a:t>και φέρει τέσσερις θέσεις δέσμευσης, για την πρωτεΐνη </a:t>
            </a:r>
            <a:r>
              <a:rPr lang="el-GR" dirty="0" err="1" smtClean="0"/>
              <a:t>βιοτίνη</a:t>
            </a:r>
            <a:r>
              <a:rPr lang="el-GR" dirty="0"/>
              <a:t>. Η </a:t>
            </a:r>
            <a:r>
              <a:rPr lang="el-GR" dirty="0" err="1"/>
              <a:t>αβιδίνη</a:t>
            </a:r>
            <a:r>
              <a:rPr lang="el-GR" dirty="0"/>
              <a:t> παρουσιάζει µ</a:t>
            </a:r>
            <a:r>
              <a:rPr lang="el-GR" dirty="0" err="1"/>
              <a:t>εγάλη</a:t>
            </a:r>
            <a:r>
              <a:rPr lang="el-GR" dirty="0"/>
              <a:t> συγγένεια µε τη </a:t>
            </a:r>
            <a:r>
              <a:rPr lang="el-GR" dirty="0" err="1"/>
              <a:t>βιοτίνη</a:t>
            </a:r>
            <a:r>
              <a:rPr lang="el-GR" dirty="0"/>
              <a:t>. Αυτή η συγγένεια είναι 10</a:t>
            </a:r>
            <a:r>
              <a:rPr lang="el-GR" baseline="30000" dirty="0"/>
              <a:t>6</a:t>
            </a:r>
            <a:r>
              <a:rPr lang="el-GR" dirty="0"/>
              <a:t> φορές µ</a:t>
            </a:r>
            <a:r>
              <a:rPr lang="el-GR" dirty="0" err="1"/>
              <a:t>εγαλύτερη</a:t>
            </a:r>
            <a:r>
              <a:rPr lang="el-GR" dirty="0"/>
              <a:t> από την αντίστοιχη </a:t>
            </a:r>
            <a:r>
              <a:rPr lang="el-GR" dirty="0" err="1"/>
              <a:t>αντιγόνου-αντισώµατος</a:t>
            </a:r>
            <a:r>
              <a:rPr lang="el-GR" dirty="0"/>
              <a:t>, άρα µη </a:t>
            </a:r>
            <a:r>
              <a:rPr lang="el-GR" dirty="0" smtClean="0"/>
              <a:t>αντιστρεπτή.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Η </a:t>
            </a:r>
            <a:r>
              <a:rPr lang="el-GR" dirty="0" err="1" smtClean="0"/>
              <a:t>βιοτίνη</a:t>
            </a:r>
            <a:r>
              <a:rPr lang="el-GR" dirty="0" smtClean="0"/>
              <a:t> είναι μικρού μοριακού βάρους πρωτεΐνη. Έχει την δυνατότητα να συνδέεται ομοιοπολικά με διάφορα </a:t>
            </a:r>
            <a:r>
              <a:rPr lang="el-GR" dirty="0" err="1" smtClean="0"/>
              <a:t>μακρομόρια</a:t>
            </a:r>
            <a:r>
              <a:rPr lang="el-GR" dirty="0" smtClean="0"/>
              <a:t>,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όπως αντισώματα και ένζυμα</a:t>
            </a:r>
            <a:r>
              <a:rPr lang="el-GR" dirty="0"/>
              <a:t>. </a:t>
            </a:r>
          </a:p>
          <a:p>
            <a:pPr>
              <a:lnSpc>
                <a:spcPct val="150000"/>
              </a:lnSpc>
            </a:pPr>
            <a:endParaRPr lang="el-GR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33646" y="3932324"/>
            <a:ext cx="4304872" cy="28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2784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2062" y="179717"/>
            <a:ext cx="842481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/>
              <a:t>Έμμεση μέθοδος </a:t>
            </a:r>
            <a:r>
              <a:rPr lang="el-GR" b="1" dirty="0" err="1" smtClean="0"/>
              <a:t>αβιδίνης</a:t>
            </a:r>
            <a:r>
              <a:rPr lang="el-GR" b="1" dirty="0" smtClean="0"/>
              <a:t>–</a:t>
            </a:r>
            <a:r>
              <a:rPr lang="el-GR" b="1" dirty="0" err="1" smtClean="0"/>
              <a:t>βιοτίνης</a:t>
            </a:r>
            <a:r>
              <a:rPr lang="en-US" b="1" dirty="0" smtClean="0"/>
              <a:t> (</a:t>
            </a:r>
            <a:r>
              <a:rPr lang="el-GR" b="1" dirty="0" err="1"/>
              <a:t>Avidin</a:t>
            </a:r>
            <a:r>
              <a:rPr lang="el-GR" b="1" dirty="0"/>
              <a:t> </a:t>
            </a:r>
            <a:r>
              <a:rPr lang="el-GR" b="1" dirty="0" err="1"/>
              <a:t>Biotin</a:t>
            </a:r>
            <a:r>
              <a:rPr lang="el-GR" b="1" dirty="0"/>
              <a:t> </a:t>
            </a:r>
            <a:r>
              <a:rPr lang="el-GR" b="1" dirty="0" err="1" smtClean="0"/>
              <a:t>Complex</a:t>
            </a:r>
            <a:r>
              <a:rPr lang="en-US" b="1" dirty="0" smtClean="0"/>
              <a:t>, ABC)</a:t>
            </a:r>
            <a:endParaRPr lang="el-GR" b="1" dirty="0" smtClean="0"/>
          </a:p>
          <a:p>
            <a:pPr algn="ctr">
              <a:lnSpc>
                <a:spcPct val="150000"/>
              </a:lnSpc>
            </a:pPr>
            <a:endParaRPr lang="el-GR" b="1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Στην </a:t>
            </a:r>
            <a:r>
              <a:rPr lang="el-GR" dirty="0"/>
              <a:t>μέθοδο αυτή το δευτερογενές αντίσωμα που συνδέεται με το </a:t>
            </a:r>
            <a:r>
              <a:rPr lang="el-GR" dirty="0" err="1" smtClean="0"/>
              <a:t>σύμπλοκο</a:t>
            </a:r>
            <a:r>
              <a:rPr lang="el-GR" dirty="0" smtClean="0"/>
              <a:t> αντιγόνου-αντισώματος είναι συνδεδεμένο </a:t>
            </a:r>
            <a:r>
              <a:rPr lang="el-GR" dirty="0"/>
              <a:t>με </a:t>
            </a:r>
            <a:r>
              <a:rPr lang="el-GR" dirty="0" err="1"/>
              <a:t>βιοτίνη</a:t>
            </a:r>
            <a:r>
              <a:rPr lang="el-GR" dirty="0"/>
              <a:t> </a:t>
            </a:r>
            <a:r>
              <a:rPr lang="el-GR" dirty="0" smtClean="0"/>
              <a:t>(</a:t>
            </a:r>
            <a:r>
              <a:rPr lang="en-US" dirty="0" smtClean="0"/>
              <a:t>Biotin conjugated). </a:t>
            </a: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Το </a:t>
            </a:r>
            <a:r>
              <a:rPr lang="el-GR" dirty="0" err="1" smtClean="0"/>
              <a:t>βιοτινυλιωμένο</a:t>
            </a:r>
            <a:r>
              <a:rPr lang="el-GR" dirty="0" smtClean="0"/>
              <a:t> (</a:t>
            </a:r>
            <a:r>
              <a:rPr lang="en-US" dirty="0" smtClean="0"/>
              <a:t>biotinylated</a:t>
            </a:r>
            <a:r>
              <a:rPr lang="el-GR" dirty="0" smtClean="0"/>
              <a:t>) δευτερογενές </a:t>
            </a:r>
            <a:r>
              <a:rPr lang="el-GR" dirty="0"/>
              <a:t>λειτουργεί </a:t>
            </a:r>
            <a:r>
              <a:rPr lang="el-GR" dirty="0" smtClean="0"/>
              <a:t>σαν </a:t>
            </a:r>
            <a:r>
              <a:rPr lang="el-GR" dirty="0"/>
              <a:t>γέφυρα </a:t>
            </a:r>
            <a:r>
              <a:rPr lang="el-GR" dirty="0" smtClean="0"/>
              <a:t>μεταξύ </a:t>
            </a:r>
            <a:r>
              <a:rPr lang="el-GR" dirty="0"/>
              <a:t>του πρώτου </a:t>
            </a:r>
            <a:r>
              <a:rPr lang="el-GR" dirty="0" smtClean="0"/>
              <a:t>αντισώματος (</a:t>
            </a:r>
            <a:r>
              <a:rPr lang="en-US" dirty="0" smtClean="0"/>
              <a:t>Primary antibody)</a:t>
            </a:r>
            <a:r>
              <a:rPr lang="el-GR" dirty="0" smtClean="0"/>
              <a:t> και </a:t>
            </a:r>
            <a:r>
              <a:rPr lang="el-GR" dirty="0"/>
              <a:t>ενός συμπλέγματος </a:t>
            </a:r>
            <a:r>
              <a:rPr lang="el-GR" dirty="0" err="1" smtClean="0"/>
              <a:t>αβιδίνης-βιοτίνης</a:t>
            </a:r>
            <a:r>
              <a:rPr lang="el-GR" dirty="0" smtClean="0"/>
              <a:t> </a:t>
            </a:r>
            <a:r>
              <a:rPr lang="en-US" dirty="0"/>
              <a:t>(</a:t>
            </a:r>
            <a:r>
              <a:rPr lang="en-US" dirty="0" err="1"/>
              <a:t>Avidin</a:t>
            </a:r>
            <a:r>
              <a:rPr lang="en-US" dirty="0"/>
              <a:t>-Biotin Complex, </a:t>
            </a:r>
            <a:r>
              <a:rPr lang="en-US" dirty="0" smtClean="0"/>
              <a:t>ABC).</a:t>
            </a:r>
            <a:r>
              <a:rPr lang="el-GR" dirty="0" smtClean="0"/>
              <a:t> </a:t>
            </a:r>
            <a:r>
              <a:rPr lang="en-US" dirty="0" smtClean="0"/>
              <a:t> </a:t>
            </a: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Στο </a:t>
            </a:r>
            <a:r>
              <a:rPr lang="el-GR" dirty="0"/>
              <a:t>σύμπλεγμα </a:t>
            </a:r>
            <a:r>
              <a:rPr lang="el-GR" dirty="0" err="1" smtClean="0"/>
              <a:t>αβιδίνης-βιοτίνης</a:t>
            </a:r>
            <a:r>
              <a:rPr lang="el-GR" dirty="0" smtClean="0"/>
              <a:t> έχει </a:t>
            </a:r>
            <a:r>
              <a:rPr lang="el-GR" dirty="0"/>
              <a:t>προσδεθεί ένα </a:t>
            </a:r>
            <a:r>
              <a:rPr lang="el-GR" dirty="0" smtClean="0"/>
              <a:t>μόριο/ένζυμο π.χ</a:t>
            </a:r>
            <a:r>
              <a:rPr lang="el-GR" dirty="0"/>
              <a:t>. HRP</a:t>
            </a:r>
            <a:r>
              <a:rPr lang="el-GR" dirty="0" smtClean="0"/>
              <a:t> που επιτρέπει </a:t>
            </a:r>
            <a:r>
              <a:rPr lang="el-GR" dirty="0"/>
              <a:t>την </a:t>
            </a:r>
            <a:r>
              <a:rPr lang="el-GR" dirty="0" smtClean="0"/>
              <a:t>ανίχνευση. </a:t>
            </a:r>
            <a:r>
              <a:rPr lang="el-GR" dirty="0"/>
              <a:t>	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157478" y="3529313"/>
            <a:ext cx="5667457" cy="3066554"/>
            <a:chOff x="3157478" y="3529313"/>
            <a:chExt cx="5667457" cy="30665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65853" y="3529313"/>
              <a:ext cx="4182218" cy="306655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834761" y="6072881"/>
              <a:ext cx="17288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dirty="0" err="1" smtClean="0"/>
                <a:t>Αντιγονικοί</a:t>
              </a:r>
              <a:r>
                <a:rPr lang="el-GR" sz="1400" dirty="0" smtClean="0"/>
                <a:t> </a:t>
              </a:r>
              <a:r>
                <a:rPr lang="el-GR" sz="1400" dirty="0" err="1" smtClean="0"/>
                <a:t>επίτοποι</a:t>
              </a:r>
              <a:endParaRPr lang="el-GR" sz="14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986739" y="5712700"/>
              <a:ext cx="183819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400" dirty="0" smtClean="0"/>
                <a:t>Πρωτογενές Αντίσωμα</a:t>
              </a:r>
              <a:endParaRPr lang="el-GR" sz="1400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5489136" y="6253273"/>
              <a:ext cx="288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157478" y="5062590"/>
              <a:ext cx="13545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dirty="0" smtClean="0"/>
                <a:t>Δευτερογενές </a:t>
              </a:r>
              <a:r>
                <a:rPr lang="el-GR" sz="1400" dirty="0" err="1" smtClean="0"/>
                <a:t>βιοτινυλιωμένο</a:t>
              </a:r>
              <a:endParaRPr lang="el-GR" sz="1400" dirty="0" smtClean="0"/>
            </a:p>
            <a:p>
              <a:r>
                <a:rPr lang="el-GR" sz="1400" dirty="0" smtClean="0"/>
                <a:t>αντίσωμα</a:t>
              </a:r>
              <a:endParaRPr lang="el-GR" sz="1400" dirty="0"/>
            </a:p>
          </p:txBody>
        </p:sp>
        <p:cxnSp>
          <p:nvCxnSpPr>
            <p:cNvPr id="10" name="Straight Arrow Connector 9"/>
            <p:cNvCxnSpPr>
              <a:stCxn id="8" idx="3"/>
            </p:cNvCxnSpPr>
            <p:nvPr/>
          </p:nvCxnSpPr>
          <p:spPr>
            <a:xfrm>
              <a:off x="4512043" y="5431922"/>
              <a:ext cx="977093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7101358" y="3576237"/>
            <a:ext cx="18008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Avidin</a:t>
            </a:r>
            <a:r>
              <a:rPr lang="en-US" sz="1400" dirty="0"/>
              <a:t>-Biotin Complex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xmlns="" val="2654565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05" y="108511"/>
            <a:ext cx="894879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/>
              <a:t>Έμμεση μέθοδος </a:t>
            </a:r>
            <a:r>
              <a:rPr lang="el-GR" b="1" dirty="0" err="1"/>
              <a:t>αβιδίνης</a:t>
            </a:r>
            <a:r>
              <a:rPr lang="el-GR" b="1" dirty="0"/>
              <a:t>–</a:t>
            </a:r>
            <a:r>
              <a:rPr lang="el-GR" b="1" dirty="0" err="1"/>
              <a:t>βιοτίνης</a:t>
            </a:r>
            <a:r>
              <a:rPr lang="el-GR" b="1" dirty="0"/>
              <a:t> </a:t>
            </a:r>
            <a:r>
              <a:rPr lang="en-US" b="1" dirty="0" smtClean="0"/>
              <a:t>(</a:t>
            </a:r>
            <a:r>
              <a:rPr lang="el-GR" b="1" dirty="0" err="1" smtClean="0"/>
              <a:t>Avidin</a:t>
            </a:r>
            <a:r>
              <a:rPr lang="el-GR" b="1" dirty="0" smtClean="0"/>
              <a:t> </a:t>
            </a:r>
            <a:r>
              <a:rPr lang="el-GR" b="1" dirty="0" err="1"/>
              <a:t>Biotin</a:t>
            </a:r>
            <a:r>
              <a:rPr lang="el-GR" b="1" dirty="0"/>
              <a:t> </a:t>
            </a:r>
            <a:r>
              <a:rPr lang="el-GR" b="1" dirty="0" err="1" smtClean="0"/>
              <a:t>Complex</a:t>
            </a:r>
            <a:r>
              <a:rPr lang="en-US" b="1" dirty="0" smtClean="0"/>
              <a:t>, ABC)</a:t>
            </a:r>
            <a:endParaRPr lang="el-GR" b="1" dirty="0"/>
          </a:p>
          <a:p>
            <a:pPr>
              <a:lnSpc>
                <a:spcPct val="150000"/>
              </a:lnSpc>
            </a:pPr>
            <a:r>
              <a:rPr lang="el-GR" u="sng" dirty="0" smtClean="0"/>
              <a:t>Πλεονεκτήματα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Η </a:t>
            </a:r>
            <a:r>
              <a:rPr lang="el-GR" dirty="0"/>
              <a:t>μέθοδος </a:t>
            </a:r>
            <a:r>
              <a:rPr lang="el-GR" dirty="0" err="1"/>
              <a:t>αβιδίνης-βιοτίνης</a:t>
            </a:r>
            <a:r>
              <a:rPr lang="el-GR" dirty="0"/>
              <a:t> χαρακτηρίζεται από: </a:t>
            </a:r>
          </a:p>
          <a:p>
            <a:pPr>
              <a:lnSpc>
                <a:spcPct val="150000"/>
              </a:lnSpc>
            </a:pPr>
            <a:r>
              <a:rPr lang="el-GR" dirty="0"/>
              <a:t>Υψηλή ευαισθησία λόγω του μεγάλου αριθμού μορίων </a:t>
            </a:r>
            <a:r>
              <a:rPr lang="el-GR" dirty="0" err="1"/>
              <a:t>βιοτίνης</a:t>
            </a:r>
            <a:r>
              <a:rPr lang="el-GR" dirty="0"/>
              <a:t> που μπορούν να συνδεθούν </a:t>
            </a:r>
            <a:r>
              <a:rPr lang="el-GR" dirty="0" smtClean="0"/>
              <a:t>στο αρχικό </a:t>
            </a:r>
            <a:r>
              <a:rPr lang="el-GR" dirty="0"/>
              <a:t>μόριο ενισχύοντας σημαντικά την ευαισθησία της μεθόδου</a:t>
            </a:r>
            <a:r>
              <a:rPr lang="el-GR" dirty="0" smtClean="0"/>
              <a:t>. Αποτέλεσμα είναι η δυνατότητα ανίχνευση </a:t>
            </a:r>
            <a:r>
              <a:rPr lang="el-GR" dirty="0"/>
              <a:t>µ</a:t>
            </a:r>
            <a:r>
              <a:rPr lang="el-GR" dirty="0" err="1"/>
              <a:t>ικρής</a:t>
            </a:r>
            <a:r>
              <a:rPr lang="el-GR" dirty="0"/>
              <a:t> ποσότητας αντιγόνου στον ιστό</a:t>
            </a:r>
            <a:r>
              <a:rPr lang="el-G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Μείωση </a:t>
            </a:r>
            <a:r>
              <a:rPr lang="el-GR" dirty="0"/>
              <a:t>του χρόνου επώασης του πρώτου </a:t>
            </a:r>
            <a:r>
              <a:rPr lang="el-GR" dirty="0" err="1"/>
              <a:t>αντισώµατος</a:t>
            </a:r>
            <a:r>
              <a:rPr lang="el-G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Μείωση </a:t>
            </a:r>
            <a:r>
              <a:rPr lang="el-GR" dirty="0"/>
              <a:t>της συγκέντρωσης του πρώτου </a:t>
            </a:r>
            <a:r>
              <a:rPr lang="el-GR" dirty="0" err="1" smtClean="0"/>
              <a:t>αντισώµατος</a:t>
            </a:r>
            <a:r>
              <a:rPr lang="el-GR" dirty="0"/>
              <a:t>.</a:t>
            </a: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u="sng" dirty="0" smtClean="0"/>
              <a:t>Μειονεκτήματα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Με την μέθοδο ABC έχουν παρατηρηθεί αυξημένα επίπεδα μη ειδικής αλληλεπίδρασης (αυξημένη μη ειδική χρώση,</a:t>
            </a:r>
            <a:r>
              <a:rPr lang="en-US" dirty="0" smtClean="0"/>
              <a:t> background)</a:t>
            </a:r>
            <a:r>
              <a:rPr lang="el-GR" dirty="0" smtClean="0"/>
              <a:t>. </a:t>
            </a:r>
            <a:r>
              <a:rPr lang="el-GR" dirty="0" err="1" smtClean="0"/>
              <a:t>Γιαυτό</a:t>
            </a:r>
            <a:r>
              <a:rPr lang="el-GR" dirty="0" smtClean="0"/>
              <a:t> σε πολλές περιπτώσεις η </a:t>
            </a:r>
            <a:r>
              <a:rPr lang="el-GR" dirty="0" err="1" smtClean="0"/>
              <a:t>αβιδίνη</a:t>
            </a:r>
            <a:r>
              <a:rPr lang="el-GR" dirty="0" smtClean="0"/>
              <a:t> αντικαθίσταται από τη </a:t>
            </a:r>
            <a:r>
              <a:rPr lang="el-GR" dirty="0" err="1" smtClean="0"/>
              <a:t>στρεπταβιδίνη</a:t>
            </a:r>
            <a:r>
              <a:rPr lang="el-GR" dirty="0" smtClean="0"/>
              <a:t> και λέγεται μέθοδος </a:t>
            </a:r>
            <a:r>
              <a:rPr lang="el-GR" dirty="0" err="1" smtClean="0"/>
              <a:t>στρεπταβιδίνης</a:t>
            </a:r>
            <a:r>
              <a:rPr lang="el-GR" dirty="0" smtClean="0"/>
              <a:t>–</a:t>
            </a:r>
            <a:r>
              <a:rPr lang="el-GR" dirty="0" err="1" smtClean="0"/>
              <a:t>βιοτίνης</a:t>
            </a:r>
            <a:r>
              <a:rPr lang="el-GR" dirty="0" smtClean="0"/>
              <a:t> (</a:t>
            </a:r>
            <a:r>
              <a:rPr lang="en-US" dirty="0" err="1" smtClean="0"/>
              <a:t>Steptavidin</a:t>
            </a:r>
            <a:r>
              <a:rPr lang="en-US" dirty="0" smtClean="0"/>
              <a:t>-Biotin</a:t>
            </a:r>
            <a:r>
              <a:rPr lang="el-GR" dirty="0" smtClean="0"/>
              <a:t>) ή </a:t>
            </a:r>
            <a:r>
              <a:rPr lang="en-US" dirty="0"/>
              <a:t>Labeled </a:t>
            </a:r>
            <a:r>
              <a:rPr lang="en-US" dirty="0" err="1"/>
              <a:t>Steptavidin</a:t>
            </a:r>
            <a:r>
              <a:rPr lang="en-US" dirty="0"/>
              <a:t>-Biotin (LSAB) </a:t>
            </a: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xmlns="" val="1804073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8499" y="208926"/>
            <a:ext cx="8620018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/>
              <a:t>Έμμεση μέθοδος </a:t>
            </a:r>
            <a:r>
              <a:rPr lang="el-GR" b="1" dirty="0" err="1" smtClean="0"/>
              <a:t>στρεπταβιδίνης</a:t>
            </a:r>
            <a:r>
              <a:rPr lang="el-GR" b="1" dirty="0" smtClean="0"/>
              <a:t>–</a:t>
            </a:r>
            <a:r>
              <a:rPr lang="el-GR" b="1" dirty="0" err="1" smtClean="0"/>
              <a:t>βιοτίνης</a:t>
            </a:r>
            <a:r>
              <a:rPr lang="el-GR" b="1" dirty="0" smtClean="0"/>
              <a:t> </a:t>
            </a:r>
            <a:r>
              <a:rPr lang="en-US" b="1" dirty="0" smtClean="0"/>
              <a:t>(Labeled </a:t>
            </a:r>
            <a:r>
              <a:rPr lang="en-US" b="1" dirty="0" err="1" smtClean="0"/>
              <a:t>Steptavidin</a:t>
            </a:r>
            <a:r>
              <a:rPr lang="en-US" b="1" dirty="0" smtClean="0"/>
              <a:t>-Biotin, LSAB)</a:t>
            </a:r>
          </a:p>
          <a:p>
            <a:pPr>
              <a:lnSpc>
                <a:spcPct val="150000"/>
              </a:lnSpc>
            </a:pPr>
            <a:endParaRPr lang="el-GR" b="1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Η μέθοδος</a:t>
            </a:r>
            <a:r>
              <a:rPr lang="en-US" dirty="0" smtClean="0"/>
              <a:t> </a:t>
            </a:r>
            <a:r>
              <a:rPr lang="en-US" dirty="0"/>
              <a:t>LSAB</a:t>
            </a:r>
            <a:r>
              <a:rPr lang="el-GR" dirty="0" smtClean="0"/>
              <a:t> είναι περίπου ίδια με αυτή της </a:t>
            </a:r>
            <a:r>
              <a:rPr lang="el-GR" dirty="0" err="1" smtClean="0"/>
              <a:t>αβιδίνης-βιοτίνης</a:t>
            </a:r>
            <a:r>
              <a:rPr lang="el-GR" dirty="0" smtClean="0"/>
              <a:t>. Και στις δύο χρησιμοποιείται </a:t>
            </a:r>
            <a:r>
              <a:rPr lang="el-GR" dirty="0" err="1"/>
              <a:t>βιοτινυλιωμένο</a:t>
            </a:r>
            <a:r>
              <a:rPr lang="el-GR" dirty="0"/>
              <a:t> (</a:t>
            </a:r>
            <a:r>
              <a:rPr lang="en-US" dirty="0"/>
              <a:t>biotinylated</a:t>
            </a:r>
            <a:r>
              <a:rPr lang="el-GR" dirty="0"/>
              <a:t>) </a:t>
            </a:r>
            <a:r>
              <a:rPr lang="el-GR" dirty="0" smtClean="0"/>
              <a:t>δευτερογενές αντίσωμα που συνδέει το σύμπλεγμα αντιγόνου-αντισώματος με την </a:t>
            </a:r>
            <a:r>
              <a:rPr lang="el-GR" dirty="0" err="1" smtClean="0"/>
              <a:t>στρεπταβιδίνη-βιοτίνη</a:t>
            </a:r>
            <a:r>
              <a:rPr lang="el-GR" dirty="0" smtClean="0"/>
              <a:t>.</a:t>
            </a:r>
          </a:p>
          <a:p>
            <a:pPr>
              <a:lnSpc>
                <a:spcPct val="150000"/>
              </a:lnSpc>
            </a:pP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Η </a:t>
            </a:r>
            <a:r>
              <a:rPr lang="el-GR" dirty="0" err="1" smtClean="0"/>
              <a:t>στρεπταβιδίνη</a:t>
            </a:r>
            <a:r>
              <a:rPr lang="el-GR" dirty="0" smtClean="0"/>
              <a:t> (</a:t>
            </a:r>
            <a:r>
              <a:rPr lang="en-US" dirty="0" err="1" smtClean="0"/>
              <a:t>Steptavidin</a:t>
            </a:r>
            <a:r>
              <a:rPr lang="el-GR" dirty="0" smtClean="0"/>
              <a:t>) είναι </a:t>
            </a:r>
            <a:r>
              <a:rPr lang="el-GR" dirty="0"/>
              <a:t>μια πρωτεΐνη του </a:t>
            </a:r>
            <a:r>
              <a:rPr lang="el-GR" dirty="0" smtClean="0"/>
              <a:t>βακτηριδίου </a:t>
            </a:r>
            <a:r>
              <a:rPr lang="en-US" dirty="0" smtClean="0"/>
              <a:t>Streptomyces </a:t>
            </a:r>
            <a:r>
              <a:rPr lang="en-US" dirty="0" err="1" smtClean="0"/>
              <a:t>avidinii</a:t>
            </a:r>
            <a:r>
              <a:rPr lang="el-G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Όπως και η </a:t>
            </a:r>
            <a:r>
              <a:rPr lang="el-GR" dirty="0" err="1" smtClean="0"/>
              <a:t>αβιδίνη</a:t>
            </a:r>
            <a:r>
              <a:rPr lang="el-GR" dirty="0" smtClean="0"/>
              <a:t> </a:t>
            </a:r>
            <a:r>
              <a:rPr lang="el-GR" dirty="0"/>
              <a:t>φέρει τέσσερις θέσεις δέσμευσης για </a:t>
            </a:r>
            <a:r>
              <a:rPr lang="el-GR" dirty="0" smtClean="0"/>
              <a:t>τη </a:t>
            </a:r>
            <a:r>
              <a:rPr lang="el-GR" dirty="0" err="1" smtClean="0"/>
              <a:t>βιοτίνη</a:t>
            </a:r>
            <a:r>
              <a:rPr lang="el-GR" dirty="0" smtClean="0"/>
              <a:t>.</a:t>
            </a:r>
          </a:p>
          <a:p>
            <a:pPr>
              <a:lnSpc>
                <a:spcPct val="150000"/>
              </a:lnSpc>
            </a:pP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Αντίθετα </a:t>
            </a:r>
            <a:r>
              <a:rPr lang="el-GR" dirty="0"/>
              <a:t>δεν </a:t>
            </a:r>
            <a:r>
              <a:rPr lang="el-GR" dirty="0" err="1" smtClean="0"/>
              <a:t>γλυκοζυλιώνεται</a:t>
            </a:r>
            <a:r>
              <a:rPr lang="el-GR" dirty="0" smtClean="0"/>
              <a:t> και </a:t>
            </a:r>
            <a:r>
              <a:rPr lang="el-GR" dirty="0"/>
              <a:t>έχει περισσότερο </a:t>
            </a:r>
            <a:r>
              <a:rPr lang="el-GR" dirty="0" smtClean="0"/>
              <a:t>ουδέτερο </a:t>
            </a:r>
            <a:r>
              <a:rPr lang="el-GR" dirty="0" err="1" smtClean="0"/>
              <a:t>ισοηλεκτρικό</a:t>
            </a:r>
            <a:r>
              <a:rPr lang="el-GR" dirty="0" smtClean="0"/>
              <a:t> σημείο </a:t>
            </a:r>
            <a:r>
              <a:rPr lang="el-GR" dirty="0"/>
              <a:t>από την </a:t>
            </a:r>
            <a:r>
              <a:rPr lang="el-GR" dirty="0" err="1"/>
              <a:t>αβιδίνη</a:t>
            </a:r>
            <a:r>
              <a:rPr lang="el-GR" dirty="0"/>
              <a:t>, με αποτέλεσμα μικρότερη μη ειδική δέσμευση </a:t>
            </a:r>
            <a:r>
              <a:rPr lang="el-GR" dirty="0" smtClean="0"/>
              <a:t>ιστού.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986763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1510" y="217170"/>
            <a:ext cx="80352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 smtClean="0"/>
              <a:t>Βασικά στάδια της ιστολογικής επεξεργασίας</a:t>
            </a:r>
          </a:p>
          <a:p>
            <a:pPr algn="ctr">
              <a:lnSpc>
                <a:spcPct val="150000"/>
              </a:lnSpc>
            </a:pPr>
            <a:endParaRPr lang="el-GR" b="1" dirty="0" smtClean="0"/>
          </a:p>
          <a:p>
            <a:pPr>
              <a:lnSpc>
                <a:spcPct val="150000"/>
              </a:lnSpc>
            </a:pPr>
            <a:r>
              <a:rPr lang="el-GR" u="sng" dirty="0" smtClean="0"/>
              <a:t>Το Προ-αναλυτικό στάδιο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Περιλαμβάνει την παραλαβή του υλικού, </a:t>
            </a:r>
            <a:r>
              <a:rPr lang="el-GR" dirty="0"/>
              <a:t>την </a:t>
            </a:r>
            <a:r>
              <a:rPr lang="el-GR" dirty="0" smtClean="0"/>
              <a:t>μονιμοποίηση, την μακροσκοπική περιγραφή και λήψη δείγματος/των, την επεξεργασία έως το στάδιο της έγκλειστής σε παραφίνη και την λήψη τομών με την </a:t>
            </a:r>
            <a:r>
              <a:rPr lang="el-GR" dirty="0" err="1" smtClean="0"/>
              <a:t>μικροτόμηση</a:t>
            </a:r>
            <a:r>
              <a:rPr lang="el-GR" dirty="0" smtClean="0"/>
              <a:t>.</a:t>
            </a:r>
          </a:p>
          <a:p>
            <a:pPr>
              <a:lnSpc>
                <a:spcPct val="150000"/>
              </a:lnSpc>
            </a:pP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u="sng" dirty="0" smtClean="0"/>
              <a:t>Το αναλυτικό στάδιο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Περιλαμβάνει την χρώση των τομών με </a:t>
            </a:r>
            <a:r>
              <a:rPr lang="el-GR" dirty="0" err="1" smtClean="0"/>
              <a:t>ιστοχημικές</a:t>
            </a:r>
            <a:r>
              <a:rPr lang="el-GR" dirty="0" smtClean="0"/>
              <a:t> τεχνικές (</a:t>
            </a:r>
            <a:r>
              <a:rPr lang="el-GR" dirty="0" err="1" smtClean="0"/>
              <a:t>Αιματοξυλίνη-Ηωσίνη</a:t>
            </a:r>
            <a:r>
              <a:rPr lang="el-GR" dirty="0" smtClean="0"/>
              <a:t>, ειδικές χρώσεις π.χ. </a:t>
            </a:r>
            <a:r>
              <a:rPr lang="en-US" dirty="0" smtClean="0"/>
              <a:t>PAS, Trichrome Masson </a:t>
            </a:r>
            <a:r>
              <a:rPr lang="el-GR" dirty="0" err="1" smtClean="0"/>
              <a:t>κλπ</a:t>
            </a:r>
            <a:r>
              <a:rPr lang="el-GR" dirty="0" smtClean="0"/>
              <a:t>) και </a:t>
            </a:r>
            <a:r>
              <a:rPr lang="el-GR" dirty="0" err="1" smtClean="0"/>
              <a:t>ανοσοιστοχημικές</a:t>
            </a:r>
            <a:r>
              <a:rPr lang="el-GR" dirty="0" smtClean="0"/>
              <a:t> τεχνικές.</a:t>
            </a:r>
          </a:p>
          <a:p>
            <a:pPr>
              <a:lnSpc>
                <a:spcPct val="150000"/>
              </a:lnSpc>
            </a:pP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u="sng" dirty="0" smtClean="0"/>
              <a:t>Το </a:t>
            </a:r>
            <a:r>
              <a:rPr lang="el-GR" u="sng" dirty="0" err="1" smtClean="0"/>
              <a:t>Μετα</a:t>
            </a:r>
            <a:r>
              <a:rPr lang="el-GR" u="sng" dirty="0" smtClean="0"/>
              <a:t>-αναλυτικό στάδιο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Περιλαμβάνει την </a:t>
            </a:r>
            <a:r>
              <a:rPr lang="el-GR" dirty="0" err="1" smtClean="0"/>
              <a:t>μικροσκόπηση</a:t>
            </a:r>
            <a:r>
              <a:rPr lang="el-GR" dirty="0" smtClean="0"/>
              <a:t> του υλικού, την  διάγνωση, την σύνταξη της έκθεσης και την ενημέρωση του ασθενούς και των κλινικών ιατρών.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25833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6055" y="3561907"/>
            <a:ext cx="4136065" cy="3165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7377" y="2866490"/>
            <a:ext cx="3863803" cy="3860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0121" y="146798"/>
            <a:ext cx="88608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/>
              <a:t>Έμμεση Μέθοδοι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Βιοψία νεφρού με </a:t>
            </a:r>
            <a:r>
              <a:rPr lang="el-GR" dirty="0"/>
              <a:t>ν</a:t>
            </a:r>
            <a:r>
              <a:rPr lang="el-GR" dirty="0" smtClean="0"/>
              <a:t>εφροπάθεια και παρουσία ενδοκυτταρικών </a:t>
            </a:r>
            <a:r>
              <a:rPr lang="el-GR" dirty="0" err="1" smtClean="0"/>
              <a:t>ηωσινοφιλικών</a:t>
            </a:r>
            <a:r>
              <a:rPr lang="el-GR" dirty="0" smtClean="0"/>
              <a:t> κρυστάλλων στα επιθηλιακά κύτταρα των νεφρικών </a:t>
            </a:r>
            <a:r>
              <a:rPr lang="el-GR" dirty="0" err="1" smtClean="0"/>
              <a:t>σωληναρίων</a:t>
            </a:r>
            <a:r>
              <a:rPr lang="el-GR" dirty="0" smtClean="0"/>
              <a:t>. </a:t>
            </a:r>
            <a:r>
              <a:rPr lang="el-GR" dirty="0"/>
              <a:t>Χ</a:t>
            </a:r>
            <a:r>
              <a:rPr lang="el-GR" dirty="0" smtClean="0"/>
              <a:t>ρώση </a:t>
            </a:r>
            <a:r>
              <a:rPr lang="el-GR" dirty="0" err="1" smtClean="0"/>
              <a:t>Αιματοξυλίνης</a:t>
            </a:r>
            <a:r>
              <a:rPr lang="el-GR" dirty="0" smtClean="0"/>
              <a:t> –</a:t>
            </a:r>
            <a:r>
              <a:rPr lang="el-GR" dirty="0" err="1" smtClean="0"/>
              <a:t>Ηωσίνης</a:t>
            </a:r>
            <a:r>
              <a:rPr lang="el-GR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el-GR" b="1" dirty="0" smtClean="0"/>
              <a:t>Δεξιά: </a:t>
            </a:r>
            <a:r>
              <a:rPr lang="el-GR" dirty="0" smtClean="0"/>
              <a:t>έμμεσος </a:t>
            </a:r>
            <a:r>
              <a:rPr lang="el-GR" dirty="0" err="1" smtClean="0"/>
              <a:t>ανοσοφθορισμός</a:t>
            </a:r>
            <a:r>
              <a:rPr lang="el-GR" dirty="0" smtClean="0"/>
              <a:t> σε τομή παραφίνης μετά από επώαση με </a:t>
            </a:r>
            <a:r>
              <a:rPr lang="el-GR" dirty="0" err="1" smtClean="0"/>
              <a:t>προνάση</a:t>
            </a:r>
            <a:r>
              <a:rPr lang="el-GR" dirty="0" smtClean="0"/>
              <a:t>. Το φθορισμένο αντίσωμα έναντι της Κ ελαφράς αλυσίδας (</a:t>
            </a:r>
            <a:r>
              <a:rPr lang="en-US" dirty="0" smtClean="0"/>
              <a:t>k </a:t>
            </a:r>
            <a:r>
              <a:rPr lang="en-US" dirty="0"/>
              <a:t>light </a:t>
            </a:r>
            <a:r>
              <a:rPr lang="en-US" dirty="0" smtClean="0"/>
              <a:t>chain</a:t>
            </a:r>
            <a:r>
              <a:rPr lang="el-GR" dirty="0" smtClean="0"/>
              <a:t>) δείχνει </a:t>
            </a:r>
            <a:r>
              <a:rPr lang="el-GR" dirty="0"/>
              <a:t>άφθονους </a:t>
            </a:r>
            <a:r>
              <a:rPr lang="el-GR" dirty="0" err="1" smtClean="0"/>
              <a:t>ενδοσωληναριακούς</a:t>
            </a:r>
            <a:r>
              <a:rPr lang="el-GR" dirty="0" smtClean="0"/>
              <a:t> κρυστάλλους </a:t>
            </a:r>
            <a:r>
              <a:rPr lang="el-GR" dirty="0"/>
              <a:t>που </a:t>
            </a:r>
            <a:r>
              <a:rPr lang="el-GR" dirty="0" smtClean="0"/>
              <a:t>χρωματίζονται έντονα για </a:t>
            </a:r>
            <a:r>
              <a:rPr lang="el-GR" dirty="0"/>
              <a:t>την </a:t>
            </a:r>
            <a:r>
              <a:rPr lang="el-GR" dirty="0" smtClean="0"/>
              <a:t>Κ ελαφρά αλυσίδα.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595716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695" y="3743736"/>
            <a:ext cx="4370621" cy="30836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188378"/>
            <a:ext cx="8917969" cy="337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/>
              <a:t>Έμμεση μέθοδος </a:t>
            </a:r>
            <a:r>
              <a:rPr lang="el-GR" b="1" dirty="0" err="1"/>
              <a:t>αβιδίνης</a:t>
            </a:r>
            <a:r>
              <a:rPr lang="el-GR" b="1" dirty="0"/>
              <a:t>–</a:t>
            </a:r>
            <a:r>
              <a:rPr lang="el-GR" b="1" dirty="0" err="1"/>
              <a:t>βιοτίνης</a:t>
            </a:r>
            <a:r>
              <a:rPr lang="el-GR" b="1" dirty="0"/>
              <a:t> (</a:t>
            </a:r>
            <a:r>
              <a:rPr lang="en-US" b="1" dirty="0" err="1"/>
              <a:t>Avidin</a:t>
            </a:r>
            <a:r>
              <a:rPr lang="en-US" b="1" dirty="0"/>
              <a:t> Biotin Complex, ABC)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Αριστερά: Τομή παραφίνης με λέμφωμα </a:t>
            </a:r>
            <a:r>
              <a:rPr lang="en-US" dirty="0" smtClean="0"/>
              <a:t>Non-Hodgkin </a:t>
            </a:r>
            <a:r>
              <a:rPr lang="el-GR" dirty="0" smtClean="0"/>
              <a:t>(</a:t>
            </a:r>
            <a:r>
              <a:rPr lang="en-US" dirty="0" smtClean="0"/>
              <a:t>Ki-1–positive </a:t>
            </a:r>
            <a:r>
              <a:rPr lang="en-US" dirty="0"/>
              <a:t>anaplastic large-cell </a:t>
            </a:r>
            <a:r>
              <a:rPr lang="en-US" dirty="0" smtClean="0"/>
              <a:t>lymphoma</a:t>
            </a:r>
            <a:r>
              <a:rPr lang="el-GR" dirty="0" smtClean="0"/>
              <a:t>). Τα άτυπα κύτταρα εμφανίζουν έντονη </a:t>
            </a:r>
            <a:r>
              <a:rPr lang="el-GR" dirty="0" err="1" smtClean="0"/>
              <a:t>κυτταροπλασματική</a:t>
            </a:r>
            <a:r>
              <a:rPr lang="el-GR" dirty="0" smtClean="0"/>
              <a:t> </a:t>
            </a:r>
            <a:r>
              <a:rPr lang="el-GR" dirty="0" err="1" smtClean="0"/>
              <a:t>ανοσοαντίδραση</a:t>
            </a:r>
            <a:r>
              <a:rPr lang="el-GR" dirty="0" smtClean="0"/>
              <a:t> στο αντίσωμα </a:t>
            </a:r>
            <a:r>
              <a:rPr lang="en-US" dirty="0" smtClean="0"/>
              <a:t>BerH2/Ki-1 </a:t>
            </a:r>
            <a:r>
              <a:rPr lang="en-US" dirty="0"/>
              <a:t>(</a:t>
            </a:r>
            <a:r>
              <a:rPr lang="en-US" dirty="0" err="1"/>
              <a:t>avidin</a:t>
            </a:r>
            <a:r>
              <a:rPr lang="en-US" dirty="0"/>
              <a:t>-biotin </a:t>
            </a:r>
            <a:r>
              <a:rPr lang="en-US" dirty="0" smtClean="0"/>
              <a:t>complex</a:t>
            </a:r>
            <a:r>
              <a:rPr lang="el-GR" dirty="0" smtClean="0"/>
              <a:t>). Το χρωμογόνο που χρησιμοποιήθηκε είναι το </a:t>
            </a:r>
            <a:r>
              <a:rPr lang="en-US" dirty="0" smtClean="0"/>
              <a:t>DAB</a:t>
            </a:r>
            <a:r>
              <a:rPr lang="el-GR" dirty="0" smtClean="0"/>
              <a:t>, ενώ το υπόστρωμα βάφθηκε με </a:t>
            </a:r>
            <a:r>
              <a:rPr lang="el-GR" dirty="0" err="1" smtClean="0"/>
              <a:t>Αιματοξυλίνη</a:t>
            </a:r>
            <a:r>
              <a:rPr lang="el-GR" dirty="0" smtClean="0"/>
              <a:t>. (μεγέθυνση </a:t>
            </a:r>
            <a:r>
              <a:rPr lang="en-US" dirty="0" smtClean="0"/>
              <a:t>×</a:t>
            </a:r>
            <a:r>
              <a:rPr lang="en-US" dirty="0"/>
              <a:t>100</a:t>
            </a:r>
            <a:r>
              <a:rPr lang="en-US" dirty="0" smtClean="0"/>
              <a:t>).</a:t>
            </a: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Δεξιά: Τομή παραφίνης προστάτη εμφανίζει </a:t>
            </a:r>
            <a:r>
              <a:rPr lang="el-GR" dirty="0" err="1" smtClean="0"/>
              <a:t>κυτταροπλασματική</a:t>
            </a:r>
            <a:r>
              <a:rPr lang="el-GR" dirty="0" smtClean="0"/>
              <a:t> χρώση έναντι του αντισώματος </a:t>
            </a:r>
            <a:r>
              <a:rPr lang="en-US" dirty="0"/>
              <a:t>Smooth Muscle </a:t>
            </a:r>
            <a:r>
              <a:rPr lang="en-US" dirty="0" smtClean="0"/>
              <a:t>Actin</a:t>
            </a:r>
            <a:r>
              <a:rPr lang="el-GR" dirty="0"/>
              <a:t>. Το χρωμογόνο που χρησιμοποιήθηκε είναι το </a:t>
            </a:r>
            <a:r>
              <a:rPr lang="en-US" dirty="0" smtClean="0"/>
              <a:t>AEC</a:t>
            </a:r>
            <a:r>
              <a:rPr lang="el-GR" dirty="0" smtClean="0"/>
              <a:t> </a:t>
            </a:r>
            <a:r>
              <a:rPr lang="en-US" dirty="0"/>
              <a:t>(3-Amino-9-Ethylcarbazole</a:t>
            </a:r>
            <a:r>
              <a:rPr lang="en-US" dirty="0" smtClean="0"/>
              <a:t>)</a:t>
            </a:r>
            <a:r>
              <a:rPr lang="el-GR" dirty="0" smtClean="0"/>
              <a:t>, </a:t>
            </a:r>
            <a:r>
              <a:rPr lang="el-GR" dirty="0"/>
              <a:t>ενώ το υπόστρωμα βάφθηκε με </a:t>
            </a:r>
            <a:r>
              <a:rPr lang="el-GR" dirty="0" err="1"/>
              <a:t>Αιματοξυλίνη</a:t>
            </a:r>
            <a:r>
              <a:rPr lang="el-GR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3895" y="3745216"/>
            <a:ext cx="4430390" cy="30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7857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564" y="146879"/>
            <a:ext cx="8856324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/>
              <a:t>Μέθοδοι ενίσχυσης σήματος</a:t>
            </a:r>
            <a:endParaRPr lang="en-US" b="1" dirty="0" smtClean="0"/>
          </a:p>
          <a:p>
            <a:pPr algn="ctr"/>
            <a:r>
              <a:rPr lang="el-GR" b="1" dirty="0" err="1"/>
              <a:t>Υπεροξειδάση-Αντϊυπεροξειδάση</a:t>
            </a:r>
            <a:r>
              <a:rPr lang="el-GR" b="1" dirty="0"/>
              <a:t> (</a:t>
            </a:r>
            <a:r>
              <a:rPr lang="en-US" b="1" dirty="0"/>
              <a:t>PAP</a:t>
            </a:r>
            <a:r>
              <a:rPr lang="en-US" b="1" dirty="0" smtClean="0"/>
              <a:t>) </a:t>
            </a:r>
            <a:r>
              <a:rPr lang="el-GR" b="1" dirty="0" smtClean="0"/>
              <a:t>και</a:t>
            </a:r>
            <a:endParaRPr lang="en-US" b="1" dirty="0" smtClean="0"/>
          </a:p>
          <a:p>
            <a:pPr algn="ctr"/>
            <a:r>
              <a:rPr lang="el-GR" b="1" dirty="0" smtClean="0"/>
              <a:t>Αλκαλική </a:t>
            </a:r>
            <a:r>
              <a:rPr lang="el-GR" b="1" dirty="0" err="1"/>
              <a:t>φωσφατάση</a:t>
            </a:r>
            <a:r>
              <a:rPr lang="el-GR" b="1" dirty="0"/>
              <a:t> - </a:t>
            </a:r>
            <a:r>
              <a:rPr lang="el-GR" b="1" dirty="0" err="1"/>
              <a:t>αντιαλκαλική</a:t>
            </a:r>
            <a:r>
              <a:rPr lang="el-GR" b="1" dirty="0"/>
              <a:t> </a:t>
            </a:r>
            <a:r>
              <a:rPr lang="el-GR" b="1" dirty="0" err="1"/>
              <a:t>φωσφατάση</a:t>
            </a:r>
            <a:r>
              <a:rPr lang="el-GR" b="1" dirty="0"/>
              <a:t> (ΑΡΑΑΡ</a:t>
            </a:r>
            <a:r>
              <a:rPr lang="el-GR" b="1" dirty="0" smtClean="0"/>
              <a:t>)</a:t>
            </a:r>
          </a:p>
          <a:p>
            <a:pPr algn="ctr"/>
            <a:endParaRPr lang="el-GR" dirty="0"/>
          </a:p>
          <a:p>
            <a:pPr>
              <a:lnSpc>
                <a:spcPct val="150000"/>
              </a:lnSpc>
            </a:pPr>
            <a:r>
              <a:rPr lang="el-GR" dirty="0" smtClean="0"/>
              <a:t>Οι μέθοδοι </a:t>
            </a:r>
            <a:r>
              <a:rPr lang="en-US" dirty="0" smtClean="0"/>
              <a:t>PAP</a:t>
            </a:r>
            <a:r>
              <a:rPr lang="el-GR" dirty="0" smtClean="0"/>
              <a:t>, ΑΡΑΑΡ καθώς και η </a:t>
            </a:r>
            <a:r>
              <a:rPr lang="en-US" dirty="0" smtClean="0"/>
              <a:t>ABC</a:t>
            </a:r>
            <a:r>
              <a:rPr lang="el-GR" dirty="0" smtClean="0"/>
              <a:t> θεωρούνται μέθοδοι ενίσχυσης του σήματος. </a:t>
            </a:r>
            <a:endParaRPr lang="el-GR" dirty="0"/>
          </a:p>
          <a:p>
            <a:pPr>
              <a:lnSpc>
                <a:spcPct val="150000"/>
              </a:lnSpc>
            </a:pPr>
            <a:r>
              <a:rPr lang="el-GR" dirty="0" smtClean="0"/>
              <a:t>Στο πρώτο στάδιο το αντιγόνο επωάζεται με το αντίσωμα της επιλογής.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Η προσθήκη μη συνδεδεμένου δευτερογενούς αντισώματος παίζει το ρόλο γέφυρας μεταξύ του </a:t>
            </a:r>
            <a:r>
              <a:rPr lang="el-GR" dirty="0" err="1" smtClean="0"/>
              <a:t>συμπλόκου</a:t>
            </a:r>
            <a:r>
              <a:rPr lang="el-GR" dirty="0" smtClean="0"/>
              <a:t> αντιγόνο-αντίσωμα και </a:t>
            </a:r>
            <a:r>
              <a:rPr lang="el-GR" dirty="0"/>
              <a:t>του </a:t>
            </a:r>
            <a:r>
              <a:rPr lang="el-GR" dirty="0" smtClean="0"/>
              <a:t>ΑΡΑΑΡ </a:t>
            </a:r>
            <a:r>
              <a:rPr lang="en-US" dirty="0" smtClean="0"/>
              <a:t>complex, </a:t>
            </a:r>
            <a:r>
              <a:rPr lang="el-GR" dirty="0" smtClean="0"/>
              <a:t>ενισχύοντας την ευαισθησία της μεθόδου.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Η μέθοδος των τριών σταδίων, δεν χρησιμοποιείται ιδιαίτερα στις μέρες μας και παρουσιάζει αυξημένο μη ειδικό σήμα και κόστος.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762075" y="3990399"/>
            <a:ext cx="3977264" cy="2759719"/>
            <a:chOff x="4998378" y="3795193"/>
            <a:chExt cx="3977264" cy="26580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8768" y="3795193"/>
              <a:ext cx="2560542" cy="265808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126802" y="5876818"/>
              <a:ext cx="1294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err="1" smtClean="0"/>
                <a:t>Ιστικό</a:t>
              </a:r>
              <a:r>
                <a:rPr lang="el-GR" dirty="0" smtClean="0"/>
                <a:t> </a:t>
              </a:r>
              <a:r>
                <a:rPr lang="el-GR" sz="1200" dirty="0" smtClean="0"/>
                <a:t>αντιγόνο</a:t>
              </a:r>
              <a:endParaRPr lang="el-GR" sz="12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6230138" y="6092306"/>
              <a:ext cx="44806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998378" y="5415153"/>
              <a:ext cx="18596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Πρωτογενές μη συνδεδεμένο αντίσωμα</a:t>
              </a:r>
              <a:endParaRPr lang="el-GR" sz="12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6678201" y="5753730"/>
              <a:ext cx="27740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699051" y="4702473"/>
              <a:ext cx="12354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 smtClean="0"/>
                <a:t>Δευτερογενές μη συνδεδεμένο </a:t>
              </a:r>
            </a:p>
            <a:p>
              <a:r>
                <a:rPr lang="el-GR" sz="1200" dirty="0" smtClean="0"/>
                <a:t>αντίσωμα</a:t>
              </a:r>
              <a:endParaRPr lang="el-GR" sz="12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6582209" y="5240222"/>
              <a:ext cx="31832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7810451" y="4028516"/>
              <a:ext cx="116519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200" dirty="0"/>
                <a:t>ΑΡΑΑΡ </a:t>
              </a:r>
              <a:r>
                <a:rPr lang="en-US" sz="1200" dirty="0"/>
                <a:t>complex</a:t>
              </a:r>
              <a:endParaRPr lang="el-GR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8027581" y="4295553"/>
              <a:ext cx="365465" cy="14885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803569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1648" y="131264"/>
            <a:ext cx="8840704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/>
              <a:t>Μέθοδοι ενίσχυσης </a:t>
            </a:r>
            <a:r>
              <a:rPr lang="el-GR" b="1" dirty="0" smtClean="0"/>
              <a:t>σήματος με πολυμερές</a:t>
            </a:r>
          </a:p>
          <a:p>
            <a:pPr>
              <a:lnSpc>
                <a:spcPct val="150000"/>
              </a:lnSpc>
            </a:pP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Η μέθοδος είναι δύο σταδίων εξαιρετικής ευαισθησίας.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Στο πρώτο στάδιο ο ιστός επωάζεται με το πρωτογενές αντίσωμα της επιλογής.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Ακολουθεί επώαση με ένα σύστημα που </a:t>
            </a:r>
            <a:r>
              <a:rPr lang="el-GR" dirty="0"/>
              <a:t>βασίζεται σε ένα </a:t>
            </a:r>
            <a:r>
              <a:rPr lang="el-GR" dirty="0" smtClean="0"/>
              <a:t>επισημασμένο </a:t>
            </a:r>
            <a:r>
              <a:rPr lang="el-GR" dirty="0"/>
              <a:t>µε HRP </a:t>
            </a:r>
            <a:r>
              <a:rPr lang="el-GR" dirty="0" smtClean="0"/>
              <a:t>πολυμερές </a:t>
            </a:r>
            <a:r>
              <a:rPr lang="el-GR" dirty="0"/>
              <a:t>το οποίο είναι </a:t>
            </a:r>
            <a:r>
              <a:rPr lang="el-GR" dirty="0" smtClean="0"/>
              <a:t>συζευγμένο </a:t>
            </a:r>
            <a:r>
              <a:rPr lang="el-GR" dirty="0"/>
              <a:t>µε δευτερογενή </a:t>
            </a:r>
            <a:r>
              <a:rPr lang="el-GR" dirty="0" smtClean="0"/>
              <a:t>αντισώματα.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Το </a:t>
            </a:r>
            <a:r>
              <a:rPr lang="el-GR" dirty="0"/>
              <a:t>δευτερογενές </a:t>
            </a:r>
            <a:r>
              <a:rPr lang="el-GR" dirty="0" smtClean="0"/>
              <a:t>αντίσωμα φέρει πολλαπλά μόρια </a:t>
            </a:r>
            <a:r>
              <a:rPr lang="el-GR" dirty="0"/>
              <a:t>ανίχνευσης </a:t>
            </a:r>
            <a:r>
              <a:rPr lang="el-GR" dirty="0" smtClean="0"/>
              <a:t>τόσο για </a:t>
            </a:r>
            <a:r>
              <a:rPr lang="el-GR" dirty="0" err="1" smtClean="0"/>
              <a:t>μονοκλωνικά</a:t>
            </a:r>
            <a:r>
              <a:rPr lang="el-GR" dirty="0" smtClean="0"/>
              <a:t> όσο και για </a:t>
            </a:r>
            <a:r>
              <a:rPr lang="el-GR" dirty="0" err="1" smtClean="0"/>
              <a:t>πολυκλωνικά</a:t>
            </a:r>
            <a:r>
              <a:rPr lang="el-GR" dirty="0" smtClean="0"/>
              <a:t> αντισώματα. </a:t>
            </a:r>
          </a:p>
          <a:p>
            <a:pPr>
              <a:lnSpc>
                <a:spcPct val="150000"/>
              </a:lnSpc>
            </a:pP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Το επισημασμένο </a:t>
            </a:r>
            <a:r>
              <a:rPr lang="el-GR" dirty="0" err="1"/>
              <a:t>πολυµερές</a:t>
            </a:r>
            <a:r>
              <a:rPr lang="el-GR" dirty="0"/>
              <a:t> δεν περιέχει </a:t>
            </a:r>
            <a:r>
              <a:rPr lang="el-GR" dirty="0" err="1"/>
              <a:t>αβιδίνη</a:t>
            </a:r>
            <a:r>
              <a:rPr lang="el-GR" dirty="0"/>
              <a:t> ή </a:t>
            </a:r>
            <a:r>
              <a:rPr lang="el-GR" dirty="0" err="1"/>
              <a:t>βιοτίνη</a:t>
            </a:r>
            <a:r>
              <a:rPr lang="el-GR" dirty="0"/>
              <a:t>. Κατά συνέπεια, </a:t>
            </a:r>
            <a:r>
              <a:rPr lang="el-GR" dirty="0" smtClean="0"/>
              <a:t>µ</a:t>
            </a:r>
            <a:r>
              <a:rPr lang="el-GR" dirty="0" err="1" smtClean="0"/>
              <a:t>ειώνεται</a:t>
            </a:r>
            <a:r>
              <a:rPr lang="el-GR" dirty="0" smtClean="0"/>
              <a:t> σημαντικά </a:t>
            </a:r>
            <a:r>
              <a:rPr lang="el-GR" dirty="0"/>
              <a:t>η µη ειδική χρώση που προκύπτει από τη δραστικότητα ενδογενούς </a:t>
            </a:r>
            <a:r>
              <a:rPr lang="el-GR" dirty="0" err="1"/>
              <a:t>αβιδίνης-βιοτίνης</a:t>
            </a:r>
            <a:r>
              <a:rPr lang="el-GR" dirty="0"/>
              <a:t> </a:t>
            </a:r>
            <a:r>
              <a:rPr lang="el-GR" dirty="0" smtClean="0"/>
              <a:t>σε ιστούς όπως το ήπαρ</a:t>
            </a:r>
            <a:r>
              <a:rPr lang="el-GR" dirty="0"/>
              <a:t>, </a:t>
            </a:r>
            <a:r>
              <a:rPr lang="el-GR" dirty="0" smtClean="0"/>
              <a:t>οι </a:t>
            </a:r>
            <a:r>
              <a:rPr lang="el-GR" dirty="0" err="1" smtClean="0"/>
              <a:t>νεφροί</a:t>
            </a:r>
            <a:r>
              <a:rPr lang="el-GR" dirty="0" smtClean="0"/>
              <a:t> ή οι </a:t>
            </a:r>
            <a:r>
              <a:rPr lang="el-GR" dirty="0" err="1" smtClean="0"/>
              <a:t>λεµφοειδείς</a:t>
            </a:r>
            <a:r>
              <a:rPr lang="el-GR" dirty="0" smtClean="0"/>
              <a:t> ιστοί.</a:t>
            </a:r>
          </a:p>
          <a:p>
            <a:pPr>
              <a:lnSpc>
                <a:spcPct val="150000"/>
              </a:lnSpc>
            </a:pPr>
            <a:endParaRPr lang="el-GR" dirty="0"/>
          </a:p>
          <a:p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xmlns="" val="2714271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549" y="118359"/>
            <a:ext cx="865490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/>
              <a:t>Μέθοδοι ενίσχυσης σήματος με </a:t>
            </a:r>
            <a:r>
              <a:rPr lang="el-GR" b="1" dirty="0" smtClean="0"/>
              <a:t>πολυμερές</a:t>
            </a:r>
          </a:p>
          <a:p>
            <a:pPr>
              <a:lnSpc>
                <a:spcPct val="150000"/>
              </a:lnSpc>
            </a:pP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/>
              <a:t>Το σύστημα προσφέρεται έτοιμο προς χρήση με αποτέλεσμα να περιορίζεται η μέθοδος μόνο στις βέλτιστες αραιώσεις του πρωτογενούς αντισώματος. </a:t>
            </a:r>
            <a:endParaRPr lang="el-GR" dirty="0" smtClean="0"/>
          </a:p>
          <a:p>
            <a:pPr>
              <a:lnSpc>
                <a:spcPct val="150000"/>
              </a:lnSpc>
            </a:pPr>
            <a:endParaRPr lang="el-GR" dirty="0"/>
          </a:p>
          <a:p>
            <a:pPr>
              <a:lnSpc>
                <a:spcPct val="150000"/>
              </a:lnSpc>
            </a:pPr>
            <a:r>
              <a:rPr lang="el-GR" dirty="0"/>
              <a:t>Το σύστημα είναι κατάλληλο για την ενίσχυση σήματος αντιγόνων που υπάρχουν σε χαμηλές συγκεντρώσεις ή χαμηλό τίτλο πρωτογενούς </a:t>
            </a:r>
            <a:r>
              <a:rPr lang="el-GR" dirty="0" err="1"/>
              <a:t>αντισώµατος</a:t>
            </a:r>
            <a:r>
              <a:rPr lang="el-GR" dirty="0" smtClean="0"/>
              <a:t>.  </a:t>
            </a:r>
          </a:p>
          <a:p>
            <a:pPr>
              <a:lnSpc>
                <a:spcPct val="150000"/>
              </a:lnSpc>
            </a:pPr>
            <a:endParaRPr lang="el-GR" dirty="0"/>
          </a:p>
          <a:p>
            <a:pPr>
              <a:lnSpc>
                <a:spcPct val="150000"/>
              </a:lnSpc>
            </a:pPr>
            <a:r>
              <a:rPr lang="el-GR" dirty="0"/>
              <a:t>Το πολυμερές ανάλογα την εταιρεία παραγωγής μπορεί να είναι </a:t>
            </a:r>
            <a:r>
              <a:rPr lang="el-GR" dirty="0" err="1"/>
              <a:t>Δεξτράνης</a:t>
            </a:r>
            <a:r>
              <a:rPr lang="el-GR" dirty="0"/>
              <a:t> (</a:t>
            </a:r>
            <a:r>
              <a:rPr lang="el-GR" dirty="0" err="1"/>
              <a:t>Dako</a:t>
            </a:r>
            <a:r>
              <a:rPr lang="el-GR" dirty="0"/>
              <a:t>), βραχέων αλύσων (</a:t>
            </a:r>
            <a:r>
              <a:rPr lang="el-GR" dirty="0" err="1" smtClean="0"/>
              <a:t>Novocastra</a:t>
            </a:r>
            <a:r>
              <a:rPr lang="el-GR" dirty="0" smtClean="0"/>
              <a:t>, </a:t>
            </a:r>
            <a:r>
              <a:rPr lang="el-GR" dirty="0" err="1"/>
              <a:t>Ventana</a:t>
            </a:r>
            <a:r>
              <a:rPr lang="el-GR" dirty="0"/>
              <a:t>, </a:t>
            </a:r>
            <a:r>
              <a:rPr lang="el-GR" dirty="0" err="1"/>
              <a:t>Biogenex</a:t>
            </a:r>
            <a:r>
              <a:rPr lang="el-GR" dirty="0"/>
              <a:t> </a:t>
            </a:r>
            <a:r>
              <a:rPr lang="el-GR" dirty="0" err="1"/>
              <a:t>κλπ</a:t>
            </a:r>
            <a:r>
              <a:rPr lang="el-GR" dirty="0" smtClean="0"/>
              <a:t>).</a:t>
            </a:r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2633" y="4306188"/>
            <a:ext cx="4020288" cy="24963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81287" y="4897085"/>
            <a:ext cx="1401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1200" dirty="0"/>
              <a:t>polymer backbone</a:t>
            </a:r>
            <a:endParaRPr lang="el-GR" sz="12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541178" y="5122847"/>
            <a:ext cx="324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05302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563" y="814585"/>
            <a:ext cx="8914743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/>
              <a:t>Αυτοματοποίηση των </a:t>
            </a:r>
            <a:r>
              <a:rPr lang="el-GR" b="1" dirty="0" err="1" smtClean="0"/>
              <a:t>ανοσοιστοχημικών</a:t>
            </a:r>
            <a:r>
              <a:rPr lang="el-GR" b="1" dirty="0" smtClean="0"/>
              <a:t> μεθόδων</a:t>
            </a:r>
          </a:p>
          <a:p>
            <a:endParaRPr lang="el-GR" dirty="0"/>
          </a:p>
          <a:p>
            <a:pPr>
              <a:lnSpc>
                <a:spcPct val="150000"/>
              </a:lnSpc>
            </a:pPr>
            <a:r>
              <a:rPr lang="el-GR" dirty="0" smtClean="0"/>
              <a:t>Τα </a:t>
            </a:r>
            <a:r>
              <a:rPr lang="el-GR" dirty="0"/>
              <a:t>τ</a:t>
            </a:r>
            <a:r>
              <a:rPr lang="el-GR" dirty="0" smtClean="0"/>
              <a:t>ελευταία χρόνια παρατηρείται σημαντική πρόοδος και βελτίωση των συστημάτων ανίχνευσης της </a:t>
            </a:r>
            <a:r>
              <a:rPr lang="el-GR" dirty="0" err="1" smtClean="0"/>
              <a:t>ανοσοιστοχημείας</a:t>
            </a: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Παραμένει όμως χρονοβόρα τεχνική </a:t>
            </a:r>
            <a:r>
              <a:rPr lang="el-GR" dirty="0"/>
              <a:t>με πολλαπλές </a:t>
            </a:r>
            <a:r>
              <a:rPr lang="el-GR" dirty="0" smtClean="0"/>
              <a:t>επωάσεις. </a:t>
            </a:r>
          </a:p>
          <a:p>
            <a:pPr>
              <a:lnSpc>
                <a:spcPct val="150000"/>
              </a:lnSpc>
            </a:pP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Υπάρχει πληθώρα </a:t>
            </a:r>
            <a:r>
              <a:rPr lang="el-GR" dirty="0"/>
              <a:t>εμπορικών συστημάτων αυτόματης </a:t>
            </a:r>
            <a:r>
              <a:rPr lang="el-GR" dirty="0" err="1" smtClean="0"/>
              <a:t>ανοσοιστοχημικής</a:t>
            </a:r>
            <a:r>
              <a:rPr lang="el-GR" dirty="0" smtClean="0"/>
              <a:t> χρώσης.</a:t>
            </a:r>
          </a:p>
          <a:p>
            <a:pPr>
              <a:lnSpc>
                <a:spcPct val="150000"/>
              </a:lnSpc>
            </a:pP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u="sng" dirty="0" smtClean="0"/>
              <a:t>Πλεονεκτήματα:</a:t>
            </a:r>
          </a:p>
          <a:p>
            <a:pPr>
              <a:lnSpc>
                <a:spcPct val="150000"/>
              </a:lnSpc>
            </a:pPr>
            <a:r>
              <a:rPr lang="el-GR" dirty="0" err="1" smtClean="0"/>
              <a:t>Επανάληψημότητα</a:t>
            </a:r>
            <a:r>
              <a:rPr lang="el-GR" dirty="0" smtClean="0"/>
              <a:t>,  μεγάλος αριθμός εξυπηρετούμενων δειγμάτων.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Τα κλειστού τύπου μηχανήματα λειτουργούν με </a:t>
            </a:r>
            <a:r>
              <a:rPr lang="el-GR" dirty="0" err="1"/>
              <a:t>barcode</a:t>
            </a:r>
            <a:r>
              <a:rPr lang="el-GR" dirty="0" smtClean="0"/>
              <a:t> </a:t>
            </a:r>
            <a:r>
              <a:rPr lang="el-GR" dirty="0"/>
              <a:t>προς αποφυγή </a:t>
            </a:r>
            <a:r>
              <a:rPr lang="el-GR" dirty="0" smtClean="0"/>
              <a:t>λαθών</a:t>
            </a:r>
          </a:p>
        </p:txBody>
      </p:sp>
    </p:spTree>
    <p:extLst>
      <p:ext uri="{BB962C8B-B14F-4D97-AF65-F5344CB8AC3E}">
        <p14:creationId xmlns:p14="http://schemas.microsoft.com/office/powerpoint/2010/main" xmlns="" val="3715761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563" y="138310"/>
            <a:ext cx="8914743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/>
              <a:t>Αυτοματοποίηση των </a:t>
            </a:r>
            <a:r>
              <a:rPr lang="el-GR" b="1" dirty="0" err="1" smtClean="0"/>
              <a:t>ανοσοιστοχημικών</a:t>
            </a:r>
            <a:r>
              <a:rPr lang="el-GR" b="1" dirty="0" smtClean="0"/>
              <a:t> μεθόδων</a:t>
            </a:r>
          </a:p>
          <a:p>
            <a:endParaRPr lang="el-GR" dirty="0"/>
          </a:p>
          <a:p>
            <a:pPr>
              <a:lnSpc>
                <a:spcPct val="150000"/>
              </a:lnSpc>
            </a:pPr>
            <a:r>
              <a:rPr lang="el-GR" u="sng" dirty="0" smtClean="0"/>
              <a:t>Μειονεκτήματα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Τα αυτόματα μηχανήματα </a:t>
            </a:r>
            <a:r>
              <a:rPr lang="el-GR" dirty="0"/>
              <a:t>διαμοιράζουν αντιδραστήρια. </a:t>
            </a: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Δεν επιλέγουν αραιώσεις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Το στάδιο της </a:t>
            </a:r>
            <a:r>
              <a:rPr lang="el-GR" dirty="0" err="1" smtClean="0"/>
              <a:t>αποπαραφίνωσης</a:t>
            </a:r>
            <a:r>
              <a:rPr lang="el-GR" dirty="0" smtClean="0"/>
              <a:t> και επεξεργασίας του ιστού δεν είναι αυτοματοποιημένο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Η ένταξη, προ-αραιωμένων αντισωμάτων αυξάνει το κόστος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Απαιτείται η χρήση ενδογενών </a:t>
            </a:r>
            <a:r>
              <a:rPr lang="el-GR" dirty="0"/>
              <a:t>μαρτύρων και πρότυπων πλακιδίων ώστε να μπορεί να διασφαλιστεί η ποιότητα </a:t>
            </a:r>
            <a:r>
              <a:rPr lang="el-GR" dirty="0" smtClean="0"/>
              <a:t>της μεθόδου.</a:t>
            </a:r>
          </a:p>
          <a:p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8434" y="3792662"/>
            <a:ext cx="19050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7153" y="3792662"/>
            <a:ext cx="3200400" cy="238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4404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0518" y="137478"/>
            <a:ext cx="845443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/>
              <a:t>Ενδεικτικό πρωτόκολλο </a:t>
            </a:r>
            <a:r>
              <a:rPr lang="el-GR" b="1" dirty="0" err="1" smtClean="0"/>
              <a:t>ανοσοιστοχημείας</a:t>
            </a:r>
            <a:r>
              <a:rPr lang="el-GR" b="1" dirty="0" smtClean="0"/>
              <a:t> με χρήση πολυμερούς συστήματος</a:t>
            </a:r>
          </a:p>
          <a:p>
            <a:endParaRPr lang="el-GR" dirty="0"/>
          </a:p>
          <a:p>
            <a:r>
              <a:rPr lang="en-US" dirty="0" err="1" smtClean="0"/>
              <a:t>Deparaffinization</a:t>
            </a:r>
            <a:r>
              <a:rPr lang="en-US" dirty="0" smtClean="0"/>
              <a:t>/Rehydration</a:t>
            </a:r>
            <a:endParaRPr lang="el-GR" dirty="0"/>
          </a:p>
          <a:p>
            <a:r>
              <a:rPr lang="en-US" b="1" dirty="0"/>
              <a:t>NOTE:</a:t>
            </a:r>
            <a:r>
              <a:rPr lang="en-US" dirty="0"/>
              <a:t> Do not allow slides to dry at any time during this </a:t>
            </a:r>
            <a:r>
              <a:rPr lang="en-US" dirty="0" smtClean="0"/>
              <a:t>procedure.</a:t>
            </a:r>
            <a:endParaRPr lang="el-GR" dirty="0" smtClean="0"/>
          </a:p>
          <a:p>
            <a:endParaRPr lang="en-US" dirty="0" smtClean="0"/>
          </a:p>
          <a:p>
            <a:r>
              <a:rPr lang="en-US" b="1" dirty="0" err="1" smtClean="0"/>
              <a:t>Deparaffinize</a:t>
            </a:r>
            <a:r>
              <a:rPr lang="en-US" b="1" dirty="0" smtClean="0"/>
              <a:t>/hydrate sections:</a:t>
            </a:r>
            <a:endParaRPr lang="en-US" dirty="0" smtClean="0"/>
          </a:p>
          <a:p>
            <a:pPr lvl="1"/>
            <a:r>
              <a:rPr lang="en-US" dirty="0" smtClean="0"/>
              <a:t>Incubate </a:t>
            </a:r>
            <a:r>
              <a:rPr lang="en-US" dirty="0"/>
              <a:t>sections in </a:t>
            </a:r>
            <a:r>
              <a:rPr lang="en-US" dirty="0" smtClean="0"/>
              <a:t>two </a:t>
            </a:r>
            <a:r>
              <a:rPr lang="en-US" dirty="0"/>
              <a:t>washes of xylene for 5 minutes each.</a:t>
            </a:r>
          </a:p>
          <a:p>
            <a:pPr lvl="1"/>
            <a:r>
              <a:rPr lang="en-US" dirty="0"/>
              <a:t>Incubate sections in two washes of 100% ethanol for 10 minutes each.</a:t>
            </a:r>
          </a:p>
          <a:p>
            <a:pPr lvl="1"/>
            <a:r>
              <a:rPr lang="en-US" dirty="0"/>
              <a:t>Incubate sections in two washes of 95% ethanol for 10 minutes each.</a:t>
            </a:r>
          </a:p>
          <a:p>
            <a:r>
              <a:rPr lang="en-US" dirty="0"/>
              <a:t>Wash sections twice in dH</a:t>
            </a:r>
            <a:r>
              <a:rPr lang="en-US" baseline="-25000" dirty="0"/>
              <a:t>2</a:t>
            </a:r>
            <a:r>
              <a:rPr lang="en-US" dirty="0"/>
              <a:t>O for 5 minutes each</a:t>
            </a:r>
            <a:r>
              <a:rPr lang="en-US" dirty="0" smtClean="0"/>
              <a:t>.</a:t>
            </a:r>
            <a:endParaRPr lang="el-GR" dirty="0" smtClean="0"/>
          </a:p>
          <a:p>
            <a:endParaRPr lang="el-GR" dirty="0" smtClean="0"/>
          </a:p>
          <a:p>
            <a:r>
              <a:rPr lang="en-US" b="1" dirty="0"/>
              <a:t>C. *Antigen Unmasking</a:t>
            </a:r>
          </a:p>
          <a:p>
            <a:r>
              <a:rPr lang="en-US" b="1" dirty="0"/>
              <a:t>NOTE:</a:t>
            </a:r>
            <a:r>
              <a:rPr lang="en-US" dirty="0"/>
              <a:t> Consult product data sheet for specific recommendation for the unmasking </a:t>
            </a:r>
            <a:r>
              <a:rPr lang="en-US" dirty="0" smtClean="0"/>
              <a:t>solution</a:t>
            </a:r>
            <a:endParaRPr lang="el-GR" dirty="0" smtClean="0"/>
          </a:p>
          <a:p>
            <a:endParaRPr lang="el-GR" dirty="0" smtClean="0"/>
          </a:p>
          <a:p>
            <a:r>
              <a:rPr lang="en-US" b="1" dirty="0"/>
              <a:t>D. Staining</a:t>
            </a:r>
          </a:p>
          <a:p>
            <a:r>
              <a:rPr lang="en-US" dirty="0"/>
              <a:t>Wash sections in dH</a:t>
            </a:r>
            <a:r>
              <a:rPr lang="en-US" baseline="-25000" dirty="0"/>
              <a:t>2</a:t>
            </a:r>
            <a:r>
              <a:rPr lang="en-US" dirty="0"/>
              <a:t>O three times for 5 minutes each.</a:t>
            </a:r>
          </a:p>
          <a:p>
            <a:r>
              <a:rPr lang="en-US" dirty="0"/>
              <a:t>Incubate sections in 3% hydrogen peroxide for 10 minutes.</a:t>
            </a:r>
          </a:p>
          <a:p>
            <a:r>
              <a:rPr lang="en-US" dirty="0"/>
              <a:t>Wash sections in dH</a:t>
            </a:r>
            <a:r>
              <a:rPr lang="en-US" baseline="-25000" dirty="0"/>
              <a:t>2</a:t>
            </a:r>
            <a:r>
              <a:rPr lang="en-US" dirty="0"/>
              <a:t>O twice for 5 minutes each.</a:t>
            </a:r>
          </a:p>
          <a:p>
            <a:r>
              <a:rPr lang="en-US" b="1" dirty="0"/>
              <a:t>NOTE:</a:t>
            </a:r>
            <a:r>
              <a:rPr lang="en-US" dirty="0"/>
              <a:t> Consult product data sheet for recommended antibody diluent.</a:t>
            </a:r>
          </a:p>
          <a:p>
            <a:r>
              <a:rPr lang="en-US" dirty="0"/>
              <a:t>Wash sections in wash buffer for 5 minutes.</a:t>
            </a:r>
          </a:p>
          <a:p>
            <a:r>
              <a:rPr lang="en-US" dirty="0"/>
              <a:t>Block each section with 100-400 µl blocking solution for 1 hour at room temperature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69147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758" y="92185"/>
            <a:ext cx="858919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Ενδεικτικό πρωτόκολλο </a:t>
            </a:r>
            <a:r>
              <a:rPr lang="el-GR" b="1" dirty="0" err="1"/>
              <a:t>ανοσοιστοχημείας</a:t>
            </a:r>
            <a:r>
              <a:rPr lang="el-GR" b="1" dirty="0"/>
              <a:t> με χρήση πολυμερούς συστήματος</a:t>
            </a:r>
          </a:p>
          <a:p>
            <a:endParaRPr lang="el-GR" dirty="0" smtClean="0"/>
          </a:p>
          <a:p>
            <a:r>
              <a:rPr lang="en-US" dirty="0"/>
              <a:t>Remove blocking solution and add 100-400 µl primary antibody diluted in recommended antibody diluent to each section. Incubate overnight at 4°C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Remove antibody solution and wash sections in wash buffer three times for 5 minutes each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Add </a:t>
            </a:r>
            <a:r>
              <a:rPr lang="en-US" dirty="0"/>
              <a:t>100-400 µl </a:t>
            </a:r>
            <a:r>
              <a:rPr lang="en-US" dirty="0" smtClean="0"/>
              <a:t>polymer detection system </a:t>
            </a:r>
            <a:r>
              <a:rPr lang="en-US" dirty="0"/>
              <a:t>to each </a:t>
            </a:r>
            <a:r>
              <a:rPr lang="en-US" dirty="0" smtClean="0"/>
              <a:t>section, according to manufacturer’s recommendation. </a:t>
            </a:r>
            <a:r>
              <a:rPr lang="en-US" dirty="0"/>
              <a:t>Incubate 30 minutes at room temperature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Remove polymer detection system and </a:t>
            </a:r>
            <a:r>
              <a:rPr lang="en-US" dirty="0"/>
              <a:t>wash sections three times with wash buffer for 5 minutes </a:t>
            </a:r>
            <a:r>
              <a:rPr lang="en-US" dirty="0" smtClean="0"/>
              <a:t>each</a:t>
            </a:r>
          </a:p>
          <a:p>
            <a:endParaRPr lang="el-GR" dirty="0" smtClean="0"/>
          </a:p>
          <a:p>
            <a:r>
              <a:rPr lang="en-US" dirty="0"/>
              <a:t>Add 100-400 µl DAB or suitable substrate to each section and monitor staining closely.</a:t>
            </a:r>
          </a:p>
          <a:p>
            <a:r>
              <a:rPr lang="en-US" dirty="0"/>
              <a:t>As soon as the sections develop, immerse slides in dH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If desired, counterstain sections in hematoxylin per manufacturer’s instructions.</a:t>
            </a:r>
          </a:p>
          <a:p>
            <a:r>
              <a:rPr lang="en-US" dirty="0"/>
              <a:t>Wash sections in dH</a:t>
            </a:r>
            <a:r>
              <a:rPr lang="en-US" baseline="-25000" dirty="0"/>
              <a:t>2</a:t>
            </a:r>
            <a:r>
              <a:rPr lang="en-US" dirty="0"/>
              <a:t>O two times for 5 minutes each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Dehydrate sections:</a:t>
            </a:r>
          </a:p>
          <a:p>
            <a:pPr lvl="1"/>
            <a:r>
              <a:rPr lang="en-US" dirty="0"/>
              <a:t>Incubate sections in 95% ethanol two times for 10 seconds each.</a:t>
            </a:r>
          </a:p>
          <a:p>
            <a:pPr lvl="1"/>
            <a:r>
              <a:rPr lang="en-US" dirty="0"/>
              <a:t>Repeat in 100% ethanol, incubating sections two times for 10 seconds each.</a:t>
            </a:r>
          </a:p>
          <a:p>
            <a:pPr lvl="1"/>
            <a:r>
              <a:rPr lang="en-US" dirty="0"/>
              <a:t>Repeat in xylene, incubating sections two times for 10 seconds each.</a:t>
            </a:r>
          </a:p>
          <a:p>
            <a:r>
              <a:rPr lang="en-US" dirty="0"/>
              <a:t>Mount coverslips</a:t>
            </a:r>
            <a:r>
              <a:rPr lang="en-US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4103200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9870" y="318499"/>
            <a:ext cx="8435083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 smtClean="0"/>
              <a:t>Παράγοντες που επηρεάζουν την απόδοση των </a:t>
            </a:r>
            <a:r>
              <a:rPr lang="el-GR" b="1" dirty="0" err="1" smtClean="0"/>
              <a:t>ανοσοιστοχημικών</a:t>
            </a:r>
            <a:r>
              <a:rPr lang="el-GR" b="1" dirty="0" smtClean="0"/>
              <a:t> χρώσεων</a:t>
            </a:r>
          </a:p>
          <a:p>
            <a:pPr>
              <a:lnSpc>
                <a:spcPct val="150000"/>
              </a:lnSpc>
            </a:pPr>
            <a:endParaRPr lang="el-G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καθυστέρηση</a:t>
            </a:r>
            <a:r>
              <a:rPr lang="el-GR" dirty="0"/>
              <a:t>  της  </a:t>
            </a:r>
            <a:r>
              <a:rPr lang="el-GR" dirty="0" err="1"/>
              <a:t>μονιμοποίησης</a:t>
            </a:r>
            <a:r>
              <a:rPr lang="el-GR" dirty="0"/>
              <a:t>  του  </a:t>
            </a:r>
            <a:r>
              <a:rPr lang="el-GR" dirty="0" err="1" smtClean="0"/>
              <a:t>ιστού</a:t>
            </a:r>
            <a:endParaRPr lang="el-G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ανεπαρκή ή</a:t>
            </a:r>
            <a:r>
              <a:rPr lang="el-GR" dirty="0"/>
              <a:t> </a:t>
            </a:r>
            <a:r>
              <a:rPr lang="el-GR" dirty="0" smtClean="0"/>
              <a:t>άνιση </a:t>
            </a:r>
            <a:r>
              <a:rPr lang="el-GR" dirty="0" err="1" smtClean="0"/>
              <a:t>μονιμοποίηση</a:t>
            </a:r>
            <a:endParaRPr lang="el-G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Αυξημένη παραμονή στο </a:t>
            </a:r>
            <a:r>
              <a:rPr lang="el-GR" dirty="0" err="1" smtClean="0"/>
              <a:t>μονιμοποιητικό</a:t>
            </a:r>
            <a:r>
              <a:rPr lang="el-GR" dirty="0" smtClean="0"/>
              <a:t> διάλυμα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ανεπαρκή</a:t>
            </a:r>
            <a:r>
              <a:rPr lang="el-GR" dirty="0"/>
              <a:t> </a:t>
            </a:r>
            <a:r>
              <a:rPr lang="el-GR" dirty="0" smtClean="0"/>
              <a:t>αφυδάτωση</a:t>
            </a:r>
            <a:r>
              <a:rPr lang="el-GR" dirty="0"/>
              <a:t> προ της </a:t>
            </a:r>
            <a:r>
              <a:rPr lang="el-GR" dirty="0" err="1" smtClean="0"/>
              <a:t>εμπέδωσης</a:t>
            </a:r>
            <a:r>
              <a:rPr lang="el-GR" dirty="0"/>
              <a:t>  στην  </a:t>
            </a:r>
            <a:r>
              <a:rPr lang="el-GR" dirty="0" smtClean="0"/>
              <a:t>παραφίνη</a:t>
            </a:r>
            <a:r>
              <a:rPr lang="el-GR" dirty="0"/>
              <a:t> </a:t>
            </a:r>
            <a:endParaRPr lang="el-G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err="1"/>
              <a:t>κακή</a:t>
            </a:r>
            <a:r>
              <a:rPr lang="el-GR" dirty="0"/>
              <a:t> </a:t>
            </a:r>
            <a:r>
              <a:rPr lang="el-GR" dirty="0" err="1"/>
              <a:t>τομή</a:t>
            </a:r>
            <a:r>
              <a:rPr lang="el-GR" dirty="0"/>
              <a:t> του  </a:t>
            </a:r>
            <a:r>
              <a:rPr lang="el-GR" dirty="0" err="1"/>
              <a:t>ιστού</a:t>
            </a:r>
            <a:r>
              <a:rPr lang="el-GR" dirty="0"/>
              <a:t> με  </a:t>
            </a:r>
            <a:r>
              <a:rPr lang="el-GR" dirty="0" err="1"/>
              <a:t>αναδιπλώσεις</a:t>
            </a:r>
            <a:r>
              <a:rPr lang="el-GR" dirty="0"/>
              <a:t>  ή  </a:t>
            </a:r>
            <a:r>
              <a:rPr lang="el-GR" dirty="0" err="1" smtClean="0"/>
              <a:t>ρωγμές</a:t>
            </a:r>
            <a:endParaRPr lang="el-G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χρησιμοποίηση</a:t>
            </a:r>
            <a:r>
              <a:rPr lang="el-GR" dirty="0"/>
              <a:t>  </a:t>
            </a:r>
            <a:r>
              <a:rPr lang="el-GR" dirty="0" smtClean="0"/>
              <a:t>ληγμένων</a:t>
            </a:r>
            <a:r>
              <a:rPr lang="el-GR" dirty="0"/>
              <a:t>  </a:t>
            </a:r>
            <a:r>
              <a:rPr lang="el-GR" dirty="0" smtClean="0"/>
              <a:t>αντιδραστηρίων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ακατάλληλη</a:t>
            </a:r>
            <a:r>
              <a:rPr lang="el-GR" dirty="0"/>
              <a:t>  </a:t>
            </a:r>
            <a:r>
              <a:rPr lang="el-GR" dirty="0" smtClean="0"/>
              <a:t>αραίωση</a:t>
            </a:r>
            <a:endParaRPr lang="el-G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err="1"/>
              <a:t>παράλειψη</a:t>
            </a:r>
            <a:r>
              <a:rPr lang="el-GR" dirty="0"/>
              <a:t> </a:t>
            </a:r>
            <a:r>
              <a:rPr lang="el-GR" dirty="0" err="1"/>
              <a:t>βημάτων</a:t>
            </a:r>
            <a:r>
              <a:rPr lang="el-GR" dirty="0"/>
              <a:t> της </a:t>
            </a:r>
            <a:r>
              <a:rPr lang="el-GR" dirty="0" err="1" smtClean="0"/>
              <a:t>χρώσης</a:t>
            </a:r>
            <a:endParaRPr lang="el-G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err="1" smtClean="0"/>
              <a:t>ξήρανση</a:t>
            </a:r>
            <a:r>
              <a:rPr lang="el-GR" dirty="0"/>
              <a:t>  του  </a:t>
            </a:r>
            <a:r>
              <a:rPr lang="el-GR" dirty="0" err="1" smtClean="0"/>
              <a:t>δείγματος</a:t>
            </a:r>
            <a:endParaRPr lang="el-G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err="1" smtClean="0"/>
              <a:t>ακατάλληλο</a:t>
            </a:r>
            <a:r>
              <a:rPr lang="el-GR" dirty="0"/>
              <a:t>  </a:t>
            </a:r>
            <a:r>
              <a:rPr lang="el-GR" dirty="0" err="1" smtClean="0"/>
              <a:t>χρωμογόνο</a:t>
            </a:r>
            <a:endParaRPr lang="el-G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err="1" smtClean="0"/>
              <a:t>κατάλληλο</a:t>
            </a:r>
            <a:r>
              <a:rPr lang="el-GR" dirty="0"/>
              <a:t> </a:t>
            </a:r>
            <a:r>
              <a:rPr lang="el-GR" dirty="0" err="1"/>
              <a:t>μέσο</a:t>
            </a:r>
            <a:r>
              <a:rPr lang="el-GR" dirty="0"/>
              <a:t> </a:t>
            </a:r>
            <a:r>
              <a:rPr lang="el-GR" dirty="0" err="1" smtClean="0"/>
              <a:t>επικάλυψης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615688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599" y="68027"/>
            <a:ext cx="865822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l-GR" b="1" dirty="0" smtClean="0"/>
              <a:t>Τεχνική </a:t>
            </a:r>
            <a:r>
              <a:rPr lang="el-GR" b="1" dirty="0" err="1" smtClean="0"/>
              <a:t>Ανοσοιστοχημείας</a:t>
            </a:r>
            <a:r>
              <a:rPr lang="el-GR" b="1" dirty="0" smtClean="0"/>
              <a:t> </a:t>
            </a:r>
            <a:r>
              <a:rPr lang="el-GR" b="1" dirty="0"/>
              <a:t>και </a:t>
            </a:r>
            <a:r>
              <a:rPr lang="el-GR" b="1" dirty="0" err="1" smtClean="0"/>
              <a:t>Ανοσοφθορισμού</a:t>
            </a:r>
            <a:endParaRPr lang="en-US" b="1" dirty="0" smtClean="0"/>
          </a:p>
          <a:p>
            <a:pPr algn="ctr">
              <a:lnSpc>
                <a:spcPct val="200000"/>
              </a:lnSpc>
            </a:pPr>
            <a:endParaRPr lang="el-GR" b="1" dirty="0" smtClean="0"/>
          </a:p>
          <a:p>
            <a:pPr>
              <a:lnSpc>
                <a:spcPct val="150000"/>
              </a:lnSpc>
            </a:pPr>
            <a:r>
              <a:rPr lang="el-GR" dirty="0"/>
              <a:t>Η </a:t>
            </a:r>
            <a:r>
              <a:rPr lang="el-GR" dirty="0" err="1"/>
              <a:t>ανοσοιστοχημική</a:t>
            </a:r>
            <a:r>
              <a:rPr lang="el-GR" dirty="0"/>
              <a:t> τεχνική </a:t>
            </a:r>
            <a:r>
              <a:rPr lang="el-GR" dirty="0" smtClean="0"/>
              <a:t>θεωρείται </a:t>
            </a:r>
            <a:r>
              <a:rPr lang="el-GR" dirty="0"/>
              <a:t>η σημαντικότερη εξέλιξη των τελευταίων 50 χρόνων στην παθολογοανατομία. </a:t>
            </a:r>
          </a:p>
          <a:p>
            <a:pPr>
              <a:lnSpc>
                <a:spcPct val="150000"/>
              </a:lnSpc>
            </a:pPr>
            <a:r>
              <a:rPr lang="el-GR" dirty="0"/>
              <a:t>Εναρμονίζει τις γνώσεις της ιστολογίας με αυτές της ανοσολογίας και της χημείας.</a:t>
            </a:r>
          </a:p>
          <a:p>
            <a:pPr>
              <a:lnSpc>
                <a:spcPct val="150000"/>
              </a:lnSpc>
            </a:pPr>
            <a:endParaRPr lang="el-GR" dirty="0"/>
          </a:p>
          <a:p>
            <a:pPr>
              <a:lnSpc>
                <a:spcPct val="200000"/>
              </a:lnSpc>
            </a:pPr>
            <a:r>
              <a:rPr lang="el-GR" b="1" dirty="0" smtClean="0"/>
              <a:t>Σκοπός: </a:t>
            </a:r>
            <a:r>
              <a:rPr lang="el-GR" dirty="0" smtClean="0"/>
              <a:t>Να καταστήσει ορατά, δηλ. να εντοπίσει τα διάφορα αντιγόνα/δείκτες που βρίσκονται στους ιστούς και τα κύτταρα και να αναλύσει την κυτταρική κατανομή, την έκταση και την ένταση της έκφρασης αυτών σε διάφορες περιοχές του ιστού. </a:t>
            </a:r>
          </a:p>
          <a:p>
            <a:pPr>
              <a:lnSpc>
                <a:spcPct val="200000"/>
              </a:lnSpc>
            </a:pPr>
            <a:endParaRPr lang="el-GR" dirty="0" smtClean="0"/>
          </a:p>
          <a:p>
            <a:pPr>
              <a:lnSpc>
                <a:spcPct val="200000"/>
              </a:lnSpc>
            </a:pPr>
            <a:r>
              <a:rPr lang="el-GR" b="1" dirty="0" smtClean="0"/>
              <a:t>Χρησιμότητα:</a:t>
            </a:r>
            <a:r>
              <a:rPr lang="el-GR" dirty="0" smtClean="0"/>
              <a:t> Για την διάγνωση ασθενειών, τον εντοπισμό της παθογένειας και των </a:t>
            </a:r>
            <a:r>
              <a:rPr lang="el-GR" dirty="0" err="1" smtClean="0"/>
              <a:t>υποτύπων</a:t>
            </a:r>
            <a:r>
              <a:rPr lang="el-GR" dirty="0" smtClean="0"/>
              <a:t> της (λεμφώματα- λευχαιμίες), την πρόγνωση, την θεραπευτική προσέγγιση αυτών και για ερευνητικούς σκοπούς.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403022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504825" y="391210"/>
            <a:ext cx="77914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dirty="0"/>
              <a:t>Παράγοντες που επηρεάζουν την απόδοση των </a:t>
            </a:r>
            <a:r>
              <a:rPr lang="el-GR" dirty="0" err="1"/>
              <a:t>ανοσοιστοχημικών</a:t>
            </a:r>
            <a:r>
              <a:rPr lang="el-GR" dirty="0"/>
              <a:t> </a:t>
            </a:r>
            <a:r>
              <a:rPr lang="el-GR" dirty="0" smtClean="0"/>
              <a:t>χρώσεων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Καθυστέρηση</a:t>
            </a:r>
            <a:r>
              <a:rPr lang="el-GR" dirty="0"/>
              <a:t>  της  </a:t>
            </a:r>
            <a:r>
              <a:rPr lang="el-GR" dirty="0" err="1"/>
              <a:t>μονιμοποίησης</a:t>
            </a:r>
            <a:r>
              <a:rPr lang="el-GR" dirty="0"/>
              <a:t>  του  </a:t>
            </a:r>
            <a:r>
              <a:rPr lang="el-GR" dirty="0" err="1" smtClean="0"/>
              <a:t>ιστού</a:t>
            </a:r>
            <a:r>
              <a:rPr lang="en-US" dirty="0" smtClean="0"/>
              <a:t> (cold </a:t>
            </a:r>
            <a:r>
              <a:rPr lang="en-US" dirty="0"/>
              <a:t>ischemia </a:t>
            </a:r>
            <a:r>
              <a:rPr lang="en-US" dirty="0" smtClean="0"/>
              <a:t>time, CIT) </a:t>
            </a:r>
            <a:r>
              <a:rPr lang="el-GR" dirty="0" smtClean="0"/>
              <a:t>σε καρκίνωμα μαστού</a:t>
            </a:r>
            <a:endParaRPr lang="el-GR" dirty="0"/>
          </a:p>
        </p:txBody>
      </p:sp>
      <p:grpSp>
        <p:nvGrpSpPr>
          <p:cNvPr id="11" name="Ομάδα 10"/>
          <p:cNvGrpSpPr/>
          <p:nvPr/>
        </p:nvGrpSpPr>
        <p:grpSpPr>
          <a:xfrm>
            <a:off x="43650" y="2222765"/>
            <a:ext cx="8942175" cy="2999078"/>
            <a:chOff x="43650" y="2222765"/>
            <a:chExt cx="8942175" cy="2999078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2949" y="2222765"/>
              <a:ext cx="8242876" cy="2610352"/>
            </a:xfrm>
            <a:prstGeom prst="rect">
              <a:avLst/>
            </a:prstGeom>
          </p:spPr>
        </p:pic>
        <p:sp>
          <p:nvSpPr>
            <p:cNvPr id="4" name="Ορθογώνιο 3"/>
            <p:cNvSpPr/>
            <p:nvPr/>
          </p:nvSpPr>
          <p:spPr>
            <a:xfrm>
              <a:off x="43650" y="3968234"/>
              <a:ext cx="72648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ERBB2</a:t>
              </a:r>
              <a:endParaRPr lang="el-GR" sz="1600" dirty="0"/>
            </a:p>
          </p:txBody>
        </p:sp>
        <p:sp>
          <p:nvSpPr>
            <p:cNvPr id="5" name="Ορθογώνιο 4"/>
            <p:cNvSpPr/>
            <p:nvPr/>
          </p:nvSpPr>
          <p:spPr>
            <a:xfrm>
              <a:off x="43650" y="2682234"/>
              <a:ext cx="67627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H&amp;E</a:t>
              </a:r>
              <a:endParaRPr lang="el-GR" sz="1600" dirty="0"/>
            </a:p>
          </p:txBody>
        </p:sp>
        <p:sp>
          <p:nvSpPr>
            <p:cNvPr id="6" name="Ορθογώνιο 5"/>
            <p:cNvSpPr/>
            <p:nvPr/>
          </p:nvSpPr>
          <p:spPr>
            <a:xfrm>
              <a:off x="3380719" y="4852511"/>
              <a:ext cx="10198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CIT&lt;1-2h</a:t>
              </a:r>
              <a:endParaRPr lang="el-GR" dirty="0"/>
            </a:p>
          </p:txBody>
        </p:sp>
        <p:sp>
          <p:nvSpPr>
            <p:cNvPr id="7" name="Ορθογώνιο 6"/>
            <p:cNvSpPr/>
            <p:nvPr/>
          </p:nvSpPr>
          <p:spPr>
            <a:xfrm>
              <a:off x="5625898" y="4852511"/>
              <a:ext cx="10198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CIT&lt;2-3h</a:t>
              </a:r>
              <a:endParaRPr lang="el-GR" dirty="0"/>
            </a:p>
          </p:txBody>
        </p:sp>
        <p:sp>
          <p:nvSpPr>
            <p:cNvPr id="9" name="Ορθογώνιο 8"/>
            <p:cNvSpPr/>
            <p:nvPr/>
          </p:nvSpPr>
          <p:spPr>
            <a:xfrm>
              <a:off x="7733417" y="4852511"/>
              <a:ext cx="8322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CIT&gt;3h</a:t>
              </a:r>
              <a:endParaRPr lang="el-GR" dirty="0"/>
            </a:p>
          </p:txBody>
        </p:sp>
        <p:sp>
          <p:nvSpPr>
            <p:cNvPr id="10" name="Ορθογώνιο 9"/>
            <p:cNvSpPr/>
            <p:nvPr/>
          </p:nvSpPr>
          <p:spPr>
            <a:xfrm>
              <a:off x="1323092" y="4852511"/>
              <a:ext cx="8322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CIT&lt;1h</a:t>
              </a:r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634680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323850" y="457885"/>
            <a:ext cx="82200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dirty="0"/>
              <a:t>Παράγοντες που επηρεάζουν την απόδοση των </a:t>
            </a:r>
            <a:r>
              <a:rPr lang="el-GR" dirty="0" err="1"/>
              <a:t>ανοσοιστοχημικών</a:t>
            </a:r>
            <a:r>
              <a:rPr lang="el-GR" dirty="0"/>
              <a:t> </a:t>
            </a:r>
            <a:r>
              <a:rPr lang="el-GR" dirty="0" smtClean="0"/>
              <a:t>χρώσεων</a:t>
            </a:r>
          </a:p>
          <a:p>
            <a:pPr>
              <a:lnSpc>
                <a:spcPct val="150000"/>
              </a:lnSpc>
            </a:pPr>
            <a:r>
              <a:rPr lang="el-GR" dirty="0"/>
              <a:t>ανεπαρκή ή άνιση </a:t>
            </a:r>
            <a:r>
              <a:rPr lang="el-GR" dirty="0" err="1" smtClean="0"/>
              <a:t>μονιμοποίηση</a:t>
            </a:r>
            <a:r>
              <a:rPr lang="el-GR" dirty="0" smtClean="0"/>
              <a:t> σε καρκίνωμα μαστού.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3062" y="1991864"/>
            <a:ext cx="4188315" cy="2828789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2986446" y="4820653"/>
            <a:ext cx="65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48 </a:t>
            </a:r>
            <a:r>
              <a:rPr lang="en-US" dirty="0" smtClean="0"/>
              <a:t>h </a:t>
            </a:r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5005745" y="4800463"/>
            <a:ext cx="661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3</a:t>
            </a:r>
            <a:r>
              <a:rPr lang="en-US" dirty="0"/>
              <a:t> </a:t>
            </a:r>
            <a:r>
              <a:rPr lang="en-US" dirty="0" smtClean="0"/>
              <a:t>h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96859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0857" y="1414668"/>
            <a:ext cx="8372475" cy="3506931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266701" y="103909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dirty="0"/>
              <a:t>Παράγοντες που επηρεάζουν την απόδοση των </a:t>
            </a:r>
            <a:r>
              <a:rPr lang="el-GR" dirty="0" err="1"/>
              <a:t>ανοσοιστοχημικών</a:t>
            </a:r>
            <a:r>
              <a:rPr lang="el-GR" dirty="0"/>
              <a:t> </a:t>
            </a:r>
            <a:r>
              <a:rPr lang="el-GR" dirty="0" smtClean="0"/>
              <a:t>χρώσεων</a:t>
            </a:r>
          </a:p>
          <a:p>
            <a:pPr>
              <a:lnSpc>
                <a:spcPct val="150000"/>
              </a:lnSpc>
            </a:pPr>
            <a:r>
              <a:rPr lang="el-GR" dirty="0"/>
              <a:t>Αυξημένη παραμονή στο </a:t>
            </a:r>
            <a:r>
              <a:rPr lang="el-GR" dirty="0" err="1"/>
              <a:t>μονιμοποιητικό</a:t>
            </a:r>
            <a:r>
              <a:rPr lang="el-GR" dirty="0"/>
              <a:t> διάλυμα</a:t>
            </a:r>
          </a:p>
          <a:p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48722" y="2377559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Ki-67</a:t>
            </a:r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168947" y="3911084"/>
            <a:ext cx="421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911154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718643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21926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4350" y="71527"/>
            <a:ext cx="844677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/>
              <a:t>Τεχνική </a:t>
            </a:r>
            <a:r>
              <a:rPr lang="el-GR" sz="2000" b="1" dirty="0" err="1"/>
              <a:t>Ανοσοιστοχημείας</a:t>
            </a:r>
            <a:r>
              <a:rPr lang="el-GR" sz="2000" b="1" dirty="0"/>
              <a:t> και </a:t>
            </a:r>
            <a:r>
              <a:rPr lang="el-GR" sz="2000" b="1" dirty="0" err="1" smtClean="0"/>
              <a:t>Ανοσοφθορισμού</a:t>
            </a:r>
            <a:endParaRPr lang="el-GR" sz="2000" b="1" dirty="0" smtClean="0"/>
          </a:p>
          <a:p>
            <a:pPr>
              <a:lnSpc>
                <a:spcPct val="150000"/>
              </a:lnSpc>
            </a:pPr>
            <a:endParaRPr lang="el-GR" dirty="0"/>
          </a:p>
          <a:p>
            <a:pPr>
              <a:lnSpc>
                <a:spcPct val="150000"/>
              </a:lnSpc>
            </a:pPr>
            <a:r>
              <a:rPr lang="el-GR" b="1" dirty="0" smtClean="0"/>
              <a:t>Πλεονεκτήματα: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Ειδικότητα -Ευαισθησία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Εφαρμογή της τεχνικής σε αρχειακό υλικό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err="1" smtClean="0"/>
              <a:t>Επαναληψιμότητα</a:t>
            </a:r>
            <a:endParaRPr lang="el-G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Συσχέτιση με μορφολογικές παραμέτρους του ιστού.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Δυνατότητα αναγνώρισης πάνω του ενός αντιγόνων στην ίδια τομή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Σχετικά γρήγορη τεχνική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Συμβατή με όλα τα χρησιμοποιούμενα </a:t>
            </a:r>
            <a:r>
              <a:rPr lang="el-GR" dirty="0" err="1" smtClean="0"/>
              <a:t>μονημοποιητικά</a:t>
            </a:r>
            <a:endParaRPr lang="el-G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Εφαρμόζεται σε κυτταρολογικά υλικά, σε υλικά ηλεκτρονικού μικροσκοπίου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Συνδυάζεται με </a:t>
            </a:r>
            <a:r>
              <a:rPr lang="el-GR" dirty="0" err="1" smtClean="0"/>
              <a:t>ιστοχημικές</a:t>
            </a:r>
            <a:r>
              <a:rPr lang="el-GR" dirty="0" smtClean="0"/>
              <a:t> χρώσεις στην ίδια τομή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Σε </a:t>
            </a:r>
            <a:r>
              <a:rPr lang="el-GR" u="sng" dirty="0"/>
              <a:t>ειδικές περιπτώσεις </a:t>
            </a:r>
            <a:r>
              <a:rPr lang="el-GR" dirty="0"/>
              <a:t>μπορεί να εφαρμοστεί με επιτυχία σε δείγματα με νέκρωση, </a:t>
            </a:r>
            <a:r>
              <a:rPr lang="el-GR" dirty="0" err="1" smtClean="0"/>
              <a:t>αυτόλυση</a:t>
            </a:r>
            <a:r>
              <a:rPr lang="en-US" dirty="0" smtClean="0"/>
              <a:t>,</a:t>
            </a:r>
            <a:r>
              <a:rPr lang="el-GR" dirty="0" smtClean="0"/>
              <a:t>ασφαλτωμένο ιστό </a:t>
            </a:r>
            <a:r>
              <a:rPr lang="el-GR" dirty="0"/>
              <a:t>ή προηγούμενη χρώση ρουτίνας.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555706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1500" y="179755"/>
            <a:ext cx="793242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l-GR" sz="2000" b="1" dirty="0" smtClean="0"/>
              <a:t>Τεχνική </a:t>
            </a:r>
            <a:r>
              <a:rPr lang="el-GR" sz="2000" b="1" dirty="0" err="1" smtClean="0"/>
              <a:t>Ανοσοιστοχημείας</a:t>
            </a:r>
            <a:r>
              <a:rPr lang="el-GR" sz="2000" b="1" dirty="0" smtClean="0"/>
              <a:t> και </a:t>
            </a:r>
            <a:r>
              <a:rPr lang="el-GR" sz="2000" b="1" dirty="0" err="1" smtClean="0"/>
              <a:t>Ανοσοφθορισμού</a:t>
            </a:r>
            <a:endParaRPr lang="el-GR" sz="2000" b="1" dirty="0" smtClean="0"/>
          </a:p>
          <a:p>
            <a:pPr algn="ctr">
              <a:lnSpc>
                <a:spcPct val="200000"/>
              </a:lnSpc>
            </a:pPr>
            <a:endParaRPr lang="el-GR" sz="2000" b="1" dirty="0" smtClean="0"/>
          </a:p>
          <a:p>
            <a:pPr>
              <a:lnSpc>
                <a:spcPct val="200000"/>
              </a:lnSpc>
            </a:pPr>
            <a:r>
              <a:rPr lang="el-GR" dirty="0" smtClean="0"/>
              <a:t>Σήμερα η τεχνική είναι αυτοματοποιημένη και διαδεδομένη.</a:t>
            </a:r>
          </a:p>
          <a:p>
            <a:pPr>
              <a:lnSpc>
                <a:spcPct val="200000"/>
              </a:lnSpc>
            </a:pPr>
            <a:endParaRPr lang="el-GR" dirty="0"/>
          </a:p>
          <a:p>
            <a:pPr>
              <a:lnSpc>
                <a:spcPct val="200000"/>
              </a:lnSpc>
            </a:pPr>
            <a:r>
              <a:rPr lang="el-GR" dirty="0" smtClean="0"/>
              <a:t>Η </a:t>
            </a:r>
            <a:r>
              <a:rPr lang="el-GR" dirty="0" err="1" smtClean="0"/>
              <a:t>ανοσοιστοχημική</a:t>
            </a:r>
            <a:r>
              <a:rPr lang="el-GR" dirty="0" smtClean="0"/>
              <a:t> τεχνική διαθέτει </a:t>
            </a:r>
            <a:r>
              <a:rPr lang="el-GR" u="sng" dirty="0" smtClean="0"/>
              <a:t>πολλές εναλλακτικές μεθόδους.</a:t>
            </a:r>
          </a:p>
          <a:p>
            <a:pPr>
              <a:lnSpc>
                <a:spcPct val="200000"/>
              </a:lnSpc>
            </a:pPr>
            <a:r>
              <a:rPr lang="el-GR" dirty="0" smtClean="0"/>
              <a:t>Η επιλογή της κατάλληλης κάθε φορά μεθόδου εξαρτάται από: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Στο είδος του υπό μελέτη ιστού.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Στο βαθμό ευαισθησίας που απαιτείται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Στην επιλογή του αντισώματος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dirty="0" smtClean="0"/>
              <a:t>Στην επεξεργασία του ιστού</a:t>
            </a:r>
          </a:p>
          <a:p>
            <a:pPr>
              <a:lnSpc>
                <a:spcPct val="200000"/>
              </a:lnSpc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956371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620" y="454075"/>
            <a:ext cx="8389620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dirty="0"/>
              <a:t>Τεχνική </a:t>
            </a:r>
            <a:r>
              <a:rPr lang="el-GR" sz="2000" b="1" dirty="0" err="1"/>
              <a:t>Ανοσοιστοχημείας</a:t>
            </a:r>
            <a:r>
              <a:rPr lang="el-GR" sz="2000" b="1" dirty="0"/>
              <a:t> και </a:t>
            </a:r>
            <a:r>
              <a:rPr lang="el-GR" sz="2000" b="1" dirty="0" err="1" smtClean="0"/>
              <a:t>Ανοσοφθορισμού</a:t>
            </a:r>
            <a:endParaRPr lang="el-GR" sz="2000" b="1" dirty="0" smtClean="0"/>
          </a:p>
          <a:p>
            <a:pPr algn="ctr"/>
            <a:endParaRPr lang="el-GR" sz="2000" b="1" dirty="0" smtClean="0"/>
          </a:p>
          <a:p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Η τεχνική βασίζεται στην ικανότητα ενός αντισώματος να εντοπίζει και να συνδέεται με το αντίστοιχο αντιγόνο του ιστού. Στην συνέχεια το αντίσωμα σημαίνεται με το κατάλληλο δευτερογενές αντίσωμα, ενώ η παρουσία ενζύμου επιτρέπει την λειτουργία του χρωμογόνου, καθιστώντας το σύμπλεγμα Αντιγόνου –Αντισώματος ορατό. </a:t>
            </a:r>
          </a:p>
          <a:p>
            <a:pPr>
              <a:lnSpc>
                <a:spcPct val="150000"/>
              </a:lnSpc>
            </a:pPr>
            <a:endParaRPr lang="el-GR" dirty="0"/>
          </a:p>
          <a:p>
            <a:pPr>
              <a:lnSpc>
                <a:spcPct val="150000"/>
              </a:lnSpc>
            </a:pPr>
            <a:r>
              <a:rPr lang="el-GR" dirty="0" smtClean="0"/>
              <a:t>Τα αποτελέσματα είναι ορατά στο οπτικό, φθορίζον ή ηλεκτρονικό μικροσκόπιο, ανάλογα </a:t>
            </a:r>
            <a:r>
              <a:rPr lang="el-GR" dirty="0"/>
              <a:t>με την σύζευξη και την χρωστική που θα </a:t>
            </a:r>
            <a:r>
              <a:rPr lang="el-GR" dirty="0" smtClean="0"/>
              <a:t>χρησιμοποιηθεί.</a:t>
            </a:r>
            <a:endParaRPr lang="el-GR" dirty="0"/>
          </a:p>
          <a:p>
            <a:pPr>
              <a:lnSpc>
                <a:spcPct val="150000"/>
              </a:lnSpc>
            </a:pPr>
            <a:endParaRPr lang="el-GR" dirty="0" smtClean="0"/>
          </a:p>
          <a:p>
            <a:pPr algn="ctr">
              <a:lnSpc>
                <a:spcPct val="150000"/>
              </a:lnSpc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081993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" y="385495"/>
            <a:ext cx="85725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/>
              <a:t>Τεχνική </a:t>
            </a:r>
            <a:r>
              <a:rPr lang="el-GR" sz="2000" b="1" dirty="0" err="1"/>
              <a:t>Ανοσοιστοχημείας</a:t>
            </a:r>
            <a:r>
              <a:rPr lang="el-GR" sz="2000" b="1" dirty="0"/>
              <a:t> και </a:t>
            </a:r>
            <a:r>
              <a:rPr lang="el-GR" sz="2000" b="1" dirty="0" err="1" smtClean="0"/>
              <a:t>Ανοσοφθορισμού</a:t>
            </a:r>
            <a:endParaRPr lang="el-GR" sz="2000" b="1" dirty="0" smtClean="0"/>
          </a:p>
          <a:p>
            <a:pPr algn="ctr">
              <a:lnSpc>
                <a:spcPct val="150000"/>
              </a:lnSpc>
            </a:pPr>
            <a:r>
              <a:rPr lang="el-GR" sz="2000" b="1" dirty="0" smtClean="0"/>
              <a:t>Μέθοδοι</a:t>
            </a:r>
          </a:p>
          <a:p>
            <a:pPr algn="ctr">
              <a:lnSpc>
                <a:spcPct val="150000"/>
              </a:lnSpc>
            </a:pPr>
            <a:endParaRPr lang="el-GR" sz="2000" b="1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dirty="0"/>
              <a:t>Άμεση μέθοδος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dirty="0"/>
              <a:t>Έμμεση μέθοδος</a:t>
            </a:r>
          </a:p>
          <a:p>
            <a:pPr marL="892175" indent="11113">
              <a:lnSpc>
                <a:spcPct val="150000"/>
              </a:lnSpc>
              <a:buFont typeface="+mj-lt"/>
              <a:buAutoNum type="arabicPeriod"/>
            </a:pPr>
            <a:r>
              <a:rPr lang="el-GR" dirty="0"/>
              <a:t>Μέθοδος </a:t>
            </a:r>
            <a:r>
              <a:rPr lang="el-GR" dirty="0" err="1"/>
              <a:t>Υπεροξειδάσης-Αντιυπεροξειδάσης</a:t>
            </a:r>
            <a:r>
              <a:rPr lang="el-GR" dirty="0"/>
              <a:t> (PAP-</a:t>
            </a:r>
            <a:r>
              <a:rPr lang="el-GR" dirty="0" err="1"/>
              <a:t>method</a:t>
            </a:r>
            <a:r>
              <a:rPr lang="el-GR" dirty="0"/>
              <a:t>)</a:t>
            </a:r>
          </a:p>
          <a:p>
            <a:pPr marL="892175" indent="11113">
              <a:lnSpc>
                <a:spcPct val="150000"/>
              </a:lnSpc>
              <a:buFont typeface="+mj-lt"/>
              <a:buAutoNum type="arabicPeriod"/>
            </a:pPr>
            <a:r>
              <a:rPr lang="el-GR" dirty="0"/>
              <a:t>Μέθοδος Αλκαλικής </a:t>
            </a:r>
            <a:r>
              <a:rPr lang="el-GR" dirty="0" err="1"/>
              <a:t>Φωσφατάσης</a:t>
            </a:r>
            <a:r>
              <a:rPr lang="el-GR" dirty="0"/>
              <a:t>-</a:t>
            </a:r>
            <a:r>
              <a:rPr lang="el-GR" dirty="0" err="1"/>
              <a:t>αντι</a:t>
            </a:r>
            <a:r>
              <a:rPr lang="el-GR" dirty="0"/>
              <a:t>-Αλκαλικής </a:t>
            </a:r>
            <a:r>
              <a:rPr lang="el-GR" dirty="0" err="1"/>
              <a:t>φωσφατάσης</a:t>
            </a:r>
            <a:r>
              <a:rPr lang="el-GR" dirty="0"/>
              <a:t> (APAAP </a:t>
            </a:r>
            <a:r>
              <a:rPr lang="el-GR" dirty="0" err="1"/>
              <a:t>method</a:t>
            </a:r>
            <a:r>
              <a:rPr lang="el-GR" dirty="0"/>
              <a:t>)</a:t>
            </a:r>
          </a:p>
          <a:p>
            <a:pPr marL="892175" indent="11113">
              <a:lnSpc>
                <a:spcPct val="150000"/>
              </a:lnSpc>
              <a:buFont typeface="+mj-lt"/>
              <a:buAutoNum type="arabicPeriod"/>
            </a:pPr>
            <a:r>
              <a:rPr lang="el-GR" dirty="0"/>
              <a:t>Μέθοδος </a:t>
            </a:r>
            <a:r>
              <a:rPr lang="el-GR" dirty="0" err="1"/>
              <a:t>Αβιδίνης-Βιοτίνης</a:t>
            </a:r>
            <a:r>
              <a:rPr lang="el-GR" dirty="0"/>
              <a:t> (ABC)</a:t>
            </a:r>
          </a:p>
          <a:p>
            <a:pPr marL="892175" indent="11113">
              <a:lnSpc>
                <a:spcPct val="150000"/>
              </a:lnSpc>
              <a:buFont typeface="+mj-lt"/>
              <a:buAutoNum type="arabicPeriod"/>
            </a:pPr>
            <a:r>
              <a:rPr lang="el-GR" dirty="0"/>
              <a:t>Μέθοδος </a:t>
            </a:r>
            <a:r>
              <a:rPr lang="el-GR" dirty="0" err="1"/>
              <a:t>Στρεπταβιδίνης-Βιοτίνης</a:t>
            </a:r>
            <a:r>
              <a:rPr lang="el-GR" dirty="0"/>
              <a:t> (LSAB)</a:t>
            </a:r>
          </a:p>
          <a:p>
            <a:pPr marL="892175" indent="11113">
              <a:lnSpc>
                <a:spcPct val="150000"/>
              </a:lnSpc>
              <a:buFont typeface="+mj-lt"/>
              <a:buAutoNum type="arabicPeriod"/>
            </a:pPr>
            <a:r>
              <a:rPr lang="el-GR" dirty="0"/>
              <a:t>Μέθοδος Συζευγμένης πολυμερής αλυσίδας (</a:t>
            </a:r>
            <a:r>
              <a:rPr lang="el-GR" dirty="0" err="1"/>
              <a:t>Envision</a:t>
            </a:r>
            <a:r>
              <a:rPr lang="el-GR" dirty="0"/>
              <a:t>)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648312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935" y="192554"/>
            <a:ext cx="88255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l-GR" sz="2000" b="1" dirty="0" smtClean="0"/>
              <a:t>Άμεση Μέθοδος</a:t>
            </a:r>
            <a:r>
              <a:rPr lang="en-US" sz="2000" b="1" dirty="0" smtClean="0"/>
              <a:t> </a:t>
            </a:r>
            <a:r>
              <a:rPr lang="el-GR" sz="2000" b="1" dirty="0" err="1" smtClean="0"/>
              <a:t>Ανοσοφθορισμού</a:t>
            </a:r>
            <a:r>
              <a:rPr lang="el-GR" sz="2000" b="1" dirty="0" smtClean="0"/>
              <a:t> </a:t>
            </a:r>
            <a:r>
              <a:rPr lang="en-US" sz="2000" dirty="0" smtClean="0"/>
              <a:t>(</a:t>
            </a:r>
            <a:r>
              <a:rPr lang="en-US" sz="2000" dirty="0"/>
              <a:t>Direct </a:t>
            </a:r>
            <a:r>
              <a:rPr lang="en-US" sz="2000" dirty="0" err="1"/>
              <a:t>Immunoflurorescence</a:t>
            </a:r>
            <a:r>
              <a:rPr lang="en-US" sz="2000" dirty="0" smtClean="0"/>
              <a:t>)</a:t>
            </a:r>
            <a:endParaRPr lang="el-GR" sz="2000" dirty="0" smtClean="0"/>
          </a:p>
          <a:p>
            <a:pPr algn="ctr">
              <a:lnSpc>
                <a:spcPct val="200000"/>
              </a:lnSpc>
            </a:pPr>
            <a:endParaRPr lang="el-GR" sz="2000" dirty="0" smtClean="0"/>
          </a:p>
          <a:p>
            <a:pPr>
              <a:lnSpc>
                <a:spcPct val="150000"/>
              </a:lnSpc>
            </a:pPr>
            <a:r>
              <a:rPr lang="el-GR" sz="2000" dirty="0"/>
              <a:t>Στον άμεσο </a:t>
            </a:r>
            <a:r>
              <a:rPr lang="el-GR" sz="2000" dirty="0" err="1"/>
              <a:t>Ανοσοφθορισμό</a:t>
            </a:r>
            <a:r>
              <a:rPr lang="el-GR" sz="2000" dirty="0"/>
              <a:t>, το αντίσωμα της επιλογής είναι συνδεδεμένο (</a:t>
            </a:r>
            <a:r>
              <a:rPr lang="en-US" sz="2000" dirty="0"/>
              <a:t>conjugated) </a:t>
            </a:r>
            <a:r>
              <a:rPr lang="el-GR" sz="2000" dirty="0"/>
              <a:t>με</a:t>
            </a:r>
            <a:r>
              <a:rPr lang="en-US" sz="2000" dirty="0"/>
              <a:t> </a:t>
            </a:r>
            <a:r>
              <a:rPr lang="el-GR" sz="2000" dirty="0" err="1"/>
              <a:t>φθοριόχρωμα</a:t>
            </a:r>
            <a:r>
              <a:rPr lang="el-GR" sz="2000" dirty="0"/>
              <a:t>. </a:t>
            </a:r>
          </a:p>
          <a:p>
            <a:pPr>
              <a:lnSpc>
                <a:spcPct val="150000"/>
              </a:lnSpc>
            </a:pPr>
            <a:r>
              <a:rPr lang="el-GR" sz="2000" dirty="0"/>
              <a:t>Το σεσημασμένο αντίσωμα ανιχνεύει το ομόλογο </a:t>
            </a:r>
            <a:r>
              <a:rPr lang="el-GR" sz="2000" dirty="0" err="1"/>
              <a:t>ιστικό</a:t>
            </a:r>
            <a:r>
              <a:rPr lang="el-GR" sz="2000" dirty="0"/>
              <a:t> αντιγόνο δημιουργώντας φθορίζον σύμπλεγμα. </a:t>
            </a:r>
          </a:p>
          <a:p>
            <a:pPr algn="ctr">
              <a:lnSpc>
                <a:spcPct val="200000"/>
              </a:lnSpc>
            </a:pPr>
            <a:endParaRPr lang="el-GR" sz="2000" b="1" dirty="0"/>
          </a:p>
        </p:txBody>
      </p:sp>
      <p:sp>
        <p:nvSpPr>
          <p:cNvPr id="52" name="Plus 51"/>
          <p:cNvSpPr/>
          <p:nvPr/>
        </p:nvSpPr>
        <p:spPr>
          <a:xfrm>
            <a:off x="4327637" y="5297518"/>
            <a:ext cx="288297" cy="351658"/>
          </a:xfrm>
          <a:prstGeom prst="mathPlus">
            <a:avLst/>
          </a:prstGeom>
          <a:solidFill>
            <a:srgbClr val="FF0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64" name="Group 63"/>
          <p:cNvGrpSpPr/>
          <p:nvPr/>
        </p:nvGrpSpPr>
        <p:grpSpPr>
          <a:xfrm>
            <a:off x="1358560" y="5145199"/>
            <a:ext cx="2548890" cy="543214"/>
            <a:chOff x="277747" y="4060503"/>
            <a:chExt cx="2548890" cy="518561"/>
          </a:xfrm>
        </p:grpSpPr>
        <p:sp>
          <p:nvSpPr>
            <p:cNvPr id="5" name="Cube 4"/>
            <p:cNvSpPr/>
            <p:nvPr/>
          </p:nvSpPr>
          <p:spPr>
            <a:xfrm>
              <a:off x="277747" y="4143220"/>
              <a:ext cx="2548890" cy="435844"/>
            </a:xfrm>
            <a:prstGeom prst="cube">
              <a:avLst>
                <a:gd name="adj" fmla="val 84592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5" name="Pentagon 54"/>
            <p:cNvSpPr/>
            <p:nvPr/>
          </p:nvSpPr>
          <p:spPr>
            <a:xfrm rot="16200000">
              <a:off x="949460" y="4038566"/>
              <a:ext cx="274128" cy="318002"/>
            </a:xfrm>
            <a:prstGeom prst="homePlat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7169" y="4060503"/>
              <a:ext cx="329213" cy="292633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>
            <a:off x="1912243" y="4575025"/>
            <a:ext cx="1441525" cy="1443941"/>
            <a:chOff x="835437" y="3553661"/>
            <a:chExt cx="1441525" cy="1378410"/>
          </a:xfrm>
        </p:grpSpPr>
        <p:sp>
          <p:nvSpPr>
            <p:cNvPr id="66" name="TextBox 65"/>
            <p:cNvSpPr txBox="1"/>
            <p:nvPr/>
          </p:nvSpPr>
          <p:spPr>
            <a:xfrm>
              <a:off x="835437" y="4593517"/>
              <a:ext cx="14415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dirty="0" err="1" smtClean="0"/>
                <a:t>Ιστική</a:t>
              </a:r>
              <a:r>
                <a:rPr lang="el-GR" sz="1600" dirty="0" smtClean="0"/>
                <a:t> τομή </a:t>
              </a:r>
              <a:endParaRPr lang="el-GR" sz="1600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087192" y="3553661"/>
              <a:ext cx="9380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600" dirty="0" smtClean="0"/>
                <a:t>Αντιγόνα</a:t>
              </a:r>
              <a:endParaRPr lang="el-GR" sz="1600" dirty="0"/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H="1">
              <a:off x="1144321" y="3844955"/>
              <a:ext cx="159001" cy="1677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6200000">
              <a:off x="1653083" y="3841907"/>
              <a:ext cx="243861" cy="249958"/>
            </a:xfrm>
            <a:prstGeom prst="rect">
              <a:avLst/>
            </a:prstGeom>
          </p:spPr>
        </p:pic>
      </p:grpSp>
      <p:sp>
        <p:nvSpPr>
          <p:cNvPr id="74" name="TextBox 73"/>
          <p:cNvSpPr txBox="1"/>
          <p:nvPr/>
        </p:nvSpPr>
        <p:spPr>
          <a:xfrm>
            <a:off x="2808433" y="3342764"/>
            <a:ext cx="3001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/>
              <a:t>Αντίσωμα (</a:t>
            </a:r>
            <a:r>
              <a:rPr lang="en-US" sz="1600" dirty="0" smtClean="0"/>
              <a:t>Ab) </a:t>
            </a:r>
            <a:r>
              <a:rPr lang="el-GR" sz="1600" dirty="0" smtClean="0"/>
              <a:t>σεσημασμένο με </a:t>
            </a:r>
            <a:r>
              <a:rPr lang="el-GR" sz="1600" dirty="0" err="1" smtClean="0"/>
              <a:t>φθοριόχρωμα</a:t>
            </a:r>
            <a:endParaRPr lang="el-GR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6734" y="4172474"/>
            <a:ext cx="274344" cy="402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35069" y="4283719"/>
            <a:ext cx="274344" cy="4023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60753" y="4196818"/>
            <a:ext cx="664371" cy="1076660"/>
            <a:chOff x="4160753" y="4196818"/>
            <a:chExt cx="664371" cy="1076660"/>
          </a:xfrm>
        </p:grpSpPr>
        <p:grpSp>
          <p:nvGrpSpPr>
            <p:cNvPr id="12" name="Group 11"/>
            <p:cNvGrpSpPr/>
            <p:nvPr/>
          </p:nvGrpSpPr>
          <p:grpSpPr>
            <a:xfrm>
              <a:off x="4160753" y="4196818"/>
              <a:ext cx="329090" cy="1064114"/>
              <a:chOff x="4265755" y="3169125"/>
              <a:chExt cx="329090" cy="1064114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522845" y="3169125"/>
                <a:ext cx="72000" cy="923935"/>
              </a:xfrm>
              <a:prstGeom prst="rect">
                <a:avLst/>
              </a:prstGeom>
            </p:spPr>
          </p:pic>
          <p:cxnSp>
            <p:nvCxnSpPr>
              <p:cNvPr id="42" name="Straight Connector 41"/>
              <p:cNvCxnSpPr/>
              <p:nvPr/>
            </p:nvCxnSpPr>
            <p:spPr>
              <a:xfrm flipV="1">
                <a:off x="4339408" y="4067788"/>
                <a:ext cx="219437" cy="165451"/>
              </a:xfrm>
              <a:prstGeom prst="line">
                <a:avLst/>
              </a:prstGeom>
              <a:ln w="50800" cap="rnd">
                <a:solidFill>
                  <a:srgbClr val="0070C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265755" y="4029274"/>
                <a:ext cx="220000" cy="180000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 flipH="1">
              <a:off x="4496034" y="4209364"/>
              <a:ext cx="329090" cy="1064114"/>
              <a:chOff x="4265755" y="3169125"/>
              <a:chExt cx="329090" cy="1064114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522845" y="3169125"/>
                <a:ext cx="72000" cy="923935"/>
              </a:xfrm>
              <a:prstGeom prst="rect">
                <a:avLst/>
              </a:prstGeom>
            </p:spPr>
          </p:pic>
          <p:cxnSp>
            <p:nvCxnSpPr>
              <p:cNvPr id="35" name="Straight Connector 34"/>
              <p:cNvCxnSpPr/>
              <p:nvPr/>
            </p:nvCxnSpPr>
            <p:spPr>
              <a:xfrm flipV="1">
                <a:off x="4339408" y="4067788"/>
                <a:ext cx="219437" cy="165451"/>
              </a:xfrm>
              <a:prstGeom prst="line">
                <a:avLst/>
              </a:prstGeom>
              <a:ln w="50800" cap="rnd">
                <a:solidFill>
                  <a:srgbClr val="0070C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265755" y="4029274"/>
                <a:ext cx="220000" cy="180000"/>
              </a:xfrm>
              <a:prstGeom prst="rect">
                <a:avLst/>
              </a:prstGeom>
            </p:spPr>
          </p:pic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5499" y="3913388"/>
            <a:ext cx="274344" cy="402340"/>
          </a:xfrm>
          <a:prstGeom prst="rect">
            <a:avLst/>
          </a:prstGeom>
        </p:spPr>
      </p:pic>
      <p:sp>
        <p:nvSpPr>
          <p:cNvPr id="4" name="Explosion 1 3"/>
          <p:cNvSpPr/>
          <p:nvPr/>
        </p:nvSpPr>
        <p:spPr>
          <a:xfrm>
            <a:off x="4476019" y="4063522"/>
            <a:ext cx="238690" cy="322295"/>
          </a:xfrm>
          <a:prstGeom prst="irregularSeal1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6" name="Group 15"/>
          <p:cNvGrpSpPr/>
          <p:nvPr/>
        </p:nvGrpSpPr>
        <p:grpSpPr>
          <a:xfrm>
            <a:off x="4994116" y="3955468"/>
            <a:ext cx="2560542" cy="1757890"/>
            <a:chOff x="5109507" y="2928052"/>
            <a:chExt cx="2560542" cy="1757890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09507" y="4123943"/>
              <a:ext cx="2560542" cy="56199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90975" y="2928052"/>
              <a:ext cx="682811" cy="139000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53594" y="2928727"/>
              <a:ext cx="682811" cy="1390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2006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8304" y="100770"/>
            <a:ext cx="8813493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/>
              <a:t>Άμεση </a:t>
            </a:r>
            <a:r>
              <a:rPr lang="el-GR" sz="2000" b="1" dirty="0" smtClean="0"/>
              <a:t>Μέθοδος</a:t>
            </a:r>
            <a:r>
              <a:rPr lang="en-US" sz="2000" b="1" dirty="0" smtClean="0"/>
              <a:t> </a:t>
            </a:r>
            <a:r>
              <a:rPr lang="el-GR" sz="2000" b="1" dirty="0" err="1" smtClean="0"/>
              <a:t>Ανοσοφθορισμού</a:t>
            </a:r>
            <a:r>
              <a:rPr lang="el-GR" sz="2000" b="1" dirty="0" smtClean="0"/>
              <a:t> </a:t>
            </a:r>
            <a:r>
              <a:rPr lang="el-GR" sz="2000" b="1" dirty="0"/>
              <a:t>(</a:t>
            </a:r>
            <a:r>
              <a:rPr lang="el-GR" sz="2000" b="1" dirty="0" err="1"/>
              <a:t>Direct</a:t>
            </a:r>
            <a:r>
              <a:rPr lang="el-GR" sz="2000" b="1" dirty="0"/>
              <a:t> </a:t>
            </a:r>
            <a:r>
              <a:rPr lang="el-GR" sz="2000" b="1" dirty="0" err="1"/>
              <a:t>Immunoflurorescence</a:t>
            </a:r>
            <a:r>
              <a:rPr lang="el-GR" sz="2000" b="1" dirty="0" smtClean="0"/>
              <a:t>)</a:t>
            </a:r>
          </a:p>
          <a:p>
            <a:pPr algn="ctr">
              <a:lnSpc>
                <a:spcPct val="150000"/>
              </a:lnSpc>
            </a:pPr>
            <a:endParaRPr lang="en-US" b="1" dirty="0" smtClean="0"/>
          </a:p>
          <a:p>
            <a:pPr>
              <a:lnSpc>
                <a:spcPct val="150000"/>
              </a:lnSpc>
            </a:pPr>
            <a:r>
              <a:rPr lang="el-GR" u="sng" dirty="0" smtClean="0"/>
              <a:t>Πλεονεκτήματα:</a:t>
            </a:r>
            <a:r>
              <a:rPr lang="el-GR" dirty="0" smtClean="0"/>
              <a:t> γρήγορη τεχνική</a:t>
            </a:r>
          </a:p>
          <a:p>
            <a:pPr>
              <a:lnSpc>
                <a:spcPct val="150000"/>
              </a:lnSpc>
            </a:pPr>
            <a:r>
              <a:rPr lang="el-GR" u="sng" dirty="0" smtClean="0"/>
              <a:t>Μειονεκτήματα: </a:t>
            </a:r>
            <a:r>
              <a:rPr lang="el-GR" dirty="0" smtClean="0"/>
              <a:t>μειωμένη ευαισθησία. </a:t>
            </a:r>
          </a:p>
          <a:p>
            <a:pPr>
              <a:lnSpc>
                <a:spcPct val="150000"/>
              </a:lnSpc>
            </a:pPr>
            <a:r>
              <a:rPr lang="el-GR" u="sng" dirty="0"/>
              <a:t>Φθορίζουσες χρωστικές:</a:t>
            </a:r>
            <a:r>
              <a:rPr lang="el-GR" dirty="0"/>
              <a:t> </a:t>
            </a:r>
            <a:r>
              <a:rPr lang="el-GR" dirty="0" smtClean="0"/>
              <a:t>Είναι ουσίες </a:t>
            </a:r>
            <a:r>
              <a:rPr lang="el-GR" dirty="0"/>
              <a:t>που όταν </a:t>
            </a:r>
            <a:r>
              <a:rPr lang="el-GR" dirty="0" smtClean="0"/>
              <a:t>ακτινοβολούνται </a:t>
            </a:r>
            <a:r>
              <a:rPr lang="el-GR" dirty="0"/>
              <a:t>με φως μικρού μήκους κύματος (π.χ. αόρατη υπεριώδης ακτινοβολία) εκπέμπουν ορατό φως μεγαλύτερου μήκους </a:t>
            </a:r>
            <a:r>
              <a:rPr lang="el-GR" dirty="0" smtClean="0"/>
              <a:t>κύματος.</a:t>
            </a:r>
          </a:p>
          <a:p>
            <a:pPr marL="715963" indent="-176213">
              <a:lnSpc>
                <a:spcPct val="150000"/>
              </a:lnSpc>
              <a:buFont typeface="+mj-lt"/>
              <a:buAutoNum type="arabicPeriod"/>
            </a:pPr>
            <a:r>
              <a:rPr lang="el-GR" dirty="0" err="1" smtClean="0"/>
              <a:t>Ισοθειακυανική</a:t>
            </a:r>
            <a:r>
              <a:rPr lang="el-GR" dirty="0" smtClean="0"/>
              <a:t> </a:t>
            </a:r>
            <a:r>
              <a:rPr lang="el-GR" dirty="0" err="1"/>
              <a:t>φλουορεσκίνη</a:t>
            </a:r>
            <a:r>
              <a:rPr lang="el-GR" dirty="0"/>
              <a:t> (</a:t>
            </a:r>
            <a:r>
              <a:rPr lang="en-US" dirty="0"/>
              <a:t>FITC)-</a:t>
            </a:r>
            <a:r>
              <a:rPr lang="el-GR" dirty="0" smtClean="0"/>
              <a:t>πράσινη</a:t>
            </a:r>
          </a:p>
          <a:p>
            <a:pPr marL="715963" indent="-176213">
              <a:lnSpc>
                <a:spcPct val="150000"/>
              </a:lnSpc>
              <a:buFont typeface="+mj-lt"/>
              <a:buAutoNum type="arabicPeriod"/>
            </a:pPr>
            <a:r>
              <a:rPr lang="el-GR" dirty="0" err="1" smtClean="0"/>
              <a:t>Ισοθειοκυανική</a:t>
            </a:r>
            <a:r>
              <a:rPr lang="el-GR" dirty="0" smtClean="0"/>
              <a:t> </a:t>
            </a:r>
            <a:r>
              <a:rPr lang="el-GR" dirty="0" err="1"/>
              <a:t>τετραμεθυλροδαμίνη</a:t>
            </a:r>
            <a:r>
              <a:rPr lang="el-GR" dirty="0"/>
              <a:t> (</a:t>
            </a:r>
            <a:r>
              <a:rPr lang="en-US" dirty="0"/>
              <a:t>TMRITC)-</a:t>
            </a:r>
            <a:r>
              <a:rPr lang="el-GR" dirty="0" smtClean="0"/>
              <a:t>κόκκινο</a:t>
            </a:r>
          </a:p>
          <a:p>
            <a:pPr marL="715963" indent="-176213">
              <a:lnSpc>
                <a:spcPct val="150000"/>
              </a:lnSpc>
              <a:buFont typeface="+mj-lt"/>
              <a:buAutoNum type="arabicPeriod"/>
            </a:pPr>
            <a:r>
              <a:rPr lang="el-GR" dirty="0" err="1" smtClean="0"/>
              <a:t>Φυκοερυθρίνη</a:t>
            </a:r>
            <a:r>
              <a:rPr lang="el-GR" dirty="0" smtClean="0"/>
              <a:t> </a:t>
            </a:r>
            <a:r>
              <a:rPr lang="el-GR" dirty="0"/>
              <a:t>(</a:t>
            </a:r>
            <a:r>
              <a:rPr lang="en-US" dirty="0"/>
              <a:t>PE)-</a:t>
            </a:r>
            <a:r>
              <a:rPr lang="el-GR" dirty="0" smtClean="0"/>
              <a:t>πορτοκαλί</a:t>
            </a:r>
            <a:endParaRPr lang="el-GR" dirty="0"/>
          </a:p>
          <a:p>
            <a:pPr marL="539750">
              <a:lnSpc>
                <a:spcPct val="150000"/>
              </a:lnSpc>
            </a:pPr>
            <a:endParaRPr lang="el-GR" dirty="0"/>
          </a:p>
          <a:p>
            <a:pPr>
              <a:lnSpc>
                <a:spcPct val="150000"/>
              </a:lnSpc>
            </a:pPr>
            <a:r>
              <a:rPr lang="el-GR" dirty="0" smtClean="0"/>
              <a:t>Ο άμεσος </a:t>
            </a:r>
            <a:r>
              <a:rPr lang="el-GR" dirty="0" err="1" smtClean="0"/>
              <a:t>ανοσοφθορισμός</a:t>
            </a:r>
            <a:r>
              <a:rPr lang="el-GR" dirty="0" smtClean="0"/>
              <a:t> είναι χρώση ρουτίνας για την διάγνωση </a:t>
            </a:r>
            <a:r>
              <a:rPr lang="el-GR" dirty="0" err="1" smtClean="0"/>
              <a:t>αυτοάνοσων</a:t>
            </a:r>
            <a:r>
              <a:rPr lang="el-GR" dirty="0" smtClean="0"/>
              <a:t> παθήσεων σε βιοψίες δέρματος και νεφρού.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Εφαρμογή: τομές ψυκτικού </a:t>
            </a:r>
            <a:r>
              <a:rPr lang="el-GR" u="sng" dirty="0" smtClean="0"/>
              <a:t>αποκλειστικά</a:t>
            </a:r>
          </a:p>
        </p:txBody>
      </p:sp>
    </p:spTree>
    <p:extLst>
      <p:ext uri="{BB962C8B-B14F-4D97-AF65-F5344CB8AC3E}">
        <p14:creationId xmlns:p14="http://schemas.microsoft.com/office/powerpoint/2010/main" xmlns="" val="1364074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2473</TotalTime>
  <Words>1830</Words>
  <Application>Microsoft Office PowerPoint</Application>
  <PresentationFormat>On-screen Show (4:3)</PresentationFormat>
  <Paragraphs>258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GNR</dc:creator>
  <cp:lastModifiedBy>tzeka</cp:lastModifiedBy>
  <cp:revision>138</cp:revision>
  <dcterms:created xsi:type="dcterms:W3CDTF">2018-06-07T08:38:15Z</dcterms:created>
  <dcterms:modified xsi:type="dcterms:W3CDTF">2018-06-14T15:34:37Z</dcterms:modified>
</cp:coreProperties>
</file>