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Lst>
  <p:notesMasterIdLst>
    <p:notesMasterId r:id="rId53"/>
  </p:notesMasterIdLst>
  <p:sldIdLst>
    <p:sldId id="280" r:id="rId2"/>
    <p:sldId id="282" r:id="rId3"/>
    <p:sldId id="306" r:id="rId4"/>
    <p:sldId id="307" r:id="rId5"/>
    <p:sldId id="308" r:id="rId6"/>
    <p:sldId id="284" r:id="rId7"/>
    <p:sldId id="309" r:id="rId8"/>
    <p:sldId id="310" r:id="rId9"/>
    <p:sldId id="311" r:id="rId10"/>
    <p:sldId id="304" r:id="rId11"/>
    <p:sldId id="312" r:id="rId12"/>
    <p:sldId id="313" r:id="rId13"/>
    <p:sldId id="331" r:id="rId14"/>
    <p:sldId id="332" r:id="rId15"/>
    <p:sldId id="314" r:id="rId16"/>
    <p:sldId id="333" r:id="rId17"/>
    <p:sldId id="334" r:id="rId18"/>
    <p:sldId id="294" r:id="rId19"/>
    <p:sldId id="287" r:id="rId20"/>
    <p:sldId id="291" r:id="rId21"/>
    <p:sldId id="295" r:id="rId22"/>
    <p:sldId id="302" r:id="rId23"/>
    <p:sldId id="335" r:id="rId24"/>
    <p:sldId id="301" r:id="rId25"/>
    <p:sldId id="296" r:id="rId26"/>
    <p:sldId id="297" r:id="rId27"/>
    <p:sldId id="298" r:id="rId28"/>
    <p:sldId id="299" r:id="rId29"/>
    <p:sldId id="303" r:id="rId30"/>
    <p:sldId id="336" r:id="rId31"/>
    <p:sldId id="356" r:id="rId32"/>
    <p:sldId id="339" r:id="rId33"/>
    <p:sldId id="340" r:id="rId34"/>
    <p:sldId id="337" r:id="rId35"/>
    <p:sldId id="345" r:id="rId36"/>
    <p:sldId id="347" r:id="rId37"/>
    <p:sldId id="353" r:id="rId38"/>
    <p:sldId id="316" r:id="rId39"/>
    <p:sldId id="270" r:id="rId40"/>
    <p:sldId id="324" r:id="rId41"/>
    <p:sldId id="325" r:id="rId42"/>
    <p:sldId id="327" r:id="rId43"/>
    <p:sldId id="320" r:id="rId44"/>
    <p:sldId id="321" r:id="rId45"/>
    <p:sldId id="359" r:id="rId46"/>
    <p:sldId id="328" r:id="rId47"/>
    <p:sldId id="329" r:id="rId48"/>
    <p:sldId id="361" r:id="rId49"/>
    <p:sldId id="362" r:id="rId50"/>
    <p:sldId id="350" r:id="rId51"/>
    <p:sldId id="351" r:id="rId5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F871F"/>
    <a:srgbClr val="91A62A"/>
    <a:srgbClr val="848C1C"/>
    <a:srgbClr val="80901E"/>
    <a:srgbClr val="4F8D21"/>
    <a:srgbClr val="69A02C"/>
    <a:srgbClr val="8A5C10"/>
    <a:srgbClr val="76B5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50" autoAdjust="0"/>
    <p:restoredTop sz="94280" autoAdjust="0"/>
  </p:normalViewPr>
  <p:slideViewPr>
    <p:cSldViewPr snapToGrid="0">
      <p:cViewPr varScale="1">
        <p:scale>
          <a:sx n="79" d="100"/>
          <a:sy n="79" d="100"/>
        </p:scale>
        <p:origin x="-114" y="-6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2 - Θέση ημερομηνίας">
            <a:extLst>
              <a:ext uri="{FF2B5EF4-FFF2-40B4-BE49-F238E27FC236}"/>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53C6DE1-3F73-4219-88E5-4393B9A567A5}" type="datetimeFigureOut">
              <a:rPr lang="el-GR"/>
              <a:pPr>
                <a:defRPr/>
              </a:pPr>
              <a:t>22/6/2017</a:t>
            </a:fld>
            <a:endParaRPr lang="el-GR"/>
          </a:p>
        </p:txBody>
      </p:sp>
      <p:sp>
        <p:nvSpPr>
          <p:cNvPr id="4" name="3 - Θέση εικόνας διαφάνειας">
            <a:extLst>
              <a:ext uri="{FF2B5EF4-FFF2-40B4-BE49-F238E27FC236}"/>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6 - Θέση αριθμού διαφάνειας">
            <a:extLst>
              <a:ext uri="{FF2B5EF4-FFF2-40B4-BE49-F238E27FC23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B5ECC054-4E7F-4F02-BE07-685C7F495B8F}"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73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7348" name="3 - Θέση αριθμού διαφάνειας"/>
          <p:cNvSpPr>
            <a:spLocks noGrp="1" noChangeArrowheads="1"/>
          </p:cNvSpPr>
          <p:nvPr>
            <p:ph type="sldNum" sz="quarter" idx="5"/>
          </p:nvPr>
        </p:nvSpPr>
        <p:spPr bwMode="auto">
          <a:noFill/>
          <a:ln>
            <a:miter lim="800000"/>
            <a:headEnd/>
            <a:tailEnd/>
          </a:ln>
        </p:spPr>
        <p:txBody>
          <a:bodyPr/>
          <a:lstStyle/>
          <a:p>
            <a:fld id="{BD86B5C3-F9D5-4BC2-BC49-90AD62445DA1}" type="slidenum">
              <a:rPr lang="el-GR" altLang="el-GR">
                <a:cs typeface="Arial" charset="0"/>
              </a:rPr>
              <a:pPr/>
              <a:t>19</a:t>
            </a:fld>
            <a:endParaRPr lang="el-GR" altLang="el-G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l-GR" smtClean="0"/>
          </a:p>
          <a:p>
            <a:pPr eaLnBrk="1" hangingPunct="1">
              <a:spcBef>
                <a:spcPct val="0"/>
              </a:spcBef>
            </a:pPr>
            <a:endParaRPr lang="el-GR" altLang="el-GR" smtClean="0"/>
          </a:p>
        </p:txBody>
      </p:sp>
      <p:sp>
        <p:nvSpPr>
          <p:cNvPr id="58372" name="3 - Θέση αριθμού διαφάνειας"/>
          <p:cNvSpPr>
            <a:spLocks noGrp="1" noChangeArrowheads="1"/>
          </p:cNvSpPr>
          <p:nvPr>
            <p:ph type="sldNum" sz="quarter" idx="5"/>
          </p:nvPr>
        </p:nvSpPr>
        <p:spPr bwMode="auto">
          <a:noFill/>
          <a:ln>
            <a:miter lim="800000"/>
            <a:headEnd/>
            <a:tailEnd/>
          </a:ln>
        </p:spPr>
        <p:txBody>
          <a:bodyPr/>
          <a:lstStyle/>
          <a:p>
            <a:fld id="{5401265E-EC18-4DEA-BF74-BC6A7F5A0DF1}" type="slidenum">
              <a:rPr lang="el-GR" altLang="el-GR">
                <a:cs typeface="Arial" charset="0"/>
              </a:rPr>
              <a:pPr/>
              <a:t>20</a:t>
            </a:fld>
            <a:endParaRPr lang="el-GR" altLang="el-G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939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altLang="el-GR" smtClean="0"/>
          </a:p>
        </p:txBody>
      </p:sp>
      <p:sp>
        <p:nvSpPr>
          <p:cNvPr id="59396" name="3 - Θέση αριθμού διαφάνειας"/>
          <p:cNvSpPr>
            <a:spLocks noGrp="1" noChangeArrowheads="1"/>
          </p:cNvSpPr>
          <p:nvPr>
            <p:ph type="sldNum" sz="quarter" idx="5"/>
          </p:nvPr>
        </p:nvSpPr>
        <p:spPr bwMode="auto">
          <a:noFill/>
          <a:ln>
            <a:miter lim="800000"/>
            <a:headEnd/>
            <a:tailEnd/>
          </a:ln>
        </p:spPr>
        <p:txBody>
          <a:bodyPr/>
          <a:lstStyle/>
          <a:p>
            <a:fld id="{C488629D-DE65-4140-AD37-535B72BEFF60}" type="slidenum">
              <a:rPr lang="el-GR" altLang="el-GR">
                <a:cs typeface="Arial" charset="0"/>
              </a:rPr>
              <a:pPr/>
              <a:t>25</a:t>
            </a:fld>
            <a:endParaRPr lang="el-GR" altLang="el-G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60419"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60420" name="Θέση αριθμού διαφάνειας 3"/>
          <p:cNvSpPr>
            <a:spLocks noGrp="1" noChangeArrowheads="1"/>
          </p:cNvSpPr>
          <p:nvPr>
            <p:ph type="sldNum" sz="quarter" idx="5"/>
          </p:nvPr>
        </p:nvSpPr>
        <p:spPr bwMode="auto">
          <a:noFill/>
          <a:ln>
            <a:miter lim="800000"/>
            <a:headEnd/>
            <a:tailEnd/>
          </a:ln>
        </p:spPr>
        <p:txBody>
          <a:bodyPr/>
          <a:lstStyle/>
          <a:p>
            <a:fld id="{3F974B91-FEE0-41E6-8D99-D89F886A4146}" type="slidenum">
              <a:rPr lang="el-GR" altLang="el-GR"/>
              <a:pPr/>
              <a:t>31</a:t>
            </a:fld>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61443"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61444" name="Θέση αριθμού διαφάνειας 3"/>
          <p:cNvSpPr>
            <a:spLocks noGrp="1" noChangeArrowheads="1"/>
          </p:cNvSpPr>
          <p:nvPr>
            <p:ph type="sldNum" sz="quarter" idx="5"/>
          </p:nvPr>
        </p:nvSpPr>
        <p:spPr bwMode="auto">
          <a:noFill/>
          <a:ln>
            <a:miter lim="800000"/>
            <a:headEnd/>
            <a:tailEnd/>
          </a:ln>
        </p:spPr>
        <p:txBody>
          <a:bodyPr/>
          <a:lstStyle/>
          <a:p>
            <a:fld id="{275835AD-F928-4DC4-A320-2168852BA315}" type="slidenum">
              <a:rPr lang="el-GR" altLang="el-GR"/>
              <a:pPr/>
              <a:t>37</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18"/>
          <p:cNvGrpSpPr>
            <a:grpSpLocks/>
          </p:cNvGrpSpPr>
          <p:nvPr/>
        </p:nvGrpSpPr>
        <p:grpSpPr bwMode="auto">
          <a:xfrm>
            <a:off x="546100" y="-4763"/>
            <a:ext cx="5014913" cy="6862763"/>
            <a:chOff x="2928938" y="-4763"/>
            <a:chExt cx="5014912" cy="6862763"/>
          </a:xfrm>
        </p:grpSpPr>
        <p:sp>
          <p:nvSpPr>
            <p:cNvPr id="5" name="Freeform 6"/>
            <p:cNvSpPr>
              <a:spLocks/>
            </p:cNvSpPr>
            <p:nvPr/>
          </p:nvSpPr>
          <p:spPr bwMode="auto">
            <a:xfrm>
              <a:off x="3367088" y="-4763"/>
              <a:ext cx="1063625" cy="2782888"/>
            </a:xfrm>
            <a:custGeom>
              <a:avLst/>
              <a:gdLst>
                <a:gd name="T0" fmla="*/ 0 w 670"/>
                <a:gd name="T1" fmla="*/ 2147483646 h 1753"/>
                <a:gd name="T2" fmla="*/ 2147483646 w 670"/>
                <a:gd name="T3" fmla="*/ 2147483646 h 1753"/>
                <a:gd name="T4" fmla="*/ 2147483646 w 670"/>
                <a:gd name="T5" fmla="*/ 0 h 1753"/>
                <a:gd name="T6" fmla="*/ 2147483646 w 670"/>
                <a:gd name="T7" fmla="*/ 0 h 1753"/>
                <a:gd name="T8" fmla="*/ 0 w 670"/>
                <a:gd name="T9" fmla="*/ 2147483646 h 17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0" h="1753">
                  <a:moveTo>
                    <a:pt x="0" y="1696"/>
                  </a:moveTo>
                  <a:lnTo>
                    <a:pt x="225" y="1753"/>
                  </a:lnTo>
                  <a:lnTo>
                    <a:pt x="670" y="0"/>
                  </a:lnTo>
                  <a:lnTo>
                    <a:pt x="430" y="0"/>
                  </a:lnTo>
                  <a:lnTo>
                    <a:pt x="0" y="1696"/>
                  </a:lnTo>
                  <a:close/>
                </a:path>
              </a:pathLst>
            </a:custGeom>
            <a:solidFill>
              <a:schemeClr val="accent1"/>
            </a:solidFill>
            <a:ln w="9525">
              <a:noFill/>
              <a:round/>
              <a:headEnd/>
              <a:tailEnd/>
            </a:ln>
          </p:spPr>
          <p:txBody>
            <a:bodyPr/>
            <a:lstStyle/>
            <a:p>
              <a:pPr>
                <a:defRPr/>
              </a:pPr>
              <a:endParaRPr lang="el-GR"/>
            </a:p>
          </p:txBody>
        </p:sp>
        <p:sp>
          <p:nvSpPr>
            <p:cNvPr id="6" name="Freeform 7">
              <a:extLst>
                <a:ext uri="{FF2B5EF4-FFF2-40B4-BE49-F238E27FC236}"/>
              </a:extLst>
            </p:cNvPr>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a:extLst>
                <a:ext uri="{FF2B5EF4-FFF2-40B4-BE49-F238E27FC236}"/>
              </a:extLst>
            </p:cNvPr>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a:extLst>
                <a:ext uri="{FF2B5EF4-FFF2-40B4-BE49-F238E27FC236}"/>
              </a:extLst>
            </p:cNvPr>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a:extLst>
                <a:ext uri="{FF2B5EF4-FFF2-40B4-BE49-F238E27FC236}"/>
              </a:extLst>
            </p:cNvPr>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a:extLst>
                <a:ext uri="{FF2B5EF4-FFF2-40B4-BE49-F238E27FC236}"/>
              </a:extLst>
            </p:cNvPr>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l-GR"/>
              <a:t>Στυλ κύριου τίτλου</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11" name="Date Placeholder 3">
            <a:extLst>
              <a:ext uri="{FF2B5EF4-FFF2-40B4-BE49-F238E27FC236}"/>
            </a:extLst>
          </p:cNvPr>
          <p:cNvSpPr>
            <a:spLocks noGrp="1"/>
          </p:cNvSpPr>
          <p:nvPr>
            <p:ph type="dt" sz="half" idx="10"/>
          </p:nvPr>
        </p:nvSpPr>
        <p:spPr/>
        <p:txBody>
          <a:bodyPr/>
          <a:lstStyle>
            <a:lvl1pPr>
              <a:defRPr/>
            </a:lvl1pPr>
          </a:lstStyle>
          <a:p>
            <a:pPr>
              <a:defRPr/>
            </a:pPr>
            <a:fld id="{7439351F-7197-463F-A122-5E912E176FB7}" type="datetime1">
              <a:rPr lang="el-GR"/>
              <a:pPr>
                <a:defRPr/>
              </a:pPr>
              <a:t>22/6/2017</a:t>
            </a:fld>
            <a:endParaRPr lang="el-GR"/>
          </a:p>
        </p:txBody>
      </p:sp>
      <p:sp>
        <p:nvSpPr>
          <p:cNvPr id="12" name="Footer Placeholder 4">
            <a:extLst>
              <a:ext uri="{FF2B5EF4-FFF2-40B4-BE49-F238E27FC236}"/>
            </a:extLst>
          </p:cNvPr>
          <p:cNvSpPr>
            <a:spLocks noGrp="1"/>
          </p:cNvSpPr>
          <p:nvPr>
            <p:ph type="ftr" sz="quarter" idx="11"/>
          </p:nvPr>
        </p:nvSpPr>
        <p:spPr>
          <a:xfrm>
            <a:off x="5332413" y="5883275"/>
            <a:ext cx="4324350" cy="365125"/>
          </a:xfrm>
        </p:spPr>
        <p:txBody>
          <a:bodyPr/>
          <a:lstStyle>
            <a:lvl1pPr>
              <a:defRPr/>
            </a:lvl1pPr>
          </a:lstStyle>
          <a:p>
            <a:pPr>
              <a:defRPr/>
            </a:pPr>
            <a:endParaRPr lang="el-GR"/>
          </a:p>
        </p:txBody>
      </p:sp>
      <p:sp>
        <p:nvSpPr>
          <p:cNvPr id="13" name="Slide Number Placeholder 5">
            <a:extLst>
              <a:ext uri="{FF2B5EF4-FFF2-40B4-BE49-F238E27FC236}"/>
            </a:extLst>
          </p:cNvPr>
          <p:cNvSpPr>
            <a:spLocks noGrp="1"/>
          </p:cNvSpPr>
          <p:nvPr>
            <p:ph type="sldNum" sz="quarter" idx="12"/>
          </p:nvPr>
        </p:nvSpPr>
        <p:spPr/>
        <p:txBody>
          <a:bodyPr/>
          <a:lstStyle>
            <a:lvl1pPr>
              <a:defRPr smtClean="0"/>
            </a:lvl1pPr>
          </a:lstStyle>
          <a:p>
            <a:pPr>
              <a:defRPr/>
            </a:pPr>
            <a:fld id="{5575AB03-64FE-4FDD-AFF5-E0B92A1E48A1}" type="slidenum">
              <a:rPr lang="el-GR" altLang="el-GR"/>
              <a:pPr>
                <a:defRPr/>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231AD146-9F66-4BF0-BAA8-748FC70E62DB}" type="datetime1">
              <a:rPr lang="el-GR"/>
              <a:pPr>
                <a:defRPr/>
              </a:pPr>
              <a:t>22/6/2017</a:t>
            </a:fld>
            <a:endParaRPr lang="el-GR"/>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09644699-95BB-45C7-8F49-EE73D373AE02}" type="slidenum">
              <a:rPr lang="el-GR" altLang="el-GR"/>
              <a:pPr>
                <a:defRPr/>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484312" y="4343400"/>
            <a:ext cx="1001871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817D5721-2C9D-4720-A387-D4F09BE3F88D}" type="datetime1">
              <a:rPr lang="el-GR"/>
              <a:pPr>
                <a:defRPr/>
              </a:pPr>
              <a:t>22/6/2017</a:t>
            </a:fld>
            <a:endParaRPr lang="el-G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40AA2A2E-7FED-47BE-9DEE-710050ACD34A}" type="slidenum">
              <a:rPr lang="el-GR" altLang="el-GR"/>
              <a:pPr>
                <a:defRPr/>
              </a:pPr>
              <a:t>‹#›</a:t>
            </a:fld>
            <a:endParaRPr lang="el-GR"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13">
            <a:extLst>
              <a:ext uri="{FF2B5EF4-FFF2-40B4-BE49-F238E27FC236}"/>
            </a:extLst>
          </p:cNvPr>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14">
            <a:extLst>
              <a:ext uri="{FF2B5EF4-FFF2-40B4-BE49-F238E27FC236}"/>
            </a:extLst>
          </p:cNvPr>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2436811" y="3428999"/>
            <a:ext cx="8532815"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484311" y="4343400"/>
            <a:ext cx="1001871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7" name="Date Placeholder 3">
            <a:extLst>
              <a:ext uri="{FF2B5EF4-FFF2-40B4-BE49-F238E27FC236}"/>
            </a:extLst>
          </p:cNvPr>
          <p:cNvSpPr>
            <a:spLocks noGrp="1"/>
          </p:cNvSpPr>
          <p:nvPr>
            <p:ph type="dt" sz="half" idx="14"/>
          </p:nvPr>
        </p:nvSpPr>
        <p:spPr/>
        <p:txBody>
          <a:bodyPr/>
          <a:lstStyle>
            <a:lvl1pPr>
              <a:defRPr/>
            </a:lvl1pPr>
          </a:lstStyle>
          <a:p>
            <a:pPr>
              <a:defRPr/>
            </a:pPr>
            <a:fld id="{51EF390A-0876-46C5-B361-5F3A2FC679A5}" type="datetime1">
              <a:rPr lang="el-GR"/>
              <a:pPr>
                <a:defRPr/>
              </a:pPr>
              <a:t>22/6/2017</a:t>
            </a:fld>
            <a:endParaRPr lang="el-GR"/>
          </a:p>
        </p:txBody>
      </p:sp>
      <p:sp>
        <p:nvSpPr>
          <p:cNvPr id="8" name="Footer Placeholder 4">
            <a:extLst>
              <a:ext uri="{FF2B5EF4-FFF2-40B4-BE49-F238E27FC236}"/>
            </a:extLst>
          </p:cNvPr>
          <p:cNvSpPr>
            <a:spLocks noGrp="1"/>
          </p:cNvSpPr>
          <p:nvPr>
            <p:ph type="ftr" sz="quarter" idx="15"/>
          </p:nvPr>
        </p:nvSpPr>
        <p:spPr/>
        <p:txBody>
          <a:bodyPr/>
          <a:lstStyle>
            <a:lvl1pPr>
              <a:defRPr/>
            </a:lvl1pPr>
          </a:lstStyle>
          <a:p>
            <a:pPr>
              <a:defRPr/>
            </a:pPr>
            <a:endParaRPr lang="el-GR"/>
          </a:p>
        </p:txBody>
      </p:sp>
      <p:sp>
        <p:nvSpPr>
          <p:cNvPr id="9" name="Slide Number Placeholder 5">
            <a:extLst>
              <a:ext uri="{FF2B5EF4-FFF2-40B4-BE49-F238E27FC236}"/>
            </a:extLst>
          </p:cNvPr>
          <p:cNvSpPr>
            <a:spLocks noGrp="1"/>
          </p:cNvSpPr>
          <p:nvPr>
            <p:ph type="sldNum" sz="quarter" idx="16"/>
          </p:nvPr>
        </p:nvSpPr>
        <p:spPr/>
        <p:txBody>
          <a:bodyPr/>
          <a:lstStyle>
            <a:lvl1pPr>
              <a:defRPr smtClean="0"/>
            </a:lvl1pPr>
          </a:lstStyle>
          <a:p>
            <a:pPr>
              <a:defRPr/>
            </a:pPr>
            <a:fld id="{0A06F1B4-8464-436C-950A-B4244363F532}" type="slidenum">
              <a:rPr lang="el-GR" altLang="el-GR"/>
              <a:pPr>
                <a:defRPr/>
              </a:pPr>
              <a:t>‹#›</a:t>
            </a:fld>
            <a:endParaRPr lang="el-GR"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F3F8D386-7C75-4092-9FFD-5790FA847EC6}" type="datetime1">
              <a:rPr lang="el-GR"/>
              <a:pPr>
                <a:defRPr/>
              </a:pPr>
              <a:t>22/6/2017</a:t>
            </a:fld>
            <a:endParaRPr lang="el-G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3D1108E7-C656-42DD-987C-0B8933535DFB}" type="slidenum">
              <a:rPr lang="el-GR" altLang="el-GR"/>
              <a:pPr>
                <a:defRPr/>
              </a:pPr>
              <a:t>‹#›</a:t>
            </a:fld>
            <a:endParaRPr lang="el-GR" alt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13">
            <a:extLst>
              <a:ext uri="{FF2B5EF4-FFF2-40B4-BE49-F238E27FC236}"/>
            </a:extLst>
          </p:cNvPr>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14">
            <a:extLst>
              <a:ext uri="{FF2B5EF4-FFF2-40B4-BE49-F238E27FC236}"/>
            </a:extLst>
          </p:cNvPr>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84313" y="3886200"/>
            <a:ext cx="1001871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l-GR"/>
              <a:t>Επεξεργασία στυλ υποδείγματος κειμένου</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7" name="Date Placeholder 3">
            <a:extLst>
              <a:ext uri="{FF2B5EF4-FFF2-40B4-BE49-F238E27FC236}"/>
            </a:extLst>
          </p:cNvPr>
          <p:cNvSpPr>
            <a:spLocks noGrp="1"/>
          </p:cNvSpPr>
          <p:nvPr>
            <p:ph type="dt" sz="half" idx="14"/>
          </p:nvPr>
        </p:nvSpPr>
        <p:spPr/>
        <p:txBody>
          <a:bodyPr/>
          <a:lstStyle>
            <a:lvl1pPr>
              <a:defRPr/>
            </a:lvl1pPr>
          </a:lstStyle>
          <a:p>
            <a:pPr>
              <a:defRPr/>
            </a:pPr>
            <a:fld id="{6D65F7F1-83F8-4FAC-93D3-89E14AC75C56}" type="datetime1">
              <a:rPr lang="el-GR"/>
              <a:pPr>
                <a:defRPr/>
              </a:pPr>
              <a:t>22/6/2017</a:t>
            </a:fld>
            <a:endParaRPr lang="el-GR"/>
          </a:p>
        </p:txBody>
      </p:sp>
      <p:sp>
        <p:nvSpPr>
          <p:cNvPr id="8" name="Footer Placeholder 4">
            <a:extLst>
              <a:ext uri="{FF2B5EF4-FFF2-40B4-BE49-F238E27FC236}"/>
            </a:extLst>
          </p:cNvPr>
          <p:cNvSpPr>
            <a:spLocks noGrp="1"/>
          </p:cNvSpPr>
          <p:nvPr>
            <p:ph type="ftr" sz="quarter" idx="15"/>
          </p:nvPr>
        </p:nvSpPr>
        <p:spPr/>
        <p:txBody>
          <a:bodyPr/>
          <a:lstStyle>
            <a:lvl1pPr>
              <a:defRPr/>
            </a:lvl1pPr>
          </a:lstStyle>
          <a:p>
            <a:pPr>
              <a:defRPr/>
            </a:pPr>
            <a:endParaRPr lang="el-GR"/>
          </a:p>
        </p:txBody>
      </p:sp>
      <p:sp>
        <p:nvSpPr>
          <p:cNvPr id="9" name="Slide Number Placeholder 5">
            <a:extLst>
              <a:ext uri="{FF2B5EF4-FFF2-40B4-BE49-F238E27FC236}"/>
            </a:extLst>
          </p:cNvPr>
          <p:cNvSpPr>
            <a:spLocks noGrp="1"/>
          </p:cNvSpPr>
          <p:nvPr>
            <p:ph type="sldNum" sz="quarter" idx="16"/>
          </p:nvPr>
        </p:nvSpPr>
        <p:spPr/>
        <p:txBody>
          <a:bodyPr/>
          <a:lstStyle>
            <a:lvl1pPr>
              <a:defRPr smtClean="0"/>
            </a:lvl1pPr>
          </a:lstStyle>
          <a:p>
            <a:pPr>
              <a:defRPr/>
            </a:pPr>
            <a:fld id="{D0912640-18D6-40EB-AE87-2A885810944C}" type="slidenum">
              <a:rPr lang="el-GR" altLang="el-GR"/>
              <a:pPr>
                <a:defRPr/>
              </a:pPr>
              <a:t>‹#›</a:t>
            </a:fld>
            <a:endParaRPr lang="el-GR" alt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rtlCol="0">
            <a:normAutofit/>
          </a:bodyPr>
          <a:lstStyle>
            <a:lvl1pPr>
              <a:defRPr lang="en-US" b="0" dirty="0"/>
            </a:lvl1pPr>
          </a:lstStyle>
          <a:p>
            <a:pPr lvl="0"/>
            <a:r>
              <a:rPr lang="el-GR"/>
              <a:t>Στυλ κύριου τίτλου</a:t>
            </a:r>
            <a:endParaRPr lang="en-US" dirty="0"/>
          </a:p>
        </p:txBody>
      </p:sp>
      <p:sp>
        <p:nvSpPr>
          <p:cNvPr id="10" name="Text Placeholder 9"/>
          <p:cNvSpPr>
            <a:spLocks noGrp="1"/>
          </p:cNvSpPr>
          <p:nvPr>
            <p:ph type="body" sz="quarter" idx="13"/>
          </p:nvPr>
        </p:nvSpPr>
        <p:spPr>
          <a:xfrm>
            <a:off x="1484312" y="3505200"/>
            <a:ext cx="10018713" cy="838200"/>
          </a:xfrm>
        </p:spPr>
        <p:txBody>
          <a:bodyPr rtlCol="0" anchor="b">
            <a:normAutofit/>
          </a:bodyPr>
          <a:lstStyle>
            <a:lvl1pPr>
              <a:buNone/>
              <a:defRPr lang="en-US" sz="2800" b="0" cap="none" dirty="0">
                <a:ln w="3175" cmpd="sng">
                  <a:noFill/>
                </a:ln>
                <a:solidFill>
                  <a:schemeClr val="tx1"/>
                </a:solidFill>
                <a:effectLst/>
              </a:defRPr>
            </a:lvl1pPr>
          </a:lstStyle>
          <a:p>
            <a:pPr lvl="0"/>
            <a:r>
              <a:rPr lang="el-GR"/>
              <a:t>Επεξεργασία στυλ υποδείγματος κειμένου</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5" name="Date Placeholder 3">
            <a:extLst>
              <a:ext uri="{FF2B5EF4-FFF2-40B4-BE49-F238E27FC236}"/>
            </a:extLst>
          </p:cNvPr>
          <p:cNvSpPr>
            <a:spLocks noGrp="1"/>
          </p:cNvSpPr>
          <p:nvPr>
            <p:ph type="dt" sz="half" idx="14"/>
          </p:nvPr>
        </p:nvSpPr>
        <p:spPr/>
        <p:txBody>
          <a:bodyPr/>
          <a:lstStyle>
            <a:lvl1pPr>
              <a:defRPr/>
            </a:lvl1pPr>
          </a:lstStyle>
          <a:p>
            <a:pPr>
              <a:defRPr/>
            </a:pPr>
            <a:fld id="{602C4536-C9EC-41C2-A996-95E35E1E0F00}" type="datetime1">
              <a:rPr lang="el-GR"/>
              <a:pPr>
                <a:defRPr/>
              </a:pPr>
              <a:t>22/6/2017</a:t>
            </a:fld>
            <a:endParaRPr lang="el-GR"/>
          </a:p>
        </p:txBody>
      </p:sp>
      <p:sp>
        <p:nvSpPr>
          <p:cNvPr id="6" name="Footer Placeholder 4">
            <a:extLst>
              <a:ext uri="{FF2B5EF4-FFF2-40B4-BE49-F238E27FC236}"/>
            </a:extLst>
          </p:cNvPr>
          <p:cNvSpPr>
            <a:spLocks noGrp="1"/>
          </p:cNvSpPr>
          <p:nvPr>
            <p:ph type="ftr" sz="quarter" idx="15"/>
          </p:nvPr>
        </p:nvSpPr>
        <p:spPr/>
        <p:txBody>
          <a:bodyPr/>
          <a:lstStyle>
            <a:lvl1pPr>
              <a:defRPr/>
            </a:lvl1pPr>
          </a:lstStyle>
          <a:p>
            <a:pPr>
              <a:defRPr/>
            </a:pPr>
            <a:endParaRPr lang="el-GR"/>
          </a:p>
        </p:txBody>
      </p:sp>
      <p:sp>
        <p:nvSpPr>
          <p:cNvPr id="7" name="Slide Number Placeholder 5">
            <a:extLst>
              <a:ext uri="{FF2B5EF4-FFF2-40B4-BE49-F238E27FC236}"/>
            </a:extLst>
          </p:cNvPr>
          <p:cNvSpPr>
            <a:spLocks noGrp="1"/>
          </p:cNvSpPr>
          <p:nvPr>
            <p:ph type="sldNum" sz="quarter" idx="16"/>
          </p:nvPr>
        </p:nvSpPr>
        <p:spPr/>
        <p:txBody>
          <a:bodyPr/>
          <a:lstStyle>
            <a:lvl1pPr>
              <a:defRPr/>
            </a:lvl1pPr>
          </a:lstStyle>
          <a:p>
            <a:pPr>
              <a:defRPr/>
            </a:pPr>
            <a:fld id="{5AF736F2-09FC-498B-8595-225AEF4A0F37}" type="slidenum">
              <a:rPr lang="el-GR" altLang="el-GR"/>
              <a:pPr>
                <a:defRPr/>
              </a:pPr>
              <a:t>‹#›</a:t>
            </a:fld>
            <a:endParaRPr lang="el-GR" alt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18AECB6-5EB0-4268-BE19-D3D38FF6A9F8}" type="datetime1">
              <a:rPr lang="el-GR"/>
              <a:pPr>
                <a:defRPr/>
              </a:pPr>
              <a:t>22/6/2017</a:t>
            </a:fld>
            <a:endParaRPr lang="el-G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757D87D5-3EEB-4405-A603-B7D98590E369}" type="slidenum">
              <a:rPr lang="el-GR" altLang="el-GR"/>
              <a:pPr>
                <a:defRPr/>
              </a:pPr>
              <a:t>‹#›</a:t>
            </a:fld>
            <a:endParaRPr lang="el-GR" alt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A18A09F5-4DBD-428E-B32A-C998DD57BA1C}" type="datetime1">
              <a:rPr lang="el-GR"/>
              <a:pPr>
                <a:defRPr/>
              </a:pPr>
              <a:t>22/6/2017</a:t>
            </a:fld>
            <a:endParaRPr lang="el-G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1B37B766-E28B-412F-9369-1052C46DE208}" type="slidenum">
              <a:rPr lang="el-GR" altLang="el-GR"/>
              <a:pPr>
                <a:defRPr/>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71EDF8C1-E910-47A3-9C4F-E3380661B858}" type="datetime1">
              <a:rPr lang="el-GR"/>
              <a:pPr>
                <a:defRPr/>
              </a:pPr>
              <a:t>22/6/2017</a:t>
            </a:fld>
            <a:endParaRPr lang="el-G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extLst>
          </p:cNvPr>
          <p:cNvSpPr>
            <a:spLocks noGrp="1"/>
          </p:cNvSpPr>
          <p:nvPr>
            <p:ph type="sldNum" sz="quarter" idx="12"/>
          </p:nvPr>
        </p:nvSpPr>
        <p:spPr>
          <a:xfrm>
            <a:off x="10952163" y="5867400"/>
            <a:ext cx="550862" cy="365125"/>
          </a:xfrm>
        </p:spPr>
        <p:txBody>
          <a:bodyPr/>
          <a:lstStyle>
            <a:lvl1pPr>
              <a:defRPr smtClean="0"/>
            </a:lvl1pPr>
          </a:lstStyle>
          <a:p>
            <a:pPr>
              <a:defRPr/>
            </a:pPr>
            <a:fld id="{E4D15D6C-54B3-48DC-BDA8-9AD6A17B35D3}" type="slidenum">
              <a:rPr lang="el-GR" altLang="el-GR"/>
              <a:pPr>
                <a:defRPr/>
              </a:pPr>
              <a:t>‹#›</a:t>
            </a:fld>
            <a:endParaRPr lang="el-G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D68ED371-2FE9-462A-B310-C05FBA2091A6}" type="datetime1">
              <a:rPr lang="el-GR"/>
              <a:pPr>
                <a:defRPr/>
              </a:pPr>
              <a:t>22/6/2017</a:t>
            </a:fld>
            <a:endParaRPr lang="el-G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697BD60-6C01-430D-8A6F-92943E918032}" type="slidenum">
              <a:rPr lang="el-GR" altLang="el-GR"/>
              <a:pPr>
                <a:defRPr/>
              </a:pPr>
              <a:t>‹#›</a:t>
            </a:fld>
            <a:endParaRPr lang="el-GR"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l-GR"/>
              <a:t>Στυλ κύριου τίτλου</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607F160C-06E3-4B24-80D6-7C55F27AA00A}" type="datetime1">
              <a:rPr lang="el-GR"/>
              <a:pPr>
                <a:defRPr/>
              </a:pPr>
              <a:t>22/6/2017</a:t>
            </a:fld>
            <a:endParaRPr lang="el-GR"/>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DCD31159-2544-4B84-944A-269078F77874}" type="slidenum">
              <a:rPr lang="el-GR" altLang="el-GR"/>
              <a:pPr>
                <a:defRPr/>
              </a:pPr>
              <a:t>‹#›</a:t>
            </a:fld>
            <a:endParaRPr lang="el-G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B3EA04F3-3943-4412-A447-CFE89966AC2C}" type="datetime1">
              <a:rPr lang="el-GR"/>
              <a:pPr>
                <a:defRPr/>
              </a:pPr>
              <a:t>22/6/2017</a:t>
            </a:fld>
            <a:endParaRPr lang="el-GR"/>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780243BC-C894-47E1-A848-14A2B583BD5B}" type="slidenum">
              <a:rPr lang="el-GR" altLang="el-GR"/>
              <a:pPr>
                <a:defRPr/>
              </a:pPr>
              <a:t>‹#›</a:t>
            </a:fld>
            <a:endParaRPr lang="el-GR"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0A248EBD-1913-4A6B-82F5-C18CA3472014}" type="datetime1">
              <a:rPr lang="el-GR"/>
              <a:pPr>
                <a:defRPr/>
              </a:pPr>
              <a:t>22/6/2017</a:t>
            </a:fld>
            <a:endParaRPr lang="el-GR"/>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6718488E-058B-4ACE-BFC5-A2799D26BB1D}" type="slidenum">
              <a:rPr lang="el-GR" altLang="el-GR"/>
              <a:pPr>
                <a:defRPr/>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04813FE4-D194-434A-A770-1C1E0F293FE4}" type="datetime1">
              <a:rPr lang="el-GR"/>
              <a:pPr>
                <a:defRPr/>
              </a:pPr>
              <a:t>22/6/2017</a:t>
            </a:fld>
            <a:endParaRPr lang="el-GR"/>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A8D7E9E0-6F18-4DF3-A618-D302CC091BE5}" type="slidenum">
              <a:rPr lang="el-GR" altLang="el-GR"/>
              <a:pPr>
                <a:defRPr/>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262033" y="685799"/>
            <a:ext cx="6240990"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88EDE87A-08F7-49DD-86B4-5C244B0AD66B}" type="datetime1">
              <a:rPr lang="el-GR"/>
              <a:pPr>
                <a:defRPr/>
              </a:pPr>
              <a:t>22/6/2017</a:t>
            </a:fld>
            <a:endParaRPr lang="el-GR"/>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6E92615-EE68-4CAA-83AA-12F38E693EC6}" type="slidenum">
              <a:rPr lang="el-GR" altLang="el-GR"/>
              <a:pPr>
                <a:defRPr/>
              </a:pPr>
              <a:t>‹#›</a:t>
            </a:fld>
            <a:endParaRPr lang="el-GR"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116B292C-58CB-4C56-ACD8-CE8703743045}" type="datetime1">
              <a:rPr lang="el-GR"/>
              <a:pPr>
                <a:defRPr/>
              </a:pPr>
              <a:t>22/6/2017</a:t>
            </a:fld>
            <a:endParaRPr lang="el-GR"/>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03AAED18-BD5B-4B2C-924C-830F25C7071D}" type="slidenum">
              <a:rPr lang="el-GR" altLang="el-GR"/>
              <a:pPr>
                <a:defRPr/>
              </a:pPr>
              <a:t>‹#›</a:t>
            </a:fld>
            <a:endParaRPr lang="el-GR"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9EAEB"/>
            </a:gs>
            <a:gs pos="100000">
              <a:srgbClr val="A4A7A8"/>
            </a:gs>
          </a:gsLst>
          <a:lin ang="5400000"/>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0813" y="0"/>
            <a:ext cx="2436812" cy="6858000"/>
            <a:chOff x="1320800" y="0"/>
            <a:chExt cx="2436813" cy="6858001"/>
          </a:xfrm>
        </p:grpSpPr>
        <p:sp>
          <p:nvSpPr>
            <p:cNvPr id="1032" name="Freeform 6"/>
            <p:cNvSpPr>
              <a:spLocks/>
            </p:cNvSpPr>
            <p:nvPr/>
          </p:nvSpPr>
          <p:spPr bwMode="auto">
            <a:xfrm>
              <a:off x="1627187" y="0"/>
              <a:ext cx="1122363" cy="5329239"/>
            </a:xfrm>
            <a:custGeom>
              <a:avLst/>
              <a:gdLst>
                <a:gd name="T0" fmla="*/ 0 w 707"/>
                <a:gd name="T1" fmla="*/ 2147483646 h 3357"/>
                <a:gd name="T2" fmla="*/ 2147483646 w 707"/>
                <a:gd name="T3" fmla="*/ 2147483646 h 3357"/>
                <a:gd name="T4" fmla="*/ 2147483646 w 707"/>
                <a:gd name="T5" fmla="*/ 0 h 3357"/>
                <a:gd name="T6" fmla="*/ 2147483646 w 707"/>
                <a:gd name="T7" fmla="*/ 0 h 3357"/>
                <a:gd name="T8" fmla="*/ 0 w 707"/>
                <a:gd name="T9" fmla="*/ 2147483646 h 3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w="9525">
              <a:noFill/>
              <a:round/>
              <a:headEnd/>
              <a:tailEnd/>
            </a:ln>
          </p:spPr>
          <p:txBody>
            <a:bodyPr/>
            <a:lstStyle/>
            <a:p>
              <a:pPr>
                <a:defRPr/>
              </a:pPr>
              <a:endParaRPr lang="el-GR"/>
            </a:p>
          </p:txBody>
        </p:sp>
        <p:sp>
          <p:nvSpPr>
            <p:cNvPr id="9" name="Freeform 7">
              <a:extLst>
                <a:ext uri="{FF2B5EF4-FFF2-40B4-BE49-F238E27FC236}"/>
              </a:extLst>
            </p:cNvPr>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a:extLst>
                <a:ext uri="{FF2B5EF4-FFF2-40B4-BE49-F238E27FC236}"/>
              </a:extLst>
            </p:cNvPr>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a:extLst>
                <a:ext uri="{FF2B5EF4-FFF2-40B4-BE49-F238E27FC236}"/>
              </a:extLst>
            </p:cNvPr>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a:extLst>
                <a:ext uri="{FF2B5EF4-FFF2-40B4-BE49-F238E27FC236}"/>
              </a:extLst>
            </p:cNvPr>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a:extLst>
                <a:ext uri="{FF2B5EF4-FFF2-40B4-BE49-F238E27FC236}"/>
              </a:extLst>
            </p:cNvPr>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p:cNvSpPr>
            <a:spLocks noGrp="1" noChangeArrowheads="1"/>
          </p:cNvSpPr>
          <p:nvPr>
            <p:ph type="title"/>
          </p:nvPr>
        </p:nvSpPr>
        <p:spPr bwMode="auto">
          <a:xfrm>
            <a:off x="1484313" y="685800"/>
            <a:ext cx="10018712"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8" name="Text Placeholder 2"/>
          <p:cNvSpPr>
            <a:spLocks noGrp="1" noChangeArrowheads="1"/>
          </p:cNvSpPr>
          <p:nvPr>
            <p:ph type="body" idx="1"/>
          </p:nvPr>
        </p:nvSpPr>
        <p:spPr bwMode="auto">
          <a:xfrm>
            <a:off x="1484313" y="2667000"/>
            <a:ext cx="10018712" cy="312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Επεξεργασία 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a:extLst>
              <a:ext uri="{FF2B5EF4-FFF2-40B4-BE49-F238E27FC236}"/>
            </a:extLst>
          </p:cNvPr>
          <p:cNvSpPr>
            <a:spLocks noGrp="1"/>
          </p:cNvSpPr>
          <p:nvPr>
            <p:ph type="dt" sz="half" idx="2"/>
          </p:nvPr>
        </p:nvSpPr>
        <p:spPr>
          <a:xfrm>
            <a:off x="9732963" y="5883275"/>
            <a:ext cx="11430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EB5EF0AD-6761-4399-8517-721B01BC03C1}" type="datetime1">
              <a:rPr lang="el-GR"/>
              <a:pPr>
                <a:defRPr/>
              </a:pPr>
              <a:t>22/6/2017</a:t>
            </a:fld>
            <a:endParaRPr lang="el-GR"/>
          </a:p>
        </p:txBody>
      </p:sp>
      <p:sp>
        <p:nvSpPr>
          <p:cNvPr id="5" name="Footer Placeholder 4">
            <a:extLst>
              <a:ext uri="{FF2B5EF4-FFF2-40B4-BE49-F238E27FC236}"/>
            </a:extLst>
          </p:cNvPr>
          <p:cNvSpPr>
            <a:spLocks noGrp="1"/>
          </p:cNvSpPr>
          <p:nvPr>
            <p:ph type="ftr" sz="quarter" idx="3"/>
          </p:nvPr>
        </p:nvSpPr>
        <p:spPr>
          <a:xfrm>
            <a:off x="2571750" y="5883275"/>
            <a:ext cx="7085013"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l-GR"/>
          </a:p>
        </p:txBody>
      </p:sp>
      <p:sp>
        <p:nvSpPr>
          <p:cNvPr id="6" name="Slide Number Placeholder 5">
            <a:extLst>
              <a:ext uri="{FF2B5EF4-FFF2-40B4-BE49-F238E27FC236}"/>
            </a:extLst>
          </p:cNvPr>
          <p:cNvSpPr>
            <a:spLocks noGrp="1"/>
          </p:cNvSpPr>
          <p:nvPr>
            <p:ph type="sldNum" sz="quarter" idx="4"/>
          </p:nvPr>
        </p:nvSpPr>
        <p:spPr>
          <a:xfrm>
            <a:off x="10952163" y="5883275"/>
            <a:ext cx="550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lvl1pPr>
          </a:lstStyle>
          <a:p>
            <a:pPr>
              <a:defRPr/>
            </a:pPr>
            <a:fld id="{59402738-3E67-4A86-B6C4-E07E4A4B1360}"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73" r:id="rId12"/>
    <p:sldLayoutId id="2147484167" r:id="rId13"/>
    <p:sldLayoutId id="2147484174" r:id="rId14"/>
    <p:sldLayoutId id="2147484168" r:id="rId15"/>
    <p:sldLayoutId id="2147484169" r:id="rId16"/>
    <p:sldLayoutId id="2147484170" r:id="rId17"/>
  </p:sldLayoutIdLst>
  <p:hf sldNum="0" hdr="0" ftr="0" dt="0"/>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688727"/>
        </a:buClr>
        <a:buSzPct val="145000"/>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688727"/>
        </a:buClr>
        <a:buSzPct val="145000"/>
        <a:buFont typeface="Arial"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688727"/>
        </a:buClr>
        <a:buSzPct val="145000"/>
        <a:buFont typeface="Arial"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688727"/>
        </a:buClr>
        <a:buSzPct val="145000"/>
        <a:buFont typeface="Arial"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688727"/>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extLst>
          </p:cNvPr>
          <p:cNvSpPr>
            <a:spLocks noGrp="1"/>
          </p:cNvSpPr>
          <p:nvPr>
            <p:ph type="ctrTitle"/>
          </p:nvPr>
        </p:nvSpPr>
        <p:spPr>
          <a:xfrm>
            <a:off x="2928938" y="1379538"/>
            <a:ext cx="8574087" cy="2616200"/>
          </a:xfrm>
        </p:spPr>
        <p:txBody>
          <a:bodyPr rtlCol="0">
            <a:normAutofit fontScale="90000"/>
          </a:bodyPr>
          <a:lstStyle/>
          <a:p>
            <a:pPr algn="ctr" eaLnBrk="1" fontAlgn="auto" hangingPunct="1">
              <a:spcAft>
                <a:spcPts val="0"/>
              </a:spcAft>
              <a:defRPr/>
            </a:pPr>
            <a:r>
              <a:rPr lang="el-GR" b="1" i="1" dirty="0">
                <a:effectLst>
                  <a:outerShdw blurRad="38100" dist="38100" dir="2700000" algn="tl">
                    <a:srgbClr val="000000">
                      <a:alpha val="43137"/>
                    </a:srgbClr>
                  </a:outerShdw>
                </a:effectLst>
              </a:rPr>
              <a:t>Μοριακές τεχνικές αιχμής για τη διάγνωση και την επιδημιολογική επιτήρηση της Λεϊσμανίασης.</a:t>
            </a:r>
          </a:p>
        </p:txBody>
      </p:sp>
      <p:sp>
        <p:nvSpPr>
          <p:cNvPr id="6147" name="Υπότιτλος 5"/>
          <p:cNvSpPr>
            <a:spLocks noGrp="1" noChangeArrowheads="1"/>
          </p:cNvSpPr>
          <p:nvPr>
            <p:ph type="subTitle" idx="1"/>
          </p:nvPr>
        </p:nvSpPr>
        <p:spPr>
          <a:xfrm>
            <a:off x="4514850" y="3995738"/>
            <a:ext cx="6988175" cy="1389062"/>
          </a:xfrm>
        </p:spPr>
        <p:txBody>
          <a:bodyPr/>
          <a:lstStyle/>
          <a:p>
            <a:pPr eaLnBrk="1" hangingPunct="1"/>
            <a:endParaRPr lang="el-GR" altLang="el-GR" b="1" i="1" smtClean="0"/>
          </a:p>
          <a:p>
            <a:pPr eaLnBrk="1" hangingPunct="1"/>
            <a:r>
              <a:rPr lang="el-GR" altLang="el-GR" b="1" i="1" smtClean="0"/>
              <a:t> ΧΡΥΣΑ</a:t>
            </a:r>
            <a:r>
              <a:rPr lang="en-US" altLang="el-GR" b="1" i="1" smtClean="0"/>
              <a:t> </a:t>
            </a:r>
            <a:r>
              <a:rPr lang="el-GR" altLang="el-GR" b="1" i="1" smtClean="0"/>
              <a:t>ΒΟΓΙΑΤΖΑΚΗ</a:t>
            </a:r>
            <a:endParaRPr lang="en-US" altLang="el-GR" b="1" i="1" smtClean="0"/>
          </a:p>
          <a:p>
            <a:pPr algn="ctr" eaLnBrk="1" hangingPunct="1"/>
            <a:r>
              <a:rPr lang="en-US" altLang="el-GR" b="1" i="1" smtClean="0"/>
              <a:t>                                                                                              DVM, PhD</a:t>
            </a:r>
            <a:endParaRPr lang="el-GR" altLang="el-GR" b="1" i="1"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extLst>
          </p:cNvPr>
          <p:cNvSpPr>
            <a:spLocks noGrp="1"/>
          </p:cNvSpPr>
          <p:nvPr>
            <p:ph type="title" idx="4294967295"/>
          </p:nvPr>
        </p:nvSpPr>
        <p:spPr>
          <a:xfrm>
            <a:off x="1643063" y="155575"/>
            <a:ext cx="10018712" cy="773113"/>
          </a:xfrm>
        </p:spPr>
        <p:txBody>
          <a:bodyPr/>
          <a:lstStyle/>
          <a:p>
            <a:pPr eaLnBrk="1" hangingPunct="1">
              <a:defRPr/>
            </a:pPr>
            <a:r>
              <a:rPr lang="el-GR" dirty="0">
                <a:solidFill>
                  <a:schemeClr val="accent1">
                    <a:lumMod val="50000"/>
                  </a:schemeClr>
                </a:solidFill>
              </a:rPr>
              <a:t>Γεωγραφική κατανομή- Επιδημιολογία </a:t>
            </a:r>
          </a:p>
        </p:txBody>
      </p:sp>
      <p:sp>
        <p:nvSpPr>
          <p:cNvPr id="15363" name="Θέση περιεχομένου 11"/>
          <p:cNvSpPr>
            <a:spLocks noGrp="1" noChangeArrowheads="1"/>
          </p:cNvSpPr>
          <p:nvPr>
            <p:ph type="body" idx="4294967295"/>
          </p:nvPr>
        </p:nvSpPr>
        <p:spPr>
          <a:xfrm>
            <a:off x="1484313" y="1054100"/>
            <a:ext cx="10018712" cy="1447800"/>
          </a:xfrm>
        </p:spPr>
        <p:txBody>
          <a:bodyPr/>
          <a:lstStyle/>
          <a:p>
            <a:pPr marL="0" indent="0" eaLnBrk="1" hangingPunct="1">
              <a:buFont typeface="Arial" charset="0"/>
              <a:buNone/>
            </a:pPr>
            <a:r>
              <a:rPr lang="el-GR" altLang="el-GR" smtClean="0"/>
              <a:t>Η  λεϊσμανίαση είναι ενδημική στις τροπικές και υποτροπικές</a:t>
            </a:r>
            <a:r>
              <a:rPr lang="el-GR" altLang="el-GR" b="1" smtClean="0"/>
              <a:t> </a:t>
            </a:r>
            <a:r>
              <a:rPr lang="el-GR" altLang="el-GR" b="1" smtClean="0">
                <a:solidFill>
                  <a:srgbClr val="848C1C"/>
                </a:solidFill>
              </a:rPr>
              <a:t>περιοχές (88 χώρες, </a:t>
            </a:r>
            <a:r>
              <a:rPr lang="el-GR" altLang="el-GR" b="1" smtClean="0">
                <a:solidFill>
                  <a:srgbClr val="848C1C"/>
                </a:solidFill>
                <a:latin typeface="Calibri" pitchFamily="34" charset="0"/>
              </a:rPr>
              <a:t>350</a:t>
            </a:r>
            <a:r>
              <a:rPr lang="el-GR" altLang="el-GR" b="1" smtClean="0">
                <a:solidFill>
                  <a:srgbClr val="848C1C"/>
                </a:solidFill>
              </a:rPr>
              <a:t>  εκ άνθρωποι σε κίνδυνο).</a:t>
            </a:r>
            <a:r>
              <a:rPr lang="el-GR" altLang="el-GR" smtClean="0">
                <a:solidFill>
                  <a:srgbClr val="848C1C"/>
                </a:solidFill>
              </a:rPr>
              <a:t> </a:t>
            </a:r>
            <a:r>
              <a:rPr lang="el-GR" altLang="el-GR" smtClean="0"/>
              <a:t>Κάθε χρόνο καταγράφονται </a:t>
            </a:r>
            <a:r>
              <a:rPr lang="el-GR" altLang="el-GR" b="1" smtClean="0">
                <a:solidFill>
                  <a:srgbClr val="848C1C"/>
                </a:solidFill>
              </a:rPr>
              <a:t>περίπου 2 εκατομμύρια νέα περιστατικά </a:t>
            </a:r>
            <a:r>
              <a:rPr lang="el-GR" altLang="el-GR" smtClean="0"/>
              <a:t>(</a:t>
            </a:r>
            <a:r>
              <a:rPr lang="en-US" altLang="el-GR" smtClean="0"/>
              <a:t>WHO). </a:t>
            </a:r>
            <a:r>
              <a:rPr lang="el-GR" altLang="el-GR" smtClean="0"/>
              <a:t>Ο αριθμός των μολυσμένων ατόμων ανέρχεται στα </a:t>
            </a:r>
            <a:r>
              <a:rPr lang="el-GR" altLang="el-GR" b="1" smtClean="0">
                <a:solidFill>
                  <a:srgbClr val="848C1C"/>
                </a:solidFill>
              </a:rPr>
              <a:t>14 εκατομμύρια</a:t>
            </a:r>
            <a:r>
              <a:rPr lang="el-GR" altLang="el-GR" b="1" smtClean="0"/>
              <a:t>.</a:t>
            </a:r>
          </a:p>
        </p:txBody>
      </p:sp>
      <p:pic>
        <p:nvPicPr>
          <p:cNvPr id="15364" name="Εικόνα 4"/>
          <p:cNvPicPr>
            <a:picLocks noChangeAspect="1" noChangeArrowheads="1"/>
          </p:cNvPicPr>
          <p:nvPr/>
        </p:nvPicPr>
        <p:blipFill>
          <a:blip r:embed="rId2"/>
          <a:srcRect/>
          <a:stretch>
            <a:fillRect/>
          </a:stretch>
        </p:blipFill>
        <p:spPr bwMode="auto">
          <a:xfrm>
            <a:off x="6880225" y="2436813"/>
            <a:ext cx="5106988" cy="1255712"/>
          </a:xfrm>
          <a:prstGeom prst="rect">
            <a:avLst/>
          </a:prstGeom>
          <a:noFill/>
          <a:ln w="9525">
            <a:noFill/>
            <a:miter lim="800000"/>
            <a:headEnd/>
            <a:tailEnd/>
          </a:ln>
        </p:spPr>
      </p:pic>
      <p:pic>
        <p:nvPicPr>
          <p:cNvPr id="15365" name="Εικόνα 6"/>
          <p:cNvPicPr>
            <a:picLocks noChangeAspect="1" noChangeArrowheads="1"/>
          </p:cNvPicPr>
          <p:nvPr/>
        </p:nvPicPr>
        <p:blipFill>
          <a:blip r:embed="rId3"/>
          <a:srcRect/>
          <a:stretch>
            <a:fillRect/>
          </a:stretch>
        </p:blipFill>
        <p:spPr bwMode="auto">
          <a:xfrm>
            <a:off x="8350250" y="3635375"/>
            <a:ext cx="3619500" cy="1112838"/>
          </a:xfrm>
          <a:prstGeom prst="rect">
            <a:avLst/>
          </a:prstGeom>
          <a:noFill/>
          <a:ln w="9525">
            <a:noFill/>
            <a:miter lim="800000"/>
            <a:headEnd/>
            <a:tailEnd/>
          </a:ln>
        </p:spPr>
      </p:pic>
      <p:pic>
        <p:nvPicPr>
          <p:cNvPr id="15366" name="Εικόνα 7"/>
          <p:cNvPicPr>
            <a:picLocks noChangeAspect="1" noChangeArrowheads="1"/>
          </p:cNvPicPr>
          <p:nvPr/>
        </p:nvPicPr>
        <p:blipFill>
          <a:blip r:embed="rId4"/>
          <a:srcRect/>
          <a:stretch>
            <a:fillRect/>
          </a:stretch>
        </p:blipFill>
        <p:spPr bwMode="auto">
          <a:xfrm>
            <a:off x="6880225" y="3635375"/>
            <a:ext cx="1470025" cy="1081088"/>
          </a:xfrm>
          <a:prstGeom prst="rect">
            <a:avLst/>
          </a:prstGeom>
          <a:noFill/>
          <a:ln w="9525">
            <a:noFill/>
            <a:miter lim="800000"/>
            <a:headEnd/>
            <a:tailEnd/>
          </a:ln>
        </p:spPr>
      </p:pic>
      <p:pic>
        <p:nvPicPr>
          <p:cNvPr id="15367" name="Εικόνα 8"/>
          <p:cNvPicPr>
            <a:picLocks noChangeAspect="1" noChangeArrowheads="1"/>
          </p:cNvPicPr>
          <p:nvPr/>
        </p:nvPicPr>
        <p:blipFill>
          <a:blip r:embed="rId5"/>
          <a:srcRect/>
          <a:stretch>
            <a:fillRect/>
          </a:stretch>
        </p:blipFill>
        <p:spPr bwMode="auto">
          <a:xfrm>
            <a:off x="8207375" y="4683125"/>
            <a:ext cx="3762375" cy="1265238"/>
          </a:xfrm>
          <a:prstGeom prst="rect">
            <a:avLst/>
          </a:prstGeom>
          <a:noFill/>
          <a:ln w="9525">
            <a:noFill/>
            <a:miter lim="800000"/>
            <a:headEnd/>
            <a:tailEnd/>
          </a:ln>
        </p:spPr>
      </p:pic>
      <p:pic>
        <p:nvPicPr>
          <p:cNvPr id="15368" name="Εικόνα 9"/>
          <p:cNvPicPr>
            <a:picLocks noChangeAspect="1" noChangeArrowheads="1"/>
          </p:cNvPicPr>
          <p:nvPr/>
        </p:nvPicPr>
        <p:blipFill>
          <a:blip r:embed="rId6"/>
          <a:srcRect/>
          <a:stretch>
            <a:fillRect/>
          </a:stretch>
        </p:blipFill>
        <p:spPr bwMode="auto">
          <a:xfrm>
            <a:off x="6880225" y="4716463"/>
            <a:ext cx="1327150" cy="1231900"/>
          </a:xfrm>
          <a:prstGeom prst="rect">
            <a:avLst/>
          </a:prstGeom>
          <a:noFill/>
          <a:ln w="9525">
            <a:noFill/>
            <a:miter lim="800000"/>
            <a:headEnd/>
            <a:tailEnd/>
          </a:ln>
        </p:spPr>
      </p:pic>
      <p:sp>
        <p:nvSpPr>
          <p:cNvPr id="16" name="TextBox 15">
            <a:extLst>
              <a:ext uri="{FF2B5EF4-FFF2-40B4-BE49-F238E27FC236}"/>
            </a:extLst>
          </p:cNvPr>
          <p:cNvSpPr txBox="1"/>
          <p:nvPr/>
        </p:nvSpPr>
        <p:spPr>
          <a:xfrm>
            <a:off x="1238250" y="2698750"/>
            <a:ext cx="5641975" cy="7356475"/>
          </a:xfrm>
          <a:prstGeom prst="rect">
            <a:avLst/>
          </a:prstGeom>
          <a:noFill/>
        </p:spPr>
        <p:txBody>
          <a:bodyPr>
            <a:spAutoFit/>
          </a:bodyPr>
          <a:lstStyle/>
          <a:p>
            <a:pPr>
              <a:defRPr/>
            </a:pPr>
            <a:r>
              <a:rPr lang="el-GR" sz="2800" b="1" u="sng" dirty="0">
                <a:solidFill>
                  <a:schemeClr val="accent1">
                    <a:lumMod val="75000"/>
                  </a:schemeClr>
                </a:solidFill>
              </a:rPr>
              <a:t>Πολύπλοκη επιδημιολογία</a:t>
            </a:r>
          </a:p>
          <a:p>
            <a:pPr marL="457200" indent="-457200">
              <a:buFont typeface="Wingdings" panose="05000000000000000000" pitchFamily="2" charset="2"/>
              <a:buChar char="Ø"/>
              <a:defRPr/>
            </a:pPr>
            <a:r>
              <a:rPr lang="el-GR" sz="2400" dirty="0"/>
              <a:t>Είδη παρασίτου.</a:t>
            </a:r>
          </a:p>
          <a:p>
            <a:pPr marL="457200" indent="-457200">
              <a:buFont typeface="Wingdings" panose="05000000000000000000" pitchFamily="2" charset="2"/>
              <a:buChar char="Ø"/>
              <a:defRPr/>
            </a:pPr>
            <a:r>
              <a:rPr lang="el-GR" sz="2400" dirty="0"/>
              <a:t>Ενδιάμεσοι (</a:t>
            </a:r>
            <a:r>
              <a:rPr lang="el-GR" sz="2400" dirty="0">
                <a:latin typeface="Calibri" panose="020F0502020204030204" pitchFamily="34" charset="0"/>
              </a:rPr>
              <a:t>80</a:t>
            </a:r>
            <a:r>
              <a:rPr lang="el-GR" sz="2400" dirty="0"/>
              <a:t> είδη)/ τελικοί ξενιστές και ξενιστές-δεξαμενή.</a:t>
            </a:r>
          </a:p>
          <a:p>
            <a:pPr marL="457200" indent="-457200">
              <a:buFont typeface="Wingdings" panose="05000000000000000000" pitchFamily="2" charset="2"/>
              <a:buChar char="Ø"/>
              <a:defRPr/>
            </a:pPr>
            <a:r>
              <a:rPr lang="el-GR" sz="2400" dirty="0"/>
              <a:t>Περιβαλλοντικές συνθήκες.</a:t>
            </a:r>
          </a:p>
          <a:p>
            <a:pPr marL="457200" indent="-457200">
              <a:buFont typeface="Wingdings" panose="05000000000000000000" pitchFamily="2" charset="2"/>
              <a:buChar char="Ø"/>
              <a:defRPr/>
            </a:pPr>
            <a:r>
              <a:rPr lang="el-GR" sz="2400" dirty="0"/>
              <a:t>Μετακίνηση πληθυσμών.</a:t>
            </a:r>
          </a:p>
          <a:p>
            <a:pPr marL="457200" indent="-457200">
              <a:buFont typeface="Wingdings" panose="05000000000000000000" pitchFamily="2" charset="2"/>
              <a:buChar char="Ø"/>
              <a:defRPr/>
            </a:pPr>
            <a:r>
              <a:rPr lang="el-GR" sz="2400" dirty="0"/>
              <a:t>Συνθήκες διαβίωσης/ οικονομική κατάσταση.</a:t>
            </a:r>
          </a:p>
          <a:p>
            <a:pPr marL="457200" indent="-457200">
              <a:buFont typeface="Wingdings" panose="05000000000000000000" pitchFamily="2" charset="2"/>
              <a:buChar char="Ø"/>
              <a:defRPr/>
            </a:pPr>
            <a:r>
              <a:rPr lang="el-GR" sz="2400" dirty="0"/>
              <a:t>Ανοσολογική κατάσταση.</a:t>
            </a:r>
          </a:p>
          <a:p>
            <a:pPr marL="457200" indent="-457200">
              <a:buFont typeface="Wingdings" panose="05000000000000000000" pitchFamily="2" charset="2"/>
              <a:buChar char="Ø"/>
              <a:defRPr/>
            </a:pPr>
            <a:endParaRPr lang="el-GR" sz="2400" dirty="0"/>
          </a:p>
          <a:p>
            <a:pPr marL="457200" indent="-457200">
              <a:buFont typeface="Wingdings" panose="05000000000000000000" pitchFamily="2" charset="2"/>
              <a:buChar char="Ø"/>
              <a:defRPr/>
            </a:pPr>
            <a:endParaRPr lang="el-GR" sz="2400" dirty="0"/>
          </a:p>
          <a:p>
            <a:pPr marL="457200" indent="-457200">
              <a:buFont typeface="Wingdings" panose="05000000000000000000" pitchFamily="2" charset="2"/>
              <a:buChar char="Ø"/>
              <a:defRPr/>
            </a:pPr>
            <a:endParaRPr lang="el-GR" sz="2400" dirty="0"/>
          </a:p>
          <a:p>
            <a:pPr marL="457200" indent="-457200">
              <a:buFont typeface="Wingdings" panose="05000000000000000000" pitchFamily="2" charset="2"/>
              <a:buChar char="Ø"/>
              <a:defRPr/>
            </a:pPr>
            <a:endParaRPr lang="el-GR" sz="2400" dirty="0"/>
          </a:p>
          <a:p>
            <a:pPr marL="457200" indent="-457200">
              <a:buFont typeface="Wingdings" panose="05000000000000000000" pitchFamily="2" charset="2"/>
              <a:buChar char="Ø"/>
              <a:defRPr/>
            </a:pPr>
            <a:endParaRPr lang="el-GR" sz="2400" dirty="0"/>
          </a:p>
          <a:p>
            <a:pPr marL="457200" indent="-457200">
              <a:buFont typeface="Wingdings" panose="05000000000000000000" pitchFamily="2" charset="2"/>
              <a:buChar char="Ø"/>
              <a:defRPr/>
            </a:pPr>
            <a:endParaRPr lang="el-GR" sz="2400" dirty="0"/>
          </a:p>
          <a:p>
            <a:pPr marL="457200" indent="-457200">
              <a:buFont typeface="Wingdings" panose="05000000000000000000" pitchFamily="2" charset="2"/>
              <a:buChar char="Ø"/>
              <a:defRPr/>
            </a:pPr>
            <a:endParaRPr lang="el-GR" sz="2400" dirty="0"/>
          </a:p>
          <a:p>
            <a:pPr marL="457200" indent="-457200">
              <a:buFont typeface="Wingdings" panose="05000000000000000000" pitchFamily="2" charset="2"/>
              <a:buChar char="Ø"/>
              <a:defRPr/>
            </a:pPr>
            <a:endParaRPr lang="el-GR" sz="2800" dirty="0"/>
          </a:p>
          <a:p>
            <a:pPr>
              <a:defRPr/>
            </a:pPr>
            <a:endParaRPr lang="el-GR" sz="2800" u="sng" dirty="0"/>
          </a:p>
          <a:p>
            <a:pPr>
              <a:defRPr/>
            </a:pPr>
            <a:r>
              <a:rPr lang="el-GR" sz="2800" dirty="0"/>
              <a:t> </a:t>
            </a:r>
          </a:p>
        </p:txBody>
      </p:sp>
      <p:sp>
        <p:nvSpPr>
          <p:cNvPr id="15370" name="TextBox 16"/>
          <p:cNvSpPr txBox="1">
            <a:spLocks noChangeArrowheads="1"/>
          </p:cNvSpPr>
          <p:nvPr/>
        </p:nvSpPr>
        <p:spPr bwMode="auto">
          <a:xfrm>
            <a:off x="2438400" y="6248400"/>
            <a:ext cx="4056063" cy="369888"/>
          </a:xfrm>
          <a:prstGeom prst="rect">
            <a:avLst/>
          </a:prstGeom>
          <a:noFill/>
          <a:ln w="9525">
            <a:solidFill>
              <a:schemeClr val="tx2"/>
            </a:solidFill>
            <a:miter lim="800000"/>
            <a:headEnd/>
            <a:tailEnd/>
          </a:ln>
        </p:spPr>
        <p:txBody>
          <a:bodyPr>
            <a:spAutoFit/>
          </a:bodyPr>
          <a:lstStyle/>
          <a:p>
            <a:r>
              <a:rPr lang="en-GB" altLang="el-GR">
                <a:solidFill>
                  <a:schemeClr val="tx2"/>
                </a:solidFill>
              </a:rPr>
              <a:t>http://www.who.int/leishmaniasis/en/</a:t>
            </a:r>
            <a:endParaRPr lang="el-GR" altLang="el-GR">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0" y="0"/>
            <a:ext cx="12192000" cy="987425"/>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Θεραπεία</a:t>
            </a:r>
          </a:p>
        </p:txBody>
      </p:sp>
      <p:pic>
        <p:nvPicPr>
          <p:cNvPr id="16387" name="Θέση περιεχομένου 4">
            <a:extLst>
              <a:ext uri="{FF2B5EF4-FFF2-40B4-BE49-F238E27FC236}"/>
            </a:extLst>
          </p:cNvPr>
          <p:cNvPicPr>
            <a:picLocks noGrp="1" noChangeAspect="1" noChangeArrowheads="1"/>
          </p:cNvPicPr>
          <p:nvPr>
            <p:ph idx="1"/>
          </p:nvPr>
        </p:nvPicPr>
        <p:blipFill>
          <a:blip r:embed="rId2" cstate="print">
            <a:extLst>
              <a:ext uri="{28A0092B-C50C-407E-A947-70E740481C1C}"/>
            </a:extLst>
          </a:blip>
          <a:srcRect/>
          <a:stretch>
            <a:fillRect/>
          </a:stretch>
        </p:blipFill>
        <p:spPr>
          <a:xfrm>
            <a:off x="1765300" y="987425"/>
            <a:ext cx="9575800" cy="3113088"/>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extLst>
          </p:cNvPr>
          <p:cNvSpPr txBox="1"/>
          <p:nvPr/>
        </p:nvSpPr>
        <p:spPr>
          <a:xfrm>
            <a:off x="1603375" y="4100513"/>
            <a:ext cx="9899650" cy="2954337"/>
          </a:xfrm>
          <a:prstGeom prst="rect">
            <a:avLst/>
          </a:prstGeom>
          <a:noFill/>
        </p:spPr>
        <p:txBody>
          <a:bodyPr>
            <a:spAutoFit/>
          </a:bodyPr>
          <a:lstStyle/>
          <a:p>
            <a:pPr marL="285750" indent="-285750">
              <a:buFont typeface="Wingdings" panose="05000000000000000000" pitchFamily="2" charset="2"/>
              <a:buChar char="q"/>
              <a:defRPr/>
            </a:pPr>
            <a:r>
              <a:rPr lang="el-GR" sz="2400" dirty="0"/>
              <a:t>Σοβαρές </a:t>
            </a:r>
            <a:r>
              <a:rPr lang="el-GR" sz="2400" dirty="0">
                <a:solidFill>
                  <a:schemeClr val="accent1">
                    <a:lumMod val="50000"/>
                  </a:schemeClr>
                </a:solidFill>
              </a:rPr>
              <a:t>παρενέργειες</a:t>
            </a:r>
            <a:r>
              <a:rPr lang="el-GR" sz="2400" dirty="0"/>
              <a:t> όπως τοξική δράση, παγκρεατίτιδα, ναυτία, εμετούς και διάρροια</a:t>
            </a:r>
            <a:r>
              <a:rPr lang="el-GR" dirty="0"/>
              <a:t>.</a:t>
            </a:r>
          </a:p>
          <a:p>
            <a:pPr marL="285750" indent="-285750">
              <a:buFont typeface="Wingdings" panose="05000000000000000000" pitchFamily="2" charset="2"/>
              <a:buChar char="q"/>
              <a:defRPr/>
            </a:pPr>
            <a:r>
              <a:rPr lang="el-GR" sz="2400" dirty="0"/>
              <a:t>Η </a:t>
            </a:r>
            <a:r>
              <a:rPr lang="el-GR" sz="2400" dirty="0">
                <a:solidFill>
                  <a:schemeClr val="accent1">
                    <a:lumMod val="50000"/>
                  </a:schemeClr>
                </a:solidFill>
              </a:rPr>
              <a:t>μεγάλη διάρκεια </a:t>
            </a:r>
            <a:r>
              <a:rPr lang="el-GR" sz="2400" dirty="0"/>
              <a:t>θεραπείας και ο τρόπος χορήγησης απαιτούν μεγάλης διάρκειας παραμονής στο νοσοκομείο.</a:t>
            </a:r>
          </a:p>
          <a:p>
            <a:pPr marL="285750" indent="-285750">
              <a:buFont typeface="Wingdings" panose="05000000000000000000" pitchFamily="2" charset="2"/>
              <a:buChar char="q"/>
              <a:defRPr/>
            </a:pPr>
            <a:r>
              <a:rPr lang="el-GR" sz="2400" dirty="0">
                <a:solidFill>
                  <a:schemeClr val="accent1">
                    <a:lumMod val="50000"/>
                  </a:schemeClr>
                </a:solidFill>
              </a:rPr>
              <a:t>Υψηλό κόστος </a:t>
            </a:r>
            <a:r>
              <a:rPr lang="el-GR" sz="2400" dirty="0"/>
              <a:t>φαρμάκων.</a:t>
            </a:r>
          </a:p>
          <a:p>
            <a:pPr marL="285750" indent="-285750">
              <a:buFont typeface="Wingdings" panose="05000000000000000000" pitchFamily="2" charset="2"/>
              <a:buChar char="q"/>
              <a:defRPr/>
            </a:pPr>
            <a:r>
              <a:rPr lang="el-GR" sz="2400" dirty="0"/>
              <a:t>Ανάπτυξη </a:t>
            </a:r>
            <a:r>
              <a:rPr lang="el-GR" sz="2400" dirty="0">
                <a:solidFill>
                  <a:schemeClr val="accent1">
                    <a:lumMod val="50000"/>
                  </a:schemeClr>
                </a:solidFill>
              </a:rPr>
              <a:t>ανθεκτικότητας</a:t>
            </a:r>
            <a:r>
              <a:rPr lang="el-GR" sz="2400" dirty="0"/>
              <a:t> του παρασίτου έναντι στα φάρμακα πρώτης γραμμής.</a:t>
            </a:r>
          </a:p>
          <a:p>
            <a:pPr>
              <a:defRPr/>
            </a:pPr>
            <a:endParaRPr lang="el-GR" dirty="0"/>
          </a:p>
        </p:txBody>
      </p:sp>
    </p:spTree>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84313" y="0"/>
            <a:ext cx="4244975" cy="1017588"/>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Διάγνωση</a:t>
            </a:r>
          </a:p>
        </p:txBody>
      </p:sp>
      <p:pic>
        <p:nvPicPr>
          <p:cNvPr id="17411" name="Εικόνα 5"/>
          <p:cNvPicPr>
            <a:picLocks noChangeAspect="1" noChangeArrowheads="1"/>
          </p:cNvPicPr>
          <p:nvPr/>
        </p:nvPicPr>
        <p:blipFill>
          <a:blip r:embed="rId2"/>
          <a:srcRect/>
          <a:stretch>
            <a:fillRect/>
          </a:stretch>
        </p:blipFill>
        <p:spPr bwMode="auto">
          <a:xfrm>
            <a:off x="6492875" y="3929063"/>
            <a:ext cx="5221288" cy="631825"/>
          </a:xfrm>
          <a:prstGeom prst="rect">
            <a:avLst/>
          </a:prstGeom>
          <a:noFill/>
          <a:ln w="9525">
            <a:noFill/>
            <a:miter lim="800000"/>
            <a:headEnd/>
            <a:tailEnd/>
          </a:ln>
        </p:spPr>
      </p:pic>
      <p:sp>
        <p:nvSpPr>
          <p:cNvPr id="17412" name="TextBox 6"/>
          <p:cNvSpPr txBox="1">
            <a:spLocks noChangeArrowheads="1"/>
          </p:cNvSpPr>
          <p:nvPr/>
        </p:nvSpPr>
        <p:spPr bwMode="auto">
          <a:xfrm>
            <a:off x="1214438" y="1597025"/>
            <a:ext cx="5280025" cy="2862263"/>
          </a:xfrm>
          <a:prstGeom prst="rect">
            <a:avLst/>
          </a:prstGeom>
          <a:noFill/>
          <a:ln w="9525">
            <a:noFill/>
            <a:miter lim="800000"/>
            <a:headEnd/>
            <a:tailEnd/>
          </a:ln>
        </p:spPr>
        <p:txBody>
          <a:bodyPr>
            <a:spAutoFit/>
          </a:bodyPr>
          <a:lstStyle/>
          <a:p>
            <a:pPr marL="342900" indent="-342900">
              <a:lnSpc>
                <a:spcPct val="150000"/>
              </a:lnSpc>
              <a:buFont typeface="Wingdings" pitchFamily="2" charset="2"/>
              <a:buChar char="q"/>
            </a:pPr>
            <a:r>
              <a:rPr lang="el-GR" altLang="el-GR" sz="2400"/>
              <a:t>Μικροσκοπική μέθοδος</a:t>
            </a:r>
          </a:p>
          <a:p>
            <a:pPr marL="342900" indent="-342900">
              <a:lnSpc>
                <a:spcPct val="150000"/>
              </a:lnSpc>
              <a:buFont typeface="Wingdings" pitchFamily="2" charset="2"/>
              <a:buChar char="q"/>
            </a:pPr>
            <a:r>
              <a:rPr lang="el-GR" altLang="el-GR" sz="2400"/>
              <a:t>Καλλιέργεια παρασίτου</a:t>
            </a:r>
          </a:p>
          <a:p>
            <a:pPr marL="342900" indent="-342900">
              <a:buFont typeface="Wingdings" pitchFamily="2" charset="2"/>
              <a:buChar char="q"/>
            </a:pPr>
            <a:r>
              <a:rPr lang="el-GR" altLang="el-GR" sz="2400"/>
              <a:t>Ειδικές ορολογικές δοκιμασίες (</a:t>
            </a:r>
            <a:r>
              <a:rPr lang="en-GB" altLang="el-GR" sz="2400"/>
              <a:t>IFAT, ELISA,</a:t>
            </a:r>
            <a:r>
              <a:rPr lang="el-GR" altLang="el-GR" sz="2400"/>
              <a:t> Ανοσοχρωματογραφικές ταινίες</a:t>
            </a:r>
            <a:r>
              <a:rPr lang="en-GB" altLang="el-GR" sz="2400"/>
              <a:t> Rk</a:t>
            </a:r>
            <a:r>
              <a:rPr lang="en-GB" altLang="el-GR" sz="2400">
                <a:latin typeface="Adobe Garamond Pro" pitchFamily="18" charset="0"/>
              </a:rPr>
              <a:t>39</a:t>
            </a:r>
            <a:r>
              <a:rPr lang="el-GR" altLang="el-GR" sz="2400"/>
              <a:t> κ.α.)</a:t>
            </a:r>
          </a:p>
          <a:p>
            <a:pPr marL="342900" indent="-342900">
              <a:lnSpc>
                <a:spcPct val="150000"/>
              </a:lnSpc>
              <a:buFont typeface="Wingdings" pitchFamily="2" charset="2"/>
              <a:buChar char="q"/>
            </a:pPr>
            <a:r>
              <a:rPr lang="el-GR" altLang="el-GR" sz="2400"/>
              <a:t>Μοριακή διάγνωση.</a:t>
            </a:r>
          </a:p>
        </p:txBody>
      </p:sp>
      <p:sp>
        <p:nvSpPr>
          <p:cNvPr id="17413" name="TextBox 7"/>
          <p:cNvSpPr txBox="1">
            <a:spLocks noChangeArrowheads="1"/>
          </p:cNvSpPr>
          <p:nvPr/>
        </p:nvSpPr>
        <p:spPr bwMode="auto">
          <a:xfrm>
            <a:off x="1214438" y="4513263"/>
            <a:ext cx="9409112" cy="1200150"/>
          </a:xfrm>
          <a:prstGeom prst="rect">
            <a:avLst/>
          </a:prstGeom>
          <a:noFill/>
          <a:ln w="9525">
            <a:noFill/>
            <a:miter lim="800000"/>
            <a:headEnd/>
            <a:tailEnd/>
          </a:ln>
        </p:spPr>
        <p:txBody>
          <a:bodyPr>
            <a:spAutoFit/>
          </a:bodyPr>
          <a:lstStyle/>
          <a:p>
            <a:r>
              <a:rPr lang="el-GR" altLang="el-GR" sz="2400"/>
              <a:t>Αλυσιδωτή Αντίδραση Πολυμεράσης ( </a:t>
            </a:r>
            <a:r>
              <a:rPr lang="en-US" altLang="el-GR" sz="2400"/>
              <a:t>PCR </a:t>
            </a:r>
            <a:r>
              <a:rPr lang="el-GR" altLang="el-GR" sz="2400"/>
              <a:t>με κύριους στόχους</a:t>
            </a:r>
            <a:r>
              <a:rPr lang="en-US" altLang="el-GR" sz="2400"/>
              <a:t>: kDNA, SSUrRNA</a:t>
            </a:r>
            <a:r>
              <a:rPr lang="el-GR" altLang="el-GR" sz="2400"/>
              <a:t>)</a:t>
            </a:r>
            <a:r>
              <a:rPr lang="en-US" altLang="el-GR" sz="2400"/>
              <a:t>:</a:t>
            </a:r>
            <a:r>
              <a:rPr lang="el-GR" altLang="el-GR" sz="2400"/>
              <a:t> Υψηλή ευαισθησία και ειδικότητα στην ανίχνευση του παρασίτου και κατ’ επέκταση της λεϊσμανίασης.</a:t>
            </a:r>
          </a:p>
        </p:txBody>
      </p:sp>
      <p:sp>
        <p:nvSpPr>
          <p:cNvPr id="17414" name="TextBox 8"/>
          <p:cNvSpPr txBox="1">
            <a:spLocks noChangeArrowheads="1"/>
          </p:cNvSpPr>
          <p:nvPr/>
        </p:nvSpPr>
        <p:spPr bwMode="auto">
          <a:xfrm>
            <a:off x="6492875" y="2879725"/>
            <a:ext cx="5221288" cy="647700"/>
          </a:xfrm>
          <a:prstGeom prst="rect">
            <a:avLst/>
          </a:prstGeom>
          <a:noFill/>
          <a:ln w="9525">
            <a:solidFill>
              <a:schemeClr val="tx2"/>
            </a:solidFill>
            <a:miter lim="800000"/>
            <a:headEnd/>
            <a:tailEnd/>
          </a:ln>
        </p:spPr>
        <p:txBody>
          <a:bodyPr>
            <a:spAutoFit/>
          </a:bodyPr>
          <a:lstStyle/>
          <a:p>
            <a:r>
              <a:rPr lang="el-GR" altLang="el-GR"/>
              <a:t>,.</a:t>
            </a:r>
            <a:endParaRPr lang="en-GB" altLang="el-GR"/>
          </a:p>
          <a:p>
            <a:r>
              <a:rPr lang="en-GB" altLang="el-GR">
                <a:solidFill>
                  <a:srgbClr val="002060"/>
                </a:solidFill>
              </a:rPr>
              <a:t>https://www.cdc.gov/dpdx/leishmaniasis/index.html</a:t>
            </a:r>
            <a:endParaRPr lang="el-GR" altLang="el-GR">
              <a:solidFill>
                <a:srgbClr val="002060"/>
              </a:solidFill>
            </a:endParaRPr>
          </a:p>
        </p:txBody>
      </p:sp>
      <p:pic>
        <p:nvPicPr>
          <p:cNvPr id="11" name="Εικόνα 10">
            <a:extLst>
              <a:ext uri="{FF2B5EF4-FFF2-40B4-BE49-F238E27FC236}"/>
            </a:extLst>
          </p:cNvPr>
          <p:cNvPicPr>
            <a:picLocks noChangeAspect="1"/>
          </p:cNvPicPr>
          <p:nvPr/>
        </p:nvPicPr>
        <p:blipFill>
          <a:blip r:embed="rId3"/>
          <a:stretch>
            <a:fillRect/>
          </a:stretch>
        </p:blipFill>
        <p:spPr>
          <a:xfrm>
            <a:off x="5659438" y="166688"/>
            <a:ext cx="2992437" cy="2520950"/>
          </a:xfrm>
          <a:prstGeom prst="rect">
            <a:avLst/>
          </a:prstGeom>
          <a:ln>
            <a:noFill/>
          </a:ln>
          <a:effectLst>
            <a:outerShdw blurRad="190500" algn="tl" rotWithShape="0">
              <a:srgbClr val="000000">
                <a:alpha val="70000"/>
              </a:srgbClr>
            </a:outerShdw>
          </a:effectLst>
        </p:spPr>
      </p:pic>
      <p:pic>
        <p:nvPicPr>
          <p:cNvPr id="13" name="Εικόνα 12">
            <a:extLst>
              <a:ext uri="{FF2B5EF4-FFF2-40B4-BE49-F238E27FC236}"/>
            </a:extLst>
          </p:cNvPr>
          <p:cNvPicPr>
            <a:picLocks noChangeAspect="1"/>
          </p:cNvPicPr>
          <p:nvPr/>
        </p:nvPicPr>
        <p:blipFill>
          <a:blip r:embed="rId4"/>
          <a:stretch>
            <a:fillRect/>
          </a:stretch>
        </p:blipFill>
        <p:spPr>
          <a:xfrm>
            <a:off x="8721725" y="150813"/>
            <a:ext cx="2994025" cy="2520950"/>
          </a:xfrm>
          <a:prstGeom prst="rect">
            <a:avLst/>
          </a:prstGeom>
          <a:ln>
            <a:noFill/>
          </a:ln>
          <a:effectLst>
            <a:outerShdw blurRad="190500" algn="tl" rotWithShape="0">
              <a:srgbClr val="000000">
                <a:alpha val="70000"/>
              </a:srgbClr>
            </a:outerShdw>
          </a:effectLst>
        </p:spPr>
      </p:pic>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a:extLst>
              <a:ext uri="{FF2B5EF4-FFF2-40B4-BE49-F238E27FC236}"/>
            </a:extLst>
          </p:cNvPr>
          <p:cNvSpPr>
            <a:spLocks noGrp="1"/>
          </p:cNvSpPr>
          <p:nvPr>
            <p:ph type="title"/>
          </p:nvPr>
        </p:nvSpPr>
        <p:spPr>
          <a:xfrm>
            <a:off x="1454150" y="239713"/>
            <a:ext cx="10018713" cy="1231900"/>
          </a:xfrm>
        </p:spPr>
        <p:txBody>
          <a:bodyPr rtlCol="0">
            <a:normAutofit/>
          </a:bodyPr>
          <a:lstStyle/>
          <a:p>
            <a:pPr eaLnBrk="1" fontAlgn="auto" hangingPunct="1">
              <a:spcAft>
                <a:spcPts val="0"/>
              </a:spcAft>
              <a:defRPr/>
            </a:pPr>
            <a:r>
              <a:rPr lang="el-GR" altLang="el-GR" dirty="0">
                <a:solidFill>
                  <a:schemeClr val="accent1">
                    <a:lumMod val="75000"/>
                  </a:schemeClr>
                </a:solidFill>
                <a:effectLst>
                  <a:outerShdw blurRad="38100" dist="38100" dir="2700000" algn="tl">
                    <a:srgbClr val="000000">
                      <a:alpha val="43137"/>
                    </a:srgbClr>
                  </a:outerShdw>
                </a:effectLst>
              </a:rPr>
              <a:t>Τυποποίηση του παρασίτου</a:t>
            </a:r>
            <a:r>
              <a:rPr lang="el-GR" altLang="el-GR" i="1" dirty="0">
                <a:solidFill>
                  <a:schemeClr val="accent1">
                    <a:lumMod val="75000"/>
                  </a:schemeClr>
                </a:solidFill>
                <a:effectLst>
                  <a:outerShdw blurRad="38100" dist="38100" dir="2700000" algn="tl">
                    <a:srgbClr val="000000">
                      <a:alpha val="43137"/>
                    </a:srgbClr>
                  </a:outerShdw>
                </a:effectLst>
              </a:rPr>
              <a:t> </a:t>
            </a:r>
            <a:r>
              <a:rPr lang="en-US" altLang="el-GR" i="1" dirty="0" err="1">
                <a:solidFill>
                  <a:schemeClr val="accent1">
                    <a:lumMod val="75000"/>
                  </a:schemeClr>
                </a:solidFill>
                <a:effectLst>
                  <a:outerShdw blurRad="38100" dist="38100" dir="2700000" algn="tl">
                    <a:srgbClr val="000000">
                      <a:alpha val="43137"/>
                    </a:srgbClr>
                  </a:outerShdw>
                </a:effectLst>
              </a:rPr>
              <a:t>Leishmania</a:t>
            </a:r>
            <a:endParaRPr lang="el-GR" altLang="el-GR" i="1" dirty="0">
              <a:solidFill>
                <a:schemeClr val="accent1">
                  <a:lumMod val="75000"/>
                </a:schemeClr>
              </a:solidFill>
              <a:effectLst>
                <a:outerShdw blurRad="38100" dist="38100" dir="2700000" algn="tl">
                  <a:srgbClr val="000000">
                    <a:alpha val="43137"/>
                  </a:srgbClr>
                </a:outerShdw>
              </a:effectLst>
            </a:endParaRPr>
          </a:p>
        </p:txBody>
      </p:sp>
      <p:sp>
        <p:nvSpPr>
          <p:cNvPr id="18435" name="2 - Θέση περιεχομένου"/>
          <p:cNvSpPr>
            <a:spLocks noGrp="1" noChangeArrowheads="1"/>
          </p:cNvSpPr>
          <p:nvPr>
            <p:ph idx="1"/>
          </p:nvPr>
        </p:nvSpPr>
        <p:spPr>
          <a:xfrm>
            <a:off x="1465263" y="1187450"/>
            <a:ext cx="10018712" cy="4881563"/>
          </a:xfrm>
        </p:spPr>
        <p:txBody>
          <a:bodyPr/>
          <a:lstStyle/>
          <a:p>
            <a:pPr eaLnBrk="1" hangingPunct="1">
              <a:buFont typeface="Arial" charset="0"/>
              <a:buNone/>
            </a:pPr>
            <a:endParaRPr lang="en-US" altLang="el-GR" sz="2800" i="1" smtClean="0"/>
          </a:p>
          <a:p>
            <a:pPr eaLnBrk="1" hangingPunct="1">
              <a:buFont typeface="Arial" charset="0"/>
              <a:buNone/>
            </a:pPr>
            <a:endParaRPr lang="en-US" altLang="el-GR" sz="2800" i="1" smtClean="0"/>
          </a:p>
          <a:p>
            <a:pPr eaLnBrk="1" hangingPunct="1">
              <a:buFont typeface="Arial" charset="0"/>
              <a:buNone/>
            </a:pPr>
            <a:r>
              <a:rPr lang="el-GR" altLang="el-GR" sz="2800" i="1" smtClean="0"/>
              <a:t>    Είναι ιδιαίτερα σημαντική </a:t>
            </a:r>
          </a:p>
          <a:p>
            <a:pPr eaLnBrk="1" hangingPunct="1">
              <a:buFont typeface="Wingdings" pitchFamily="2" charset="2"/>
              <a:buChar char="v"/>
            </a:pPr>
            <a:r>
              <a:rPr lang="el-GR" altLang="el-GR" sz="2800" i="1" smtClean="0"/>
              <a:t>Διάγνωση</a:t>
            </a:r>
          </a:p>
          <a:p>
            <a:pPr eaLnBrk="1" hangingPunct="1">
              <a:buFont typeface="Wingdings" pitchFamily="2" charset="2"/>
              <a:buChar char="v"/>
            </a:pPr>
            <a:r>
              <a:rPr lang="el-GR" altLang="el-GR" sz="2800" i="1" smtClean="0"/>
              <a:t>Σωστή επιλογή  της θεραπευτικής αγωγής</a:t>
            </a:r>
          </a:p>
          <a:p>
            <a:pPr eaLnBrk="1" hangingPunct="1">
              <a:buFont typeface="Wingdings" pitchFamily="2" charset="2"/>
              <a:buChar char="v"/>
            </a:pPr>
            <a:r>
              <a:rPr lang="el-GR" altLang="el-GR" sz="2800" i="1" smtClean="0"/>
              <a:t>Σωστή εποπτεία της ασθένειας</a:t>
            </a:r>
            <a:endParaRPr lang="el-GR" altLang="el-GR" sz="2800" smtClean="0">
              <a:solidFill>
                <a:srgbClr val="FF0000"/>
              </a:solidFill>
            </a:endParaRPr>
          </a:p>
          <a:p>
            <a:pPr eaLnBrk="1" hangingPunct="1">
              <a:buFont typeface="Wingdings" pitchFamily="2" charset="2"/>
              <a:buChar char="v"/>
            </a:pPr>
            <a:r>
              <a:rPr lang="el-GR" altLang="el-GR" sz="2800" i="1" smtClean="0"/>
              <a:t>Επιδημιολογικές μελέτες</a:t>
            </a:r>
          </a:p>
          <a:p>
            <a:pPr eaLnBrk="1" hangingPunct="1">
              <a:buFont typeface="Wingdings" pitchFamily="2" charset="2"/>
              <a:buChar char="v"/>
            </a:pPr>
            <a:r>
              <a:rPr lang="el-GR" altLang="el-GR" sz="2800" i="1" smtClean="0"/>
              <a:t>Πληθυσμιακές μελέτες</a:t>
            </a:r>
            <a:endParaRPr lang="en-US" altLang="el-GR" sz="2800" i="1" smtClean="0"/>
          </a:p>
          <a:p>
            <a:pPr algn="ctr" eaLnBrk="1" hangingPunct="1">
              <a:buFont typeface="Arial" charset="0"/>
              <a:buNone/>
            </a:pPr>
            <a:r>
              <a:rPr lang="el-GR" altLang="el-GR" sz="2800" b="1" smtClean="0"/>
              <a:t>Τα διάφορα είδη και υποείδη </a:t>
            </a:r>
            <a:r>
              <a:rPr lang="en-US" altLang="el-GR" sz="2800" b="1" i="1" smtClean="0"/>
              <a:t> Leishmania </a:t>
            </a:r>
            <a:r>
              <a:rPr lang="el-GR" altLang="el-GR" sz="2800" b="1" smtClean="0"/>
              <a:t>δεν μπορούν να διαφοροποιηθούν μορφολογικά.</a:t>
            </a:r>
          </a:p>
          <a:p>
            <a:pPr eaLnBrk="1" hangingPunct="1">
              <a:buFont typeface="Arial" charset="0"/>
              <a:buNone/>
            </a:pPr>
            <a:endParaRPr lang="el-GR" altLang="el-GR" sz="2800" i="1" smtClean="0"/>
          </a:p>
          <a:p>
            <a:pPr eaLnBrk="1" hangingPunct="1">
              <a:buFont typeface="Wingdings" pitchFamily="2" charset="2"/>
              <a:buChar char="v"/>
            </a:pPr>
            <a:endParaRPr lang="el-GR" altLang="el-GR" sz="2800" i="1" smtClean="0"/>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84313" y="685800"/>
            <a:ext cx="10018712" cy="1009650"/>
          </a:xfrm>
        </p:spPr>
        <p:txBody>
          <a:bodyPr rtlCol="0">
            <a:normAutofit/>
          </a:bodyPr>
          <a:lstStyle/>
          <a:p>
            <a:pPr eaLnBrk="1" fontAlgn="auto" hangingPunct="1">
              <a:spcAft>
                <a:spcPts val="0"/>
              </a:spcAft>
              <a:defRPr/>
            </a:pPr>
            <a:r>
              <a:rPr lang="el-GR" altLang="el-GR" i="1" dirty="0">
                <a:solidFill>
                  <a:srgbClr val="8BB434">
                    <a:lumMod val="75000"/>
                  </a:srgbClr>
                </a:solidFill>
                <a:effectLst>
                  <a:outerShdw blurRad="38100" dist="38100" dir="2700000" algn="tl">
                    <a:srgbClr val="000000">
                      <a:alpha val="43137"/>
                    </a:srgbClr>
                  </a:outerShdw>
                </a:effectLst>
              </a:rPr>
              <a:t>ΤΥΠΟΠΟΙΗΣΗ ΤΟΥ ΠΑΡΑΣΙΤΟΥ </a:t>
            </a:r>
            <a:r>
              <a:rPr lang="en-US" altLang="el-GR" i="1" dirty="0" err="1">
                <a:solidFill>
                  <a:srgbClr val="8BB434">
                    <a:lumMod val="75000"/>
                  </a:srgbClr>
                </a:solidFill>
                <a:effectLst>
                  <a:outerShdw blurRad="38100" dist="38100" dir="2700000" algn="tl">
                    <a:srgbClr val="000000">
                      <a:alpha val="43137"/>
                    </a:srgbClr>
                  </a:outerShdw>
                </a:effectLst>
              </a:rPr>
              <a:t>L.infantum</a:t>
            </a:r>
            <a:endParaRPr lang="el-GR" dirty="0"/>
          </a:p>
        </p:txBody>
      </p:sp>
      <p:sp>
        <p:nvSpPr>
          <p:cNvPr id="19459" name="2 - Θέση περιεχομένου"/>
          <p:cNvSpPr>
            <a:spLocks noGrp="1" noChangeArrowheads="1"/>
          </p:cNvSpPr>
          <p:nvPr>
            <p:ph idx="1"/>
          </p:nvPr>
        </p:nvSpPr>
        <p:spPr>
          <a:xfrm>
            <a:off x="1444625" y="1695450"/>
            <a:ext cx="9999663" cy="4587875"/>
          </a:xfrm>
        </p:spPr>
        <p:txBody>
          <a:bodyPr/>
          <a:lstStyle/>
          <a:p>
            <a:pPr eaLnBrk="1" hangingPunct="1"/>
            <a:endParaRPr lang="en-US" altLang="el-GR" smtClean="0"/>
          </a:p>
          <a:p>
            <a:pPr eaLnBrk="1" hangingPunct="1"/>
            <a:endParaRPr lang="en-US" altLang="el-GR" smtClean="0"/>
          </a:p>
          <a:p>
            <a:pPr eaLnBrk="1" hangingPunct="1"/>
            <a:endParaRPr lang="en-US" altLang="el-GR" smtClean="0"/>
          </a:p>
          <a:p>
            <a:pPr eaLnBrk="1" hangingPunct="1"/>
            <a:endParaRPr lang="en-US" altLang="el-GR" smtClean="0"/>
          </a:p>
          <a:p>
            <a:pPr eaLnBrk="1" hangingPunct="1"/>
            <a:endParaRPr lang="en-US" altLang="el-GR" smtClean="0"/>
          </a:p>
          <a:p>
            <a:pPr eaLnBrk="1" hangingPunct="1"/>
            <a:endParaRPr lang="en-US" altLang="el-GR" smtClean="0"/>
          </a:p>
          <a:p>
            <a:pPr eaLnBrk="1" hangingPunct="1"/>
            <a:r>
              <a:rPr lang="el-GR" altLang="el-GR" smtClean="0"/>
              <a:t>Χρησιμοποίηση εναλλακτικών μορφών διάκρισης.</a:t>
            </a:r>
          </a:p>
          <a:p>
            <a:pPr eaLnBrk="1" hangingPunct="1"/>
            <a:r>
              <a:rPr lang="el-GR" altLang="el-GR" smtClean="0"/>
              <a:t>Διαχωρισμός των στελεχών σε ομάδες με βάση τον καθορισμό της ηλεκτροφορητικής κινητικότητας  15 ισοενζύμων για τον καθορισμό ομάδων στελεχών με το ίδιο ισοενζυμικό προφιλ που ονομάζονται </a:t>
            </a:r>
            <a:r>
              <a:rPr lang="el-GR" altLang="el-GR" b="1" smtClean="0"/>
              <a:t>ζυμοδέματα</a:t>
            </a:r>
            <a:r>
              <a:rPr lang="el-GR" altLang="el-GR" smtClean="0"/>
              <a:t> </a:t>
            </a:r>
            <a:r>
              <a:rPr lang="el-GR" altLang="el-GR" b="1" i="1" smtClean="0"/>
              <a:t>(</a:t>
            </a:r>
            <a:r>
              <a:rPr lang="en-US" altLang="el-GR" b="1" i="1" smtClean="0"/>
              <a:t>zymodemes)</a:t>
            </a:r>
            <a:r>
              <a:rPr lang="el-GR" altLang="el-GR" b="1" i="1" smtClean="0"/>
              <a:t>.</a:t>
            </a:r>
            <a:endParaRPr lang="en-US" altLang="el-GR" b="1" i="1" smtClean="0"/>
          </a:p>
          <a:p>
            <a:pPr algn="ctr" eaLnBrk="1" hangingPunct="1"/>
            <a:r>
              <a:rPr lang="el-GR" altLang="el-GR" b="1" smtClean="0"/>
              <a:t>ΜΕΘΟΔΟΣ ΑΝΑΦΟΡΑΣ ΤΑΥΤΟΠΟΙΗΣΗΣ /ΤΥΠΟΠΟΙΗΣΗΣ </a:t>
            </a:r>
            <a:r>
              <a:rPr lang="el-GR" altLang="el-GR" smtClean="0"/>
              <a:t>  </a:t>
            </a:r>
          </a:p>
          <a:p>
            <a:pPr algn="ctr" eaLnBrk="1" hangingPunct="1">
              <a:buFont typeface="Arial" charset="0"/>
              <a:buNone/>
            </a:pPr>
            <a:r>
              <a:rPr lang="el-GR" altLang="el-GR" smtClean="0"/>
              <a:t> </a:t>
            </a:r>
            <a:r>
              <a:rPr lang="el-GR" altLang="el-GR" b="1" smtClean="0"/>
              <a:t>Ισοενζυμική Πολυεστιακη Ηλεκτροφόρηση </a:t>
            </a:r>
            <a:r>
              <a:rPr lang="en-US" altLang="el-GR" b="1" smtClean="0"/>
              <a:t> </a:t>
            </a:r>
            <a:endParaRPr lang="el-GR" altLang="el-GR" b="1" smtClean="0"/>
          </a:p>
          <a:p>
            <a:pPr algn="ctr" eaLnBrk="1" hangingPunct="1">
              <a:buFont typeface="Arial" charset="0"/>
              <a:buNone/>
            </a:pPr>
            <a:r>
              <a:rPr lang="en-US" altLang="el-GR" b="1" smtClean="0"/>
              <a:t>(Multi Locus Enzyme Electrophoresis, MLEE)</a:t>
            </a:r>
          </a:p>
          <a:p>
            <a:pPr eaLnBrk="1" hangingPunct="1"/>
            <a:endParaRPr lang="en-US" altLang="el-GR" b="1" i="1" smtClean="0"/>
          </a:p>
          <a:p>
            <a:pPr eaLnBrk="1" hangingPunct="1"/>
            <a:endParaRPr lang="en-US" altLang="el-GR" b="1" i="1" smtClean="0"/>
          </a:p>
          <a:p>
            <a:pPr eaLnBrk="1" hangingPunct="1"/>
            <a:endParaRPr lang="en-US" altLang="el-GR" b="1" i="1" smtClean="0"/>
          </a:p>
          <a:p>
            <a:pPr eaLnBrk="1" hangingPunct="1"/>
            <a:endParaRPr lang="en-US" altLang="el-GR" b="1" i="1" smtClean="0"/>
          </a:p>
          <a:p>
            <a:pPr eaLnBrk="1" hangingPunct="1"/>
            <a:endParaRPr lang="en-US" altLang="el-GR" b="1" i="1" smtClean="0"/>
          </a:p>
          <a:p>
            <a:pPr eaLnBrk="1" hangingPunct="1"/>
            <a:endParaRPr lang="en-US" altLang="el-GR" b="1" i="1" smtClean="0"/>
          </a:p>
          <a:p>
            <a:pPr eaLnBrk="1" hangingPunct="1"/>
            <a:endParaRPr lang="el-GR" altLang="el-GR" b="1" i="1" smtClean="0"/>
          </a:p>
        </p:txBody>
      </p:sp>
    </p:spTree>
  </p:cSld>
  <p:clrMapOvr>
    <a:masterClrMapping/>
  </p:clrMapOvr>
  <p:transition spd="slow">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235075" y="207963"/>
            <a:ext cx="10707688" cy="752475"/>
          </a:xfrm>
        </p:spPr>
        <p:txBody>
          <a:bodyPr/>
          <a:lstStyle/>
          <a:p>
            <a:pPr eaLnBrk="1" hangingPunct="1">
              <a:defRPr/>
            </a:pPr>
            <a:r>
              <a:rPr lang="en-US" b="1" dirty="0">
                <a:solidFill>
                  <a:schemeClr val="accent1">
                    <a:lumMod val="50000"/>
                  </a:schemeClr>
                </a:solidFill>
                <a:effectLst>
                  <a:outerShdw blurRad="38100" dist="38100" dir="2700000" algn="tl">
                    <a:srgbClr val="000000">
                      <a:alpha val="43137"/>
                    </a:srgbClr>
                  </a:outerShdw>
                </a:effectLst>
              </a:rPr>
              <a:t>MLEE </a:t>
            </a:r>
            <a:r>
              <a:rPr lang="el-GR" b="1" dirty="0">
                <a:solidFill>
                  <a:schemeClr val="accent1">
                    <a:lumMod val="50000"/>
                  </a:schemeClr>
                </a:solidFill>
                <a:effectLst>
                  <a:outerShdw blurRad="38100" dist="38100" dir="2700000" algn="tl">
                    <a:srgbClr val="000000">
                      <a:alpha val="43137"/>
                    </a:srgbClr>
                  </a:outerShdw>
                </a:effectLst>
              </a:rPr>
              <a:t>τυποποίηση</a:t>
            </a:r>
          </a:p>
        </p:txBody>
      </p:sp>
      <p:sp>
        <p:nvSpPr>
          <p:cNvPr id="20483" name="TextBox 7"/>
          <p:cNvSpPr txBox="1">
            <a:spLocks noChangeArrowheads="1"/>
          </p:cNvSpPr>
          <p:nvPr/>
        </p:nvSpPr>
        <p:spPr bwMode="auto">
          <a:xfrm>
            <a:off x="3105150" y="1104900"/>
            <a:ext cx="6704013" cy="1200150"/>
          </a:xfrm>
          <a:prstGeom prst="rect">
            <a:avLst/>
          </a:prstGeom>
          <a:noFill/>
          <a:ln w="9525">
            <a:noFill/>
            <a:miter lim="800000"/>
            <a:headEnd/>
            <a:tailEnd/>
          </a:ln>
        </p:spPr>
        <p:txBody>
          <a:bodyPr>
            <a:spAutoFit/>
          </a:bodyPr>
          <a:lstStyle/>
          <a:p>
            <a:pPr algn="ctr"/>
            <a:r>
              <a:rPr lang="el-GR" altLang="el-GR" sz="2400" b="1">
                <a:solidFill>
                  <a:srgbClr val="8F871F"/>
                </a:solidFill>
              </a:rPr>
              <a:t>Ισοενζυμική Πολυεστιακή </a:t>
            </a:r>
            <a:endParaRPr lang="en-US" altLang="el-GR" sz="2400" b="1">
              <a:solidFill>
                <a:srgbClr val="8F871F"/>
              </a:solidFill>
            </a:endParaRPr>
          </a:p>
          <a:p>
            <a:pPr algn="ctr"/>
            <a:r>
              <a:rPr lang="el-GR" altLang="el-GR" sz="2400" b="1">
                <a:solidFill>
                  <a:srgbClr val="8F871F"/>
                </a:solidFill>
              </a:rPr>
              <a:t>Ηλεκτροφόρηση</a:t>
            </a:r>
          </a:p>
          <a:p>
            <a:pPr algn="ctr"/>
            <a:r>
              <a:rPr lang="el-GR" altLang="el-GR" sz="2400" b="1">
                <a:solidFill>
                  <a:srgbClr val="8F871F"/>
                </a:solidFill>
              </a:rPr>
              <a:t>(</a:t>
            </a:r>
            <a:r>
              <a:rPr lang="en-US" altLang="el-GR" sz="2400" b="1">
                <a:solidFill>
                  <a:srgbClr val="8F871F"/>
                </a:solidFill>
              </a:rPr>
              <a:t>Multi</a:t>
            </a:r>
            <a:r>
              <a:rPr lang="el-GR" altLang="el-GR" sz="2400" b="1">
                <a:solidFill>
                  <a:srgbClr val="8F871F"/>
                </a:solidFill>
              </a:rPr>
              <a:t> </a:t>
            </a:r>
            <a:r>
              <a:rPr lang="en-US" altLang="el-GR" sz="2400" b="1">
                <a:solidFill>
                  <a:srgbClr val="8F871F"/>
                </a:solidFill>
              </a:rPr>
              <a:t>Locus Enzyme Electrophoresis)</a:t>
            </a:r>
            <a:endParaRPr lang="el-GR" altLang="el-GR" sz="2400" b="1">
              <a:solidFill>
                <a:srgbClr val="8F871F"/>
              </a:solidFill>
            </a:endParaRPr>
          </a:p>
        </p:txBody>
      </p:sp>
      <p:sp>
        <p:nvSpPr>
          <p:cNvPr id="9" name="TextBox 8">
            <a:extLst>
              <a:ext uri="{FF2B5EF4-FFF2-40B4-BE49-F238E27FC236}"/>
            </a:extLst>
          </p:cNvPr>
          <p:cNvSpPr txBox="1"/>
          <p:nvPr/>
        </p:nvSpPr>
        <p:spPr>
          <a:xfrm>
            <a:off x="1265238" y="2416175"/>
            <a:ext cx="10737850" cy="3602038"/>
          </a:xfrm>
          <a:prstGeom prst="rect">
            <a:avLst/>
          </a:prstGeom>
          <a:noFill/>
        </p:spPr>
        <p:txBody>
          <a:bodyPr>
            <a:spAutoFit/>
          </a:bodyPr>
          <a:lstStyle/>
          <a:p>
            <a:pPr marL="285750" indent="-285750">
              <a:lnSpc>
                <a:spcPct val="150000"/>
              </a:lnSpc>
              <a:buFont typeface="Wingdings" panose="05000000000000000000" pitchFamily="2" charset="2"/>
              <a:buChar char="q"/>
              <a:defRPr/>
            </a:pPr>
            <a:r>
              <a:rPr lang="el-GR" sz="2400" dirty="0">
                <a:solidFill>
                  <a:schemeClr val="accent1">
                    <a:lumMod val="75000"/>
                  </a:schemeClr>
                </a:solidFill>
              </a:rPr>
              <a:t>Μέθοδος αναφοράς </a:t>
            </a:r>
            <a:r>
              <a:rPr lang="el-GR" sz="2400" dirty="0"/>
              <a:t>για τυποποίηση στελεχών του συμπλέγματος</a:t>
            </a:r>
            <a:r>
              <a:rPr lang="en-US" sz="2400" dirty="0"/>
              <a:t> </a:t>
            </a:r>
            <a:r>
              <a:rPr lang="en-US" sz="2400" i="1" dirty="0" err="1"/>
              <a:t>L.donovani</a:t>
            </a:r>
            <a:r>
              <a:rPr lang="en-US" sz="2400" dirty="0"/>
              <a:t>.</a:t>
            </a:r>
          </a:p>
          <a:p>
            <a:pPr marL="285750" indent="-285750">
              <a:lnSpc>
                <a:spcPct val="150000"/>
              </a:lnSpc>
              <a:buFont typeface="Wingdings" panose="05000000000000000000" pitchFamily="2" charset="2"/>
              <a:buChar char="q"/>
              <a:defRPr/>
            </a:pPr>
            <a:r>
              <a:rPr lang="el-GR" sz="2400" dirty="0"/>
              <a:t>Το σύστημα </a:t>
            </a:r>
            <a:r>
              <a:rPr lang="en-US" sz="2400" dirty="0"/>
              <a:t>MON</a:t>
            </a:r>
            <a:r>
              <a:rPr lang="el-GR" sz="2400" dirty="0"/>
              <a:t>  βασίζεται στην ανάλυση του προφίλ </a:t>
            </a:r>
            <a:r>
              <a:rPr lang="el-GR" sz="2400" dirty="0">
                <a:solidFill>
                  <a:schemeClr val="accent1">
                    <a:lumMod val="75000"/>
                  </a:schemeClr>
                </a:solidFill>
              </a:rPr>
              <a:t>15 ενζύμων</a:t>
            </a:r>
            <a:r>
              <a:rPr lang="el-GR" sz="2400" dirty="0"/>
              <a:t>.</a:t>
            </a:r>
          </a:p>
          <a:p>
            <a:pPr marL="285750" indent="-285750">
              <a:buFont typeface="Wingdings" panose="05000000000000000000" pitchFamily="2" charset="2"/>
              <a:buChar char="q"/>
              <a:defRPr/>
            </a:pPr>
            <a:r>
              <a:rPr lang="el-GR" sz="2400" dirty="0"/>
              <a:t>Ηλεκτροφόρηση πρωτεϊνικού δείγματος σε πήκτωμα αμύλου και απεικόνιση με τη βοήθεια κατάλληλων υποστρωμάτων και χρωστικών.</a:t>
            </a:r>
          </a:p>
          <a:p>
            <a:pPr marL="285750" indent="-285750">
              <a:buFont typeface="Wingdings" panose="05000000000000000000" pitchFamily="2" charset="2"/>
              <a:buChar char="q"/>
              <a:defRPr/>
            </a:pPr>
            <a:r>
              <a:rPr lang="el-GR" sz="2400" dirty="0"/>
              <a:t>Για κάθε </a:t>
            </a:r>
            <a:r>
              <a:rPr lang="el-GR" sz="2400" dirty="0" err="1"/>
              <a:t>ισοενζυμικό</a:t>
            </a:r>
            <a:r>
              <a:rPr lang="el-GR" sz="2400" dirty="0"/>
              <a:t> προφίλ έχει δοθεί ένας αριθμός </a:t>
            </a:r>
            <a:r>
              <a:rPr lang="en-US" sz="2400" dirty="0"/>
              <a:t>zymodeme. </a:t>
            </a:r>
            <a:r>
              <a:rPr lang="el-GR" sz="2400" dirty="0"/>
              <a:t>Τα στελέχη χωρίζονται σε ομάδες με πανομοιότυπα </a:t>
            </a:r>
            <a:r>
              <a:rPr lang="el-GR" sz="2400" dirty="0" err="1"/>
              <a:t>ενζυμικά</a:t>
            </a:r>
            <a:r>
              <a:rPr lang="el-GR" sz="2400" dirty="0"/>
              <a:t> πρότυπα, που ονομάζονται </a:t>
            </a:r>
            <a:r>
              <a:rPr lang="el-GR" sz="2400" dirty="0" err="1"/>
              <a:t>ζυμοδέματα</a:t>
            </a:r>
            <a:r>
              <a:rPr lang="el-GR" sz="2400" dirty="0"/>
              <a:t> </a:t>
            </a:r>
            <a:r>
              <a:rPr lang="en-US" sz="2400" dirty="0"/>
              <a:t>(MON</a:t>
            </a:r>
            <a:r>
              <a:rPr lang="en-US" sz="2400" dirty="0">
                <a:latin typeface="Arial" panose="020B0604020202020204" pitchFamily="34" charset="0"/>
                <a:cs typeface="Arial" panose="020B0604020202020204" pitchFamily="34" charset="0"/>
              </a:rPr>
              <a:t>-1 </a:t>
            </a:r>
            <a:r>
              <a:rPr lang="en-US" sz="2400" dirty="0"/>
              <a:t>MON</a:t>
            </a:r>
            <a:r>
              <a:rPr lang="en-US" sz="2400" dirty="0">
                <a:latin typeface="Arial" panose="020B0604020202020204" pitchFamily="34" charset="0"/>
                <a:cs typeface="Arial" panose="020B0604020202020204" pitchFamily="34" charset="0"/>
              </a:rPr>
              <a:t>-274</a:t>
            </a:r>
            <a:r>
              <a:rPr lang="en-US" sz="2400" dirty="0"/>
              <a:t>).</a:t>
            </a:r>
            <a:endParaRPr lang="el-GR" sz="2400" dirty="0"/>
          </a:p>
          <a:p>
            <a:pPr marL="285750" indent="-285750">
              <a:lnSpc>
                <a:spcPct val="150000"/>
              </a:lnSpc>
              <a:buFont typeface="Wingdings" panose="05000000000000000000" pitchFamily="2" charset="2"/>
              <a:buChar char="q"/>
              <a:defRPr/>
            </a:pPr>
            <a:r>
              <a:rPr lang="el-GR" sz="2400" dirty="0"/>
              <a:t>Πλειονότητα παρασίτων Ευρώπης ανήκουν στο υποείδος </a:t>
            </a:r>
            <a:r>
              <a:rPr lang="en-US" sz="2400" dirty="0"/>
              <a:t>MON</a:t>
            </a:r>
            <a:r>
              <a:rPr lang="en-US" sz="2400" dirty="0">
                <a:latin typeface="Arial" panose="020B0604020202020204" pitchFamily="34" charset="0"/>
                <a:cs typeface="Arial" panose="020B0604020202020204" pitchFamily="34" charset="0"/>
              </a:rPr>
              <a:t>-1</a:t>
            </a:r>
            <a:r>
              <a:rPr lang="el-GR" sz="2400" dirty="0">
                <a:latin typeface="Arial" panose="020B0604020202020204" pitchFamily="34" charset="0"/>
                <a:cs typeface="Arial" panose="020B0604020202020204" pitchFamily="34" charset="0"/>
              </a:rPr>
              <a:t>.</a:t>
            </a: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5 - Θέση περιεχομένου" descr="19.JPG">
            <a:extLst>
              <a:ext uri="{FF2B5EF4-FFF2-40B4-BE49-F238E27FC236}"/>
            </a:extLst>
          </p:cNvPr>
          <p:cNvPicPr>
            <a:picLocks noGrp="1" noChangeAspect="1"/>
          </p:cNvPicPr>
          <p:nvPr>
            <p:ph idx="1"/>
          </p:nvPr>
        </p:nvPicPr>
        <p:blipFill>
          <a:blip r:embed="rId2" cstate="print">
            <a:extLst>
              <a:ext uri="{28A0092B-C50C-407E-A947-70E740481C1C}"/>
            </a:extLst>
          </a:blip>
          <a:srcRect/>
          <a:stretch>
            <a:fillRect/>
          </a:stretch>
        </p:blipFill>
        <p:spPr>
          <a:xfrm>
            <a:off x="2987675" y="4764088"/>
            <a:ext cx="2705100" cy="1916112"/>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1507" name="4 - Ορθογώνιο"/>
          <p:cNvSpPr>
            <a:spLocks noChangeArrowheads="1"/>
          </p:cNvSpPr>
          <p:nvPr/>
        </p:nvSpPr>
        <p:spPr bwMode="auto">
          <a:xfrm>
            <a:off x="1577975" y="192088"/>
            <a:ext cx="9659938" cy="4524375"/>
          </a:xfrm>
          <a:prstGeom prst="rect">
            <a:avLst/>
          </a:prstGeom>
          <a:noFill/>
          <a:ln w="9525">
            <a:noFill/>
            <a:miter lim="800000"/>
            <a:headEnd/>
            <a:tailEnd/>
          </a:ln>
        </p:spPr>
        <p:txBody>
          <a:bodyPr>
            <a:spAutoFit/>
          </a:bodyPr>
          <a:lstStyle/>
          <a:p>
            <a:r>
              <a:rPr lang="el-GR" altLang="el-GR" sz="2400" u="sng"/>
              <a:t>ΙΣΟΕΝΖΥΜΑ </a:t>
            </a:r>
            <a:r>
              <a:rPr lang="en-US" altLang="el-GR" sz="2400" u="sng"/>
              <a:t> </a:t>
            </a:r>
            <a:r>
              <a:rPr lang="el-GR" altLang="el-GR" sz="2400" u="sng"/>
              <a:t>ΣΥΣΤΗΜΑΤΟΣ ΤΥΠΟΠΟΙΗΣΗΣ ΜΟΝ (Παν. </a:t>
            </a:r>
            <a:r>
              <a:rPr lang="en-US" altLang="el-GR" sz="2400" b="1" u="sng"/>
              <a:t>Mon</a:t>
            </a:r>
            <a:r>
              <a:rPr lang="en-US" altLang="el-GR" sz="2400" u="sng"/>
              <a:t>tpellier)</a:t>
            </a:r>
          </a:p>
          <a:p>
            <a:endParaRPr lang="en-US" altLang="el-GR" sz="2400"/>
          </a:p>
          <a:p>
            <a:r>
              <a:rPr lang="en-US" altLang="el-GR" sz="2400" b="1">
                <a:solidFill>
                  <a:srgbClr val="FF0000"/>
                </a:solidFill>
              </a:rPr>
              <a:t>malate dehydrogenase, MDH </a:t>
            </a:r>
          </a:p>
          <a:p>
            <a:r>
              <a:rPr lang="en-US" altLang="el-GR" sz="2400"/>
              <a:t>malic enzyme, ME </a:t>
            </a:r>
          </a:p>
          <a:p>
            <a:r>
              <a:rPr lang="en-US" altLang="el-GR" sz="2400"/>
              <a:t> isocitrate dehydrogenase, ICD</a:t>
            </a:r>
          </a:p>
          <a:p>
            <a:r>
              <a:rPr lang="en-US" altLang="el-GR" sz="2400"/>
              <a:t> phosphogluconate dehydrogenase, PGD </a:t>
            </a:r>
          </a:p>
          <a:p>
            <a:r>
              <a:rPr lang="en-US" altLang="el-GR" sz="2400">
                <a:solidFill>
                  <a:srgbClr val="FF0000"/>
                </a:solidFill>
              </a:rPr>
              <a:t> </a:t>
            </a:r>
            <a:r>
              <a:rPr lang="en-US" altLang="el-GR" sz="2400" b="1">
                <a:solidFill>
                  <a:srgbClr val="FF0000"/>
                </a:solidFill>
              </a:rPr>
              <a:t>glucose-6-phosphate dehydrogenase, G6PD </a:t>
            </a:r>
            <a:endParaRPr lang="en-US" altLang="el-GR" sz="2400">
              <a:solidFill>
                <a:srgbClr val="FF0000"/>
              </a:solidFill>
            </a:endParaRPr>
          </a:p>
          <a:p>
            <a:r>
              <a:rPr lang="en-US" altLang="el-GR" sz="2400"/>
              <a:t> glutamate dehydrogenase, GLUD , diaphorase NADH, DIA </a:t>
            </a:r>
          </a:p>
          <a:p>
            <a:r>
              <a:rPr lang="en-US" altLang="el-GR" sz="2400"/>
              <a:t> nucleoside purine phosphorylase, NP1  and NP2 </a:t>
            </a:r>
          </a:p>
          <a:p>
            <a:r>
              <a:rPr lang="en-US" altLang="el-GR" sz="2400"/>
              <a:t> glutamate-oxaloacetate transaminase, GOT1 and GOT2 phosphoglucomutase, PGM, mannose phosphate isomerase, MPI</a:t>
            </a:r>
          </a:p>
          <a:p>
            <a:r>
              <a:rPr lang="en-US" altLang="el-GR" sz="2400"/>
              <a:t>glucose phosphate isomerase, GP1  </a:t>
            </a:r>
            <a:endParaRPr lang="el-GR" altLang="el-GR" sz="2400"/>
          </a:p>
        </p:txBody>
      </p:sp>
      <p:pic>
        <p:nvPicPr>
          <p:cNvPr id="21509" name="6 - Εικόνα" descr="20.JPG">
            <a:extLst>
              <a:ext uri="{FF2B5EF4-FFF2-40B4-BE49-F238E27FC236}"/>
            </a:extLst>
          </p:cNvPr>
          <p:cNvPicPr>
            <a:picLocks noChangeAspect="1"/>
          </p:cNvPicPr>
          <p:nvPr/>
        </p:nvPicPr>
        <p:blipFill>
          <a:blip r:embed="rId3" cstate="print">
            <a:extLst>
              <a:ext uri="{28A0092B-C50C-407E-A947-70E740481C1C}"/>
            </a:extLst>
          </a:blip>
          <a:srcRect/>
          <a:stretch>
            <a:fillRect/>
          </a:stretch>
        </p:blipFill>
        <p:spPr bwMode="auto">
          <a:xfrm>
            <a:off x="7542213" y="4718050"/>
            <a:ext cx="3032125" cy="18891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a:extLst>
              <a:ext uri="{FF2B5EF4-FFF2-40B4-BE49-F238E27FC236}"/>
            </a:extLst>
          </p:cNvPr>
          <p:cNvSpPr>
            <a:spLocks noGrp="1"/>
          </p:cNvSpPr>
          <p:nvPr>
            <p:ph type="title"/>
          </p:nvPr>
        </p:nvSpPr>
        <p:spPr>
          <a:xfrm>
            <a:off x="0" y="0"/>
            <a:ext cx="12192000" cy="1254125"/>
          </a:xfrm>
        </p:spPr>
        <p:txBody>
          <a:bodyPr rtlCol="0">
            <a:normAutofit fontScale="90000"/>
          </a:bodyPr>
          <a:lstStyle/>
          <a:p>
            <a:pPr eaLnBrk="1" fontAlgn="auto" hangingPunct="1">
              <a:spcAft>
                <a:spcPts val="0"/>
              </a:spcAft>
              <a:defRPr/>
            </a:pPr>
            <a:r>
              <a:rPr lang="en-US" i="1" dirty="0">
                <a:solidFill>
                  <a:srgbClr val="FF0000"/>
                </a:solidFill>
                <a:effectLst>
                  <a:outerShdw blurRad="38100" dist="38100" dir="2700000" algn="tl">
                    <a:srgbClr val="000000">
                      <a:alpha val="43137"/>
                    </a:srgbClr>
                  </a:outerShdw>
                </a:effectLst>
              </a:rPr>
              <a:t/>
            </a:r>
            <a:br>
              <a:rPr lang="en-US" i="1" dirty="0">
                <a:solidFill>
                  <a:srgbClr val="FF0000"/>
                </a:solidFill>
                <a:effectLst>
                  <a:outerShdw blurRad="38100" dist="38100" dir="2700000" algn="tl">
                    <a:srgbClr val="000000">
                      <a:alpha val="43137"/>
                    </a:srgbClr>
                  </a:outerShdw>
                </a:effectLst>
              </a:rPr>
            </a:br>
            <a:r>
              <a:rPr lang="en-US" sz="4400" b="1" i="1" dirty="0" err="1">
                <a:solidFill>
                  <a:srgbClr val="FF0000"/>
                </a:solidFill>
                <a:effectLst>
                  <a:outerShdw blurRad="38100" dist="38100" dir="2700000" algn="tl">
                    <a:srgbClr val="000000">
                      <a:alpha val="43137"/>
                    </a:srgbClr>
                  </a:outerShdw>
                </a:effectLst>
                <a:latin typeface="+mn-lt"/>
              </a:rPr>
              <a:t>Zymodema</a:t>
            </a:r>
            <a:r>
              <a:rPr lang="en-US" sz="4400" b="1" i="1" dirty="0">
                <a:solidFill>
                  <a:srgbClr val="FF0000"/>
                </a:solidFill>
                <a:effectLst>
                  <a:outerShdw blurRad="38100" dist="38100" dir="2700000" algn="tl">
                    <a:srgbClr val="000000">
                      <a:alpha val="43137"/>
                    </a:srgbClr>
                  </a:outerShdw>
                </a:effectLst>
                <a:latin typeface="+mn-lt"/>
              </a:rPr>
              <a:t> MON-1</a:t>
            </a:r>
            <a:endParaRPr lang="el-GR" sz="4400" b="1" i="1" dirty="0">
              <a:solidFill>
                <a:srgbClr val="FF0000"/>
              </a:solidFill>
              <a:effectLst>
                <a:outerShdw blurRad="38100" dist="38100" dir="2700000" algn="tl">
                  <a:srgbClr val="000000">
                    <a:alpha val="43137"/>
                  </a:srgbClr>
                </a:outerShdw>
              </a:effectLst>
              <a:latin typeface="+mn-lt"/>
            </a:endParaRPr>
          </a:p>
        </p:txBody>
      </p:sp>
      <p:sp>
        <p:nvSpPr>
          <p:cNvPr id="22531" name="2 - Θέση περιεχομένου"/>
          <p:cNvSpPr>
            <a:spLocks noGrp="1" noChangeArrowheads="1"/>
          </p:cNvSpPr>
          <p:nvPr>
            <p:ph idx="1"/>
          </p:nvPr>
        </p:nvSpPr>
        <p:spPr>
          <a:xfrm>
            <a:off x="1385888" y="1457325"/>
            <a:ext cx="10806112" cy="4719638"/>
          </a:xfrm>
        </p:spPr>
        <p:txBody>
          <a:bodyPr/>
          <a:lstStyle/>
          <a:p>
            <a:pPr eaLnBrk="1" hangingPunct="1">
              <a:lnSpc>
                <a:spcPct val="200000"/>
              </a:lnSpc>
              <a:buFont typeface="Wingdings" pitchFamily="2" charset="2"/>
              <a:buChar char="ü"/>
            </a:pPr>
            <a:r>
              <a:rPr lang="el-GR" altLang="el-GR" b="1" smtClean="0"/>
              <a:t>Ταυτοποιήθηκε σε 30 χώρες.</a:t>
            </a:r>
            <a:endParaRPr lang="en-US" altLang="el-GR" b="1" smtClean="0"/>
          </a:p>
          <a:p>
            <a:pPr eaLnBrk="1" hangingPunct="1">
              <a:lnSpc>
                <a:spcPct val="200000"/>
              </a:lnSpc>
              <a:buFont typeface="Wingdings" pitchFamily="2" charset="2"/>
              <a:buChar char="ü"/>
            </a:pPr>
            <a:r>
              <a:rPr lang="el-GR" altLang="el-GR" b="1" smtClean="0"/>
              <a:t> Αντιπροσωπεύει το 70% των ταυτοποιημένων στελεχών.</a:t>
            </a:r>
          </a:p>
          <a:p>
            <a:pPr eaLnBrk="1" hangingPunct="1">
              <a:lnSpc>
                <a:spcPct val="200000"/>
              </a:lnSpc>
              <a:buFont typeface="Wingdings" pitchFamily="2" charset="2"/>
              <a:buChar char="ü"/>
            </a:pPr>
            <a:r>
              <a:rPr lang="el-GR" altLang="el-GR" b="1" smtClean="0"/>
              <a:t>Κυριαρχία του </a:t>
            </a:r>
            <a:r>
              <a:rPr lang="en-US" altLang="el-GR" b="1" smtClean="0"/>
              <a:t>MON-1 </a:t>
            </a:r>
            <a:r>
              <a:rPr lang="el-GR" altLang="el-GR" b="1" smtClean="0"/>
              <a:t>στην Ευρώπη.</a:t>
            </a:r>
          </a:p>
          <a:p>
            <a:pPr eaLnBrk="1" hangingPunct="1">
              <a:lnSpc>
                <a:spcPct val="200000"/>
              </a:lnSpc>
              <a:buFont typeface="Wingdings" pitchFamily="2" charset="2"/>
              <a:buChar char="ü"/>
            </a:pPr>
            <a:r>
              <a:rPr lang="el-GR" altLang="el-GR" b="1" smtClean="0"/>
              <a:t>Ν. Γαλλία &gt;88%, Ιταλία&gt;50%, Ισπανία.58%, Πορτογαλία 96,7%, Ελλάδα </a:t>
            </a:r>
            <a:r>
              <a:rPr lang="en-US" altLang="el-GR" b="1" smtClean="0"/>
              <a:t>73%</a:t>
            </a:r>
            <a:endParaRPr lang="el-GR" altLang="el-GR" b="1" smtClean="0"/>
          </a:p>
          <a:p>
            <a:pPr eaLnBrk="1" hangingPunct="1">
              <a:buFont typeface="Arial" charset="0"/>
              <a:buNone/>
            </a:pPr>
            <a:endParaRPr lang="el-GR" altLang="el-GR" smtClean="0">
              <a:solidFill>
                <a:srgbClr val="FF0000"/>
              </a:solidFill>
            </a:endParaRPr>
          </a:p>
          <a:p>
            <a:pPr eaLnBrk="1" hangingPunct="1">
              <a:buFont typeface="Arial" charset="0"/>
              <a:buNone/>
            </a:pPr>
            <a:endParaRPr lang="el-GR" altLang="el-GR" smtClean="0">
              <a:solidFill>
                <a:srgbClr val="002060"/>
              </a:solidFill>
            </a:endParaRP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a:extLst>
              <a:ext uri="{FF2B5EF4-FFF2-40B4-BE49-F238E27FC236}"/>
            </a:extLst>
          </p:cNvPr>
          <p:cNvSpPr>
            <a:spLocks noGrp="1"/>
          </p:cNvSpPr>
          <p:nvPr>
            <p:ph type="title"/>
          </p:nvPr>
        </p:nvSpPr>
        <p:spPr>
          <a:xfrm>
            <a:off x="0" y="220663"/>
            <a:ext cx="12192000" cy="1371600"/>
          </a:xfrm>
        </p:spPr>
        <p:txBody>
          <a:bodyPr rtlCol="0">
            <a:normAutofit/>
          </a:bodyPr>
          <a:lstStyle/>
          <a:p>
            <a:pPr eaLnBrk="1" fontAlgn="auto" hangingPunct="1">
              <a:spcAft>
                <a:spcPts val="0"/>
              </a:spcAft>
              <a:defRPr/>
            </a:pPr>
            <a:r>
              <a:rPr lang="en-US" b="1" i="1" dirty="0" err="1">
                <a:solidFill>
                  <a:srgbClr val="FF0000"/>
                </a:solidFill>
                <a:effectLst>
                  <a:outerShdw blurRad="38100" dist="38100" dir="2700000" algn="tl">
                    <a:srgbClr val="000000">
                      <a:alpha val="43137"/>
                    </a:srgbClr>
                  </a:outerShdw>
                </a:effectLst>
                <a:latin typeface="+mn-lt"/>
              </a:rPr>
              <a:t>Zymodema</a:t>
            </a:r>
            <a:r>
              <a:rPr lang="en-US" b="1" i="1" dirty="0">
                <a:solidFill>
                  <a:srgbClr val="FF0000"/>
                </a:solidFill>
                <a:effectLst>
                  <a:outerShdw blurRad="38100" dist="38100" dir="2700000" algn="tl">
                    <a:srgbClr val="000000">
                      <a:alpha val="43137"/>
                    </a:srgbClr>
                  </a:outerShdw>
                </a:effectLst>
                <a:latin typeface="+mn-lt"/>
              </a:rPr>
              <a:t> MON-1</a:t>
            </a:r>
            <a:endParaRPr lang="el-GR" b="1" i="1" dirty="0">
              <a:solidFill>
                <a:srgbClr val="FF0000"/>
              </a:solidFill>
              <a:effectLst>
                <a:outerShdw blurRad="38100" dist="38100" dir="2700000" algn="tl">
                  <a:srgbClr val="000000">
                    <a:alpha val="43137"/>
                  </a:srgbClr>
                </a:outerShdw>
              </a:effectLst>
              <a:latin typeface="+mn-lt"/>
            </a:endParaRPr>
          </a:p>
        </p:txBody>
      </p:sp>
      <p:sp>
        <p:nvSpPr>
          <p:cNvPr id="19459" name="2 - Θέση περιεχομένου">
            <a:extLst>
              <a:ext uri="{FF2B5EF4-FFF2-40B4-BE49-F238E27FC236}"/>
            </a:extLst>
          </p:cNvPr>
          <p:cNvSpPr>
            <a:spLocks noGrp="1"/>
          </p:cNvSpPr>
          <p:nvPr>
            <p:ph idx="1"/>
          </p:nvPr>
        </p:nvSpPr>
        <p:spPr>
          <a:xfrm>
            <a:off x="1357313" y="1698625"/>
            <a:ext cx="10834687" cy="5159375"/>
          </a:xfrm>
        </p:spPr>
        <p:txBody>
          <a:bodyPr rtlCol="0">
            <a:normAutofit fontScale="77500" lnSpcReduction="20000"/>
          </a:bodyPr>
          <a:lstStyle/>
          <a:p>
            <a:pPr eaLnBrk="1" fontAlgn="auto" hangingPunct="1">
              <a:lnSpc>
                <a:spcPct val="170000"/>
              </a:lnSpc>
              <a:buClr>
                <a:schemeClr val="accent1">
                  <a:lumMod val="75000"/>
                </a:schemeClr>
              </a:buClr>
              <a:buFont typeface="Wingdings" panose="05000000000000000000" pitchFamily="2" charset="2"/>
              <a:buChar char="ü"/>
              <a:defRPr/>
            </a:pPr>
            <a:r>
              <a:rPr lang="en-US" altLang="el-GR" sz="3400" b="1" dirty="0"/>
              <a:t>90% </a:t>
            </a:r>
            <a:r>
              <a:rPr lang="el-GR" altLang="el-GR" sz="3400" b="1" dirty="0"/>
              <a:t>περιστατικών σπλαχνικής και 20% δερματικής λεϊσμανίασης.</a:t>
            </a:r>
            <a:endParaRPr lang="en-US" altLang="el-GR" sz="3400" b="1" dirty="0"/>
          </a:p>
          <a:p>
            <a:pPr eaLnBrk="1" fontAlgn="auto" hangingPunct="1">
              <a:lnSpc>
                <a:spcPct val="170000"/>
              </a:lnSpc>
              <a:buClr>
                <a:schemeClr val="accent1">
                  <a:lumMod val="75000"/>
                </a:schemeClr>
              </a:buClr>
              <a:buFont typeface="Wingdings" panose="05000000000000000000" pitchFamily="2" charset="2"/>
              <a:buChar char="ü"/>
              <a:defRPr/>
            </a:pPr>
            <a:r>
              <a:rPr lang="en-US" altLang="el-GR" sz="3400" b="1" dirty="0"/>
              <a:t>73% </a:t>
            </a:r>
            <a:r>
              <a:rPr lang="el-GR" altLang="el-GR" sz="3400" b="1" dirty="0"/>
              <a:t> σε σύμμεικτη λοίμωξη </a:t>
            </a:r>
            <a:r>
              <a:rPr lang="en-US" altLang="el-GR" sz="3400" b="1" i="1" dirty="0" err="1" smtClean="0"/>
              <a:t>Leishmania</a:t>
            </a:r>
            <a:r>
              <a:rPr lang="en-US" altLang="el-GR" sz="3400" b="1" i="1" dirty="0" smtClean="0"/>
              <a:t>/</a:t>
            </a:r>
            <a:r>
              <a:rPr lang="en-US" altLang="el-GR" sz="3400" b="1" dirty="0" smtClean="0"/>
              <a:t>HIV</a:t>
            </a:r>
            <a:r>
              <a:rPr lang="el-GR" altLang="el-GR" sz="3400" b="1" dirty="0"/>
              <a:t>.</a:t>
            </a:r>
          </a:p>
          <a:p>
            <a:pPr eaLnBrk="1" fontAlgn="auto" hangingPunct="1">
              <a:lnSpc>
                <a:spcPct val="170000"/>
              </a:lnSpc>
              <a:buClr>
                <a:schemeClr val="accent1">
                  <a:lumMod val="75000"/>
                </a:schemeClr>
              </a:buClr>
              <a:buFont typeface="Wingdings" panose="05000000000000000000" pitchFamily="2" charset="2"/>
              <a:buChar char="ü"/>
              <a:defRPr/>
            </a:pPr>
            <a:r>
              <a:rPr lang="el-GR" altLang="el-GR" sz="3400" b="1" dirty="0"/>
              <a:t>80%  στην </a:t>
            </a:r>
            <a:r>
              <a:rPr lang="el-GR" altLang="el-GR" sz="3400" b="1" dirty="0" err="1"/>
              <a:t>λεϊσμανίωση</a:t>
            </a:r>
            <a:r>
              <a:rPr lang="el-GR" altLang="el-GR" sz="3400" b="1" dirty="0"/>
              <a:t> του σκύλου.</a:t>
            </a:r>
          </a:p>
          <a:p>
            <a:pPr eaLnBrk="1" fontAlgn="auto" hangingPunct="1">
              <a:lnSpc>
                <a:spcPct val="170000"/>
              </a:lnSpc>
              <a:buClr>
                <a:schemeClr val="accent1">
                  <a:lumMod val="75000"/>
                </a:schemeClr>
              </a:buClr>
              <a:buFont typeface="Wingdings" panose="05000000000000000000" pitchFamily="2" charset="2"/>
              <a:buChar char="ü"/>
              <a:defRPr/>
            </a:pPr>
            <a:r>
              <a:rPr lang="el-GR" altLang="el-GR" sz="3400" b="1" dirty="0"/>
              <a:t>18% στις σκνίπες.</a:t>
            </a:r>
            <a:endParaRPr lang="en-US" altLang="el-GR" sz="3400" b="1" dirty="0"/>
          </a:p>
          <a:p>
            <a:pPr eaLnBrk="1" fontAlgn="auto" hangingPunct="1">
              <a:buClr>
                <a:schemeClr val="accent1">
                  <a:lumMod val="75000"/>
                </a:schemeClr>
              </a:buClr>
              <a:buFont typeface="Arial"/>
              <a:buChar char="•"/>
              <a:defRPr/>
            </a:pPr>
            <a:endParaRPr lang="el-GR" altLang="el-GR" dirty="0"/>
          </a:p>
          <a:p>
            <a:pPr eaLnBrk="1" fontAlgn="auto" hangingPunct="1">
              <a:buClr>
                <a:schemeClr val="accent1">
                  <a:lumMod val="75000"/>
                </a:schemeClr>
              </a:buClr>
              <a:buFont typeface="Arial" pitchFamily="34" charset="0"/>
              <a:buNone/>
              <a:defRPr/>
            </a:pPr>
            <a:endParaRPr lang="en-US" altLang="el-GR" dirty="0"/>
          </a:p>
          <a:p>
            <a:pPr eaLnBrk="1" fontAlgn="auto" hangingPunct="1">
              <a:buClr>
                <a:schemeClr val="accent1">
                  <a:lumMod val="75000"/>
                </a:schemeClr>
              </a:buClr>
              <a:buFont typeface="Arial" pitchFamily="34" charset="0"/>
              <a:buNone/>
              <a:defRPr/>
            </a:pPr>
            <a:endParaRPr lang="en-US" altLang="el-GR" dirty="0"/>
          </a:p>
          <a:p>
            <a:pPr eaLnBrk="1" fontAlgn="auto" hangingPunct="1">
              <a:buClr>
                <a:schemeClr val="accent1">
                  <a:lumMod val="75000"/>
                </a:schemeClr>
              </a:buClr>
              <a:buFont typeface="Arial" pitchFamily="34" charset="0"/>
              <a:buNone/>
              <a:defRPr/>
            </a:pPr>
            <a:r>
              <a:rPr lang="el-GR" altLang="el-GR" dirty="0"/>
              <a:t> </a:t>
            </a:r>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extLst>
          </p:cNvPr>
          <p:cNvSpPr>
            <a:spLocks noGrp="1"/>
          </p:cNvSpPr>
          <p:nvPr>
            <p:ph type="title"/>
          </p:nvPr>
        </p:nvSpPr>
        <p:spPr>
          <a:xfrm>
            <a:off x="0" y="176213"/>
            <a:ext cx="12192000" cy="1476375"/>
          </a:xfrm>
        </p:spPr>
        <p:txBody>
          <a:bodyPr rtlCol="0">
            <a:normAutofit/>
          </a:bodyPr>
          <a:lstStyle/>
          <a:p>
            <a:pPr eaLnBrk="1" fontAlgn="auto" hangingPunct="1">
              <a:spcAft>
                <a:spcPts val="0"/>
              </a:spcAft>
              <a:defRPr/>
            </a:pPr>
            <a:r>
              <a:rPr lang="en-US" b="1" i="1" dirty="0">
                <a:solidFill>
                  <a:srgbClr val="69A02C"/>
                </a:solidFill>
                <a:effectLst>
                  <a:outerShdw blurRad="38100" dist="38100" dir="2700000" algn="tl">
                    <a:srgbClr val="000000">
                      <a:alpha val="43137"/>
                    </a:srgbClr>
                  </a:outerShdw>
                </a:effectLst>
                <a:latin typeface="+mn-lt"/>
              </a:rPr>
              <a:t>MLEE  </a:t>
            </a:r>
            <a:r>
              <a:rPr lang="el-GR" b="1" i="1" dirty="0">
                <a:solidFill>
                  <a:srgbClr val="69A02C"/>
                </a:solidFill>
                <a:effectLst>
                  <a:outerShdw blurRad="38100" dist="38100" dir="2700000" algn="tl">
                    <a:srgbClr val="000000">
                      <a:alpha val="43137"/>
                    </a:srgbClr>
                  </a:outerShdw>
                </a:effectLst>
                <a:latin typeface="+mn-lt"/>
              </a:rPr>
              <a:t>μειονεκτήματα</a:t>
            </a:r>
          </a:p>
        </p:txBody>
      </p:sp>
      <p:sp>
        <p:nvSpPr>
          <p:cNvPr id="3" name="2 - Θέση περιεχομένου">
            <a:extLst>
              <a:ext uri="{FF2B5EF4-FFF2-40B4-BE49-F238E27FC236}"/>
            </a:extLst>
          </p:cNvPr>
          <p:cNvSpPr>
            <a:spLocks noGrp="1"/>
          </p:cNvSpPr>
          <p:nvPr>
            <p:ph idx="1"/>
          </p:nvPr>
        </p:nvSpPr>
        <p:spPr>
          <a:xfrm>
            <a:off x="1484313" y="1784350"/>
            <a:ext cx="10707687" cy="5073650"/>
          </a:xfrm>
        </p:spPr>
        <p:txBody>
          <a:bodyPr rtlCol="0">
            <a:normAutofit/>
          </a:bodyPr>
          <a:lstStyle/>
          <a:p>
            <a:pPr eaLnBrk="1" fontAlgn="auto" hangingPunct="1">
              <a:lnSpc>
                <a:spcPct val="150000"/>
              </a:lnSpc>
              <a:spcAft>
                <a:spcPts val="0"/>
              </a:spcAft>
              <a:buClr>
                <a:schemeClr val="accent1">
                  <a:lumMod val="75000"/>
                </a:schemeClr>
              </a:buClr>
              <a:buFont typeface="Wingdings" panose="05000000000000000000" pitchFamily="2" charset="2"/>
              <a:buChar char="Ø"/>
              <a:defRPr/>
            </a:pPr>
            <a:r>
              <a:rPr lang="el-GR" dirty="0">
                <a:cs typeface="Arial" pitchFamily="34" charset="0"/>
              </a:rPr>
              <a:t>Ίδια  </a:t>
            </a:r>
            <a:r>
              <a:rPr lang="el-GR" dirty="0" err="1">
                <a:cs typeface="Arial" pitchFamily="34" charset="0"/>
              </a:rPr>
              <a:t>ηλεκτροφορητική</a:t>
            </a:r>
            <a:r>
              <a:rPr lang="el-GR" dirty="0">
                <a:cs typeface="Arial" pitchFamily="34" charset="0"/>
              </a:rPr>
              <a:t> μετατόπιση σε </a:t>
            </a:r>
            <a:r>
              <a:rPr lang="el-GR" dirty="0" err="1">
                <a:cs typeface="Arial" pitchFamily="34" charset="0"/>
              </a:rPr>
              <a:t>νουκλεοτιδικές</a:t>
            </a:r>
            <a:r>
              <a:rPr lang="el-GR" dirty="0">
                <a:cs typeface="Arial" pitchFamily="34" charset="0"/>
              </a:rPr>
              <a:t> αλλαγές λόγω σιωπηλών μεταλλάξεων.</a:t>
            </a:r>
          </a:p>
          <a:p>
            <a:pPr eaLnBrk="1" fontAlgn="auto" hangingPunct="1">
              <a:lnSpc>
                <a:spcPct val="150000"/>
              </a:lnSpc>
              <a:spcAft>
                <a:spcPts val="0"/>
              </a:spcAft>
              <a:buClr>
                <a:schemeClr val="accent1">
                  <a:lumMod val="75000"/>
                </a:schemeClr>
              </a:buClr>
              <a:buFont typeface="Wingdings" panose="05000000000000000000" pitchFamily="2" charset="2"/>
              <a:buChar char="Ø"/>
              <a:defRPr/>
            </a:pPr>
            <a:r>
              <a:rPr lang="el-GR" dirty="0">
                <a:cs typeface="Arial" pitchFamily="34" charset="0"/>
              </a:rPr>
              <a:t>Ίδια  </a:t>
            </a:r>
            <a:r>
              <a:rPr lang="el-GR" dirty="0" err="1">
                <a:cs typeface="Arial" pitchFamily="34" charset="0"/>
              </a:rPr>
              <a:t>ηλεκτροφορητική</a:t>
            </a:r>
            <a:r>
              <a:rPr lang="el-GR" dirty="0">
                <a:cs typeface="Arial" pitchFamily="34" charset="0"/>
              </a:rPr>
              <a:t> μετατόπιση διαφορετικών </a:t>
            </a:r>
            <a:r>
              <a:rPr lang="el-GR" dirty="0" err="1">
                <a:cs typeface="Arial" pitchFamily="34" charset="0"/>
              </a:rPr>
              <a:t>ισοενζύμων</a:t>
            </a:r>
            <a:r>
              <a:rPr lang="el-GR" dirty="0">
                <a:cs typeface="Arial" pitchFamily="34" charset="0"/>
              </a:rPr>
              <a:t>.</a:t>
            </a:r>
            <a:endParaRPr lang="en-US" dirty="0">
              <a:cs typeface="Arial" pitchFamily="34" charset="0"/>
            </a:endParaRPr>
          </a:p>
          <a:p>
            <a:pPr eaLnBrk="1" fontAlgn="auto" hangingPunct="1">
              <a:lnSpc>
                <a:spcPct val="150000"/>
              </a:lnSpc>
              <a:spcAft>
                <a:spcPts val="0"/>
              </a:spcAft>
              <a:buClr>
                <a:schemeClr val="accent1">
                  <a:lumMod val="75000"/>
                </a:schemeClr>
              </a:buClr>
              <a:buFont typeface="Wingdings" panose="05000000000000000000" pitchFamily="2" charset="2"/>
              <a:buChar char="Ø"/>
              <a:defRPr/>
            </a:pPr>
            <a:r>
              <a:rPr lang="el-GR" dirty="0">
                <a:cs typeface="Arial" pitchFamily="34" charset="0"/>
              </a:rPr>
              <a:t>Το είδος </a:t>
            </a:r>
            <a:r>
              <a:rPr lang="en-US" b="1" i="1" dirty="0" err="1">
                <a:cs typeface="Arial" pitchFamily="34" charset="0"/>
              </a:rPr>
              <a:t>L.infantum</a:t>
            </a:r>
            <a:r>
              <a:rPr lang="en-US" b="1" i="1" dirty="0">
                <a:cs typeface="Arial" pitchFamily="34" charset="0"/>
              </a:rPr>
              <a:t> </a:t>
            </a:r>
            <a:r>
              <a:rPr lang="el-GR" dirty="0">
                <a:cs typeface="Arial" pitchFamily="34" charset="0"/>
              </a:rPr>
              <a:t>χαρακτηρίζεται από </a:t>
            </a:r>
            <a:r>
              <a:rPr lang="el-GR" b="1" dirty="0">
                <a:cs typeface="Arial" pitchFamily="34" charset="0"/>
              </a:rPr>
              <a:t>εκτεταμένο </a:t>
            </a:r>
            <a:r>
              <a:rPr lang="el-GR" b="1" dirty="0" err="1">
                <a:cs typeface="Arial" pitchFamily="34" charset="0"/>
              </a:rPr>
              <a:t>ισοενζυμικό</a:t>
            </a:r>
            <a:r>
              <a:rPr lang="el-GR" b="1" dirty="0">
                <a:cs typeface="Arial" pitchFamily="34" charset="0"/>
              </a:rPr>
              <a:t> πολυμορφισμό</a:t>
            </a:r>
            <a:r>
              <a:rPr lang="el-GR" dirty="0">
                <a:cs typeface="Arial" pitchFamily="34" charset="0"/>
              </a:rPr>
              <a:t> . Περιλαμβάνει 29 </a:t>
            </a:r>
            <a:r>
              <a:rPr lang="el-GR" dirty="0" err="1">
                <a:cs typeface="Arial" pitchFamily="34" charset="0"/>
              </a:rPr>
              <a:t>ζυμοδέματα</a:t>
            </a:r>
            <a:r>
              <a:rPr lang="el-GR" dirty="0">
                <a:cs typeface="Arial" pitchFamily="34" charset="0"/>
              </a:rPr>
              <a:t>. </a:t>
            </a:r>
          </a:p>
          <a:p>
            <a:pPr eaLnBrk="1" fontAlgn="auto" hangingPunct="1">
              <a:spcAft>
                <a:spcPts val="0"/>
              </a:spcAft>
              <a:buClr>
                <a:schemeClr val="accent1">
                  <a:lumMod val="75000"/>
                </a:schemeClr>
              </a:buClr>
              <a:buFont typeface="Arial"/>
              <a:buChar char="•"/>
              <a:defRPr/>
            </a:pPr>
            <a:endParaRPr lang="en-US" b="1" dirty="0">
              <a:solidFill>
                <a:schemeClr val="accent5">
                  <a:lumMod val="50000"/>
                </a:schemeClr>
              </a:solidFill>
              <a:cs typeface="Arial" pitchFamily="34" charset="0"/>
            </a:endParaRPr>
          </a:p>
          <a:p>
            <a:pPr eaLnBrk="1" fontAlgn="auto" hangingPunct="1">
              <a:spcAft>
                <a:spcPts val="0"/>
              </a:spcAft>
              <a:buClr>
                <a:schemeClr val="accent1">
                  <a:lumMod val="75000"/>
                </a:schemeClr>
              </a:buClr>
              <a:buFont typeface="Arial"/>
              <a:buChar char="•"/>
              <a:defRPr/>
            </a:pPr>
            <a:endParaRPr lang="el-GR" b="1" dirty="0">
              <a:solidFill>
                <a:schemeClr val="accent5">
                  <a:lumMod val="50000"/>
                </a:schemeClr>
              </a:solidFill>
              <a:cs typeface="Arial" pitchFamily="34" charset="0"/>
            </a:endParaRPr>
          </a:p>
          <a:p>
            <a:pPr eaLnBrk="1" fontAlgn="auto" hangingPunct="1">
              <a:spcAft>
                <a:spcPts val="0"/>
              </a:spcAft>
              <a:buClr>
                <a:schemeClr val="accent1">
                  <a:lumMod val="75000"/>
                </a:schemeClr>
              </a:buClr>
              <a:buFont typeface="Arial" pitchFamily="34" charset="0"/>
              <a:buNone/>
              <a:defRPr/>
            </a:pPr>
            <a:endParaRPr lang="el-GR" b="1" dirty="0">
              <a:solidFill>
                <a:schemeClr val="accent5">
                  <a:lumMod val="50000"/>
                </a:schemeClr>
              </a:solidFill>
              <a:cs typeface="Arial" pitchFamily="34" charset="0"/>
            </a:endParaRPr>
          </a:p>
          <a:p>
            <a:pPr eaLnBrk="1" fontAlgn="auto" hangingPunct="1">
              <a:spcAft>
                <a:spcPts val="0"/>
              </a:spcAft>
              <a:buClr>
                <a:schemeClr val="accent1">
                  <a:lumMod val="75000"/>
                </a:schemeClr>
              </a:buClr>
              <a:buFont typeface="Arial"/>
              <a:buChar char="•"/>
              <a:defRPr/>
            </a:pPr>
            <a:endParaRPr lang="el-GR" b="1" dirty="0"/>
          </a:p>
          <a:p>
            <a:pPr eaLnBrk="1" fontAlgn="auto" hangingPunct="1">
              <a:spcAft>
                <a:spcPts val="0"/>
              </a:spcAft>
              <a:buClr>
                <a:schemeClr val="accent1">
                  <a:lumMod val="75000"/>
                </a:schemeClr>
              </a:buClr>
              <a:buFont typeface="Arial"/>
              <a:buChar char="•"/>
              <a:defRPr/>
            </a:pPr>
            <a:endParaRPr lang="el-GR" dirty="0"/>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84313" y="103188"/>
            <a:ext cx="10018712" cy="1725612"/>
          </a:xfrm>
        </p:spPr>
        <p:txBody>
          <a:bodyPr rtlCol="0">
            <a:normAutofit/>
          </a:bodyPr>
          <a:lstStyle/>
          <a:p>
            <a:pPr eaLnBrk="1" fontAlgn="auto" hangingPunct="1">
              <a:spcAft>
                <a:spcPts val="0"/>
              </a:spcAft>
              <a:defRPr/>
            </a:pPr>
            <a:r>
              <a:rPr lang="el-GR" altLang="el-GR" b="1" i="1" dirty="0">
                <a:ln>
                  <a:noFill/>
                </a:ln>
                <a:solidFill>
                  <a:schemeClr val="accent1">
                    <a:lumMod val="75000"/>
                  </a:schemeClr>
                </a:solidFill>
                <a:effectLst>
                  <a:outerShdw blurRad="38100" dist="38100" dir="2700000" algn="tl">
                    <a:srgbClr val="000000">
                      <a:alpha val="43137"/>
                    </a:srgbClr>
                  </a:outerShdw>
                </a:effectLst>
                <a:ea typeface="+mn-ea"/>
                <a:cs typeface="+mn-cs"/>
              </a:rPr>
              <a:t>Λεϊσμανίαση</a:t>
            </a:r>
            <a:endParaRPr lang="el-GR" i="1" dirty="0">
              <a:solidFill>
                <a:schemeClr val="accent1">
                  <a:lumMod val="75000"/>
                </a:schemeClr>
              </a:solidFill>
              <a:effectLst>
                <a:outerShdw blurRad="38100" dist="38100" dir="2700000" algn="tl">
                  <a:srgbClr val="000000">
                    <a:alpha val="43137"/>
                  </a:srgbClr>
                </a:outerShdw>
              </a:effectLst>
            </a:endParaRPr>
          </a:p>
        </p:txBody>
      </p:sp>
      <p:sp>
        <p:nvSpPr>
          <p:cNvPr id="3074" name="2 - Θέση περιεχομένου">
            <a:extLst>
              <a:ext uri="{FF2B5EF4-FFF2-40B4-BE49-F238E27FC236}"/>
            </a:extLst>
          </p:cNvPr>
          <p:cNvSpPr>
            <a:spLocks noGrp="1"/>
          </p:cNvSpPr>
          <p:nvPr>
            <p:ph idx="1"/>
          </p:nvPr>
        </p:nvSpPr>
        <p:spPr>
          <a:xfrm>
            <a:off x="1484313" y="1652588"/>
            <a:ext cx="10018712" cy="4630737"/>
          </a:xfrm>
        </p:spPr>
        <p:txBody>
          <a:bodyPr rtlCol="0">
            <a:normAutofit lnSpcReduction="10000"/>
          </a:bodyPr>
          <a:lstStyle/>
          <a:p>
            <a:pPr eaLnBrk="1" fontAlgn="auto" hangingPunct="1">
              <a:buClr>
                <a:schemeClr val="accent1">
                  <a:lumMod val="75000"/>
                </a:schemeClr>
              </a:buClr>
              <a:buFont typeface="Wingdings" panose="05000000000000000000" pitchFamily="2" charset="2"/>
              <a:buChar char="§"/>
              <a:defRPr/>
            </a:pPr>
            <a:r>
              <a:rPr lang="el-GR" altLang="el-GR" dirty="0"/>
              <a:t>Η  </a:t>
            </a:r>
            <a:r>
              <a:rPr lang="el-GR" altLang="el-GR" b="1" dirty="0"/>
              <a:t>λεϊσμανίαση, είναι </a:t>
            </a:r>
            <a:r>
              <a:rPr lang="el-GR" altLang="el-GR" b="1" dirty="0" err="1" smtClean="0"/>
              <a:t>ζωοανθρωπονόσος</a:t>
            </a:r>
            <a:r>
              <a:rPr lang="el-GR" altLang="el-GR" b="1" dirty="0" smtClean="0"/>
              <a:t> </a:t>
            </a:r>
            <a:r>
              <a:rPr lang="el-GR" altLang="el-GR" dirty="0" smtClean="0"/>
              <a:t>με </a:t>
            </a:r>
            <a:r>
              <a:rPr lang="el-GR" altLang="el-GR" dirty="0"/>
              <a:t>ευρύ φάσμα κλινικών εκδηλώσεων </a:t>
            </a:r>
            <a:r>
              <a:rPr lang="el-GR" altLang="el-GR" dirty="0" smtClean="0"/>
              <a:t>σοβαρότητα των οποίων ποικίλλει  αναλόγως της μορφής της νόσου(</a:t>
            </a:r>
            <a:r>
              <a:rPr lang="en-US" altLang="el-GR" dirty="0" smtClean="0"/>
              <a:t> </a:t>
            </a:r>
            <a:r>
              <a:rPr lang="el-GR" altLang="el-GR" dirty="0" smtClean="0"/>
              <a:t>δερματική, </a:t>
            </a:r>
            <a:r>
              <a:rPr lang="el-GR" altLang="el-GR" dirty="0" err="1" smtClean="0"/>
              <a:t>βλεννογονοδερματική</a:t>
            </a:r>
            <a:r>
              <a:rPr lang="el-GR" altLang="el-GR" dirty="0" smtClean="0"/>
              <a:t> και σπλαχνική ).</a:t>
            </a:r>
            <a:endParaRPr lang="el-GR" altLang="el-GR" dirty="0"/>
          </a:p>
          <a:p>
            <a:pPr eaLnBrk="1" fontAlgn="auto" hangingPunct="1">
              <a:buClr>
                <a:schemeClr val="accent1">
                  <a:lumMod val="75000"/>
                </a:schemeClr>
              </a:buClr>
              <a:buFont typeface="Wingdings" panose="05000000000000000000" pitchFamily="2" charset="2"/>
              <a:buChar char="§"/>
              <a:defRPr/>
            </a:pPr>
            <a:endParaRPr lang="el-GR" altLang="el-GR" dirty="0"/>
          </a:p>
          <a:p>
            <a:pPr eaLnBrk="1" fontAlgn="auto" hangingPunct="1">
              <a:buClr>
                <a:schemeClr val="accent1">
                  <a:lumMod val="75000"/>
                </a:schemeClr>
              </a:buClr>
              <a:buFont typeface="Wingdings" panose="05000000000000000000" pitchFamily="2" charset="2"/>
              <a:buChar char="§"/>
              <a:defRPr/>
            </a:pPr>
            <a:r>
              <a:rPr lang="el-GR" altLang="el-GR" dirty="0"/>
              <a:t>Η σπλαχνική λεϊσμανίαση (</a:t>
            </a:r>
            <a:r>
              <a:rPr lang="en-US" altLang="el-GR" i="1" dirty="0" err="1"/>
              <a:t>K</a:t>
            </a:r>
            <a:r>
              <a:rPr lang="el-GR" altLang="el-GR" i="1" dirty="0" err="1"/>
              <a:t>ala</a:t>
            </a:r>
            <a:r>
              <a:rPr lang="el-GR" altLang="el-GR" i="1" dirty="0"/>
              <a:t>-</a:t>
            </a:r>
            <a:r>
              <a:rPr lang="el-GR" altLang="el-GR" i="1" dirty="0" err="1"/>
              <a:t>azar</a:t>
            </a:r>
            <a:r>
              <a:rPr lang="el-GR" altLang="el-GR" dirty="0"/>
              <a:t>)  αποτελεί την πλέον σοβαρή μορφή, και αν δεν χορηγηθεί </a:t>
            </a:r>
            <a:r>
              <a:rPr lang="el-GR" altLang="el-GR" b="1" dirty="0"/>
              <a:t>έγκαιρα</a:t>
            </a:r>
            <a:r>
              <a:rPr lang="el-GR" altLang="el-GR" dirty="0"/>
              <a:t> </a:t>
            </a:r>
            <a:r>
              <a:rPr lang="el-GR" altLang="el-GR" b="1" dirty="0"/>
              <a:t>θεραπευτική αγωγή, </a:t>
            </a:r>
            <a:r>
              <a:rPr lang="el-GR" altLang="el-GR" dirty="0"/>
              <a:t>μπορεί να αποβεί</a:t>
            </a:r>
            <a:r>
              <a:rPr lang="el-GR" altLang="el-GR" b="1" dirty="0"/>
              <a:t> θανατηφόρος </a:t>
            </a:r>
            <a:r>
              <a:rPr lang="el-GR" altLang="el-GR" dirty="0"/>
              <a:t>(θνησιμότητα 75%-95%). </a:t>
            </a:r>
            <a:r>
              <a:rPr lang="en-US" altLang="el-GR" dirty="0"/>
              <a:t>  </a:t>
            </a:r>
            <a:endParaRPr lang="el-GR" altLang="el-GR" dirty="0"/>
          </a:p>
          <a:p>
            <a:pPr eaLnBrk="1" fontAlgn="auto" hangingPunct="1">
              <a:buClr>
                <a:schemeClr val="accent1">
                  <a:lumMod val="75000"/>
                </a:schemeClr>
              </a:buClr>
              <a:buFont typeface="Wingdings" panose="05000000000000000000" pitchFamily="2" charset="2"/>
              <a:buChar char="§"/>
              <a:defRPr/>
            </a:pPr>
            <a:endParaRPr lang="en-US" altLang="el-GR" dirty="0"/>
          </a:p>
          <a:p>
            <a:pPr eaLnBrk="1" fontAlgn="auto" hangingPunct="1">
              <a:buClr>
                <a:schemeClr val="accent1">
                  <a:lumMod val="75000"/>
                </a:schemeClr>
              </a:buClr>
              <a:buFont typeface="Wingdings" panose="05000000000000000000" pitchFamily="2" charset="2"/>
              <a:buChar char="§"/>
              <a:defRPr/>
            </a:pPr>
            <a:r>
              <a:rPr lang="en-US" altLang="el-GR" dirty="0">
                <a:solidFill>
                  <a:prstClr val="black"/>
                </a:solidFill>
              </a:rPr>
              <a:t> </a:t>
            </a:r>
            <a:r>
              <a:rPr lang="el-GR" altLang="el-GR" dirty="0">
                <a:solidFill>
                  <a:prstClr val="black"/>
                </a:solidFill>
              </a:rPr>
              <a:t>Προκαλείται από διάφορα είδη του πρωτόζωου-παρασίτου </a:t>
            </a:r>
            <a:r>
              <a:rPr lang="el-GR" altLang="el-GR" i="1" dirty="0">
                <a:solidFill>
                  <a:prstClr val="black"/>
                </a:solidFill>
              </a:rPr>
              <a:t>Leishmania</a:t>
            </a:r>
            <a:r>
              <a:rPr lang="el-GR" altLang="el-GR" dirty="0">
                <a:solidFill>
                  <a:prstClr val="black"/>
                </a:solidFill>
              </a:rPr>
              <a:t> που μεταδίδονται στον θηλαστικό ξενιστή με τσίμπημα </a:t>
            </a:r>
            <a:r>
              <a:rPr lang="el-GR" altLang="el-GR" b="1" dirty="0">
                <a:solidFill>
                  <a:prstClr val="black"/>
                </a:solidFill>
              </a:rPr>
              <a:t>σκνίπας </a:t>
            </a:r>
            <a:r>
              <a:rPr lang="el-GR" altLang="el-GR" dirty="0">
                <a:solidFill>
                  <a:prstClr val="black"/>
                </a:solidFill>
              </a:rPr>
              <a:t>του </a:t>
            </a:r>
            <a:r>
              <a:rPr lang="el-GR" altLang="el-GR" b="1" dirty="0">
                <a:solidFill>
                  <a:prstClr val="black"/>
                </a:solidFill>
              </a:rPr>
              <a:t>γένους</a:t>
            </a:r>
            <a:r>
              <a:rPr lang="el-GR" altLang="el-GR" b="1" i="1" dirty="0">
                <a:solidFill>
                  <a:prstClr val="black"/>
                </a:solidFill>
              </a:rPr>
              <a:t> </a:t>
            </a:r>
            <a:r>
              <a:rPr lang="el-GR" altLang="el-GR" b="1" i="1" dirty="0" err="1">
                <a:solidFill>
                  <a:prstClr val="black"/>
                </a:solidFill>
              </a:rPr>
              <a:t>Phlebotomus</a:t>
            </a:r>
            <a:r>
              <a:rPr lang="el-GR" altLang="el-GR" b="1" i="1" dirty="0">
                <a:solidFill>
                  <a:prstClr val="black"/>
                </a:solidFill>
              </a:rPr>
              <a:t> ή </a:t>
            </a:r>
            <a:r>
              <a:rPr lang="el-GR" altLang="el-GR" b="1" i="1" dirty="0" err="1">
                <a:solidFill>
                  <a:prstClr val="black"/>
                </a:solidFill>
              </a:rPr>
              <a:t>Lutzomyia</a:t>
            </a:r>
            <a:r>
              <a:rPr lang="el-GR" altLang="el-GR" i="1" dirty="0">
                <a:solidFill>
                  <a:prstClr val="black"/>
                </a:solidFill>
              </a:rPr>
              <a:t>.  </a:t>
            </a:r>
            <a:endParaRPr lang="el-GR" altLang="el-GR" dirty="0"/>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extLst>
          </p:cNvPr>
          <p:cNvSpPr>
            <a:spLocks noGrp="1"/>
          </p:cNvSpPr>
          <p:nvPr>
            <p:ph type="title"/>
          </p:nvPr>
        </p:nvSpPr>
        <p:spPr>
          <a:xfrm>
            <a:off x="1484313" y="368300"/>
            <a:ext cx="10018712" cy="1416050"/>
          </a:xfrm>
        </p:spPr>
        <p:txBody>
          <a:bodyPr rtlCol="0">
            <a:normAutofit/>
          </a:bodyPr>
          <a:lstStyle/>
          <a:p>
            <a:pPr eaLnBrk="1" fontAlgn="auto" hangingPunct="1">
              <a:spcAft>
                <a:spcPts val="0"/>
              </a:spcAft>
              <a:defRPr/>
            </a:pPr>
            <a:r>
              <a:rPr lang="en-US" b="1" i="1" dirty="0">
                <a:solidFill>
                  <a:srgbClr val="8A5C10"/>
                </a:solidFill>
                <a:effectLst>
                  <a:outerShdw blurRad="38100" dist="38100" dir="2700000" algn="tl">
                    <a:srgbClr val="000000">
                      <a:alpha val="43137"/>
                    </a:srgbClr>
                  </a:outerShdw>
                </a:effectLst>
                <a:latin typeface="+mn-lt"/>
                <a:cs typeface="Arial" pitchFamily="34" charset="0"/>
              </a:rPr>
              <a:t>DNA </a:t>
            </a:r>
            <a:r>
              <a:rPr lang="el-GR" b="1" i="1" dirty="0">
                <a:solidFill>
                  <a:srgbClr val="8A5C10"/>
                </a:solidFill>
                <a:effectLst>
                  <a:outerShdw blurRad="38100" dist="38100" dir="2700000" algn="tl">
                    <a:srgbClr val="000000">
                      <a:alpha val="43137"/>
                    </a:srgbClr>
                  </a:outerShdw>
                </a:effectLst>
                <a:latin typeface="+mn-lt"/>
                <a:cs typeface="Arial" pitchFamily="34" charset="0"/>
              </a:rPr>
              <a:t> τυποποίηση του παρασίτου</a:t>
            </a:r>
          </a:p>
        </p:txBody>
      </p:sp>
      <p:sp>
        <p:nvSpPr>
          <p:cNvPr id="25603" name="2 - Θέση περιεχομένου"/>
          <p:cNvSpPr>
            <a:spLocks noGrp="1" noChangeArrowheads="1"/>
          </p:cNvSpPr>
          <p:nvPr>
            <p:ph idx="1"/>
          </p:nvPr>
        </p:nvSpPr>
        <p:spPr>
          <a:xfrm>
            <a:off x="1484313" y="1784350"/>
            <a:ext cx="10707687" cy="5073650"/>
          </a:xfrm>
        </p:spPr>
        <p:txBody>
          <a:bodyPr/>
          <a:lstStyle/>
          <a:p>
            <a:pPr eaLnBrk="1" hangingPunct="1">
              <a:buFont typeface="Arial" charset="0"/>
              <a:buNone/>
            </a:pPr>
            <a:r>
              <a:rPr lang="el-GR" altLang="el-GR" b="1" u="sng" smtClean="0"/>
              <a:t>Συμπληρωματικές της </a:t>
            </a:r>
            <a:r>
              <a:rPr lang="en-US" altLang="el-GR" b="1" u="sng" smtClean="0"/>
              <a:t>MLEE</a:t>
            </a:r>
            <a:r>
              <a:rPr lang="el-GR" altLang="el-GR" b="1" u="sng" smtClean="0"/>
              <a:t> – γρήγορες - κλινικά δείγματα</a:t>
            </a:r>
          </a:p>
          <a:p>
            <a:pPr eaLnBrk="1" hangingPunct="1">
              <a:buFont typeface="Wingdings" pitchFamily="2" charset="2"/>
              <a:buChar char="§"/>
            </a:pPr>
            <a:r>
              <a:rPr lang="el-GR" altLang="el-GR" b="1" smtClean="0"/>
              <a:t>Καθορισμός νουκλεοτιδικής αλληλουχίας.</a:t>
            </a:r>
          </a:p>
          <a:p>
            <a:pPr eaLnBrk="1" hangingPunct="1">
              <a:buFont typeface="Wingdings" pitchFamily="2" charset="2"/>
              <a:buChar char="§"/>
            </a:pPr>
            <a:r>
              <a:rPr lang="el-GR" altLang="el-GR" b="1" smtClean="0"/>
              <a:t>Πολυμορφισμός διαμόρφωσης μονής έλικας.</a:t>
            </a:r>
          </a:p>
          <a:p>
            <a:pPr eaLnBrk="1" hangingPunct="1">
              <a:buFont typeface="Wingdings" pitchFamily="2" charset="2"/>
              <a:buChar char="§"/>
            </a:pPr>
            <a:r>
              <a:rPr lang="en-US" altLang="el-GR" b="1" smtClean="0"/>
              <a:t>Finger printing random amplified polymorphic DNA</a:t>
            </a:r>
            <a:r>
              <a:rPr lang="el-GR" altLang="el-GR" b="1" smtClean="0"/>
              <a:t>.</a:t>
            </a:r>
            <a:endParaRPr lang="en-US" altLang="el-GR" b="1" smtClean="0"/>
          </a:p>
          <a:p>
            <a:pPr eaLnBrk="1" hangingPunct="1">
              <a:buFont typeface="Wingdings" pitchFamily="2" charset="2"/>
              <a:buChar char="§"/>
            </a:pPr>
            <a:r>
              <a:rPr lang="el-GR" altLang="el-GR" b="1" smtClean="0"/>
              <a:t>Ανάλυση πολυμορφισμού  μεγέθους θραυσμάτων περιορισμού</a:t>
            </a:r>
            <a:r>
              <a:rPr lang="en-US" altLang="el-GR" b="1" smtClean="0"/>
              <a:t> </a:t>
            </a:r>
            <a:r>
              <a:rPr lang="el-GR" altLang="el-GR" b="1" smtClean="0"/>
              <a:t>του </a:t>
            </a:r>
            <a:r>
              <a:rPr lang="en-US" altLang="el-GR" b="1" smtClean="0"/>
              <a:t>kDNA</a:t>
            </a:r>
            <a:r>
              <a:rPr lang="el-GR" altLang="el-GR" b="1" smtClean="0"/>
              <a:t> </a:t>
            </a:r>
            <a:r>
              <a:rPr lang="en-US" altLang="el-GR" b="1" smtClean="0"/>
              <a:t>(Restriction Fragmnent Length Polymorphism)</a:t>
            </a:r>
            <a:r>
              <a:rPr lang="el-GR" altLang="el-GR" b="1" smtClean="0"/>
              <a:t>.</a:t>
            </a:r>
          </a:p>
          <a:p>
            <a:pPr eaLnBrk="1" hangingPunct="1">
              <a:buFont typeface="Wingdings" pitchFamily="2" charset="2"/>
              <a:buChar char="§"/>
            </a:pPr>
            <a:r>
              <a:rPr lang="el-GR" altLang="el-GR" b="1" smtClean="0"/>
              <a:t>Πολυεστιακή τυποποίηση μικροδορυφορικών αλληλουχιών (</a:t>
            </a:r>
            <a:r>
              <a:rPr lang="en-US" altLang="el-GR" b="1" smtClean="0">
                <a:solidFill>
                  <a:srgbClr val="FF0000"/>
                </a:solidFill>
              </a:rPr>
              <a:t>M</a:t>
            </a:r>
            <a:r>
              <a:rPr lang="en-US" altLang="el-GR" b="1" smtClean="0"/>
              <a:t>ulti </a:t>
            </a:r>
            <a:r>
              <a:rPr lang="en-US" altLang="el-GR" b="1" smtClean="0">
                <a:solidFill>
                  <a:srgbClr val="FF0000"/>
                </a:solidFill>
              </a:rPr>
              <a:t>L</a:t>
            </a:r>
            <a:r>
              <a:rPr lang="en-US" altLang="el-GR" b="1" smtClean="0"/>
              <a:t>ocus </a:t>
            </a:r>
            <a:r>
              <a:rPr lang="en-US" altLang="el-GR" b="1" smtClean="0">
                <a:solidFill>
                  <a:srgbClr val="FF0000"/>
                </a:solidFill>
              </a:rPr>
              <a:t>M</a:t>
            </a:r>
            <a:r>
              <a:rPr lang="en-US" altLang="el-GR" b="1" smtClean="0"/>
              <a:t>icrosatellite </a:t>
            </a:r>
            <a:r>
              <a:rPr lang="en-US" altLang="el-GR" b="1" smtClean="0">
                <a:solidFill>
                  <a:srgbClr val="FF0000"/>
                </a:solidFill>
              </a:rPr>
              <a:t>T</a:t>
            </a:r>
            <a:r>
              <a:rPr lang="en-US" altLang="el-GR" b="1" smtClean="0"/>
              <a:t>yping)</a:t>
            </a:r>
            <a:r>
              <a:rPr lang="el-GR" altLang="el-GR" b="1" smtClean="0"/>
              <a:t>.</a:t>
            </a:r>
          </a:p>
          <a:p>
            <a:pPr eaLnBrk="1" hangingPunct="1">
              <a:buFont typeface="Arial" charset="0"/>
              <a:buNone/>
            </a:pPr>
            <a:endParaRPr lang="el-GR" altLang="el-GR" smtClean="0"/>
          </a:p>
          <a:p>
            <a:pPr eaLnBrk="1" hangingPunct="1"/>
            <a:endParaRPr lang="el-GR" altLang="el-GR" smtClean="0"/>
          </a:p>
        </p:txBody>
      </p:sp>
    </p:spTree>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a:extLst>
              <a:ext uri="{FF2B5EF4-FFF2-40B4-BE49-F238E27FC236}"/>
            </a:extLst>
          </p:cNvPr>
          <p:cNvSpPr>
            <a:spLocks noGrp="1"/>
          </p:cNvSpPr>
          <p:nvPr>
            <p:ph type="title"/>
          </p:nvPr>
        </p:nvSpPr>
        <p:spPr>
          <a:xfrm>
            <a:off x="1484313" y="685800"/>
            <a:ext cx="10018712" cy="922338"/>
          </a:xfrm>
        </p:spPr>
        <p:txBody>
          <a:bodyPr rtlCol="0">
            <a:normAutofit/>
          </a:bodyPr>
          <a:lstStyle/>
          <a:p>
            <a:pPr eaLnBrk="1" fontAlgn="auto" hangingPunct="1">
              <a:spcAft>
                <a:spcPts val="0"/>
              </a:spcAft>
              <a:defRPr/>
            </a:pPr>
            <a:r>
              <a:rPr lang="en-US" altLang="el-GR" b="1" i="1" dirty="0" err="1">
                <a:solidFill>
                  <a:srgbClr val="FF0000"/>
                </a:solidFill>
                <a:effectLst>
                  <a:outerShdw blurRad="38100" dist="38100" dir="2700000" algn="tl">
                    <a:srgbClr val="000000">
                      <a:alpha val="43137"/>
                    </a:srgbClr>
                  </a:outerShdw>
                </a:effectLst>
              </a:rPr>
              <a:t>kDNA</a:t>
            </a:r>
            <a:endParaRPr lang="el-GR" altLang="el-GR" b="1" i="1" dirty="0">
              <a:solidFill>
                <a:srgbClr val="FF0000"/>
              </a:solidFill>
              <a:effectLst>
                <a:outerShdw blurRad="38100" dist="38100" dir="2700000" algn="tl">
                  <a:srgbClr val="000000">
                    <a:alpha val="43137"/>
                  </a:srgbClr>
                </a:outerShdw>
              </a:effectLst>
            </a:endParaRPr>
          </a:p>
        </p:txBody>
      </p:sp>
      <p:sp>
        <p:nvSpPr>
          <p:cNvPr id="23555" name="2 - Θέση περιεχομένου">
            <a:extLst>
              <a:ext uri="{FF2B5EF4-FFF2-40B4-BE49-F238E27FC236}"/>
            </a:extLst>
          </p:cNvPr>
          <p:cNvSpPr>
            <a:spLocks noGrp="1"/>
          </p:cNvSpPr>
          <p:nvPr>
            <p:ph idx="1"/>
          </p:nvPr>
        </p:nvSpPr>
        <p:spPr>
          <a:xfrm>
            <a:off x="1484313" y="1608138"/>
            <a:ext cx="10018712" cy="4984750"/>
          </a:xfrm>
        </p:spPr>
        <p:txBody>
          <a:bodyPr rtlCol="0">
            <a:normAutofit lnSpcReduction="10000"/>
          </a:bodyPr>
          <a:lstStyle/>
          <a:p>
            <a:pPr eaLnBrk="1" fontAlgn="auto" hangingPunct="1">
              <a:buClr>
                <a:schemeClr val="accent1">
                  <a:lumMod val="75000"/>
                </a:schemeClr>
              </a:buClr>
              <a:buFont typeface="Wingdings" panose="05000000000000000000" pitchFamily="2" charset="2"/>
              <a:buChar char="Ø"/>
              <a:defRPr/>
            </a:pPr>
            <a:r>
              <a:rPr lang="en-US" altLang="el-GR" b="1" dirty="0" err="1"/>
              <a:t>kDNA</a:t>
            </a:r>
            <a:r>
              <a:rPr lang="en-US" altLang="el-GR" b="1" dirty="0"/>
              <a:t>: </a:t>
            </a:r>
            <a:r>
              <a:rPr lang="el-GR" altLang="el-GR" dirty="0"/>
              <a:t>Γενετικό υλικό του</a:t>
            </a:r>
            <a:r>
              <a:rPr lang="el-GR" altLang="el-GR" u="sng" dirty="0"/>
              <a:t> </a:t>
            </a:r>
            <a:r>
              <a:rPr lang="el-GR" altLang="el-GR" b="1" i="1" u="sng" dirty="0" err="1"/>
              <a:t>κινητοπλάστη</a:t>
            </a:r>
            <a:r>
              <a:rPr lang="el-GR" altLang="el-GR" b="1" i="1" u="sng" dirty="0"/>
              <a:t> </a:t>
            </a:r>
            <a:r>
              <a:rPr lang="el-GR" altLang="el-GR" dirty="0"/>
              <a:t>που απαρτίζεται από ένα πολυάριθμο δίκτυο κυκλικών μορίων </a:t>
            </a:r>
            <a:r>
              <a:rPr lang="en-US" altLang="el-GR" dirty="0"/>
              <a:t>DNA</a:t>
            </a:r>
            <a:r>
              <a:rPr lang="el-GR" altLang="el-GR" dirty="0"/>
              <a:t> </a:t>
            </a:r>
            <a:r>
              <a:rPr lang="el-GR" altLang="el-GR" dirty="0" err="1"/>
              <a:t>μικρόκυκλους</a:t>
            </a:r>
            <a:r>
              <a:rPr lang="el-GR" altLang="el-GR" dirty="0"/>
              <a:t> (10.000) και </a:t>
            </a:r>
            <a:r>
              <a:rPr lang="el-GR" altLang="el-GR" dirty="0" err="1"/>
              <a:t>μεγάκυκλους</a:t>
            </a:r>
            <a:r>
              <a:rPr lang="el-GR" altLang="el-GR" dirty="0"/>
              <a:t> (50).</a:t>
            </a:r>
            <a:r>
              <a:rPr lang="en-US" altLang="el-GR" dirty="0"/>
              <a:t> </a:t>
            </a:r>
            <a:r>
              <a:rPr lang="el-GR" altLang="el-GR" dirty="0"/>
              <a:t>Είναι μία από τις πιο </a:t>
            </a:r>
            <a:r>
              <a:rPr lang="el-GR" altLang="el-GR" dirty="0" err="1"/>
              <a:t>ασυνήθηστες</a:t>
            </a:r>
            <a:r>
              <a:rPr lang="el-GR" altLang="el-GR" dirty="0"/>
              <a:t> μορφές </a:t>
            </a:r>
            <a:r>
              <a:rPr lang="en-US" altLang="el-GR" dirty="0"/>
              <a:t>DNA </a:t>
            </a:r>
            <a:r>
              <a:rPr lang="el-GR" altLang="el-GR" dirty="0"/>
              <a:t>στη φύση.</a:t>
            </a:r>
          </a:p>
          <a:p>
            <a:pPr eaLnBrk="1" fontAlgn="auto" hangingPunct="1">
              <a:buClr>
                <a:schemeClr val="accent1">
                  <a:lumMod val="75000"/>
                </a:schemeClr>
              </a:buClr>
              <a:buFont typeface="Wingdings" panose="05000000000000000000" pitchFamily="2" charset="2"/>
              <a:buChar char="Ø"/>
              <a:defRPr/>
            </a:pPr>
            <a:r>
              <a:rPr lang="en-US" altLang="el-GR" b="1" dirty="0"/>
              <a:t>M</a:t>
            </a:r>
            <a:r>
              <a:rPr lang="el-GR" altLang="el-GR" b="1" dirty="0" err="1"/>
              <a:t>εγάκυκλοι</a:t>
            </a:r>
            <a:r>
              <a:rPr lang="en-US" altLang="el-GR" dirty="0"/>
              <a:t>: </a:t>
            </a:r>
            <a:r>
              <a:rPr lang="el-GR" altLang="el-GR" dirty="0"/>
              <a:t>μεταγραφή μορίων </a:t>
            </a:r>
            <a:r>
              <a:rPr lang="en-US" altLang="el-GR" dirty="0"/>
              <a:t>rRNA</a:t>
            </a:r>
            <a:r>
              <a:rPr lang="el-GR" altLang="el-GR" dirty="0"/>
              <a:t> και </a:t>
            </a:r>
            <a:r>
              <a:rPr lang="el-GR" altLang="el-GR" dirty="0" err="1" smtClean="0"/>
              <a:t>εκφραση</a:t>
            </a:r>
            <a:r>
              <a:rPr lang="el-GR" altLang="el-GR" dirty="0" smtClean="0"/>
              <a:t> </a:t>
            </a:r>
            <a:r>
              <a:rPr lang="el-GR" altLang="el-GR" dirty="0"/>
              <a:t>πρωτεϊνών που εμπλέκονται στην αναπνευστική αλυσίδα και στην οξειδωτική </a:t>
            </a:r>
            <a:r>
              <a:rPr lang="el-GR" altLang="el-GR" dirty="0" err="1"/>
              <a:t>φωσφορυλίωση</a:t>
            </a:r>
            <a:r>
              <a:rPr lang="el-GR" altLang="el-GR" dirty="0"/>
              <a:t>.</a:t>
            </a:r>
          </a:p>
          <a:p>
            <a:pPr eaLnBrk="1" fontAlgn="auto" hangingPunct="1">
              <a:buClr>
                <a:schemeClr val="accent1">
                  <a:lumMod val="75000"/>
                </a:schemeClr>
              </a:buClr>
              <a:buFont typeface="Wingdings" panose="05000000000000000000" pitchFamily="2" charset="2"/>
              <a:buChar char="Ø"/>
              <a:defRPr/>
            </a:pPr>
            <a:r>
              <a:rPr lang="el-GR" altLang="el-GR" b="1" dirty="0" err="1"/>
              <a:t>Μικρόκυκλοι</a:t>
            </a:r>
            <a:r>
              <a:rPr lang="en-US" altLang="el-GR" b="1" dirty="0"/>
              <a:t>:</a:t>
            </a:r>
            <a:r>
              <a:rPr lang="el-GR" altLang="el-GR" b="1" dirty="0"/>
              <a:t> </a:t>
            </a:r>
            <a:r>
              <a:rPr lang="el-GR" altLang="el-GR" dirty="0"/>
              <a:t>ομάδα μορίων με ετερογενή αλληλουχία. Κωδικοποιούν </a:t>
            </a:r>
            <a:r>
              <a:rPr lang="en-US" altLang="el-GR" dirty="0"/>
              <a:t>RNA</a:t>
            </a:r>
            <a:r>
              <a:rPr lang="el-GR" altLang="el-GR" dirty="0"/>
              <a:t> οδηγούς που εμπλέκονται στους μηχανισμούς επιδιόρθωσης </a:t>
            </a:r>
            <a:r>
              <a:rPr lang="en-US" altLang="el-GR" dirty="0"/>
              <a:t>RNA </a:t>
            </a:r>
            <a:r>
              <a:rPr lang="el-GR" altLang="el-GR" dirty="0"/>
              <a:t>των </a:t>
            </a:r>
            <a:r>
              <a:rPr lang="el-GR" altLang="el-GR" dirty="0" err="1"/>
              <a:t>μεγάκυκλων</a:t>
            </a:r>
            <a:r>
              <a:rPr lang="el-GR" altLang="el-GR" dirty="0"/>
              <a:t>. </a:t>
            </a:r>
          </a:p>
          <a:p>
            <a:pPr eaLnBrk="1" fontAlgn="auto" hangingPunct="1">
              <a:buClr>
                <a:schemeClr val="accent1">
                  <a:lumMod val="75000"/>
                </a:schemeClr>
              </a:buClr>
              <a:buFont typeface="Wingdings" panose="05000000000000000000" pitchFamily="2" charset="2"/>
              <a:buChar char="Ø"/>
              <a:defRPr/>
            </a:pPr>
            <a:r>
              <a:rPr lang="el-GR" altLang="el-GR" b="1" dirty="0"/>
              <a:t>   Χωρίζουν τυχαία κατά την μίτωση –σημαντικός παράγοντας διαφοροποίησης των πληθυσμών (</a:t>
            </a:r>
            <a:r>
              <a:rPr lang="en-US" altLang="el-GR" b="1" dirty="0" err="1"/>
              <a:t>minicircle</a:t>
            </a:r>
            <a:r>
              <a:rPr lang="en-US" altLang="el-GR" b="1" dirty="0"/>
              <a:t> population grift)</a:t>
            </a:r>
            <a:r>
              <a:rPr lang="el-GR" altLang="el-GR" b="1" dirty="0"/>
              <a:t>.</a:t>
            </a:r>
          </a:p>
          <a:p>
            <a:pPr eaLnBrk="1" fontAlgn="auto" hangingPunct="1">
              <a:buClr>
                <a:schemeClr val="accent1">
                  <a:lumMod val="75000"/>
                </a:schemeClr>
              </a:buClr>
              <a:buFont typeface="Arial"/>
              <a:buChar char="•"/>
              <a:defRPr/>
            </a:pPr>
            <a:endParaRPr lang="el-GR" altLang="el-GR" dirty="0"/>
          </a:p>
        </p:txBody>
      </p:sp>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Εικόνα 3">
            <a:extLst>
              <a:ext uri="{FF2B5EF4-FFF2-40B4-BE49-F238E27FC236}"/>
            </a:extLst>
          </p:cNvPr>
          <p:cNvPicPr>
            <a:picLocks noChangeAspect="1" noChangeArrowheads="1"/>
          </p:cNvPicPr>
          <p:nvPr/>
        </p:nvPicPr>
        <p:blipFill>
          <a:blip r:embed="rId2" cstate="print">
            <a:extLst>
              <a:ext uri="{28A0092B-C50C-407E-A947-70E740481C1C}"/>
            </a:extLst>
          </a:blip>
          <a:srcRect/>
          <a:stretch>
            <a:fillRect/>
          </a:stretch>
        </p:blipFill>
        <p:spPr bwMode="auto">
          <a:xfrm>
            <a:off x="1387989" y="1139826"/>
            <a:ext cx="4808537" cy="50720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pic>
        <p:nvPicPr>
          <p:cNvPr id="28675" name="Εικόνα 4">
            <a:extLst>
              <a:ext uri="{FF2B5EF4-FFF2-40B4-BE49-F238E27FC236}"/>
            </a:extLst>
          </p:cNvPr>
          <p:cNvPicPr>
            <a:picLocks noChangeAspect="1" noChangeArrowheads="1"/>
          </p:cNvPicPr>
          <p:nvPr/>
        </p:nvPicPr>
        <p:blipFill>
          <a:blip r:embed="rId3" cstate="print">
            <a:extLst>
              <a:ext uri="{28A0092B-C50C-407E-A947-70E740481C1C}"/>
            </a:extLst>
          </a:blip>
          <a:srcRect/>
          <a:stretch>
            <a:fillRect/>
          </a:stretch>
        </p:blipFill>
        <p:spPr bwMode="auto">
          <a:xfrm>
            <a:off x="6534150" y="1039813"/>
            <a:ext cx="5235575" cy="50720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sp>
        <p:nvSpPr>
          <p:cNvPr id="27652" name="4 - Ορθογώνιο"/>
          <p:cNvSpPr>
            <a:spLocks noChangeArrowheads="1"/>
          </p:cNvSpPr>
          <p:nvPr/>
        </p:nvSpPr>
        <p:spPr bwMode="auto">
          <a:xfrm>
            <a:off x="8062913" y="6211888"/>
            <a:ext cx="4129087" cy="646112"/>
          </a:xfrm>
          <a:prstGeom prst="rect">
            <a:avLst/>
          </a:prstGeom>
          <a:noFill/>
          <a:ln w="9525">
            <a:solidFill>
              <a:srgbClr val="000000"/>
            </a:solidFill>
            <a:miter lim="800000"/>
            <a:headEnd/>
            <a:tailEnd/>
          </a:ln>
        </p:spPr>
        <p:txBody>
          <a:bodyPr>
            <a:spAutoFit/>
          </a:bodyPr>
          <a:lstStyle/>
          <a:p>
            <a:r>
              <a:rPr lang="en-US" altLang="el-GR"/>
              <a:t>http://dna.kdna.ucla.edu/parasite_course-old/kdna/subchapters/kdna1.htm</a:t>
            </a:r>
            <a:endParaRPr lang="el-GR" altLang="el-GR"/>
          </a:p>
        </p:txBody>
      </p:sp>
    </p:spTree>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a:extLst>
              <a:ext uri="{FF2B5EF4-FFF2-40B4-BE49-F238E27FC236}"/>
            </a:extLst>
          </p:cNvPr>
          <p:cNvSpPr>
            <a:spLocks noGrp="1"/>
          </p:cNvSpPr>
          <p:nvPr>
            <p:ph type="title"/>
          </p:nvPr>
        </p:nvSpPr>
        <p:spPr>
          <a:xfrm>
            <a:off x="1252538" y="0"/>
            <a:ext cx="10939462" cy="1751013"/>
          </a:xfrm>
        </p:spPr>
        <p:txBody>
          <a:bodyPr rtlCol="0">
            <a:normAutofit fontScale="90000"/>
          </a:bodyPr>
          <a:lstStyle/>
          <a:p>
            <a:pPr eaLnBrk="1" fontAlgn="auto" hangingPunct="1">
              <a:spcAft>
                <a:spcPts val="0"/>
              </a:spcAft>
              <a:defRPr/>
            </a:pPr>
            <a:r>
              <a:rPr lang="en-GB" b="1" dirty="0">
                <a:solidFill>
                  <a:srgbClr val="FF0000"/>
                </a:solidFill>
                <a:effectLst>
                  <a:outerShdw blurRad="38100" dist="38100" dir="2700000" algn="tl">
                    <a:srgbClr val="000000">
                      <a:alpha val="43137"/>
                    </a:srgbClr>
                  </a:outerShdw>
                </a:effectLst>
                <a:latin typeface="+mn-lt"/>
              </a:rPr>
              <a:t/>
            </a:r>
            <a:br>
              <a:rPr lang="en-GB" b="1" dirty="0">
                <a:solidFill>
                  <a:srgbClr val="FF0000"/>
                </a:solidFill>
                <a:effectLst>
                  <a:outerShdw blurRad="38100" dist="38100" dir="2700000" algn="tl">
                    <a:srgbClr val="000000">
                      <a:alpha val="43137"/>
                    </a:srgbClr>
                  </a:outerShdw>
                </a:effectLst>
                <a:latin typeface="+mn-lt"/>
              </a:rPr>
            </a:br>
            <a:r>
              <a:rPr lang="en-GB" b="1" dirty="0" err="1">
                <a:solidFill>
                  <a:srgbClr val="FF0000"/>
                </a:solidFill>
                <a:effectLst>
                  <a:outerShdw blurRad="38100" dist="38100" dir="2700000" algn="tl">
                    <a:srgbClr val="000000">
                      <a:alpha val="43137"/>
                    </a:srgbClr>
                  </a:outerShdw>
                </a:effectLst>
                <a:latin typeface="+mn-lt"/>
              </a:rPr>
              <a:t>kDNA</a:t>
            </a:r>
            <a:r>
              <a:rPr lang="en-GB" b="1" dirty="0">
                <a:solidFill>
                  <a:srgbClr val="FF0000"/>
                </a:solidFill>
                <a:effectLst>
                  <a:outerShdw blurRad="38100" dist="38100" dir="2700000" algn="tl">
                    <a:srgbClr val="000000">
                      <a:alpha val="43137"/>
                    </a:srgbClr>
                  </a:outerShdw>
                </a:effectLst>
                <a:latin typeface="+mn-lt"/>
              </a:rPr>
              <a:t> PCR- Restriction Fragment Length Polymorphism (RFLP)</a:t>
            </a:r>
            <a:br>
              <a:rPr lang="en-GB" b="1" dirty="0">
                <a:solidFill>
                  <a:srgbClr val="FF0000"/>
                </a:solidFill>
                <a:effectLst>
                  <a:outerShdw blurRad="38100" dist="38100" dir="2700000" algn="tl">
                    <a:srgbClr val="000000">
                      <a:alpha val="43137"/>
                    </a:srgbClr>
                  </a:outerShdw>
                </a:effectLst>
                <a:latin typeface="+mn-lt"/>
              </a:rPr>
            </a:br>
            <a:endParaRPr lang="el-GR" b="1" dirty="0">
              <a:solidFill>
                <a:srgbClr val="FF0000"/>
              </a:solidFill>
              <a:effectLst>
                <a:outerShdw blurRad="38100" dist="38100" dir="2700000" algn="tl">
                  <a:srgbClr val="000000">
                    <a:alpha val="43137"/>
                  </a:srgbClr>
                </a:outerShdw>
              </a:effectLst>
              <a:latin typeface="+mn-lt"/>
            </a:endParaRPr>
          </a:p>
        </p:txBody>
      </p:sp>
      <p:sp>
        <p:nvSpPr>
          <p:cNvPr id="22531" name="2 - Θέση περιεχομένου">
            <a:extLst>
              <a:ext uri="{FF2B5EF4-FFF2-40B4-BE49-F238E27FC236}"/>
            </a:extLst>
          </p:cNvPr>
          <p:cNvSpPr>
            <a:spLocks noGrp="1"/>
          </p:cNvSpPr>
          <p:nvPr>
            <p:ph idx="1"/>
          </p:nvPr>
        </p:nvSpPr>
        <p:spPr>
          <a:xfrm>
            <a:off x="1484313" y="1751013"/>
            <a:ext cx="10707687" cy="4605337"/>
          </a:xfrm>
        </p:spPr>
        <p:txBody>
          <a:bodyPr rtlCol="0">
            <a:normAutofit/>
          </a:bodyPr>
          <a:lstStyle/>
          <a:p>
            <a:pPr eaLnBrk="1" fontAlgn="auto" hangingPunct="1">
              <a:buClr>
                <a:schemeClr val="accent1">
                  <a:lumMod val="75000"/>
                </a:schemeClr>
              </a:buClr>
              <a:buFont typeface="Wingdings" panose="05000000000000000000" pitchFamily="2" charset="2"/>
              <a:buChar char="ü"/>
              <a:defRPr/>
            </a:pPr>
            <a:r>
              <a:rPr lang="el-GR" altLang="el-GR" b="1" dirty="0"/>
              <a:t>Βελτιώθηκε με την αντικατάσταση του </a:t>
            </a:r>
            <a:r>
              <a:rPr lang="el-GR" altLang="el-GR" b="1" dirty="0" err="1"/>
              <a:t>α΄σταδίου</a:t>
            </a:r>
            <a:r>
              <a:rPr lang="el-GR" altLang="el-GR" b="1" dirty="0"/>
              <a:t> απομόνωσης του </a:t>
            </a:r>
            <a:r>
              <a:rPr lang="en-US" altLang="el-GR" b="1" dirty="0" err="1"/>
              <a:t>kDNA</a:t>
            </a:r>
            <a:r>
              <a:rPr lang="el-GR" altLang="el-GR" b="1" dirty="0"/>
              <a:t> με ενίσχυση των </a:t>
            </a:r>
            <a:r>
              <a:rPr lang="el-GR" altLang="el-GR" b="1" dirty="0" err="1"/>
              <a:t>μικροκύκλων</a:t>
            </a:r>
            <a:r>
              <a:rPr lang="el-GR" altLang="el-GR" b="1" dirty="0"/>
              <a:t> με </a:t>
            </a:r>
            <a:r>
              <a:rPr lang="en-US" altLang="el-GR" b="1" dirty="0"/>
              <a:t>PCR. </a:t>
            </a:r>
          </a:p>
          <a:p>
            <a:pPr eaLnBrk="1" fontAlgn="auto" hangingPunct="1">
              <a:buClr>
                <a:schemeClr val="accent1">
                  <a:lumMod val="75000"/>
                </a:schemeClr>
              </a:buClr>
              <a:buFont typeface="Wingdings" panose="05000000000000000000" pitchFamily="2" charset="2"/>
              <a:buChar char="ü"/>
              <a:defRPr/>
            </a:pPr>
            <a:r>
              <a:rPr lang="el-GR" altLang="el-GR" b="1" dirty="0"/>
              <a:t>Παρατηρείται εκτεταμένος πολυμορφισμός λόγω των διαφορών στους πολυάριθμους </a:t>
            </a:r>
            <a:r>
              <a:rPr lang="el-GR" altLang="el-GR" b="1" dirty="0" err="1"/>
              <a:t>μικρόκυκλους</a:t>
            </a:r>
            <a:r>
              <a:rPr lang="el-GR" altLang="el-GR" b="1" dirty="0"/>
              <a:t>.</a:t>
            </a:r>
            <a:endParaRPr lang="en-US" altLang="el-GR" b="1" dirty="0"/>
          </a:p>
          <a:p>
            <a:pPr marL="0" indent="0" eaLnBrk="1" fontAlgn="auto" hangingPunct="1">
              <a:buClr>
                <a:schemeClr val="accent1">
                  <a:lumMod val="75000"/>
                </a:schemeClr>
              </a:buClr>
              <a:buFont typeface="Arial"/>
              <a:buNone/>
              <a:defRPr/>
            </a:pPr>
            <a:r>
              <a:rPr lang="el-GR" altLang="el-GR" b="1" dirty="0">
                <a:effectLst>
                  <a:outerShdw blurRad="38100" dist="38100" dir="2700000" algn="tl">
                    <a:srgbClr val="000000">
                      <a:alpha val="43137"/>
                    </a:srgbClr>
                  </a:outerShdw>
                </a:effectLst>
              </a:rPr>
              <a:t>Όμως</a:t>
            </a:r>
            <a:r>
              <a:rPr lang="en-US" altLang="el-GR" b="1" dirty="0">
                <a:effectLst>
                  <a:outerShdw blurRad="38100" dist="38100" dir="2700000" algn="tl">
                    <a:srgbClr val="000000">
                      <a:alpha val="43137"/>
                    </a:srgbClr>
                  </a:outerShdw>
                </a:effectLst>
              </a:rPr>
              <a:t>: </a:t>
            </a:r>
            <a:endParaRPr lang="el-GR" altLang="el-GR" b="1" dirty="0">
              <a:effectLst>
                <a:outerShdw blurRad="38100" dist="38100" dir="2700000" algn="tl">
                  <a:srgbClr val="000000">
                    <a:alpha val="43137"/>
                  </a:srgbClr>
                </a:outerShdw>
              </a:effectLst>
            </a:endParaRPr>
          </a:p>
          <a:p>
            <a:pPr eaLnBrk="1" fontAlgn="auto" hangingPunct="1">
              <a:buClr>
                <a:schemeClr val="accent1">
                  <a:lumMod val="75000"/>
                </a:schemeClr>
              </a:buClr>
              <a:buFont typeface="Arial"/>
              <a:buChar char="•"/>
              <a:defRPr/>
            </a:pPr>
            <a:r>
              <a:rPr lang="el-GR" altLang="el-GR" b="1" dirty="0"/>
              <a:t>Πολύπλοκη επεξεργασία δεδομένων (μικρή συγκέντρωση αρχικού προϊόντος </a:t>
            </a:r>
            <a:r>
              <a:rPr lang="en-US" altLang="el-GR" b="1" dirty="0"/>
              <a:t>PCR</a:t>
            </a:r>
            <a:r>
              <a:rPr lang="el-GR" altLang="el-GR" b="1" dirty="0"/>
              <a:t>, μερικής πέψης, μικροδιαφορές στην συγκέντρωση του πηκτώματος, στην χρώση,  στην ποιότητα της φωτογράφησης).</a:t>
            </a:r>
            <a:endParaRPr lang="en-US" altLang="el-GR" b="1" dirty="0"/>
          </a:p>
          <a:p>
            <a:pPr eaLnBrk="1" fontAlgn="auto" hangingPunct="1">
              <a:buClr>
                <a:schemeClr val="accent1">
                  <a:lumMod val="75000"/>
                </a:schemeClr>
              </a:buClr>
              <a:buFont typeface="Arial" pitchFamily="34" charset="0"/>
              <a:buChar char="•"/>
              <a:defRPr/>
            </a:pPr>
            <a:r>
              <a:rPr lang="en-US" altLang="el-GR" b="1" dirty="0"/>
              <a:t>   </a:t>
            </a:r>
            <a:r>
              <a:rPr lang="el-GR" altLang="el-GR" b="1" dirty="0"/>
              <a:t> Χρήση μηχανημάτων υψηλής ανάλυσης (</a:t>
            </a:r>
            <a:r>
              <a:rPr lang="en-US" altLang="el-GR" b="1" dirty="0"/>
              <a:t>capillary electrophoresis</a:t>
            </a:r>
            <a:r>
              <a:rPr lang="el-GR" altLang="el-GR" b="1" dirty="0"/>
              <a:t>).</a:t>
            </a:r>
          </a:p>
          <a:p>
            <a:pPr eaLnBrk="1" fontAlgn="auto" hangingPunct="1">
              <a:buClr>
                <a:schemeClr val="accent1">
                  <a:lumMod val="75000"/>
                </a:schemeClr>
              </a:buClr>
              <a:buFont typeface="Arial" pitchFamily="34" charset="0"/>
              <a:buChar char="•"/>
              <a:defRPr/>
            </a:pPr>
            <a:r>
              <a:rPr lang="el-GR" altLang="el-GR" b="1" dirty="0"/>
              <a:t>    Αυστηρά καθορισμένο πρωτόκολλο εργασίας.</a:t>
            </a:r>
            <a:endParaRPr lang="en-US" altLang="el-GR" b="1"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extLst>
          </p:cNvPr>
          <p:cNvSpPr>
            <a:spLocks noGrp="1"/>
          </p:cNvSpPr>
          <p:nvPr>
            <p:ph type="title"/>
          </p:nvPr>
        </p:nvSpPr>
        <p:spPr>
          <a:xfrm>
            <a:off x="1120775" y="3008313"/>
            <a:ext cx="3275013" cy="663575"/>
          </a:xfrm>
        </p:spPr>
        <p:txBody>
          <a:bodyPr rtlCol="0"/>
          <a:lstStyle/>
          <a:p>
            <a:pPr eaLnBrk="1" fontAlgn="auto" hangingPunct="1">
              <a:spcAft>
                <a:spcPts val="0"/>
              </a:spcAft>
              <a:defRPr/>
            </a:pPr>
            <a:r>
              <a:rPr lang="en-US" b="1" dirty="0" err="1">
                <a:effectLst>
                  <a:outerShdw blurRad="38100" dist="38100" dir="2700000" algn="tl">
                    <a:srgbClr val="000000">
                      <a:alpha val="43137"/>
                    </a:srgbClr>
                  </a:outerShdw>
                </a:effectLst>
              </a:rPr>
              <a:t>kDNA</a:t>
            </a:r>
            <a:r>
              <a:rPr lang="en-US" b="1" dirty="0">
                <a:effectLst>
                  <a:outerShdw blurRad="38100" dist="38100" dir="2700000" algn="tl">
                    <a:srgbClr val="000000">
                      <a:alpha val="43137"/>
                    </a:srgbClr>
                  </a:outerShdw>
                </a:effectLst>
              </a:rPr>
              <a:t> PCR-RFLP</a:t>
            </a:r>
            <a:endParaRPr lang="el-GR" b="1" dirty="0">
              <a:effectLst>
                <a:outerShdw blurRad="38100" dist="38100" dir="2700000" algn="tl">
                  <a:srgbClr val="000000">
                    <a:alpha val="43137"/>
                  </a:srgbClr>
                </a:outerShdw>
              </a:effectLst>
            </a:endParaRPr>
          </a:p>
        </p:txBody>
      </p:sp>
      <p:pic>
        <p:nvPicPr>
          <p:cNvPr id="30724" name="8 - Θέση περιεχομένου" descr="Fig-1-PCR-amplified-products-from-the-conserved-region-of-Leishmania-minicircle-kDNA.png">
            <a:extLst>
              <a:ext uri="{FF2B5EF4-FFF2-40B4-BE49-F238E27FC236}"/>
            </a:extLst>
          </p:cNvPr>
          <p:cNvPicPr>
            <a:picLocks noGrp="1" noChangeAspect="1"/>
          </p:cNvPicPr>
          <p:nvPr>
            <p:ph idx="1"/>
          </p:nvPr>
        </p:nvPicPr>
        <p:blipFill>
          <a:blip r:embed="rId2"/>
          <a:srcRect/>
          <a:stretch>
            <a:fillRect/>
          </a:stretch>
        </p:blipFill>
        <p:spPr>
          <a:xfrm>
            <a:off x="4281488" y="512763"/>
            <a:ext cx="7221537" cy="5181600"/>
          </a:xfrm>
          <a:effectLst>
            <a:outerShdw blurRad="292100" dist="139700" dir="2700000" algn="tl" rotWithShape="0">
              <a:srgbClr val="333333">
                <a:alpha val="65000"/>
              </a:srgbClr>
            </a:outerShdw>
          </a:effectLst>
        </p:spPr>
      </p:pic>
      <p:sp>
        <p:nvSpPr>
          <p:cNvPr id="29700" name="10 - Ορθογώνιο"/>
          <p:cNvSpPr>
            <a:spLocks noChangeArrowheads="1"/>
          </p:cNvSpPr>
          <p:nvPr/>
        </p:nvSpPr>
        <p:spPr bwMode="auto">
          <a:xfrm>
            <a:off x="9144000" y="6084888"/>
            <a:ext cx="6096000" cy="368300"/>
          </a:xfrm>
          <a:prstGeom prst="rect">
            <a:avLst/>
          </a:prstGeom>
          <a:noFill/>
          <a:ln w="9525">
            <a:noFill/>
            <a:miter lim="800000"/>
            <a:headEnd/>
            <a:tailEnd/>
          </a:ln>
        </p:spPr>
        <p:txBody>
          <a:bodyPr>
            <a:spAutoFit/>
          </a:bodyPr>
          <a:lstStyle/>
          <a:p>
            <a:r>
              <a:rPr lang="en-US" altLang="el-GR"/>
              <a:t>de Andrade HM et al.2006.</a:t>
            </a:r>
          </a:p>
        </p:txBody>
      </p:sp>
    </p:spTree>
  </p:cSld>
  <p:clrMapOvr>
    <a:masterClrMapping/>
  </p:clrMapOvr>
  <p:transition spd="slow">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extLst>
          </p:cNvPr>
          <p:cNvSpPr>
            <a:spLocks noGrp="1"/>
          </p:cNvSpPr>
          <p:nvPr>
            <p:ph type="title"/>
          </p:nvPr>
        </p:nvSpPr>
        <p:spPr>
          <a:xfrm>
            <a:off x="1624013" y="415925"/>
            <a:ext cx="10018712" cy="1349375"/>
          </a:xfrm>
        </p:spPr>
        <p:txBody>
          <a:bodyPr rtlCol="0">
            <a:normAutofit/>
          </a:bodyPr>
          <a:lstStyle/>
          <a:p>
            <a:pPr eaLnBrk="1" fontAlgn="auto" hangingPunct="1">
              <a:spcAft>
                <a:spcPts val="0"/>
              </a:spcAft>
              <a:defRPr/>
            </a:pPr>
            <a:r>
              <a:rPr lang="el-GR" b="1" i="1" dirty="0">
                <a:solidFill>
                  <a:schemeClr val="accent1">
                    <a:lumMod val="75000"/>
                  </a:schemeClr>
                </a:solidFill>
                <a:effectLst>
                  <a:outerShdw blurRad="38100" dist="38100" dir="2700000" algn="tl">
                    <a:srgbClr val="000000">
                      <a:alpha val="43137"/>
                    </a:srgbClr>
                  </a:outerShdw>
                </a:effectLst>
                <a:latin typeface="+mn-lt"/>
              </a:rPr>
              <a:t>ΜΙΚΡΟΔΟΡΥΦΟΡΟΙ</a:t>
            </a:r>
            <a:r>
              <a:rPr lang="en-US" b="1" i="1" dirty="0">
                <a:solidFill>
                  <a:schemeClr val="accent1">
                    <a:lumMod val="75000"/>
                  </a:schemeClr>
                </a:solidFill>
                <a:effectLst>
                  <a:outerShdw blurRad="38100" dist="38100" dir="2700000" algn="tl">
                    <a:srgbClr val="000000">
                      <a:alpha val="43137"/>
                    </a:srgbClr>
                  </a:outerShdw>
                </a:effectLst>
                <a:latin typeface="+mn-lt"/>
              </a:rPr>
              <a:t>   (1)</a:t>
            </a:r>
            <a:endParaRPr lang="el-GR" b="1" i="1" dirty="0">
              <a:solidFill>
                <a:schemeClr val="accent1">
                  <a:lumMod val="75000"/>
                </a:schemeClr>
              </a:solidFill>
              <a:effectLst>
                <a:outerShdw blurRad="38100" dist="38100" dir="2700000" algn="tl">
                  <a:srgbClr val="000000">
                    <a:alpha val="43137"/>
                  </a:srgbClr>
                </a:outerShdw>
              </a:effectLst>
              <a:latin typeface="+mn-lt"/>
            </a:endParaRPr>
          </a:p>
        </p:txBody>
      </p:sp>
      <p:sp>
        <p:nvSpPr>
          <p:cNvPr id="30723" name="2 - Θέση περιεχομένου"/>
          <p:cNvSpPr>
            <a:spLocks noGrp="1" noChangeArrowheads="1"/>
          </p:cNvSpPr>
          <p:nvPr>
            <p:ph idx="1"/>
          </p:nvPr>
        </p:nvSpPr>
        <p:spPr>
          <a:xfrm>
            <a:off x="1627188" y="889000"/>
            <a:ext cx="10564812" cy="5199063"/>
          </a:xfrm>
        </p:spPr>
        <p:txBody>
          <a:bodyPr/>
          <a:lstStyle/>
          <a:p>
            <a:pPr eaLnBrk="1" hangingPunct="1"/>
            <a:r>
              <a:rPr lang="el-GR" altLang="el-GR" b="1" smtClean="0"/>
              <a:t>Οι μικροδορυφόροι (microsatellites) είναι μικρές, διαδοχικές επαναλήψεις νουκλεοτιδικών μοτίβων, μήκους 1 έως 6 βάσεις.</a:t>
            </a:r>
            <a:endParaRPr lang="en-US" altLang="el-GR" b="1" smtClean="0"/>
          </a:p>
          <a:p>
            <a:pPr eaLnBrk="1" hangingPunct="1"/>
            <a:r>
              <a:rPr lang="el-GR" altLang="el-GR" b="1" smtClean="0"/>
              <a:t>Μικροδορυφόροι απλοί (ένα μοτίβο επανάληψης)</a:t>
            </a:r>
            <a:r>
              <a:rPr lang="en-US" altLang="el-GR" b="1" smtClean="0"/>
              <a:t>.</a:t>
            </a:r>
            <a:endParaRPr lang="el-GR" altLang="el-GR" b="1" smtClean="0"/>
          </a:p>
          <a:p>
            <a:pPr eaLnBrk="1" hangingPunct="1"/>
            <a:r>
              <a:rPr lang="el-GR" altLang="el-GR" b="1" smtClean="0"/>
              <a:t>Μικροδορυφόροι σύνθετοι (στον ίδιο μικροδορυφόρο περισσότερα από ένα μοτίβα επανάληψης)</a:t>
            </a:r>
            <a:r>
              <a:rPr lang="en-US" altLang="el-GR" b="1" smtClean="0"/>
              <a:t>.</a:t>
            </a:r>
            <a:endParaRPr lang="el-GR" altLang="el-GR" b="1" smtClean="0"/>
          </a:p>
          <a:p>
            <a:pPr eaLnBrk="1" hangingPunct="1"/>
            <a:r>
              <a:rPr lang="el-GR" altLang="el-GR" b="1" smtClean="0"/>
              <a:t>Οι μικροδορυφόροι έχουν ανιχνευθεί στο γονιδίωμα κάθε οργανισμού που έχει αναλυθεί ως τώρα</a:t>
            </a:r>
            <a:r>
              <a:rPr lang="en-US" altLang="el-GR" b="1" smtClean="0"/>
              <a:t>.</a:t>
            </a:r>
            <a:endParaRPr lang="el-GR" altLang="el-GR" b="1" smtClean="0"/>
          </a:p>
        </p:txBody>
      </p:sp>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extLst>
          </p:cNvPr>
          <p:cNvSpPr>
            <a:spLocks noGrp="1"/>
          </p:cNvSpPr>
          <p:nvPr>
            <p:ph type="title"/>
          </p:nvPr>
        </p:nvSpPr>
        <p:spPr>
          <a:xfrm>
            <a:off x="838200" y="365125"/>
            <a:ext cx="10515600" cy="889000"/>
          </a:xfrm>
        </p:spPr>
        <p:txBody>
          <a:bodyPr rtlCol="0">
            <a:normAutofit/>
          </a:bodyPr>
          <a:lstStyle/>
          <a:p>
            <a:pPr eaLnBrk="1" fontAlgn="auto" hangingPunct="1">
              <a:spcAft>
                <a:spcPts val="0"/>
              </a:spcAft>
              <a:defRPr/>
            </a:pPr>
            <a:r>
              <a:rPr lang="el-GR" b="1" i="1" dirty="0">
                <a:solidFill>
                  <a:schemeClr val="accent1">
                    <a:lumMod val="75000"/>
                  </a:schemeClr>
                </a:solidFill>
                <a:effectLst>
                  <a:outerShdw blurRad="38100" dist="38100" dir="2700000" algn="tl">
                    <a:srgbClr val="000000">
                      <a:alpha val="43137"/>
                    </a:srgbClr>
                  </a:outerShdw>
                </a:effectLst>
                <a:latin typeface="+mn-lt"/>
              </a:rPr>
              <a:t>ΜΙΚΡΟΔΟΡΥΦΟΡΟΙ</a:t>
            </a:r>
            <a:r>
              <a:rPr lang="en-US" b="1" i="1" dirty="0">
                <a:solidFill>
                  <a:schemeClr val="accent1">
                    <a:lumMod val="75000"/>
                  </a:schemeClr>
                </a:solidFill>
                <a:effectLst>
                  <a:outerShdw blurRad="38100" dist="38100" dir="2700000" algn="tl">
                    <a:srgbClr val="000000">
                      <a:alpha val="43137"/>
                    </a:srgbClr>
                  </a:outerShdw>
                </a:effectLst>
                <a:latin typeface="+mn-lt"/>
              </a:rPr>
              <a:t> (2)</a:t>
            </a:r>
            <a:endParaRPr lang="el-GR" i="1" dirty="0">
              <a:solidFill>
                <a:schemeClr val="accent1">
                  <a:lumMod val="75000"/>
                </a:schemeClr>
              </a:solidFill>
              <a:effectLst>
                <a:outerShdw blurRad="38100" dist="38100" dir="2700000" algn="tl">
                  <a:srgbClr val="000000">
                    <a:alpha val="43137"/>
                  </a:srgbClr>
                </a:outerShdw>
              </a:effectLst>
              <a:latin typeface="+mn-lt"/>
            </a:endParaRPr>
          </a:p>
        </p:txBody>
      </p:sp>
      <p:sp>
        <p:nvSpPr>
          <p:cNvPr id="26627" name="2 - Θέση περιεχομένου">
            <a:extLst>
              <a:ext uri="{FF2B5EF4-FFF2-40B4-BE49-F238E27FC236}"/>
            </a:extLst>
          </p:cNvPr>
          <p:cNvSpPr>
            <a:spLocks noGrp="1"/>
          </p:cNvSpPr>
          <p:nvPr>
            <p:ph idx="1"/>
          </p:nvPr>
        </p:nvSpPr>
        <p:spPr>
          <a:xfrm>
            <a:off x="1577975" y="1443038"/>
            <a:ext cx="10614025" cy="5238750"/>
          </a:xfrm>
        </p:spPr>
        <p:txBody>
          <a:bodyPr rtlCol="0">
            <a:normAutofit fontScale="92500" lnSpcReduction="20000"/>
          </a:bodyPr>
          <a:lstStyle/>
          <a:p>
            <a:pPr eaLnBrk="1" fontAlgn="auto" hangingPunct="1">
              <a:buClr>
                <a:schemeClr val="accent1">
                  <a:lumMod val="75000"/>
                </a:schemeClr>
              </a:buClr>
              <a:buFont typeface="Wingdings" panose="05000000000000000000" pitchFamily="2" charset="2"/>
              <a:buChar char="Ø"/>
              <a:defRPr/>
            </a:pPr>
            <a:r>
              <a:rPr lang="el-GR" altLang="el-GR" dirty="0"/>
              <a:t>Σημαντικοί δείκτες στη γενετική χαρτογράφηση και εύχρηστα εργαλεία σε γενετικές και πληθυσμιακές μελέτες.</a:t>
            </a:r>
          </a:p>
          <a:p>
            <a:pPr marL="0" indent="0" eaLnBrk="1" fontAlgn="auto" hangingPunct="1">
              <a:buClr>
                <a:schemeClr val="accent1">
                  <a:lumMod val="75000"/>
                </a:schemeClr>
              </a:buClr>
              <a:buFont typeface="Arial"/>
              <a:buNone/>
              <a:defRPr/>
            </a:pPr>
            <a:r>
              <a:rPr lang="el-GR" altLang="el-GR" dirty="0">
                <a:solidFill>
                  <a:srgbClr val="FF0000"/>
                </a:solidFill>
              </a:rPr>
              <a:t> ΔΙΟΤΙ </a:t>
            </a:r>
            <a:r>
              <a:rPr lang="en-US" altLang="el-GR" dirty="0">
                <a:solidFill>
                  <a:srgbClr val="FF0000"/>
                </a:solidFill>
              </a:rPr>
              <a:t>:</a:t>
            </a:r>
          </a:p>
          <a:p>
            <a:pPr eaLnBrk="1" fontAlgn="auto" hangingPunct="1">
              <a:buClr>
                <a:schemeClr val="accent1">
                  <a:lumMod val="75000"/>
                </a:schemeClr>
              </a:buClr>
              <a:buFont typeface="Wingdings" panose="05000000000000000000" pitchFamily="2" charset="2"/>
              <a:buChar char="ü"/>
              <a:defRPr/>
            </a:pPr>
            <a:r>
              <a:rPr lang="el-GR" altLang="el-GR" dirty="0"/>
              <a:t>Είναι</a:t>
            </a:r>
            <a:r>
              <a:rPr lang="el-GR" altLang="el-GR" b="1" dirty="0"/>
              <a:t> άφθονοι και διάσπαρτοι </a:t>
            </a:r>
            <a:r>
              <a:rPr lang="el-GR" altLang="el-GR" dirty="0"/>
              <a:t>στο γονιδίωμα όλων των οργανισμών που έχουν μελετηθεί ως σήμερα.</a:t>
            </a:r>
          </a:p>
          <a:p>
            <a:pPr eaLnBrk="1" fontAlgn="auto" hangingPunct="1">
              <a:buClr>
                <a:schemeClr val="accent1">
                  <a:lumMod val="75000"/>
                </a:schemeClr>
              </a:buClr>
              <a:buFont typeface="Wingdings" panose="05000000000000000000" pitchFamily="2" charset="2"/>
              <a:buChar char="ü"/>
              <a:defRPr/>
            </a:pPr>
            <a:r>
              <a:rPr lang="el-GR" altLang="el-GR" dirty="0"/>
              <a:t>Είναι </a:t>
            </a:r>
            <a:r>
              <a:rPr lang="el-GR" altLang="el-GR" b="1" dirty="0"/>
              <a:t>υψηλά πολυμορφικοί δείκτες</a:t>
            </a:r>
            <a:r>
              <a:rPr lang="el-GR" altLang="el-GR" dirty="0"/>
              <a:t>, διότι έχουν πολύ υψηλό ρυθμό </a:t>
            </a:r>
            <a:r>
              <a:rPr lang="el-GR" altLang="el-GR" dirty="0" err="1"/>
              <a:t>μεταλλακτικότητας</a:t>
            </a:r>
            <a:r>
              <a:rPr lang="el-GR" altLang="el-GR" dirty="0"/>
              <a:t>.</a:t>
            </a:r>
          </a:p>
          <a:p>
            <a:pPr eaLnBrk="1" fontAlgn="auto" hangingPunct="1">
              <a:buClr>
                <a:schemeClr val="accent1">
                  <a:lumMod val="75000"/>
                </a:schemeClr>
              </a:buClr>
              <a:buFont typeface="Wingdings" panose="05000000000000000000" pitchFamily="2" charset="2"/>
              <a:buChar char="ü"/>
              <a:defRPr/>
            </a:pPr>
            <a:r>
              <a:rPr lang="el-GR" altLang="el-GR" dirty="0"/>
              <a:t>Η χρησιμοποίησή τους μπορεί να </a:t>
            </a:r>
            <a:r>
              <a:rPr lang="el-GR" altLang="el-GR" u="sng" dirty="0"/>
              <a:t>ανιχνεύσει πολύ μικρές διαφορές </a:t>
            </a:r>
            <a:r>
              <a:rPr lang="el-GR" altLang="el-GR" dirty="0"/>
              <a:t>μεταξύ των πληθυσμών. Μπορούν να δώσουν απάντηση σε </a:t>
            </a:r>
            <a:r>
              <a:rPr lang="el-GR" altLang="el-GR" dirty="0" err="1" smtClean="0"/>
              <a:t>ερωτημάτα</a:t>
            </a:r>
            <a:r>
              <a:rPr lang="el-GR" altLang="el-GR" dirty="0" smtClean="0"/>
              <a:t> </a:t>
            </a:r>
            <a:r>
              <a:rPr lang="el-GR" altLang="el-GR" dirty="0"/>
              <a:t>της πληθυσμιακής γενετικής, όπως </a:t>
            </a:r>
            <a:r>
              <a:rPr lang="en-US" altLang="el-GR" dirty="0"/>
              <a:t>:</a:t>
            </a:r>
          </a:p>
          <a:p>
            <a:pPr eaLnBrk="1" fontAlgn="auto" hangingPunct="1">
              <a:buClr>
                <a:schemeClr val="accent1">
                  <a:lumMod val="75000"/>
                </a:schemeClr>
              </a:buClr>
              <a:buFont typeface="Arial" pitchFamily="34" charset="0"/>
              <a:buChar char="•"/>
              <a:defRPr/>
            </a:pPr>
            <a:r>
              <a:rPr lang="el-GR" altLang="el-GR" dirty="0"/>
              <a:t>Μελέτη της πορείας εξάπλωσης ενός είδους</a:t>
            </a:r>
            <a:r>
              <a:rPr lang="en-US" altLang="el-GR" dirty="0"/>
              <a:t>.</a:t>
            </a:r>
          </a:p>
          <a:p>
            <a:pPr eaLnBrk="1" fontAlgn="auto" hangingPunct="1">
              <a:buClr>
                <a:schemeClr val="accent1">
                  <a:lumMod val="75000"/>
                </a:schemeClr>
              </a:buClr>
              <a:buFont typeface="Arial" pitchFamily="34" charset="0"/>
              <a:buChar char="•"/>
              <a:defRPr/>
            </a:pPr>
            <a:r>
              <a:rPr lang="el-GR" altLang="el-GR" dirty="0" smtClean="0"/>
              <a:t>Εντοπισμό φαινομένων μετανάστευσης εισβολής και γονιδιακής </a:t>
            </a:r>
            <a:r>
              <a:rPr lang="el-GR" altLang="el-GR" dirty="0"/>
              <a:t>ροής </a:t>
            </a:r>
            <a:r>
              <a:rPr lang="el-GR" altLang="el-GR" dirty="0" smtClean="0"/>
              <a:t> (</a:t>
            </a:r>
            <a:r>
              <a:rPr lang="el-GR" altLang="el-GR" dirty="0"/>
              <a:t>π.χ. </a:t>
            </a:r>
            <a:r>
              <a:rPr lang="el-GR" altLang="el-GR" dirty="0" smtClean="0"/>
              <a:t> Διερεύνηση της </a:t>
            </a:r>
            <a:r>
              <a:rPr lang="el-GR" altLang="el-GR" dirty="0"/>
              <a:t>προέλευσης ειδών που δεν προϋπήρχαν σε κάποια περιοχή)</a:t>
            </a:r>
            <a:r>
              <a:rPr lang="en-US" altLang="el-GR" dirty="0"/>
              <a:t>.</a:t>
            </a:r>
          </a:p>
          <a:p>
            <a:pPr eaLnBrk="1" fontAlgn="auto" hangingPunct="1">
              <a:buClr>
                <a:schemeClr val="accent1">
                  <a:lumMod val="75000"/>
                </a:schemeClr>
              </a:buClr>
              <a:buFont typeface="Arial" pitchFamily="34" charset="0"/>
              <a:buChar char="•"/>
              <a:defRPr/>
            </a:pPr>
            <a:r>
              <a:rPr lang="el-GR" altLang="el-GR" dirty="0"/>
              <a:t> Στον υπολογισμό των γενετικών αποστάσεων μεταξύ δύο ή περισσότερων πληθυσμών</a:t>
            </a:r>
            <a:r>
              <a:rPr lang="en-US" altLang="el-GR" dirty="0"/>
              <a:t>.</a:t>
            </a:r>
          </a:p>
          <a:p>
            <a:pPr eaLnBrk="1" fontAlgn="auto" hangingPunct="1">
              <a:buClr>
                <a:schemeClr val="accent1">
                  <a:lumMod val="75000"/>
                </a:schemeClr>
              </a:buClr>
              <a:buFont typeface="Arial"/>
              <a:buChar char="•"/>
              <a:defRPr/>
            </a:pPr>
            <a:endParaRPr lang="el-GR" altLang="el-GR" b="1" dirty="0">
              <a:solidFill>
                <a:srgbClr val="FF0000"/>
              </a:solidFill>
            </a:endParaRPr>
          </a:p>
        </p:txBody>
      </p:sp>
    </p:spTree>
  </p:cSld>
  <p:clrMapOvr>
    <a:masterClrMapping/>
  </p:clrMapOvr>
  <p:transition spd="slow">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a:extLst>
              <a:ext uri="{FF2B5EF4-FFF2-40B4-BE49-F238E27FC236}"/>
            </a:extLst>
          </p:cNvPr>
          <p:cNvSpPr>
            <a:spLocks noGrp="1"/>
          </p:cNvSpPr>
          <p:nvPr>
            <p:ph type="title"/>
          </p:nvPr>
        </p:nvSpPr>
        <p:spPr>
          <a:xfrm>
            <a:off x="1484313" y="487363"/>
            <a:ext cx="10018712" cy="1223962"/>
          </a:xfrm>
        </p:spPr>
        <p:txBody>
          <a:bodyPr rtlCol="0">
            <a:normAutofit/>
          </a:bodyPr>
          <a:lstStyle/>
          <a:p>
            <a:pPr eaLnBrk="1" fontAlgn="auto" hangingPunct="1">
              <a:spcAft>
                <a:spcPts val="0"/>
              </a:spcAft>
              <a:defRPr/>
            </a:pPr>
            <a:r>
              <a:rPr lang="el-GR" b="1" i="1" dirty="0">
                <a:solidFill>
                  <a:srgbClr val="8BB434">
                    <a:lumMod val="75000"/>
                  </a:srgbClr>
                </a:solidFill>
                <a:effectLst>
                  <a:outerShdw blurRad="38100" dist="38100" dir="2700000" algn="tl">
                    <a:srgbClr val="000000">
                      <a:alpha val="43137"/>
                    </a:srgbClr>
                  </a:outerShdw>
                </a:effectLst>
              </a:rPr>
              <a:t>ΜΙΚΡΟΔΟΡΥΦΟΡΟΙ</a:t>
            </a:r>
            <a:r>
              <a:rPr lang="en-US" b="1" i="1" dirty="0">
                <a:solidFill>
                  <a:srgbClr val="8BB434">
                    <a:lumMod val="75000"/>
                  </a:srgbClr>
                </a:solidFill>
                <a:effectLst>
                  <a:outerShdw blurRad="38100" dist="38100" dir="2700000" algn="tl">
                    <a:srgbClr val="000000">
                      <a:alpha val="43137"/>
                    </a:srgbClr>
                  </a:outerShdw>
                </a:effectLst>
              </a:rPr>
              <a:t> (3)</a:t>
            </a:r>
            <a:endParaRPr lang="el-GR" altLang="el-GR" dirty="0"/>
          </a:p>
        </p:txBody>
      </p:sp>
      <p:sp>
        <p:nvSpPr>
          <p:cNvPr id="32771" name="2 - Θέση περιεχομένου"/>
          <p:cNvSpPr>
            <a:spLocks noGrp="1" noChangeArrowheads="1"/>
          </p:cNvSpPr>
          <p:nvPr>
            <p:ph idx="1"/>
          </p:nvPr>
        </p:nvSpPr>
        <p:spPr>
          <a:xfrm>
            <a:off x="1484313" y="1711325"/>
            <a:ext cx="10550525" cy="4321175"/>
          </a:xfrm>
        </p:spPr>
        <p:txBody>
          <a:bodyPr/>
          <a:lstStyle/>
          <a:p>
            <a:pPr eaLnBrk="1" hangingPunct="1">
              <a:buFont typeface="Wingdings" pitchFamily="2" charset="2"/>
              <a:buChar char="ü"/>
            </a:pPr>
            <a:r>
              <a:rPr lang="el-GR" altLang="el-GR" smtClean="0"/>
              <a:t>χρησιμοποιούνται με τη μέθοδο της δια-ειδικής ενίσχυσης (cross-species amplification).</a:t>
            </a:r>
          </a:p>
          <a:p>
            <a:pPr eaLnBrk="1" hangingPunct="1">
              <a:buFont typeface="Arial" charset="0"/>
              <a:buNone/>
            </a:pPr>
            <a:r>
              <a:rPr lang="el-GR" altLang="el-GR" b="1" smtClean="0">
                <a:solidFill>
                  <a:srgbClr val="FF0000"/>
                </a:solidFill>
              </a:rPr>
              <a:t> ΔΗΛΑΔΗ</a:t>
            </a:r>
          </a:p>
          <a:p>
            <a:pPr eaLnBrk="1" hangingPunct="1"/>
            <a:r>
              <a:rPr lang="el-GR" altLang="el-GR" smtClean="0"/>
              <a:t>ελέγχονται οι εκκινητές που έχουν σχεδιαστεί σε ένα είδος στις μοναδικές περιοχές εκατέρωθεν της αλληλουχίας των επαναλήψεων για το κατά πόσο μπορούν να ενισχύσουν το ίδιο ή παρόμοιο προϊόν σε διαφορετικά, αλλά συγγενικά είδη</a:t>
            </a:r>
            <a:r>
              <a:rPr lang="en-US" altLang="el-GR" smtClean="0"/>
              <a:t>.</a:t>
            </a:r>
            <a:endParaRPr lang="el-GR" altLang="el-GR" smtClean="0"/>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a:extLst>
              <a:ext uri="{FF2B5EF4-FFF2-40B4-BE49-F238E27FC236}"/>
            </a:extLst>
          </p:cNvPr>
          <p:cNvSpPr>
            <a:spLocks noGrp="1"/>
          </p:cNvSpPr>
          <p:nvPr>
            <p:ph type="title"/>
          </p:nvPr>
        </p:nvSpPr>
        <p:spPr>
          <a:xfrm>
            <a:off x="1484313" y="354013"/>
            <a:ext cx="10018712" cy="1106487"/>
          </a:xfrm>
        </p:spPr>
        <p:txBody>
          <a:bodyPr rtlCol="0">
            <a:normAutofit/>
          </a:bodyPr>
          <a:lstStyle/>
          <a:p>
            <a:pPr eaLnBrk="1" fontAlgn="auto" hangingPunct="1">
              <a:spcAft>
                <a:spcPts val="0"/>
              </a:spcAft>
              <a:defRPr/>
            </a:pPr>
            <a:r>
              <a:rPr lang="el-GR" altLang="el-GR" b="1" i="1" dirty="0" err="1">
                <a:solidFill>
                  <a:schemeClr val="accent1">
                    <a:lumMod val="75000"/>
                  </a:schemeClr>
                </a:solidFill>
                <a:effectLst>
                  <a:outerShdw blurRad="38100" dist="38100" dir="2700000" algn="tl">
                    <a:srgbClr val="000000">
                      <a:alpha val="43137"/>
                    </a:srgbClr>
                  </a:outerShdw>
                </a:effectLst>
              </a:rPr>
              <a:t>Μικροδορυφορικές</a:t>
            </a:r>
            <a:r>
              <a:rPr lang="el-GR" altLang="el-GR" b="1" i="1" dirty="0">
                <a:solidFill>
                  <a:schemeClr val="accent1">
                    <a:lumMod val="75000"/>
                  </a:schemeClr>
                </a:solidFill>
                <a:effectLst>
                  <a:outerShdw blurRad="38100" dist="38100" dir="2700000" algn="tl">
                    <a:srgbClr val="000000">
                      <a:alpha val="43137"/>
                    </a:srgbClr>
                  </a:outerShdw>
                </a:effectLst>
              </a:rPr>
              <a:t> Μεταλλάξεις</a:t>
            </a:r>
          </a:p>
        </p:txBody>
      </p:sp>
      <p:sp>
        <p:nvSpPr>
          <p:cNvPr id="33795" name="2 - Θέση περιεχομένου"/>
          <p:cNvSpPr>
            <a:spLocks noGrp="1" noChangeArrowheads="1"/>
          </p:cNvSpPr>
          <p:nvPr>
            <p:ph idx="1"/>
          </p:nvPr>
        </p:nvSpPr>
        <p:spPr>
          <a:xfrm>
            <a:off x="1484313" y="1725613"/>
            <a:ext cx="10018712" cy="5132387"/>
          </a:xfrm>
        </p:spPr>
        <p:txBody>
          <a:bodyPr/>
          <a:lstStyle/>
          <a:p>
            <a:pPr eaLnBrk="1" hangingPunct="1">
              <a:buFont typeface="Wingdings" pitchFamily="2" charset="2"/>
              <a:buChar char="v"/>
            </a:pPr>
            <a:r>
              <a:rPr lang="el-GR" altLang="el-GR" smtClean="0"/>
              <a:t>Ο πιο πιθανός μηχανισμός για τις μικροδορυφορικές μεταλλάξεις που έχει προταθεί για να εξηγηθεί η αλλαγή του αριθμό των μονάδων επανάληψης μιας μικροδορυφορικής αλληλουχίας αποδίδεται στο φαινόμενο του γλιστρήματος του DNA (</a:t>
            </a:r>
            <a:r>
              <a:rPr lang="el-GR" altLang="el-GR" b="1" smtClean="0"/>
              <a:t>DNA slippage</a:t>
            </a:r>
            <a:r>
              <a:rPr lang="el-GR" altLang="el-GR" smtClean="0"/>
              <a:t>) που συμβαίνει κατά την αντιγραφή του</a:t>
            </a:r>
            <a:r>
              <a:rPr lang="en-US" altLang="el-GR" smtClean="0"/>
              <a:t>.</a:t>
            </a:r>
            <a:r>
              <a:rPr lang="el-GR" altLang="el-GR" smtClean="0"/>
              <a:t> </a:t>
            </a:r>
          </a:p>
          <a:p>
            <a:pPr eaLnBrk="1" hangingPunct="1">
              <a:buFont typeface="Wingdings" pitchFamily="2" charset="2"/>
              <a:buChar char="v"/>
            </a:pPr>
            <a:endParaRPr lang="el-GR" altLang="el-GR" smtClean="0"/>
          </a:p>
          <a:p>
            <a:pPr eaLnBrk="1" hangingPunct="1">
              <a:buFont typeface="Wingdings" pitchFamily="2" charset="2"/>
              <a:buChar char="v"/>
            </a:pPr>
            <a:r>
              <a:rPr lang="el-GR" altLang="el-GR" smtClean="0">
                <a:solidFill>
                  <a:srgbClr val="000000"/>
                </a:solidFill>
              </a:rPr>
              <a:t>Μερικές αλλαγές  του μήκους της μικροδορυφορικής αλληλουχίας επιδιορθώνονται από τη δράση της DNA πολυμεράσης που δρα σαν εξωνουκλεάση καθώς και από επιδιορθωτικά ένζυμα. Όταν οι αλλαγές  διαφύγουν από τους επιδιορθωτικούς μηχανισμούς του κυττάρου δημιουργείται ένα διαφορετικό αλληλόμορφο, μιά </a:t>
            </a:r>
            <a:r>
              <a:rPr lang="el-GR" altLang="el-GR" b="1" smtClean="0">
                <a:solidFill>
                  <a:srgbClr val="000000"/>
                </a:solidFill>
              </a:rPr>
              <a:t>μετάλλαξη</a:t>
            </a:r>
            <a:r>
              <a:rPr lang="el-GR" altLang="el-GR" smtClean="0">
                <a:solidFill>
                  <a:srgbClr val="000000"/>
                </a:solidFill>
              </a:rPr>
              <a:t>.</a:t>
            </a:r>
          </a:p>
          <a:p>
            <a:pPr eaLnBrk="1" hangingPunct="1">
              <a:buFont typeface="Wingdings" pitchFamily="2" charset="2"/>
              <a:buChar char="v"/>
            </a:pPr>
            <a:endParaRPr lang="en-US" altLang="el-GR" smtClean="0"/>
          </a:p>
          <a:p>
            <a:pPr eaLnBrk="1" hangingPunct="1"/>
            <a:endParaRPr lang="el-GR" altLang="el-GR" smtClean="0"/>
          </a:p>
        </p:txBody>
      </p:sp>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Εικόνα 7">
            <a:extLst>
              <a:ext uri="{FF2B5EF4-FFF2-40B4-BE49-F238E27FC236}"/>
            </a:extLst>
          </p:cNvPr>
          <p:cNvPicPr>
            <a:picLocks noChangeAspect="1" noChangeArrowheads="1"/>
          </p:cNvPicPr>
          <p:nvPr/>
        </p:nvPicPr>
        <p:blipFill>
          <a:blip r:embed="rId2"/>
          <a:srcRect/>
          <a:stretch>
            <a:fillRect/>
          </a:stretch>
        </p:blipFill>
        <p:spPr bwMode="auto">
          <a:xfrm>
            <a:off x="1839913" y="352425"/>
            <a:ext cx="10013950" cy="5575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34819" name="3 - Ορθογώνιο"/>
          <p:cNvSpPr>
            <a:spLocks noChangeArrowheads="1"/>
          </p:cNvSpPr>
          <p:nvPr/>
        </p:nvSpPr>
        <p:spPr bwMode="auto">
          <a:xfrm>
            <a:off x="3475038" y="6097588"/>
            <a:ext cx="5132387" cy="369887"/>
          </a:xfrm>
          <a:prstGeom prst="rect">
            <a:avLst/>
          </a:prstGeom>
          <a:noFill/>
          <a:ln w="9525">
            <a:noFill/>
            <a:miter lim="800000"/>
            <a:headEnd/>
            <a:tailEnd/>
          </a:ln>
        </p:spPr>
        <p:txBody>
          <a:bodyPr wrap="none">
            <a:spAutoFit/>
          </a:bodyPr>
          <a:lstStyle/>
          <a:p>
            <a:r>
              <a:rPr lang="en-US" altLang="el-GR"/>
              <a:t>http://www.web-books.com/MoBio/Free/Ch7F3.htm</a:t>
            </a:r>
            <a:endParaRPr lang="el-GR" altLang="el-GR"/>
          </a:p>
        </p:txBody>
      </p:sp>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84313" y="0"/>
            <a:ext cx="10018712" cy="1150938"/>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Το παράσιτο </a:t>
            </a:r>
            <a:r>
              <a:rPr lang="en-US" b="1" i="1" dirty="0">
                <a:solidFill>
                  <a:schemeClr val="accent1">
                    <a:lumMod val="50000"/>
                  </a:schemeClr>
                </a:solidFill>
                <a:effectLst>
                  <a:outerShdw blurRad="38100" dist="38100" dir="2700000" algn="tl">
                    <a:srgbClr val="000000">
                      <a:alpha val="43137"/>
                    </a:srgbClr>
                  </a:outerShdw>
                </a:effectLst>
              </a:rPr>
              <a:t>Leishmania spp.</a:t>
            </a:r>
            <a:endParaRPr lang="el-GR" b="1" i="1" dirty="0">
              <a:solidFill>
                <a:schemeClr val="accent1">
                  <a:lumMod val="50000"/>
                </a:schemeClr>
              </a:solidFill>
              <a:effectLst>
                <a:outerShdw blurRad="38100" dist="38100" dir="2700000" algn="tl">
                  <a:srgbClr val="000000">
                    <a:alpha val="43137"/>
                  </a:srgbClr>
                </a:outerShdw>
              </a:effectLst>
            </a:endParaRPr>
          </a:p>
        </p:txBody>
      </p:sp>
      <p:pic>
        <p:nvPicPr>
          <p:cNvPr id="8195" name="Θέση περιεχομένου 4">
            <a:extLst>
              <a:ext uri="{FF2B5EF4-FFF2-40B4-BE49-F238E27FC236}"/>
            </a:extLst>
          </p:cNvPr>
          <p:cNvPicPr>
            <a:picLocks noGrp="1" noChangeAspect="1" noChangeArrowheads="1"/>
          </p:cNvPicPr>
          <p:nvPr>
            <p:ph idx="1"/>
          </p:nvPr>
        </p:nvPicPr>
        <p:blipFill>
          <a:blip r:embed="rId2" cstate="print">
            <a:extLst>
              <a:ext uri="{28A0092B-C50C-407E-A947-70E740481C1C}"/>
            </a:extLst>
          </a:blip>
          <a:srcRect/>
          <a:stretch>
            <a:fillRect/>
          </a:stretch>
        </p:blipFill>
        <p:spPr>
          <a:xfrm>
            <a:off x="2632509" y="1368570"/>
            <a:ext cx="5534025" cy="10382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7" name="Εικόνα 5">
            <a:extLst>
              <a:ext uri="{FF2B5EF4-FFF2-40B4-BE49-F238E27FC236}"/>
            </a:extLst>
          </p:cNvPr>
          <p:cNvPicPr>
            <a:picLocks noChangeAspect="1" noChangeArrowheads="1"/>
          </p:cNvPicPr>
          <p:nvPr/>
        </p:nvPicPr>
        <p:blipFill>
          <a:blip r:embed="rId3" cstate="print">
            <a:extLst>
              <a:ext uri="{28A0092B-C50C-407E-A947-70E740481C1C}"/>
            </a:extLst>
          </a:blip>
          <a:srcRect/>
          <a:stretch>
            <a:fillRect/>
          </a:stretch>
        </p:blipFill>
        <p:spPr bwMode="auto">
          <a:xfrm>
            <a:off x="9179791" y="2815936"/>
            <a:ext cx="2143125" cy="2857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9" name="TextBox 8">
            <a:extLst>
              <a:ext uri="{FF2B5EF4-FFF2-40B4-BE49-F238E27FC236}"/>
            </a:extLst>
          </p:cNvPr>
          <p:cNvSpPr txBox="1"/>
          <p:nvPr/>
        </p:nvSpPr>
        <p:spPr>
          <a:xfrm>
            <a:off x="906463" y="3022600"/>
            <a:ext cx="10602912" cy="2370138"/>
          </a:xfrm>
          <a:prstGeom prst="rect">
            <a:avLst/>
          </a:prstGeom>
          <a:noFill/>
        </p:spPr>
        <p:txBody>
          <a:bodyPr>
            <a:spAutoFit/>
          </a:bodyPr>
          <a:lstStyle/>
          <a:p>
            <a:pPr>
              <a:defRPr/>
            </a:pPr>
            <a:r>
              <a:rPr lang="el-GR" sz="2800" b="1" dirty="0">
                <a:solidFill>
                  <a:schemeClr val="accent1">
                    <a:lumMod val="50000"/>
                  </a:schemeClr>
                </a:solidFill>
              </a:rPr>
              <a:t>Μορφολογικά στάδια του παρασίτου </a:t>
            </a:r>
            <a:r>
              <a:rPr lang="en-US" sz="2800" b="1" i="1" dirty="0">
                <a:solidFill>
                  <a:schemeClr val="accent1">
                    <a:lumMod val="50000"/>
                  </a:schemeClr>
                </a:solidFill>
              </a:rPr>
              <a:t>Leishmania</a:t>
            </a:r>
          </a:p>
          <a:p>
            <a:pPr marL="457200" indent="-457200">
              <a:defRPr/>
            </a:pPr>
            <a:r>
              <a:rPr lang="el-GR" sz="2400" b="1" u="sng" dirty="0" err="1"/>
              <a:t>Εξωκυττάρια</a:t>
            </a:r>
            <a:r>
              <a:rPr lang="el-GR" sz="2400" b="1" u="sng" dirty="0"/>
              <a:t> </a:t>
            </a:r>
            <a:r>
              <a:rPr lang="el-GR" sz="2400" b="1" u="sng" dirty="0" err="1"/>
              <a:t>προμαστιγωτή</a:t>
            </a:r>
            <a:r>
              <a:rPr lang="el-GR" sz="2400" b="1" u="sng" dirty="0"/>
              <a:t> μορφή</a:t>
            </a:r>
            <a:r>
              <a:rPr lang="en-US" sz="2400" b="1" u="sng" dirty="0"/>
              <a:t>:</a:t>
            </a:r>
            <a:r>
              <a:rPr lang="el-GR" sz="2400" b="1" u="sng" dirty="0"/>
              <a:t> </a:t>
            </a:r>
            <a:r>
              <a:rPr lang="el-GR" sz="2400" dirty="0"/>
              <a:t>με  </a:t>
            </a:r>
            <a:r>
              <a:rPr lang="el-GR" sz="2400" dirty="0"/>
              <a:t>τη μορφή </a:t>
            </a:r>
            <a:r>
              <a:rPr lang="el-GR" sz="2400" dirty="0"/>
              <a:t>αυτή</a:t>
            </a:r>
            <a:endParaRPr lang="en-US" sz="2400" dirty="0"/>
          </a:p>
          <a:p>
            <a:pPr marL="457200" indent="-457200">
              <a:defRPr/>
            </a:pPr>
            <a:r>
              <a:rPr lang="el-GR" sz="2400" dirty="0"/>
              <a:t>αναπτύσσεται </a:t>
            </a:r>
            <a:r>
              <a:rPr lang="el-GR" sz="2400" dirty="0"/>
              <a:t>και πολλαπλασιάζεται στο έντερο του </a:t>
            </a:r>
            <a:endParaRPr lang="en-US" sz="2400" dirty="0"/>
          </a:p>
          <a:p>
            <a:pPr marL="457200" indent="-457200">
              <a:defRPr/>
            </a:pPr>
            <a:r>
              <a:rPr lang="el-GR" sz="2400" dirty="0"/>
              <a:t>ασπόνδυλου</a:t>
            </a:r>
            <a:r>
              <a:rPr lang="el-GR" sz="2400" dirty="0"/>
              <a:t>, ενδιάμεσου ξενιστή.</a:t>
            </a:r>
          </a:p>
          <a:p>
            <a:pPr marL="457200" indent="-457200">
              <a:defRPr/>
            </a:pPr>
            <a:r>
              <a:rPr lang="el-GR" sz="2400" b="1" u="sng" dirty="0"/>
              <a:t>Ενδοκυττάρια αμαστίγωτη μορφή</a:t>
            </a:r>
            <a:r>
              <a:rPr lang="en-US" sz="2400" b="1" u="sng" dirty="0"/>
              <a:t>: </a:t>
            </a:r>
            <a:r>
              <a:rPr lang="el-GR" sz="2400" dirty="0"/>
              <a:t>με  </a:t>
            </a:r>
            <a:r>
              <a:rPr lang="el-GR" sz="2400" dirty="0"/>
              <a:t>τη </a:t>
            </a:r>
            <a:r>
              <a:rPr lang="el-GR" sz="2400" dirty="0"/>
              <a:t>μορφή αυτή</a:t>
            </a:r>
            <a:endParaRPr lang="en-US" sz="2400" dirty="0"/>
          </a:p>
          <a:p>
            <a:pPr marL="457200" indent="-457200">
              <a:defRPr/>
            </a:pPr>
            <a:r>
              <a:rPr lang="el-GR" sz="2400" dirty="0"/>
              <a:t> </a:t>
            </a:r>
            <a:r>
              <a:rPr lang="el-GR" sz="2400" dirty="0"/>
              <a:t>απαντάται στα μονοπύρηνα / μακροφάγα του τελικού ξενιστή</a:t>
            </a:r>
            <a:r>
              <a:rPr lang="el-GR" sz="2400" b="1" dirty="0"/>
              <a:t>.</a:t>
            </a:r>
            <a:endParaRPr lang="en-US" sz="2400" b="1" dirty="0"/>
          </a:p>
        </p:txBody>
      </p:sp>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84313" y="0"/>
            <a:ext cx="10707687" cy="1062038"/>
          </a:xfrm>
        </p:spPr>
        <p:txBody>
          <a:bodyPr/>
          <a:lstStyle/>
          <a:p>
            <a:pPr eaLnBrk="1" hangingPunct="1">
              <a:defRPr/>
            </a:pPr>
            <a:r>
              <a:rPr lang="el-GR" sz="3200" b="1" dirty="0" err="1">
                <a:solidFill>
                  <a:schemeClr val="accent1">
                    <a:lumMod val="50000"/>
                  </a:schemeClr>
                </a:solidFill>
              </a:rPr>
              <a:t>Πολυεστιακή</a:t>
            </a:r>
            <a:r>
              <a:rPr lang="el-GR" sz="3200" b="1" dirty="0">
                <a:solidFill>
                  <a:schemeClr val="accent1">
                    <a:lumMod val="50000"/>
                  </a:schemeClr>
                </a:solidFill>
              </a:rPr>
              <a:t> τυποποίηση </a:t>
            </a:r>
            <a:r>
              <a:rPr lang="el-GR" sz="3200" b="1" dirty="0" err="1">
                <a:solidFill>
                  <a:schemeClr val="accent1">
                    <a:lumMod val="50000"/>
                  </a:schemeClr>
                </a:solidFill>
              </a:rPr>
              <a:t>μικροδορυφορικών</a:t>
            </a:r>
            <a:r>
              <a:rPr lang="el-GR" sz="3200" b="1" dirty="0">
                <a:solidFill>
                  <a:schemeClr val="accent1">
                    <a:lumMod val="50000"/>
                  </a:schemeClr>
                </a:solidFill>
              </a:rPr>
              <a:t> αλληλουχιών </a:t>
            </a:r>
            <a:r>
              <a:rPr lang="el-GR" altLang="el-GR" sz="3200" b="1" dirty="0">
                <a:solidFill>
                  <a:schemeClr val="accent1">
                    <a:lumMod val="50000"/>
                  </a:schemeClr>
                </a:solidFill>
              </a:rPr>
              <a:t>(</a:t>
            </a:r>
            <a:r>
              <a:rPr lang="en-US" altLang="el-GR" sz="3200" b="1" dirty="0" err="1">
                <a:solidFill>
                  <a:schemeClr val="accent1">
                    <a:lumMod val="50000"/>
                  </a:schemeClr>
                </a:solidFill>
              </a:rPr>
              <a:t>Multilocus</a:t>
            </a:r>
            <a:r>
              <a:rPr lang="en-US" altLang="el-GR" sz="3200" b="1" dirty="0">
                <a:solidFill>
                  <a:schemeClr val="accent1">
                    <a:lumMod val="50000"/>
                  </a:schemeClr>
                </a:solidFill>
              </a:rPr>
              <a:t> Microsatellite </a:t>
            </a:r>
            <a:r>
              <a:rPr lang="en-US" altLang="el-GR" sz="3200" b="1" dirty="0" err="1">
                <a:solidFill>
                  <a:schemeClr val="accent1">
                    <a:lumMod val="50000"/>
                  </a:schemeClr>
                </a:solidFill>
              </a:rPr>
              <a:t>Typing,</a:t>
            </a:r>
            <a:r>
              <a:rPr lang="en-US" sz="3200" b="1" dirty="0" err="1">
                <a:solidFill>
                  <a:schemeClr val="accent1">
                    <a:lumMod val="50000"/>
                  </a:schemeClr>
                </a:solidFill>
              </a:rPr>
              <a:t>MLMT</a:t>
            </a:r>
            <a:r>
              <a:rPr lang="en-US" sz="3200" b="1" dirty="0">
                <a:solidFill>
                  <a:schemeClr val="accent1">
                    <a:lumMod val="50000"/>
                  </a:schemeClr>
                </a:solidFill>
              </a:rPr>
              <a:t>)</a:t>
            </a:r>
            <a:endParaRPr lang="el-GR" sz="3200" b="1" dirty="0">
              <a:solidFill>
                <a:schemeClr val="accent1">
                  <a:lumMod val="50000"/>
                </a:schemeClr>
              </a:solidFill>
            </a:endParaRPr>
          </a:p>
        </p:txBody>
      </p:sp>
      <p:pic>
        <p:nvPicPr>
          <p:cNvPr id="35843" name="Θέση περιεχομένου 4"/>
          <p:cNvPicPr>
            <a:picLocks noGrp="1" noChangeAspect="1" noChangeArrowheads="1"/>
          </p:cNvPicPr>
          <p:nvPr>
            <p:ph idx="1"/>
          </p:nvPr>
        </p:nvPicPr>
        <p:blipFill>
          <a:blip r:embed="rId2"/>
          <a:srcRect/>
          <a:stretch>
            <a:fillRect/>
          </a:stretch>
        </p:blipFill>
        <p:spPr>
          <a:xfrm>
            <a:off x="2768600" y="2103438"/>
            <a:ext cx="3990975" cy="495300"/>
          </a:xfrm>
        </p:spPr>
      </p:pic>
      <p:pic>
        <p:nvPicPr>
          <p:cNvPr id="37893" name="Εικόνα 5">
            <a:extLst>
              <a:ext uri="{FF2B5EF4-FFF2-40B4-BE49-F238E27FC236}"/>
            </a:extLst>
          </p:cNvPr>
          <p:cNvPicPr>
            <a:picLocks noChangeAspect="1" noChangeArrowheads="1"/>
          </p:cNvPicPr>
          <p:nvPr/>
        </p:nvPicPr>
        <p:blipFill>
          <a:blip r:embed="rId3"/>
          <a:srcRect/>
          <a:stretch>
            <a:fillRect/>
          </a:stretch>
        </p:blipFill>
        <p:spPr bwMode="auto">
          <a:xfrm>
            <a:off x="8893175" y="2135188"/>
            <a:ext cx="3141663" cy="3852862"/>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35845" name="TextBox 6"/>
          <p:cNvSpPr txBox="1">
            <a:spLocks noChangeArrowheads="1"/>
          </p:cNvSpPr>
          <p:nvPr/>
        </p:nvSpPr>
        <p:spPr bwMode="auto">
          <a:xfrm>
            <a:off x="1484313" y="1238250"/>
            <a:ext cx="10550525" cy="831850"/>
          </a:xfrm>
          <a:prstGeom prst="rect">
            <a:avLst/>
          </a:prstGeom>
          <a:noFill/>
          <a:ln w="9525">
            <a:noFill/>
            <a:miter lim="800000"/>
            <a:headEnd/>
            <a:tailEnd/>
          </a:ln>
        </p:spPr>
        <p:txBody>
          <a:bodyPr>
            <a:spAutoFit/>
          </a:bodyPr>
          <a:lstStyle/>
          <a:p>
            <a:r>
              <a:rPr lang="el-GR" altLang="el-GR" sz="2400" b="1" u="sng"/>
              <a:t>Μικροδορυφορικές αλληλουχίες</a:t>
            </a:r>
            <a:r>
              <a:rPr lang="en-US" altLang="el-GR" sz="2400" b="1" u="sng"/>
              <a:t>:</a:t>
            </a:r>
            <a:r>
              <a:rPr lang="el-GR" altLang="el-GR" sz="2400" b="1" u="sng"/>
              <a:t> </a:t>
            </a:r>
            <a:r>
              <a:rPr lang="el-GR" altLang="el-GR" sz="2400"/>
              <a:t>είναι επαναλαμβανόμενες αλληλουχίες</a:t>
            </a:r>
            <a:endParaRPr lang="en-US" altLang="el-GR" sz="2400"/>
          </a:p>
          <a:p>
            <a:r>
              <a:rPr lang="el-GR" altLang="el-GR" sz="2400"/>
              <a:t> δι-, τρι-, ή τετρα-νουκλεοτιδίων στο γονιδίωμα.</a:t>
            </a:r>
          </a:p>
        </p:txBody>
      </p:sp>
      <p:sp>
        <p:nvSpPr>
          <p:cNvPr id="35846" name="TextBox 7"/>
          <p:cNvSpPr txBox="1">
            <a:spLocks noChangeArrowheads="1"/>
          </p:cNvSpPr>
          <p:nvPr/>
        </p:nvSpPr>
        <p:spPr bwMode="auto">
          <a:xfrm>
            <a:off x="1003300" y="2630488"/>
            <a:ext cx="7889875" cy="3786187"/>
          </a:xfrm>
          <a:prstGeom prst="rect">
            <a:avLst/>
          </a:prstGeom>
          <a:noFill/>
          <a:ln w="9525">
            <a:noFill/>
            <a:miter lim="800000"/>
            <a:headEnd/>
            <a:tailEnd/>
          </a:ln>
        </p:spPr>
        <p:txBody>
          <a:bodyPr>
            <a:spAutoFit/>
          </a:bodyPr>
          <a:lstStyle/>
          <a:p>
            <a:pPr marL="285750" indent="-285750">
              <a:buFont typeface="Wingdings" pitchFamily="2" charset="2"/>
              <a:buChar char="q"/>
            </a:pPr>
            <a:r>
              <a:rPr lang="el-GR" altLang="el-GR" sz="2400"/>
              <a:t>Το γονιδίωμα του παρασίτου είναι σχετικά πλούσιο σε τέτοιες αλληλουχίες.</a:t>
            </a:r>
          </a:p>
          <a:p>
            <a:pPr marL="285750" indent="-285750">
              <a:buFont typeface="Wingdings" pitchFamily="2" charset="2"/>
              <a:buChar char="q"/>
            </a:pPr>
            <a:r>
              <a:rPr lang="el-GR" altLang="el-GR" sz="2400"/>
              <a:t>Εξελικτικά ουδέτεροι </a:t>
            </a:r>
            <a:r>
              <a:rPr lang="en-US" altLang="el-GR" sz="2400"/>
              <a:t>DNA </a:t>
            </a:r>
            <a:r>
              <a:rPr lang="el-GR" altLang="el-GR" sz="2400"/>
              <a:t>δείκτες</a:t>
            </a:r>
            <a:r>
              <a:rPr lang="en-US" altLang="el-GR" sz="2400"/>
              <a:t>.</a:t>
            </a:r>
          </a:p>
          <a:p>
            <a:pPr marL="285750" indent="-285750">
              <a:buFont typeface="Wingdings" pitchFamily="2" charset="2"/>
              <a:buChar char="q"/>
            </a:pPr>
            <a:r>
              <a:rPr lang="el-GR" altLang="el-GR" sz="2400"/>
              <a:t>Υψηλός ρυθμός μετάλλαξης. Τα μοτίβα αυτά εξελίσσονται με ρυθμούς 5 ή 6 φορές γρηγορότερα από το υπόλοιπο γονιδίωμα.</a:t>
            </a:r>
          </a:p>
          <a:p>
            <a:pPr marL="285750" indent="-285750">
              <a:buFont typeface="Wingdings" pitchFamily="2" charset="2"/>
              <a:buChar char="q"/>
            </a:pPr>
            <a:r>
              <a:rPr lang="el-GR" altLang="el-GR" sz="2400"/>
              <a:t>Παρουσιάζουν υψηλή ποικιλότητα (</a:t>
            </a:r>
            <a:r>
              <a:rPr lang="en-US" altLang="el-GR" sz="2400"/>
              <a:t>Ellegren, 2000).</a:t>
            </a:r>
          </a:p>
          <a:p>
            <a:pPr marL="285750" indent="-285750">
              <a:buFont typeface="Wingdings" pitchFamily="2" charset="2"/>
              <a:buChar char="q"/>
            </a:pPr>
            <a:r>
              <a:rPr lang="el-GR" altLang="el-GR" sz="2400"/>
              <a:t>Τα αποτελέσματα είναι απλά στην ερμηνεία, επαναλήψιμα, η εφαρμογή της μεθόδου δεν περιορίζεται σε εξειδικευμένα εργαστήρια όπως η </a:t>
            </a:r>
            <a:r>
              <a:rPr lang="en-US" altLang="el-GR" sz="2400"/>
              <a:t>MLEE</a:t>
            </a:r>
            <a:r>
              <a:rPr lang="el-GR" altLang="el-GR" sz="240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Εικόνα 5"/>
          <p:cNvPicPr>
            <a:picLocks noChangeAspect="1" noChangeArrowheads="1"/>
          </p:cNvPicPr>
          <p:nvPr/>
        </p:nvPicPr>
        <p:blipFill>
          <a:blip r:embed="rId3"/>
          <a:srcRect/>
          <a:stretch>
            <a:fillRect/>
          </a:stretch>
        </p:blipFill>
        <p:spPr bwMode="auto">
          <a:xfrm>
            <a:off x="3319463" y="69850"/>
            <a:ext cx="5581650" cy="1266825"/>
          </a:xfrm>
          <a:prstGeom prst="rect">
            <a:avLst/>
          </a:prstGeom>
          <a:noFill/>
          <a:ln w="9525">
            <a:noFill/>
            <a:miter lim="800000"/>
            <a:headEnd/>
            <a:tailEnd/>
          </a:ln>
        </p:spPr>
      </p:pic>
      <p:pic>
        <p:nvPicPr>
          <p:cNvPr id="36867" name="Εικόνα 6"/>
          <p:cNvPicPr>
            <a:picLocks noChangeAspect="1" noChangeArrowheads="1"/>
          </p:cNvPicPr>
          <p:nvPr/>
        </p:nvPicPr>
        <p:blipFill>
          <a:blip r:embed="rId4"/>
          <a:srcRect/>
          <a:stretch>
            <a:fillRect/>
          </a:stretch>
        </p:blipFill>
        <p:spPr bwMode="auto">
          <a:xfrm>
            <a:off x="1401763" y="1433513"/>
            <a:ext cx="4881562" cy="3678237"/>
          </a:xfrm>
          <a:prstGeom prst="rect">
            <a:avLst/>
          </a:prstGeom>
          <a:noFill/>
          <a:ln w="9525">
            <a:noFill/>
            <a:miter lim="800000"/>
            <a:headEnd/>
            <a:tailEnd/>
          </a:ln>
        </p:spPr>
      </p:pic>
      <p:pic>
        <p:nvPicPr>
          <p:cNvPr id="36868" name="Εικόνα 7"/>
          <p:cNvPicPr>
            <a:picLocks noChangeAspect="1" noChangeArrowheads="1"/>
          </p:cNvPicPr>
          <p:nvPr/>
        </p:nvPicPr>
        <p:blipFill>
          <a:blip r:embed="rId5"/>
          <a:srcRect/>
          <a:stretch>
            <a:fillRect/>
          </a:stretch>
        </p:blipFill>
        <p:spPr bwMode="auto">
          <a:xfrm>
            <a:off x="6283325" y="1336675"/>
            <a:ext cx="5737225" cy="3678238"/>
          </a:xfrm>
          <a:prstGeom prst="rect">
            <a:avLst/>
          </a:prstGeom>
          <a:noFill/>
          <a:ln w="9525">
            <a:noFill/>
            <a:miter lim="800000"/>
            <a:headEnd/>
            <a:tailEnd/>
          </a:ln>
        </p:spPr>
      </p:pic>
      <p:sp>
        <p:nvSpPr>
          <p:cNvPr id="9" name="TextBox 8">
            <a:extLst>
              <a:ext uri="{FF2B5EF4-FFF2-40B4-BE49-F238E27FC236}"/>
            </a:extLst>
          </p:cNvPr>
          <p:cNvSpPr txBox="1"/>
          <p:nvPr/>
        </p:nvSpPr>
        <p:spPr>
          <a:xfrm>
            <a:off x="1401763" y="5014913"/>
            <a:ext cx="10309225" cy="1631950"/>
          </a:xfrm>
          <a:prstGeom prst="rect">
            <a:avLst/>
          </a:prstGeom>
          <a:noFill/>
        </p:spPr>
        <p:txBody>
          <a:bodyPr>
            <a:spAutoFit/>
          </a:bodyPr>
          <a:lstStyle/>
          <a:p>
            <a:pPr marL="342900" indent="-342900">
              <a:buFont typeface="Wingdings" panose="05000000000000000000" pitchFamily="2" charset="2"/>
              <a:buChar char="§"/>
              <a:defRPr/>
            </a:pPr>
            <a:r>
              <a:rPr lang="el-GR" sz="2000" dirty="0"/>
              <a:t>Στο πλαίσιο </a:t>
            </a:r>
            <a:r>
              <a:rPr lang="el-GR" sz="2000" dirty="0"/>
              <a:t>ερευνητικής </a:t>
            </a:r>
            <a:r>
              <a:rPr lang="el-GR" sz="2000" dirty="0"/>
              <a:t>διπλωματικής εργασίας (</a:t>
            </a:r>
            <a:r>
              <a:rPr lang="el-GR" sz="2000" dirty="0" err="1"/>
              <a:t>βιβλιογραφια</a:t>
            </a:r>
            <a:r>
              <a:rPr lang="el-GR" sz="2000" dirty="0"/>
              <a:t> </a:t>
            </a:r>
            <a:r>
              <a:rPr lang="el-GR" sz="2000" dirty="0" err="1"/>
              <a:t>Νο</a:t>
            </a:r>
            <a:r>
              <a:rPr lang="el-GR" sz="2000" dirty="0"/>
              <a:t> </a:t>
            </a:r>
            <a:r>
              <a:rPr lang="en-US" sz="2000" dirty="0" err="1"/>
              <a:t>i</a:t>
            </a:r>
            <a:r>
              <a:rPr lang="el-GR" sz="2000" dirty="0"/>
              <a:t> </a:t>
            </a:r>
            <a:r>
              <a:rPr lang="el-GR" sz="2000" dirty="0"/>
              <a:t>) </a:t>
            </a:r>
            <a:r>
              <a:rPr lang="el-GR" sz="2000" b="1" dirty="0">
                <a:solidFill>
                  <a:schemeClr val="accent1">
                    <a:lumMod val="75000"/>
                  </a:schemeClr>
                </a:solidFill>
              </a:rPr>
              <a:t>χρησιμοποιήθηκαν 7</a:t>
            </a:r>
            <a:r>
              <a:rPr lang="el-GR" sz="2000" dirty="0"/>
              <a:t> από τους 15 </a:t>
            </a:r>
            <a:r>
              <a:rPr lang="el-GR" sz="2000" dirty="0" err="1"/>
              <a:t>μικροδορυφορικούς</a:t>
            </a:r>
            <a:r>
              <a:rPr lang="el-GR" sz="2000" dirty="0"/>
              <a:t> δείκτες.</a:t>
            </a:r>
          </a:p>
          <a:p>
            <a:pPr marL="342900" indent="-342900">
              <a:buFont typeface="Wingdings" panose="05000000000000000000" pitchFamily="2" charset="2"/>
              <a:buChar char="§"/>
              <a:defRPr/>
            </a:pPr>
            <a:r>
              <a:rPr lang="el-GR" sz="2000" dirty="0"/>
              <a:t>Δείκτες</a:t>
            </a:r>
            <a:r>
              <a:rPr lang="en-US" sz="2000" dirty="0"/>
              <a:t>: </a:t>
            </a:r>
            <a:r>
              <a:rPr lang="el-GR" sz="2000" dirty="0"/>
              <a:t>εκκινητές που υβριδοποιούνται σε σταθερές περιοχές εκατέρωθεν της  </a:t>
            </a:r>
            <a:r>
              <a:rPr lang="el-GR" sz="2000" dirty="0" err="1"/>
              <a:t>υπο</a:t>
            </a:r>
            <a:r>
              <a:rPr lang="el-GR" sz="2000" dirty="0"/>
              <a:t> ανάλυση περιοχής.</a:t>
            </a:r>
          </a:p>
          <a:p>
            <a:pPr marL="342900" indent="-342900">
              <a:buFont typeface="Wingdings" panose="05000000000000000000" pitchFamily="2" charset="2"/>
              <a:buChar char="§"/>
              <a:defRPr/>
            </a:pPr>
            <a:r>
              <a:rPr lang="el-GR" sz="2000" b="1" dirty="0"/>
              <a:t>Αναλύθηκαν 27 στελέχη</a:t>
            </a:r>
            <a:r>
              <a:rPr lang="el-GR" sz="2000" dirty="0"/>
              <a:t>. Στην ανάλυση των δεδομένων συμπεριλήφθηκαν 114 στελέχη.</a:t>
            </a:r>
          </a:p>
        </p:txBody>
      </p:sp>
    </p:spTree>
  </p:cSld>
  <p:clrMapOvr>
    <a:masterClrMapping/>
  </p:clrMapOvr>
  <p:transition spd="slow">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 Ορθογώνιο"/>
          <p:cNvSpPr>
            <a:spLocks noChangeArrowheads="1"/>
          </p:cNvSpPr>
          <p:nvPr/>
        </p:nvSpPr>
        <p:spPr bwMode="auto">
          <a:xfrm>
            <a:off x="1371600" y="0"/>
            <a:ext cx="10488613" cy="6462713"/>
          </a:xfrm>
          <a:prstGeom prst="rect">
            <a:avLst/>
          </a:prstGeom>
          <a:noFill/>
          <a:ln w="9525">
            <a:noFill/>
            <a:miter lim="800000"/>
            <a:headEnd/>
            <a:tailEnd/>
          </a:ln>
        </p:spPr>
        <p:txBody>
          <a:bodyPr>
            <a:spAutoFit/>
          </a:bodyPr>
          <a:lstStyle/>
          <a:p>
            <a:pPr algn="just"/>
            <a:r>
              <a:rPr lang="el-GR" altLang="el-GR" sz="2400"/>
              <a:t>  </a:t>
            </a:r>
            <a:r>
              <a:rPr lang="el-GR" altLang="el-GR" sz="2400" b="1"/>
              <a:t>Η Τριχοειδής Ηλεκτροφόρηση (Capillary Electrophoresis, CE) </a:t>
            </a:r>
            <a:r>
              <a:rPr lang="el-GR" altLang="el-GR" sz="2400"/>
              <a:t>είναι μια διαχωριστική τεχνική υψηλής απόδοσης</a:t>
            </a:r>
            <a:r>
              <a:rPr lang="en-US" altLang="el-GR" sz="2400"/>
              <a:t>. </a:t>
            </a:r>
            <a:r>
              <a:rPr lang="el-GR" altLang="el-GR" sz="2400"/>
              <a:t> Διεξάγεται σε στενούς τριχοειδείς σωλήνες με μικρή εσωτερική διαμέτρο απο 25 έως 100 μm. Οι τριχοειδείς σωλήνες πληρούνται με ρυθμιστικό διάλυμα και πραγματοποιούνται διαχωρισμοί τόσο μικρών όσο και μεγάλων μορίων. Οι διαχωρισμοί  διευκολύνονται από τη χρήση υψηλών τάσεων, οι οποίες δημιουργούν </a:t>
            </a:r>
            <a:r>
              <a:rPr lang="el-GR" altLang="el-GR" sz="2400" b="1"/>
              <a:t>ηλεκτροωσμωτική ροή (</a:t>
            </a:r>
            <a:r>
              <a:rPr lang="el-GR" altLang="el-GR" sz="2400"/>
              <a:t>electroosmotic flow, EOF) και </a:t>
            </a:r>
            <a:r>
              <a:rPr lang="el-GR" altLang="el-GR" sz="2400" b="1"/>
              <a:t>ηλεκτροφορητική ροή </a:t>
            </a:r>
            <a:r>
              <a:rPr lang="el-GR" altLang="el-GR" sz="2400"/>
              <a:t>των ρυθμιστικών διαλυμάτων και των φορτισμένων συστατικών, αντίστοιχα, μέσα στον τριχοειδή</a:t>
            </a:r>
            <a:r>
              <a:rPr lang="el-GR" altLang="el-GR"/>
              <a:t>. </a:t>
            </a:r>
          </a:p>
          <a:p>
            <a:endParaRPr lang="el-GR" altLang="el-GR"/>
          </a:p>
          <a:p>
            <a:endParaRPr lang="el-GR" altLang="el-GR"/>
          </a:p>
          <a:p>
            <a:endParaRPr lang="el-GR" altLang="el-GR"/>
          </a:p>
          <a:p>
            <a:endParaRPr lang="el-GR" altLang="el-GR"/>
          </a:p>
          <a:p>
            <a:endParaRPr lang="el-GR" altLang="el-GR"/>
          </a:p>
          <a:p>
            <a:endParaRPr lang="el-GR" altLang="el-GR"/>
          </a:p>
          <a:p>
            <a:endParaRPr lang="el-GR" altLang="el-GR"/>
          </a:p>
          <a:p>
            <a:endParaRPr lang="el-GR" altLang="el-GR"/>
          </a:p>
          <a:p>
            <a:endParaRPr lang="el-GR" altLang="el-GR"/>
          </a:p>
          <a:p>
            <a:endParaRPr lang="el-GR" altLang="el-GR"/>
          </a:p>
          <a:p>
            <a:endParaRPr lang="el-GR" altLang="el-GR"/>
          </a:p>
        </p:txBody>
      </p:sp>
      <p:pic>
        <p:nvPicPr>
          <p:cNvPr id="39940" name="3 - Εικόνα" descr="capillaty electroforesis.jpg">
            <a:extLst>
              <a:ext uri="{FF2B5EF4-FFF2-40B4-BE49-F238E27FC236}"/>
            </a:extLst>
          </p:cNvPr>
          <p:cNvPicPr>
            <a:picLocks noChangeAspect="1"/>
          </p:cNvPicPr>
          <p:nvPr/>
        </p:nvPicPr>
        <p:blipFill>
          <a:blip r:embed="rId2"/>
          <a:srcRect/>
          <a:stretch>
            <a:fillRect/>
          </a:stretch>
        </p:blipFill>
        <p:spPr bwMode="auto">
          <a:xfrm>
            <a:off x="3511550" y="3319463"/>
            <a:ext cx="7716838" cy="340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 Ορθογώνιο"/>
          <p:cNvSpPr>
            <a:spLocks noChangeArrowheads="1"/>
          </p:cNvSpPr>
          <p:nvPr/>
        </p:nvSpPr>
        <p:spPr bwMode="auto">
          <a:xfrm>
            <a:off x="2286000" y="249238"/>
            <a:ext cx="8964613" cy="5632450"/>
          </a:xfrm>
          <a:prstGeom prst="rect">
            <a:avLst/>
          </a:prstGeom>
          <a:noFill/>
          <a:ln w="9525">
            <a:noFill/>
            <a:miter lim="800000"/>
            <a:headEnd/>
            <a:tailEnd/>
          </a:ln>
        </p:spPr>
        <p:txBody>
          <a:bodyPr>
            <a:spAutoFit/>
          </a:bodyPr>
          <a:lstStyle/>
          <a:p>
            <a:r>
              <a:rPr lang="el-GR" altLang="el-GR" sz="2400"/>
              <a:t>Η χρήση τριχοειδούς  σωλήνα </a:t>
            </a:r>
            <a:r>
              <a:rPr lang="el-GR" altLang="el-GR" sz="2400" b="1"/>
              <a:t>προσφέρει  πλεονεκτήματα</a:t>
            </a:r>
            <a:r>
              <a:rPr lang="el-GR" altLang="el-GR" sz="2400"/>
              <a:t>, ειδικότερα σε σχέση με τα </a:t>
            </a:r>
            <a:r>
              <a:rPr lang="el-GR" altLang="el-GR" sz="2400" b="1"/>
              <a:t>επιβλαβή αποτελέσματα της θέρμανσης Joule.</a:t>
            </a:r>
          </a:p>
          <a:p>
            <a:endParaRPr lang="el-GR" altLang="el-GR" sz="2400"/>
          </a:p>
          <a:p>
            <a:r>
              <a:rPr lang="el-GR" altLang="el-GR" sz="2400"/>
              <a:t> Η υψηλή ηλεκτρική αντίσταση του τριχοειδούς επιτρέπει την εφαρμογή πολύ υψηλών ηλεκτρικών πεδίων ( 100 έως 500 V/cm ) και υψηλών τάσεων ( 10 έως 30 kV), με ελάχιστη μόνον παραγωγή θερμότητας. Επιπλέον, η μεγάλη αναλογία επιφανείας προς όγκο του τριχοειδούς, διαχέει αποτελεσματικά τη θερμότητα που δημιουργείται.</a:t>
            </a:r>
          </a:p>
          <a:p>
            <a:endParaRPr lang="el-GR" altLang="el-GR" sz="2400"/>
          </a:p>
          <a:p>
            <a:r>
              <a:rPr lang="el-GR" altLang="el-GR" sz="2400"/>
              <a:t> Πλεονεκτήματα χρήσης υψηλών ηλεκτρικών πεδίων </a:t>
            </a:r>
            <a:r>
              <a:rPr lang="en-US" altLang="el-GR" sz="2400"/>
              <a:t>:</a:t>
            </a:r>
            <a:r>
              <a:rPr lang="el-GR" altLang="el-GR" sz="2400"/>
              <a:t> </a:t>
            </a:r>
          </a:p>
          <a:p>
            <a:pPr>
              <a:buFont typeface="Arial" charset="0"/>
              <a:buChar char="•"/>
            </a:pPr>
            <a:r>
              <a:rPr lang="el-GR" altLang="el-GR" sz="2400"/>
              <a:t>σύντομοι χρόνοι ανάλυσης, </a:t>
            </a:r>
          </a:p>
          <a:p>
            <a:pPr>
              <a:buFont typeface="Arial" charset="0"/>
              <a:buChar char="•"/>
            </a:pPr>
            <a:r>
              <a:rPr lang="el-GR" altLang="el-GR" sz="2400"/>
              <a:t>υψηλή απόδοση και </a:t>
            </a:r>
          </a:p>
          <a:p>
            <a:pPr>
              <a:buFont typeface="Arial" charset="0"/>
              <a:buChar char="•"/>
            </a:pPr>
            <a:r>
              <a:rPr lang="el-GR" altLang="el-GR" sz="2400"/>
              <a:t>αποτελεσματικός διαχωρισμός.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 Ορθογώνιο"/>
          <p:cNvSpPr>
            <a:spLocks noChangeArrowheads="1"/>
          </p:cNvSpPr>
          <p:nvPr/>
        </p:nvSpPr>
        <p:spPr bwMode="auto">
          <a:xfrm>
            <a:off x="2051050" y="1595438"/>
            <a:ext cx="8104188" cy="3416300"/>
          </a:xfrm>
          <a:prstGeom prst="rect">
            <a:avLst/>
          </a:prstGeom>
          <a:noFill/>
          <a:ln w="9525">
            <a:noFill/>
            <a:miter lim="800000"/>
            <a:headEnd/>
            <a:tailEnd/>
          </a:ln>
        </p:spPr>
        <p:txBody>
          <a:bodyPr>
            <a:spAutoFit/>
          </a:bodyPr>
          <a:lstStyle/>
          <a:p>
            <a:r>
              <a:rPr lang="el-GR" altLang="el-GR" sz="2400"/>
              <a:t>Μακρομόρια όπως το DNA,</a:t>
            </a:r>
            <a:r>
              <a:rPr lang="el-GR" altLang="el-GR" sz="2400" b="1"/>
              <a:t> δεν μπορούν να διαχωριστούν χωρίς την παρουσία πηκτώματος,</a:t>
            </a:r>
            <a:r>
              <a:rPr lang="el-GR" altLang="el-GR" sz="2400"/>
              <a:t> επειδή περιέχουν αναλογίες μάζας- φορτίου που δε μεταβάλλεται με το μέγεθος  </a:t>
            </a:r>
          </a:p>
          <a:p>
            <a:pPr algn="ctr"/>
            <a:r>
              <a:rPr lang="el-GR" altLang="el-GR" sz="2400" b="1">
                <a:solidFill>
                  <a:srgbClr val="FF0000"/>
                </a:solidFill>
              </a:rPr>
              <a:t>επειδή</a:t>
            </a:r>
          </a:p>
          <a:p>
            <a:r>
              <a:rPr lang="el-GR" altLang="el-GR" sz="2400"/>
              <a:t>κάθε πρόσθετο νουκλεοτίδιο που προστίθεται σε μια αλυσίδα  DNA, προσθέτει μια ισοδύναμη μονάδα φορτίου και μάζας  με αποτέλεσμα να μην επηρεάζεται η ευκινησία του μορίου σε ελεύθερο διάλυμα</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a:extLst>
              <a:ext uri="{FF2B5EF4-FFF2-40B4-BE49-F238E27FC236}"/>
            </a:extLst>
          </p:cNvPr>
          <p:cNvSpPr>
            <a:spLocks noChangeArrowheads="1"/>
          </p:cNvSpPr>
          <p:nvPr/>
        </p:nvSpPr>
        <p:spPr bwMode="auto">
          <a:xfrm>
            <a:off x="1487488" y="130175"/>
            <a:ext cx="10029825" cy="6615113"/>
          </a:xfrm>
          <a:prstGeom prst="rect">
            <a:avLst/>
          </a:prstGeom>
          <a:solidFill>
            <a:srgbClr val="FFFFFF"/>
          </a:solidFill>
          <a:ln w="9525">
            <a:noFill/>
            <a:miter lim="800000"/>
            <a:headEnd/>
            <a:tailEnd/>
          </a:ln>
          <a:effectLst/>
        </p:spPr>
        <p:txBody>
          <a:bodyPr lIns="0" tIns="0" rIns="0" bIns="0" anchor="ctr">
            <a:spAutoFit/>
          </a:bodyPr>
          <a:lstStyle/>
          <a:p>
            <a:pPr>
              <a:defRPr/>
            </a:pPr>
            <a:r>
              <a:rPr lang="el-GR" sz="2400" u="sng" dirty="0">
                <a:solidFill>
                  <a:srgbClr val="212121"/>
                </a:solidFill>
                <a:latin typeface="+mn-lt"/>
              </a:rPr>
              <a:t>Η </a:t>
            </a:r>
            <a:r>
              <a:rPr lang="el-GR" sz="2400" u="sng" dirty="0">
                <a:solidFill>
                  <a:srgbClr val="212121"/>
                </a:solidFill>
              </a:rPr>
              <a:t>τριχοειδής ηλεκτροφόρηση  πηκτής </a:t>
            </a:r>
            <a:r>
              <a:rPr lang="el-GR" sz="2400" dirty="0">
                <a:solidFill>
                  <a:srgbClr val="212121"/>
                </a:solidFill>
              </a:rPr>
              <a:t>είναι ένας τύπος ηλεκτροφόρησης πηκτής που χρησιμοποιεί </a:t>
            </a:r>
            <a:r>
              <a:rPr lang="el-GR" sz="2400" b="1" dirty="0">
                <a:solidFill>
                  <a:srgbClr val="212121"/>
                </a:solidFill>
              </a:rPr>
              <a:t>ένα λεπτό σωλήνα που ονομάζεται τριχοειδής </a:t>
            </a:r>
            <a:r>
              <a:rPr lang="el-GR" sz="2400" dirty="0">
                <a:solidFill>
                  <a:srgbClr val="212121"/>
                </a:solidFill>
              </a:rPr>
              <a:t>στη θέση ενός δίσκου. Επίσης, ένας πολύ ευαίσθητος τύπος πηκτώματος που ονομάζεται </a:t>
            </a:r>
            <a:r>
              <a:rPr lang="el-GR" sz="2400" b="1" dirty="0">
                <a:solidFill>
                  <a:srgbClr val="212121"/>
                </a:solidFill>
              </a:rPr>
              <a:t>πήκτωμα </a:t>
            </a:r>
            <a:r>
              <a:rPr lang="el-GR" sz="2400" b="1" dirty="0" err="1">
                <a:solidFill>
                  <a:srgbClr val="212121"/>
                </a:solidFill>
              </a:rPr>
              <a:t>ακρυλαμιδίου</a:t>
            </a:r>
            <a:r>
              <a:rPr lang="el-GR" sz="2400" b="1" dirty="0">
                <a:solidFill>
                  <a:srgbClr val="212121"/>
                </a:solidFill>
              </a:rPr>
              <a:t> </a:t>
            </a:r>
            <a:r>
              <a:rPr lang="el-GR" sz="2400" dirty="0">
                <a:solidFill>
                  <a:srgbClr val="212121"/>
                </a:solidFill>
              </a:rPr>
              <a:t>,μπορεί να διαχωρίσει μόρια  </a:t>
            </a:r>
            <a:r>
              <a:rPr lang="en-US" sz="2400" dirty="0">
                <a:solidFill>
                  <a:srgbClr val="212121"/>
                </a:solidFill>
              </a:rPr>
              <a:t>D</a:t>
            </a:r>
            <a:r>
              <a:rPr lang="el-GR" sz="2400" dirty="0">
                <a:solidFill>
                  <a:srgbClr val="212121"/>
                </a:solidFill>
              </a:rPr>
              <a:t>ΝΑ που έχουν   διαφορά </a:t>
            </a:r>
            <a:r>
              <a:rPr lang="el-GR" sz="2400" dirty="0">
                <a:solidFill>
                  <a:srgbClr val="212121"/>
                </a:solidFill>
                <a:latin typeface="+mn-lt"/>
              </a:rPr>
              <a:t>μήκους μόνο ένα ζεύγος βάσεων.</a:t>
            </a:r>
          </a:p>
          <a:p>
            <a:pPr>
              <a:defRPr/>
            </a:pPr>
            <a:endParaRPr lang="el-GR" sz="2400" dirty="0">
              <a:solidFill>
                <a:srgbClr val="212121"/>
              </a:solidFill>
              <a:latin typeface="+mn-lt"/>
            </a:endParaRPr>
          </a:p>
          <a:p>
            <a:pPr>
              <a:defRPr/>
            </a:pPr>
            <a:endParaRPr lang="el-GR" sz="2400" dirty="0">
              <a:solidFill>
                <a:srgbClr val="212121"/>
              </a:solidFill>
              <a:latin typeface="+mn-lt"/>
            </a:endParaRPr>
          </a:p>
          <a:p>
            <a:pPr>
              <a:defRPr/>
            </a:pPr>
            <a:endParaRPr lang="el-GR" sz="2400" dirty="0">
              <a:solidFill>
                <a:srgbClr val="212121"/>
              </a:solidFill>
              <a:latin typeface="+mn-lt"/>
            </a:endParaRPr>
          </a:p>
          <a:p>
            <a:pPr>
              <a:defRPr/>
            </a:pPr>
            <a:r>
              <a:rPr lang="el-GR" sz="2400" dirty="0">
                <a:solidFill>
                  <a:srgbClr val="212121"/>
                </a:solidFill>
                <a:latin typeface="+mn-lt"/>
              </a:rPr>
              <a:t> </a:t>
            </a:r>
          </a:p>
          <a:p>
            <a:pPr>
              <a:defRPr/>
            </a:pPr>
            <a:endParaRPr lang="el-GR" sz="2400" dirty="0">
              <a:solidFill>
                <a:srgbClr val="212121"/>
              </a:solidFill>
              <a:latin typeface="+mn-lt"/>
            </a:endParaRPr>
          </a:p>
          <a:p>
            <a:pPr>
              <a:defRPr/>
            </a:pPr>
            <a:endParaRPr lang="el-GR" sz="2400" dirty="0">
              <a:solidFill>
                <a:srgbClr val="212121"/>
              </a:solidFill>
              <a:latin typeface="+mn-lt"/>
            </a:endParaRPr>
          </a:p>
          <a:p>
            <a:pPr>
              <a:defRPr/>
            </a:pPr>
            <a:r>
              <a:rPr lang="el-GR" sz="2400" dirty="0">
                <a:solidFill>
                  <a:srgbClr val="212121"/>
                </a:solidFill>
              </a:rPr>
              <a:t>Τα μόρια </a:t>
            </a:r>
            <a:r>
              <a:rPr lang="en-US" sz="2400" dirty="0">
                <a:solidFill>
                  <a:srgbClr val="212121"/>
                </a:solidFill>
              </a:rPr>
              <a:t>D</a:t>
            </a:r>
            <a:r>
              <a:rPr lang="el-GR" sz="2400" dirty="0">
                <a:solidFill>
                  <a:srgbClr val="212121"/>
                </a:solidFill>
              </a:rPr>
              <a:t>ΝΑ τοποθετούνται σε ένα διάλυμα ηλεκτρολύτη</a:t>
            </a:r>
            <a:r>
              <a:rPr lang="en-US" sz="2400" dirty="0">
                <a:solidFill>
                  <a:srgbClr val="212121"/>
                </a:solidFill>
              </a:rPr>
              <a:t> </a:t>
            </a:r>
            <a:r>
              <a:rPr lang="el-GR" sz="2400" dirty="0">
                <a:solidFill>
                  <a:srgbClr val="212121"/>
                </a:solidFill>
              </a:rPr>
              <a:t> με φθορίζουσα χρωστική. Καθώς τα μόρια </a:t>
            </a:r>
            <a:r>
              <a:rPr lang="en-US" sz="2400" dirty="0">
                <a:solidFill>
                  <a:srgbClr val="212121"/>
                </a:solidFill>
              </a:rPr>
              <a:t>D</a:t>
            </a:r>
            <a:r>
              <a:rPr lang="el-GR" sz="2400" dirty="0">
                <a:solidFill>
                  <a:srgbClr val="212121"/>
                </a:solidFill>
              </a:rPr>
              <a:t>ΝΑ μεταναστεύουν προς την θετικά φορτισμένη άνοδο και χωρίζονται κατά μέγεθος, ένας ανιχνευτής μπορεί να ανιχνεύσει το μήκος κάθε μορίου DNA και το φθορίζον </a:t>
            </a:r>
            <a:r>
              <a:rPr lang="el-GR" sz="2400" dirty="0" err="1">
                <a:solidFill>
                  <a:srgbClr val="212121"/>
                </a:solidFill>
              </a:rPr>
              <a:t>νουκλεοτίδιο</a:t>
            </a:r>
            <a:r>
              <a:rPr lang="el-GR" sz="2400" dirty="0">
                <a:solidFill>
                  <a:srgbClr val="212121"/>
                </a:solidFill>
              </a:rPr>
              <a:t> στο τέλος του μορίου. (Το φθορίζον </a:t>
            </a:r>
            <a:r>
              <a:rPr lang="el-GR" sz="2400" dirty="0" err="1">
                <a:solidFill>
                  <a:srgbClr val="212121"/>
                </a:solidFill>
              </a:rPr>
              <a:t>νουκλεοτίδιο</a:t>
            </a:r>
            <a:r>
              <a:rPr lang="el-GR" sz="2400" dirty="0">
                <a:solidFill>
                  <a:srgbClr val="212121"/>
                </a:solidFill>
              </a:rPr>
              <a:t>  εκπέμπει φθορισμό όταν διεγείρεται   από το λέιζερ. Καθένα από τα τέσσερα </a:t>
            </a:r>
            <a:r>
              <a:rPr lang="el-GR" sz="2400" dirty="0" err="1">
                <a:solidFill>
                  <a:srgbClr val="212121"/>
                </a:solidFill>
              </a:rPr>
              <a:t>νουκλεοτίδια</a:t>
            </a:r>
            <a:r>
              <a:rPr lang="el-GR" sz="2400" dirty="0">
                <a:solidFill>
                  <a:srgbClr val="212121"/>
                </a:solidFill>
              </a:rPr>
              <a:t> </a:t>
            </a:r>
            <a:r>
              <a:rPr lang="el-GR" sz="2400" dirty="0">
                <a:solidFill>
                  <a:srgbClr val="212121"/>
                </a:solidFill>
              </a:rPr>
              <a:t>εκπέμπουν διαφορετικό μήκους </a:t>
            </a:r>
            <a:r>
              <a:rPr lang="el-GR" sz="2400" dirty="0">
                <a:solidFill>
                  <a:srgbClr val="212121"/>
                </a:solidFill>
              </a:rPr>
              <a:t>κύματος φθορισμό , όπως φαίνεται παρακάνω.)</a:t>
            </a:r>
            <a:endParaRPr lang="en-US" sz="2400" dirty="0"/>
          </a:p>
        </p:txBody>
      </p:sp>
      <p:pic>
        <p:nvPicPr>
          <p:cNvPr id="40963" name="3 - Εικόνα" descr="capillary diagram.JPG"/>
          <p:cNvPicPr>
            <a:picLocks noChangeAspect="1"/>
          </p:cNvPicPr>
          <p:nvPr/>
        </p:nvPicPr>
        <p:blipFill>
          <a:blip r:embed="rId2"/>
          <a:srcRect/>
          <a:stretch>
            <a:fillRect/>
          </a:stretch>
        </p:blipFill>
        <p:spPr bwMode="auto">
          <a:xfrm>
            <a:off x="4033838" y="1992313"/>
            <a:ext cx="5276850" cy="22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3 - Εικόνα" descr="capillary-sequ.gif">
            <a:extLst>
              <a:ext uri="{FF2B5EF4-FFF2-40B4-BE49-F238E27FC236}"/>
            </a:extLst>
          </p:cNvPr>
          <p:cNvPicPr>
            <a:picLocks noChangeAspect="1"/>
          </p:cNvPicPr>
          <p:nvPr/>
        </p:nvPicPr>
        <p:blipFill>
          <a:blip r:embed="rId2"/>
          <a:srcRect/>
          <a:stretch>
            <a:fillRect/>
          </a:stretch>
        </p:blipFill>
        <p:spPr bwMode="auto">
          <a:xfrm>
            <a:off x="2119313" y="471488"/>
            <a:ext cx="9088437" cy="5818187"/>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41987" name="4 - Ορθογώνιο"/>
          <p:cNvSpPr>
            <a:spLocks noChangeArrowheads="1"/>
          </p:cNvSpPr>
          <p:nvPr/>
        </p:nvSpPr>
        <p:spPr bwMode="auto">
          <a:xfrm>
            <a:off x="2146300" y="6313488"/>
            <a:ext cx="6126163" cy="368300"/>
          </a:xfrm>
          <a:prstGeom prst="rect">
            <a:avLst/>
          </a:prstGeom>
          <a:noFill/>
          <a:ln w="9525">
            <a:noFill/>
            <a:miter lim="800000"/>
            <a:headEnd/>
            <a:tailEnd/>
          </a:ln>
        </p:spPr>
        <p:txBody>
          <a:bodyPr wrap="none">
            <a:spAutoFit/>
          </a:bodyPr>
          <a:lstStyle/>
          <a:p>
            <a:r>
              <a:rPr lang="en-US" altLang="el-GR"/>
              <a:t>http://decodingdna.yolasite.com/capillary-electrophoresis.php</a:t>
            </a:r>
            <a:endParaRPr lang="el-GR" alt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Εικόνα 5"/>
          <p:cNvPicPr>
            <a:picLocks noChangeAspect="1" noChangeArrowheads="1"/>
          </p:cNvPicPr>
          <p:nvPr/>
        </p:nvPicPr>
        <p:blipFill>
          <a:blip r:embed="rId3"/>
          <a:srcRect/>
          <a:stretch>
            <a:fillRect/>
          </a:stretch>
        </p:blipFill>
        <p:spPr bwMode="auto">
          <a:xfrm>
            <a:off x="3319463" y="69850"/>
            <a:ext cx="5581650" cy="1266825"/>
          </a:xfrm>
          <a:prstGeom prst="rect">
            <a:avLst/>
          </a:prstGeom>
          <a:noFill/>
          <a:ln w="9525">
            <a:noFill/>
            <a:miter lim="800000"/>
            <a:headEnd/>
            <a:tailEnd/>
          </a:ln>
        </p:spPr>
      </p:pic>
      <p:pic>
        <p:nvPicPr>
          <p:cNvPr id="43011" name="Εικόνα 6"/>
          <p:cNvPicPr>
            <a:picLocks noChangeAspect="1" noChangeArrowheads="1"/>
          </p:cNvPicPr>
          <p:nvPr/>
        </p:nvPicPr>
        <p:blipFill>
          <a:blip r:embed="rId4"/>
          <a:srcRect/>
          <a:stretch>
            <a:fillRect/>
          </a:stretch>
        </p:blipFill>
        <p:spPr bwMode="auto">
          <a:xfrm>
            <a:off x="1401763" y="1433513"/>
            <a:ext cx="4881562" cy="3678237"/>
          </a:xfrm>
          <a:prstGeom prst="rect">
            <a:avLst/>
          </a:prstGeom>
          <a:noFill/>
          <a:ln w="9525">
            <a:noFill/>
            <a:miter lim="800000"/>
            <a:headEnd/>
            <a:tailEnd/>
          </a:ln>
        </p:spPr>
      </p:pic>
      <p:pic>
        <p:nvPicPr>
          <p:cNvPr id="43012" name="Εικόνα 7"/>
          <p:cNvPicPr>
            <a:picLocks noChangeAspect="1" noChangeArrowheads="1"/>
          </p:cNvPicPr>
          <p:nvPr/>
        </p:nvPicPr>
        <p:blipFill>
          <a:blip r:embed="rId5"/>
          <a:srcRect/>
          <a:stretch>
            <a:fillRect/>
          </a:stretch>
        </p:blipFill>
        <p:spPr bwMode="auto">
          <a:xfrm>
            <a:off x="6283325" y="1336675"/>
            <a:ext cx="5737225" cy="3678238"/>
          </a:xfrm>
          <a:prstGeom prst="rect">
            <a:avLst/>
          </a:prstGeom>
          <a:noFill/>
          <a:ln w="9525">
            <a:noFill/>
            <a:miter lim="800000"/>
            <a:headEnd/>
            <a:tailEnd/>
          </a:ln>
        </p:spPr>
      </p:pic>
      <p:sp>
        <p:nvSpPr>
          <p:cNvPr id="9" name="TextBox 8">
            <a:extLst>
              <a:ext uri="{FF2B5EF4-FFF2-40B4-BE49-F238E27FC236}"/>
            </a:extLst>
          </p:cNvPr>
          <p:cNvSpPr txBox="1"/>
          <p:nvPr/>
        </p:nvSpPr>
        <p:spPr>
          <a:xfrm>
            <a:off x="1401763" y="5014913"/>
            <a:ext cx="10309225" cy="1631950"/>
          </a:xfrm>
          <a:prstGeom prst="rect">
            <a:avLst/>
          </a:prstGeom>
          <a:noFill/>
        </p:spPr>
        <p:txBody>
          <a:bodyPr>
            <a:spAutoFit/>
          </a:bodyPr>
          <a:lstStyle/>
          <a:p>
            <a:pPr marL="342900" indent="-342900">
              <a:buFont typeface="Wingdings" panose="05000000000000000000" pitchFamily="2" charset="2"/>
              <a:buChar char="§"/>
              <a:defRPr/>
            </a:pPr>
            <a:r>
              <a:rPr lang="el-GR" sz="2000" dirty="0"/>
              <a:t>Στο πλαίσιο ερευνητική διπλωματικής εργασίας (</a:t>
            </a:r>
            <a:r>
              <a:rPr lang="el-GR" sz="2000" dirty="0" err="1"/>
              <a:t>βιβλιογραφια</a:t>
            </a:r>
            <a:r>
              <a:rPr lang="el-GR" sz="2000" dirty="0"/>
              <a:t> </a:t>
            </a:r>
            <a:r>
              <a:rPr lang="el-GR" sz="2000" dirty="0" err="1"/>
              <a:t>Νο</a:t>
            </a:r>
            <a:r>
              <a:rPr lang="el-GR" sz="2000" dirty="0"/>
              <a:t> </a:t>
            </a:r>
            <a:r>
              <a:rPr lang="en-US" sz="2000" dirty="0" err="1"/>
              <a:t>i</a:t>
            </a:r>
            <a:r>
              <a:rPr lang="el-GR" sz="2000" dirty="0"/>
              <a:t> </a:t>
            </a:r>
            <a:r>
              <a:rPr lang="el-GR" sz="2000" dirty="0"/>
              <a:t>) </a:t>
            </a:r>
            <a:r>
              <a:rPr lang="el-GR" sz="2000" b="1" dirty="0">
                <a:solidFill>
                  <a:schemeClr val="accent1">
                    <a:lumMod val="75000"/>
                  </a:schemeClr>
                </a:solidFill>
              </a:rPr>
              <a:t>χρησιμοποιήθηκαν 7</a:t>
            </a:r>
            <a:r>
              <a:rPr lang="el-GR" sz="2000" dirty="0"/>
              <a:t> από τους 15 </a:t>
            </a:r>
            <a:r>
              <a:rPr lang="el-GR" sz="2000" dirty="0" err="1"/>
              <a:t>μικροδορυφορικούς</a:t>
            </a:r>
            <a:r>
              <a:rPr lang="el-GR" sz="2000" dirty="0"/>
              <a:t> δείκτες.</a:t>
            </a:r>
          </a:p>
          <a:p>
            <a:pPr marL="342900" indent="-342900">
              <a:buFont typeface="Wingdings" panose="05000000000000000000" pitchFamily="2" charset="2"/>
              <a:buChar char="§"/>
              <a:defRPr/>
            </a:pPr>
            <a:r>
              <a:rPr lang="el-GR" sz="2000" dirty="0"/>
              <a:t>Δείκτες</a:t>
            </a:r>
            <a:r>
              <a:rPr lang="en-US" sz="2000" dirty="0"/>
              <a:t>: </a:t>
            </a:r>
            <a:r>
              <a:rPr lang="el-GR" sz="2000" dirty="0"/>
              <a:t>εκκινητές που υβριδοποιούνται σε σταθερές περιοχές εκατέρωθεν της  </a:t>
            </a:r>
            <a:r>
              <a:rPr lang="el-GR" sz="2000" dirty="0" err="1"/>
              <a:t>υπο</a:t>
            </a:r>
            <a:r>
              <a:rPr lang="el-GR" sz="2000" dirty="0"/>
              <a:t> ανάλυση περιοχής.</a:t>
            </a:r>
          </a:p>
          <a:p>
            <a:pPr marL="342900" indent="-342900">
              <a:buFont typeface="Wingdings" panose="05000000000000000000" pitchFamily="2" charset="2"/>
              <a:buChar char="§"/>
              <a:defRPr/>
            </a:pPr>
            <a:r>
              <a:rPr lang="el-GR" sz="2000" b="1" dirty="0"/>
              <a:t>Αναλύθηκαν 27 στελέχη</a:t>
            </a:r>
            <a:r>
              <a:rPr lang="el-GR" sz="2000" dirty="0"/>
              <a:t>. Στην ανάλυση των δεδομένων συμπεριλήφθηκαν 114 στελέχη.</a:t>
            </a:r>
          </a:p>
        </p:txBody>
      </p:sp>
    </p:spTree>
  </p:cSld>
  <p:clrMapOvr>
    <a:masterClrMapping/>
  </p:clrMapOvr>
  <p:transition spd="slow">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Εικόνα 4">
            <a:extLst>
              <a:ext uri="{FF2B5EF4-FFF2-40B4-BE49-F238E27FC236}"/>
            </a:extLst>
          </p:cNvPr>
          <p:cNvPicPr>
            <a:picLocks noChangeAspect="1" noChangeArrowheads="1"/>
          </p:cNvPicPr>
          <p:nvPr/>
        </p:nvPicPr>
        <p:blipFill>
          <a:blip r:embed="rId2"/>
          <a:srcRect/>
          <a:stretch>
            <a:fillRect/>
          </a:stretch>
        </p:blipFill>
        <p:spPr bwMode="auto">
          <a:xfrm>
            <a:off x="1563688" y="0"/>
            <a:ext cx="10628312" cy="6415088"/>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44035" name="4 - Ορθογώνιο"/>
          <p:cNvSpPr>
            <a:spLocks noChangeArrowheads="1"/>
          </p:cNvSpPr>
          <p:nvPr/>
        </p:nvSpPr>
        <p:spPr bwMode="auto">
          <a:xfrm>
            <a:off x="6442075" y="6488113"/>
            <a:ext cx="5356225" cy="369887"/>
          </a:xfrm>
          <a:prstGeom prst="rect">
            <a:avLst/>
          </a:prstGeom>
          <a:noFill/>
          <a:ln w="9525">
            <a:noFill/>
            <a:miter lim="800000"/>
            <a:headEnd/>
            <a:tailEnd/>
          </a:ln>
        </p:spPr>
        <p:txBody>
          <a:bodyPr>
            <a:spAutoFit/>
          </a:bodyPr>
          <a:lstStyle/>
          <a:p>
            <a:r>
              <a:rPr lang="el-GR" altLang="el-GR"/>
              <a:t>(Νεουποκόεβα  Ε., 2008</a:t>
            </a:r>
            <a:r>
              <a:rPr lang="en-US" altLang="el-GR"/>
              <a:t> , Haralampous    et al.,2008)</a:t>
            </a:r>
            <a:endParaRPr lang="el-GR" altLang="el-G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Εικόνα 3">
            <a:extLst>
              <a:ext uri="{FF2B5EF4-FFF2-40B4-BE49-F238E27FC236}"/>
            </a:extLst>
          </p:cNvPr>
          <p:cNvPicPr>
            <a:picLocks noChangeAspect="1"/>
          </p:cNvPicPr>
          <p:nvPr/>
        </p:nvPicPr>
        <p:blipFill>
          <a:blip r:embed="rId2"/>
          <a:srcRect/>
          <a:stretch>
            <a:fillRect/>
          </a:stretch>
        </p:blipFill>
        <p:spPr bwMode="auto">
          <a:xfrm>
            <a:off x="1592263" y="0"/>
            <a:ext cx="10599737" cy="62896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45059" name="3 - Ορθογώνιο"/>
          <p:cNvSpPr>
            <a:spLocks noChangeArrowheads="1"/>
          </p:cNvSpPr>
          <p:nvPr/>
        </p:nvSpPr>
        <p:spPr bwMode="auto">
          <a:xfrm>
            <a:off x="9812338" y="6488113"/>
            <a:ext cx="2486025" cy="369887"/>
          </a:xfrm>
          <a:prstGeom prst="rect">
            <a:avLst/>
          </a:prstGeom>
          <a:noFill/>
          <a:ln w="9525">
            <a:noFill/>
            <a:miter lim="800000"/>
            <a:headEnd/>
            <a:tailEnd/>
          </a:ln>
        </p:spPr>
        <p:txBody>
          <a:bodyPr wrap="none">
            <a:spAutoFit/>
          </a:bodyPr>
          <a:lstStyle/>
          <a:p>
            <a:r>
              <a:rPr lang="el-GR" altLang="el-GR"/>
              <a:t>Χαραλάμπους Χρ. </a:t>
            </a:r>
            <a:r>
              <a:rPr lang="en-US" altLang="el-GR"/>
              <a:t>2008</a:t>
            </a:r>
            <a:r>
              <a:rPr lang="el-GR" altLang="el-GR"/>
              <a:t> </a:t>
            </a:r>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631950" y="0"/>
            <a:ext cx="10018713" cy="1062038"/>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Κύκλος Ζωής </a:t>
            </a:r>
            <a:r>
              <a:rPr lang="en-US" b="1" i="1" dirty="0">
                <a:solidFill>
                  <a:schemeClr val="accent1">
                    <a:lumMod val="50000"/>
                  </a:schemeClr>
                </a:solidFill>
                <a:effectLst>
                  <a:outerShdw blurRad="38100" dist="38100" dir="2700000" algn="tl">
                    <a:srgbClr val="000000">
                      <a:alpha val="43137"/>
                    </a:srgbClr>
                  </a:outerShdw>
                </a:effectLst>
              </a:rPr>
              <a:t>Leishmania spp.</a:t>
            </a:r>
            <a:r>
              <a:rPr lang="el-GR" b="1" dirty="0">
                <a:solidFill>
                  <a:schemeClr val="accent1">
                    <a:lumMod val="50000"/>
                  </a:schemeClr>
                </a:solidFill>
                <a:effectLst>
                  <a:outerShdw blurRad="38100" dist="38100" dir="2700000" algn="tl">
                    <a:srgbClr val="000000">
                      <a:alpha val="43137"/>
                    </a:srgbClr>
                  </a:outerShdw>
                </a:effectLst>
              </a:rPr>
              <a:t> </a:t>
            </a:r>
          </a:p>
        </p:txBody>
      </p:sp>
      <p:pic>
        <p:nvPicPr>
          <p:cNvPr id="10243" name="Θέση περιεχομένου 4">
            <a:extLst>
              <a:ext uri="{FF2B5EF4-FFF2-40B4-BE49-F238E27FC236}"/>
            </a:extLst>
          </p:cNvPr>
          <p:cNvPicPr>
            <a:picLocks noGrp="1" noChangeAspect="1" noChangeArrowheads="1"/>
          </p:cNvPicPr>
          <p:nvPr>
            <p:ph idx="1"/>
          </p:nvPr>
        </p:nvPicPr>
        <p:blipFill>
          <a:blip r:embed="rId2" cstate="print">
            <a:extLst>
              <a:ext uri="{28A0092B-C50C-407E-A947-70E740481C1C}"/>
            </a:extLst>
          </a:blip>
          <a:srcRect/>
          <a:stretch>
            <a:fillRect/>
          </a:stretch>
        </p:blipFill>
        <p:spPr>
          <a:xfrm>
            <a:off x="1858963" y="872836"/>
            <a:ext cx="9482137" cy="5985164"/>
          </a:xfrm>
          <a:prstGeom prst="snip2DiagRect">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extLst>
          </p:cNvPr>
          <p:cNvSpPr>
            <a:spLocks noGrp="1"/>
          </p:cNvSpPr>
          <p:nvPr>
            <p:ph type="title"/>
          </p:nvPr>
        </p:nvSpPr>
        <p:spPr>
          <a:xfrm>
            <a:off x="1385888" y="0"/>
            <a:ext cx="10806112" cy="1068388"/>
          </a:xfrm>
        </p:spPr>
        <p:txBody>
          <a:bodyPr/>
          <a:lstStyle/>
          <a:p>
            <a:pPr eaLnBrk="1" hangingPunct="1">
              <a:defRPr/>
            </a:pPr>
            <a:r>
              <a:rPr lang="el-GR" dirty="0">
                <a:solidFill>
                  <a:schemeClr val="accent1">
                    <a:lumMod val="50000"/>
                  </a:schemeClr>
                </a:solidFill>
                <a:effectLst>
                  <a:outerShdw blurRad="38100" dist="38100" dir="2700000" algn="tl">
                    <a:srgbClr val="000000">
                      <a:alpha val="43137"/>
                    </a:srgbClr>
                  </a:outerShdw>
                </a:effectLst>
              </a:rPr>
              <a:t>Πληθυσμιακή δομή των Μεσογειακών</a:t>
            </a:r>
            <a:r>
              <a:rPr lang="en-US" dirty="0">
                <a:solidFill>
                  <a:schemeClr val="accent1">
                    <a:lumMod val="50000"/>
                  </a:schemeClr>
                </a:solidFill>
                <a:effectLst>
                  <a:outerShdw blurRad="38100" dist="38100" dir="2700000" algn="tl">
                    <a:srgbClr val="000000">
                      <a:alpha val="43137"/>
                    </a:srgbClr>
                  </a:outerShdw>
                </a:effectLst>
              </a:rPr>
              <a:t> </a:t>
            </a:r>
            <a:r>
              <a:rPr lang="en-US" i="1" dirty="0" err="1">
                <a:solidFill>
                  <a:schemeClr val="accent1">
                    <a:lumMod val="50000"/>
                  </a:schemeClr>
                </a:solidFill>
                <a:effectLst>
                  <a:outerShdw blurRad="38100" dist="38100" dir="2700000" algn="tl">
                    <a:srgbClr val="000000">
                      <a:alpha val="43137"/>
                    </a:srgbClr>
                  </a:outerShdw>
                </a:effectLst>
              </a:rPr>
              <a:t>L.infantum</a:t>
            </a:r>
            <a:r>
              <a:rPr lang="el-GR" i="1" dirty="0">
                <a:solidFill>
                  <a:schemeClr val="accent1">
                    <a:lumMod val="50000"/>
                  </a:schemeClr>
                </a:solidFill>
                <a:effectLst>
                  <a:outerShdw blurRad="38100" dist="38100" dir="2700000" algn="tl">
                    <a:srgbClr val="000000">
                      <a:alpha val="43137"/>
                    </a:srgbClr>
                  </a:outerShdw>
                </a:effectLst>
              </a:rPr>
              <a:t> </a:t>
            </a:r>
            <a:r>
              <a:rPr lang="el-GR" dirty="0">
                <a:solidFill>
                  <a:schemeClr val="accent1">
                    <a:lumMod val="50000"/>
                  </a:schemeClr>
                </a:solidFill>
                <a:effectLst>
                  <a:outerShdw blurRad="38100" dist="38100" dir="2700000" algn="tl">
                    <a:srgbClr val="000000">
                      <a:alpha val="43137"/>
                    </a:srgbClr>
                  </a:outerShdw>
                </a:effectLst>
              </a:rPr>
              <a:t>στελεχών</a:t>
            </a:r>
            <a:r>
              <a:rPr lang="en-US" dirty="0">
                <a:solidFill>
                  <a:schemeClr val="accent1">
                    <a:lumMod val="50000"/>
                  </a:schemeClr>
                </a:solidFill>
                <a:effectLst>
                  <a:outerShdw blurRad="38100" dist="38100" dir="2700000" algn="tl">
                    <a:srgbClr val="000000">
                      <a:alpha val="43137"/>
                    </a:srgbClr>
                  </a:outerShdw>
                </a:effectLst>
              </a:rPr>
              <a:t>.</a:t>
            </a:r>
            <a:endParaRPr lang="el-GR" dirty="0">
              <a:solidFill>
                <a:schemeClr val="accent1">
                  <a:lumMod val="50000"/>
                </a:schemeClr>
              </a:solidFill>
              <a:effectLst>
                <a:outerShdw blurRad="38100" dist="38100" dir="2700000" algn="tl">
                  <a:srgbClr val="000000">
                    <a:alpha val="43137"/>
                  </a:srgbClr>
                </a:outerShdw>
              </a:effectLst>
            </a:endParaRPr>
          </a:p>
        </p:txBody>
      </p:sp>
      <p:pic>
        <p:nvPicPr>
          <p:cNvPr id="47107" name="Θέση περιεχομένου 4">
            <a:extLst>
              <a:ext uri="{FF2B5EF4-FFF2-40B4-BE49-F238E27FC236}"/>
            </a:extLst>
          </p:cNvPr>
          <p:cNvPicPr>
            <a:picLocks noGrp="1" noChangeAspect="1" noChangeArrowheads="1"/>
          </p:cNvPicPr>
          <p:nvPr>
            <p:ph idx="1"/>
          </p:nvPr>
        </p:nvPicPr>
        <p:blipFill>
          <a:blip r:embed="rId2" cstate="print">
            <a:extLst>
              <a:ext uri="{28A0092B-C50C-407E-A947-70E740481C1C}"/>
            </a:extLst>
          </a:blip>
          <a:srcRect/>
          <a:stretch>
            <a:fillRect/>
          </a:stretch>
        </p:blipFill>
        <p:spPr>
          <a:xfrm>
            <a:off x="1463675" y="2449513"/>
            <a:ext cx="10591800" cy="1968500"/>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6084" name="TextBox 5"/>
          <p:cNvSpPr txBox="1">
            <a:spLocks noChangeArrowheads="1"/>
          </p:cNvSpPr>
          <p:nvPr/>
        </p:nvSpPr>
        <p:spPr bwMode="auto">
          <a:xfrm>
            <a:off x="1463675" y="1377950"/>
            <a:ext cx="10728325" cy="1201738"/>
          </a:xfrm>
          <a:prstGeom prst="rect">
            <a:avLst/>
          </a:prstGeom>
          <a:noFill/>
          <a:ln w="9525">
            <a:noFill/>
            <a:miter lim="800000"/>
            <a:headEnd/>
            <a:tailEnd/>
          </a:ln>
        </p:spPr>
        <p:txBody>
          <a:bodyPr>
            <a:spAutoFit/>
          </a:bodyPr>
          <a:lstStyle/>
          <a:p>
            <a:r>
              <a:rPr lang="el-GR" altLang="el-GR" sz="2400"/>
              <a:t>Για τη δημιουργία του διαγράμματος</a:t>
            </a:r>
            <a:r>
              <a:rPr lang="en-US" altLang="el-GR" sz="2400"/>
              <a:t> STRUCTURE</a:t>
            </a:r>
            <a:r>
              <a:rPr lang="el-GR" altLang="el-GR" sz="2400"/>
              <a:t> δοκιμάστηκε πλήθος πληθυσμών Κ=1 έως Κ=7. Τα δεδομένα φαίνεται να εφαρμόζονται καλύτερα για το Κ=4.</a:t>
            </a:r>
          </a:p>
        </p:txBody>
      </p:sp>
      <p:sp>
        <p:nvSpPr>
          <p:cNvPr id="46085" name="TextBox 6"/>
          <p:cNvSpPr txBox="1">
            <a:spLocks noChangeArrowheads="1"/>
          </p:cNvSpPr>
          <p:nvPr/>
        </p:nvSpPr>
        <p:spPr bwMode="auto">
          <a:xfrm>
            <a:off x="1385888" y="4803775"/>
            <a:ext cx="10410825" cy="1570038"/>
          </a:xfrm>
          <a:prstGeom prst="rect">
            <a:avLst/>
          </a:prstGeom>
          <a:noFill/>
          <a:ln w="9525">
            <a:noFill/>
            <a:miter lim="800000"/>
            <a:headEnd/>
            <a:tailEnd/>
          </a:ln>
        </p:spPr>
        <p:txBody>
          <a:bodyPr>
            <a:spAutoFit/>
          </a:bodyPr>
          <a:lstStyle/>
          <a:p>
            <a:pPr marL="342900" indent="-342900">
              <a:buFont typeface="Arial" charset="0"/>
              <a:buChar char="•"/>
            </a:pPr>
            <a:r>
              <a:rPr lang="el-GR" altLang="el-GR" sz="2400"/>
              <a:t>Η  δομή αυτή υπολογίστηκε με το πρόγραμμα </a:t>
            </a:r>
            <a:r>
              <a:rPr lang="en-US" altLang="el-GR" sz="2400"/>
              <a:t>STRUCTURE</a:t>
            </a:r>
            <a:r>
              <a:rPr lang="el-GR" altLang="el-GR" sz="2400"/>
              <a:t> σύμφωνα με δεδομένα από 14 μικροδορυφορικούς δείκτες. </a:t>
            </a:r>
          </a:p>
          <a:p>
            <a:pPr marL="342900" indent="-342900">
              <a:buFont typeface="Arial" charset="0"/>
              <a:buChar char="•"/>
            </a:pPr>
            <a:r>
              <a:rPr lang="el-GR" altLang="el-GR" sz="2400"/>
              <a:t>Η γονιδιακή ροή μεταξύ των 4 πληθυσμών είναι εμφανής, καθώς πολλοί γονότυποι δεν αποδίδονται αποκλειστικά σε ένα μόνο πληθυσμό.</a:t>
            </a:r>
          </a:p>
        </p:txBody>
      </p:sp>
    </p:spTree>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extLst>
          </p:cNvPr>
          <p:cNvSpPr>
            <a:spLocks noGrp="1"/>
          </p:cNvSpPr>
          <p:nvPr>
            <p:ph type="title"/>
          </p:nvPr>
        </p:nvSpPr>
        <p:spPr>
          <a:xfrm>
            <a:off x="1562100" y="0"/>
            <a:ext cx="10629900" cy="885825"/>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Συμπεράσματα</a:t>
            </a:r>
          </a:p>
        </p:txBody>
      </p:sp>
      <p:pic>
        <p:nvPicPr>
          <p:cNvPr id="48131" name="Θέση περιεχομένου 4">
            <a:extLst>
              <a:ext uri="{FF2B5EF4-FFF2-40B4-BE49-F238E27FC236}"/>
            </a:extLst>
          </p:cNvPr>
          <p:cNvPicPr>
            <a:picLocks noGrp="1" noChangeAspect="1" noChangeArrowheads="1"/>
          </p:cNvPicPr>
          <p:nvPr>
            <p:ph idx="1"/>
          </p:nvPr>
        </p:nvPicPr>
        <p:blipFill>
          <a:blip r:embed="rId2" cstate="print">
            <a:extLst>
              <a:ext uri="{28A0092B-C50C-407E-A947-70E740481C1C}"/>
            </a:extLst>
          </a:blip>
          <a:srcRect/>
          <a:stretch>
            <a:fillRect/>
          </a:stretch>
        </p:blipFill>
        <p:spPr>
          <a:xfrm>
            <a:off x="8121650" y="2870200"/>
            <a:ext cx="4070350" cy="3362325"/>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7108" name="TextBox 5"/>
          <p:cNvSpPr txBox="1">
            <a:spLocks noChangeArrowheads="1"/>
          </p:cNvSpPr>
          <p:nvPr/>
        </p:nvSpPr>
        <p:spPr bwMode="auto">
          <a:xfrm>
            <a:off x="1435100" y="1154113"/>
            <a:ext cx="10756900" cy="1938337"/>
          </a:xfrm>
          <a:prstGeom prst="rect">
            <a:avLst/>
          </a:prstGeom>
          <a:noFill/>
          <a:ln w="9525">
            <a:noFill/>
            <a:miter lim="800000"/>
            <a:headEnd/>
            <a:tailEnd/>
          </a:ln>
        </p:spPr>
        <p:txBody>
          <a:bodyPr>
            <a:spAutoFit/>
          </a:bodyPr>
          <a:lstStyle/>
          <a:p>
            <a:pPr marL="342900" indent="-342900">
              <a:buFont typeface="Wingdings" pitchFamily="2" charset="2"/>
              <a:buChar char="q"/>
            </a:pPr>
            <a:r>
              <a:rPr lang="el-GR" altLang="el-GR" sz="2400"/>
              <a:t>Ξεκάθαρη ομαδοποίηση Κυπριακών στελεχών.</a:t>
            </a:r>
          </a:p>
          <a:p>
            <a:pPr marL="342900" indent="-342900">
              <a:buFont typeface="Wingdings" pitchFamily="2" charset="2"/>
              <a:buChar char="q"/>
            </a:pPr>
            <a:r>
              <a:rPr lang="el-GR" altLang="el-GR" sz="2400"/>
              <a:t>Τα Ελληνικά και τα Τούρκικα στελέχη δε διαφοροποιούνται σε διαφορετικούς πληθυσμούς.</a:t>
            </a:r>
          </a:p>
          <a:p>
            <a:pPr marL="342900" indent="-342900">
              <a:buFont typeface="Wingdings" pitchFamily="2" charset="2"/>
              <a:buChar char="q"/>
            </a:pPr>
            <a:r>
              <a:rPr lang="el-GR" altLang="el-GR" sz="2400"/>
              <a:t>Τα ΜΟΝ-98 ατελέχη ομαδοποιούνται σε ξεχωριστό πληθυσμό (μέθοδος </a:t>
            </a:r>
            <a:r>
              <a:rPr lang="en-US" altLang="el-GR" sz="2400"/>
              <a:t>STRUCTURE </a:t>
            </a:r>
            <a:r>
              <a:rPr lang="el-GR" altLang="el-GR" sz="2400"/>
              <a:t>και αλγόριθμος Ν-</a:t>
            </a:r>
            <a:r>
              <a:rPr lang="en-US" altLang="el-GR" sz="2400"/>
              <a:t>J).</a:t>
            </a:r>
            <a:endParaRPr lang="el-GR" altLang="el-GR" sz="2400"/>
          </a:p>
        </p:txBody>
      </p:sp>
      <p:sp>
        <p:nvSpPr>
          <p:cNvPr id="47109" name="TextBox 6"/>
          <p:cNvSpPr txBox="1">
            <a:spLocks noChangeArrowheads="1"/>
          </p:cNvSpPr>
          <p:nvPr/>
        </p:nvSpPr>
        <p:spPr bwMode="auto">
          <a:xfrm>
            <a:off x="1498600" y="3092450"/>
            <a:ext cx="6559550" cy="1570038"/>
          </a:xfrm>
          <a:prstGeom prst="rect">
            <a:avLst/>
          </a:prstGeom>
          <a:noFill/>
          <a:ln w="9525">
            <a:noFill/>
            <a:miter lim="800000"/>
            <a:headEnd/>
            <a:tailEnd/>
          </a:ln>
        </p:spPr>
        <p:txBody>
          <a:bodyPr>
            <a:spAutoFit/>
          </a:bodyPr>
          <a:lstStyle/>
          <a:p>
            <a:pPr marL="342900" indent="-342900">
              <a:buFont typeface="Wingdings" pitchFamily="2" charset="2"/>
              <a:buChar char="q"/>
            </a:pPr>
            <a:r>
              <a:rPr lang="el-GR" altLang="el-GR" sz="2400"/>
              <a:t>Τα στελέχη από το νομό Λασιθίου ομαδοποιούνται σε ξεχωριστό πληθυσμό            (πιθανόν λογω γεωγραφικής απομόνωσης).</a:t>
            </a:r>
          </a:p>
          <a:p>
            <a:pPr marL="342900" indent="-342900">
              <a:buFont typeface="Wingdings" pitchFamily="2" charset="2"/>
              <a:buChar char="q"/>
            </a:pPr>
            <a:r>
              <a:rPr lang="el-GR" altLang="el-GR" sz="2400"/>
              <a:t>Ενδείξεις γονιδιακής ροής.</a:t>
            </a:r>
          </a:p>
        </p:txBody>
      </p:sp>
      <p:sp>
        <p:nvSpPr>
          <p:cNvPr id="47110" name="6 - Ορθογώνιο"/>
          <p:cNvSpPr>
            <a:spLocks noChangeArrowheads="1"/>
          </p:cNvSpPr>
          <p:nvPr/>
        </p:nvSpPr>
        <p:spPr bwMode="auto">
          <a:xfrm>
            <a:off x="9155113" y="6292850"/>
            <a:ext cx="2466975" cy="368300"/>
          </a:xfrm>
          <a:prstGeom prst="rect">
            <a:avLst/>
          </a:prstGeom>
          <a:noFill/>
          <a:ln w="9525">
            <a:noFill/>
            <a:miter lim="800000"/>
            <a:headEnd/>
            <a:tailEnd/>
          </a:ln>
        </p:spPr>
        <p:txBody>
          <a:bodyPr wrap="none">
            <a:spAutoFit/>
          </a:bodyPr>
          <a:lstStyle/>
          <a:p>
            <a:r>
              <a:rPr lang="el-GR" altLang="el-GR"/>
              <a:t>Νεουποκόεβα  Ε., 2008</a:t>
            </a:r>
            <a:r>
              <a:rPr lang="en-US" altLang="el-GR"/>
              <a:t> </a:t>
            </a:r>
            <a:endParaRPr lang="el-GR" altLang="el-GR"/>
          </a:p>
        </p:txBody>
      </p:sp>
    </p:spTree>
  </p:cSld>
  <p:clrMapOvr>
    <a:masterClrMapping/>
  </p:clrMapOvr>
  <p:transition spd="slow">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extLst>
          </p:cNvPr>
          <p:cNvSpPr>
            <a:spLocks noGrp="1"/>
          </p:cNvSpPr>
          <p:nvPr>
            <p:ph type="title"/>
          </p:nvPr>
        </p:nvSpPr>
        <p:spPr>
          <a:xfrm>
            <a:off x="1484313" y="0"/>
            <a:ext cx="10707687" cy="1068388"/>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Το στέλεχος ΕΡ</a:t>
            </a:r>
            <a:r>
              <a:rPr lang="el-GR"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59</a:t>
            </a:r>
            <a:endParaRPr lang="el-GR"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8131" name="Θέση περιεχομένου 3"/>
          <p:cNvSpPr>
            <a:spLocks noGrp="1" noChangeArrowheads="1"/>
          </p:cNvSpPr>
          <p:nvPr>
            <p:ph idx="1"/>
          </p:nvPr>
        </p:nvSpPr>
        <p:spPr>
          <a:xfrm>
            <a:off x="1611313" y="1420813"/>
            <a:ext cx="10018712" cy="844550"/>
          </a:xfrm>
        </p:spPr>
        <p:txBody>
          <a:bodyPr/>
          <a:lstStyle/>
          <a:p>
            <a:pPr eaLnBrk="1" hangingPunct="1"/>
            <a:r>
              <a:rPr lang="el-GR" altLang="el-GR" smtClean="0"/>
              <a:t>Στη διάρκεια των πειραμάτων ξεχώρισε το στέλεχος ΕΡ</a:t>
            </a:r>
            <a:r>
              <a:rPr lang="el-GR" altLang="el-GR" sz="2000" smtClean="0">
                <a:latin typeface="Arial" charset="0"/>
                <a:cs typeface="Arial" charset="0"/>
              </a:rPr>
              <a:t>59.</a:t>
            </a:r>
            <a:endParaRPr lang="el-GR" altLang="el-GR" smtClean="0">
              <a:latin typeface="Arial" charset="0"/>
              <a:cs typeface="Arial" charset="0"/>
            </a:endParaRPr>
          </a:p>
        </p:txBody>
      </p:sp>
      <p:sp>
        <p:nvSpPr>
          <p:cNvPr id="5" name="TextBox 4">
            <a:extLst>
              <a:ext uri="{FF2B5EF4-FFF2-40B4-BE49-F238E27FC236}"/>
            </a:extLst>
          </p:cNvPr>
          <p:cNvSpPr txBox="1"/>
          <p:nvPr/>
        </p:nvSpPr>
        <p:spPr>
          <a:xfrm>
            <a:off x="1617663" y="2349500"/>
            <a:ext cx="10044112" cy="3416300"/>
          </a:xfrm>
          <a:prstGeom prst="rect">
            <a:avLst/>
          </a:prstGeom>
          <a:noFill/>
        </p:spPr>
        <p:txBody>
          <a:bodyPr>
            <a:spAutoFit/>
          </a:bodyPr>
          <a:lstStyle/>
          <a:p>
            <a:pPr marL="285750" indent="-285750">
              <a:buFont typeface="Wingdings" panose="05000000000000000000" pitchFamily="2" charset="2"/>
              <a:buChar char="q"/>
              <a:defRPr/>
            </a:pPr>
            <a:r>
              <a:rPr lang="el-GR" sz="2400" dirty="0"/>
              <a:t>Αρχικά τυποποιήθηκε  ως ΜΟΝ-1.</a:t>
            </a:r>
          </a:p>
          <a:p>
            <a:pPr marL="285750" indent="-285750">
              <a:buFont typeface="Wingdings" panose="05000000000000000000" pitchFamily="2" charset="2"/>
              <a:buChar char="q"/>
              <a:defRPr/>
            </a:pPr>
            <a:r>
              <a:rPr lang="el-GR" sz="2400" dirty="0"/>
              <a:t>Στα πειράματα μας όμως αποδείχθηκε ότι όχι μόνο δεν ανήκει στο ΜΟΝ-1 </a:t>
            </a:r>
            <a:r>
              <a:rPr lang="el-GR" sz="2400" dirty="0" err="1"/>
              <a:t>ζυμόδεμα</a:t>
            </a:r>
            <a:r>
              <a:rPr lang="el-GR" sz="2400" dirty="0"/>
              <a:t> (</a:t>
            </a:r>
            <a:r>
              <a:rPr lang="en-US" sz="2400" i="1" dirty="0" err="1"/>
              <a:t>L.infantum</a:t>
            </a:r>
            <a:r>
              <a:rPr lang="el-GR" sz="2400" dirty="0"/>
              <a:t>), αλλά ανήκει σε διαφορετικό είδος, στο είδος </a:t>
            </a:r>
            <a:r>
              <a:rPr lang="en-US" sz="2400" i="1" dirty="0" err="1"/>
              <a:t>L.donovani</a:t>
            </a:r>
            <a:r>
              <a:rPr lang="en-US" sz="2400" dirty="0"/>
              <a:t>.</a:t>
            </a:r>
          </a:p>
          <a:p>
            <a:pPr marL="285750" indent="-285750">
              <a:buFont typeface="Wingdings" panose="05000000000000000000" pitchFamily="2" charset="2"/>
              <a:buChar char="q"/>
              <a:defRPr/>
            </a:pPr>
            <a:endParaRPr lang="en-US" sz="2400" dirty="0"/>
          </a:p>
          <a:p>
            <a:pPr>
              <a:defRPr/>
            </a:pPr>
            <a:r>
              <a:rPr lang="el-GR" sz="2400" dirty="0"/>
              <a:t>Αυτό αποδείχτηκε με δύο τρόπους</a:t>
            </a:r>
            <a:r>
              <a:rPr lang="en-US" sz="2400" dirty="0"/>
              <a:t>:</a:t>
            </a:r>
          </a:p>
          <a:p>
            <a:pPr marL="342900" indent="-342900">
              <a:buFont typeface="Wingdings" panose="05000000000000000000" pitchFamily="2" charset="2"/>
              <a:buChar char="ü"/>
              <a:defRPr/>
            </a:pPr>
            <a:r>
              <a:rPr lang="el-GR" sz="2400" dirty="0"/>
              <a:t>Ανάλυση των </a:t>
            </a:r>
            <a:r>
              <a:rPr lang="el-GR" sz="2400" dirty="0" err="1"/>
              <a:t>αμπλικωνίων</a:t>
            </a:r>
            <a:r>
              <a:rPr lang="el-GR" sz="2400" dirty="0"/>
              <a:t> σε  με θετικούς μάρτυρες για τον</a:t>
            </a:r>
            <a:r>
              <a:rPr lang="en-US" sz="2400" i="1" dirty="0"/>
              <a:t> </a:t>
            </a:r>
            <a:r>
              <a:rPr lang="en-US" sz="2400" i="1" dirty="0" err="1"/>
              <a:t>L.infantum</a:t>
            </a:r>
            <a:r>
              <a:rPr lang="el-GR" sz="2400" dirty="0"/>
              <a:t> και τον </a:t>
            </a:r>
            <a:r>
              <a:rPr lang="en-US" sz="2400" i="1" dirty="0" err="1"/>
              <a:t>L.donovani</a:t>
            </a:r>
            <a:r>
              <a:rPr lang="en-US" sz="2400" i="1" dirty="0"/>
              <a:t> </a:t>
            </a:r>
            <a:r>
              <a:rPr lang="el-GR" sz="2400" dirty="0"/>
              <a:t>πληθυσμό.</a:t>
            </a:r>
            <a:endParaRPr lang="en-US" sz="2400" dirty="0"/>
          </a:p>
          <a:p>
            <a:pPr marL="342900" indent="-342900">
              <a:buFont typeface="Wingdings" panose="05000000000000000000" pitchFamily="2" charset="2"/>
              <a:buChar char="ü"/>
              <a:defRPr/>
            </a:pPr>
            <a:r>
              <a:rPr lang="en-US" sz="2400" dirty="0"/>
              <a:t>K</a:t>
            </a:r>
            <a:r>
              <a:rPr lang="en-US" sz="2000" dirty="0">
                <a:latin typeface="Arial" panose="020B0604020202020204" pitchFamily="34" charset="0"/>
                <a:cs typeface="Arial" panose="020B0604020202020204" pitchFamily="34" charset="0"/>
              </a:rPr>
              <a:t>26</a:t>
            </a:r>
            <a:r>
              <a:rPr lang="en-US" sz="2400" dirty="0"/>
              <a:t>-PCR.</a:t>
            </a:r>
          </a:p>
        </p:txBody>
      </p:sp>
    </p:spTree>
  </p:cSld>
  <p:clrMapOvr>
    <a:masterClrMapping/>
  </p:clrMapOvr>
  <p:transition spd="slow">
    <p:cover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Εικόνα 4">
            <a:extLst>
              <a:ext uri="{FF2B5EF4-FFF2-40B4-BE49-F238E27FC236}"/>
            </a:extLst>
          </p:cNvPr>
          <p:cNvPicPr>
            <a:picLocks noChangeAspect="1" noChangeArrowheads="1"/>
          </p:cNvPicPr>
          <p:nvPr/>
        </p:nvPicPr>
        <p:blipFill>
          <a:blip r:embed="rId2"/>
          <a:srcRect/>
          <a:stretch>
            <a:fillRect/>
          </a:stretch>
        </p:blipFill>
        <p:spPr bwMode="auto">
          <a:xfrm>
            <a:off x="1470025" y="0"/>
            <a:ext cx="10618788" cy="68580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49155" name="4 - Ορθογώνιο"/>
          <p:cNvSpPr>
            <a:spLocks noChangeArrowheads="1"/>
          </p:cNvSpPr>
          <p:nvPr/>
        </p:nvSpPr>
        <p:spPr bwMode="auto">
          <a:xfrm>
            <a:off x="6218238" y="5599113"/>
            <a:ext cx="5103812" cy="369887"/>
          </a:xfrm>
          <a:prstGeom prst="rect">
            <a:avLst/>
          </a:prstGeom>
          <a:noFill/>
          <a:ln w="9525">
            <a:noFill/>
            <a:miter lim="800000"/>
            <a:headEnd/>
            <a:tailEnd/>
          </a:ln>
        </p:spPr>
        <p:txBody>
          <a:bodyPr wrap="none">
            <a:spAutoFit/>
          </a:bodyPr>
          <a:lstStyle/>
          <a:p>
            <a:r>
              <a:rPr lang="el-GR" altLang="el-GR"/>
              <a:t>Νεουποκόεβα  Ε., 2008</a:t>
            </a:r>
            <a:r>
              <a:rPr lang="en-US" altLang="el-GR"/>
              <a:t> , Haralampous    et al.,2008)</a:t>
            </a:r>
            <a:endParaRPr lang="el-GR" altLang="el-GR"/>
          </a:p>
        </p:txBody>
      </p:sp>
    </p:spTree>
  </p:cSld>
  <p:clrMapOvr>
    <a:masterClrMapping/>
  </p:clrMapOvr>
  <p:transition spd="slow">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Εικόνα 4">
            <a:extLst>
              <a:ext uri="{FF2B5EF4-FFF2-40B4-BE49-F238E27FC236}"/>
            </a:extLst>
          </p:cNvPr>
          <p:cNvPicPr>
            <a:picLocks noChangeAspect="1" noChangeArrowheads="1"/>
          </p:cNvPicPr>
          <p:nvPr/>
        </p:nvPicPr>
        <p:blipFill>
          <a:blip r:embed="rId2"/>
          <a:srcRect/>
          <a:stretch>
            <a:fillRect/>
          </a:stretch>
        </p:blipFill>
        <p:spPr bwMode="auto">
          <a:xfrm>
            <a:off x="1562100" y="0"/>
            <a:ext cx="9894888" cy="64008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50179" name="4 - Ορθογώνιο"/>
          <p:cNvSpPr>
            <a:spLocks noChangeArrowheads="1"/>
          </p:cNvSpPr>
          <p:nvPr/>
        </p:nvSpPr>
        <p:spPr bwMode="auto">
          <a:xfrm>
            <a:off x="6881813" y="6488113"/>
            <a:ext cx="5243512" cy="369887"/>
          </a:xfrm>
          <a:prstGeom prst="rect">
            <a:avLst/>
          </a:prstGeom>
          <a:noFill/>
          <a:ln w="9525">
            <a:noFill/>
            <a:miter lim="800000"/>
            <a:headEnd/>
            <a:tailEnd/>
          </a:ln>
        </p:spPr>
        <p:txBody>
          <a:bodyPr wrap="none">
            <a:spAutoFit/>
          </a:bodyPr>
          <a:lstStyle/>
          <a:p>
            <a:r>
              <a:rPr lang="el-GR" altLang="el-GR"/>
              <a:t>(Νεουποκόεβα  Ε., 2008</a:t>
            </a:r>
            <a:r>
              <a:rPr lang="en-US" altLang="el-GR"/>
              <a:t> , Haralampous    et al.,2008)</a:t>
            </a:r>
            <a:endParaRPr lang="el-GR" altLang="el-GR"/>
          </a:p>
        </p:txBody>
      </p:sp>
    </p:spTree>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46200" y="0"/>
            <a:ext cx="10018713" cy="1509713"/>
          </a:xfrm>
        </p:spPr>
        <p:txBody>
          <a:bodyPr/>
          <a:lstStyle/>
          <a:p>
            <a:pPr>
              <a:defRPr/>
            </a:pPr>
            <a:r>
              <a:rPr lang="el-GR" b="1" dirty="0" smtClean="0"/>
              <a:t>ΠΡΩΤΕΪΝΗ   </a:t>
            </a:r>
            <a:r>
              <a:rPr lang="en-US" b="1" dirty="0" smtClean="0">
                <a:solidFill>
                  <a:schemeClr val="accent1">
                    <a:lumMod val="50000"/>
                  </a:schemeClr>
                </a:solidFill>
                <a:effectLst>
                  <a:outerShdw blurRad="38100" dist="38100" dir="2700000" algn="tl">
                    <a:srgbClr val="000000">
                      <a:alpha val="43137"/>
                    </a:srgbClr>
                  </a:outerShdw>
                </a:effectLst>
              </a:rPr>
              <a:t>K</a:t>
            </a:r>
            <a:r>
              <a:rPr lang="en-US" b="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a:t>
            </a:r>
            <a:endParaRPr lang="el-GR" b="1" dirty="0"/>
          </a:p>
        </p:txBody>
      </p:sp>
      <p:sp>
        <p:nvSpPr>
          <p:cNvPr id="51203" name="2 - Θέση περιεχομένου"/>
          <p:cNvSpPr>
            <a:spLocks noGrp="1"/>
          </p:cNvSpPr>
          <p:nvPr>
            <p:ph idx="1"/>
          </p:nvPr>
        </p:nvSpPr>
        <p:spPr>
          <a:xfrm>
            <a:off x="1289050" y="1204913"/>
            <a:ext cx="10213975" cy="5195887"/>
          </a:xfrm>
        </p:spPr>
        <p:txBody>
          <a:bodyPr/>
          <a:lstStyle/>
          <a:p>
            <a:pPr>
              <a:buFont typeface="Arial" charset="0"/>
              <a:buNone/>
            </a:pPr>
            <a:r>
              <a:rPr lang="en-US" smtClean="0"/>
              <a:t>     </a:t>
            </a:r>
            <a:r>
              <a:rPr lang="el-GR" smtClean="0"/>
              <a:t>Η πρωτεΐνη  Κ26 είναι γνωστή στο σύμπλεγμα</a:t>
            </a:r>
            <a:r>
              <a:rPr lang="el-GR" i="1" smtClean="0"/>
              <a:t> </a:t>
            </a:r>
            <a:r>
              <a:rPr lang="en-US" i="1" smtClean="0"/>
              <a:t>L.donovani </a:t>
            </a:r>
            <a:r>
              <a:rPr lang="el-GR" smtClean="0"/>
              <a:t>και ως υδροφιλη ακετυλιωμένη επιφανειακή πρωτεΐνη Β (</a:t>
            </a:r>
            <a:r>
              <a:rPr lang="en-US" smtClean="0"/>
              <a:t>hydrophilic acylated surface protein B, HASPB), </a:t>
            </a:r>
            <a:r>
              <a:rPr lang="el-GR" smtClean="0"/>
              <a:t>ενώ στο σύμπλεγμα  </a:t>
            </a:r>
            <a:r>
              <a:rPr lang="en-US" i="1" smtClean="0"/>
              <a:t>L</a:t>
            </a:r>
            <a:r>
              <a:rPr lang="el-GR" i="1" smtClean="0"/>
              <a:t>.</a:t>
            </a:r>
            <a:r>
              <a:rPr lang="en-US" i="1" smtClean="0"/>
              <a:t>major</a:t>
            </a:r>
            <a:r>
              <a:rPr lang="el-GR" smtClean="0"/>
              <a:t> </a:t>
            </a:r>
            <a:r>
              <a:rPr lang="en-US" smtClean="0"/>
              <a:t> </a:t>
            </a:r>
            <a:r>
              <a:rPr lang="el-GR" smtClean="0"/>
              <a:t>ως </a:t>
            </a:r>
            <a:r>
              <a:rPr lang="en-US" smtClean="0"/>
              <a:t>gene B protein (GBP). </a:t>
            </a:r>
            <a:endParaRPr lang="el-GR" smtClean="0"/>
          </a:p>
          <a:p>
            <a:pPr>
              <a:buFont typeface="Arial" charset="0"/>
              <a:buNone/>
            </a:pPr>
            <a:r>
              <a:rPr lang="en-US" smtClean="0"/>
              <a:t>	</a:t>
            </a:r>
            <a:r>
              <a:rPr lang="el-GR" smtClean="0"/>
              <a:t>Η πρωτεΐνη αυτή περιέχει ένα μεταβλητό επαναλαμβανόμενο πρωτεϊνικό μοτίβο 14 αμινοξέων  το οποίο έχει 64% ομοιότητα με το ομόλογο στο παράσιτο </a:t>
            </a:r>
            <a:r>
              <a:rPr lang="en-US" smtClean="0"/>
              <a:t> </a:t>
            </a:r>
            <a:r>
              <a:rPr lang="en-US" i="1" smtClean="0"/>
              <a:t>L. major</a:t>
            </a:r>
            <a:r>
              <a:rPr lang="en-US" smtClean="0"/>
              <a:t>. </a:t>
            </a:r>
          </a:p>
          <a:p>
            <a:pPr>
              <a:buFont typeface="Arial" charset="0"/>
              <a:buNone/>
            </a:pPr>
            <a:r>
              <a:rPr lang="en-US" smtClean="0"/>
              <a:t>	</a:t>
            </a:r>
            <a:r>
              <a:rPr lang="el-GR" smtClean="0"/>
              <a:t>Στο εργαστήριο Μοριακής Παρασιτολογίας του Ελληνικό Ινστιτούτου Παστερ  μελετήθηκε ο πολυμορφισμός του γονιδίου  Κ26 στο σύμπλεγμα </a:t>
            </a:r>
            <a:r>
              <a:rPr lang="en-US" i="1" smtClean="0"/>
              <a:t>L.donovani</a:t>
            </a:r>
          </a:p>
          <a:p>
            <a:pPr>
              <a:buFont typeface="Arial" charset="0"/>
              <a:buNone/>
            </a:pPr>
            <a:r>
              <a:rPr lang="en-US" smtClean="0"/>
              <a:t>	</a:t>
            </a:r>
            <a:r>
              <a:rPr lang="el-GR" smtClean="0"/>
              <a:t>Σχεδιάστηκαν εκκινητές ειδικοί μόνο για παράσιτα </a:t>
            </a:r>
            <a:r>
              <a:rPr lang="en-US" smtClean="0"/>
              <a:t> </a:t>
            </a:r>
            <a:r>
              <a:rPr lang="en-US" i="1" smtClean="0"/>
              <a:t>L.donovani</a:t>
            </a:r>
            <a:endParaRPr lang="el-GR" i="1"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extLst>
          </p:cNvPr>
          <p:cNvSpPr>
            <a:spLocks noGrp="1"/>
          </p:cNvSpPr>
          <p:nvPr>
            <p:ph type="title"/>
          </p:nvPr>
        </p:nvSpPr>
        <p:spPr>
          <a:xfrm>
            <a:off x="0" y="0"/>
            <a:ext cx="7624763" cy="876300"/>
          </a:xfrm>
        </p:spPr>
        <p:txBody>
          <a:bodyPr/>
          <a:lstStyle/>
          <a:p>
            <a:pPr eaLnBrk="1" hangingPunct="1">
              <a:defRPr/>
            </a:pPr>
            <a:r>
              <a:rPr lang="en-US" b="1" dirty="0">
                <a:solidFill>
                  <a:schemeClr val="accent1">
                    <a:lumMod val="50000"/>
                  </a:schemeClr>
                </a:solidFill>
                <a:effectLst>
                  <a:outerShdw blurRad="38100" dist="38100" dir="2700000" algn="tl">
                    <a:srgbClr val="000000">
                      <a:alpha val="43137"/>
                    </a:srgbClr>
                  </a:outerShdw>
                </a:effectLst>
              </a:rPr>
              <a:t>K</a:t>
            </a:r>
            <a:r>
              <a:rPr lang="en-US"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a:t>
            </a:r>
            <a:r>
              <a:rPr lang="en-US" b="1" dirty="0">
                <a:solidFill>
                  <a:schemeClr val="accent1">
                    <a:lumMod val="50000"/>
                  </a:schemeClr>
                </a:solidFill>
                <a:effectLst>
                  <a:outerShdw blurRad="38100" dist="38100" dir="2700000" algn="tl">
                    <a:srgbClr val="000000">
                      <a:alpha val="43137"/>
                    </a:srgbClr>
                  </a:outerShdw>
                </a:effectLst>
              </a:rPr>
              <a:t>-PCR</a:t>
            </a:r>
            <a:r>
              <a:rPr lang="en-US" dirty="0"/>
              <a:t>.</a:t>
            </a:r>
            <a:endParaRPr lang="el-GR" dirty="0"/>
          </a:p>
        </p:txBody>
      </p:sp>
      <p:pic>
        <p:nvPicPr>
          <p:cNvPr id="52228" name="Εικόνα 3">
            <a:extLst>
              <a:ext uri="{FF2B5EF4-FFF2-40B4-BE49-F238E27FC236}"/>
            </a:extLst>
          </p:cNvPr>
          <p:cNvPicPr>
            <a:picLocks noChangeAspect="1" noChangeArrowheads="1"/>
          </p:cNvPicPr>
          <p:nvPr/>
        </p:nvPicPr>
        <p:blipFill>
          <a:blip r:embed="rId2" cstate="print">
            <a:extLst>
              <a:ext uri="{28A0092B-C50C-407E-A947-70E740481C1C}"/>
            </a:extLst>
          </a:blip>
          <a:srcRect/>
          <a:stretch>
            <a:fillRect/>
          </a:stretch>
        </p:blipFill>
        <p:spPr bwMode="auto">
          <a:xfrm>
            <a:off x="6010275" y="793750"/>
            <a:ext cx="5988050" cy="50069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sp>
        <p:nvSpPr>
          <p:cNvPr id="5" name="TextBox 4">
            <a:extLst>
              <a:ext uri="{FF2B5EF4-FFF2-40B4-BE49-F238E27FC236}"/>
            </a:extLst>
          </p:cNvPr>
          <p:cNvSpPr txBox="1"/>
          <p:nvPr/>
        </p:nvSpPr>
        <p:spPr>
          <a:xfrm>
            <a:off x="1484313" y="876300"/>
            <a:ext cx="4649787" cy="6000750"/>
          </a:xfrm>
          <a:prstGeom prst="rect">
            <a:avLst/>
          </a:prstGeom>
          <a:noFill/>
        </p:spPr>
        <p:txBody>
          <a:bodyPr>
            <a:spAutoFit/>
          </a:bodyPr>
          <a:lstStyle/>
          <a:p>
            <a:pPr>
              <a:defRPr/>
            </a:pPr>
            <a:r>
              <a:rPr lang="en-US" sz="2400" b="1" dirty="0"/>
              <a:t>M</a:t>
            </a:r>
            <a:r>
              <a:rPr lang="en-US" sz="2400" dirty="0"/>
              <a:t>:</a:t>
            </a:r>
            <a:r>
              <a:rPr lang="el-GR" sz="2400" dirty="0"/>
              <a:t>θετικός μάρτυρας 100</a:t>
            </a:r>
            <a:r>
              <a:rPr lang="en-US" sz="2400" dirty="0"/>
              <a:t> bp</a:t>
            </a:r>
            <a:r>
              <a:rPr lang="el-GR" sz="2400" dirty="0"/>
              <a:t>.</a:t>
            </a:r>
          </a:p>
          <a:p>
            <a:pPr>
              <a:defRPr/>
            </a:pPr>
            <a:endParaRPr lang="en-US" sz="2400" dirty="0"/>
          </a:p>
          <a:p>
            <a:pPr marL="457200" indent="-457200">
              <a:buFont typeface="+mj-lt"/>
              <a:buAutoNum type="arabicPeriod"/>
              <a:defRPr/>
            </a:pPr>
            <a:r>
              <a:rPr lang="en-US" sz="2400" b="1" i="1" dirty="0"/>
              <a:t>LG</a:t>
            </a:r>
            <a:r>
              <a:rPr lang="en-US" sz="2000" b="1" i="1" dirty="0">
                <a:latin typeface="Arial" panose="020B0604020202020204" pitchFamily="34" charset="0"/>
                <a:cs typeface="Arial" panose="020B0604020202020204" pitchFamily="34" charset="0"/>
              </a:rPr>
              <a:t>3</a:t>
            </a:r>
            <a:r>
              <a:rPr lang="en-US" sz="2400" b="1" i="1" dirty="0"/>
              <a:t> MON-1</a:t>
            </a:r>
            <a:r>
              <a:rPr lang="en-US" sz="2400" dirty="0"/>
              <a:t>, </a:t>
            </a:r>
            <a:r>
              <a:rPr lang="el-GR" sz="2400" dirty="0"/>
              <a:t>μέγεθος </a:t>
            </a:r>
            <a:r>
              <a:rPr lang="el-GR" sz="2400" dirty="0" err="1"/>
              <a:t>αμπλικωνίου</a:t>
            </a:r>
            <a:r>
              <a:rPr lang="el-GR" sz="2400" dirty="0"/>
              <a:t> </a:t>
            </a:r>
            <a:r>
              <a:rPr lang="en-US" sz="2000" dirty="0">
                <a:latin typeface="Arial" panose="020B0604020202020204" pitchFamily="34" charset="0"/>
                <a:cs typeface="Arial" panose="020B0604020202020204" pitchFamily="34" charset="0"/>
              </a:rPr>
              <a:t>K26 </a:t>
            </a:r>
            <a:r>
              <a:rPr lang="en-US" sz="2000" b="1" dirty="0">
                <a:latin typeface="Arial" panose="020B0604020202020204" pitchFamily="34" charset="0"/>
                <a:cs typeface="Arial" panose="020B0604020202020204" pitchFamily="34" charset="0"/>
              </a:rPr>
              <a:t>626</a:t>
            </a:r>
            <a:r>
              <a:rPr lang="el-GR" sz="2000" b="1" dirty="0">
                <a:latin typeface="Arial" panose="020B0604020202020204" pitchFamily="34" charset="0"/>
                <a:cs typeface="Arial" panose="020B0604020202020204" pitchFamily="34" charset="0"/>
              </a:rPr>
              <a:t> </a:t>
            </a:r>
            <a:r>
              <a:rPr lang="en-US" sz="2400" b="1" dirty="0"/>
              <a:t>bp</a:t>
            </a:r>
            <a:r>
              <a:rPr lang="el-GR" sz="2400" dirty="0"/>
              <a:t>.</a:t>
            </a:r>
          </a:p>
          <a:p>
            <a:pPr marL="457200" indent="-457200">
              <a:buFont typeface="+mj-lt"/>
              <a:buAutoNum type="arabicPeriod"/>
              <a:defRPr/>
            </a:pPr>
            <a:endParaRPr lang="en-US" sz="2400" dirty="0"/>
          </a:p>
          <a:p>
            <a:pPr marL="457200" indent="-457200">
              <a:buFont typeface="+mj-lt"/>
              <a:buAutoNum type="arabicPeriod"/>
              <a:defRPr/>
            </a:pPr>
            <a:r>
              <a:rPr lang="en-US" sz="2400" b="1" i="1" dirty="0"/>
              <a:t>CH</a:t>
            </a:r>
            <a:r>
              <a:rPr lang="en-US" sz="2000" b="1" i="1" dirty="0">
                <a:latin typeface="Arial" panose="020B0604020202020204" pitchFamily="34" charset="0"/>
                <a:cs typeface="Arial" panose="020B0604020202020204" pitchFamily="34" charset="0"/>
              </a:rPr>
              <a:t>36</a:t>
            </a:r>
            <a:r>
              <a:rPr lang="en-US" sz="2400" b="1" i="1" dirty="0"/>
              <a:t> MON-37 </a:t>
            </a:r>
            <a:r>
              <a:rPr lang="el-GR" sz="2400" dirty="0"/>
              <a:t>μέγεθος </a:t>
            </a:r>
            <a:r>
              <a:rPr lang="el-GR" sz="2400" dirty="0" err="1"/>
              <a:t>αμπλικωνίου</a:t>
            </a:r>
            <a:r>
              <a:rPr lang="el-GR" sz="2400" dirty="0"/>
              <a:t> </a:t>
            </a:r>
            <a:r>
              <a:rPr lang="en-US" sz="2400" dirty="0"/>
              <a:t>K</a:t>
            </a:r>
            <a:r>
              <a:rPr lang="en-US" sz="2000" dirty="0">
                <a:latin typeface="Arial" panose="020B0604020202020204" pitchFamily="34" charset="0"/>
                <a:cs typeface="Arial" panose="020B0604020202020204" pitchFamily="34" charset="0"/>
              </a:rPr>
              <a:t>26</a:t>
            </a:r>
            <a:r>
              <a:rPr lang="en-US" sz="2400" dirty="0"/>
              <a:t> </a:t>
            </a:r>
            <a:r>
              <a:rPr lang="en-US" sz="2400" b="1" dirty="0"/>
              <a:t>700 bp</a:t>
            </a:r>
            <a:r>
              <a:rPr lang="el-GR" sz="2400" b="1" dirty="0"/>
              <a:t>.</a:t>
            </a:r>
          </a:p>
          <a:p>
            <a:pPr marL="457200" indent="-457200">
              <a:buFont typeface="+mj-lt"/>
              <a:buAutoNum type="arabicPeriod"/>
              <a:defRPr/>
            </a:pPr>
            <a:endParaRPr lang="en-US" sz="2400" dirty="0"/>
          </a:p>
          <a:p>
            <a:pPr marL="457200" indent="-457200">
              <a:buFont typeface="+mj-lt"/>
              <a:buAutoNum type="arabicPeriod"/>
              <a:defRPr/>
            </a:pPr>
            <a:r>
              <a:rPr lang="en-US" sz="2400" b="1" i="1" dirty="0"/>
              <a:t>LG</a:t>
            </a:r>
            <a:r>
              <a:rPr lang="en-US" sz="2000" b="1" i="1" dirty="0">
                <a:latin typeface="Arial" panose="020B0604020202020204" pitchFamily="34" charset="0"/>
                <a:cs typeface="Arial" panose="020B0604020202020204" pitchFamily="34" charset="0"/>
              </a:rPr>
              <a:t>10</a:t>
            </a:r>
            <a:r>
              <a:rPr lang="en-US" sz="2400" b="1" i="1" dirty="0"/>
              <a:t> MON-2 </a:t>
            </a:r>
            <a:r>
              <a:rPr lang="el-GR" sz="2400" dirty="0"/>
              <a:t>μέγεθος </a:t>
            </a:r>
            <a:r>
              <a:rPr lang="el-GR" sz="2400" dirty="0" err="1"/>
              <a:t>αμπλικωνίου</a:t>
            </a:r>
            <a:r>
              <a:rPr lang="en-US" sz="2400" dirty="0"/>
              <a:t> K</a:t>
            </a:r>
            <a:r>
              <a:rPr lang="en-US" sz="2000" dirty="0">
                <a:latin typeface="Arial" panose="020B0604020202020204" pitchFamily="34" charset="0"/>
                <a:cs typeface="Arial" panose="020B0604020202020204" pitchFamily="34" charset="0"/>
              </a:rPr>
              <a:t>26</a:t>
            </a:r>
            <a:r>
              <a:rPr lang="en-US" sz="2400" dirty="0"/>
              <a:t> </a:t>
            </a:r>
            <a:r>
              <a:rPr lang="en-US" sz="2400" b="1" dirty="0"/>
              <a:t>660 bp</a:t>
            </a:r>
            <a:r>
              <a:rPr lang="el-GR" sz="2400" b="1" dirty="0"/>
              <a:t>.</a:t>
            </a:r>
          </a:p>
          <a:p>
            <a:pPr marL="457200" indent="-457200">
              <a:buFont typeface="+mj-lt"/>
              <a:buAutoNum type="arabicPeriod"/>
              <a:defRPr/>
            </a:pPr>
            <a:endParaRPr lang="en-US" sz="2400" dirty="0"/>
          </a:p>
          <a:p>
            <a:pPr marL="457200" indent="-457200">
              <a:buFont typeface="+mj-lt"/>
              <a:buAutoNum type="arabicPeriod"/>
              <a:defRPr/>
            </a:pPr>
            <a:r>
              <a:rPr lang="en-US" sz="2400" b="1" i="1" dirty="0"/>
              <a:t>EP</a:t>
            </a:r>
            <a:r>
              <a:rPr lang="en-US" sz="2000" b="1" i="1" dirty="0">
                <a:latin typeface="Arial" panose="020B0604020202020204" pitchFamily="34" charset="0"/>
                <a:cs typeface="Arial" panose="020B0604020202020204" pitchFamily="34" charset="0"/>
              </a:rPr>
              <a:t>59</a:t>
            </a:r>
            <a:r>
              <a:rPr lang="en-US" sz="2400" b="1" i="1" dirty="0"/>
              <a:t> </a:t>
            </a:r>
            <a:r>
              <a:rPr lang="el-GR" sz="2400" dirty="0"/>
              <a:t>μέγεθος </a:t>
            </a:r>
            <a:r>
              <a:rPr lang="el-GR" sz="2400" dirty="0" err="1"/>
              <a:t>αμπλικωνίου</a:t>
            </a:r>
            <a:r>
              <a:rPr lang="en-US" sz="2400" dirty="0"/>
              <a:t> K</a:t>
            </a:r>
            <a:r>
              <a:rPr lang="en-US" sz="2000" dirty="0">
                <a:latin typeface="Arial" panose="020B0604020202020204" pitchFamily="34" charset="0"/>
                <a:cs typeface="Arial" panose="020B0604020202020204" pitchFamily="34" charset="0"/>
              </a:rPr>
              <a:t>26</a:t>
            </a:r>
            <a:r>
              <a:rPr lang="en-US" sz="2400" dirty="0"/>
              <a:t> </a:t>
            </a:r>
            <a:r>
              <a:rPr lang="en-US" sz="2400" b="1" dirty="0"/>
              <a:t>430 bp</a:t>
            </a:r>
            <a:r>
              <a:rPr lang="el-GR" sz="2400" dirty="0"/>
              <a:t>.</a:t>
            </a:r>
          </a:p>
          <a:p>
            <a:pPr marL="457200" indent="-457200">
              <a:buFont typeface="+mj-lt"/>
              <a:buAutoNum type="arabicPeriod"/>
              <a:defRPr/>
            </a:pPr>
            <a:endParaRPr lang="el-GR" sz="2400" dirty="0"/>
          </a:p>
          <a:p>
            <a:pPr marL="457200" indent="-457200">
              <a:buFont typeface="+mj-lt"/>
              <a:buAutoNum type="arabicPeriod"/>
              <a:defRPr/>
            </a:pPr>
            <a:r>
              <a:rPr lang="el-GR" sz="2400" dirty="0"/>
              <a:t>Αρνητικός μάρτυρας</a:t>
            </a:r>
            <a:endParaRPr lang="en-US" sz="2400" dirty="0"/>
          </a:p>
          <a:p>
            <a:pPr>
              <a:defRPr/>
            </a:pPr>
            <a:endParaRPr lang="en-US" sz="2400" dirty="0"/>
          </a:p>
        </p:txBody>
      </p:sp>
      <p:sp>
        <p:nvSpPr>
          <p:cNvPr id="52229" name="5 - Ορθογώνιο"/>
          <p:cNvSpPr>
            <a:spLocks noChangeArrowheads="1"/>
          </p:cNvSpPr>
          <p:nvPr/>
        </p:nvSpPr>
        <p:spPr bwMode="auto">
          <a:xfrm>
            <a:off x="5888038" y="5946775"/>
            <a:ext cx="6096000" cy="368300"/>
          </a:xfrm>
          <a:prstGeom prst="rect">
            <a:avLst/>
          </a:prstGeom>
          <a:noFill/>
          <a:ln w="9525">
            <a:noFill/>
            <a:miter lim="800000"/>
            <a:headEnd/>
            <a:tailEnd/>
          </a:ln>
        </p:spPr>
        <p:txBody>
          <a:bodyPr>
            <a:spAutoFit/>
          </a:bodyPr>
          <a:lstStyle/>
          <a:p>
            <a:r>
              <a:rPr lang="en-US" altLang="el-GR"/>
              <a:t>                                                         (Haralampous et al. 2008 )</a:t>
            </a:r>
            <a:endParaRPr lang="el-GR" altLang="el-GR"/>
          </a:p>
        </p:txBody>
      </p:sp>
    </p:spTree>
  </p:cSld>
  <p:clrMapOvr>
    <a:masterClrMapping/>
  </p:clrMapOvr>
  <p:transition spd="slow">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extLst>
          </p:cNvPr>
          <p:cNvSpPr>
            <a:spLocks noGrp="1"/>
          </p:cNvSpPr>
          <p:nvPr>
            <p:ph type="title"/>
          </p:nvPr>
        </p:nvSpPr>
        <p:spPr>
          <a:xfrm>
            <a:off x="1322388" y="0"/>
            <a:ext cx="10869612" cy="1476375"/>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Εμφάνιση του είδους </a:t>
            </a:r>
            <a:r>
              <a:rPr lang="en-GB" b="1" i="1" dirty="0" err="1">
                <a:solidFill>
                  <a:schemeClr val="accent1">
                    <a:lumMod val="50000"/>
                  </a:schemeClr>
                </a:solidFill>
                <a:effectLst>
                  <a:outerShdw blurRad="38100" dist="38100" dir="2700000" algn="tl">
                    <a:srgbClr val="000000">
                      <a:alpha val="43137"/>
                    </a:srgbClr>
                  </a:outerShdw>
                </a:effectLst>
              </a:rPr>
              <a:t>L.donovani</a:t>
            </a:r>
            <a:r>
              <a:rPr lang="el-GR" b="1" i="1" dirty="0">
                <a:solidFill>
                  <a:schemeClr val="accent1">
                    <a:lumMod val="50000"/>
                  </a:schemeClr>
                </a:solidFill>
                <a:effectLst>
                  <a:outerShdw blurRad="38100" dist="38100" dir="2700000" algn="tl">
                    <a:srgbClr val="000000">
                      <a:alpha val="43137"/>
                    </a:srgbClr>
                  </a:outerShdw>
                </a:effectLst>
              </a:rPr>
              <a:t> </a:t>
            </a:r>
            <a:r>
              <a:rPr lang="el-GR" b="1" dirty="0">
                <a:solidFill>
                  <a:schemeClr val="accent1">
                    <a:lumMod val="50000"/>
                  </a:schemeClr>
                </a:solidFill>
                <a:effectLst>
                  <a:outerShdw blurRad="38100" dist="38100" dir="2700000" algn="tl">
                    <a:srgbClr val="000000">
                      <a:alpha val="43137"/>
                    </a:srgbClr>
                  </a:outerShdw>
                </a:effectLst>
              </a:rPr>
              <a:t>στη Μεσόγειο</a:t>
            </a:r>
            <a:r>
              <a:rPr lang="en-GB" b="1" dirty="0">
                <a:solidFill>
                  <a:schemeClr val="accent1">
                    <a:lumMod val="50000"/>
                  </a:schemeClr>
                </a:solidFill>
                <a:effectLst>
                  <a:outerShdw blurRad="38100" dist="38100" dir="2700000" algn="tl">
                    <a:srgbClr val="000000">
                      <a:alpha val="43137"/>
                    </a:srgbClr>
                  </a:outerShdw>
                </a:effectLst>
              </a:rPr>
              <a:t> </a:t>
            </a:r>
            <a:r>
              <a:rPr lang="el-GR" b="1" dirty="0">
                <a:solidFill>
                  <a:schemeClr val="accent1">
                    <a:lumMod val="50000"/>
                  </a:schemeClr>
                </a:solidFill>
                <a:effectLst>
                  <a:outerShdw blurRad="38100" dist="38100" dir="2700000" algn="tl">
                    <a:srgbClr val="000000">
                      <a:alpha val="43137"/>
                    </a:srgbClr>
                  </a:outerShdw>
                </a:effectLst>
              </a:rPr>
              <a:t> Το στέλεχος ΕΡ</a:t>
            </a:r>
            <a:r>
              <a:rPr lang="el-GR" sz="3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59</a:t>
            </a:r>
            <a:r>
              <a:rPr lang="el-GR" b="1" dirty="0">
                <a:solidFill>
                  <a:schemeClr val="accent1">
                    <a:lumMod val="50000"/>
                  </a:schemeClr>
                </a:solidFill>
                <a:effectLst>
                  <a:outerShdw blurRad="38100" dist="38100" dir="2700000" algn="tl">
                    <a:srgbClr val="000000">
                      <a:alpha val="43137"/>
                    </a:srgbClr>
                  </a:outerShdw>
                </a:effectLst>
              </a:rPr>
              <a:t>.</a:t>
            </a:r>
          </a:p>
        </p:txBody>
      </p:sp>
      <p:sp>
        <p:nvSpPr>
          <p:cNvPr id="53251" name="TextBox 3"/>
          <p:cNvSpPr txBox="1">
            <a:spLocks noChangeArrowheads="1"/>
          </p:cNvSpPr>
          <p:nvPr/>
        </p:nvSpPr>
        <p:spPr bwMode="auto">
          <a:xfrm>
            <a:off x="1322388" y="2093913"/>
            <a:ext cx="10869612" cy="4154487"/>
          </a:xfrm>
          <a:prstGeom prst="rect">
            <a:avLst/>
          </a:prstGeom>
          <a:noFill/>
          <a:ln w="9525">
            <a:noFill/>
            <a:miter lim="800000"/>
            <a:headEnd/>
            <a:tailEnd/>
          </a:ln>
        </p:spPr>
        <p:txBody>
          <a:bodyPr>
            <a:spAutoFit/>
          </a:bodyPr>
          <a:lstStyle/>
          <a:p>
            <a:pPr marL="285750" indent="-285750">
              <a:buFont typeface="Wingdings" pitchFamily="2" charset="2"/>
              <a:buChar char="Ø"/>
            </a:pPr>
            <a:r>
              <a:rPr lang="el-GR" altLang="el-GR" sz="2400"/>
              <a:t>Για πρώτη φορά το 2008 αναφέρθηκε η παρουσία του είδους </a:t>
            </a:r>
            <a:r>
              <a:rPr lang="en-US" altLang="el-GR" sz="2400" i="1"/>
              <a:t>L.donovani  (MON-37) </a:t>
            </a:r>
            <a:r>
              <a:rPr lang="el-GR" altLang="el-GR" sz="2400"/>
              <a:t>στην Κύπρο.</a:t>
            </a:r>
          </a:p>
          <a:p>
            <a:pPr marL="285750" indent="-285750">
              <a:buFont typeface="Wingdings" pitchFamily="2" charset="2"/>
              <a:buChar char="Ø"/>
            </a:pPr>
            <a:r>
              <a:rPr lang="el-GR" altLang="el-GR" sz="2400"/>
              <a:t>Στα πλαίσια αυτής της εργασίας αποκαλύφθηκε ότι το στέλεχος Ε</a:t>
            </a:r>
            <a:r>
              <a:rPr lang="el-GR" altLang="el-GR" sz="2000">
                <a:latin typeface="Arial" charset="0"/>
                <a:cs typeface="Arial" charset="0"/>
              </a:rPr>
              <a:t>59 </a:t>
            </a:r>
            <a:r>
              <a:rPr lang="el-GR" altLang="el-GR" sz="2400"/>
              <a:t>ανήκει στο είδος </a:t>
            </a:r>
            <a:r>
              <a:rPr lang="en-US" altLang="el-GR" sz="2400" i="1"/>
              <a:t>L.donovani</a:t>
            </a:r>
            <a:r>
              <a:rPr lang="en-US" altLang="el-GR" sz="2400"/>
              <a:t>, </a:t>
            </a:r>
            <a:r>
              <a:rPr lang="el-GR" altLang="el-GR" sz="2400"/>
              <a:t>αυτή η 2</a:t>
            </a:r>
            <a:r>
              <a:rPr lang="el-GR" altLang="el-GR" sz="2400" baseline="30000"/>
              <a:t>η</a:t>
            </a:r>
            <a:r>
              <a:rPr lang="el-GR" altLang="el-GR" sz="2400"/>
              <a:t> αναφορά έχει σημαντικές επιδημιολογικές επεκτάσεις.</a:t>
            </a:r>
          </a:p>
          <a:p>
            <a:pPr marL="285750" indent="-285750">
              <a:buFont typeface="Wingdings" pitchFamily="2" charset="2"/>
              <a:buChar char="Ø"/>
            </a:pPr>
            <a:r>
              <a:rPr lang="el-GR" altLang="el-GR" sz="2400"/>
              <a:t>Η μέθοδος Κ</a:t>
            </a:r>
            <a:r>
              <a:rPr lang="el-GR" altLang="el-GR" sz="2000">
                <a:latin typeface="Arial" charset="0"/>
                <a:cs typeface="Arial" charset="0"/>
              </a:rPr>
              <a:t>26</a:t>
            </a:r>
            <a:r>
              <a:rPr lang="el-GR" altLang="el-GR" sz="2400"/>
              <a:t>-</a:t>
            </a:r>
            <a:r>
              <a:rPr lang="en-US" altLang="el-GR" sz="2400"/>
              <a:t>PCR</a:t>
            </a:r>
            <a:r>
              <a:rPr lang="el-GR" altLang="el-GR" sz="2400"/>
              <a:t> έδειξε ότι το στέλεχος αυτό δεν μοιάζει με αυτά της Κύπρου αλλά με άλλα Αφρικανικά στελέχη.</a:t>
            </a:r>
          </a:p>
          <a:p>
            <a:pPr marL="285750" indent="-285750">
              <a:buFont typeface="Wingdings" pitchFamily="2" charset="2"/>
              <a:buChar char="Ø"/>
            </a:pPr>
            <a:r>
              <a:rPr lang="el-GR" altLang="el-GR" sz="2400"/>
              <a:t>Η εξάπλωση του είδους</a:t>
            </a:r>
            <a:r>
              <a:rPr lang="el-GR" altLang="el-GR" sz="2400" i="1"/>
              <a:t> </a:t>
            </a:r>
            <a:r>
              <a:rPr lang="en-US" altLang="el-GR" sz="2400" i="1"/>
              <a:t>L.donovani</a:t>
            </a:r>
            <a:r>
              <a:rPr lang="el-GR" altLang="el-GR" sz="2400" i="1"/>
              <a:t> </a:t>
            </a:r>
            <a:r>
              <a:rPr lang="el-GR" altLang="el-GR" sz="2400"/>
              <a:t>σε μη ενδημικές περιοχές ( Τουρκία, Ευρώπη) θα μπορούσε να αποτελεί κίνδυνο για τη δημόσια υγεία.</a:t>
            </a:r>
            <a:endParaRPr lang="en-US" altLang="el-GR" sz="2400"/>
          </a:p>
          <a:p>
            <a:pPr marL="285750" indent="-285750">
              <a:buFont typeface="Wingdings" pitchFamily="2" charset="2"/>
              <a:buChar char="Ø"/>
            </a:pPr>
            <a:endParaRPr lang="en-US" altLang="el-GR" sz="2400"/>
          </a:p>
          <a:p>
            <a:pPr marL="285750" indent="-285750">
              <a:buFont typeface="Wingdings" pitchFamily="2" charset="2"/>
              <a:buChar char="Ø"/>
            </a:pPr>
            <a:endParaRPr lang="el-GR" altLang="el-GR" sz="2400"/>
          </a:p>
        </p:txBody>
      </p:sp>
    </p:spTree>
  </p:cSld>
  <p:clrMapOvr>
    <a:masterClrMapping/>
  </p:clrMapOvr>
  <p:transition spd="slow">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el-GR" smtClean="0">
              <a:ln>
                <a:noFill/>
              </a:ln>
            </a:endParaRPr>
          </a:p>
        </p:txBody>
      </p:sp>
      <p:pic>
        <p:nvPicPr>
          <p:cNvPr id="64515" name="Picture 2"/>
          <p:cNvPicPr>
            <a:picLocks noChangeAspect="1"/>
          </p:cNvPicPr>
          <p:nvPr/>
        </p:nvPicPr>
        <p:blipFill>
          <a:blip r:embed="rId2"/>
          <a:srcRect/>
          <a:stretch>
            <a:fillRect/>
          </a:stretch>
        </p:blipFill>
        <p:spPr bwMode="auto">
          <a:xfrm>
            <a:off x="1882775" y="127000"/>
            <a:ext cx="6875463" cy="3232150"/>
          </a:xfrm>
          <a:prstGeom prst="rect">
            <a:avLst/>
          </a:prstGeom>
          <a:noFill/>
          <a:ln w="9525">
            <a:noFill/>
            <a:miter lim="800000"/>
            <a:headEnd/>
            <a:tailEnd/>
          </a:ln>
        </p:spPr>
      </p:pic>
      <p:pic>
        <p:nvPicPr>
          <p:cNvPr id="64516" name="Picture 6"/>
          <p:cNvPicPr>
            <a:picLocks noChangeAspect="1"/>
          </p:cNvPicPr>
          <p:nvPr/>
        </p:nvPicPr>
        <p:blipFill>
          <a:blip r:embed="rId3"/>
          <a:srcRect/>
          <a:stretch>
            <a:fillRect/>
          </a:stretch>
        </p:blipFill>
        <p:spPr bwMode="auto">
          <a:xfrm>
            <a:off x="4164013" y="3540125"/>
            <a:ext cx="7339012" cy="31337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l-GR" smtClean="0">
              <a:ln>
                <a:noFill/>
              </a:ln>
            </a:endParaRPr>
          </a:p>
        </p:txBody>
      </p:sp>
      <p:pic>
        <p:nvPicPr>
          <p:cNvPr id="65539" name="Picture 2"/>
          <p:cNvPicPr>
            <a:picLocks noChangeAspect="1"/>
          </p:cNvPicPr>
          <p:nvPr/>
        </p:nvPicPr>
        <p:blipFill>
          <a:blip r:embed="rId2"/>
          <a:srcRect/>
          <a:stretch>
            <a:fillRect/>
          </a:stretch>
        </p:blipFill>
        <p:spPr bwMode="auto">
          <a:xfrm>
            <a:off x="2828925" y="3441700"/>
            <a:ext cx="7510463" cy="2962275"/>
          </a:xfrm>
          <a:prstGeom prst="rect">
            <a:avLst/>
          </a:prstGeom>
          <a:noFill/>
          <a:ln w="9525">
            <a:noFill/>
            <a:miter lim="800000"/>
            <a:headEnd/>
            <a:tailEnd/>
          </a:ln>
        </p:spPr>
      </p:pic>
      <p:pic>
        <p:nvPicPr>
          <p:cNvPr id="65540" name="Picture 4"/>
          <p:cNvPicPr>
            <a:picLocks noChangeAspect="1"/>
          </p:cNvPicPr>
          <p:nvPr/>
        </p:nvPicPr>
        <p:blipFill>
          <a:blip r:embed="rId3"/>
          <a:srcRect/>
          <a:stretch>
            <a:fillRect/>
          </a:stretch>
        </p:blipFill>
        <p:spPr bwMode="auto">
          <a:xfrm>
            <a:off x="80963" y="117475"/>
            <a:ext cx="6845300" cy="3068638"/>
          </a:xfrm>
          <a:prstGeom prst="rect">
            <a:avLst/>
          </a:prstGeom>
          <a:noFill/>
          <a:ln w="9525">
            <a:noFill/>
            <a:miter lim="800000"/>
            <a:headEnd/>
            <a:tailEnd/>
          </a:ln>
        </p:spPr>
      </p:pic>
      <p:pic>
        <p:nvPicPr>
          <p:cNvPr id="65541" name="Picture 6"/>
          <p:cNvPicPr>
            <a:picLocks noChangeAspect="1"/>
          </p:cNvPicPr>
          <p:nvPr/>
        </p:nvPicPr>
        <p:blipFill>
          <a:blip r:embed="rId4"/>
          <a:srcRect/>
          <a:stretch>
            <a:fillRect/>
          </a:stretch>
        </p:blipFill>
        <p:spPr bwMode="auto">
          <a:xfrm>
            <a:off x="7019925" y="117475"/>
            <a:ext cx="5172075" cy="30686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84313" y="0"/>
            <a:ext cx="10018712" cy="1223963"/>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Σπλαχνική </a:t>
            </a:r>
            <a:r>
              <a:rPr lang="el-GR" altLang="el-GR" b="1" dirty="0">
                <a:solidFill>
                  <a:schemeClr val="accent1">
                    <a:lumMod val="50000"/>
                  </a:schemeClr>
                </a:solidFill>
                <a:effectLst>
                  <a:outerShdw blurRad="38100" dist="38100" dir="2700000" algn="tl">
                    <a:srgbClr val="000000">
                      <a:alpha val="43137"/>
                    </a:srgbClr>
                  </a:outerShdw>
                </a:effectLst>
              </a:rPr>
              <a:t>λεϊσμανίαση (</a:t>
            </a:r>
            <a:r>
              <a:rPr lang="en-GB" altLang="el-GR" b="1" dirty="0">
                <a:solidFill>
                  <a:schemeClr val="accent1">
                    <a:lumMod val="50000"/>
                  </a:schemeClr>
                </a:solidFill>
                <a:effectLst>
                  <a:outerShdw blurRad="38100" dist="38100" dir="2700000" algn="tl">
                    <a:srgbClr val="000000">
                      <a:alpha val="43137"/>
                    </a:srgbClr>
                  </a:outerShdw>
                </a:effectLst>
                <a:latin typeface="Adobe Garamond Pro Bold" panose="02020702060506020403" pitchFamily="18" charset="0"/>
              </a:rPr>
              <a:t>Kala-Azar</a:t>
            </a:r>
            <a:r>
              <a:rPr lang="el-GR" altLang="el-GR" b="1" dirty="0">
                <a:solidFill>
                  <a:schemeClr val="accent1">
                    <a:lumMod val="50000"/>
                  </a:schemeClr>
                </a:solidFill>
                <a:effectLst>
                  <a:outerShdw blurRad="38100" dist="38100" dir="2700000" algn="tl">
                    <a:srgbClr val="000000">
                      <a:alpha val="43137"/>
                    </a:srgbClr>
                  </a:outerShdw>
                </a:effectLst>
                <a:latin typeface="Adobe Garamond Pro Bold" panose="02020702060506020403" pitchFamily="18" charset="0"/>
              </a:rPr>
              <a:t>, </a:t>
            </a:r>
            <a:r>
              <a:rPr lang="en-US" altLang="el-GR" b="1" dirty="0">
                <a:solidFill>
                  <a:schemeClr val="accent1">
                    <a:lumMod val="50000"/>
                  </a:schemeClr>
                </a:solidFill>
                <a:effectLst>
                  <a:outerShdw blurRad="38100" dist="38100" dir="2700000" algn="tl">
                    <a:srgbClr val="000000">
                      <a:alpha val="43137"/>
                    </a:srgbClr>
                  </a:outerShdw>
                </a:effectLst>
                <a:latin typeface="Adobe Garamond Pro Bold" panose="02020702060506020403" pitchFamily="18" charset="0"/>
              </a:rPr>
              <a:t>Dum Dum fever</a:t>
            </a:r>
            <a:r>
              <a:rPr lang="en-GB" altLang="el-GR" b="1" dirty="0">
                <a:solidFill>
                  <a:schemeClr val="accent1">
                    <a:lumMod val="50000"/>
                  </a:schemeClr>
                </a:solidFill>
                <a:effectLst>
                  <a:outerShdw blurRad="38100" dist="38100" dir="2700000" algn="tl">
                    <a:srgbClr val="000000">
                      <a:alpha val="43137"/>
                    </a:srgbClr>
                  </a:outerShdw>
                </a:effectLst>
                <a:latin typeface="Adobe Garamond Pro Bold" panose="02020702060506020403" pitchFamily="18" charset="0"/>
              </a:rPr>
              <a:t>)</a:t>
            </a:r>
            <a:endParaRPr lang="el-GR" b="1" dirty="0">
              <a:solidFill>
                <a:schemeClr val="accent1">
                  <a:lumMod val="50000"/>
                </a:schemeClr>
              </a:solidFill>
              <a:effectLst>
                <a:outerShdw blurRad="38100" dist="38100" dir="2700000" algn="tl">
                  <a:srgbClr val="000000">
                    <a:alpha val="43137"/>
                  </a:srgbClr>
                </a:outerShdw>
              </a:effectLst>
            </a:endParaRPr>
          </a:p>
        </p:txBody>
      </p:sp>
      <p:pic>
        <p:nvPicPr>
          <p:cNvPr id="10243" name="Θέση περιεχομένου 4">
            <a:extLst>
              <a:ext uri="{FF2B5EF4-FFF2-40B4-BE49-F238E27FC236}"/>
            </a:extLst>
          </p:cNvPr>
          <p:cNvPicPr>
            <a:picLocks noGrp="1" noChangeAspect="1" noChangeArrowheads="1"/>
          </p:cNvPicPr>
          <p:nvPr>
            <p:ph idx="1"/>
          </p:nvPr>
        </p:nvPicPr>
        <p:blipFill>
          <a:blip r:embed="rId2"/>
          <a:srcRect/>
          <a:stretch>
            <a:fillRect/>
          </a:stretch>
        </p:blipFill>
        <p:spPr>
          <a:xfrm>
            <a:off x="1765300" y="2916238"/>
            <a:ext cx="4610100" cy="1514475"/>
          </a:xfrm>
          <a:effectLst>
            <a:outerShdw blurRad="292100" dist="139700" dir="2700000" algn="tl" rotWithShape="0">
              <a:srgbClr val="333333">
                <a:alpha val="65000"/>
              </a:srgbClr>
            </a:outerShdw>
          </a:effectLst>
        </p:spPr>
      </p:pic>
      <p:pic>
        <p:nvPicPr>
          <p:cNvPr id="10245" name="Εικόνα 5">
            <a:extLst>
              <a:ext uri="{FF2B5EF4-FFF2-40B4-BE49-F238E27FC236}"/>
            </a:extLst>
          </p:cNvPr>
          <p:cNvPicPr>
            <a:picLocks noChangeAspect="1" noChangeArrowheads="1"/>
          </p:cNvPicPr>
          <p:nvPr/>
        </p:nvPicPr>
        <p:blipFill>
          <a:blip r:embed="rId3" cstate="print">
            <a:extLst>
              <a:ext uri="{28A0092B-C50C-407E-A947-70E740481C1C}"/>
            </a:extLst>
          </a:blip>
          <a:srcRect/>
          <a:stretch>
            <a:fillRect/>
          </a:stretch>
        </p:blipFill>
        <p:spPr bwMode="auto">
          <a:xfrm>
            <a:off x="7831138" y="2736850"/>
            <a:ext cx="2947987" cy="34956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TextBox 7"/>
          <p:cNvSpPr txBox="1">
            <a:spLocks noChangeArrowheads="1"/>
          </p:cNvSpPr>
          <p:nvPr/>
        </p:nvSpPr>
        <p:spPr bwMode="auto">
          <a:xfrm>
            <a:off x="1484313" y="1182688"/>
            <a:ext cx="9782175" cy="2492375"/>
          </a:xfrm>
          <a:prstGeom prst="rect">
            <a:avLst/>
          </a:prstGeom>
          <a:noFill/>
          <a:ln w="9525">
            <a:noFill/>
            <a:miter lim="800000"/>
            <a:headEnd/>
            <a:tailEnd/>
          </a:ln>
        </p:spPr>
        <p:txBody>
          <a:bodyPr>
            <a:spAutoFit/>
          </a:bodyPr>
          <a:lstStyle/>
          <a:p>
            <a:pPr marL="342900" indent="-342900">
              <a:lnSpc>
                <a:spcPct val="150000"/>
              </a:lnSpc>
              <a:buFont typeface="Wingdings" pitchFamily="2" charset="2"/>
              <a:buChar char="q"/>
            </a:pPr>
            <a:r>
              <a:rPr lang="en-GB" altLang="el-GR" sz="2400" b="1" i="1"/>
              <a:t>L.d. donovani</a:t>
            </a:r>
            <a:r>
              <a:rPr lang="en-GB" altLang="el-GR" sz="2400" b="1"/>
              <a:t>:</a:t>
            </a:r>
            <a:r>
              <a:rPr lang="en-GB" altLang="el-GR" sz="2400"/>
              <a:t> </a:t>
            </a:r>
            <a:r>
              <a:rPr lang="el-GR" altLang="el-GR" sz="2400"/>
              <a:t>Ινδία</a:t>
            </a:r>
            <a:r>
              <a:rPr lang="en-US" altLang="el-GR" sz="2400"/>
              <a:t> </a:t>
            </a:r>
            <a:r>
              <a:rPr lang="el-GR" altLang="el-GR" sz="2400"/>
              <a:t>και Ανατολική Αφρική </a:t>
            </a:r>
            <a:endParaRPr lang="en-GB" altLang="el-GR" sz="2400" b="1"/>
          </a:p>
          <a:p>
            <a:pPr marL="342900" indent="-342900">
              <a:buFont typeface="Wingdings" pitchFamily="2" charset="2"/>
              <a:buChar char="q"/>
            </a:pPr>
            <a:r>
              <a:rPr lang="en-GB" altLang="el-GR" sz="2400" b="1" i="1"/>
              <a:t>L.d. infantum</a:t>
            </a:r>
            <a:r>
              <a:rPr lang="en-GB" altLang="el-GR" sz="2400" b="1"/>
              <a:t>: </a:t>
            </a:r>
            <a:r>
              <a:rPr lang="en-GB" altLang="el-GR" sz="2400"/>
              <a:t>(</a:t>
            </a:r>
            <a:r>
              <a:rPr lang="el-GR" altLang="el-GR" sz="2400"/>
              <a:t>συνώνυμο με το </a:t>
            </a:r>
            <a:r>
              <a:rPr lang="en-GB" altLang="el-GR" sz="2400" b="1" i="1"/>
              <a:t>L.d. chagasi</a:t>
            </a:r>
            <a:r>
              <a:rPr lang="en-GB" altLang="el-GR" sz="2400"/>
              <a:t>):</a:t>
            </a:r>
            <a:r>
              <a:rPr lang="el-GR" altLang="el-GR" sz="2400"/>
              <a:t> Κεντρική &amp; Νότια Αμερική και Μεσόγειος.</a:t>
            </a:r>
            <a:endParaRPr lang="en-US" altLang="el-GR" sz="2400"/>
          </a:p>
          <a:p>
            <a:pPr marL="342900" indent="-342900">
              <a:buFont typeface="Wingdings" pitchFamily="2" charset="2"/>
              <a:buChar char="q"/>
            </a:pPr>
            <a:r>
              <a:rPr lang="en-US" altLang="el-GR" sz="2400" b="1" i="1"/>
              <a:t>L.d.archibaldi:  </a:t>
            </a:r>
            <a:r>
              <a:rPr lang="el-GR" altLang="el-GR" sz="2400"/>
              <a:t>Ανατολική  Αφρική</a:t>
            </a:r>
            <a:endParaRPr lang="en-US" altLang="el-GR" sz="2400"/>
          </a:p>
          <a:p>
            <a:pPr marL="342900" indent="-342900">
              <a:buFont typeface="Wingdings" pitchFamily="2" charset="2"/>
              <a:buChar char="q"/>
            </a:pPr>
            <a:endParaRPr lang="en-US" altLang="el-GR" sz="2400"/>
          </a:p>
          <a:p>
            <a:pPr marL="342900" indent="-342900">
              <a:buFont typeface="Wingdings" pitchFamily="2" charset="2"/>
              <a:buChar char="q"/>
            </a:pPr>
            <a:endParaRPr lang="el-GR" altLang="el-GR" sz="2400"/>
          </a:p>
        </p:txBody>
      </p:sp>
      <p:sp>
        <p:nvSpPr>
          <p:cNvPr id="10246" name="TextBox 8"/>
          <p:cNvSpPr txBox="1">
            <a:spLocks noChangeArrowheads="1"/>
          </p:cNvSpPr>
          <p:nvPr/>
        </p:nvSpPr>
        <p:spPr bwMode="auto">
          <a:xfrm>
            <a:off x="1511300" y="4846638"/>
            <a:ext cx="5638800" cy="1201737"/>
          </a:xfrm>
          <a:prstGeom prst="rect">
            <a:avLst/>
          </a:prstGeom>
          <a:noFill/>
          <a:ln w="9525">
            <a:noFill/>
            <a:miter lim="800000"/>
            <a:headEnd/>
            <a:tailEnd/>
          </a:ln>
        </p:spPr>
        <p:txBody>
          <a:bodyPr>
            <a:spAutoFit/>
          </a:bodyPr>
          <a:lstStyle/>
          <a:p>
            <a:pPr marL="285750" indent="-285750">
              <a:buFont typeface="Wingdings" pitchFamily="2" charset="2"/>
              <a:buChar char="ü"/>
            </a:pPr>
            <a:r>
              <a:rPr lang="el-GR" altLang="el-GR" sz="2400"/>
              <a:t>Μη έγκαιρη χορήγηση φαρμακευτικής αγωγής οδηγεί συνήθως σε θάνατο του ασθενή.</a:t>
            </a:r>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extLst>
          </p:cNvPr>
          <p:cNvSpPr>
            <a:spLocks noGrp="1"/>
          </p:cNvSpPr>
          <p:nvPr>
            <p:ph type="title"/>
          </p:nvPr>
        </p:nvSpPr>
        <p:spPr>
          <a:xfrm>
            <a:off x="1484313" y="0"/>
            <a:ext cx="10707687" cy="665163"/>
          </a:xfrm>
        </p:spPr>
        <p:txBody>
          <a:bodyPr/>
          <a:lstStyle/>
          <a:p>
            <a:pPr>
              <a:defRPr/>
            </a:pPr>
            <a:r>
              <a:rPr lang="el-GR" b="1" dirty="0">
                <a:solidFill>
                  <a:schemeClr val="accent1">
                    <a:lumMod val="50000"/>
                  </a:schemeClr>
                </a:solidFill>
                <a:effectLst>
                  <a:outerShdw blurRad="38100" dist="38100" dir="2700000" algn="tl">
                    <a:srgbClr val="000000">
                      <a:alpha val="43137"/>
                    </a:srgbClr>
                  </a:outerShdw>
                </a:effectLst>
              </a:rPr>
              <a:t>Βιβλιογραφία</a:t>
            </a:r>
          </a:p>
        </p:txBody>
      </p:sp>
      <p:sp>
        <p:nvSpPr>
          <p:cNvPr id="54275" name="TextBox 6"/>
          <p:cNvSpPr txBox="1">
            <a:spLocks noChangeArrowheads="1"/>
          </p:cNvSpPr>
          <p:nvPr/>
        </p:nvSpPr>
        <p:spPr bwMode="auto">
          <a:xfrm>
            <a:off x="1484313" y="830263"/>
            <a:ext cx="10136187" cy="5037137"/>
          </a:xfrm>
          <a:prstGeom prst="rect">
            <a:avLst/>
          </a:prstGeom>
          <a:noFill/>
          <a:ln w="9525">
            <a:noFill/>
            <a:miter lim="800000"/>
            <a:headEnd/>
            <a:tailEnd/>
          </a:ln>
        </p:spPr>
        <p:txBody>
          <a:bodyPr>
            <a:spAutoFit/>
          </a:bodyPr>
          <a:lstStyle/>
          <a:p>
            <a:endParaRPr lang="el-GR" altLang="el-GR"/>
          </a:p>
        </p:txBody>
      </p:sp>
      <p:sp>
        <p:nvSpPr>
          <p:cNvPr id="54276" name="TextBox 8"/>
          <p:cNvSpPr txBox="1">
            <a:spLocks noChangeArrowheads="1"/>
          </p:cNvSpPr>
          <p:nvPr/>
        </p:nvSpPr>
        <p:spPr bwMode="auto">
          <a:xfrm>
            <a:off x="1484313" y="830263"/>
            <a:ext cx="10136187" cy="5908675"/>
          </a:xfrm>
          <a:prstGeom prst="rect">
            <a:avLst/>
          </a:prstGeom>
          <a:noFill/>
          <a:ln w="9525">
            <a:noFill/>
            <a:miter lim="800000"/>
            <a:headEnd/>
            <a:tailEnd/>
          </a:ln>
        </p:spPr>
        <p:txBody>
          <a:bodyPr>
            <a:spAutoFit/>
          </a:bodyPr>
          <a:lstStyle/>
          <a:p>
            <a:pPr marL="342900" indent="-342900" algn="just">
              <a:buFont typeface="Corbel" pitchFamily="34" charset="0"/>
              <a:buAutoNum type="arabicPeriod"/>
            </a:pPr>
            <a:r>
              <a:rPr lang="en-GB" altLang="el-GR"/>
              <a:t>Apostolos Mazeris , Ketty Soteriadou, Jean Pierre Dedet , Christos Haralambous , Andreas Tsatsaris , Joanna Moschandreas, Ippokratis Messaritakis , Vasiliki Christodoulou , Byron Papadopoulos , Vladimir Ivovic´ , Francine Pratlong , Fedias Loucaides and Maria Antoniou  2010. Leishmaniases and the Cyprus Paradox . Am. J. Trop. Med. Hyg., 82(3),  pp. 441–448</a:t>
            </a:r>
          </a:p>
          <a:p>
            <a:pPr marL="342900" indent="-342900" algn="just">
              <a:buFont typeface="Corbel" pitchFamily="34" charset="0"/>
              <a:buAutoNum type="arabicPeriod"/>
            </a:pPr>
            <a:r>
              <a:rPr lang="en-GB" altLang="el-GR"/>
              <a:t>Christos Haralambous, Maria Antoniou, Francine Pratlong, Jean-Pierre Dedet , Ketty Soteriadou  2008. Development of a molecular assay specific for the </a:t>
            </a:r>
            <a:r>
              <a:rPr lang="en-GB" altLang="el-GR" i="1"/>
              <a:t>Leishmania donovani</a:t>
            </a:r>
            <a:r>
              <a:rPr lang="en-GB" altLang="el-GR"/>
              <a:t> complex that discriminates </a:t>
            </a:r>
            <a:r>
              <a:rPr lang="en-GB" altLang="el-GR" i="1"/>
              <a:t>L. donovani/Leishmania infantum</a:t>
            </a:r>
            <a:r>
              <a:rPr lang="en-GB" altLang="el-GR"/>
              <a:t> zymodemes: a useful tool for typing MON-Diagnostic Microbiology and Infectious Disease 60 ,33–42</a:t>
            </a:r>
          </a:p>
          <a:p>
            <a:pPr marL="342900" indent="-342900" algn="just">
              <a:buFont typeface="Corbel" pitchFamily="34" charset="0"/>
              <a:buAutoNum type="arabicPeriod"/>
            </a:pPr>
            <a:r>
              <a:rPr lang="en-GB" altLang="el-GR"/>
              <a:t>de Andrade HM, Reis AB, dos Santos SL, Volpini AC, Marques MJ, Romanha AJ. 2006. Use of PCR-RFLP to identify </a:t>
            </a:r>
            <a:r>
              <a:rPr lang="en-GB" altLang="el-GR" i="1"/>
              <a:t>Leishmania</a:t>
            </a:r>
            <a:r>
              <a:rPr lang="en-GB" altLang="el-GR"/>
              <a:t> species in naturally-infected dogs. Vet Parasitol. 10;140 (3-4):231-8. </a:t>
            </a:r>
          </a:p>
          <a:p>
            <a:pPr marL="342900" indent="-342900" algn="just">
              <a:buFont typeface="Corbel" pitchFamily="34" charset="0"/>
              <a:buAutoNum type="arabicPeriod"/>
            </a:pPr>
            <a:r>
              <a:rPr lang="en-GB" altLang="el-GR"/>
              <a:t>Evi Gouzelou, Christos Haralambous ., Ahmad Amro, Andreas Mentis , Francine Pratlong , Jean-Pierre Dedet, Jan Votypka , Petr Volf , Seray Ozensoy Toz , Katrin Kuhls , Gabriele Schonian , Ketty Soteriadou  2012 .Multilocus Microsatellite Typing (MLMT) of Strains from Turkey and Cyprus Reveals a Novel Monophyletic </a:t>
            </a:r>
            <a:r>
              <a:rPr lang="en-GB" altLang="el-GR" i="1"/>
              <a:t>L. donovani </a:t>
            </a:r>
            <a:r>
              <a:rPr lang="el-GR" altLang="el-GR" i="1"/>
              <a:t> </a:t>
            </a:r>
            <a:r>
              <a:rPr lang="en-GB" altLang="el-GR"/>
              <a:t>Sensu Lato Group p. PLoS Negl Trop Dis 6(2): e1507. </a:t>
            </a:r>
          </a:p>
          <a:p>
            <a:pPr marL="342900" indent="-342900" algn="just">
              <a:buFont typeface="Corbel" pitchFamily="34" charset="0"/>
              <a:buAutoNum type="arabicPeriod"/>
            </a:pPr>
            <a:r>
              <a:rPr lang="en-GB" altLang="el-GR"/>
              <a:t>Evi Gouzelou1 , Christos Haralambous1 , Maria Antoniou2 , Vasiliki Christodoulou3 , Franjo Martinković 4 , Tatjana Živičnjak4 , Despina Smirlis1 , Francine Pratlong5 , Jean-Pierre Dedet5 , Yusuf Özbel6 , Seray Özensoy Toz6 , Wolfgang Presber7 , Gabriele Schönian7 and Ketty Soteriadou . 2013. Genetic diversity and structure in </a:t>
            </a:r>
            <a:r>
              <a:rPr lang="en-GB" altLang="el-GR" i="1"/>
              <a:t>Leishmania infantum </a:t>
            </a:r>
            <a:r>
              <a:rPr lang="en-GB" altLang="el-GR"/>
              <a:t>populations from southeastern Europe revealed by microsatellite analysis Parasites &amp; Vectors , 6:342</a:t>
            </a:r>
          </a:p>
          <a:p>
            <a:pPr marL="342900" indent="-342900" algn="just">
              <a:buFont typeface="Corbel" pitchFamily="34" charset="0"/>
              <a:buAutoNum type="arabicPeriod"/>
            </a:pPr>
            <a:r>
              <a:rPr lang="en-GB" altLang="el-GR"/>
              <a:t>Felstein, J., 2002. PHYLIP (Phylogeny Inference Package) in Distribution by the author. Departmentof Genome Sciencre, University of Washington, Seattle.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84313" y="0"/>
            <a:ext cx="10707687" cy="758825"/>
          </a:xfrm>
        </p:spPr>
        <p:txBody>
          <a:bodyPr/>
          <a:lstStyle/>
          <a:p>
            <a:pPr>
              <a:defRPr/>
            </a:pPr>
            <a:r>
              <a:rPr lang="el-GR" b="1" dirty="0">
                <a:solidFill>
                  <a:schemeClr val="accent1">
                    <a:lumMod val="50000"/>
                  </a:schemeClr>
                </a:solidFill>
                <a:effectLst>
                  <a:outerShdw blurRad="38100" dist="38100" dir="2700000" algn="tl">
                    <a:srgbClr val="000000">
                      <a:alpha val="43137"/>
                    </a:srgbClr>
                  </a:outerShdw>
                </a:effectLst>
              </a:rPr>
              <a:t>Βιβλιογραφία</a:t>
            </a:r>
          </a:p>
        </p:txBody>
      </p:sp>
      <p:sp>
        <p:nvSpPr>
          <p:cNvPr id="6" name="TextBox 5">
            <a:extLst>
              <a:ext uri="{FF2B5EF4-FFF2-40B4-BE49-F238E27FC236}"/>
            </a:extLst>
          </p:cNvPr>
          <p:cNvSpPr txBox="1"/>
          <p:nvPr/>
        </p:nvSpPr>
        <p:spPr>
          <a:xfrm>
            <a:off x="1484313" y="1050925"/>
            <a:ext cx="9882187" cy="5416550"/>
          </a:xfrm>
          <a:prstGeom prst="rect">
            <a:avLst/>
          </a:prstGeom>
          <a:noFill/>
        </p:spPr>
        <p:txBody>
          <a:bodyPr>
            <a:spAutoFit/>
          </a:bodyPr>
          <a:lstStyle/>
          <a:p>
            <a:pPr marL="400050" indent="-400050" algn="just">
              <a:defRPr/>
            </a:pPr>
            <a:r>
              <a:rPr lang="el-GR" dirty="0"/>
              <a:t>7.    </a:t>
            </a:r>
            <a:r>
              <a:rPr lang="en-GB" dirty="0"/>
              <a:t>Fogarty </a:t>
            </a:r>
            <a:r>
              <a:rPr lang="en-GB" dirty="0"/>
              <a:t>K, Van Orden A. 2009 Fluorescence correlation spectroscopy for ultrasensitive DNA analysis </a:t>
            </a:r>
            <a:r>
              <a:rPr lang="el-GR" dirty="0"/>
              <a:t> </a:t>
            </a:r>
            <a:r>
              <a:rPr lang="en-GB" dirty="0"/>
              <a:t>in </a:t>
            </a:r>
            <a:r>
              <a:rPr lang="en-GB" dirty="0"/>
              <a:t>continuous flow capillary electrophoresis. Methods.  47(3):151-8. </a:t>
            </a:r>
          </a:p>
          <a:p>
            <a:pPr marL="400050" indent="-400050" algn="just">
              <a:defRPr/>
            </a:pPr>
            <a:r>
              <a:rPr lang="el-GR" dirty="0"/>
              <a:t>8.   </a:t>
            </a:r>
            <a:r>
              <a:rPr lang="en-GB" dirty="0"/>
              <a:t>Laffite </a:t>
            </a:r>
            <a:r>
              <a:rPr lang="en-GB" dirty="0"/>
              <a:t>MN, </a:t>
            </a:r>
            <a:r>
              <a:rPr lang="en-GB" dirty="0" err="1"/>
              <a:t>LeprohonP</a:t>
            </a:r>
            <a:r>
              <a:rPr lang="en-GB" dirty="0"/>
              <a:t>, </a:t>
            </a:r>
            <a:r>
              <a:rPr lang="en-GB" dirty="0" err="1"/>
              <a:t>PapadopoulouB</a:t>
            </a:r>
            <a:r>
              <a:rPr lang="en-GB" dirty="0"/>
              <a:t>, </a:t>
            </a:r>
            <a:r>
              <a:rPr lang="en-GB" dirty="0" err="1"/>
              <a:t>OuelletteM</a:t>
            </a:r>
            <a:r>
              <a:rPr lang="en-GB" dirty="0"/>
              <a:t> 2016. Plasticity of the </a:t>
            </a:r>
            <a:r>
              <a:rPr lang="en-GB" i="1" dirty="0"/>
              <a:t>Leishmania</a:t>
            </a:r>
            <a:r>
              <a:rPr lang="en-GB" dirty="0"/>
              <a:t> genome leading to gene copy number variations and drug resistance. F1000Res.20;5:2350. </a:t>
            </a:r>
          </a:p>
          <a:p>
            <a:pPr marL="400050" indent="-400050" algn="just">
              <a:buFontTx/>
              <a:buAutoNum type="arabicPlain" startAt="9"/>
              <a:defRPr/>
            </a:pPr>
            <a:r>
              <a:rPr lang="en-GB" dirty="0"/>
              <a:t>Mohammad </a:t>
            </a:r>
            <a:r>
              <a:rPr lang="en-GB" dirty="0" err="1"/>
              <a:t>Zahangir</a:t>
            </a:r>
            <a:r>
              <a:rPr lang="en-GB" dirty="0"/>
              <a:t> </a:t>
            </a:r>
            <a:r>
              <a:rPr lang="en-GB" dirty="0" err="1"/>
              <a:t>Alam</a:t>
            </a:r>
            <a:r>
              <a:rPr lang="en-GB" dirty="0"/>
              <a:t> , Christos </a:t>
            </a:r>
            <a:r>
              <a:rPr lang="en-GB" dirty="0" err="1"/>
              <a:t>Haralambous</a:t>
            </a:r>
            <a:r>
              <a:rPr lang="en-GB" dirty="0"/>
              <a:t> </a:t>
            </a:r>
            <a:r>
              <a:rPr lang="en-GB" dirty="0"/>
              <a:t> </a:t>
            </a:r>
            <a:r>
              <a:rPr lang="en-GB" dirty="0"/>
              <a:t>, </a:t>
            </a:r>
            <a:r>
              <a:rPr lang="en-GB" dirty="0" err="1"/>
              <a:t>Katrin</a:t>
            </a:r>
            <a:r>
              <a:rPr lang="en-GB" dirty="0"/>
              <a:t> </a:t>
            </a:r>
            <a:r>
              <a:rPr lang="en-GB" dirty="0" err="1"/>
              <a:t>Kuhls</a:t>
            </a:r>
            <a:r>
              <a:rPr lang="en-GB" dirty="0"/>
              <a:t> </a:t>
            </a:r>
            <a:r>
              <a:rPr lang="en-GB" dirty="0"/>
              <a:t>, </a:t>
            </a:r>
            <a:r>
              <a:rPr lang="en-GB" dirty="0" err="1"/>
              <a:t>Evi</a:t>
            </a:r>
            <a:r>
              <a:rPr lang="en-GB" dirty="0"/>
              <a:t> </a:t>
            </a:r>
            <a:r>
              <a:rPr lang="en-GB" dirty="0" err="1"/>
              <a:t>Gouzelou</a:t>
            </a:r>
            <a:r>
              <a:rPr lang="en-GB" dirty="0"/>
              <a:t> </a:t>
            </a:r>
            <a:r>
              <a:rPr lang="en-GB" dirty="0"/>
              <a:t> </a:t>
            </a:r>
            <a:r>
              <a:rPr lang="en-GB" dirty="0"/>
              <a:t>, </a:t>
            </a:r>
            <a:r>
              <a:rPr lang="en-GB" dirty="0" err="1"/>
              <a:t>Dionyssios</a:t>
            </a:r>
            <a:r>
              <a:rPr lang="en-GB" dirty="0"/>
              <a:t> </a:t>
            </a:r>
            <a:r>
              <a:rPr lang="en-GB" dirty="0" err="1"/>
              <a:t>Sgouras</a:t>
            </a:r>
            <a:r>
              <a:rPr lang="en-GB" dirty="0"/>
              <a:t> </a:t>
            </a:r>
            <a:r>
              <a:rPr lang="en-GB" dirty="0"/>
              <a:t> </a:t>
            </a:r>
            <a:r>
              <a:rPr lang="en-GB" dirty="0"/>
              <a:t>, </a:t>
            </a:r>
            <a:r>
              <a:rPr lang="en-GB" dirty="0" err="1"/>
              <a:t>Ketty</a:t>
            </a:r>
            <a:r>
              <a:rPr lang="en-GB" dirty="0"/>
              <a:t> </a:t>
            </a:r>
            <a:r>
              <a:rPr lang="en-GB" dirty="0" err="1"/>
              <a:t>Soteriadou</a:t>
            </a:r>
            <a:r>
              <a:rPr lang="en-GB" dirty="0"/>
              <a:t> </a:t>
            </a:r>
            <a:r>
              <a:rPr lang="en-GB" dirty="0"/>
              <a:t> </a:t>
            </a:r>
            <a:r>
              <a:rPr lang="en-GB" dirty="0"/>
              <a:t>, Lionel </a:t>
            </a:r>
            <a:r>
              <a:rPr lang="en-GB" dirty="0" err="1"/>
              <a:t>Schnur</a:t>
            </a:r>
            <a:r>
              <a:rPr lang="en-GB" dirty="0"/>
              <a:t> </a:t>
            </a:r>
            <a:r>
              <a:rPr lang="en-GB" dirty="0"/>
              <a:t> </a:t>
            </a:r>
            <a:r>
              <a:rPr lang="en-GB" dirty="0"/>
              <a:t>, Francine </a:t>
            </a:r>
            <a:r>
              <a:rPr lang="en-GB" dirty="0" err="1"/>
              <a:t>Pratlong</a:t>
            </a:r>
            <a:r>
              <a:rPr lang="en-GB" dirty="0"/>
              <a:t> </a:t>
            </a:r>
            <a:r>
              <a:rPr lang="en-GB" dirty="0"/>
              <a:t>f, </a:t>
            </a:r>
            <a:r>
              <a:rPr lang="en-GB" dirty="0"/>
              <a:t>Gabriele </a:t>
            </a:r>
            <a:r>
              <a:rPr lang="en-GB" dirty="0" err="1"/>
              <a:t>Schonian</a:t>
            </a:r>
            <a:r>
              <a:rPr lang="en-GB" dirty="0"/>
              <a:t> </a:t>
            </a:r>
            <a:r>
              <a:rPr lang="el-GR" dirty="0"/>
              <a:t> </a:t>
            </a:r>
            <a:r>
              <a:rPr lang="en-GB" dirty="0"/>
              <a:t>2009</a:t>
            </a:r>
            <a:r>
              <a:rPr lang="en-GB" dirty="0"/>
              <a:t>.  The paraphyletic composition of </a:t>
            </a:r>
            <a:r>
              <a:rPr lang="en-GB" i="1" dirty="0"/>
              <a:t>Leishmania </a:t>
            </a:r>
            <a:r>
              <a:rPr lang="en-GB" i="1" dirty="0" err="1"/>
              <a:t>donovani</a:t>
            </a:r>
            <a:r>
              <a:rPr lang="en-GB" i="1" dirty="0"/>
              <a:t> </a:t>
            </a:r>
            <a:r>
              <a:rPr lang="en-GB" dirty="0"/>
              <a:t>zymodeme MON-37 revealed by </a:t>
            </a:r>
            <a:r>
              <a:rPr lang="en-GB" dirty="0" err="1"/>
              <a:t>multilocus</a:t>
            </a:r>
            <a:r>
              <a:rPr lang="en-GB" dirty="0"/>
              <a:t> microsatellite typing Microbes and Infection 11  </a:t>
            </a:r>
            <a:r>
              <a:rPr lang="en-GB" dirty="0"/>
              <a:t>707-715</a:t>
            </a:r>
            <a:endParaRPr lang="el-GR" dirty="0"/>
          </a:p>
          <a:p>
            <a:pPr marL="400050" indent="-400050" algn="just">
              <a:buFontTx/>
              <a:buAutoNum type="arabicPlain" startAt="9"/>
              <a:defRPr/>
            </a:pPr>
            <a:r>
              <a:rPr lang="en-US" dirty="0" err="1"/>
              <a:t>Felstein</a:t>
            </a:r>
            <a:r>
              <a:rPr lang="en-US" dirty="0"/>
              <a:t>, J., 2002. PHYLIP (Phylogeny </a:t>
            </a:r>
            <a:r>
              <a:rPr lang="en-US" dirty="0"/>
              <a:t>Interference </a:t>
            </a:r>
            <a:r>
              <a:rPr lang="en-US" dirty="0"/>
              <a:t>Package) in Distribution by the author. </a:t>
            </a:r>
            <a:r>
              <a:rPr lang="en-US" dirty="0" err="1"/>
              <a:t>Departmentof</a:t>
            </a:r>
            <a:r>
              <a:rPr lang="en-US" dirty="0"/>
              <a:t> Genome </a:t>
            </a:r>
            <a:r>
              <a:rPr lang="en-US" dirty="0" err="1"/>
              <a:t>Sciencre</a:t>
            </a:r>
            <a:r>
              <a:rPr lang="en-US" dirty="0"/>
              <a:t>, University of Washington, Seattle.</a:t>
            </a:r>
            <a:endParaRPr lang="el-GR" dirty="0"/>
          </a:p>
          <a:p>
            <a:pPr marL="400050" indent="-400050" algn="just">
              <a:buFont typeface="+mj-lt"/>
              <a:buAutoNum type="romanLcPeriod"/>
              <a:defRPr/>
            </a:pPr>
            <a:r>
              <a:rPr lang="el-GR" dirty="0"/>
              <a:t>Νεουποκόεβα Ελένη 2008. Πληθυσμιακές και γενετικές μελέτες παρασίτων που ανήκουν στο σύμπλεγμα </a:t>
            </a:r>
            <a:r>
              <a:rPr lang="el-GR" i="1" dirty="0"/>
              <a:t>Leishmania </a:t>
            </a:r>
            <a:r>
              <a:rPr lang="el-GR" i="1" dirty="0" err="1"/>
              <a:t>donovani</a:t>
            </a:r>
            <a:r>
              <a:rPr lang="el-GR" i="1" dirty="0"/>
              <a:t> </a:t>
            </a:r>
            <a:r>
              <a:rPr lang="el-GR" dirty="0"/>
              <a:t>με </a:t>
            </a:r>
            <a:r>
              <a:rPr lang="el-GR" dirty="0"/>
              <a:t>τη χρήση </a:t>
            </a:r>
            <a:r>
              <a:rPr lang="el-GR" dirty="0" err="1"/>
              <a:t>μικροδορυφορικών</a:t>
            </a:r>
            <a:r>
              <a:rPr lang="el-GR" dirty="0"/>
              <a:t> αλληλουχιών. </a:t>
            </a:r>
            <a:r>
              <a:rPr lang="el-GR" dirty="0"/>
              <a:t>Πτυχιακή </a:t>
            </a:r>
            <a:r>
              <a:rPr lang="el-GR" dirty="0"/>
              <a:t>εργασία. Τμήμα  Ιατρικών Εργαστηρίων </a:t>
            </a:r>
            <a:r>
              <a:rPr lang="el-GR" dirty="0"/>
              <a:t>ΤΕΙ  Αθήνας.</a:t>
            </a:r>
            <a:endParaRPr lang="el-GR" dirty="0"/>
          </a:p>
          <a:p>
            <a:pPr marL="400050" indent="-400050" algn="just">
              <a:buFont typeface="+mj-lt"/>
              <a:buAutoNum type="romanLcPeriod"/>
              <a:defRPr/>
            </a:pPr>
            <a:r>
              <a:rPr lang="el-GR" dirty="0"/>
              <a:t>Χαραλάμπους Χριστόφορος 2008. Γονοτυπικός προσδιορισμός ειδών και υποειδών του παρασίτου </a:t>
            </a:r>
            <a:r>
              <a:rPr lang="el-GR" i="1" dirty="0"/>
              <a:t>Leishmania. </a:t>
            </a:r>
            <a:r>
              <a:rPr lang="el-GR" dirty="0"/>
              <a:t>Διδακτορική </a:t>
            </a:r>
            <a:r>
              <a:rPr lang="el-GR" dirty="0"/>
              <a:t>διατριβή. Ιατρική Σχολή Αθήνας.</a:t>
            </a:r>
            <a:endParaRPr lang="el-GR" dirty="0"/>
          </a:p>
          <a:p>
            <a:pPr marL="400050" indent="-400050" algn="just">
              <a:buFont typeface="+mj-lt"/>
              <a:buAutoNum type="romanLcPeriod"/>
              <a:defRPr/>
            </a:pPr>
            <a:r>
              <a:rPr lang="en-GB" dirty="0"/>
              <a:t>http://www.who.int/leishmaniasis</a:t>
            </a:r>
            <a:r>
              <a:rPr lang="en-GB" dirty="0"/>
              <a:t>/</a:t>
            </a:r>
            <a:endParaRPr lang="el-GR" dirty="0"/>
          </a:p>
          <a:p>
            <a:pPr marL="400050" indent="-400050" algn="just">
              <a:defRPr/>
            </a:pPr>
            <a:endParaRPr lang="en-GB" dirty="0"/>
          </a:p>
          <a:p>
            <a:pPr marL="342900" indent="-342900">
              <a:buFont typeface="Arial" panose="020B0604020202020204" pitchFamily="34" charset="0"/>
              <a:buChar char="•"/>
              <a:defRPr/>
            </a:pPr>
            <a:endParaRPr lang="en-GB" dirty="0"/>
          </a:p>
          <a:p>
            <a:pPr>
              <a:defRPr/>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84313" y="323850"/>
            <a:ext cx="10018712" cy="1136650"/>
          </a:xfrm>
        </p:spPr>
        <p:txBody>
          <a:bodyPr rtlCol="0">
            <a:normAutofit/>
          </a:bodyPr>
          <a:lstStyle/>
          <a:p>
            <a:pPr eaLnBrk="1" fontAlgn="auto" hangingPunct="1">
              <a:spcAft>
                <a:spcPts val="0"/>
              </a:spcAft>
              <a:defRPr/>
            </a:pPr>
            <a:r>
              <a:rPr lang="el-GR" b="1" i="1" dirty="0">
                <a:solidFill>
                  <a:schemeClr val="accent1">
                    <a:lumMod val="50000"/>
                  </a:schemeClr>
                </a:solidFill>
                <a:effectLst>
                  <a:outerShdw blurRad="38100" dist="38100" dir="2700000" algn="tl">
                    <a:srgbClr val="000000">
                      <a:alpha val="43137"/>
                    </a:srgbClr>
                  </a:outerShdw>
                </a:effectLst>
              </a:rPr>
              <a:t>Παθολογικά ευρήματα</a:t>
            </a:r>
          </a:p>
        </p:txBody>
      </p:sp>
      <p:sp>
        <p:nvSpPr>
          <p:cNvPr id="11267" name="2 - Θέση περιεχομένου"/>
          <p:cNvSpPr>
            <a:spLocks noGrp="1" noChangeArrowheads="1"/>
          </p:cNvSpPr>
          <p:nvPr>
            <p:ph idx="1"/>
          </p:nvPr>
        </p:nvSpPr>
        <p:spPr>
          <a:xfrm>
            <a:off x="1484313" y="1149350"/>
            <a:ext cx="10018712" cy="5340350"/>
          </a:xfrm>
        </p:spPr>
        <p:txBody>
          <a:bodyPr/>
          <a:lstStyle/>
          <a:p>
            <a:pPr eaLnBrk="1" hangingPunct="1">
              <a:buFont typeface="Wingdings" pitchFamily="2" charset="2"/>
              <a:buChar char="Ø"/>
            </a:pPr>
            <a:r>
              <a:rPr lang="el-GR" altLang="el-GR" smtClean="0"/>
              <a:t>Προσβάλλονται τα όργανα του συστήματος των μονοπύρηνων –φαγοκυττάρων.</a:t>
            </a:r>
          </a:p>
          <a:p>
            <a:pPr eaLnBrk="1" hangingPunct="1">
              <a:buFont typeface="Wingdings" pitchFamily="2" charset="2"/>
              <a:buChar char="Ø"/>
            </a:pPr>
            <a:r>
              <a:rPr lang="el-GR" altLang="el-GR" smtClean="0"/>
              <a:t> Λόγω προσβολής του μυελού των οστών παρατηρείται μείωση των ερυθρών (αναιμία), λευκοπενία και θρομβοπενία  </a:t>
            </a:r>
            <a:r>
              <a:rPr lang="el-GR" altLang="el-GR" b="1" smtClean="0">
                <a:solidFill>
                  <a:srgbClr val="91A62A"/>
                </a:solidFill>
              </a:rPr>
              <a:t>(πανκυτταροπενία).</a:t>
            </a:r>
          </a:p>
          <a:p>
            <a:pPr eaLnBrk="1" hangingPunct="1">
              <a:buFont typeface="Wingdings" pitchFamily="2" charset="2"/>
              <a:buChar char="Ø"/>
            </a:pPr>
            <a:r>
              <a:rPr lang="el-GR" altLang="el-GR" smtClean="0"/>
              <a:t>Υπερ-γ-σφαιριναιμία.</a:t>
            </a:r>
          </a:p>
          <a:p>
            <a:pPr eaLnBrk="1" hangingPunct="1">
              <a:buFont typeface="Wingdings" pitchFamily="2" charset="2"/>
              <a:buChar char="Ø"/>
            </a:pPr>
            <a:r>
              <a:rPr lang="el-GR" altLang="el-GR" smtClean="0"/>
              <a:t>Απίσχναση και ανοσοκαταστολή  - </a:t>
            </a:r>
            <a:r>
              <a:rPr lang="el-GR" altLang="el-GR" b="1" smtClean="0">
                <a:solidFill>
                  <a:srgbClr val="91A62A"/>
                </a:solidFill>
              </a:rPr>
              <a:t>χρόνιο στάδιο της νόσου.</a:t>
            </a:r>
          </a:p>
          <a:p>
            <a:pPr eaLnBrk="1" hangingPunct="1">
              <a:buFont typeface="Wingdings" pitchFamily="2" charset="2"/>
              <a:buChar char="Ø"/>
            </a:pPr>
            <a:r>
              <a:rPr lang="el-GR" altLang="el-GR" smtClean="0"/>
              <a:t>Θάνατος λόγω καταστροφής του ήπατος, νεφρικής ανεπάρκειας και δευτερογενών λοιμώξεων.</a:t>
            </a:r>
          </a:p>
          <a:p>
            <a:pPr eaLnBrk="1" hangingPunct="1">
              <a:buFont typeface="Wingdings" pitchFamily="2" charset="2"/>
              <a:buChar char="Ø"/>
            </a:pPr>
            <a:r>
              <a:rPr lang="el-GR" altLang="el-GR" smtClean="0"/>
              <a:t>Σύμμικτη λοίμωξη </a:t>
            </a:r>
            <a:r>
              <a:rPr lang="en-US" altLang="el-GR" smtClean="0"/>
              <a:t>HIV/</a:t>
            </a:r>
            <a:r>
              <a:rPr lang="en-US" altLang="el-GR" i="1" smtClean="0"/>
              <a:t>Leishmania</a:t>
            </a:r>
            <a:r>
              <a:rPr lang="el-GR" altLang="el-GR" i="1" smtClean="0"/>
              <a:t>.</a:t>
            </a: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84313" y="0"/>
            <a:ext cx="10018712" cy="1031875"/>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Δερματική</a:t>
            </a:r>
            <a:r>
              <a:rPr lang="el-GR" altLang="el-GR" b="1" dirty="0">
                <a:solidFill>
                  <a:schemeClr val="accent1">
                    <a:lumMod val="50000"/>
                  </a:schemeClr>
                </a:solidFill>
                <a:effectLst>
                  <a:outerShdw blurRad="38100" dist="38100" dir="2700000" algn="tl">
                    <a:srgbClr val="000000">
                      <a:alpha val="43137"/>
                    </a:srgbClr>
                  </a:outerShdw>
                </a:effectLst>
              </a:rPr>
              <a:t> λεϊσμανίαση</a:t>
            </a:r>
            <a:r>
              <a:rPr lang="el-GR" dirty="0"/>
              <a:t> </a:t>
            </a:r>
          </a:p>
        </p:txBody>
      </p:sp>
      <p:pic>
        <p:nvPicPr>
          <p:cNvPr id="12291" name="Θέση περιεχομένου 4">
            <a:extLst>
              <a:ext uri="{FF2B5EF4-FFF2-40B4-BE49-F238E27FC236}"/>
            </a:extLst>
          </p:cNvPr>
          <p:cNvPicPr>
            <a:picLocks noGrp="1" noChangeAspect="1" noChangeArrowheads="1"/>
          </p:cNvPicPr>
          <p:nvPr>
            <p:ph idx="1"/>
          </p:nvPr>
        </p:nvPicPr>
        <p:blipFill>
          <a:blip r:embed="rId2" cstate="print">
            <a:extLst>
              <a:ext uri="{28A0092B-C50C-407E-A947-70E740481C1C}"/>
            </a:extLst>
          </a:blip>
          <a:srcRect/>
          <a:stretch>
            <a:fillRect/>
          </a:stretch>
        </p:blipFill>
        <p:spPr>
          <a:xfrm>
            <a:off x="8923338" y="1031875"/>
            <a:ext cx="2305050" cy="2266950"/>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293" name="Εικόνα 5">
            <a:extLst>
              <a:ext uri="{FF2B5EF4-FFF2-40B4-BE49-F238E27FC236}"/>
            </a:extLst>
          </p:cNvPr>
          <p:cNvPicPr>
            <a:picLocks noChangeAspect="1" noChangeArrowheads="1"/>
          </p:cNvPicPr>
          <p:nvPr/>
        </p:nvPicPr>
        <p:blipFill>
          <a:blip r:embed="rId3"/>
          <a:srcRect/>
          <a:stretch>
            <a:fillRect/>
          </a:stretch>
        </p:blipFill>
        <p:spPr bwMode="auto">
          <a:xfrm>
            <a:off x="8837613" y="4559300"/>
            <a:ext cx="2114550" cy="2028825"/>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pic>
        <p:nvPicPr>
          <p:cNvPr id="12294" name="Εικόνα 6">
            <a:extLst>
              <a:ext uri="{FF2B5EF4-FFF2-40B4-BE49-F238E27FC236}"/>
            </a:extLst>
          </p:cNvPr>
          <p:cNvPicPr>
            <a:picLocks noChangeAspect="1" noChangeArrowheads="1"/>
          </p:cNvPicPr>
          <p:nvPr/>
        </p:nvPicPr>
        <p:blipFill>
          <a:blip r:embed="rId4" cstate="print">
            <a:extLst>
              <a:ext uri="{28A0092B-C50C-407E-A947-70E740481C1C}"/>
            </a:extLst>
          </a:blip>
          <a:srcRect/>
          <a:stretch>
            <a:fillRect/>
          </a:stretch>
        </p:blipFill>
        <p:spPr bwMode="auto">
          <a:xfrm>
            <a:off x="1931988" y="2388393"/>
            <a:ext cx="5724525" cy="1381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pic>
        <p:nvPicPr>
          <p:cNvPr id="12295" name="Εικόνα 7">
            <a:extLst>
              <a:ext uri="{FF2B5EF4-FFF2-40B4-BE49-F238E27FC236}"/>
            </a:extLst>
          </p:cNvPr>
          <p:cNvPicPr>
            <a:picLocks noChangeAspect="1" noChangeArrowheads="1"/>
          </p:cNvPicPr>
          <p:nvPr/>
        </p:nvPicPr>
        <p:blipFill>
          <a:blip r:embed="rId5" cstate="print">
            <a:extLst>
              <a:ext uri="{28A0092B-C50C-407E-A947-70E740481C1C}"/>
            </a:extLst>
          </a:blip>
          <a:srcRect/>
          <a:stretch>
            <a:fillRect/>
          </a:stretch>
        </p:blipFill>
        <p:spPr bwMode="auto">
          <a:xfrm>
            <a:off x="2370138" y="5511800"/>
            <a:ext cx="5286375" cy="1076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sp>
        <p:nvSpPr>
          <p:cNvPr id="3" name="TextBox 8"/>
          <p:cNvSpPr txBox="1">
            <a:spLocks noChangeArrowheads="1"/>
          </p:cNvSpPr>
          <p:nvPr/>
        </p:nvSpPr>
        <p:spPr bwMode="auto">
          <a:xfrm>
            <a:off x="1608138" y="1082675"/>
            <a:ext cx="7315200" cy="1200150"/>
          </a:xfrm>
          <a:prstGeom prst="rect">
            <a:avLst/>
          </a:prstGeom>
          <a:noFill/>
          <a:ln w="9525">
            <a:noFill/>
            <a:miter lim="800000"/>
            <a:headEnd/>
            <a:tailEnd/>
          </a:ln>
        </p:spPr>
        <p:txBody>
          <a:bodyPr>
            <a:spAutoFit/>
          </a:bodyPr>
          <a:lstStyle/>
          <a:p>
            <a:pPr marL="285750" indent="-285750">
              <a:buFont typeface="Wingdings" pitchFamily="2" charset="2"/>
              <a:buChar char="q"/>
            </a:pPr>
            <a:r>
              <a:rPr lang="el-GR" altLang="el-GR" sz="2400" b="1"/>
              <a:t>«Παλαιός Κόσμος»</a:t>
            </a:r>
            <a:r>
              <a:rPr lang="en-GB" altLang="el-GR" sz="2400"/>
              <a:t>: </a:t>
            </a:r>
            <a:r>
              <a:rPr lang="en-GB" altLang="el-GR" sz="2400" i="1"/>
              <a:t>L.major &amp; L.tropica</a:t>
            </a:r>
            <a:endParaRPr lang="el-GR" altLang="el-GR" sz="2400" i="1"/>
          </a:p>
          <a:p>
            <a:pPr marL="285750" indent="-285750">
              <a:buFont typeface="Wingdings" pitchFamily="2" charset="2"/>
              <a:buChar char="q"/>
            </a:pPr>
            <a:r>
              <a:rPr lang="el-GR" altLang="el-GR" sz="2400" b="1"/>
              <a:t>«Νέος Κόσμος»</a:t>
            </a:r>
            <a:r>
              <a:rPr lang="en-GB" altLang="el-GR" sz="2400" b="1"/>
              <a:t>: </a:t>
            </a:r>
            <a:r>
              <a:rPr lang="en-GB" altLang="el-GR" sz="2400" i="1"/>
              <a:t>L. amazonesis, L. mexicana, L. brazilliensis </a:t>
            </a:r>
            <a:r>
              <a:rPr lang="el-GR" altLang="el-GR" sz="2400" i="1"/>
              <a:t>,</a:t>
            </a:r>
            <a:r>
              <a:rPr lang="en-US" altLang="el-GR" sz="2400" i="1"/>
              <a:t>L.peruviana,L.panamensis, L.guyanensis</a:t>
            </a:r>
            <a:endParaRPr lang="el-GR" altLang="el-GR" sz="2400" i="1"/>
          </a:p>
        </p:txBody>
      </p:sp>
      <p:sp>
        <p:nvSpPr>
          <p:cNvPr id="10" name="TextBox 9">
            <a:extLst>
              <a:ext uri="{FF2B5EF4-FFF2-40B4-BE49-F238E27FC236}"/>
            </a:extLst>
          </p:cNvPr>
          <p:cNvSpPr txBox="1"/>
          <p:nvPr/>
        </p:nvSpPr>
        <p:spPr>
          <a:xfrm>
            <a:off x="2198688" y="3806825"/>
            <a:ext cx="8589962" cy="584200"/>
          </a:xfrm>
          <a:prstGeom prst="rect">
            <a:avLst/>
          </a:prstGeom>
          <a:noFill/>
        </p:spPr>
        <p:txBody>
          <a:bodyPr>
            <a:spAutoFit/>
          </a:bodyPr>
          <a:lstStyle/>
          <a:p>
            <a:pPr>
              <a:defRPr/>
            </a:pPr>
            <a:r>
              <a:rPr lang="el-GR" sz="3200" i="1" u="sng" dirty="0" err="1">
                <a:solidFill>
                  <a:schemeClr val="accent1">
                    <a:lumMod val="50000"/>
                  </a:schemeClr>
                </a:solidFill>
              </a:rPr>
              <a:t>Βλεννογονοδερματική</a:t>
            </a:r>
            <a:r>
              <a:rPr lang="el-GR" sz="3200" i="1" u="sng" dirty="0">
                <a:solidFill>
                  <a:schemeClr val="accent1">
                    <a:lumMod val="50000"/>
                  </a:schemeClr>
                </a:solidFill>
              </a:rPr>
              <a:t> λεϊσμανίαση </a:t>
            </a:r>
            <a:endParaRPr lang="el-GR" i="1" u="sng" dirty="0">
              <a:solidFill>
                <a:schemeClr val="accent1">
                  <a:lumMod val="50000"/>
                </a:schemeClr>
              </a:solidFill>
            </a:endParaRPr>
          </a:p>
        </p:txBody>
      </p:sp>
      <p:sp>
        <p:nvSpPr>
          <p:cNvPr id="12297" name="TextBox 12"/>
          <p:cNvSpPr txBox="1">
            <a:spLocks noChangeArrowheads="1"/>
          </p:cNvSpPr>
          <p:nvPr/>
        </p:nvSpPr>
        <p:spPr bwMode="auto">
          <a:xfrm>
            <a:off x="1677988" y="4465638"/>
            <a:ext cx="7173912" cy="831850"/>
          </a:xfrm>
          <a:prstGeom prst="rect">
            <a:avLst/>
          </a:prstGeom>
          <a:noFill/>
          <a:ln w="9525">
            <a:noFill/>
            <a:miter lim="800000"/>
            <a:headEnd/>
            <a:tailEnd/>
          </a:ln>
        </p:spPr>
        <p:txBody>
          <a:bodyPr>
            <a:spAutoFit/>
          </a:bodyPr>
          <a:lstStyle/>
          <a:p>
            <a:r>
              <a:rPr lang="el-GR" altLang="el-GR" sz="2400"/>
              <a:t>Το είδος</a:t>
            </a:r>
            <a:r>
              <a:rPr lang="en-US" altLang="el-GR" sz="2400"/>
              <a:t> </a:t>
            </a:r>
            <a:r>
              <a:rPr lang="en-US" altLang="el-GR" sz="2400" i="1"/>
              <a:t>L. brazilliensis</a:t>
            </a:r>
            <a:r>
              <a:rPr lang="el-GR" altLang="el-GR" sz="2400" i="1"/>
              <a:t> </a:t>
            </a:r>
            <a:r>
              <a:rPr lang="el-GR" altLang="el-GR" sz="2400"/>
              <a:t>μπορεί να προκαλέσει βλεννογονοδερματική λεϊσμανίαση.</a:t>
            </a:r>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84313" y="0"/>
            <a:ext cx="10707687" cy="1150938"/>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Γεωγραφική Κατανομή Δερματικής</a:t>
            </a:r>
            <a:r>
              <a:rPr lang="el-GR" altLang="el-GR" b="1" dirty="0">
                <a:solidFill>
                  <a:schemeClr val="accent1">
                    <a:lumMod val="50000"/>
                  </a:schemeClr>
                </a:solidFill>
                <a:effectLst>
                  <a:outerShdw blurRad="38100" dist="38100" dir="2700000" algn="tl">
                    <a:srgbClr val="000000">
                      <a:alpha val="43137"/>
                    </a:srgbClr>
                  </a:outerShdw>
                </a:effectLst>
              </a:rPr>
              <a:t> λεϊσμανίασης</a:t>
            </a:r>
            <a:endParaRPr lang="el-GR" b="1" dirty="0">
              <a:solidFill>
                <a:schemeClr val="accent1">
                  <a:lumMod val="50000"/>
                </a:schemeClr>
              </a:solidFill>
              <a:effectLst>
                <a:outerShdw blurRad="38100" dist="38100" dir="2700000" algn="tl">
                  <a:srgbClr val="000000">
                    <a:alpha val="43137"/>
                  </a:srgbClr>
                </a:outerShdw>
              </a:effectLst>
            </a:endParaRPr>
          </a:p>
        </p:txBody>
      </p:sp>
      <p:pic>
        <p:nvPicPr>
          <p:cNvPr id="13315" name="Θέση περιεχομένου 4">
            <a:extLst>
              <a:ext uri="{FF2B5EF4-FFF2-40B4-BE49-F238E27FC236}"/>
            </a:extLst>
          </p:cNvPr>
          <p:cNvPicPr>
            <a:picLocks noGrp="1" noChangeAspect="1" noChangeArrowheads="1"/>
          </p:cNvPicPr>
          <p:nvPr>
            <p:ph idx="1"/>
          </p:nvPr>
        </p:nvPicPr>
        <p:blipFill>
          <a:blip r:embed="rId2"/>
          <a:srcRect/>
          <a:stretch>
            <a:fillRect/>
          </a:stretch>
        </p:blipFill>
        <p:spPr>
          <a:xfrm>
            <a:off x="0" y="1150938"/>
            <a:ext cx="12192000" cy="5707062"/>
          </a:xfrm>
          <a:effectLst>
            <a:outerShdw blurRad="292100" dist="139700" dir="2700000" algn="tl" rotWithShape="0">
              <a:srgbClr val="333333">
                <a:alpha val="65000"/>
              </a:srgbClr>
            </a:outerShdw>
          </a:effectLst>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extLst>
          </p:cNvPr>
          <p:cNvSpPr>
            <a:spLocks noGrp="1"/>
          </p:cNvSpPr>
          <p:nvPr>
            <p:ph type="title"/>
          </p:nvPr>
        </p:nvSpPr>
        <p:spPr>
          <a:xfrm>
            <a:off x="1460500" y="0"/>
            <a:ext cx="10731500" cy="1223963"/>
          </a:xfrm>
        </p:spPr>
        <p:txBody>
          <a:bodyPr/>
          <a:lstStyle/>
          <a:p>
            <a:pPr eaLnBrk="1" hangingPunct="1">
              <a:defRPr/>
            </a:pPr>
            <a:r>
              <a:rPr lang="el-GR" b="1" dirty="0">
                <a:solidFill>
                  <a:schemeClr val="accent1">
                    <a:lumMod val="50000"/>
                  </a:schemeClr>
                </a:solidFill>
                <a:effectLst>
                  <a:outerShdw blurRad="38100" dist="38100" dir="2700000" algn="tl">
                    <a:srgbClr val="000000">
                      <a:alpha val="43137"/>
                    </a:srgbClr>
                  </a:outerShdw>
                </a:effectLst>
              </a:rPr>
              <a:t>Γεωγραφική Κατανομή Σπλαχνικής</a:t>
            </a:r>
            <a:r>
              <a:rPr lang="el-GR" altLang="el-GR" b="1" dirty="0">
                <a:solidFill>
                  <a:schemeClr val="accent1">
                    <a:lumMod val="50000"/>
                  </a:schemeClr>
                </a:solidFill>
                <a:effectLst>
                  <a:outerShdw blurRad="38100" dist="38100" dir="2700000" algn="tl">
                    <a:srgbClr val="000000">
                      <a:alpha val="43137"/>
                    </a:srgbClr>
                  </a:outerShdw>
                </a:effectLst>
              </a:rPr>
              <a:t> λεϊσμανίασης</a:t>
            </a:r>
            <a:endParaRPr lang="el-GR" dirty="0"/>
          </a:p>
        </p:txBody>
      </p:sp>
      <p:pic>
        <p:nvPicPr>
          <p:cNvPr id="14339" name="Θέση περιεχομένου 4">
            <a:extLst>
              <a:ext uri="{FF2B5EF4-FFF2-40B4-BE49-F238E27FC236}"/>
            </a:extLst>
          </p:cNvPr>
          <p:cNvPicPr>
            <a:picLocks noGrp="1" noChangeAspect="1" noChangeArrowheads="1"/>
          </p:cNvPicPr>
          <p:nvPr>
            <p:ph idx="1"/>
          </p:nvPr>
        </p:nvPicPr>
        <p:blipFill>
          <a:blip r:embed="rId2"/>
          <a:srcRect/>
          <a:stretch>
            <a:fillRect/>
          </a:stretch>
        </p:blipFill>
        <p:spPr>
          <a:xfrm>
            <a:off x="0" y="1223963"/>
            <a:ext cx="12192000" cy="5634037"/>
          </a:xfrm>
          <a:effectLst>
            <a:outerShdw blurRad="292100" dist="139700" dir="2700000" algn="tl" rotWithShape="0">
              <a:srgbClr val="333333">
                <a:alpha val="65000"/>
              </a:srgbClr>
            </a:outerShdw>
          </a:effectLst>
        </p:spPr>
      </p:pic>
    </p:spTree>
  </p:cSld>
  <p:clrMapOvr>
    <a:masterClrMapping/>
  </p:clrMapOvr>
  <p:transition spd="slow">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άλλαξη">
  <a:themeElements>
    <a:clrScheme name="Παράλλαξη">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Παράλλαξη">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κραία σκιά">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TM03457496[[fn=Παράλλαξη]]</Template>
  <TotalTime>9344</TotalTime>
  <Words>2722</Words>
  <Application>Microsoft Office PowerPoint</Application>
  <PresentationFormat>Προσαρμογή</PresentationFormat>
  <Paragraphs>294</Paragraphs>
  <Slides>51</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51</vt:i4>
      </vt:variant>
    </vt:vector>
  </HeadingPairs>
  <TitlesOfParts>
    <vt:vector size="58" baseType="lpstr">
      <vt:lpstr>Corbel</vt:lpstr>
      <vt:lpstr>Arial</vt:lpstr>
      <vt:lpstr>Calibri</vt:lpstr>
      <vt:lpstr>Wingdings</vt:lpstr>
      <vt:lpstr>Adobe Garamond Pro Bold</vt:lpstr>
      <vt:lpstr>Adobe Garamond Pro</vt:lpstr>
      <vt:lpstr>Παράλλαξη</vt:lpstr>
      <vt:lpstr>Μοριακές τεχνικές αιχμής για τη διάγνωση και την επιδημιολογική επιτήρηση της Λεϊσμανίασης.</vt:lpstr>
      <vt:lpstr>Λεϊσμανίαση</vt:lpstr>
      <vt:lpstr>Το παράσιτο Leishmania spp.</vt:lpstr>
      <vt:lpstr>Κύκλος Ζωής Leishmania spp. </vt:lpstr>
      <vt:lpstr>Σπλαχνική λεϊσμανίαση (Kala-Azar, Dum Dum fever)</vt:lpstr>
      <vt:lpstr>Παθολογικά ευρήματα</vt:lpstr>
      <vt:lpstr>Δερματική λεϊσμανίαση </vt:lpstr>
      <vt:lpstr>Γεωγραφική Κατανομή Δερματικής λεϊσμανίασης</vt:lpstr>
      <vt:lpstr>Γεωγραφική Κατανομή Σπλαχνικής λεϊσμανίασης</vt:lpstr>
      <vt:lpstr>Γεωγραφική κατανομή- Επιδημιολογία </vt:lpstr>
      <vt:lpstr>Θεραπεία</vt:lpstr>
      <vt:lpstr>Διάγνωση</vt:lpstr>
      <vt:lpstr>Τυποποίηση του παρασίτου Leishmania</vt:lpstr>
      <vt:lpstr>ΤΥΠΟΠΟΙΗΣΗ ΤΟΥ ΠΑΡΑΣΙΤΟΥ L.infantum</vt:lpstr>
      <vt:lpstr>MLEE τυποποίηση</vt:lpstr>
      <vt:lpstr>Διαφάνεια 16</vt:lpstr>
      <vt:lpstr> Zymodema MON-1</vt:lpstr>
      <vt:lpstr>Zymodema MON-1</vt:lpstr>
      <vt:lpstr>MLEE  μειονεκτήματα</vt:lpstr>
      <vt:lpstr>DNA  τυποποίηση του παρασίτου</vt:lpstr>
      <vt:lpstr>kDNA</vt:lpstr>
      <vt:lpstr>Διαφάνεια 22</vt:lpstr>
      <vt:lpstr> kDNA PCR- Restriction Fragment Length Polymorphism (RFLP) </vt:lpstr>
      <vt:lpstr>kDNA PCR-RFLP</vt:lpstr>
      <vt:lpstr>ΜΙΚΡΟΔΟΡΥΦΟΡΟΙ   (1)</vt:lpstr>
      <vt:lpstr>ΜΙΚΡΟΔΟΡΥΦΟΡΟΙ (2)</vt:lpstr>
      <vt:lpstr>ΜΙΚΡΟΔΟΡΥΦΟΡΟΙ (3)</vt:lpstr>
      <vt:lpstr>Μικροδορυφορικές Μεταλλάξεις</vt:lpstr>
      <vt:lpstr>Διαφάνεια 29</vt:lpstr>
      <vt:lpstr>Πολυεστιακή τυποποίηση μικροδορυφορικών αλληλουχιών (Multilocus Microsatellite Typing,MLMT)</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Πληθυσμιακή δομή των Μεσογειακών L.infantum στελεχών.</vt:lpstr>
      <vt:lpstr>Συμπεράσματα</vt:lpstr>
      <vt:lpstr>Το στέλεχος ΕΡ59</vt:lpstr>
      <vt:lpstr>Διαφάνεια 43</vt:lpstr>
      <vt:lpstr>Διαφάνεια 44</vt:lpstr>
      <vt:lpstr>ΠΡΩΤΕΪΝΗ   K26</vt:lpstr>
      <vt:lpstr>K26-PCR.</vt:lpstr>
      <vt:lpstr>Εμφάνιση του είδους L.donovani στη Μεσόγειο  Το στέλεχος ΕΡ59.</vt:lpstr>
      <vt:lpstr>Διαφάνεια 48</vt:lpstr>
      <vt:lpstr>Διαφάνεια 49</vt:lpstr>
      <vt:lpstr>Βιβλιογραφία</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Aggeliki Moussakou</dc:creator>
  <cp:lastModifiedBy>K4.109</cp:lastModifiedBy>
  <cp:revision>123</cp:revision>
  <dcterms:created xsi:type="dcterms:W3CDTF">2017-06-13T06:19:29Z</dcterms:created>
  <dcterms:modified xsi:type="dcterms:W3CDTF">2017-06-22T12:07:02Z</dcterms:modified>
</cp:coreProperties>
</file>