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0" r:id="rId3"/>
    <p:sldId id="280" r:id="rId4"/>
    <p:sldId id="299" r:id="rId5"/>
    <p:sldId id="300" r:id="rId6"/>
    <p:sldId id="287" r:id="rId7"/>
    <p:sldId id="297" r:id="rId8"/>
    <p:sldId id="283" r:id="rId9"/>
    <p:sldId id="291" r:id="rId10"/>
    <p:sldId id="284" r:id="rId11"/>
    <p:sldId id="285" r:id="rId12"/>
    <p:sldId id="286" r:id="rId13"/>
    <p:sldId id="288" r:id="rId14"/>
    <p:sldId id="289" r:id="rId15"/>
    <p:sldId id="295" r:id="rId16"/>
    <p:sldId id="298" r:id="rId17"/>
    <p:sldId id="293" r:id="rId18"/>
    <p:sldId id="294" r:id="rId19"/>
    <p:sldId id="257" r:id="rId20"/>
    <p:sldId id="274" r:id="rId21"/>
    <p:sldId id="272" r:id="rId22"/>
    <p:sldId id="262" r:id="rId23"/>
    <p:sldId id="264" r:id="rId24"/>
    <p:sldId id="263" r:id="rId25"/>
    <p:sldId id="260" r:id="rId26"/>
    <p:sldId id="261" r:id="rId27"/>
    <p:sldId id="258" r:id="rId28"/>
    <p:sldId id="281" r:id="rId29"/>
    <p:sldId id="265" r:id="rId30"/>
    <p:sldId id="266" r:id="rId31"/>
    <p:sldId id="268" r:id="rId32"/>
    <p:sldId id="267" r:id="rId33"/>
    <p:sldId id="269" r:id="rId34"/>
    <p:sldId id="282" r:id="rId35"/>
    <p:sldId id="273" r:id="rId36"/>
    <p:sldId id="271" r:id="rId37"/>
    <p:sldId id="277" r:id="rId38"/>
    <p:sldId id="279" r:id="rId39"/>
    <p:sldId id="270" r:id="rId40"/>
    <p:sldId id="275" r:id="rId41"/>
    <p:sldId id="276" r:id="rId42"/>
    <p:sldId id="278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5A4B-4D84-426E-882A-860364230FD7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C537-FA4D-4B8D-A58C-820E1779DE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6778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5B5B-D2A9-4709-8339-C7853398F929}" type="datetimeFigureOut">
              <a:rPr lang="el-GR" smtClean="0"/>
              <a:pPr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6ADB-D90A-426B-8BB2-80A02ABB0B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,europa,eu/eurostat/statistics-explained/index,php/Fertility_statisti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.europa.eu/eurostat/statistics-explained/images/e/e6/Number_of_live_births,_EU-28,_1961%E2%80%932015_(million)_YB17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.europa.eu/eurostat/statistics-explained/images/6/6f/Fertility_indicators,_EU-28,_2001%E2%80%932015_YB17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c.europa.eu/eurostat/statistics-explained/images/4/41/Share_of_live_births_by_birth_order,_2015_(%25)_YB17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aggosfx.files.wordpress.com/2011/04/image-2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gr/url?sa=i&amp;rct=j&amp;q=&amp;esrc=s&amp;source=images&amp;cd=&amp;cad=rja&amp;uact=8&amp;ved=0ahUKEwiRsL7v6bfOAhXGORQKHWTgCp0QjRwIBw&amp;url=http://www.manchestereveningnews.co.uk/news/greater-manchester-news/baby-thomas-beaty-royal-oldham-9880582&amp;psig=AFQjCNGBhCFudCTQiMcBLrErobiWSb85Lg&amp;ust=147095213767106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,mixanitouxronou,gr/proto-pedi-tou-solina-ke-gennisi-tis-exosomatikis-gonimopiisis-stin-ellad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ivf-mitera.gr/default.asp?lng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covergreece.com/el/medical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ke.gr/root.el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aiya.gov.gr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pyy.gov.gr/GeneralAspx/ShowPage?a_View=%CE%A5%CF%80%CE%BF%CE%B2%CE%BF%CE%B7%CE%B8%CE%BF%CF%8D%CE%BC%CE%B5%CE%BD%CE%B7%20%CE%91%CE%BD%CE%B1%CF%80%CE%B1%CF%81%CE%B1%CE%B3%CF%89%CE%B3%CE%AE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sCngh89fI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     Θεωρία</a:t>
            </a:r>
            <a:r>
              <a:rPr lang="el-GR" sz="3200" b="1" dirty="0" smtClean="0"/>
              <a:t> Μεθόδων Υποβοηθούμενης Αναπαραγωγής</a:t>
            </a:r>
            <a:endParaRPr lang="el-GR" sz="3200" b="1" dirty="0"/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6863" cy="214022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1</a:t>
            </a:r>
            <a:r>
              <a:rPr lang="el-GR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Εισαγωγή στο </a:t>
            </a:r>
            <a:r>
              <a:rPr lang="el-GR" b="1" dirty="0" smtClean="0">
                <a:solidFill>
                  <a:schemeClr val="tx1"/>
                </a:solidFill>
              </a:rPr>
              <a:t>μάθημα </a:t>
            </a:r>
            <a:endParaRPr lang="el-GR" sz="2400" b="1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>
                <a:solidFill>
                  <a:schemeClr val="tx1"/>
                </a:solidFill>
              </a:rPr>
              <a:t>Καρκαλούσος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Επίκουρος καθηγητής κλινικής χημείας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3285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5661248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EE </a:t>
            </a:r>
            <a:r>
              <a:rPr lang="el-GR" b="1" dirty="0" smtClean="0">
                <a:solidFill>
                  <a:srgbClr val="C00000"/>
                </a:solidFill>
              </a:rPr>
              <a:t>παρακολουθεί την γονιμότητα των μελών της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212944" cy="49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115616" y="6453336"/>
            <a:ext cx="7038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hlinkClick r:id="rId3"/>
              </a:rPr>
              <a:t>http://ec,europa,eu/eurostat/statistics-explained/index,php/Fertility_statistics</a:t>
            </a:r>
            <a:endParaRPr lang="el-GR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γονιμότητα στην ΕΕ μειώνεται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File:Number of live births, EU-28, 1961–2015 (million) YB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408712" cy="474244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11560" y="63813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Αριθμός γεννήσεων (εκατομμύρια) στην Ευρώπη των 28 χωρών 1961 - 2015 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 δείκτης γονιμότητας στην ΕΕ αυξάνεται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αλλά παραμένει χαμηλός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File:Fertility indicators, EU-28, 2001–2015 YB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624736" cy="490230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9552" y="63813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 δείκτης γονιμότητας για 28 χώρες της Ευρώπη μεταξύ των ετών 2001 - 2015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Ελλάδα το 2015 είχε από τους χαμηλότερους δείκτες γονιμότητας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ec.europa.eu/eurostat/statistics-explained/images/2/2f/Fertility_indicators%2C_2015_YB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κατανομή των παιδιών ανά γυναίκα στην Ευρώπη των 28 χωρών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48130" name="Picture 2" descr="File:Share of live births by birth order, 2015 (%) YB17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Ελλάδα συγκαταλέγεται στις χώρες με τον μικρότερο </a:t>
            </a:r>
            <a:r>
              <a:rPr lang="en-US" b="1" dirty="0" smtClean="0">
                <a:solidFill>
                  <a:srgbClr val="C00000"/>
                </a:solidFill>
              </a:rPr>
              <a:t>TFR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752527" cy="51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εξέλιξη του </a:t>
            </a:r>
            <a:r>
              <a:rPr lang="en-US" b="1" dirty="0" smtClean="0">
                <a:solidFill>
                  <a:srgbClr val="C00000"/>
                </a:solidFill>
              </a:rPr>
              <a:t>TFR </a:t>
            </a:r>
            <a:r>
              <a:rPr lang="el-GR" b="1" dirty="0" smtClean="0">
                <a:solidFill>
                  <a:srgbClr val="C00000"/>
                </a:solidFill>
              </a:rPr>
              <a:t>τις τελευταίες δεκαετίες στην Ευρώπη (Ε</a:t>
            </a:r>
            <a:r>
              <a:rPr lang="en-US" b="1" dirty="0" err="1" smtClean="0">
                <a:solidFill>
                  <a:srgbClr val="C00000"/>
                </a:solidFill>
              </a:rPr>
              <a:t>urostat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3250" name="Picture 2" descr="http://ec.europa.eu/eurostat/statistics-explained/images/d/dd/Total_fertility_rate%2C_1960%E2%80%932015_%28live_births_per_woman%29_YB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768752" cy="495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Αριθμός γεννήσεων στην Ελλάδα τα τελευταία χρόνια (</a:t>
            </a:r>
            <a:r>
              <a:rPr lang="en-US" sz="4000" b="1" dirty="0" err="1" smtClean="0">
                <a:solidFill>
                  <a:srgbClr val="C00000"/>
                </a:solidFill>
              </a:rPr>
              <a:t>Eurostat</a:t>
            </a:r>
            <a:r>
              <a:rPr lang="en-US" sz="4000" b="1" dirty="0" smtClean="0">
                <a:solidFill>
                  <a:srgbClr val="C00000"/>
                </a:solidFill>
              </a:rPr>
              <a:t>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2736304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 γεννήσεων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102,282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103,569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104,420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105,655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107,545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112,042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111,926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118,302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2009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117,933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114,766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- Θέση περιεχομένου"/>
          <p:cNvGraphicFramePr>
            <a:graphicFrameLocks/>
          </p:cNvGraphicFramePr>
          <p:nvPr/>
        </p:nvGraphicFramePr>
        <p:xfrm>
          <a:off x="4716016" y="2708920"/>
          <a:ext cx="273630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568072">
                <a:tc>
                  <a:txBody>
                    <a:bodyPr/>
                    <a:lstStyle/>
                    <a:p>
                      <a:r>
                        <a:rPr lang="el-GR" dirty="0" smtClean="0"/>
                        <a:t>Έτος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Αριθμός γεννήσεων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106,428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100,371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94,134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92,149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91,847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427984" y="20608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Περίοδος οικονομικής κρίσης</a:t>
            </a:r>
            <a:endParaRPr lang="el-G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683568" y="2420888"/>
            <a:ext cx="77048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47675" indent="0">
              <a:spcBef>
                <a:spcPts val="0"/>
              </a:spcBef>
              <a:buNone/>
            </a:pPr>
            <a:r>
              <a:rPr lang="el-GR" sz="3600" b="1" dirty="0" smtClean="0">
                <a:solidFill>
                  <a:srgbClr val="C00000"/>
                </a:solidFill>
              </a:rPr>
              <a:t>Η ιατρική λύση στην πάθηση 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l-GR" sz="3600" b="1" dirty="0" smtClean="0">
                <a:solidFill>
                  <a:srgbClr val="C00000"/>
                </a:solidFill>
              </a:rPr>
              <a:t>της </a:t>
            </a:r>
            <a:r>
              <a:rPr lang="el-GR" sz="3600" b="1" dirty="0" err="1" smtClean="0">
                <a:solidFill>
                  <a:srgbClr val="C00000"/>
                </a:solidFill>
              </a:rPr>
              <a:t>υπογονιμότητας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Ένας νέος εργαστηριακός κλάδος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Διεθνώς φέρει τον τίτλο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>
              <a:buNone/>
            </a:pPr>
            <a:r>
              <a:rPr lang="en-US" sz="2800" b="1" dirty="0" smtClean="0"/>
              <a:t>Assisted Reproduction Technologies</a:t>
            </a:r>
            <a:r>
              <a:rPr lang="en-US" sz="2800" dirty="0" smtClean="0"/>
              <a:t>, ARTs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Τεχνολογίες Υποβοηθούμενης Αναπαραγωγής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6146" name="Picture 2" descr="https://cdn.sansimera.gr/media/photos/main/vitro_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600400" cy="264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63688" y="1628800"/>
            <a:ext cx="59046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</a:rPr>
              <a:t>Υπογονιμότητα</a:t>
            </a:r>
            <a:r>
              <a:rPr lang="en-US" sz="3600" b="1" dirty="0" smtClean="0">
                <a:solidFill>
                  <a:srgbClr val="C00000"/>
                </a:solidFill>
              </a:rPr>
              <a:t>: </a:t>
            </a:r>
            <a:endParaRPr lang="el-GR" sz="3600" b="1" dirty="0" smtClean="0">
              <a:solidFill>
                <a:srgbClr val="C00000"/>
              </a:solidFill>
            </a:endParaRPr>
          </a:p>
          <a:p>
            <a:r>
              <a:rPr lang="el-GR" sz="3600" b="1" dirty="0" smtClean="0">
                <a:solidFill>
                  <a:srgbClr val="C00000"/>
                </a:solidFill>
              </a:rPr>
              <a:t>Ένα </a:t>
            </a:r>
            <a:r>
              <a:rPr lang="el-GR" sz="3600" b="1" dirty="0" smtClean="0">
                <a:solidFill>
                  <a:srgbClr val="C00000"/>
                </a:solidFill>
              </a:rPr>
              <a:t>παγκόσμιο πρόβλημα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vaggosfx.files.wordpress.com/2011/04/image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722474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Που εφαρμόζονται οι Τεχνολογίες Υποβοηθούμενης Αναπαραγωγής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2400" dirty="0" smtClean="0"/>
              <a:t>Σε νόμιμες </a:t>
            </a:r>
            <a:r>
              <a:rPr lang="el-GR" sz="2400" b="1" dirty="0" smtClean="0"/>
              <a:t>Μονάδες Ιατρικώς Υποβοηθούμενης Αναπαραγωγής, </a:t>
            </a:r>
            <a:r>
              <a:rPr lang="el-GR" sz="2400" dirty="0" smtClean="0"/>
              <a:t>γνωστές και ως «κέντρα εξωσωματικής».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2400" dirty="0" smtClean="0"/>
              <a:t>Μπορεί να βρίσκονται σε δημόσια ή ιδιωτικά νοσοκομεία ή να είναι ανεξάρτητες επιχειρήσεις.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2400" dirty="0" smtClean="0"/>
              <a:t>Η </a:t>
            </a:r>
            <a:r>
              <a:rPr lang="el-GR" sz="2400" dirty="0" err="1" smtClean="0"/>
              <a:t>αδειοδότηση</a:t>
            </a:r>
            <a:r>
              <a:rPr lang="el-GR" sz="2400" dirty="0" smtClean="0"/>
              <a:t> και η λειτουργία τους ελέγχεται από τον </a:t>
            </a:r>
            <a:r>
              <a:rPr lang="el-GR" sz="2400" b="1" dirty="0" smtClean="0"/>
              <a:t>Εθνική Αρχή Ιατρικώς Υποβοηθούμενης Αναπαραγωγής.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C00000"/>
                </a:solidFill>
              </a:rPr>
              <a:t>Το προσωπικό των Μονάδων Ιατρικώς Υποβοηθούμενης Αναπαραγωγής</a:t>
            </a:r>
            <a:br>
              <a:rPr lang="el-GR" b="1" dirty="0" smtClean="0">
                <a:solidFill>
                  <a:srgbClr val="C00000"/>
                </a:solidFill>
              </a:rPr>
            </a:b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Γυναικολόγος, η άδεια λειτουργίας δίδεται σε γυναικολόγο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r>
              <a:rPr lang="el-GR" sz="2400" dirty="0" smtClean="0"/>
              <a:t>Αναισθησιολόγος, απαραίτητος για την </a:t>
            </a:r>
            <a:r>
              <a:rPr lang="el-GR" sz="2400" dirty="0" err="1" smtClean="0"/>
              <a:t>ωοληψία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Εμβρυολόγοι, βιολόγοι με μεταπτυχιακές σπουδές και εξειδίκευση στην υποβοηθούμενη αναπαραγωγή.</a:t>
            </a:r>
          </a:p>
          <a:p>
            <a:r>
              <a:rPr lang="el-GR" sz="2400" dirty="0" smtClean="0"/>
              <a:t>Μαίες, βοηθούν την μητέρα και τον ιατρό (</a:t>
            </a:r>
            <a:r>
              <a:rPr lang="el-GR" sz="2400" dirty="0" err="1" smtClean="0"/>
              <a:t>π,χ</a:t>
            </a:r>
            <a:r>
              <a:rPr lang="el-GR" sz="2400" dirty="0" smtClean="0"/>
              <a:t>. στον υπέρηχο κατά την </a:t>
            </a:r>
            <a:r>
              <a:rPr lang="el-GR" sz="2400" dirty="0" err="1" smtClean="0"/>
              <a:t>ωοληψία</a:t>
            </a:r>
            <a:r>
              <a:rPr lang="el-GR" sz="2400" dirty="0" smtClean="0"/>
              <a:t>, </a:t>
            </a:r>
            <a:r>
              <a:rPr lang="el-GR" sz="2400" dirty="0" err="1" smtClean="0"/>
              <a:t>εμβρυομεταφορά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Τεχνολόγοι ιατρικών εργαστηρίων, πολλοί πλέον δουλεύουν στα σχετικά εργαστήρια.</a:t>
            </a:r>
          </a:p>
          <a:p>
            <a:r>
              <a:rPr lang="el-GR" sz="2400" dirty="0" smtClean="0"/>
              <a:t>Ψυχολόγοι, η ψυχολογική υποστήριξη είναι απαραίτητη σε πολλές περιπτώσεις.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Πότε έγινε η πρώτη εξωσωματική γονιμοποίηση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Έγινε το 1978 στην Αγγλία από τον μαιευτήρα </a:t>
            </a:r>
            <a:r>
              <a:rPr lang="en-US" sz="2400" dirty="0" smtClean="0"/>
              <a:t>Patrick </a:t>
            </a:r>
            <a:r>
              <a:rPr lang="en-US" sz="2400" dirty="0" err="1" smtClean="0"/>
              <a:t>Streptoe</a:t>
            </a:r>
            <a:r>
              <a:rPr lang="en-US" sz="2400" dirty="0" smtClean="0"/>
              <a:t> </a:t>
            </a:r>
            <a:r>
              <a:rPr lang="el-GR" sz="2400" dirty="0" smtClean="0"/>
              <a:t>σε συνεργασία με τον βιολόγο </a:t>
            </a:r>
            <a:r>
              <a:rPr lang="en-US" sz="2400" dirty="0" smtClean="0"/>
              <a:t>Robert Edwards,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 </a:t>
            </a:r>
            <a:r>
              <a:rPr lang="el-GR" sz="2400" dirty="0" smtClean="0"/>
              <a:t>τοκετός έγινε στις 25/7/1978 στο νοσοκομείο </a:t>
            </a:r>
            <a:r>
              <a:rPr lang="en-US" sz="2400" dirty="0" err="1" smtClean="0"/>
              <a:t>Oldam</a:t>
            </a:r>
            <a:r>
              <a:rPr lang="el-GR" sz="2400" dirty="0" smtClean="0"/>
              <a:t> Αγγλίας</a:t>
            </a:r>
            <a:r>
              <a:rPr lang="en-US" sz="2400" dirty="0" smtClean="0"/>
              <a:t> </a:t>
            </a:r>
            <a:r>
              <a:rPr lang="el-GR" sz="2400" dirty="0" smtClean="0"/>
              <a:t> με την επίβλεψη του </a:t>
            </a:r>
            <a:r>
              <a:rPr lang="en-US" sz="2400" dirty="0" smtClean="0"/>
              <a:t>Patrick </a:t>
            </a:r>
            <a:r>
              <a:rPr lang="en-US" sz="2400" dirty="0" err="1" smtClean="0"/>
              <a:t>Streptoe</a:t>
            </a:r>
            <a:r>
              <a:rPr lang="el-GR" sz="2400" dirty="0" smtClean="0"/>
              <a:t>, η μητέρα ονομάζονταν </a:t>
            </a:r>
            <a:r>
              <a:rPr lang="en-US" sz="2400" dirty="0" smtClean="0"/>
              <a:t>Leslie Brown </a:t>
            </a:r>
            <a:r>
              <a:rPr lang="el-GR" sz="2400" dirty="0" smtClean="0"/>
              <a:t>και έφερε στον κόσμο την υγιεστάτη </a:t>
            </a:r>
            <a:r>
              <a:rPr lang="en-US" sz="2400" dirty="0" smtClean="0"/>
              <a:t>Louisa,</a:t>
            </a:r>
            <a:endParaRPr lang="el-G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2050" name="AutoShape 2" descr="1 - Copy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1 - Copy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2" name="Picture 2" descr="http://i3.manchestereveningnews.co.uk/incoming/article8334399.ece/ALTERNATES/s615/JS33947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3024336" cy="201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714500"/>
            <a:ext cx="476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πρώτο</a:t>
            </a: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«παιδί του σωλήνα»,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test tube baby, </a:t>
            </a:r>
            <a:r>
              <a:rPr lang="el-GR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Louisa Brown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971600" y="5445224"/>
            <a:ext cx="8029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 </a:t>
            </a:r>
            <a:r>
              <a:rPr lang="en-US" sz="2400" dirty="0" smtClean="0"/>
              <a:t>Luisa </a:t>
            </a:r>
            <a:r>
              <a:rPr lang="el-GR" sz="2400" dirty="0" smtClean="0"/>
              <a:t>ήταν και το πρώτο παιδί του σωλήνα που γέννησε (βιολογικά)  το δικό της παιδί.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5266928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</a:t>
            </a:r>
            <a:r>
              <a:rPr lang="en-US" b="1" dirty="0" smtClean="0">
                <a:solidFill>
                  <a:srgbClr val="C00000"/>
                </a:solidFill>
              </a:rPr>
              <a:t>Robert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Edwards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Σε αυτόν οφείλονται οι σημαντικότερες ανακαλύψεις της τεχνολογίας υποβοηθούμενης αναπαραγωγής. 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Ως καθηγητής στο </a:t>
            </a:r>
            <a:r>
              <a:rPr lang="en-US" sz="2400" dirty="0" smtClean="0"/>
              <a:t>Cambridge </a:t>
            </a:r>
            <a:r>
              <a:rPr lang="el-GR" sz="2400" dirty="0" smtClean="0"/>
              <a:t>είχε πειραματιστεί από το 1950 στις τεχνικές της, Δημιούργησε το πρώτο κέντρο εξωσωματικής στον κόσμο, το </a:t>
            </a:r>
            <a:r>
              <a:rPr lang="en-US" sz="2400" dirty="0" smtClean="0"/>
              <a:t>Bourn Hall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Το 2010 πήρε το </a:t>
            </a:r>
            <a:r>
              <a:rPr lang="en-US" sz="2400" dirty="0" smtClean="0"/>
              <a:t>Nobel </a:t>
            </a:r>
            <a:r>
              <a:rPr lang="el-GR" sz="2400" dirty="0" smtClean="0"/>
              <a:t>ιατρικής.</a:t>
            </a:r>
            <a:r>
              <a:rPr lang="en-US" sz="2400" dirty="0" smtClean="0"/>
              <a:t> To 2011 </a:t>
            </a:r>
            <a:r>
              <a:rPr lang="el-GR" sz="2400" dirty="0" smtClean="0"/>
              <a:t>χρίστηκε Ιππότης </a:t>
            </a:r>
            <a:r>
              <a:rPr lang="en-US" sz="2400" dirty="0" smtClean="0"/>
              <a:t>(Sir), </a:t>
            </a:r>
            <a:r>
              <a:rPr lang="el-GR" sz="2400" dirty="0" smtClean="0"/>
              <a:t>Πέθανε στις 10/4/2013.</a:t>
            </a:r>
            <a:endParaRPr lang="el-GR" sz="2400" dirty="0"/>
          </a:p>
        </p:txBody>
      </p:sp>
      <p:sp>
        <p:nvSpPr>
          <p:cNvPr id="4098" name="AutoShape 2" descr="Αποτέλεσμα εικόνας για photo Edwards IVF"/>
          <p:cNvSpPr>
            <a:spLocks noChangeAspect="1" noChangeArrowheads="1"/>
          </p:cNvSpPr>
          <p:nvPr/>
        </p:nvSpPr>
        <p:spPr bwMode="auto">
          <a:xfrm>
            <a:off x="0" y="-136525"/>
            <a:ext cx="14287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Αποτέλεσμα εικόνας για photo Edwards IVF"/>
          <p:cNvSpPr>
            <a:spLocks noChangeAspect="1" noChangeArrowheads="1"/>
          </p:cNvSpPr>
          <p:nvPr/>
        </p:nvSpPr>
        <p:spPr bwMode="auto">
          <a:xfrm>
            <a:off x="0" y="-136525"/>
            <a:ext cx="14287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Αποτέλεσμα εικόνας για photo Edwards IVF"/>
          <p:cNvSpPr>
            <a:spLocks noChangeAspect="1" noChangeArrowheads="1"/>
          </p:cNvSpPr>
          <p:nvPr/>
        </p:nvSpPr>
        <p:spPr bwMode="auto">
          <a:xfrm>
            <a:off x="0" y="-136525"/>
            <a:ext cx="14287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http://fertilityconsultants.ca/blog/wp-content/uploads/2013/04/Robert-Edward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857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Πότε έγινε η πρώτη εξωσωματική γονιμοποίηση από Ελληνίδα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820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Έγινε το 1980, και ήταν η 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εξωσωματική γονιμοποίηση παγκοσμίως.</a:t>
            </a:r>
            <a:endParaRPr lang="el-GR" sz="2400" dirty="0"/>
          </a:p>
        </p:txBody>
      </p:sp>
      <p:sp>
        <p:nvSpPr>
          <p:cNvPr id="2050" name="AutoShape 2" descr="1 - Copy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1 - Copy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42336"/>
            <a:ext cx="2448272" cy="349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39552" y="621166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Από την Μηχανή του Χρόνου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3"/>
              </a:rPr>
              <a:t>http://www,mixanitouxronou,gr/proto-pedi-tou-solina-ke-gennisi-tis-exosomatikis-gonimopiisis-stin-ellada/</a:t>
            </a:r>
            <a:endParaRPr lang="el-GR" sz="1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58388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3419872" y="234888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Έγινε στην Αγγλία και κόστισε τότε 1.000.000 δραχμές.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Έγινε στο μαιευτήριο Μητέρα το 1982, και ήταν η 13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επιτυχημένη παγκοσμίως, </a:t>
            </a:r>
            <a:endParaRPr lang="el-GR" sz="24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Πότε έγινε η πρώτη εξωσωματική γονιμοποίηση στην Ελλάδα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Μονάδα Υποβοηθούμενης Αναπαραγωγής IVF ΜΗΤΕΡ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2095500" cy="16002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140968"/>
            <a:ext cx="3867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εξωσωματική γονιμοποίηση στον κόσμο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Αν και νόμιμη σχεδόν παντού, έχει καταδικαστεί από την καθολική εκκλησία αλλά και </a:t>
            </a:r>
            <a:r>
              <a:rPr lang="el-GR" sz="2400" smtClean="0"/>
              <a:t>άλλες θρησκείες.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Πάνω από 5 εκατομμύρια παιδιά έχουν γεννηθεί με </a:t>
            </a:r>
            <a:r>
              <a:rPr lang="en-US" sz="2400" dirty="0" smtClean="0"/>
              <a:t>IVF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Αποτελεί ένα ισχυρό κλάδο, κυρίως του ιδιωτικού τομέα της υγείας.</a:t>
            </a:r>
          </a:p>
          <a:p>
            <a:pPr marL="0" indent="0">
              <a:buNone/>
            </a:pPr>
            <a:r>
              <a:rPr lang="el-GR" sz="2400" dirty="0" smtClean="0"/>
              <a:t>Κάθε χρόνο γεννιούνται 350.000 παιδιά με εξωσωματική ή το 0,3% του συνόλου 130.000.000,</a:t>
            </a:r>
            <a:endParaRPr lang="en-US" sz="2400" dirty="0" smtClean="0"/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TextBox"/>
          <p:cNvSpPr txBox="1">
            <a:spLocks noChangeArrowheads="1"/>
          </p:cNvSpPr>
          <p:nvPr/>
        </p:nvSpPr>
        <p:spPr bwMode="auto">
          <a:xfrm>
            <a:off x="755576" y="620688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</a:t>
            </a:r>
            <a:r>
              <a:rPr lang="el-GR" sz="4000" b="1" dirty="0">
                <a:solidFill>
                  <a:srgbClr val="C00000"/>
                </a:solidFill>
              </a:rPr>
              <a:t>α στατιστικά της </a:t>
            </a:r>
            <a:r>
              <a:rPr lang="en-US" sz="4000" b="1" dirty="0" smtClean="0">
                <a:solidFill>
                  <a:srgbClr val="C00000"/>
                </a:solidFill>
              </a:rPr>
              <a:t>ART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26627" name="2 - TextBox"/>
          <p:cNvSpPr txBox="1">
            <a:spLocks noChangeArrowheads="1"/>
          </p:cNvSpPr>
          <p:nvPr/>
        </p:nvSpPr>
        <p:spPr bwMode="auto">
          <a:xfrm>
            <a:off x="457200" y="1524000"/>
            <a:ext cx="8077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400" dirty="0"/>
              <a:t>Ένα φυσιολογικό ζευγάρι με 2 – 3 επαφές / εβδομάδα έχει ποσοστό επιτυχίας εγκυμοσύνης 20 – 30</a:t>
            </a:r>
            <a:r>
              <a:rPr lang="el-GR" sz="2400" dirty="0" smtClean="0"/>
              <a:t>%. Αντίθετα τα ποσοστά </a:t>
            </a:r>
            <a:r>
              <a:rPr lang="el-GR" sz="2400" dirty="0"/>
              <a:t>επιτυχίας της </a:t>
            </a:r>
            <a:r>
              <a:rPr lang="en-US" sz="2400" dirty="0"/>
              <a:t>IVF </a:t>
            </a:r>
            <a:r>
              <a:rPr lang="el-GR" sz="2400" dirty="0"/>
              <a:t>κυμαίνονται στο </a:t>
            </a:r>
            <a:r>
              <a:rPr lang="el-GR" sz="2400" b="1" dirty="0">
                <a:solidFill>
                  <a:srgbClr val="C00000"/>
                </a:solidFill>
              </a:rPr>
              <a:t>35 – 40% </a:t>
            </a:r>
            <a:r>
              <a:rPr lang="el-GR" sz="2400" dirty="0"/>
              <a:t>για κάθε </a:t>
            </a:r>
            <a:r>
              <a:rPr lang="el-GR" sz="2400" dirty="0" smtClean="0"/>
              <a:t>προσπάθεια.</a:t>
            </a:r>
            <a:r>
              <a:rPr lang="en-US" sz="2400" dirty="0" smtClean="0"/>
              <a:t>  </a:t>
            </a:r>
            <a:endParaRPr lang="el-GR" sz="2400" dirty="0"/>
          </a:p>
          <a:p>
            <a:pPr algn="just">
              <a:spcAft>
                <a:spcPts val="1200"/>
              </a:spcAft>
            </a:pPr>
            <a:r>
              <a:rPr lang="el-GR" sz="2400" dirty="0"/>
              <a:t>Τα ποσοστά</a:t>
            </a:r>
            <a:r>
              <a:rPr lang="en-US" sz="2400" dirty="0"/>
              <a:t> </a:t>
            </a:r>
            <a:r>
              <a:rPr lang="el-GR" sz="2400" dirty="0"/>
              <a:t>της </a:t>
            </a:r>
            <a:r>
              <a:rPr lang="en-US" sz="2400" dirty="0"/>
              <a:t>IVF</a:t>
            </a:r>
            <a:r>
              <a:rPr lang="el-GR" sz="2400" dirty="0"/>
              <a:t> αυξάνουν προοδευτικά για να φτάσουν στο 70 – 80% έπειτα από 3 κύκλους </a:t>
            </a:r>
            <a:r>
              <a:rPr lang="el-GR" sz="2400" dirty="0" smtClean="0"/>
              <a:t>θεραπείας.</a:t>
            </a:r>
            <a:endParaRPr lang="el-GR" sz="2400" dirty="0"/>
          </a:p>
          <a:p>
            <a:pPr algn="just">
              <a:spcAft>
                <a:spcPts val="1200"/>
              </a:spcAft>
            </a:pPr>
            <a:r>
              <a:rPr lang="el-GR" sz="2400" dirty="0"/>
              <a:t>Η πιθανότητα δίδυμης κυήσεως είναι </a:t>
            </a:r>
            <a:r>
              <a:rPr lang="el-GR" sz="2400" dirty="0">
                <a:solidFill>
                  <a:srgbClr val="C00000"/>
                </a:solidFill>
              </a:rPr>
              <a:t>16 – 18% </a:t>
            </a:r>
            <a:r>
              <a:rPr lang="el-GR" sz="2400" dirty="0"/>
              <a:t>ενώ της </a:t>
            </a:r>
            <a:r>
              <a:rPr lang="el-GR" sz="2400" dirty="0" err="1"/>
              <a:t>πολύδυμης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C00000"/>
                </a:solidFill>
              </a:rPr>
              <a:t>3 – 4</a:t>
            </a:r>
            <a:r>
              <a:rPr lang="el-GR" sz="2400" dirty="0" smtClean="0">
                <a:solidFill>
                  <a:srgbClr val="C00000"/>
                </a:solidFill>
              </a:rPr>
              <a:t>%.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ART</a:t>
            </a:r>
            <a:r>
              <a:rPr lang="el-GR" sz="4000" b="1" dirty="0" smtClean="0">
                <a:solidFill>
                  <a:srgbClr val="C00000"/>
                </a:solidFill>
              </a:rPr>
              <a:t> στην Ελλάδα</a:t>
            </a:r>
            <a:endParaRPr lang="el-GR" sz="40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dirty="0" smtClean="0"/>
              <a:t>Στην Ελλάδα, τα ζευγάρια που για λόγους υγείας δεν μπορούν να κάνουν παιδί ανέρχονται σε 300.000.</a:t>
            </a:r>
          </a:p>
          <a:p>
            <a:pPr algn="just"/>
            <a:r>
              <a:rPr lang="el-GR" sz="2400" dirty="0" smtClean="0"/>
              <a:t>Με εξωσωματική γονιμοποίηση εκτιμάται ότι γεννιέται πλέον το 3% των παιδιών.</a:t>
            </a:r>
          </a:p>
          <a:p>
            <a:pPr algn="just"/>
            <a:r>
              <a:rPr lang="el-GR" sz="2400" dirty="0" smtClean="0"/>
              <a:t>Αποτελεί ένα από τους δυναμικότερους κλάδους της οικονομίας με </a:t>
            </a:r>
            <a:r>
              <a:rPr lang="el-GR" sz="2400" b="1" dirty="0" smtClean="0"/>
              <a:t>50</a:t>
            </a:r>
            <a:r>
              <a:rPr lang="el-GR" sz="2400" dirty="0" smtClean="0"/>
              <a:t> τουλάχιστον κέντρα εκτός Αθήνας και Θεσσαλονίκης και στην Κρήτη, Λάρισα, Πάτρα, Αλεξανδρούπολη κ.α.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υπογονιμότητα</a:t>
            </a:r>
            <a:r>
              <a:rPr lang="el-GR" b="1" dirty="0" smtClean="0">
                <a:solidFill>
                  <a:srgbClr val="C00000"/>
                </a:solidFill>
              </a:rPr>
              <a:t> ανάμεσα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στα δύο φύλα</a:t>
            </a:r>
            <a:endParaRPr lang="el-GR" b="1" dirty="0">
              <a:solidFill>
                <a:srgbClr val="C00000"/>
              </a:solidFill>
            </a:endParaRP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817226"/>
              </p:ext>
            </p:extLst>
          </p:nvPr>
        </p:nvGraphicFramePr>
        <p:xfrm>
          <a:off x="107504" y="1988840"/>
          <a:ext cx="8750300" cy="4064000"/>
        </p:xfrm>
        <a:graphic>
          <a:graphicData uri="http://schemas.openxmlformats.org/presentationml/2006/ole">
            <p:oleObj spid="_x0000_s1026" name="Γράφημα" r:id="rId4" imgW="8429430" imgH="4067390" progId="MSGraph.Chart.8">
              <p:embed followColorScheme="full"/>
            </p:oleObj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372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Μ.Ι.Υ.Α στην Αθήνα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Δημόσια νοσοκομεία</a:t>
            </a:r>
            <a:r>
              <a:rPr lang="en-US" sz="2400" b="1" dirty="0" smtClean="0"/>
              <a:t>: </a:t>
            </a:r>
            <a:r>
              <a:rPr lang="el-GR" sz="2400" dirty="0" smtClean="0"/>
              <a:t>Έλενα Βενιζέλου, Αλεξάνδρα, </a:t>
            </a:r>
            <a:r>
              <a:rPr lang="el-GR" sz="2400" dirty="0" err="1" smtClean="0"/>
              <a:t>Αρεταίειον</a:t>
            </a:r>
            <a:r>
              <a:rPr lang="el-GR" sz="2400" dirty="0" smtClean="0"/>
              <a:t>, </a:t>
            </a:r>
            <a:r>
              <a:rPr lang="el-GR" sz="2400" dirty="0" err="1" smtClean="0"/>
              <a:t>Αττικόν</a:t>
            </a:r>
            <a:r>
              <a:rPr lang="el-GR" sz="2400" dirty="0" smtClean="0"/>
              <a:t>.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b="1" dirty="0" smtClean="0"/>
              <a:t>Ιδιωτικά κέντρα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Kosmogonia</a:t>
            </a:r>
            <a:r>
              <a:rPr lang="en-US" sz="2400" dirty="0" smtClean="0"/>
              <a:t>, </a:t>
            </a:r>
            <a:r>
              <a:rPr lang="el-GR" sz="2400" dirty="0" err="1" smtClean="0"/>
              <a:t>Εμβρυογένεσις</a:t>
            </a:r>
            <a:r>
              <a:rPr lang="el-GR" sz="2400" dirty="0" smtClean="0"/>
              <a:t>, Κέντρο εξωσωματικής Αθηνών,  Μητέρα, Ιασώ, </a:t>
            </a:r>
            <a:r>
              <a:rPr lang="el-GR" sz="2400" dirty="0" err="1" smtClean="0"/>
              <a:t>Νεογένεσης</a:t>
            </a:r>
            <a:r>
              <a:rPr lang="el-GR" sz="2400" dirty="0" smtClean="0"/>
              <a:t>, </a:t>
            </a:r>
            <a:r>
              <a:rPr lang="en-US" sz="2400" dirty="0" smtClean="0"/>
              <a:t>Embryo-IVF, </a:t>
            </a:r>
            <a:r>
              <a:rPr lang="el-GR" sz="2400" dirty="0" smtClean="0"/>
              <a:t>Εμβρυογονία – Λητώ, Διάγνωση, Ευγονία </a:t>
            </a:r>
            <a:r>
              <a:rPr lang="el-GR" sz="2400" dirty="0" err="1" smtClean="0"/>
              <a:t>κ,α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Ένας από τους πολύ δυναμικούς </a:t>
            </a:r>
            <a:r>
              <a:rPr lang="el-GR" b="1" dirty="0" smtClean="0">
                <a:solidFill>
                  <a:srgbClr val="C00000"/>
                </a:solidFill>
              </a:rPr>
              <a:t>κλάδους της οικονομίας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628800"/>
            <a:ext cx="8352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Η Ελλάδα πρωταγωνιστεί στην Ευρώπη σε υπηρεσίες εξωσωματικής,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Το φιλελεύθερο νομικό σύστημα, το πολύ καλό επιστημονικό προσωπικό και η γρήγορη αφομοίωση των σύγχρονων ανακαλύψεων έχουν κάνει γνωστή την Ελλάδα και σε </a:t>
            </a:r>
            <a:r>
              <a:rPr lang="el-GR" sz="2400" dirty="0" err="1" smtClean="0"/>
              <a:t>υπογόνιμα</a:t>
            </a:r>
            <a:r>
              <a:rPr lang="el-GR" sz="2400" dirty="0" smtClean="0"/>
              <a:t> ζευγάρια εκτός των συνόρων.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Αποτελεί τον βασικό κλάδο του ανερχόμενου </a:t>
            </a:r>
            <a:r>
              <a:rPr lang="el-GR" sz="2400" b="1" dirty="0" smtClean="0">
                <a:hlinkClick r:id="rId2"/>
              </a:rPr>
              <a:t>Ιατρικού Τουρισμού</a:t>
            </a:r>
            <a:r>
              <a:rPr lang="el-GR" sz="2400" dirty="0" smtClean="0">
                <a:hlinkClick r:id="rId2"/>
              </a:rPr>
              <a:t> </a:t>
            </a:r>
            <a:r>
              <a:rPr lang="el-GR" sz="2400" dirty="0" smtClean="0"/>
              <a:t>στην Ελλάδα</a:t>
            </a:r>
            <a:r>
              <a:rPr lang="en-US" sz="2400" dirty="0" smtClean="0"/>
              <a:t> </a:t>
            </a:r>
            <a:r>
              <a:rPr lang="el-GR" sz="2400" dirty="0" smtClean="0"/>
              <a:t>και καλύπτει το 40% αυτού.</a:t>
            </a:r>
          </a:p>
          <a:p>
            <a:pPr>
              <a:spcAft>
                <a:spcPts val="1200"/>
              </a:spcAft>
            </a:pPr>
            <a:endParaRPr lang="el-GR" sz="2400" dirty="0" smtClean="0"/>
          </a:p>
          <a:p>
            <a:pPr>
              <a:spcAft>
                <a:spcPts val="1200"/>
              </a:spcAft>
            </a:pP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Πανελλήνια ένωση Κλινικών Εμβρυολόγων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8028384" cy="37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131840" y="1772816"/>
            <a:ext cx="324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http://www.peke.gr/root.el.aspx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Νόμοι που διέπουν την </a:t>
            </a:r>
            <a:r>
              <a:rPr lang="en-US" b="1" dirty="0" smtClean="0">
                <a:solidFill>
                  <a:srgbClr val="C00000"/>
                </a:solidFill>
              </a:rPr>
              <a:t>ART</a:t>
            </a:r>
            <a:r>
              <a:rPr lang="el-GR" b="1" dirty="0" smtClean="0">
                <a:solidFill>
                  <a:srgbClr val="C00000"/>
                </a:solidFill>
              </a:rPr>
              <a:t> στην Ελλάδα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77281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Νόμος 3089 του 2002</a:t>
            </a:r>
          </a:p>
          <a:p>
            <a:r>
              <a:rPr lang="el-GR" sz="2400" dirty="0" smtClean="0"/>
              <a:t>Θέτει κυρίως το βασικό νομικό πλαίσιο για την Ι</a:t>
            </a:r>
            <a:r>
              <a:rPr lang="en-US" sz="2400" dirty="0" smtClean="0"/>
              <a:t>.</a:t>
            </a:r>
            <a:r>
              <a:rPr lang="el-GR" sz="2400" dirty="0" smtClean="0"/>
              <a:t>Υ</a:t>
            </a:r>
            <a:r>
              <a:rPr lang="en-US" sz="2400" dirty="0" smtClean="0"/>
              <a:t>.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Νόμος 3305 του 2005</a:t>
            </a:r>
          </a:p>
          <a:p>
            <a:r>
              <a:rPr lang="el-GR" sz="2400" dirty="0" smtClean="0"/>
              <a:t>Περιγράφει τις επιτρεπόμενες τεχνικές και τις προϋποθέσεις εφαρμογής τους, Θεσπίζει την </a:t>
            </a:r>
            <a:r>
              <a:rPr lang="el-GR" sz="2400" b="1" dirty="0" smtClean="0"/>
              <a:t>Εθνική Αρχή Ιατρικώς Υποβοηθούμενης Αναπαραγωγής (Ε</a:t>
            </a:r>
            <a:r>
              <a:rPr lang="en-US" sz="2400" b="1" dirty="0" smtClean="0"/>
              <a:t>.</a:t>
            </a:r>
            <a:r>
              <a:rPr lang="el-GR" sz="2400" b="1" dirty="0" smtClean="0"/>
              <a:t>Α</a:t>
            </a:r>
            <a:r>
              <a:rPr lang="en-US" sz="2400" b="1" dirty="0" smtClean="0"/>
              <a:t>.</a:t>
            </a:r>
            <a:r>
              <a:rPr lang="el-GR" sz="2400" b="1" dirty="0" smtClean="0"/>
              <a:t>Ι</a:t>
            </a:r>
            <a:r>
              <a:rPr lang="en-US" sz="2400" b="1" dirty="0" smtClean="0"/>
              <a:t>.</a:t>
            </a:r>
            <a:r>
              <a:rPr lang="el-GR" sz="2400" b="1" dirty="0" smtClean="0"/>
              <a:t>Υ</a:t>
            </a:r>
            <a:r>
              <a:rPr lang="en-US" sz="2400" b="1" dirty="0" smtClean="0"/>
              <a:t>.</a:t>
            </a:r>
            <a:r>
              <a:rPr lang="el-GR" sz="2400" b="1" dirty="0" smtClean="0"/>
              <a:t>Α)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Τροπολογία του 2014</a:t>
            </a:r>
          </a:p>
          <a:p>
            <a:r>
              <a:rPr lang="el-GR" sz="2400" dirty="0" smtClean="0"/>
              <a:t>Καθορισμός από την Ε</a:t>
            </a:r>
            <a:r>
              <a:rPr lang="en-US" sz="2400" dirty="0" smtClean="0"/>
              <a:t>.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r>
              <a:rPr lang="el-GR" sz="2400" dirty="0" smtClean="0"/>
              <a:t>Ι</a:t>
            </a:r>
            <a:r>
              <a:rPr lang="en-US" sz="2400" dirty="0" smtClean="0"/>
              <a:t>.</a:t>
            </a:r>
            <a:r>
              <a:rPr lang="el-GR" sz="2400" dirty="0" smtClean="0"/>
              <a:t>Υ</a:t>
            </a:r>
            <a:r>
              <a:rPr lang="en-US" sz="2400" dirty="0" smtClean="0"/>
              <a:t>.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r>
              <a:rPr lang="el-GR" sz="2400" dirty="0" smtClean="0"/>
              <a:t> που καθορίζει τον αριθμό των εμβρύων που επιτρέπονται σε κάθε Ι</a:t>
            </a:r>
            <a:r>
              <a:rPr lang="en-US" sz="2400" dirty="0" smtClean="0"/>
              <a:t>.</a:t>
            </a:r>
            <a:r>
              <a:rPr lang="el-GR" sz="2400" dirty="0" smtClean="0"/>
              <a:t>Υ</a:t>
            </a:r>
            <a:r>
              <a:rPr lang="en-US" sz="2400" dirty="0" smtClean="0"/>
              <a:t>.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Aft>
                <a:spcPts val="1200"/>
              </a:spcAft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  <a:hlinkClick r:id="rId2"/>
              </a:rPr>
              <a:t>Εθνική Αρχή Ιατρικώς Υποβοηθούμενης Αναπαραγωγής 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323528" y="5733256"/>
            <a:ext cx="6696744" cy="112474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Οι τεχνολόγοι ιατρικών εργαστηρίων στο σχετικό νομικό πλαίσιο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772816"/>
            <a:ext cx="813690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Ο Νόμος 3305/2005 απαιτεί την παρουσία τους στις τράπεζες </a:t>
            </a:r>
            <a:r>
              <a:rPr lang="el-GR" sz="2400" dirty="0" err="1" smtClean="0"/>
              <a:t>κρυοσυντήρησης</a:t>
            </a:r>
            <a:r>
              <a:rPr lang="el-GR" sz="2400" dirty="0" smtClean="0"/>
              <a:t> για την </a:t>
            </a:r>
            <a:r>
              <a:rPr lang="el-GR" sz="2400" dirty="0" err="1" smtClean="0"/>
              <a:t>αδειοδότηση</a:t>
            </a:r>
            <a:r>
              <a:rPr lang="el-GR" sz="2400" dirty="0" smtClean="0"/>
              <a:t> και λειτουργία τους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Στα περισσότερα κέντρα Υποβοηθούμενης Αναπαραγωγής δουλεύουν τεχνολόγοι με καθήκοντα κυρίως την </a:t>
            </a:r>
            <a:r>
              <a:rPr lang="el-GR" sz="2400" b="1" dirty="0" smtClean="0"/>
              <a:t>καλλιέργεια του γενετικού υλικού</a:t>
            </a:r>
            <a:r>
              <a:rPr lang="el-GR" sz="2400" dirty="0" smtClean="0"/>
              <a:t> και την </a:t>
            </a:r>
            <a:r>
              <a:rPr lang="el-GR" sz="2400" b="1" dirty="0" err="1" smtClean="0"/>
              <a:t>κρυοσυντήρηση</a:t>
            </a:r>
            <a:r>
              <a:rPr lang="el-GR" sz="2400" b="1" dirty="0" smtClean="0"/>
              <a:t> </a:t>
            </a:r>
            <a:r>
              <a:rPr lang="el-GR" sz="2400" dirty="0" smtClean="0"/>
              <a:t>του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Τι καλύπτεται ασφαλιστικά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628801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τεχνικές υποβοηθούμενης αναπαραγωγής καλύπτονται ασφαλιστικά από τον ΕΟΠΥΥ εφόσον όμως υπάρχουν προβλήματα υγείας που δεν μπορούν θεραπευτούν,</a:t>
            </a:r>
          </a:p>
          <a:p>
            <a:endParaRPr lang="el-GR" sz="2400" dirty="0" smtClean="0"/>
          </a:p>
          <a:p>
            <a:r>
              <a:rPr lang="el-GR" sz="2400" dirty="0" smtClean="0"/>
              <a:t>Καλύπτονται μέχρι 4 προσπάθειες που θα πρέπει να απέχουν μεταξύ τους τουλάχιστον 4 μήνες,</a:t>
            </a:r>
          </a:p>
          <a:p>
            <a:endParaRPr lang="el-GR" sz="2400" dirty="0" smtClean="0"/>
          </a:p>
          <a:p>
            <a:r>
              <a:rPr lang="el-GR" sz="2400" dirty="0" smtClean="0"/>
              <a:t>Η πλήρη κάλυψη αφορά τα δημόσια κέντρα, στα ιδιωτικά καλύπτεται η φαρμακευτική αγωγή και κάποια μικρή αποζημίωση,</a:t>
            </a:r>
            <a:endParaRPr lang="el-GR" sz="2400" dirty="0"/>
          </a:p>
        </p:txBody>
      </p:sp>
      <p:sp>
        <p:nvSpPr>
          <p:cNvPr id="5" name="4 - Διάγραμμα ροής: Λογικό &quot;Ή&quot;">
            <a:hlinkClick r:id="rId2"/>
          </p:cNvPr>
          <p:cNvSpPr/>
          <p:nvPr/>
        </p:nvSpPr>
        <p:spPr>
          <a:xfrm>
            <a:off x="3347864" y="5877272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995936" y="6021288"/>
            <a:ext cx="1984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hlinkClick r:id="rId2"/>
              </a:rPr>
              <a:t>Η ιστοσελίδα του ΕΟΠΥΥ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Ποιοι μπορούν να υποβληθούν σε </a:t>
            </a:r>
            <a:r>
              <a:rPr lang="en-US" b="1" dirty="0" smtClean="0">
                <a:solidFill>
                  <a:srgbClr val="C00000"/>
                </a:solidFill>
              </a:rPr>
              <a:t>ART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62880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Κάθε ενήλικας γυναίκα ή άνδρας που βρίσκεται σε ηλικία </a:t>
            </a:r>
            <a:r>
              <a:rPr lang="el-GR" sz="2400" b="1" dirty="0" smtClean="0"/>
              <a:t>φυσικής αναπαραγωγής</a:t>
            </a:r>
            <a:r>
              <a:rPr lang="en-US" sz="2400" dirty="0" smtClean="0"/>
              <a:t>.</a:t>
            </a:r>
            <a:r>
              <a:rPr lang="el-GR" sz="2400" dirty="0" smtClean="0"/>
              <a:t> Για την γυναίκα ως καταληκτικό έτος ορίζεται το </a:t>
            </a:r>
            <a:r>
              <a:rPr lang="el-GR" sz="2400" b="1" dirty="0" smtClean="0"/>
              <a:t>πεντηκοστό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Επιτρέπεται ακόμα και σε </a:t>
            </a:r>
            <a:r>
              <a:rPr lang="el-GR" sz="2400" b="1" dirty="0" smtClean="0"/>
              <a:t>ανήλικους</a:t>
            </a:r>
            <a:r>
              <a:rPr lang="el-GR" sz="2400" dirty="0" smtClean="0"/>
              <a:t> εφόσον κάποιας πάθησης εμφανίζουν τον κίνδυνο μελλοντικής στειρότητας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Στη περίπτωση </a:t>
            </a:r>
            <a:r>
              <a:rPr lang="el-GR" sz="2400" b="1" dirty="0" smtClean="0"/>
              <a:t>οροθετικών ατόμων </a:t>
            </a:r>
            <a:r>
              <a:rPr lang="el-GR" sz="2400" dirty="0" smtClean="0"/>
              <a:t>με </a:t>
            </a:r>
            <a:r>
              <a:rPr lang="en-US" sz="2400" dirty="0" smtClean="0"/>
              <a:t>HIV </a:t>
            </a:r>
            <a:r>
              <a:rPr lang="el-GR" sz="2400" dirty="0" smtClean="0"/>
              <a:t>επιβάλλεται η έγκριση από την Εθνική Αρχή Ιατρικών Υποβοηθούμενης Αναπαραγωγής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Ποιες τεχνικές </a:t>
            </a:r>
            <a:r>
              <a:rPr lang="en-US" b="1" dirty="0" smtClean="0">
                <a:solidFill>
                  <a:srgbClr val="C00000"/>
                </a:solidFill>
              </a:rPr>
              <a:t>ART </a:t>
            </a:r>
            <a:r>
              <a:rPr lang="el-GR" b="1" dirty="0" smtClean="0">
                <a:solidFill>
                  <a:srgbClr val="C00000"/>
                </a:solidFill>
              </a:rPr>
              <a:t>δεν επιτρέπονται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755576" y="16288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Απαγορεύεται η </a:t>
            </a:r>
            <a:r>
              <a:rPr lang="el-GR" sz="2400" b="1" dirty="0" smtClean="0"/>
              <a:t>κλωνοποίηση για αναπαραγωγικούς σκοπούς</a:t>
            </a:r>
            <a:r>
              <a:rPr lang="el-GR" sz="2400" dirty="0" smtClean="0"/>
              <a:t>, η δημιουργία </a:t>
            </a:r>
            <a:r>
              <a:rPr lang="el-GR" sz="2400" dirty="0" err="1" smtClean="0"/>
              <a:t>χιµαιρών</a:t>
            </a:r>
            <a:r>
              <a:rPr lang="el-GR" sz="2400" dirty="0" smtClean="0"/>
              <a:t> και υβριδίων και η </a:t>
            </a:r>
            <a:r>
              <a:rPr lang="el-GR" sz="2400" b="1" dirty="0" smtClean="0"/>
              <a:t>επιλογή φύλου, </a:t>
            </a:r>
            <a:r>
              <a:rPr lang="el-GR" sz="2400" dirty="0" smtClean="0"/>
              <a:t>εκτός αν πρόκειται να αποφευχθεί σοβαρή κληρονομική νόσος που συνδέεται µε το φύλο. 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755576" y="350100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Επιτρέπεται η έρευνα στα ανθρώπινα </a:t>
            </a:r>
            <a:r>
              <a:rPr lang="el-GR" sz="2400" dirty="0" err="1" smtClean="0"/>
              <a:t>γονιµοποιηµένα</a:t>
            </a:r>
            <a:r>
              <a:rPr lang="el-GR" sz="2400" dirty="0" smtClean="0"/>
              <a:t> ωάρια υπό ειδικές προϋποθέσεις.</a:t>
            </a:r>
            <a:endParaRPr lang="el-G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εξωσωματική σε συντομία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(1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27584" y="1628800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Η τεχνική που θα εφαρμοστεί εξαρτάται από την πάθηση του άνδρα, της γυναίκας ή και των δύο. Προηγούνται εξετάσεις και των δύο.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Επιλέγεται η κατάλληλη μέθοδος, ανάλογα την πάθηση, την ηλικία του ζευγαριού κ.α.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Τι ορίζεται ως </a:t>
            </a:r>
            <a:r>
              <a:rPr lang="el-GR" b="1" dirty="0" err="1" smtClean="0">
                <a:solidFill>
                  <a:srgbClr val="C00000"/>
                </a:solidFill>
              </a:rPr>
              <a:t>υπογονιμότητα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23850" y="1008251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latin typeface="+mn-lt"/>
            </a:endParaRP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err="1"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είναι η αποτυχία επίτευξης σύλληψης σε ένα ζευγάρι, μετά από προσπάθεια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ενός έτους</a:t>
            </a:r>
            <a:r>
              <a:rPr lang="el-GR" altLang="el-GR" sz="2400" dirty="0">
                <a:latin typeface="+mn-lt"/>
              </a:rPr>
              <a:t> με συχνές σεξουαλικές επαφές, χωρίς την χρήση κανενός μέσου αντισύλληψης.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23850" y="2577911"/>
            <a:ext cx="6120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u="sng" dirty="0">
                <a:latin typeface="+mn-lt"/>
              </a:rPr>
              <a:t>Διακρίνεται στη πρωτοπαθή και </a:t>
            </a:r>
            <a:r>
              <a:rPr lang="el-GR" altLang="el-GR" sz="2400" u="sng" dirty="0" smtClean="0">
                <a:latin typeface="+mn-lt"/>
              </a:rPr>
              <a:t>δευτεροπαθή.</a:t>
            </a:r>
            <a:endParaRPr lang="el-GR" altLang="el-GR" sz="2400" u="sng" dirty="0">
              <a:latin typeface="+mn-lt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60362" y="3067018"/>
            <a:ext cx="8496300" cy="31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Πρωτοπαθής </a:t>
            </a:r>
            <a:r>
              <a:rPr lang="el-GR" altLang="el-GR" sz="2400" b="1" dirty="0" err="1">
                <a:solidFill>
                  <a:srgbClr val="800000"/>
                </a:solidFill>
                <a:latin typeface="+mn-lt"/>
              </a:rPr>
              <a:t>υπογονιμότητα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χαρακτηρίζεται η </a:t>
            </a:r>
            <a:r>
              <a:rPr lang="el-GR" altLang="el-GR" sz="2400" dirty="0" err="1"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δεν αναφέρεται ιατρικό σύλληψης</a:t>
            </a:r>
            <a:r>
              <a:rPr lang="el-GR" altLang="el-GR" sz="2400" dirty="0">
                <a:latin typeface="+mn-lt"/>
              </a:rPr>
              <a:t> παρά τις χωρίς αντισύλληψη συχνές επαφές του ζευγαριού.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Δευτεροπαθής </a:t>
            </a:r>
            <a:r>
              <a:rPr lang="el-GR" altLang="el-GR" sz="2400" b="1" dirty="0" err="1">
                <a:solidFill>
                  <a:srgbClr val="800000"/>
                </a:solidFill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ορίζεται η </a:t>
            </a:r>
            <a:r>
              <a:rPr lang="el-GR" altLang="el-GR" sz="2400" dirty="0" err="1"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προηγήθηκε σύλληψη</a:t>
            </a:r>
            <a:r>
              <a:rPr lang="el-GR" altLang="el-GR" sz="2400" dirty="0">
                <a:latin typeface="+mn-lt"/>
              </a:rPr>
              <a:t> στο παρελθόν, αλλά δεν προέκυψε νέα κύηση παρά την από διετίας προσπάθεια του ζευγαριού.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2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εξωσωματική σε συντομία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(2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27584" y="1628800"/>
            <a:ext cx="74168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Aft>
                <a:spcPts val="1200"/>
              </a:spcAft>
            </a:pPr>
            <a:r>
              <a:rPr lang="el-GR" sz="2400" dirty="0" smtClean="0"/>
              <a:t>3</a:t>
            </a:r>
            <a:r>
              <a:rPr lang="en-US" sz="2400" dirty="0" smtClean="0"/>
              <a:t>.</a:t>
            </a:r>
            <a:r>
              <a:rPr lang="el-GR" sz="2400" dirty="0" smtClean="0"/>
              <a:t> Η γυναίκα προετοιμάζει τις ωοθήκες της για να παραχθούν όσο περισσότερα ωάρια γίνεται (</a:t>
            </a:r>
            <a:r>
              <a:rPr lang="el-GR" sz="2400" b="1" dirty="0" smtClean="0"/>
              <a:t>ορμονική διέγερση και πρόκληση </a:t>
            </a:r>
            <a:r>
              <a:rPr lang="el-GR" sz="2400" b="1" dirty="0" err="1" smtClean="0"/>
              <a:t>ωοθηλακιορρηξίας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marL="358775" indent="-358775">
              <a:spcAft>
                <a:spcPts val="1200"/>
              </a:spcAft>
            </a:pPr>
            <a:r>
              <a:rPr lang="el-GR" sz="2400" dirty="0" smtClean="0"/>
              <a:t>4</a:t>
            </a:r>
            <a:r>
              <a:rPr lang="en-US" sz="2400" dirty="0" smtClean="0"/>
              <a:t>.</a:t>
            </a:r>
            <a:r>
              <a:rPr lang="el-GR" sz="2400" dirty="0" smtClean="0"/>
              <a:t> Γίνεται λήψη γενετικού υλικού από το ζευγάρι, Σπέρμα και ωάρια</a:t>
            </a:r>
            <a:r>
              <a:rPr lang="en-US" sz="2400" dirty="0" smtClean="0"/>
              <a:t>.</a:t>
            </a:r>
            <a:r>
              <a:rPr lang="el-GR" sz="2400" dirty="0" smtClean="0"/>
              <a:t> Η διαδικασία της </a:t>
            </a:r>
            <a:r>
              <a:rPr lang="el-GR" sz="2400" b="1" dirty="0" err="1" smtClean="0"/>
              <a:t>ωοληψίας</a:t>
            </a:r>
            <a:r>
              <a:rPr lang="el-GR" sz="2400" b="1" dirty="0" smtClean="0"/>
              <a:t> </a:t>
            </a:r>
            <a:r>
              <a:rPr lang="el-GR" sz="2400" dirty="0" smtClean="0"/>
              <a:t>είναι επίπονη και γίνεται με αναισθησία</a:t>
            </a:r>
            <a:r>
              <a:rPr lang="en-US" sz="2400" dirty="0" smtClean="0"/>
              <a:t>.</a:t>
            </a:r>
            <a:r>
              <a:rPr lang="el-GR" sz="2400" dirty="0" smtClean="0"/>
              <a:t> Την ίδια ημέρα συλλέγεται σπέρμα από τον άνδρα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εξωσωματική σε συντομία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(3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27584" y="1628800"/>
            <a:ext cx="74168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Aft>
                <a:spcPts val="1200"/>
              </a:spcAft>
            </a:pPr>
            <a:r>
              <a:rPr lang="el-GR" sz="2400" dirty="0" smtClean="0"/>
              <a:t>5</a:t>
            </a:r>
            <a:r>
              <a:rPr lang="en-US" sz="2400" dirty="0" smtClean="0"/>
              <a:t>.</a:t>
            </a:r>
            <a:r>
              <a:rPr lang="el-GR" sz="2400" dirty="0" smtClean="0"/>
              <a:t> Στο εργαστήριο του κέντρου μέσα σε κατάλληλα καλλιεργητικά υλικά τα ωάρια έρχονται σε επαφή με τα σπερματοζωάρια για να γίνει η γονιμοποίηση.</a:t>
            </a:r>
          </a:p>
          <a:p>
            <a:pPr marL="358775" indent="-358775">
              <a:spcAft>
                <a:spcPts val="1200"/>
              </a:spcAft>
            </a:pPr>
            <a:r>
              <a:rPr lang="el-GR" sz="2400" dirty="0" smtClean="0"/>
              <a:t>6</a:t>
            </a:r>
            <a:r>
              <a:rPr lang="en-US" sz="2400" dirty="0" smtClean="0"/>
              <a:t>.</a:t>
            </a:r>
            <a:r>
              <a:rPr lang="el-GR" sz="2400" dirty="0" smtClean="0"/>
              <a:t> Μετά από συνήθως 2 ημέρες, η γονιμοποίηση θα πρέπει να έχει επιτευχθεί και καλείται η γυναίκα για την </a:t>
            </a:r>
            <a:r>
              <a:rPr lang="el-GR" sz="2400" b="1" dirty="0" err="1" smtClean="0"/>
              <a:t>εμβρυομεταφορά</a:t>
            </a:r>
            <a:r>
              <a:rPr lang="el-GR" sz="2400" dirty="0" smtClean="0"/>
              <a:t>.</a:t>
            </a:r>
          </a:p>
          <a:p>
            <a:pPr marL="358775" indent="-358775">
              <a:spcAft>
                <a:spcPts val="1200"/>
              </a:spcAft>
            </a:pPr>
            <a:r>
              <a:rPr lang="el-GR" sz="2400" dirty="0" smtClean="0"/>
              <a:t>7</a:t>
            </a:r>
            <a:r>
              <a:rPr lang="en-US" sz="2400" dirty="0" smtClean="0"/>
              <a:t>.</a:t>
            </a:r>
            <a:r>
              <a:rPr lang="el-GR" sz="2400" dirty="0" smtClean="0"/>
              <a:t> Μετά από 14 ημέρες γίνεται τεστ εγκυμοσύνης για να ελεγχθεί η επιτυχία της γονιμοποίησης.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5" name="4 - Διάγραμμα ροής: Λογικό &quot;Ή&quot;">
            <a:hlinkClick r:id="rId2"/>
          </p:cNvPr>
          <p:cNvSpPr/>
          <p:nvPr/>
        </p:nvSpPr>
        <p:spPr>
          <a:xfrm>
            <a:off x="2483768" y="537321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..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059832" y="5517232"/>
            <a:ext cx="4681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hlinkClick r:id="rId2"/>
              </a:rPr>
              <a:t>Τα στάδια της εξωσωματικής από την </a:t>
            </a:r>
            <a:r>
              <a:rPr lang="en-US" sz="1400" dirty="0" smtClean="0">
                <a:hlinkClick r:id="rId2"/>
              </a:rPr>
              <a:t>Nucleus Medical Media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Πρωτοπαθής και δευτεροπαθής </a:t>
            </a:r>
            <a:r>
              <a:rPr lang="el-GR" b="1" dirty="0" err="1" smtClean="0">
                <a:solidFill>
                  <a:srgbClr val="C00000"/>
                </a:solidFill>
              </a:rPr>
              <a:t>υπογονιμότητα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23528" y="2060848"/>
            <a:ext cx="8496300" cy="31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Πρωτοπαθής </a:t>
            </a:r>
            <a:r>
              <a:rPr lang="el-GR" altLang="el-GR" sz="2400" b="1" dirty="0" err="1">
                <a:solidFill>
                  <a:srgbClr val="800000"/>
                </a:solidFill>
                <a:latin typeface="+mn-lt"/>
              </a:rPr>
              <a:t>υπογονιμότητα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χαρακτηρίζεται η </a:t>
            </a:r>
            <a:r>
              <a:rPr lang="el-GR" altLang="el-GR" sz="2400" dirty="0" err="1"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δεν αναφέρεται ιατρικό σύλληψης</a:t>
            </a:r>
            <a:r>
              <a:rPr lang="el-GR" altLang="el-GR" sz="2400" dirty="0">
                <a:latin typeface="+mn-lt"/>
              </a:rPr>
              <a:t> παρά τις χωρίς αντισύλληψη συχνές επαφές του ζευγαριού.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Δευτεροπαθής </a:t>
            </a:r>
            <a:r>
              <a:rPr lang="el-GR" altLang="el-GR" sz="2400" b="1" dirty="0" err="1">
                <a:solidFill>
                  <a:srgbClr val="800000"/>
                </a:solidFill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ορίζεται η </a:t>
            </a:r>
            <a:r>
              <a:rPr lang="el-GR" altLang="el-GR" sz="2400" dirty="0" err="1">
                <a:latin typeface="+mn-lt"/>
              </a:rPr>
              <a:t>υπογονιμότητα</a:t>
            </a:r>
            <a:r>
              <a:rPr lang="el-GR" altLang="el-GR" sz="2400" dirty="0">
                <a:latin typeface="+mn-lt"/>
              </a:rPr>
              <a:t> κατά την οποία </a:t>
            </a:r>
            <a:r>
              <a:rPr lang="el-GR" altLang="el-GR" sz="2400" b="1" dirty="0">
                <a:solidFill>
                  <a:srgbClr val="800000"/>
                </a:solidFill>
                <a:latin typeface="+mn-lt"/>
              </a:rPr>
              <a:t>προηγήθηκε σύλληψη</a:t>
            </a:r>
            <a:r>
              <a:rPr lang="el-GR" altLang="el-GR" sz="2400" dirty="0">
                <a:latin typeface="+mn-lt"/>
              </a:rPr>
              <a:t> στο παρελθόν, αλλά δεν προέκυψε νέα κύηση παρά την από διετίας προσπάθεια του ζευγαριού.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20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 συνολικός δείκτης γονιμότητας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TFR: Total Fertility Rate)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Είναι ο αριθμός των παιδιών που μπορούν να γεννηθούν από μία γυναίκα σε όλη την διάρκεια της ζωής της σε ένα συγκεκριμένο πληθυσμό.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Ιδανικός δείκτης για την διατήρηση σταθερού του πληθυσμού είναι ο αριθμός </a:t>
            </a:r>
            <a:r>
              <a:rPr lang="el-GR" sz="2800" b="1" dirty="0" smtClean="0">
                <a:solidFill>
                  <a:srgbClr val="C00000"/>
                </a:solidFill>
              </a:rPr>
              <a:t>2,1.</a:t>
            </a:r>
            <a:endParaRPr lang="el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δείκτης γονιμότητας ως προς την ηλικία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Είναι ο λόγος των γεννήσεων ανά μητέρα συγκεκριμένης ηλικίας προς τον συνολικό γυναικείο πληθυσμό της ίδιας ηλικίας.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8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209550"/>
            <a:ext cx="73533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539552" y="2276872"/>
            <a:ext cx="82296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3600" b="1" dirty="0" smtClean="0">
                <a:solidFill>
                  <a:srgbClr val="C00000"/>
                </a:solidFill>
              </a:rPr>
              <a:t>Στατιστικά στοιχεία γονιμότητας από την ΕΕ και άλλες 4 χώρες της Ευρώπης </a:t>
            </a:r>
            <a:r>
              <a:rPr lang="en-US" sz="3600" b="1" dirty="0" smtClean="0">
                <a:solidFill>
                  <a:srgbClr val="C00000"/>
                </a:solidFill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</a:rPr>
              <a:t>EuroStat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l-G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1534</Words>
  <Application>Microsoft Office PowerPoint</Application>
  <PresentationFormat>Προβολή στην οθόνη (4:3)</PresentationFormat>
  <Paragraphs>176</Paragraphs>
  <Slides>42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4" baseType="lpstr">
      <vt:lpstr>Θέμα του Office</vt:lpstr>
      <vt:lpstr>Γράφημα</vt:lpstr>
      <vt:lpstr>         Θεωρία Μεθόδων Υποβοηθούμενης Αναπαραγωγής</vt:lpstr>
      <vt:lpstr>Διαφάνεια 2</vt:lpstr>
      <vt:lpstr>Η υπογονιμότητα ανάμεσα  στα δύο φύλα</vt:lpstr>
      <vt:lpstr>Τι ορίζεται ως υπογονιμότητα</vt:lpstr>
      <vt:lpstr>Πρωτοπαθής και δευτεροπαθής υπογονιμότητα</vt:lpstr>
      <vt:lpstr>Ο συνολικός δείκτης γονιμότητας  (TFR: Total Fertility Rate)</vt:lpstr>
      <vt:lpstr>O δείκτης γονιμότητας ως προς την ηλικία</vt:lpstr>
      <vt:lpstr>Διαφάνεια 8</vt:lpstr>
      <vt:lpstr>Διαφάνεια 9</vt:lpstr>
      <vt:lpstr>H EE παρακολουθεί την γονιμότητα των μελών της</vt:lpstr>
      <vt:lpstr>Η γονιμότητα στην ΕΕ μειώνεται</vt:lpstr>
      <vt:lpstr>Ο δείκτης γονιμότητας στην ΕΕ αυξάνεται αλλά παραμένει χαμηλός</vt:lpstr>
      <vt:lpstr>Η Ελλάδα το 2015 είχε από τους χαμηλότερους δείκτες γονιμότητας</vt:lpstr>
      <vt:lpstr>Η κατανομή των παιδιών ανά γυναίκα στην Ευρώπη των 28 χωρών</vt:lpstr>
      <vt:lpstr>Η Ελλάδα συγκαταλέγεται στις χώρες με τον μικρότερο TFR</vt:lpstr>
      <vt:lpstr>H εξέλιξη του TFR τις τελευταίες δεκαετίες στην Ευρώπη (Εurostat)</vt:lpstr>
      <vt:lpstr>Αριθμός γεννήσεων στην Ελλάδα τα τελευταία χρόνια (Eurostat)</vt:lpstr>
      <vt:lpstr>Διαφάνεια 18</vt:lpstr>
      <vt:lpstr>Ένας νέος εργαστηριακός κλάδος</vt:lpstr>
      <vt:lpstr>Που εφαρμόζονται οι Τεχνολογίες Υποβοηθούμενης Αναπαραγωγής</vt:lpstr>
      <vt:lpstr> Το προσωπικό των Μονάδων Ιατρικώς Υποβοηθούμενης Αναπαραγωγής </vt:lpstr>
      <vt:lpstr>Πότε έγινε η πρώτη εξωσωματική γονιμοποίηση</vt:lpstr>
      <vt:lpstr>Διαφάνεια 23</vt:lpstr>
      <vt:lpstr>Ο Robert Edwards</vt:lpstr>
      <vt:lpstr>Πότε έγινε η πρώτη εξωσωματική γονιμοποίηση από Ελληνίδα</vt:lpstr>
      <vt:lpstr>Πότε έγινε η πρώτη εξωσωματική γονιμοποίηση στην Ελλάδα</vt:lpstr>
      <vt:lpstr>H εξωσωματική γονιμοποίηση στον κόσμο</vt:lpstr>
      <vt:lpstr>Διαφάνεια 28</vt:lpstr>
      <vt:lpstr>H ART στην Ελλάδα</vt:lpstr>
      <vt:lpstr>Μ.Ι.Υ.Α στην Αθήνα</vt:lpstr>
      <vt:lpstr>Ένας από τους πολύ δυναμικούς κλάδους της οικονομίας</vt:lpstr>
      <vt:lpstr>Η Πανελλήνια ένωση Κλινικών Εμβρυολόγων</vt:lpstr>
      <vt:lpstr>Νόμοι που διέπουν την ART στην Ελλάδα</vt:lpstr>
      <vt:lpstr>H Εθνική Αρχή Ιατρικώς Υποβοηθούμενης Αναπαραγωγής </vt:lpstr>
      <vt:lpstr>Οι τεχνολόγοι ιατρικών εργαστηρίων στο σχετικό νομικό πλαίσιο</vt:lpstr>
      <vt:lpstr>Τι καλύπτεται ασφαλιστικά</vt:lpstr>
      <vt:lpstr>Ποιοι μπορούν να υποβληθούν σε ART</vt:lpstr>
      <vt:lpstr>Ποιες τεχνικές ART δεν επιτρέπονται</vt:lpstr>
      <vt:lpstr>Η εξωσωματική σε συντομία  (1 από 3)</vt:lpstr>
      <vt:lpstr>Η εξωσωματική σε συντομία  (2 από 3)</vt:lpstr>
      <vt:lpstr>Η εξωσωματική σε συντομία  (3 από 3)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 κρυοσυντήρηση γενετικού υλικού</dc:title>
  <dc:creator>Πέτρος Καρκαλούσος</dc:creator>
  <cp:lastModifiedBy>Πέτρος Καρκαλούσος</cp:lastModifiedBy>
  <cp:revision>133</cp:revision>
  <dcterms:created xsi:type="dcterms:W3CDTF">2016-08-07T19:07:48Z</dcterms:created>
  <dcterms:modified xsi:type="dcterms:W3CDTF">2017-10-26T00:38:05Z</dcterms:modified>
</cp:coreProperties>
</file>