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63" r:id="rId2"/>
    <p:sldId id="264" r:id="rId3"/>
    <p:sldId id="288" r:id="rId4"/>
    <p:sldId id="293" r:id="rId5"/>
    <p:sldId id="289" r:id="rId6"/>
    <p:sldId id="290" r:id="rId7"/>
    <p:sldId id="291" r:id="rId8"/>
    <p:sldId id="294" r:id="rId9"/>
    <p:sldId id="292" r:id="rId10"/>
    <p:sldId id="295" r:id="rId11"/>
    <p:sldId id="296" r:id="rId12"/>
    <p:sldId id="299" r:id="rId13"/>
    <p:sldId id="300" r:id="rId14"/>
    <p:sldId id="301" r:id="rId15"/>
    <p:sldId id="265" r:id="rId16"/>
    <p:sldId id="262" r:id="rId17"/>
    <p:sldId id="257" r:id="rId18"/>
    <p:sldId id="261" r:id="rId19"/>
    <p:sldId id="260" r:id="rId20"/>
    <p:sldId id="297" r:id="rId21"/>
    <p:sldId id="279" r:id="rId22"/>
    <p:sldId id="298" r:id="rId23"/>
    <p:sldId id="269" r:id="rId24"/>
    <p:sldId id="281" r:id="rId25"/>
    <p:sldId id="266" r:id="rId26"/>
    <p:sldId id="267" r:id="rId27"/>
    <p:sldId id="276" r:id="rId28"/>
    <p:sldId id="273" r:id="rId29"/>
    <p:sldId id="268" r:id="rId30"/>
    <p:sldId id="272" r:id="rId31"/>
    <p:sldId id="275" r:id="rId32"/>
    <p:sldId id="274" r:id="rId33"/>
    <p:sldId id="270" r:id="rId34"/>
    <p:sldId id="287" r:id="rId35"/>
    <p:sldId id="280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F7E4C-C9A5-4239-8278-C2E90E315350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9D553-73F9-456D-84D8-F8D635169DD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9D553-73F9-456D-84D8-F8D635169DD0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45B5B-D2A9-4709-8339-C7853398F929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E6ADB-D90A-426B-8BB2-80A02ABB0BF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igio.com/en/products/all-products/medicult-vitrification-cooli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origio.com/en/products/all-products/medicult-vitrification-cool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origio.com/en/products/all-products/medicult-vitrification-cool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eaiya.gov.gr/wp-content/uploads/2015/07/&#922;&#945;&#964;&#940;&#968;&#965;&#958;&#951;-&#954;&#945;&#953;-&#913;&#960;&#959;&#952;&#942;&#954;&#949;&#965;&#963;&#951;-&#915;&#949;&#957;&#949;&#964;&#953;&#954;&#959;&#973;-&#933;&#955;&#953;&#954;&#959;&#973;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4CLCofe6V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rvinesci.com/" TargetMode="External"/><Relationship Id="rId3" Type="http://schemas.openxmlformats.org/officeDocument/2006/relationships/hyperlink" Target="http://fertipro.com/index.php?page=media&amp;sub=spf" TargetMode="External"/><Relationship Id="rId7" Type="http://schemas.openxmlformats.org/officeDocument/2006/relationships/hyperlink" Target="http://www.origio.com/en/products/all-products/medicult-vitrification-cooling" TargetMode="External"/><Relationship Id="rId2" Type="http://schemas.openxmlformats.org/officeDocument/2006/relationships/hyperlink" Target="http://fertipro.com/index.php?page=home&amp;sub=gene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rigio.com/en/products/art-media/medicult-ivm-system" TargetMode="External"/><Relationship Id="rId5" Type="http://schemas.openxmlformats.org/officeDocument/2006/relationships/hyperlink" Target="http://fertipro.com/index.php?page=media&amp;sub=emf" TargetMode="External"/><Relationship Id="rId4" Type="http://schemas.openxmlformats.org/officeDocument/2006/relationships/hyperlink" Target="http://fertipro.com/index.php?page=media&amp;sub=vf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el-GR" sz="3200" dirty="0"/>
              <a:t>Θεωρία </a:t>
            </a:r>
            <a:r>
              <a:rPr lang="el-GR" sz="3200" b="1" dirty="0" smtClean="0"/>
              <a:t>Μεθόδων Υποβοηθούμενης Αναπαραγωγής</a:t>
            </a:r>
            <a:endParaRPr lang="el-GR" sz="3200" b="1" dirty="0"/>
          </a:p>
        </p:txBody>
      </p:sp>
      <p:sp>
        <p:nvSpPr>
          <p:cNvPr id="9" name="Υπότιτλος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8280919" cy="2140223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Ενότητα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10: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b="1" dirty="0" smtClean="0">
                <a:solidFill>
                  <a:schemeClr val="tx1"/>
                </a:solidFill>
              </a:rPr>
              <a:t>Η </a:t>
            </a:r>
            <a:r>
              <a:rPr lang="el-GR" b="1" dirty="0" err="1" smtClean="0">
                <a:solidFill>
                  <a:schemeClr val="tx1"/>
                </a:solidFill>
              </a:rPr>
              <a:t>κρυοσυντήρηση</a:t>
            </a:r>
            <a:r>
              <a:rPr lang="el-GR" b="1" dirty="0" smtClean="0">
                <a:solidFill>
                  <a:schemeClr val="tx1"/>
                </a:solidFill>
              </a:rPr>
              <a:t> γεννητικού υλικού</a:t>
            </a:r>
            <a:endParaRPr lang="el-GR" sz="2400" b="1" dirty="0" smtClean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l-GR" sz="2400" dirty="0" smtClean="0">
                <a:solidFill>
                  <a:schemeClr val="tx1"/>
                </a:solidFill>
              </a:rPr>
              <a:t>Πέτρος </a:t>
            </a:r>
            <a:r>
              <a:rPr lang="el-GR" sz="2400" dirty="0" err="1">
                <a:solidFill>
                  <a:schemeClr val="tx1"/>
                </a:solidFill>
              </a:rPr>
              <a:t>Καρκαλούσος</a:t>
            </a: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Επίκουρος καθηγητής κλινικής χημείας</a:t>
            </a:r>
            <a:endParaRPr lang="el-GR" sz="24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32656"/>
            <a:ext cx="547260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888" y="5373216"/>
            <a:ext cx="1971675" cy="70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Οι σύγχρονοι καταψύκτες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Σήμερα τα εργαστήρια </a:t>
            </a:r>
            <a:r>
              <a:rPr lang="el-GR" sz="2400" dirty="0" err="1" smtClean="0"/>
              <a:t>κρυοσυντήρησης</a:t>
            </a:r>
            <a:r>
              <a:rPr lang="el-GR" sz="2400" dirty="0" smtClean="0"/>
              <a:t> διαθέτουν αυτοματισμούς και ειδικά λογισμικά που </a:t>
            </a:r>
            <a:r>
              <a:rPr lang="el-GR" sz="2400" b="1" dirty="0" smtClean="0"/>
              <a:t>ρυθμίζουν αυτόματα </a:t>
            </a:r>
            <a:r>
              <a:rPr lang="el-GR" sz="2400" dirty="0" smtClean="0"/>
              <a:t>την διαδικασία ψύξης και απόψυξης του βιολογικού υλικού που περιέχουν.  </a:t>
            </a:r>
            <a:endParaRPr lang="el-GR" sz="24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140968"/>
            <a:ext cx="32766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O</a:t>
            </a:r>
            <a:r>
              <a:rPr lang="el-GR" sz="4000" b="1" dirty="0" smtClean="0">
                <a:solidFill>
                  <a:srgbClr val="C00000"/>
                </a:solidFill>
              </a:rPr>
              <a:t>ι </a:t>
            </a:r>
            <a:r>
              <a:rPr lang="el-GR" sz="4000" b="1" dirty="0" err="1" smtClean="0">
                <a:solidFill>
                  <a:srgbClr val="C00000"/>
                </a:solidFill>
              </a:rPr>
              <a:t>περιέκτες</a:t>
            </a:r>
            <a:r>
              <a:rPr lang="el-GR" sz="4000" b="1" dirty="0" smtClean="0">
                <a:solidFill>
                  <a:srgbClr val="C00000"/>
                </a:solidFill>
              </a:rPr>
              <a:t> </a:t>
            </a:r>
            <a:r>
              <a:rPr lang="el-GR" sz="4000" b="1" dirty="0" err="1" smtClean="0">
                <a:solidFill>
                  <a:srgbClr val="C00000"/>
                </a:solidFill>
              </a:rPr>
              <a:t>κρυοσυντήρησης</a:t>
            </a:r>
            <a:endParaRPr lang="el-GR" sz="40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2587757" cy="2911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30003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1403648" y="4797152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err="1" smtClean="0"/>
              <a:t>Παγέτες</a:t>
            </a:r>
            <a:r>
              <a:rPr lang="en-US" dirty="0" smtClean="0"/>
              <a:t> (straws)</a:t>
            </a:r>
          </a:p>
          <a:p>
            <a:r>
              <a:rPr lang="en-US" dirty="0" smtClean="0"/>
              <a:t>X</a:t>
            </a:r>
            <a:r>
              <a:rPr lang="el-GR" dirty="0" err="1" smtClean="0"/>
              <a:t>ρησιμοποιούνται</a:t>
            </a:r>
            <a:r>
              <a:rPr lang="el-GR" dirty="0" smtClean="0"/>
              <a:t> για μικρούς όγκους (0,3 - 0,5 </a:t>
            </a:r>
            <a:r>
              <a:rPr lang="en-US" dirty="0" err="1" smtClean="0"/>
              <a:t>mL</a:t>
            </a:r>
            <a:r>
              <a:rPr lang="en-US" dirty="0" smtClean="0"/>
              <a:t>) </a:t>
            </a:r>
            <a:r>
              <a:rPr lang="el-GR" dirty="0" smtClean="0"/>
              <a:t>και καταψύχουν ομοιόμορφα το δείγμα</a:t>
            </a:r>
            <a:r>
              <a:rPr lang="en-US" dirty="0" smtClean="0"/>
              <a:t>.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4932040" y="4725144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Αμπούλες</a:t>
            </a:r>
            <a:r>
              <a:rPr lang="el-GR" dirty="0" smtClean="0"/>
              <a:t> </a:t>
            </a:r>
            <a:r>
              <a:rPr lang="en-US" dirty="0" smtClean="0"/>
              <a:t>(vials)</a:t>
            </a:r>
          </a:p>
          <a:p>
            <a:r>
              <a:rPr lang="el-GR" dirty="0" smtClean="0"/>
              <a:t>Χρησιμοποιούνται για μεγάλους όγκους (1,8 – 2,0 </a:t>
            </a:r>
            <a:r>
              <a:rPr lang="en-US" dirty="0" err="1" smtClean="0"/>
              <a:t>mL</a:t>
            </a:r>
            <a:r>
              <a:rPr lang="en-US" dirty="0" smtClean="0"/>
              <a:t>) </a:t>
            </a:r>
            <a:r>
              <a:rPr lang="el-GR" dirty="0" smtClean="0"/>
              <a:t>και καταψύχουν γρήγορα το δείγμα.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9B0000"/>
                </a:solidFill>
              </a:rPr>
              <a:t>X</a:t>
            </a:r>
            <a:r>
              <a:rPr lang="el-GR" sz="4000" b="1" dirty="0" smtClean="0">
                <a:solidFill>
                  <a:srgbClr val="9B0000"/>
                </a:solidFill>
              </a:rPr>
              <a:t>ρήση παγετών για ψύξη </a:t>
            </a:r>
            <a:r>
              <a:rPr lang="el-GR" sz="4000" dirty="0" smtClean="0">
                <a:solidFill>
                  <a:srgbClr val="9B0000"/>
                </a:solidFill>
              </a:rPr>
              <a:t>(1 από 2)</a:t>
            </a:r>
            <a:endParaRPr lang="el-GR" sz="4000" dirty="0">
              <a:solidFill>
                <a:srgbClr val="9B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84784"/>
            <a:ext cx="1696676" cy="1719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TextBox"/>
          <p:cNvSpPr txBox="1"/>
          <p:nvPr/>
        </p:nvSpPr>
        <p:spPr>
          <a:xfrm>
            <a:off x="3635896" y="1700808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l-GR" dirty="0" smtClean="0"/>
              <a:t>α δείγματα αναμιγνύονται με το υλικό υαλοποίησης σύμφωνα με τις οδηγίες της εταιρείας.</a:t>
            </a:r>
          </a:p>
          <a:p>
            <a:r>
              <a:rPr lang="el-GR" dirty="0" smtClean="0"/>
              <a:t>Ο </a:t>
            </a:r>
            <a:r>
              <a:rPr lang="el-GR" dirty="0" err="1" smtClean="0"/>
              <a:t>παγέτης</a:t>
            </a:r>
            <a:r>
              <a:rPr lang="el-GR" dirty="0" smtClean="0"/>
              <a:t> ακινητοποιείται μέσα σε δοχείο με υγρό άζωτο </a:t>
            </a:r>
            <a:r>
              <a:rPr lang="en-US" dirty="0" smtClean="0"/>
              <a:t>(LN</a:t>
            </a:r>
            <a:r>
              <a:rPr lang="en-US" baseline="-25000" dirty="0" smtClean="0"/>
              <a:t>2</a:t>
            </a:r>
            <a:r>
              <a:rPr lang="en-US" dirty="0" smtClean="0"/>
              <a:t>). 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395536" y="6381328"/>
            <a:ext cx="846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>
                <a:hlinkClick r:id="rId3"/>
              </a:rPr>
              <a:t>Από τις οδηγίες υαλοποίησης της εταιρείας </a:t>
            </a:r>
            <a:r>
              <a:rPr lang="en-US" sz="1400" dirty="0" err="1" smtClean="0">
                <a:hlinkClick r:id="rId3"/>
              </a:rPr>
              <a:t>Origio</a:t>
            </a:r>
            <a:endParaRPr lang="el-GR" sz="1400" dirty="0"/>
          </a:p>
        </p:txBody>
      </p:sp>
      <p:sp>
        <p:nvSpPr>
          <p:cNvPr id="8" name="7 - TextBox"/>
          <p:cNvSpPr txBox="1"/>
          <p:nvPr/>
        </p:nvSpPr>
        <p:spPr>
          <a:xfrm>
            <a:off x="3851920" y="414908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Μέσα στον </a:t>
            </a:r>
            <a:r>
              <a:rPr lang="el-GR" dirty="0" err="1" smtClean="0"/>
              <a:t>παγέτη</a:t>
            </a:r>
            <a:r>
              <a:rPr lang="el-GR" dirty="0" smtClean="0"/>
              <a:t> τοποθετούνται μέχρι 3 δείγματα όγκου &lt; 1 μ</a:t>
            </a:r>
            <a:r>
              <a:rPr lang="en-US" dirty="0" smtClean="0"/>
              <a:t>L</a:t>
            </a:r>
            <a:endParaRPr lang="el-GR" dirty="0"/>
          </a:p>
        </p:txBody>
      </p:sp>
      <p:pic>
        <p:nvPicPr>
          <p:cNvPr id="1029" name="Picture 5" descr="VitriFit™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005064"/>
            <a:ext cx="2320398" cy="1637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9B0000"/>
                </a:solidFill>
              </a:rPr>
              <a:t>X</a:t>
            </a:r>
            <a:r>
              <a:rPr lang="el-GR" sz="4000" b="1" dirty="0" smtClean="0">
                <a:solidFill>
                  <a:srgbClr val="9B0000"/>
                </a:solidFill>
              </a:rPr>
              <a:t>ρήση παγετών για ψύξη </a:t>
            </a:r>
            <a:r>
              <a:rPr lang="el-GR" sz="4000" dirty="0" smtClean="0">
                <a:solidFill>
                  <a:srgbClr val="9B0000"/>
                </a:solidFill>
              </a:rPr>
              <a:t>(2 από 2)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635896" y="1700808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l-GR" dirty="0" smtClean="0"/>
              <a:t>ο </a:t>
            </a:r>
            <a:r>
              <a:rPr lang="en-US" dirty="0" smtClean="0"/>
              <a:t>tip </a:t>
            </a:r>
            <a:r>
              <a:rPr lang="el-GR" dirty="0" smtClean="0"/>
              <a:t>που περιέχει τα δείγματα βυθίζεται μέσα στο υγρό άζωτο.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395536" y="6381328"/>
            <a:ext cx="846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>
                <a:hlinkClick r:id="rId2"/>
              </a:rPr>
              <a:t>Από τις οδηγίες υαλοποίησης της εταιρείας </a:t>
            </a:r>
            <a:r>
              <a:rPr lang="en-US" sz="1400" dirty="0" err="1" smtClean="0">
                <a:hlinkClick r:id="rId2"/>
              </a:rPr>
              <a:t>Origio</a:t>
            </a:r>
            <a:endParaRPr lang="el-GR" sz="1400" dirty="0"/>
          </a:p>
        </p:txBody>
      </p:sp>
      <p:sp>
        <p:nvSpPr>
          <p:cNvPr id="8" name="7 - TextBox"/>
          <p:cNvSpPr txBox="1"/>
          <p:nvPr/>
        </p:nvSpPr>
        <p:spPr>
          <a:xfrm>
            <a:off x="3635896" y="4221088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</a:t>
            </a:r>
            <a:r>
              <a:rPr lang="en-US" dirty="0" smtClean="0"/>
              <a:t>tip </a:t>
            </a:r>
            <a:r>
              <a:rPr lang="el-GR" dirty="0" smtClean="0"/>
              <a:t>τοποθετείται ενώνεται με το καπάκι του </a:t>
            </a:r>
            <a:r>
              <a:rPr lang="el-GR" dirty="0" err="1" smtClean="0"/>
              <a:t>περιέκτη</a:t>
            </a:r>
            <a:r>
              <a:rPr lang="el-GR" dirty="0" smtClean="0"/>
              <a:t> μέσα στο δοχείο του υγρού αζώτου.</a:t>
            </a:r>
          </a:p>
          <a:p>
            <a:endParaRPr lang="el-GR" dirty="0" smtClean="0"/>
          </a:p>
          <a:p>
            <a:r>
              <a:rPr lang="el-GR" dirty="0" smtClean="0"/>
              <a:t>Το δοχείο του </a:t>
            </a:r>
            <a:r>
              <a:rPr lang="en-US" dirty="0" smtClean="0"/>
              <a:t>LN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οδηγείται δίπλα στον καταψύκτη και γρήγορα μπαίνει ο </a:t>
            </a:r>
            <a:r>
              <a:rPr lang="el-GR" dirty="0" err="1" smtClean="0"/>
              <a:t>περιέκτης</a:t>
            </a:r>
            <a:r>
              <a:rPr lang="el-GR" dirty="0" smtClean="0"/>
              <a:t> σε αυτόν. </a:t>
            </a:r>
            <a:endParaRPr lang="el-GR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556792"/>
            <a:ext cx="2265040" cy="207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933056"/>
            <a:ext cx="2016224" cy="196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9B0000"/>
                </a:solidFill>
              </a:rPr>
              <a:t>X</a:t>
            </a:r>
            <a:r>
              <a:rPr lang="el-GR" sz="4000" b="1" dirty="0" smtClean="0">
                <a:solidFill>
                  <a:srgbClr val="9B0000"/>
                </a:solidFill>
              </a:rPr>
              <a:t>ρήση παγετών για </a:t>
            </a:r>
            <a:r>
              <a:rPr lang="el-GR" sz="4000" b="1" dirty="0" smtClean="0">
                <a:solidFill>
                  <a:srgbClr val="9B0000"/>
                </a:solidFill>
              </a:rPr>
              <a:t>απόψυξη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635896" y="1700808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Προετοιμάζεται το υλικό απόψυξης.</a:t>
            </a:r>
          </a:p>
          <a:p>
            <a:r>
              <a:rPr lang="el-GR" dirty="0" smtClean="0"/>
              <a:t>Ο </a:t>
            </a:r>
            <a:r>
              <a:rPr lang="el-GR" dirty="0" err="1" smtClean="0"/>
              <a:t>περιέκτης</a:t>
            </a:r>
            <a:r>
              <a:rPr lang="el-GR" dirty="0" smtClean="0"/>
              <a:t> βγαίνει από τον καταψύκτη και  ακινητοποιείται με λαβίδα μέσα σε δοχείο με υγρό άζωτο </a:t>
            </a:r>
            <a:r>
              <a:rPr lang="en-US" dirty="0" smtClean="0"/>
              <a:t>(LN</a:t>
            </a:r>
            <a:r>
              <a:rPr lang="en-US" baseline="-25000" dirty="0" smtClean="0"/>
              <a:t>2</a:t>
            </a:r>
            <a:r>
              <a:rPr lang="en-US" dirty="0" smtClean="0"/>
              <a:t>). </a:t>
            </a:r>
            <a:endParaRPr lang="el-GR" dirty="0" smtClean="0"/>
          </a:p>
          <a:p>
            <a:r>
              <a:rPr lang="el-GR" dirty="0" smtClean="0"/>
              <a:t>Απομακρύνεται το </a:t>
            </a:r>
            <a:r>
              <a:rPr lang="en-US" dirty="0" smtClean="0"/>
              <a:t>tip </a:t>
            </a:r>
            <a:r>
              <a:rPr lang="el-GR" dirty="0" smtClean="0"/>
              <a:t>του </a:t>
            </a:r>
            <a:r>
              <a:rPr lang="el-GR" dirty="0" err="1" smtClean="0"/>
              <a:t>περιέκτη</a:t>
            </a:r>
            <a:r>
              <a:rPr lang="en-US" dirty="0" smtClean="0"/>
              <a:t>.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395536" y="6381328"/>
            <a:ext cx="846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>
                <a:hlinkClick r:id="rId2"/>
              </a:rPr>
              <a:t>Από τις οδηγίες υαλοποίησης της εταιρείας </a:t>
            </a:r>
            <a:r>
              <a:rPr lang="en-US" sz="1400" dirty="0" err="1" smtClean="0">
                <a:hlinkClick r:id="rId2"/>
              </a:rPr>
              <a:t>Origio</a:t>
            </a:r>
            <a:endParaRPr lang="el-GR" sz="1400" dirty="0"/>
          </a:p>
        </p:txBody>
      </p:sp>
      <p:sp>
        <p:nvSpPr>
          <p:cNvPr id="8" name="7 - TextBox"/>
          <p:cNvSpPr txBox="1"/>
          <p:nvPr/>
        </p:nvSpPr>
        <p:spPr>
          <a:xfrm>
            <a:off x="3851920" y="4149080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tip </a:t>
            </a:r>
            <a:r>
              <a:rPr lang="el-GR" dirty="0" smtClean="0"/>
              <a:t>του </a:t>
            </a:r>
            <a:r>
              <a:rPr lang="el-GR" dirty="0" err="1" smtClean="0"/>
              <a:t>περιέκτη</a:t>
            </a:r>
            <a:r>
              <a:rPr lang="el-GR" dirty="0" smtClean="0"/>
              <a:t> τοποθετείται ταχύτατα μέσα στο υλικό απόψυξης.</a:t>
            </a:r>
          </a:p>
          <a:p>
            <a:r>
              <a:rPr lang="el-GR" dirty="0" smtClean="0"/>
              <a:t>Με μικροσκόπηση βεβαιώνεται ότι το γενετικό υλικό έχει παραληφθεί.</a:t>
            </a:r>
            <a:endParaRPr lang="el-GR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84784"/>
            <a:ext cx="2705369" cy="2098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7" y="4293097"/>
            <a:ext cx="288166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ανδρικού γεννητικού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pic>
        <p:nvPicPr>
          <p:cNvPr id="1026" name="Picture 2" descr="Αποτέλεσμα εικόνας για φώτο άνδρα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924944"/>
            <a:ext cx="4325094" cy="21625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, ιστορικά στοιχεία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Το 1766 ο</a:t>
            </a:r>
            <a:r>
              <a:rPr lang="en-US" sz="2400" dirty="0" smtClean="0"/>
              <a:t> </a:t>
            </a:r>
            <a:r>
              <a:rPr lang="en-US" sz="2400" dirty="0" err="1" smtClean="0"/>
              <a:t>Lazzaro</a:t>
            </a:r>
            <a:r>
              <a:rPr lang="en-US" sz="2400" dirty="0" smtClean="0"/>
              <a:t> </a:t>
            </a:r>
            <a:r>
              <a:rPr lang="en-US" sz="2400" dirty="0" err="1" smtClean="0"/>
              <a:t>Spallazani</a:t>
            </a:r>
            <a:r>
              <a:rPr lang="en-US" sz="2400" dirty="0" smtClean="0"/>
              <a:t> </a:t>
            </a:r>
            <a:r>
              <a:rPr lang="el-GR" sz="2400" dirty="0" smtClean="0"/>
              <a:t>παρατήρησε ότι το σπέρμα διατηρείται στο χιόνι</a:t>
            </a:r>
          </a:p>
          <a:p>
            <a:r>
              <a:rPr lang="el-GR" sz="2400" dirty="0" smtClean="0"/>
              <a:t>Το 1866 ο </a:t>
            </a:r>
            <a:r>
              <a:rPr lang="en-US" sz="2400" dirty="0" err="1" smtClean="0"/>
              <a:t>Montegazza</a:t>
            </a:r>
            <a:r>
              <a:rPr lang="en-US" sz="2400" dirty="0" smtClean="0"/>
              <a:t> </a:t>
            </a:r>
            <a:r>
              <a:rPr lang="el-GR" sz="2400" dirty="0" smtClean="0"/>
              <a:t>πρότεινε την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 των σπερματοζωαρίων των στρατιωτών που πέθαιναν στην μάχη.</a:t>
            </a:r>
          </a:p>
          <a:p>
            <a:r>
              <a:rPr lang="el-GR" sz="2400" dirty="0" smtClean="0"/>
              <a:t>Το 1953 έγινε η πρώτη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 σπέρματος από τους </a:t>
            </a:r>
            <a:r>
              <a:rPr lang="en-US" sz="2400" dirty="0" smtClean="0"/>
              <a:t>Sherman, Burge </a:t>
            </a:r>
            <a:r>
              <a:rPr lang="el-GR" sz="2400" dirty="0" smtClean="0"/>
              <a:t>στους -76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C. T</a:t>
            </a:r>
            <a:r>
              <a:rPr lang="el-GR" sz="2400" dirty="0" smtClean="0"/>
              <a:t>ην ίδια χρονιά έγινε και η πρώτη εγκυμοσύνη με κατεψυγμένο σπέρμα.</a:t>
            </a:r>
            <a:endParaRPr lang="en-US" sz="2400" dirty="0" smtClean="0"/>
          </a:p>
          <a:p>
            <a:r>
              <a:rPr lang="el-GR" sz="2400" dirty="0" smtClean="0"/>
              <a:t>Το 1964 έγινε η πρώτη ολοκληρωμένη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 στους -176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C.</a:t>
            </a:r>
            <a:endParaRPr lang="el-G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Γιατί γίνεται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σπέρματος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Λόγω </a:t>
            </a:r>
            <a:r>
              <a:rPr lang="el-GR" sz="2400" b="1" dirty="0" err="1" smtClean="0"/>
              <a:t>αζωοσπερμίας</a:t>
            </a:r>
            <a:r>
              <a:rPr lang="el-GR" sz="2400" dirty="0" smtClean="0"/>
              <a:t>. Σε αυτή την περίπτωση προτιμάται αντί της επαναλαμβανόμενης λήψης ορχικού (</a:t>
            </a:r>
            <a:r>
              <a:rPr lang="en-US" sz="2400" dirty="0" smtClean="0"/>
              <a:t>TESA) </a:t>
            </a:r>
            <a:r>
              <a:rPr lang="el-GR" sz="2400" dirty="0" smtClean="0"/>
              <a:t>ή ιστού επιδιδυμίδας (</a:t>
            </a:r>
            <a:r>
              <a:rPr lang="en-US" sz="2400" dirty="0" smtClean="0"/>
              <a:t>PESA).</a:t>
            </a:r>
            <a:endParaRPr lang="el-GR" sz="2400" dirty="0" smtClean="0"/>
          </a:p>
          <a:p>
            <a:r>
              <a:rPr lang="el-GR" sz="2400" dirty="0" smtClean="0"/>
              <a:t>Λόγω </a:t>
            </a:r>
            <a:r>
              <a:rPr lang="el-GR" sz="2400" i="1" dirty="0" smtClean="0"/>
              <a:t>επικείμενων θεραπειών </a:t>
            </a:r>
            <a:r>
              <a:rPr lang="el-GR" sz="2400" dirty="0" smtClean="0"/>
              <a:t>του άνδρα που θα αλλοιώσουν τα σπερματοζωάρια του (π.χ. καρκίνος όρχεων).</a:t>
            </a:r>
          </a:p>
          <a:p>
            <a:r>
              <a:rPr lang="el-GR" sz="2400" dirty="0" smtClean="0"/>
              <a:t>Λόγω </a:t>
            </a:r>
            <a:r>
              <a:rPr lang="el-GR" sz="2400" b="1" dirty="0" smtClean="0"/>
              <a:t>δυσκολίας λήψης </a:t>
            </a:r>
            <a:r>
              <a:rPr lang="el-GR" sz="2400" dirty="0" smtClean="0"/>
              <a:t>(διαταραχές στύσης, άγχος κατά την λήψη) την ημέρα της </a:t>
            </a:r>
            <a:r>
              <a:rPr lang="el-GR" sz="2400" dirty="0" err="1" smtClean="0"/>
              <a:t>ωοληψίας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Λόγω </a:t>
            </a:r>
            <a:r>
              <a:rPr lang="el-GR" sz="2400" b="1" dirty="0" smtClean="0"/>
              <a:t>απουσίας του άνδρα </a:t>
            </a:r>
            <a:r>
              <a:rPr lang="el-GR" sz="2400" dirty="0" smtClean="0"/>
              <a:t>την ημέρα της </a:t>
            </a:r>
            <a:r>
              <a:rPr lang="el-GR" sz="2400" dirty="0" err="1" smtClean="0"/>
              <a:t>ωοληψίας</a:t>
            </a:r>
            <a:r>
              <a:rPr lang="el-GR" sz="2400" dirty="0" smtClean="0"/>
              <a:t> (π.χ. άνδρες που ταξιδεύουν, ναυτικοί).</a:t>
            </a:r>
          </a:p>
          <a:p>
            <a:r>
              <a:rPr lang="el-GR" sz="2400" dirty="0" smtClean="0"/>
              <a:t>Για την εξασφάλιση της </a:t>
            </a:r>
            <a:r>
              <a:rPr lang="el-GR" sz="2400" b="1" dirty="0" smtClean="0"/>
              <a:t>μεταθανάτιας γονιμοποίησης</a:t>
            </a:r>
            <a:r>
              <a:rPr lang="el-GR" sz="2400" dirty="0" smtClean="0"/>
              <a:t>.</a:t>
            </a:r>
          </a:p>
          <a:p>
            <a:endParaRPr lang="el-GR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καταστροφή των σπερματοζωαρίων κατά την </a:t>
            </a:r>
            <a:r>
              <a:rPr lang="el-GR" sz="4000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sz="4000" b="1" dirty="0" smtClean="0">
                <a:solidFill>
                  <a:srgbClr val="9B0000"/>
                </a:solidFill>
              </a:rPr>
              <a:t> </a:t>
            </a:r>
            <a:r>
              <a:rPr lang="el-GR" sz="4000" dirty="0" smtClean="0">
                <a:solidFill>
                  <a:srgbClr val="9B0000"/>
                </a:solidFill>
              </a:rPr>
              <a:t>(1 από 2)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dirty="0" smtClean="0"/>
              <a:t>Μέσα στον </a:t>
            </a:r>
            <a:r>
              <a:rPr lang="el-GR" sz="2400" dirty="0" err="1" smtClean="0"/>
              <a:t>εξωκυττάριο</a:t>
            </a:r>
            <a:r>
              <a:rPr lang="el-GR" sz="2400" dirty="0" smtClean="0"/>
              <a:t> χώρο δημιουργούνται κρύσταλλοι νερού που μειώνουν το διαθέσιμο νερό.</a:t>
            </a:r>
          </a:p>
          <a:p>
            <a:pPr marL="0" indent="0">
              <a:buNone/>
            </a:pPr>
            <a:r>
              <a:rPr lang="el-GR" sz="2400" dirty="0" smtClean="0"/>
              <a:t>Στο ρευστό νερό αυξάνει σταδιακά η συγκέντρωση των </a:t>
            </a:r>
            <a:r>
              <a:rPr lang="el-GR" sz="2400" dirty="0" err="1" smtClean="0"/>
              <a:t>εξωκυτταρικών</a:t>
            </a:r>
            <a:r>
              <a:rPr lang="el-GR" sz="2400" dirty="0" smtClean="0"/>
              <a:t> ουσιών και το διάλυμα γίνεται υπέρτονο.</a:t>
            </a:r>
          </a:p>
          <a:p>
            <a:pPr marL="0" indent="0">
              <a:buNone/>
            </a:pPr>
            <a:r>
              <a:rPr lang="el-GR" sz="2400" dirty="0" smtClean="0"/>
              <a:t>Λόγω της </a:t>
            </a:r>
            <a:r>
              <a:rPr lang="el-GR" sz="2400" dirty="0" err="1" smtClean="0"/>
              <a:t>υπερτονικότητας</a:t>
            </a:r>
            <a:r>
              <a:rPr lang="el-GR" sz="2400" dirty="0" smtClean="0"/>
              <a:t> του </a:t>
            </a:r>
            <a:r>
              <a:rPr lang="el-GR" sz="2400" dirty="0" err="1" smtClean="0"/>
              <a:t>εξωκυτταρικού</a:t>
            </a:r>
            <a:r>
              <a:rPr lang="el-GR" sz="2400" dirty="0" smtClean="0"/>
              <a:t> υγρού εξέρχεται νερό από τα σπερματοζωάρια και καταστρέφονται.</a:t>
            </a:r>
          </a:p>
          <a:p>
            <a:pPr marL="0" indent="0">
              <a:buNone/>
            </a:pPr>
            <a:r>
              <a:rPr lang="el-GR" sz="2400" dirty="0" smtClean="0"/>
              <a:t>Επιπλέον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r>
              <a:rPr lang="el-GR" sz="2400" dirty="0" smtClean="0"/>
              <a:t>Η ψύξη προκαλεί την απομάκρυνση των δύο </a:t>
            </a:r>
            <a:r>
              <a:rPr lang="el-GR" sz="2400" dirty="0" err="1" smtClean="0"/>
              <a:t>φωσφολιπιδικών</a:t>
            </a:r>
            <a:r>
              <a:rPr lang="el-GR" sz="2400" dirty="0" smtClean="0"/>
              <a:t> </a:t>
            </a:r>
            <a:r>
              <a:rPr lang="el-GR" sz="2400" dirty="0" err="1" smtClean="0"/>
              <a:t>διπλοστοιβάδων</a:t>
            </a:r>
            <a:r>
              <a:rPr lang="el-GR" sz="2400" dirty="0" smtClean="0"/>
              <a:t> που δεν επανέρχονται μετά την απόψυξη.</a:t>
            </a:r>
          </a:p>
          <a:p>
            <a:r>
              <a:rPr lang="el-GR" sz="2400" dirty="0" smtClean="0"/>
              <a:t>Τα κανάλια ιόντων παθαίνουν βλάβες.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05664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Η καταστροφή των σπερματοζωαρίων κατά την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</a:t>
            </a:r>
            <a:r>
              <a:rPr lang="el-GR" sz="4000" dirty="0" smtClean="0">
                <a:solidFill>
                  <a:srgbClr val="9B0000"/>
                </a:solidFill>
              </a:rPr>
              <a:t>(2 από 2)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Σκοτώνει τα σπερματοζωάρια</a:t>
            </a:r>
          </a:p>
          <a:p>
            <a:r>
              <a:rPr lang="el-GR" sz="2400" dirty="0" smtClean="0"/>
              <a:t>Μειώνει την κινητικότητα των υπολοίπων</a:t>
            </a:r>
          </a:p>
          <a:p>
            <a:r>
              <a:rPr lang="el-GR" sz="2400" dirty="0" smtClean="0"/>
              <a:t>Αλλοιώνει τους μοριακούς μηχανισμούς εισόδου των σπερματοζωαρίων στο ωάριο.</a:t>
            </a:r>
          </a:p>
          <a:p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Όλες οι αλλοιώσεις γίνονται κατά την διάρκεια της ψύξης και όχι κατά την απόψυξη.</a:t>
            </a:r>
          </a:p>
          <a:p>
            <a:pPr marL="0" indent="0"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Ποιο γενετικό υλικό μπορεί να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κρυοσυντηρηθεί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Σπερματοζωάρια</a:t>
            </a:r>
          </a:p>
          <a:p>
            <a:r>
              <a:rPr lang="el-GR" sz="2800" dirty="0" smtClean="0"/>
              <a:t>Ορχικός ιστός</a:t>
            </a:r>
          </a:p>
          <a:p>
            <a:r>
              <a:rPr lang="el-GR" sz="2800" dirty="0" smtClean="0"/>
              <a:t>Ωάρια</a:t>
            </a:r>
          </a:p>
          <a:p>
            <a:r>
              <a:rPr lang="el-GR" sz="2800" dirty="0" smtClean="0"/>
              <a:t>Ωοθηκικός ιστός</a:t>
            </a:r>
          </a:p>
          <a:p>
            <a:r>
              <a:rPr lang="el-GR" sz="2800" dirty="0" smtClean="0"/>
              <a:t>Έμβρυα</a:t>
            </a:r>
            <a:endParaRPr lang="el-GR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επιλογή των σπερματοζωαρίων για </a:t>
            </a:r>
            <a:r>
              <a:rPr lang="el-GR" b="1" dirty="0" err="1" smtClean="0">
                <a:solidFill>
                  <a:srgbClr val="C00000"/>
                </a:solidFill>
              </a:rPr>
              <a:t>κρυοσυντήρηση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Δεν καταψύχονται όλα τα σπερματοζωάρια, γίνεται επιλογή των καλύτερων από αυτά. </a:t>
            </a:r>
          </a:p>
          <a:p>
            <a:pPr marL="0" indent="0">
              <a:buNone/>
            </a:pPr>
            <a:r>
              <a:rPr lang="el-GR" sz="2400" dirty="0" smtClean="0"/>
              <a:t>Η επιλογή γίνεται με εργαστηριακές τεχνικές όπως η </a:t>
            </a:r>
            <a:r>
              <a:rPr lang="el-GR" sz="2400" dirty="0" err="1" smtClean="0"/>
              <a:t>φυγοκέντρηση</a:t>
            </a:r>
            <a:r>
              <a:rPr lang="el-GR" sz="2400" dirty="0" smtClean="0"/>
              <a:t> με διαβάθμιση πυκνότητας </a:t>
            </a:r>
            <a:r>
              <a:rPr lang="en-US" sz="2400" dirty="0" smtClean="0"/>
              <a:t>(</a:t>
            </a:r>
            <a:r>
              <a:rPr lang="en-US" sz="2400" dirty="0" err="1" smtClean="0"/>
              <a:t>Percol</a:t>
            </a:r>
            <a:r>
              <a:rPr lang="en-US" sz="2400" dirty="0" smtClean="0"/>
              <a:t>) </a:t>
            </a:r>
            <a:r>
              <a:rPr lang="el-GR" sz="2400" dirty="0" smtClean="0"/>
              <a:t>και η καλλιέργεια σε ειδικά υλικά (</a:t>
            </a:r>
            <a:r>
              <a:rPr lang="en-US" sz="2400" dirty="0" smtClean="0"/>
              <a:t>swim-up).</a:t>
            </a:r>
            <a:endParaRPr lang="el-G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Η τεχνικές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κρυοσυντήρησης</a:t>
            </a:r>
            <a:r>
              <a:rPr lang="el-GR" b="1" dirty="0" smtClean="0">
                <a:solidFill>
                  <a:srgbClr val="9B0000"/>
                </a:solidFill>
              </a:rPr>
              <a:t> του σπέρματος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/>
              <a:t>Η αργή ψύξη</a:t>
            </a:r>
          </a:p>
          <a:p>
            <a:pPr marL="0" indent="0">
              <a:buNone/>
            </a:pPr>
            <a:r>
              <a:rPr lang="el-GR" sz="2400" dirty="0" smtClean="0"/>
              <a:t>Γίνεται προοδευτική ψύξη των κυττάρων εντός 2 – 4 ωρών σε 2 ή 3 βήματα (βλ. διαδικασία ψύξης σπερματοζωαρίων) με χρήση αυτοματοποιημένου ή μη αυτοματοποιημένου καταψύκτη.</a:t>
            </a:r>
          </a:p>
          <a:p>
            <a:pPr>
              <a:buNone/>
            </a:pPr>
            <a:r>
              <a:rPr lang="el-GR" sz="2400" b="1" dirty="0" smtClean="0"/>
              <a:t>Η ταχεία ψύξη</a:t>
            </a:r>
          </a:p>
          <a:p>
            <a:pPr marL="0" indent="0">
              <a:buNone/>
            </a:pPr>
            <a:r>
              <a:rPr lang="el-GR" sz="2400" dirty="0" smtClean="0"/>
              <a:t>Το </a:t>
            </a:r>
            <a:r>
              <a:rPr lang="el-GR" sz="2400" dirty="0" err="1" smtClean="0"/>
              <a:t>δείγµα</a:t>
            </a:r>
            <a:r>
              <a:rPr lang="el-GR" sz="2400" dirty="0" smtClean="0"/>
              <a:t> </a:t>
            </a:r>
            <a:r>
              <a:rPr lang="el-GR" sz="2400" dirty="0" err="1" smtClean="0"/>
              <a:t>αναµιγνύεται</a:t>
            </a:r>
            <a:r>
              <a:rPr lang="el-GR" sz="2400" dirty="0" smtClean="0"/>
              <a:t> αρχικά στάγδην µε ίσο όγκο κρύου </a:t>
            </a:r>
            <a:r>
              <a:rPr lang="el-GR" sz="2400" dirty="0" err="1" smtClean="0"/>
              <a:t>κρυοπροστατευτικού</a:t>
            </a:r>
            <a:r>
              <a:rPr lang="el-GR" sz="2400" dirty="0" smtClean="0"/>
              <a:t> υλικού. Το µ</a:t>
            </a:r>
            <a:r>
              <a:rPr lang="el-GR" sz="2400" dirty="0" err="1" smtClean="0"/>
              <a:t>ίγµα</a:t>
            </a:r>
            <a:r>
              <a:rPr lang="el-GR" sz="2400" dirty="0" smtClean="0"/>
              <a:t> φορτώνεται στους </a:t>
            </a:r>
            <a:r>
              <a:rPr lang="el-GR" sz="2400" dirty="0" err="1" smtClean="0"/>
              <a:t>περιέκτες</a:t>
            </a:r>
            <a:r>
              <a:rPr lang="el-GR" sz="2400" dirty="0" smtClean="0"/>
              <a:t> και επωάζεται στους 4</a:t>
            </a:r>
            <a:r>
              <a:rPr lang="el-GR" sz="2400" baseline="30000" dirty="0" smtClean="0"/>
              <a:t>ο </a:t>
            </a:r>
            <a:r>
              <a:rPr lang="el-GR" sz="2400" dirty="0" smtClean="0"/>
              <a:t>C για 10 </a:t>
            </a:r>
            <a:r>
              <a:rPr lang="el-GR" sz="2400" dirty="0" err="1" smtClean="0"/>
              <a:t>min</a:t>
            </a:r>
            <a:r>
              <a:rPr lang="el-GR" sz="2400" dirty="0" smtClean="0"/>
              <a:t>. Οι </a:t>
            </a:r>
            <a:r>
              <a:rPr lang="el-GR" sz="2400" dirty="0" err="1" smtClean="0"/>
              <a:t>περιέκτες</a:t>
            </a:r>
            <a:r>
              <a:rPr lang="el-GR" sz="2400" dirty="0" smtClean="0"/>
              <a:t> στη συνέχεια τοποθετούνται σε απόσταση 15 - 20 cm πάνω από το επίπεδο του υγρού αζώτου (-80</a:t>
            </a:r>
            <a:r>
              <a:rPr lang="el-GR" sz="2400" baseline="30000" dirty="0" smtClean="0"/>
              <a:t>ο </a:t>
            </a:r>
            <a:r>
              <a:rPr lang="el-GR" sz="2400" dirty="0" smtClean="0"/>
              <a:t>C) για 15 </a:t>
            </a:r>
            <a:r>
              <a:rPr lang="el-GR" sz="2400" dirty="0" err="1" smtClean="0"/>
              <a:t>min</a:t>
            </a:r>
            <a:r>
              <a:rPr lang="el-GR" sz="2400" dirty="0" smtClean="0"/>
              <a:t>. Κατόπιν, οι </a:t>
            </a:r>
            <a:r>
              <a:rPr lang="el-GR" sz="2400" dirty="0" err="1" smtClean="0"/>
              <a:t>περιέκτες</a:t>
            </a:r>
            <a:r>
              <a:rPr lang="el-GR" sz="2400" dirty="0" smtClean="0"/>
              <a:t> βυθίζονται στο υγρό άζωτο στους -196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Η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βιολογικού υλικού με χαμηλό όγκο σπερματοζωαρίων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Στις τράπεζες </a:t>
            </a:r>
            <a:r>
              <a:rPr lang="el-GR" sz="2400" dirty="0" err="1" smtClean="0"/>
              <a:t>κρυοσυντήρησης</a:t>
            </a:r>
            <a:r>
              <a:rPr lang="el-GR" sz="2400" dirty="0" smtClean="0"/>
              <a:t> εφαρμόζονται διαφορετικά πρωτόκολλα όταν υπάρχουν δείγματα με λίγα σπερματοζωάρια (από διαδικασίες </a:t>
            </a:r>
            <a:r>
              <a:rPr lang="en-US" sz="2400" dirty="0" smtClean="0"/>
              <a:t>PESA, MESA, TESA, </a:t>
            </a:r>
            <a:r>
              <a:rPr lang="en-US" sz="2400" dirty="0" err="1" smtClean="0"/>
              <a:t>microTESE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r>
              <a:rPr lang="el-GR" sz="2400" dirty="0" smtClean="0"/>
              <a:t>Σε αυτές τις περιπτώσεις η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 σπέρματος σε </a:t>
            </a:r>
            <a:r>
              <a:rPr lang="el-GR" sz="2400" dirty="0" err="1" smtClean="0"/>
              <a:t>περιέκτες</a:t>
            </a:r>
            <a:r>
              <a:rPr lang="el-GR" sz="2400" dirty="0" smtClean="0"/>
              <a:t> είναι αδύνατη, λόγω αριθμού, οπότε </a:t>
            </a:r>
            <a:r>
              <a:rPr lang="el-GR" sz="2400" dirty="0" err="1" smtClean="0"/>
              <a:t>κρυοσυντηρείται</a:t>
            </a:r>
            <a:r>
              <a:rPr lang="el-GR" sz="2400" dirty="0" smtClean="0"/>
              <a:t> </a:t>
            </a:r>
            <a:r>
              <a:rPr lang="el-GR" sz="2400" dirty="0" err="1" smtClean="0"/>
              <a:t>οχρικός</a:t>
            </a:r>
            <a:r>
              <a:rPr lang="el-GR" sz="2400" dirty="0" smtClean="0"/>
              <a:t> ή </a:t>
            </a:r>
            <a:r>
              <a:rPr lang="el-GR" sz="2400" dirty="0" err="1" smtClean="0"/>
              <a:t>επιδιδυμικός</a:t>
            </a:r>
            <a:r>
              <a:rPr lang="el-GR" sz="2400" dirty="0" smtClean="0"/>
              <a:t> ιστός.</a:t>
            </a:r>
            <a:r>
              <a:rPr lang="en-US" sz="2400" dirty="0" smtClean="0"/>
              <a:t>  </a:t>
            </a:r>
            <a:endParaRPr lang="el-GR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E</a:t>
            </a:r>
            <a:r>
              <a:rPr lang="el-GR" sz="3600" b="1" dirty="0" err="1" smtClean="0">
                <a:solidFill>
                  <a:srgbClr val="9B0000"/>
                </a:solidFill>
              </a:rPr>
              <a:t>λληνική</a:t>
            </a:r>
            <a:r>
              <a:rPr lang="el-GR" sz="3600" b="1" dirty="0" smtClean="0">
                <a:solidFill>
                  <a:srgbClr val="9B0000"/>
                </a:solidFill>
              </a:rPr>
              <a:t> νομοθεσία και </a:t>
            </a:r>
            <a:r>
              <a:rPr lang="el-GR" sz="3600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sz="3600" b="1" dirty="0" smtClean="0">
                <a:solidFill>
                  <a:srgbClr val="9B0000"/>
                </a:solidFill>
              </a:rPr>
              <a:t> ανδρικού γεννητικού υλικού</a:t>
            </a:r>
            <a:endParaRPr lang="el-GR" sz="36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/>
              <a:t>Νόμος 3305</a:t>
            </a:r>
            <a:r>
              <a:rPr lang="en-US" sz="2400" b="1" dirty="0" smtClean="0"/>
              <a:t>:2005</a:t>
            </a:r>
          </a:p>
          <a:p>
            <a:pPr marL="0" indent="0">
              <a:buNone/>
            </a:pPr>
            <a:r>
              <a:rPr lang="el-GR" sz="2400" dirty="0" err="1" smtClean="0"/>
              <a:t>Κρυοσυντήρηση</a:t>
            </a:r>
            <a:r>
              <a:rPr lang="el-GR" sz="2400" dirty="0" smtClean="0"/>
              <a:t> σπέρματος και ορχικού ιστού</a:t>
            </a:r>
            <a:endParaRPr lang="en-US" sz="2400" dirty="0" smtClean="0"/>
          </a:p>
          <a:p>
            <a:pPr marL="0" indent="0">
              <a:buNone/>
            </a:pPr>
            <a:r>
              <a:rPr lang="el-GR" sz="2400" dirty="0" smtClean="0"/>
              <a:t>Αν το σπέρμα έχει κατατεθεί από τρίτο δότη διατηρείται μέχρι </a:t>
            </a:r>
            <a:r>
              <a:rPr lang="el-GR" sz="2400" b="1" dirty="0" smtClean="0"/>
              <a:t>δέκα</a:t>
            </a:r>
            <a:r>
              <a:rPr lang="el-GR" sz="2400" dirty="0" smtClean="0"/>
              <a:t> έτη</a:t>
            </a:r>
          </a:p>
          <a:p>
            <a:pPr marL="0" indent="0">
              <a:buNone/>
            </a:pPr>
            <a:r>
              <a:rPr lang="el-GR" sz="2400" dirty="0" smtClean="0"/>
              <a:t>Αν το σπέρμα ή ο ορχικός ιστός έχει κατατεθεί μόνο για μελλοντική προσωπική χρήση στο πλαίσιο εφαρμογής μεθόδων Ι.Υ.Α., μέχρι </a:t>
            </a:r>
            <a:r>
              <a:rPr lang="el-GR" sz="2400" b="1" dirty="0" smtClean="0"/>
              <a:t>πέντε</a:t>
            </a:r>
            <a:r>
              <a:rPr lang="el-GR" sz="2400" dirty="0" smtClean="0"/>
              <a:t> έτη. 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Με άδεια από την Εθνική Αρχή Ι.Υ.Α. ο χρόνος αυτός μπορεί να παραταθεί.</a:t>
            </a:r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Αίτηση για την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γενετικού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>
                <a:hlinkClick r:id="rId2"/>
              </a:rPr>
              <a:t>http://eaiya.gov.gr/wp-content/uploads/2015/07/</a:t>
            </a:r>
            <a:r>
              <a:rPr lang="el-GR" sz="2000" dirty="0" smtClean="0">
                <a:hlinkClick r:id="rId2"/>
              </a:rPr>
              <a:t>Κατάψυξη-και-Αποθήκευση-Γενετικού-Υλικού.</a:t>
            </a:r>
            <a:r>
              <a:rPr lang="en-US" sz="2000" dirty="0" err="1" smtClean="0">
                <a:hlinkClick r:id="rId2"/>
              </a:rPr>
              <a:t>pdf</a:t>
            </a:r>
            <a:endParaRPr lang="el-GR" sz="2000" dirty="0" smtClean="0"/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492896"/>
            <a:ext cx="60960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Η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γυναικείου γεννητικού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pic>
        <p:nvPicPr>
          <p:cNvPr id="23554" name="Picture 2" descr="Free stock photo of woman, desk, laptop, wor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92896"/>
            <a:ext cx="592455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ωαρίων,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b="1" dirty="0" smtClean="0">
                <a:solidFill>
                  <a:srgbClr val="9B0000"/>
                </a:solidFill>
              </a:rPr>
              <a:t>γιατί επιλέγεται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Γιατί λόγω επικείμενων τοξικών θεραπειών υπάρχει ο κίνδυνος καταστροφής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 και ωαρίων (π.χ. καρκίνος ωοθηκών).</a:t>
            </a:r>
          </a:p>
          <a:p>
            <a:r>
              <a:rPr lang="el-GR" sz="2400" dirty="0" smtClean="0"/>
              <a:t>Για να επιτύχει μεγάλο αριθμό καλής ποιότητας ωαρίων με ορμονική διέγερση και στην ηλικία κάτω των 30 ετών.</a:t>
            </a:r>
          </a:p>
          <a:p>
            <a:r>
              <a:rPr lang="el-GR" sz="2400" dirty="0" smtClean="0"/>
              <a:t>Γιατί η γυναίκα λόγω άλλων υποχρεώσεων αργεί να τεκνοποιήσει και θέλει μετά τα 35 – 40 να τεκνοποιήσει με δικά της ωάρια.</a:t>
            </a:r>
            <a:endParaRPr lang="el-GR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ωαρίων,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b="1" dirty="0" smtClean="0">
                <a:solidFill>
                  <a:srgbClr val="9B0000"/>
                </a:solidFill>
              </a:rPr>
              <a:t>δανεικά ωάρια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Εάν η γυναίκα έχει ωοθηκική ανεπάρκεια, πρόωρη εμμηνόπαυση, εμμηνόπαυση και γενικά δεν μπορεί να παράγει καλής ποιότητας ωάρια και επιπλέον δεν έχει καταψύξει δικά της  τα δανεικά ωάρια είναι η μόνη λύση.</a:t>
            </a:r>
          </a:p>
          <a:p>
            <a:pPr marL="0" indent="0">
              <a:buNone/>
            </a:pPr>
            <a:r>
              <a:rPr lang="el-GR" sz="2400" dirty="0" smtClean="0"/>
              <a:t>Τα ωάρια μπορεί να προέρχονται από δότριες του Μ.Ι.Υ.Α. είτε από τράπεζες ωαρίων.</a:t>
            </a:r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ωαρίων,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b="1" dirty="0" smtClean="0">
                <a:solidFill>
                  <a:srgbClr val="9B0000"/>
                </a:solidFill>
              </a:rPr>
              <a:t>η ευπάθεια των ωαρίων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+mj-lt"/>
              </a:rPr>
              <a:t>Τα ωάρια, είναι τα μεγαλύτερα κύτταρα του οργανισμού, κατά συνέπεια περιέχουν πολύ νερό που δημιουργεί κρυστάλλους αν καταψυχθούν οι οποίοι τα καταστρέφουν.</a:t>
            </a:r>
          </a:p>
          <a:p>
            <a:pPr marL="0" indent="0">
              <a:buNone/>
            </a:pPr>
            <a:r>
              <a:rPr lang="el-GR" sz="2400" dirty="0" smtClean="0">
                <a:latin typeface="+mj-lt"/>
              </a:rPr>
              <a:t>Για να καταψυχθούν με επιτυχία, τα ωάρια πρώτα αφυδατώνονται και στη συνέχεια το νερό αντικαθίστανται από </a:t>
            </a:r>
            <a:r>
              <a:rPr lang="el-GR" sz="2400" dirty="0" err="1" smtClean="0">
                <a:latin typeface="+mj-lt"/>
              </a:rPr>
              <a:t>κρυοπροστατευτική</a:t>
            </a:r>
            <a:r>
              <a:rPr lang="el-GR" sz="2400" dirty="0" smtClean="0">
                <a:latin typeface="+mj-lt"/>
              </a:rPr>
              <a:t> ουσία.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l-GR" sz="2400" dirty="0" smtClean="0">
                <a:latin typeface="+mj-lt"/>
              </a:rPr>
              <a:t>Στη συνέχεια ψύχονται και διατηρούνται στους -196</a:t>
            </a:r>
            <a:r>
              <a:rPr lang="en-US" sz="2400" baseline="30000" dirty="0" smtClean="0">
                <a:latin typeface="+mj-lt"/>
              </a:rPr>
              <a:t>o </a:t>
            </a:r>
            <a:r>
              <a:rPr lang="en-US" sz="2400" dirty="0" smtClean="0">
                <a:latin typeface="+mj-lt"/>
              </a:rPr>
              <a:t>C. </a:t>
            </a:r>
            <a:endParaRPr lang="el-GR" sz="2400" dirty="0"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ωαρίων, η μέθοδος της υαλοποίησης (</a:t>
            </a:r>
            <a:r>
              <a:rPr lang="en-US" b="1" dirty="0" err="1" smtClean="0">
                <a:solidFill>
                  <a:srgbClr val="9B0000"/>
                </a:solidFill>
              </a:rPr>
              <a:t>vetrification</a:t>
            </a:r>
            <a:r>
              <a:rPr lang="en-US" b="1" dirty="0" smtClean="0">
                <a:solidFill>
                  <a:srgbClr val="9B0000"/>
                </a:solidFill>
              </a:rPr>
              <a:t>)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+mj-lt"/>
              </a:rPr>
              <a:t>Αποτελεί μια νέα τεχνική, που έδωσε την δυνατότητα κατάψυξης ωαρίων, με ήπιο τρόπο, χωρίς να καταστραφούν.</a:t>
            </a:r>
          </a:p>
          <a:p>
            <a:pPr marL="0" indent="0">
              <a:buNone/>
            </a:pPr>
            <a:r>
              <a:rPr lang="el-GR" sz="2400" dirty="0" smtClean="0"/>
              <a:t>Στην υαλοποίηση, τα ωάρια ψύχονται ταχύτατα χρησιμοποιώντας υψηλή συγκέντρωση </a:t>
            </a:r>
            <a:r>
              <a:rPr lang="el-GR" sz="2400" dirty="0" err="1" smtClean="0"/>
              <a:t>κρυοπροστατευτικής</a:t>
            </a:r>
            <a:r>
              <a:rPr lang="el-GR" sz="2400" dirty="0" smtClean="0"/>
              <a:t> ουσίας. </a:t>
            </a:r>
          </a:p>
          <a:p>
            <a:pPr marL="0" indent="0">
              <a:buNone/>
            </a:pPr>
            <a:r>
              <a:rPr lang="el-GR" sz="2400" dirty="0" smtClean="0"/>
              <a:t>Το αποτέλεσμα είναι ένα συμπαγές κύτταρο </a:t>
            </a:r>
            <a:r>
              <a:rPr lang="el-GR" sz="2400" b="1" dirty="0" smtClean="0"/>
              <a:t>σαν γυαλί</a:t>
            </a:r>
            <a:r>
              <a:rPr lang="el-GR" sz="2400" dirty="0" smtClean="0"/>
              <a:t>, χωρίς παγοκρυστάλλους.</a:t>
            </a:r>
            <a:endParaRPr lang="el-GR" sz="2400" dirty="0" smtClean="0">
              <a:latin typeface="+mj-lt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619672" y="5949280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/>
              <a:t>Αναπαράσταση της μεθόδου της υαλοποίησης από το Ν</a:t>
            </a:r>
            <a:r>
              <a:rPr lang="en-US" sz="1400" dirty="0" err="1" smtClean="0"/>
              <a:t>ew</a:t>
            </a:r>
            <a:r>
              <a:rPr lang="en-US" sz="1400" dirty="0" smtClean="0"/>
              <a:t> hope fertility center</a:t>
            </a:r>
            <a:endParaRPr lang="el-GR" sz="1400" dirty="0"/>
          </a:p>
        </p:txBody>
      </p:sp>
      <p:sp>
        <p:nvSpPr>
          <p:cNvPr id="5" name="4 - Διάγραμμα ροής: Λογικό &quot;Ή&quot;">
            <a:hlinkClick r:id="rId2"/>
          </p:cNvPr>
          <p:cNvSpPr/>
          <p:nvPr/>
        </p:nvSpPr>
        <p:spPr>
          <a:xfrm>
            <a:off x="1403648" y="580526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Ο έλεγχος για μολυσματικές ασθένειες στις τράπεζες γεννητικού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Ο άνδρας/γυναίκα πριν την λήψη του σπέρματος/ωαρίων ελέγχεται για </a:t>
            </a:r>
            <a:r>
              <a:rPr lang="en-US" sz="2400" dirty="0" smtClean="0"/>
              <a:t>HIV,</a:t>
            </a:r>
            <a:r>
              <a:rPr lang="el-GR" sz="2400" dirty="0" smtClean="0"/>
              <a:t> </a:t>
            </a:r>
            <a:r>
              <a:rPr lang="en-US" sz="2400" dirty="0" smtClean="0"/>
              <a:t>HBV, HCV, </a:t>
            </a:r>
            <a:r>
              <a:rPr lang="el-GR" sz="2400" dirty="0" smtClean="0"/>
              <a:t>σύφιλη.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Οι ίδιες εξετάσεις επαναλαμβάνονται </a:t>
            </a:r>
            <a:r>
              <a:rPr lang="el-GR" sz="2400" b="1" dirty="0" smtClean="0"/>
              <a:t>6 μήνες μετά</a:t>
            </a:r>
            <a:r>
              <a:rPr lang="el-GR" sz="2400" dirty="0" smtClean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Αν και οι δύο εξετάσεις είναι αρνητικές, μόνο τότε το γεννητικό υλικό μπορεί να διατεθεί.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 </a:t>
            </a:r>
            <a:r>
              <a:rPr lang="el-GR" sz="2400" dirty="0" smtClean="0"/>
              <a:t>επιμόλυνση κατά την διάρκεια της ψύξης είναι πρακτικά αδύνατη.</a:t>
            </a:r>
            <a:endParaRPr lang="el-GR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C00000"/>
                </a:solidFill>
              </a:rPr>
              <a:t>Κρυοσυντήρηση</a:t>
            </a:r>
            <a:r>
              <a:rPr lang="el-GR" b="1" dirty="0" smtClean="0">
                <a:solidFill>
                  <a:srgbClr val="C00000"/>
                </a:solidFill>
              </a:rPr>
              <a:t> ωοθηκικού ιστού, γιατί επιλέγεται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Γυναίκες που πάσχουν από ωοθηκική ανεπάρκεια επιλέγουν την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 του ωοθηκικού ιστού.</a:t>
            </a:r>
          </a:p>
          <a:p>
            <a:pPr marL="0" indent="0">
              <a:buNone/>
            </a:pPr>
            <a:r>
              <a:rPr lang="el-GR" sz="2400" dirty="0" smtClean="0"/>
              <a:t>Ο ωοθηκικός ιστός αφαιρείται, </a:t>
            </a:r>
            <a:r>
              <a:rPr lang="el-GR" sz="2400" dirty="0" err="1" smtClean="0"/>
              <a:t>κρυοσυντηρείται</a:t>
            </a:r>
            <a:r>
              <a:rPr lang="el-GR" sz="2400" dirty="0" smtClean="0"/>
              <a:t> και είτε</a:t>
            </a:r>
            <a:r>
              <a:rPr lang="en-US" sz="2400" dirty="0" smtClean="0"/>
              <a:t>:</a:t>
            </a:r>
          </a:p>
          <a:p>
            <a:pPr marL="177800" indent="-177800">
              <a:tabLst>
                <a:tab pos="177800" algn="l"/>
              </a:tabLst>
            </a:pPr>
            <a:r>
              <a:rPr lang="el-GR" sz="2400" dirty="0" smtClean="0"/>
              <a:t>Επαναφέρεται με μεταμόσχευση στις ωοθήκες της γυναίκας.</a:t>
            </a:r>
          </a:p>
          <a:p>
            <a:pPr marL="177800" indent="-177800">
              <a:tabLst>
                <a:tab pos="177800" algn="l"/>
              </a:tabLst>
            </a:pPr>
            <a:r>
              <a:rPr lang="el-GR" sz="2400" dirty="0" smtClean="0"/>
              <a:t>Καλλιεργείται στο εργαστήριο και απελευθερώνονται ωάρια που χρησιμοποιούνται στην εξωσωματική.</a:t>
            </a:r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εμβρύων,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b="1" dirty="0" smtClean="0">
                <a:solidFill>
                  <a:srgbClr val="9B0000"/>
                </a:solidFill>
              </a:rPr>
              <a:t>γιατί επιλέγεται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Η ορμονική διέγερση προκαλεί κανονικά την παραγωγή μεγάλου αριθμού ωαρίων ενώ μικρός αριθμός αυτών επιτρέπεται να μεταφερθούν την μήτρα της γυναίκας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Πριν την </a:t>
            </a:r>
            <a:r>
              <a:rPr lang="el-GR" sz="2400" dirty="0" err="1" smtClean="0"/>
              <a:t>εμβρυομεταφορά</a:t>
            </a:r>
            <a:r>
              <a:rPr lang="el-GR" sz="2400" dirty="0" smtClean="0"/>
              <a:t> η γυναίκα δηλώνει γραπτώς πως θέλει να διατεθούν τα έμβρυα που θα περισσέψουν από την </a:t>
            </a:r>
            <a:r>
              <a:rPr lang="el-GR" sz="2400" dirty="0" err="1" smtClean="0"/>
              <a:t>εμβρυομεταφορά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</a:t>
            </a:r>
            <a:r>
              <a:rPr lang="el-GR" sz="2400" dirty="0" smtClean="0"/>
              <a:t>α κατεψυγμένα έμβρυα μπορούν να χρησιμοποιηθούν από την ίδια την γυναίκα, χωρίς να χρειασθεί ορμονική διέγερση, μέσα στα επόμενα πέντε χρόνια.</a:t>
            </a:r>
          </a:p>
          <a:p>
            <a:pPr marL="0" indent="0"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180528" y="260648"/>
            <a:ext cx="9540552" cy="1143000"/>
          </a:xfrm>
        </p:spPr>
        <p:txBody>
          <a:bodyPr>
            <a:noAutofit/>
          </a:bodyPr>
          <a:lstStyle/>
          <a:p>
            <a:r>
              <a:rPr lang="el-GR" sz="4000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sz="4000" b="1" dirty="0" smtClean="0">
                <a:solidFill>
                  <a:srgbClr val="9B0000"/>
                </a:solidFill>
              </a:rPr>
              <a:t> εμβρύων, μέθοδος Ελεγχόμενης Ποσόστωσης </a:t>
            </a:r>
            <a:r>
              <a:rPr lang="el-GR" sz="4000" b="1" dirty="0" smtClean="0">
                <a:solidFill>
                  <a:srgbClr val="9B0000"/>
                </a:solidFill>
              </a:rPr>
              <a:t/>
            </a:r>
            <a:br>
              <a:rPr lang="el-GR" sz="4000" b="1" dirty="0" smtClean="0">
                <a:solidFill>
                  <a:srgbClr val="9B0000"/>
                </a:solidFill>
              </a:rPr>
            </a:br>
            <a:r>
              <a:rPr lang="el-GR" sz="4000" b="1" dirty="0" smtClean="0">
                <a:solidFill>
                  <a:srgbClr val="9B0000"/>
                </a:solidFill>
              </a:rPr>
              <a:t>και </a:t>
            </a:r>
            <a:r>
              <a:rPr lang="el-GR" sz="4000" b="1" dirty="0" smtClean="0">
                <a:solidFill>
                  <a:srgbClr val="9B0000"/>
                </a:solidFill>
              </a:rPr>
              <a:t>Αργής Ψύξης 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Τα έμβρυα, γονιμοποιημένα ωάρια, έχουν την δυνατότητα να συντηρηθούν εύκολα σε ψύξη.</a:t>
            </a:r>
            <a:endParaRPr lang="el-GR" sz="24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068960"/>
            <a:ext cx="23622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1979712" y="566124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smtClean="0"/>
              <a:t>http://www.genesisathens.gr/</a:t>
            </a:r>
            <a:r>
              <a:rPr lang="el-GR" sz="1100" dirty="0" smtClean="0"/>
              <a:t>εξωσωματική-γονιμοποίηση/διατήρηση-εμβρύων,-ωαρίων-και-ωοθηκικού-ιστού-στην-κατάψυξη</a:t>
            </a:r>
            <a:endParaRPr lang="el-GR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67328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E</a:t>
            </a:r>
            <a:r>
              <a:rPr lang="el-GR" sz="4000" b="1" dirty="0" err="1" smtClean="0">
                <a:solidFill>
                  <a:srgbClr val="9B0000"/>
                </a:solidFill>
              </a:rPr>
              <a:t>λληνική</a:t>
            </a:r>
            <a:r>
              <a:rPr lang="el-GR" sz="4000" b="1" dirty="0" smtClean="0">
                <a:solidFill>
                  <a:srgbClr val="9B0000"/>
                </a:solidFill>
              </a:rPr>
              <a:t> νομοθεσία και </a:t>
            </a:r>
            <a:r>
              <a:rPr lang="el-GR" sz="4000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sz="4000" b="1" dirty="0" smtClean="0">
                <a:solidFill>
                  <a:srgbClr val="9B0000"/>
                </a:solidFill>
              </a:rPr>
              <a:t> γυναικείου γεννητικού υλικού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/>
              <a:t>Νόμος 3305</a:t>
            </a:r>
            <a:r>
              <a:rPr lang="en-US" sz="2400" b="1" dirty="0" smtClean="0"/>
              <a:t>:</a:t>
            </a:r>
            <a:r>
              <a:rPr lang="el-GR" sz="2400" b="1" dirty="0" smtClean="0"/>
              <a:t> </a:t>
            </a:r>
            <a:r>
              <a:rPr lang="en-US" sz="2400" b="1" dirty="0" smtClean="0"/>
              <a:t>2005</a:t>
            </a:r>
          </a:p>
          <a:p>
            <a:pPr marL="0" indent="0">
              <a:buNone/>
            </a:pPr>
            <a:r>
              <a:rPr lang="el-GR" sz="2400" u="sng" dirty="0" err="1" smtClean="0"/>
              <a:t>Κρυοσυντήρηση</a:t>
            </a:r>
            <a:r>
              <a:rPr lang="el-GR" sz="2400" u="sng" dirty="0" smtClean="0"/>
              <a:t> ωαρίων και ωοθηκικού ιστού</a:t>
            </a:r>
            <a:endParaRPr lang="en-US" sz="2400" u="sng" dirty="0" smtClean="0"/>
          </a:p>
          <a:p>
            <a:pPr marL="0" indent="0">
              <a:buNone/>
            </a:pPr>
            <a:r>
              <a:rPr lang="el-GR" sz="2400" dirty="0" smtClean="0"/>
              <a:t>Διάρκεια </a:t>
            </a:r>
            <a:r>
              <a:rPr lang="el-GR" sz="2400" b="1" dirty="0" smtClean="0"/>
              <a:t>πέντε</a:t>
            </a:r>
            <a:r>
              <a:rPr lang="el-GR" sz="2400" dirty="0" smtClean="0"/>
              <a:t> έτη.</a:t>
            </a:r>
          </a:p>
          <a:p>
            <a:pPr marL="0" indent="0">
              <a:buNone/>
            </a:pPr>
            <a:r>
              <a:rPr lang="el-GR" sz="2400" dirty="0" smtClean="0"/>
              <a:t>Με άδεια από την Εθνική Αρχή Ι.Υ.Α. ο χρόνος αυτός μπορεί να παραταθεί.</a:t>
            </a:r>
          </a:p>
          <a:p>
            <a:pPr marL="0" indent="0">
              <a:buNone/>
            </a:pPr>
            <a:r>
              <a:rPr lang="el-GR" sz="2400" u="sng" dirty="0" err="1" smtClean="0"/>
              <a:t>Κρυοσυντήρηση</a:t>
            </a:r>
            <a:r>
              <a:rPr lang="el-GR" sz="2400" u="sng" dirty="0" smtClean="0"/>
              <a:t> </a:t>
            </a:r>
            <a:r>
              <a:rPr lang="el-GR" sz="2400" u="sng" dirty="0" err="1" smtClean="0"/>
              <a:t>ζυγωτών</a:t>
            </a:r>
            <a:r>
              <a:rPr lang="el-GR" sz="2400" u="sng" dirty="0" smtClean="0"/>
              <a:t> και γονιμοποιημένων ωαρίων</a:t>
            </a:r>
          </a:p>
          <a:p>
            <a:pPr marL="0" indent="0">
              <a:buNone/>
            </a:pPr>
            <a:r>
              <a:rPr lang="el-GR" sz="2400" dirty="0" smtClean="0"/>
              <a:t>Διάρκεια </a:t>
            </a:r>
            <a:r>
              <a:rPr lang="el-GR" sz="2400" b="1" dirty="0" smtClean="0"/>
              <a:t>πέντε</a:t>
            </a:r>
            <a:r>
              <a:rPr lang="el-GR" sz="2400" dirty="0" smtClean="0"/>
              <a:t> έτη, με δυνατότητα, κατόπιν αδείας, και άλλα πέντε έτη.</a:t>
            </a:r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Εμπορικά υλικά </a:t>
            </a:r>
            <a:r>
              <a:rPr lang="el-GR" sz="4000" b="1" dirty="0" err="1" smtClean="0">
                <a:solidFill>
                  <a:srgbClr val="9B0000"/>
                </a:solidFill>
              </a:rPr>
              <a:t>κρυοσυντήρησης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hlinkClick r:id="rId2"/>
              </a:rPr>
              <a:t>Fertipro</a:t>
            </a:r>
            <a:r>
              <a:rPr lang="en-US" sz="2400" dirty="0" smtClean="0"/>
              <a:t>  </a:t>
            </a:r>
          </a:p>
          <a:p>
            <a:pPr lvl="1"/>
            <a:r>
              <a:rPr lang="el-GR" sz="2400" dirty="0" smtClean="0"/>
              <a:t>Σπέρμα </a:t>
            </a:r>
            <a:r>
              <a:rPr lang="en-US" sz="2400" dirty="0" smtClean="0"/>
              <a:t>(</a:t>
            </a:r>
            <a:r>
              <a:rPr lang="en-US" sz="2400" dirty="0" err="1" smtClean="0">
                <a:hlinkClick r:id="rId3"/>
              </a:rPr>
              <a:t>Spermfreeze</a:t>
            </a:r>
            <a:r>
              <a:rPr lang="el-GR" sz="2400" dirty="0" smtClean="0"/>
              <a:t>)</a:t>
            </a:r>
          </a:p>
          <a:p>
            <a:pPr lvl="1"/>
            <a:r>
              <a:rPr lang="el-GR" sz="2400" dirty="0" smtClean="0"/>
              <a:t>Ωάρια</a:t>
            </a:r>
            <a:r>
              <a:rPr lang="en-US" sz="2400" dirty="0" smtClean="0"/>
              <a:t> </a:t>
            </a:r>
            <a:r>
              <a:rPr lang="el-GR" sz="2400" dirty="0" smtClean="0"/>
              <a:t>(</a:t>
            </a:r>
            <a:r>
              <a:rPr lang="en-US" sz="2400" dirty="0" err="1" smtClean="0">
                <a:hlinkClick r:id="rId4"/>
              </a:rPr>
              <a:t>vetrification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lvl="1"/>
            <a:r>
              <a:rPr lang="el-GR" sz="2400" dirty="0" smtClean="0"/>
              <a:t>Έμβρυα (</a:t>
            </a:r>
            <a:r>
              <a:rPr lang="en-US" sz="2400" dirty="0" err="1" smtClean="0">
                <a:hlinkClick r:id="rId5"/>
              </a:rPr>
              <a:t>embryofreeze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r>
              <a:rPr lang="en-US" sz="2400" dirty="0" err="1" smtClean="0">
                <a:hlinkClick r:id="rId6"/>
              </a:rPr>
              <a:t>Origio</a:t>
            </a:r>
            <a:endParaRPr lang="en-US" sz="2400" dirty="0" smtClean="0"/>
          </a:p>
          <a:p>
            <a:pPr lvl="1"/>
            <a:r>
              <a:rPr lang="el-GR" sz="2400" dirty="0" smtClean="0"/>
              <a:t>Ωάρια, έμβρυα, </a:t>
            </a:r>
            <a:r>
              <a:rPr lang="el-GR" sz="2400" dirty="0" err="1" smtClean="0"/>
              <a:t>βλαστοκύστες</a:t>
            </a:r>
            <a:r>
              <a:rPr lang="el-GR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>
                <a:hlinkClick r:id="rId7"/>
              </a:rPr>
              <a:t>Medicult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r>
              <a:rPr lang="en-US" sz="2400" dirty="0" smtClean="0">
                <a:hlinkClick r:id="rId8"/>
              </a:rPr>
              <a:t>Irvine scientific</a:t>
            </a:r>
            <a:endParaRPr lang="en-US" sz="24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Από τι εξαρτάται η </a:t>
            </a:r>
            <a:r>
              <a:rPr lang="el-GR" b="1" dirty="0" err="1" smtClean="0">
                <a:solidFill>
                  <a:srgbClr val="9B0000"/>
                </a:solidFill>
              </a:rPr>
              <a:t>κρυοσυντήρηση</a:t>
            </a:r>
            <a:r>
              <a:rPr lang="el-GR" b="1" dirty="0" smtClean="0">
                <a:solidFill>
                  <a:srgbClr val="9B0000"/>
                </a:solidFill>
              </a:rPr>
              <a:t> γενετικού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Από την ποιότητα του γενετικού υλικού</a:t>
            </a:r>
          </a:p>
          <a:p>
            <a:r>
              <a:rPr lang="el-GR" sz="2400" dirty="0" smtClean="0"/>
              <a:t>Από τις </a:t>
            </a:r>
            <a:r>
              <a:rPr lang="el-GR" sz="2400" dirty="0" err="1" smtClean="0"/>
              <a:t>κρυοπροστατευτικές</a:t>
            </a:r>
            <a:r>
              <a:rPr lang="el-GR" sz="2400" dirty="0" smtClean="0"/>
              <a:t> ουσίες</a:t>
            </a:r>
          </a:p>
          <a:p>
            <a:r>
              <a:rPr lang="el-GR" sz="2400" dirty="0" smtClean="0"/>
              <a:t>Από τον ρυθμό προσθήκης της </a:t>
            </a:r>
            <a:r>
              <a:rPr lang="el-GR" sz="2400" dirty="0" err="1" smtClean="0"/>
              <a:t>κρυοπροστατευτικής</a:t>
            </a:r>
            <a:r>
              <a:rPr lang="el-GR" sz="2400" dirty="0" smtClean="0"/>
              <a:t> ουσίας</a:t>
            </a:r>
          </a:p>
          <a:p>
            <a:r>
              <a:rPr lang="el-GR" sz="2400" dirty="0" smtClean="0"/>
              <a:t>Από τον ρυθμό ψύξης</a:t>
            </a:r>
          </a:p>
          <a:p>
            <a:r>
              <a:rPr lang="el-GR" sz="2400" dirty="0" smtClean="0"/>
              <a:t>Από τον ρυθμό απόψυξης</a:t>
            </a:r>
          </a:p>
          <a:p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Για κάθε βιολογικό υλικό υπάρχουν και διαφορετικά πρωτόκολλα που εξαρτώνται από όλα τα παραπάνω και εξαρτώνται από την φύση των κυττάρων (ποσότητα νερού, αντοχή κυτταρικής μεμβράνης κ.α.).</a:t>
            </a:r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Οι </a:t>
            </a:r>
            <a:r>
              <a:rPr lang="el-GR" b="1" dirty="0" err="1" smtClean="0">
                <a:solidFill>
                  <a:srgbClr val="9B0000"/>
                </a:solidFill>
              </a:rPr>
              <a:t>κρυοπροστατευτικές</a:t>
            </a:r>
            <a:r>
              <a:rPr lang="el-GR" b="1" dirty="0" smtClean="0">
                <a:solidFill>
                  <a:srgbClr val="9B0000"/>
                </a:solidFill>
              </a:rPr>
              <a:t> ουσίες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sz="4000" dirty="0" smtClean="0">
                <a:solidFill>
                  <a:srgbClr val="9B0000"/>
                </a:solidFill>
              </a:rPr>
              <a:t>(1 από 3)</a:t>
            </a:r>
            <a:endParaRPr lang="el-GR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To </a:t>
            </a:r>
            <a:r>
              <a:rPr lang="el-GR" sz="2400" dirty="0" smtClean="0"/>
              <a:t>νερό του κυτταροπλάσματος δημιουργεί κρυστάλλους που καταστρέφουν το κύτταρο.</a:t>
            </a:r>
          </a:p>
          <a:p>
            <a:pPr marL="0" indent="0">
              <a:buNone/>
            </a:pPr>
            <a:r>
              <a:rPr lang="el-GR" sz="2400" dirty="0" smtClean="0"/>
              <a:t>Για τον λόγο αυτό το νερό αφαιρείται και αντικαθίσταται από </a:t>
            </a:r>
            <a:r>
              <a:rPr lang="el-GR" sz="2400" dirty="0" err="1" smtClean="0"/>
              <a:t>κρυοπροστατευτικές</a:t>
            </a:r>
            <a:r>
              <a:rPr lang="el-GR" sz="2400" dirty="0" smtClean="0"/>
              <a:t> ουσίες </a:t>
            </a:r>
            <a:r>
              <a:rPr lang="en-US" sz="2400" dirty="0" smtClean="0"/>
              <a:t>(</a:t>
            </a:r>
            <a:r>
              <a:rPr lang="en-US" sz="2400" dirty="0" err="1" smtClean="0"/>
              <a:t>cryoprotectants</a:t>
            </a:r>
            <a:r>
              <a:rPr lang="en-US" sz="2400" dirty="0" smtClean="0"/>
              <a:t>, </a:t>
            </a:r>
            <a:r>
              <a:rPr lang="en-US" sz="2400" b="1" dirty="0" smtClean="0"/>
              <a:t>CPA</a:t>
            </a:r>
            <a:r>
              <a:rPr lang="en-US" sz="2400" dirty="0" smtClean="0"/>
              <a:t>) </a:t>
            </a:r>
            <a:r>
              <a:rPr lang="el-GR" sz="2400" dirty="0" smtClean="0"/>
              <a:t>που χαμηλώνουν το σημείο τήξης του κυττάρου</a:t>
            </a:r>
            <a:r>
              <a:rPr lang="en-US" sz="2400" dirty="0" smtClean="0"/>
              <a:t> (</a:t>
            </a:r>
            <a:r>
              <a:rPr lang="en-US" sz="2400" dirty="0" err="1" smtClean="0"/>
              <a:t>Polge</a:t>
            </a:r>
            <a:r>
              <a:rPr lang="en-US" sz="2400" dirty="0" smtClean="0"/>
              <a:t>, 1949)</a:t>
            </a:r>
            <a:r>
              <a:rPr lang="el-GR" sz="2400" dirty="0" smtClean="0"/>
              <a:t>,  π.χ. τα αντιψυκτικά των αυτοκινήτων.</a:t>
            </a:r>
          </a:p>
          <a:p>
            <a:pPr marL="0" indent="0">
              <a:buNone/>
            </a:pPr>
            <a:r>
              <a:rPr lang="el-GR" sz="2400" dirty="0" smtClean="0"/>
              <a:t>Εκτός από </a:t>
            </a:r>
            <a:r>
              <a:rPr lang="en-US" sz="2400" dirty="0" smtClean="0"/>
              <a:t>CPA </a:t>
            </a:r>
            <a:r>
              <a:rPr lang="el-GR" sz="2400" dirty="0" smtClean="0"/>
              <a:t>τα διαλύματα </a:t>
            </a:r>
            <a:r>
              <a:rPr lang="el-GR" sz="2400" dirty="0" err="1" smtClean="0"/>
              <a:t>κρυοσυντήρησης</a:t>
            </a:r>
            <a:r>
              <a:rPr lang="el-GR" sz="2400" dirty="0" smtClean="0"/>
              <a:t> περιέχουν </a:t>
            </a:r>
            <a:r>
              <a:rPr lang="en-US" sz="2400" b="1" dirty="0" smtClean="0"/>
              <a:t>EDTA </a:t>
            </a:r>
            <a:r>
              <a:rPr lang="el-GR" sz="2400" b="1" dirty="0" smtClean="0"/>
              <a:t>για την δέσμευση του </a:t>
            </a:r>
            <a:r>
              <a:rPr lang="en-US" sz="2400" b="1" dirty="0" smtClean="0"/>
              <a:t>Ca </a:t>
            </a:r>
            <a:r>
              <a:rPr lang="el-GR" sz="2400" dirty="0" smtClean="0"/>
              <a:t>του κυτταρικών μεμβρανών καθώς και συντηρητικές ουσίες.</a:t>
            </a:r>
            <a:endParaRPr lang="en-US" sz="2400" dirty="0" smtClean="0"/>
          </a:p>
          <a:p>
            <a:pPr marL="0" indent="0">
              <a:buNone/>
            </a:pPr>
            <a:r>
              <a:rPr lang="el-GR" sz="2400" dirty="0" smtClean="0"/>
              <a:t>Απαραίτητη προϋπόθεση </a:t>
            </a:r>
            <a:r>
              <a:rPr lang="el-GR" sz="2400" b="1" dirty="0" smtClean="0"/>
              <a:t>να μην είναι τοξικές </a:t>
            </a:r>
            <a:r>
              <a:rPr lang="el-GR" sz="2400" dirty="0" smtClean="0"/>
              <a:t>για τα κύτταρα. </a:t>
            </a:r>
            <a:endParaRPr lang="en-US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Οι </a:t>
            </a:r>
            <a:r>
              <a:rPr lang="el-GR" b="1" dirty="0" err="1" smtClean="0">
                <a:solidFill>
                  <a:srgbClr val="9B0000"/>
                </a:solidFill>
              </a:rPr>
              <a:t>κρυοπροστατευτικές</a:t>
            </a:r>
            <a:r>
              <a:rPr lang="el-GR" b="1" dirty="0" smtClean="0">
                <a:solidFill>
                  <a:srgbClr val="9B0000"/>
                </a:solidFill>
              </a:rPr>
              <a:t> ουσίες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sz="4000" dirty="0" smtClean="0">
                <a:solidFill>
                  <a:srgbClr val="9B0000"/>
                </a:solidFill>
              </a:rPr>
              <a:t>(2 από 3)</a:t>
            </a:r>
            <a:r>
              <a:rPr lang="en-US" sz="4000" dirty="0" smtClean="0">
                <a:solidFill>
                  <a:srgbClr val="9B0000"/>
                </a:solidFill>
              </a:rPr>
              <a:t> </a:t>
            </a:r>
            <a:endParaRPr lang="el-GR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9B0000"/>
                </a:solidFill>
              </a:rPr>
              <a:t>CPA </a:t>
            </a:r>
            <a:r>
              <a:rPr lang="el-GR" sz="2800" b="1" dirty="0" smtClean="0">
                <a:solidFill>
                  <a:srgbClr val="9B0000"/>
                </a:solidFill>
              </a:rPr>
              <a:t>μικρού μοριακού βάρους</a:t>
            </a:r>
          </a:p>
          <a:p>
            <a:r>
              <a:rPr lang="el-GR" sz="2400" dirty="0" err="1" smtClean="0"/>
              <a:t>Γλυκερόλη</a:t>
            </a:r>
            <a:endParaRPr lang="en-US" sz="2400" dirty="0" smtClean="0"/>
          </a:p>
          <a:p>
            <a:r>
              <a:rPr lang="el-GR" sz="2400" dirty="0" smtClean="0"/>
              <a:t>Αιθυλική </a:t>
            </a:r>
            <a:r>
              <a:rPr lang="el-GR" sz="2400" dirty="0" err="1" smtClean="0"/>
              <a:t>γλυκόλη</a:t>
            </a:r>
            <a:endParaRPr lang="el-GR" sz="2400" dirty="0" smtClean="0"/>
          </a:p>
          <a:p>
            <a:r>
              <a:rPr lang="el-GR" sz="2400" dirty="0" err="1" smtClean="0"/>
              <a:t>Προπυλενική</a:t>
            </a:r>
            <a:r>
              <a:rPr lang="el-GR" sz="2400" dirty="0" smtClean="0"/>
              <a:t> </a:t>
            </a:r>
            <a:r>
              <a:rPr lang="el-GR" sz="2400" dirty="0" err="1" smtClean="0"/>
              <a:t>γλυκόλη</a:t>
            </a:r>
            <a:endParaRPr lang="el-GR" sz="2400" dirty="0" smtClean="0"/>
          </a:p>
          <a:p>
            <a:r>
              <a:rPr lang="en-US" sz="2400" dirty="0" smtClean="0"/>
              <a:t>DMSO (</a:t>
            </a:r>
            <a:r>
              <a:rPr lang="en-US" sz="2400" dirty="0" err="1" smtClean="0"/>
              <a:t>Dimethyl</a:t>
            </a:r>
            <a:r>
              <a:rPr lang="en-US" sz="2400" dirty="0" smtClean="0"/>
              <a:t> </a:t>
            </a:r>
            <a:r>
              <a:rPr lang="en-US" sz="2400" dirty="0" err="1" smtClean="0"/>
              <a:t>sulfocide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Οι ουσίες αυτές </a:t>
            </a:r>
            <a:r>
              <a:rPr lang="el-GR" sz="2400" b="1" dirty="0" smtClean="0"/>
              <a:t>διαπερνούν την κυτταρική μεμβράνη </a:t>
            </a:r>
            <a:r>
              <a:rPr lang="el-GR" sz="2400" dirty="0" smtClean="0"/>
              <a:t>του κυττάρου και του προκαλούν αφυδάτωση, αφού λόγω ώσμωσης το νερό θα περάσει στον </a:t>
            </a:r>
            <a:r>
              <a:rPr lang="el-GR" sz="2400" dirty="0" err="1" smtClean="0"/>
              <a:t>εξωκυττάριο</a:t>
            </a:r>
            <a:r>
              <a:rPr lang="el-GR" sz="2400" dirty="0" smtClean="0"/>
              <a:t> χώρο του δοχείου αφυδάτωσης.</a:t>
            </a: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Οι </a:t>
            </a:r>
            <a:r>
              <a:rPr lang="el-GR" sz="4000" b="1" dirty="0" err="1" smtClean="0">
                <a:solidFill>
                  <a:srgbClr val="9B0000"/>
                </a:solidFill>
              </a:rPr>
              <a:t>κρυοπροστατευτικές</a:t>
            </a:r>
            <a:r>
              <a:rPr lang="el-GR" sz="4000" b="1" dirty="0" smtClean="0">
                <a:solidFill>
                  <a:srgbClr val="9B0000"/>
                </a:solidFill>
              </a:rPr>
              <a:t> ουσίες </a:t>
            </a:r>
            <a:br>
              <a:rPr lang="el-GR" sz="4000" b="1" dirty="0" smtClean="0">
                <a:solidFill>
                  <a:srgbClr val="9B0000"/>
                </a:solidFill>
              </a:rPr>
            </a:br>
            <a:r>
              <a:rPr lang="el-GR" sz="4000" dirty="0" smtClean="0">
                <a:solidFill>
                  <a:srgbClr val="9B0000"/>
                </a:solidFill>
              </a:rPr>
              <a:t>(3 από 3)</a:t>
            </a:r>
            <a:r>
              <a:rPr lang="en-US" sz="4000" dirty="0" smtClean="0">
                <a:solidFill>
                  <a:srgbClr val="9B0000"/>
                </a:solidFill>
              </a:rPr>
              <a:t> 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9B0000"/>
                </a:solidFill>
              </a:rPr>
              <a:t>CPA </a:t>
            </a:r>
            <a:r>
              <a:rPr lang="el-GR" b="1" dirty="0" smtClean="0">
                <a:solidFill>
                  <a:srgbClr val="9B0000"/>
                </a:solidFill>
              </a:rPr>
              <a:t>μεγάλου μοριακού βάρους</a:t>
            </a:r>
          </a:p>
          <a:p>
            <a:r>
              <a:rPr lang="el-GR" sz="2400" dirty="0" err="1" smtClean="0"/>
              <a:t>Σουκρόζη</a:t>
            </a:r>
            <a:endParaRPr lang="el-GR" sz="2400" dirty="0" smtClean="0"/>
          </a:p>
          <a:p>
            <a:r>
              <a:rPr lang="el-GR" sz="2400" dirty="0" smtClean="0"/>
              <a:t>Γλυκόζη</a:t>
            </a:r>
          </a:p>
          <a:p>
            <a:r>
              <a:rPr lang="el-GR" sz="2400" dirty="0" err="1" smtClean="0"/>
              <a:t>Δεξτρόζη</a:t>
            </a:r>
            <a:endParaRPr lang="el-GR" sz="2400" dirty="0" smtClean="0"/>
          </a:p>
          <a:p>
            <a:r>
              <a:rPr lang="en-US" sz="2400" dirty="0" smtClean="0"/>
              <a:t>PVP (</a:t>
            </a:r>
            <a:r>
              <a:rPr lang="en-US" sz="2400" dirty="0" err="1" smtClean="0"/>
              <a:t>polyvinylpyrrolidone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r>
              <a:rPr lang="en-US" sz="2400" dirty="0" smtClean="0"/>
              <a:t>MPD (</a:t>
            </a:r>
            <a:r>
              <a:rPr lang="el-GR" sz="2400" dirty="0" smtClean="0"/>
              <a:t>2-μεθυλ-2,4-πεντανεδιόλη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Οι ουσίες αυτές τοποθετούνται μέσα στο δοχείο </a:t>
            </a:r>
            <a:r>
              <a:rPr lang="el-GR" sz="2400" dirty="0" err="1" smtClean="0"/>
              <a:t>κρυοσυντήρησης</a:t>
            </a:r>
            <a:r>
              <a:rPr lang="el-GR" sz="2400" dirty="0" smtClean="0"/>
              <a:t>, του οποίου αυξάνουν την ωσμωτική πίεση και προκαλούν την έξοδο του νερού από τα κύτταρα που βυθίζονται σε αυτό. </a:t>
            </a:r>
            <a:endParaRPr lang="el-G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Ο ρυθμός ψύξης του </a:t>
            </a:r>
            <a:br>
              <a:rPr lang="el-GR" b="1" dirty="0" smtClean="0">
                <a:solidFill>
                  <a:srgbClr val="9B0000"/>
                </a:solidFill>
              </a:rPr>
            </a:br>
            <a:r>
              <a:rPr lang="el-GR" b="1" dirty="0" smtClean="0">
                <a:solidFill>
                  <a:srgbClr val="9B0000"/>
                </a:solidFill>
              </a:rPr>
              <a:t>γενετικού υλικού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Αν ο ρυθμός ψύξης είναι πολύ χαμηλός τότε το νερό βγαίνει από το κύτταρο, αφυδατώνεται και νεκρώνεται.</a:t>
            </a:r>
          </a:p>
          <a:p>
            <a:r>
              <a:rPr lang="el-GR" sz="2400" dirty="0" smtClean="0"/>
              <a:t>Αν ο ρυθμός ψύξης είναι πολύ υψηλός τότε δημιουργούνται κρύσταλλοι πάγου που νεκρώνουν το κύτταρο.</a:t>
            </a:r>
          </a:p>
          <a:p>
            <a:pPr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Ο ρυθμός ψύξης (</a:t>
            </a:r>
            <a:r>
              <a:rPr lang="en-US" sz="2400" dirty="0" smtClean="0"/>
              <a:t>cooling rate) </a:t>
            </a:r>
            <a:r>
              <a:rPr lang="el-GR" sz="2400" dirty="0" smtClean="0"/>
              <a:t>έχει υπολογιστεί για πολλές ομάδες κυττάρων. Για τα σπερματοζωάρια έχει οριστεί 0,5 – 1,0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C/min </a:t>
            </a:r>
            <a:r>
              <a:rPr lang="el-GR" sz="2400" dirty="0" smtClean="0"/>
              <a:t>μέχρι τους 5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C, 1 – 10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C </a:t>
            </a:r>
            <a:r>
              <a:rPr lang="el-GR" sz="2400" dirty="0" smtClean="0"/>
              <a:t>μέχρι τους -80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 </a:t>
            </a:r>
            <a:r>
              <a:rPr lang="el-GR" sz="2400" dirty="0" smtClean="0"/>
              <a:t>και μετά καταψύχονται στο υγρό άζωτο στους -196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n-US" sz="2400" dirty="0" smtClean="0"/>
              <a:t>C.</a:t>
            </a:r>
            <a:endParaRPr lang="el-GR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Διαδικασία απόψυξης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Ανάλογα με την διαδικασία ψύξης υπάρχει και </a:t>
            </a:r>
            <a:r>
              <a:rPr lang="el-GR" sz="2400" b="1" dirty="0" smtClean="0"/>
              <a:t>συγκεκριμένη διαδικασία απόψυξης</a:t>
            </a:r>
            <a:r>
              <a:rPr lang="el-GR" sz="2400" dirty="0" smtClean="0"/>
              <a:t> αφού τα κύτταρα που αποψύχονται μπορούν να καταστραφούν εξίσου από κρυστάλλους πάγου αφού το νερό που λιώνει </a:t>
            </a:r>
            <a:r>
              <a:rPr lang="el-GR" sz="2400" b="1" dirty="0" err="1" smtClean="0"/>
              <a:t>ανακρυσταλλώνεται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1739</Words>
  <Application>Microsoft Office PowerPoint</Application>
  <PresentationFormat>Προβολή στην οθόνη (4:3)</PresentationFormat>
  <Paragraphs>175</Paragraphs>
  <Slides>35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Θέμα του Office</vt:lpstr>
      <vt:lpstr>Θεωρία Μεθόδων Υποβοηθούμενης Αναπαραγωγής</vt:lpstr>
      <vt:lpstr>Ποιο γενετικό υλικό μπορεί να κρυοσυντηρηθεί</vt:lpstr>
      <vt:lpstr>Ο έλεγχος για μολυσματικές ασθένειες στις τράπεζες γεννητικού υλικού</vt:lpstr>
      <vt:lpstr>Από τι εξαρτάται η κρυοσυντήρηση γενετικού υλικού</vt:lpstr>
      <vt:lpstr>Οι κρυοπροστατευτικές ουσίες  (1 από 3)</vt:lpstr>
      <vt:lpstr>Οι κρυοπροστατευτικές ουσίες  (2 από 3) </vt:lpstr>
      <vt:lpstr>Οι κρυοπροστατευτικές ουσίες  (3 από 3) </vt:lpstr>
      <vt:lpstr>Ο ρυθμός ψύξης του  γενετικού υλικού</vt:lpstr>
      <vt:lpstr>Διαδικασία απόψυξης</vt:lpstr>
      <vt:lpstr>Οι σύγχρονοι καταψύκτες</vt:lpstr>
      <vt:lpstr>Oι περιέκτες κρυοσυντήρησης</vt:lpstr>
      <vt:lpstr>Xρήση παγετών για ψύξη (1 από 2)</vt:lpstr>
      <vt:lpstr>Xρήση παγετών για ψύξη (2 από 2)</vt:lpstr>
      <vt:lpstr>Xρήση παγετών για απόψυξη</vt:lpstr>
      <vt:lpstr>Κρυοσυντήρηση ανδρικού γεννητικού υλικού</vt:lpstr>
      <vt:lpstr>Κρυοσυντήρηση, ιστορικά στοιχεία</vt:lpstr>
      <vt:lpstr>Γιατί γίνεται κρυοσυντήρηση σπέρματος</vt:lpstr>
      <vt:lpstr>Η καταστροφή των σπερματοζωαρίων κατά την κρυοσυντήρηση (1 από 2)</vt:lpstr>
      <vt:lpstr>Η καταστροφή των σπερματοζωαρίων κατά την κρυοσυντήρηση (2 από 2)</vt:lpstr>
      <vt:lpstr>Η επιλογή των σπερματοζωαρίων για κρυοσυντήρηση</vt:lpstr>
      <vt:lpstr>Η τεχνικές κρυοσυντήρησης του σπέρματος</vt:lpstr>
      <vt:lpstr>Η κρυοσυντήρηση βιολογικού υλικού με χαμηλό όγκο σπερματοζωαρίων</vt:lpstr>
      <vt:lpstr>Eλληνική νομοθεσία και κρυοσυντήρηση ανδρικού γεννητικού υλικού</vt:lpstr>
      <vt:lpstr>Αίτηση για την κρυοσυντήρηση γενετικού υλικού</vt:lpstr>
      <vt:lpstr>Η κρυοσυντήρηση γυναικείου γεννητικού υλικού</vt:lpstr>
      <vt:lpstr>Κρυοσυντήρηση ωαρίων,  γιατί επιλέγεται</vt:lpstr>
      <vt:lpstr>Κρυοσυντήρηση ωαρίων,  δανεικά ωάρια</vt:lpstr>
      <vt:lpstr>Κρυοσυντήρηση ωαρίων,  η ευπάθεια των ωαρίων</vt:lpstr>
      <vt:lpstr>Κρυοσυντήρηση ωαρίων, η μέθοδος της υαλοποίησης (vetrification)</vt:lpstr>
      <vt:lpstr>Κρυοσυντήρηση ωοθηκικού ιστού, γιατί επιλέγεται</vt:lpstr>
      <vt:lpstr>Κρυοσυντήρηση εμβρύων,  γιατί επιλέγεται</vt:lpstr>
      <vt:lpstr>Κρυοσυντήρηση εμβρύων, μέθοδος Ελεγχόμενης Ποσόστωσης  και Αργής Ψύξης </vt:lpstr>
      <vt:lpstr>Eλληνική νομοθεσία και κρυοσυντήρηση γυναικείου γεννητικού υλικού</vt:lpstr>
      <vt:lpstr>Εμπορικά υλικά κρυοσυντήρησης</vt:lpstr>
      <vt:lpstr>Τέλος ενότητας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 κρυοσυντήρηση γενετικού υλικού</dc:title>
  <dc:creator>Πέτρος Καρκαλούσος</dc:creator>
  <cp:lastModifiedBy>Πέτρος Καρκαλούσος</cp:lastModifiedBy>
  <cp:revision>49</cp:revision>
  <dcterms:created xsi:type="dcterms:W3CDTF">2016-08-07T19:07:48Z</dcterms:created>
  <dcterms:modified xsi:type="dcterms:W3CDTF">2017-10-26T01:21:07Z</dcterms:modified>
</cp:coreProperties>
</file>