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7" r:id="rId3"/>
    <p:sldId id="274" r:id="rId4"/>
    <p:sldId id="267" r:id="rId5"/>
    <p:sldId id="273" r:id="rId6"/>
    <p:sldId id="280" r:id="rId7"/>
    <p:sldId id="283" r:id="rId8"/>
    <p:sldId id="262" r:id="rId9"/>
    <p:sldId id="258" r:id="rId10"/>
    <p:sldId id="261" r:id="rId11"/>
    <p:sldId id="264" r:id="rId12"/>
    <p:sldId id="266" r:id="rId13"/>
    <p:sldId id="259" r:id="rId14"/>
    <p:sldId id="263" r:id="rId15"/>
    <p:sldId id="269" r:id="rId16"/>
    <p:sldId id="270" r:id="rId17"/>
    <p:sldId id="281" r:id="rId18"/>
    <p:sldId id="278" r:id="rId19"/>
    <p:sldId id="275" r:id="rId20"/>
    <p:sldId id="279" r:id="rId21"/>
    <p:sldId id="282" r:id="rId22"/>
    <p:sldId id="272" r:id="rId23"/>
    <p:sldId id="271"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8054A2-0141-4B9F-B89A-8393A1243462}" type="datetimeFigureOut">
              <a:rPr lang="el-GR" smtClean="0"/>
              <a:pPr/>
              <a:t>26/10/2017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4983079-513C-4E01-9633-64655F5F25C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054A2-0141-4B9F-B89A-8393A1243462}" type="datetimeFigureOut">
              <a:rPr lang="el-GR" smtClean="0"/>
              <a:pPr/>
              <a:t>26/10/2017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83079-513C-4E01-9633-64655F5F25C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gr/url?sa=i&amp;rct=j&amp;q=&amp;esrc=s&amp;source=images&amp;cd=&amp;cad=rja&amp;uact=8&amp;ved=&amp;url=http://adhamzaazaa.com/%D8%A7%D9%84%D8%AD%D9%82%D9%86-%D8%A7%D9%84%D9%85%D8%AC%D9%87%D8%B1%D9%89-%D9%88-%D8%A3%D8%B7%D9%81%D8%A7%D9%84-%D8%A7%D9%84%D8%A3%D9%86%D8%A7%D8%A8%D9%8A%D8%A8/&amp;psig=AFQjCNHF0PZb1xy8AZhwm0zck_JT_2R-fg&amp;ust=1471906701088250" TargetMode="External"/><Relationship Id="rId1" Type="http://schemas.openxmlformats.org/officeDocument/2006/relationships/slideLayout" Target="../slideLayouts/slideLayout2.xml"/><Relationship Id="rId5" Type="http://schemas.openxmlformats.org/officeDocument/2006/relationships/hyperlink" Target="https://www.youtube.com/watch?v=oUXuvzxRlRM"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origio.com/en/products/art-media/origior-sequential-seriestm" TargetMode="External"/><Relationship Id="rId2" Type="http://schemas.openxmlformats.org/officeDocument/2006/relationships/hyperlink" Target="http://fertipro.com/index.php?page=media" TargetMode="External"/><Relationship Id="rId1" Type="http://schemas.openxmlformats.org/officeDocument/2006/relationships/slideLayout" Target="../slideLayouts/slideLayout2.xml"/><Relationship Id="rId5" Type="http://schemas.openxmlformats.org/officeDocument/2006/relationships/hyperlink" Target="http://www.zenithbiotech.com/" TargetMode="External"/><Relationship Id="rId4" Type="http://schemas.openxmlformats.org/officeDocument/2006/relationships/hyperlink" Target="http://www.irvinesc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ifeglobalgroup.com/dishes.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rigio.com/en/products/art-media/medicult-ivm-syste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gr/url?sa=i&amp;rct=j&amp;q=&amp;esrc=s&amp;source=images&amp;cd=&amp;cad=rja&amp;uact=8&amp;ved=0ahUKEwjo3Jjo0NPOAhWCWhQKHf2eCcoQjRwIBw&amp;url=http://medical.escoglobal.com/news/miri-tl-time-lapse-embryo-incubator-monitoring-your-embryos-every-move-ivf/33/en/&amp;psig=AFQjCNHkxZ9tO_fn7h8hmF-8QVmutZBFpQ&amp;ust=1471907482351096"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time_continue=3&amp;v=QRp6UPKhDZ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ctrTitle"/>
          </p:nvPr>
        </p:nvSpPr>
        <p:spPr>
          <a:xfrm>
            <a:off x="683568" y="1628800"/>
            <a:ext cx="7772400" cy="1470025"/>
          </a:xfrm>
        </p:spPr>
        <p:txBody>
          <a:bodyPr>
            <a:normAutofit/>
          </a:bodyPr>
          <a:lstStyle/>
          <a:p>
            <a:r>
              <a:rPr lang="en-US" sz="3200" b="0" dirty="0" smtClean="0"/>
              <a:t>       </a:t>
            </a:r>
            <a:r>
              <a:rPr lang="el-GR" sz="3200" b="0" dirty="0" smtClean="0"/>
              <a:t>Θεωρία </a:t>
            </a:r>
            <a:r>
              <a:rPr lang="el-GR" sz="3200" b="1" dirty="0" smtClean="0"/>
              <a:t>Μεθόδων Υποβοηθούμενης Αναπαραγωγής</a:t>
            </a:r>
            <a:endParaRPr lang="el-GR" sz="3200" b="1" dirty="0"/>
          </a:p>
        </p:txBody>
      </p:sp>
      <p:sp>
        <p:nvSpPr>
          <p:cNvPr id="9" name="Υπότιτλος 2"/>
          <p:cNvSpPr>
            <a:spLocks noGrp="1"/>
          </p:cNvSpPr>
          <p:nvPr>
            <p:ph type="subTitle" idx="1"/>
          </p:nvPr>
        </p:nvSpPr>
        <p:spPr>
          <a:xfrm>
            <a:off x="683568" y="3068960"/>
            <a:ext cx="7776863" cy="2140223"/>
          </a:xfrm>
        </p:spPr>
        <p:txBody>
          <a:bodyPr>
            <a:noAutofit/>
          </a:bodyPr>
          <a:lstStyle/>
          <a:p>
            <a:r>
              <a:rPr lang="el-GR" sz="2400" dirty="0" smtClean="0">
                <a:solidFill>
                  <a:schemeClr val="tx1"/>
                </a:solidFill>
              </a:rPr>
              <a:t>Ενότητα</a:t>
            </a:r>
            <a:r>
              <a:rPr lang="en-US" sz="2400" dirty="0" smtClean="0">
                <a:solidFill>
                  <a:schemeClr val="tx1"/>
                </a:solidFill>
              </a:rPr>
              <a:t> </a:t>
            </a:r>
            <a:r>
              <a:rPr lang="el-GR" sz="2400" dirty="0" smtClean="0">
                <a:solidFill>
                  <a:schemeClr val="tx1"/>
                </a:solidFill>
              </a:rPr>
              <a:t>11:</a:t>
            </a:r>
            <a:r>
              <a:rPr lang="en-US" sz="2400" dirty="0" smtClean="0">
                <a:solidFill>
                  <a:schemeClr val="tx1"/>
                </a:solidFill>
              </a:rPr>
              <a:t> </a:t>
            </a:r>
            <a:r>
              <a:rPr lang="el-GR" b="1" dirty="0" smtClean="0">
                <a:solidFill>
                  <a:schemeClr val="tx1"/>
                </a:solidFill>
              </a:rPr>
              <a:t>Η καλλιέργεια του γεννητικού υλικού, η γονιμοποίηση και ανάπτυξη του εμβρύου</a:t>
            </a:r>
            <a:endParaRPr lang="el-GR" sz="2400" b="1" dirty="0" smtClean="0">
              <a:solidFill>
                <a:schemeClr val="tx1"/>
              </a:solidFill>
            </a:endParaRPr>
          </a:p>
          <a:p>
            <a:endParaRPr lang="el-GR" sz="2400" b="1" dirty="0" smtClean="0"/>
          </a:p>
          <a:p>
            <a:r>
              <a:rPr lang="el-GR" sz="2400" dirty="0" smtClean="0">
                <a:solidFill>
                  <a:schemeClr val="tx1"/>
                </a:solidFill>
              </a:rPr>
              <a:t>Πέτρος </a:t>
            </a:r>
            <a:r>
              <a:rPr lang="el-GR" sz="2400" dirty="0" err="1" smtClean="0">
                <a:solidFill>
                  <a:schemeClr val="tx1"/>
                </a:solidFill>
              </a:rPr>
              <a:t>Καρκαλούσος</a:t>
            </a:r>
            <a:endParaRPr lang="el-GR" sz="2400" dirty="0">
              <a:solidFill>
                <a:schemeClr val="tx1"/>
              </a:solidFill>
            </a:endParaRPr>
          </a:p>
          <a:p>
            <a:endParaRPr lang="en-US" sz="2400" dirty="0" smtClean="0">
              <a:solidFill>
                <a:schemeClr val="tx1"/>
              </a:solidFill>
            </a:endParaRPr>
          </a:p>
        </p:txBody>
      </p:sp>
      <p:pic>
        <p:nvPicPr>
          <p:cNvPr id="5" name="4 - Εικόνα"/>
          <p:cNvPicPr/>
          <p:nvPr/>
        </p:nvPicPr>
        <p:blipFill>
          <a:blip r:embed="rId2" cstate="print"/>
          <a:srcRect/>
          <a:stretch>
            <a:fillRect/>
          </a:stretch>
        </p:blipFill>
        <p:spPr bwMode="auto">
          <a:xfrm>
            <a:off x="2051720" y="260648"/>
            <a:ext cx="5328592" cy="1152128"/>
          </a:xfrm>
          <a:prstGeom prst="rect">
            <a:avLst/>
          </a:prstGeom>
          <a:noFill/>
          <a:ln w="9525">
            <a:noFill/>
            <a:miter lim="800000"/>
            <a:headEnd/>
            <a:tailEnd/>
          </a:ln>
        </p:spPr>
      </p:pic>
      <p:pic>
        <p:nvPicPr>
          <p:cNvPr id="6" name="Picture 1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51920" y="5733256"/>
            <a:ext cx="1971675" cy="70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Πότε ενδείκνυται η </a:t>
            </a:r>
            <a:r>
              <a:rPr lang="en-US" sz="4000" b="1" dirty="0" smtClean="0">
                <a:solidFill>
                  <a:srgbClr val="C00000"/>
                </a:solidFill>
              </a:rPr>
              <a:t>ICSI</a:t>
            </a:r>
            <a:r>
              <a:rPr lang="el-GR" sz="4000" b="1" dirty="0" smtClean="0">
                <a:solidFill>
                  <a:srgbClr val="C00000"/>
                </a:solidFill>
              </a:rPr>
              <a:t> </a:t>
            </a:r>
            <a:r>
              <a:rPr lang="el-GR" sz="4000" dirty="0" smtClean="0">
                <a:solidFill>
                  <a:srgbClr val="C00000"/>
                </a:solidFill>
              </a:rPr>
              <a:t>(1 από 2)</a:t>
            </a:r>
            <a:endParaRPr lang="el-GR" sz="4000" dirty="0"/>
          </a:p>
        </p:txBody>
      </p:sp>
      <p:sp>
        <p:nvSpPr>
          <p:cNvPr id="4" name="3 - TextBox"/>
          <p:cNvSpPr txBox="1"/>
          <p:nvPr/>
        </p:nvSpPr>
        <p:spPr>
          <a:xfrm>
            <a:off x="611560" y="1556792"/>
            <a:ext cx="8208912" cy="4154984"/>
          </a:xfrm>
          <a:prstGeom prst="rect">
            <a:avLst/>
          </a:prstGeom>
          <a:noFill/>
        </p:spPr>
        <p:txBody>
          <a:bodyPr wrap="square" rtlCol="0">
            <a:spAutoFit/>
          </a:bodyPr>
          <a:lstStyle/>
          <a:p>
            <a:r>
              <a:rPr lang="el-GR" sz="2400" dirty="0" smtClean="0"/>
              <a:t>Συνιστάται όταν η φυσική γονιμοποίηση στο </a:t>
            </a:r>
            <a:r>
              <a:rPr lang="el-GR" sz="2400" dirty="0" err="1" smtClean="0"/>
              <a:t>τρυβλίο</a:t>
            </a:r>
            <a:r>
              <a:rPr lang="el-GR" sz="2400" dirty="0" smtClean="0"/>
              <a:t> δεν μπορεί να είναι επιτυχής, λόγω κακής ποιότητας του σπέρματος.</a:t>
            </a:r>
          </a:p>
          <a:p>
            <a:r>
              <a:rPr lang="el-GR" sz="2400" dirty="0" smtClean="0"/>
              <a:t>Έχει μεγάλη επιτυχία σε ότι αφορά την γονιμοποίηση (75 – 85%) και επιλέγεται συνήθως μετά από αποτυχημένη </a:t>
            </a:r>
            <a:r>
              <a:rPr lang="en-US" sz="2400" dirty="0" smtClean="0"/>
              <a:t>IVF.</a:t>
            </a:r>
            <a:endParaRPr lang="el-GR" sz="2400" dirty="0" smtClean="0"/>
          </a:p>
          <a:p>
            <a:endParaRPr lang="el-GR" sz="2400" dirty="0"/>
          </a:p>
          <a:p>
            <a:r>
              <a:rPr lang="el-GR" sz="2400" dirty="0" smtClean="0"/>
              <a:t>Το ζευγάρι ρωτάται για το αν αποδέχεται την </a:t>
            </a:r>
            <a:r>
              <a:rPr lang="en-US" sz="2400" dirty="0" smtClean="0"/>
              <a:t>ICSI </a:t>
            </a:r>
            <a:r>
              <a:rPr lang="el-GR" sz="2400" dirty="0" smtClean="0"/>
              <a:t>γιατί τίθενται θέματα βιοηθικής αλλά και επιπλέον κόστους.</a:t>
            </a:r>
            <a:endParaRPr lang="el-GR" sz="2400" dirty="0"/>
          </a:p>
          <a:p>
            <a:endParaRPr lang="el-GR" sz="2400" dirty="0" smtClean="0"/>
          </a:p>
          <a:p>
            <a:endParaRPr lang="el-GR" sz="2400" dirty="0"/>
          </a:p>
          <a:p>
            <a:endParaRPr lang="el-G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Πότε ενδείκνυται η </a:t>
            </a:r>
            <a:r>
              <a:rPr lang="en-US" sz="4000" b="1" dirty="0" smtClean="0">
                <a:solidFill>
                  <a:srgbClr val="9B0000"/>
                </a:solidFill>
              </a:rPr>
              <a:t>ICSI</a:t>
            </a:r>
            <a:r>
              <a:rPr lang="el-GR" sz="4000" b="1" dirty="0" smtClean="0">
                <a:solidFill>
                  <a:srgbClr val="9B0000"/>
                </a:solidFill>
              </a:rPr>
              <a:t> </a:t>
            </a:r>
            <a:r>
              <a:rPr lang="el-GR" sz="4000" dirty="0" smtClean="0">
                <a:solidFill>
                  <a:srgbClr val="9B0000"/>
                </a:solidFill>
              </a:rPr>
              <a:t>(2 από 2)</a:t>
            </a:r>
            <a:endParaRPr lang="el-GR" sz="4000" dirty="0">
              <a:solidFill>
                <a:srgbClr val="9B0000"/>
              </a:solidFill>
            </a:endParaRPr>
          </a:p>
        </p:txBody>
      </p:sp>
      <p:sp>
        <p:nvSpPr>
          <p:cNvPr id="4" name="3 - TextBox"/>
          <p:cNvSpPr txBox="1"/>
          <p:nvPr/>
        </p:nvSpPr>
        <p:spPr>
          <a:xfrm>
            <a:off x="611560" y="1556792"/>
            <a:ext cx="8208912" cy="4524315"/>
          </a:xfrm>
          <a:prstGeom prst="rect">
            <a:avLst/>
          </a:prstGeom>
          <a:noFill/>
        </p:spPr>
        <p:txBody>
          <a:bodyPr wrap="square" rtlCol="0">
            <a:spAutoFit/>
          </a:bodyPr>
          <a:lstStyle/>
          <a:p>
            <a:pPr marL="358775" indent="-358775">
              <a:buFont typeface="Arial" pitchFamily="34" charset="0"/>
              <a:buChar char="•"/>
            </a:pPr>
            <a:r>
              <a:rPr lang="el-GR" sz="2400" dirty="0" smtClean="0"/>
              <a:t>Όταν υπάρχουν προβλήματα στύσης στον άνδρα και δεν μπορεί να ληφθεί εύκολα σπέρμα.</a:t>
            </a:r>
          </a:p>
          <a:p>
            <a:pPr marL="358775" indent="-358775">
              <a:buFont typeface="Arial" pitchFamily="34" charset="0"/>
              <a:buChar char="•"/>
            </a:pPr>
            <a:r>
              <a:rPr lang="el-GR" sz="2400" dirty="0" smtClean="0"/>
              <a:t>Όταν το σπέρμα είναι </a:t>
            </a:r>
            <a:r>
              <a:rPr lang="el-GR" sz="2400" dirty="0" err="1" smtClean="0"/>
              <a:t>ολιγοασθενοσπερμικό</a:t>
            </a:r>
            <a:r>
              <a:rPr lang="el-GR" sz="2400" dirty="0" smtClean="0"/>
              <a:t>.</a:t>
            </a:r>
          </a:p>
          <a:p>
            <a:pPr marL="358775" indent="-358775">
              <a:buFont typeface="Arial" pitchFamily="34" charset="0"/>
              <a:buChar char="•"/>
            </a:pPr>
            <a:r>
              <a:rPr lang="el-GR" sz="2400" dirty="0" smtClean="0"/>
              <a:t>Όταν υπάρχουν πολλές αποτυχημένες απόπειρες φυσικής γονιμοποίησης στο </a:t>
            </a:r>
            <a:r>
              <a:rPr lang="el-GR" sz="2400" dirty="0" err="1" smtClean="0"/>
              <a:t>τρυβλίο</a:t>
            </a:r>
            <a:r>
              <a:rPr lang="el-GR" sz="2400" dirty="0" smtClean="0"/>
              <a:t>.</a:t>
            </a:r>
          </a:p>
          <a:p>
            <a:pPr marL="358775" indent="-358775">
              <a:buFont typeface="Arial" pitchFamily="34" charset="0"/>
              <a:buChar char="•"/>
            </a:pPr>
            <a:r>
              <a:rPr lang="el-GR" sz="2400" dirty="0" smtClean="0"/>
              <a:t>Όταν το σπέρμα έχει ληφθεί με μεθόδους </a:t>
            </a:r>
            <a:r>
              <a:rPr lang="en-US" sz="2400" dirty="0" smtClean="0"/>
              <a:t>TESA, MESA, PESA.</a:t>
            </a:r>
          </a:p>
          <a:p>
            <a:pPr marL="358775" indent="-358775">
              <a:buFont typeface="Arial" pitchFamily="34" charset="0"/>
              <a:buChar char="•"/>
            </a:pPr>
            <a:r>
              <a:rPr lang="el-GR" sz="2400" dirty="0" smtClean="0"/>
              <a:t>Όταν τα ωάρια είναι λίγα ή και μοναδικά (λήψη από φυσικό κύκλο).</a:t>
            </a:r>
            <a:endParaRPr lang="en-US" sz="2400" dirty="0" smtClean="0"/>
          </a:p>
          <a:p>
            <a:endParaRPr lang="el-GR" sz="2400" dirty="0"/>
          </a:p>
          <a:p>
            <a:endParaRPr lang="el-GR" sz="2400" dirty="0" smtClean="0"/>
          </a:p>
          <a:p>
            <a:endParaRPr lang="el-GR" sz="2400" dirty="0"/>
          </a:p>
          <a:p>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762000" y="1295400"/>
            <a:ext cx="4038600" cy="1793875"/>
          </a:xfrm>
          <a:prstGeom prst="rect">
            <a:avLst/>
          </a:prstGeom>
          <a:noFill/>
          <a:ln w="9525">
            <a:noFill/>
            <a:miter lim="800000"/>
            <a:headEnd/>
            <a:tailEnd/>
          </a:ln>
        </p:spPr>
      </p:pic>
      <p:sp>
        <p:nvSpPr>
          <p:cNvPr id="32771" name="2 - TextBox"/>
          <p:cNvSpPr txBox="1">
            <a:spLocks noChangeArrowheads="1"/>
          </p:cNvSpPr>
          <p:nvPr/>
        </p:nvSpPr>
        <p:spPr bwMode="auto">
          <a:xfrm>
            <a:off x="1331640" y="404664"/>
            <a:ext cx="6934200" cy="707886"/>
          </a:xfrm>
          <a:prstGeom prst="rect">
            <a:avLst/>
          </a:prstGeom>
          <a:noFill/>
          <a:ln w="9525">
            <a:noFill/>
            <a:miter lim="800000"/>
            <a:headEnd/>
            <a:tailEnd/>
          </a:ln>
        </p:spPr>
        <p:txBody>
          <a:bodyPr>
            <a:spAutoFit/>
          </a:bodyPr>
          <a:lstStyle/>
          <a:p>
            <a:pPr algn="ctr"/>
            <a:r>
              <a:rPr lang="el-GR" sz="4000" b="1" dirty="0" smtClean="0">
                <a:solidFill>
                  <a:srgbClr val="C00000"/>
                </a:solidFill>
              </a:rPr>
              <a:t>Η τεχνική </a:t>
            </a:r>
            <a:r>
              <a:rPr lang="en-US" sz="4000" b="1" dirty="0" smtClean="0">
                <a:solidFill>
                  <a:srgbClr val="C00000"/>
                </a:solidFill>
              </a:rPr>
              <a:t>ICSI</a:t>
            </a:r>
            <a:r>
              <a:rPr lang="el-GR" sz="4000" b="1" dirty="0" smtClean="0">
                <a:solidFill>
                  <a:srgbClr val="C00000"/>
                </a:solidFill>
              </a:rPr>
              <a:t> </a:t>
            </a:r>
            <a:r>
              <a:rPr lang="el-GR" sz="3600" dirty="0" smtClean="0">
                <a:solidFill>
                  <a:srgbClr val="C00000"/>
                </a:solidFill>
              </a:rPr>
              <a:t>(1 από 2)</a:t>
            </a:r>
            <a:endParaRPr lang="el-GR" sz="3600" dirty="0">
              <a:solidFill>
                <a:srgbClr val="C00000"/>
              </a:solidFill>
            </a:endParaRPr>
          </a:p>
        </p:txBody>
      </p:sp>
      <p:pic>
        <p:nvPicPr>
          <p:cNvPr id="32772" name="Picture 3"/>
          <p:cNvPicPr>
            <a:picLocks noChangeAspect="1" noChangeArrowheads="1"/>
          </p:cNvPicPr>
          <p:nvPr/>
        </p:nvPicPr>
        <p:blipFill>
          <a:blip r:embed="rId3" cstate="print"/>
          <a:srcRect/>
          <a:stretch>
            <a:fillRect/>
          </a:stretch>
        </p:blipFill>
        <p:spPr bwMode="auto">
          <a:xfrm>
            <a:off x="762000" y="4267200"/>
            <a:ext cx="3933825" cy="1765300"/>
          </a:xfrm>
          <a:prstGeom prst="rect">
            <a:avLst/>
          </a:prstGeom>
          <a:noFill/>
          <a:ln w="9525">
            <a:noFill/>
            <a:miter lim="800000"/>
            <a:headEnd/>
            <a:tailEnd/>
          </a:ln>
        </p:spPr>
      </p:pic>
      <p:sp>
        <p:nvSpPr>
          <p:cNvPr id="32773" name="4 - TextBox"/>
          <p:cNvSpPr txBox="1">
            <a:spLocks noChangeArrowheads="1"/>
          </p:cNvSpPr>
          <p:nvPr/>
        </p:nvSpPr>
        <p:spPr bwMode="auto">
          <a:xfrm>
            <a:off x="609600" y="3048000"/>
            <a:ext cx="4495800" cy="1114425"/>
          </a:xfrm>
          <a:prstGeom prst="rect">
            <a:avLst/>
          </a:prstGeom>
          <a:noFill/>
          <a:ln w="9525">
            <a:noFill/>
            <a:miter lim="800000"/>
            <a:headEnd/>
            <a:tailEnd/>
          </a:ln>
        </p:spPr>
        <p:txBody>
          <a:bodyPr>
            <a:spAutoFit/>
          </a:bodyPr>
          <a:lstStyle/>
          <a:p>
            <a:pPr>
              <a:lnSpc>
                <a:spcPct val="200000"/>
              </a:lnSpc>
            </a:pPr>
            <a:r>
              <a:rPr lang="el-GR"/>
              <a:t>Πιπέττα συγκράτησης ωαρίων  </a:t>
            </a:r>
          </a:p>
          <a:p>
            <a:pPr>
              <a:lnSpc>
                <a:spcPct val="200000"/>
              </a:lnSpc>
            </a:pPr>
            <a:r>
              <a:rPr lang="el-GR"/>
              <a:t>            Πιπέττα ένεσης σπερματοζωαρίου</a:t>
            </a:r>
          </a:p>
        </p:txBody>
      </p:sp>
      <p:cxnSp>
        <p:nvCxnSpPr>
          <p:cNvPr id="7" name="6 - Ευθύγραμμο βέλος σύνδεσης"/>
          <p:cNvCxnSpPr/>
          <p:nvPr/>
        </p:nvCxnSpPr>
        <p:spPr>
          <a:xfrm rot="5400000" flipH="1" flipV="1">
            <a:off x="990600" y="2590800"/>
            <a:ext cx="1066800"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5400000" flipH="1" flipV="1">
            <a:off x="3276600" y="2819400"/>
            <a:ext cx="1676400"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rot="16200000" flipH="1">
            <a:off x="3276600" y="4495800"/>
            <a:ext cx="1066800"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777" name="11 - TextBox"/>
          <p:cNvSpPr txBox="1">
            <a:spLocks noChangeArrowheads="1"/>
          </p:cNvSpPr>
          <p:nvPr/>
        </p:nvSpPr>
        <p:spPr bwMode="auto">
          <a:xfrm>
            <a:off x="1295400" y="6172200"/>
            <a:ext cx="2667000" cy="369888"/>
          </a:xfrm>
          <a:prstGeom prst="rect">
            <a:avLst/>
          </a:prstGeom>
          <a:noFill/>
          <a:ln w="9525">
            <a:noFill/>
            <a:miter lim="800000"/>
            <a:headEnd/>
            <a:tailEnd/>
          </a:ln>
        </p:spPr>
        <p:txBody>
          <a:bodyPr>
            <a:spAutoFit/>
          </a:bodyPr>
          <a:lstStyle/>
          <a:p>
            <a:pPr algn="ctr"/>
            <a:r>
              <a:rPr lang="el-GR"/>
              <a:t>Ωάριο</a:t>
            </a:r>
          </a:p>
        </p:txBody>
      </p:sp>
      <p:cxnSp>
        <p:nvCxnSpPr>
          <p:cNvPr id="14" name="13 - Ευθύγραμμο βέλος σύνδεσης"/>
          <p:cNvCxnSpPr/>
          <p:nvPr/>
        </p:nvCxnSpPr>
        <p:spPr>
          <a:xfrm rot="5400000" flipH="1" flipV="1">
            <a:off x="2019300" y="5676900"/>
            <a:ext cx="1066800" cy="76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2779" name="Picture 4"/>
          <p:cNvPicPr>
            <a:picLocks noChangeAspect="1" noChangeArrowheads="1"/>
          </p:cNvPicPr>
          <p:nvPr/>
        </p:nvPicPr>
        <p:blipFill>
          <a:blip r:embed="rId4" cstate="print"/>
          <a:srcRect/>
          <a:stretch>
            <a:fillRect/>
          </a:stretch>
        </p:blipFill>
        <p:spPr bwMode="auto">
          <a:xfrm>
            <a:off x="5562600" y="1447800"/>
            <a:ext cx="2771775" cy="2514600"/>
          </a:xfrm>
          <a:prstGeom prst="rect">
            <a:avLst/>
          </a:prstGeom>
          <a:noFill/>
          <a:ln w="9525">
            <a:noFill/>
            <a:miter lim="800000"/>
            <a:headEnd/>
            <a:tailEnd/>
          </a:ln>
        </p:spPr>
      </p:pic>
      <p:sp>
        <p:nvSpPr>
          <p:cNvPr id="32780" name="15 - TextBox"/>
          <p:cNvSpPr txBox="1">
            <a:spLocks noChangeArrowheads="1"/>
          </p:cNvSpPr>
          <p:nvPr/>
        </p:nvSpPr>
        <p:spPr bwMode="auto">
          <a:xfrm>
            <a:off x="5638800" y="4191000"/>
            <a:ext cx="2743200" cy="1703388"/>
          </a:xfrm>
          <a:prstGeom prst="rect">
            <a:avLst/>
          </a:prstGeom>
          <a:noFill/>
          <a:ln w="9525">
            <a:noFill/>
            <a:miter lim="800000"/>
            <a:headEnd/>
            <a:tailEnd/>
          </a:ln>
        </p:spPr>
        <p:txBody>
          <a:bodyPr>
            <a:spAutoFit/>
          </a:bodyPr>
          <a:lstStyle/>
          <a:p>
            <a:pPr>
              <a:lnSpc>
                <a:spcPct val="150000"/>
              </a:lnSpc>
            </a:pPr>
            <a:r>
              <a:rPr lang="el-GR"/>
              <a:t>Γονιμοποιημένο ωάριο όπου φαίνονται οι δύο πυρήνες ωαρίου και σπερματοζωαρίου.</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Η τεχνική </a:t>
            </a:r>
            <a:r>
              <a:rPr lang="en-US" sz="4000" b="1" dirty="0" smtClean="0">
                <a:solidFill>
                  <a:srgbClr val="C00000"/>
                </a:solidFill>
              </a:rPr>
              <a:t>ICSI</a:t>
            </a:r>
            <a:r>
              <a:rPr lang="el-GR" sz="4000" b="1" dirty="0" smtClean="0">
                <a:solidFill>
                  <a:srgbClr val="C00000"/>
                </a:solidFill>
              </a:rPr>
              <a:t> </a:t>
            </a:r>
            <a:r>
              <a:rPr lang="el-GR" sz="4000" dirty="0" smtClean="0">
                <a:solidFill>
                  <a:srgbClr val="C00000"/>
                </a:solidFill>
              </a:rPr>
              <a:t>(2 από 2)</a:t>
            </a:r>
            <a:endParaRPr lang="el-GR" sz="4000" dirty="0">
              <a:solidFill>
                <a:srgbClr val="C0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1331640" y="1412776"/>
            <a:ext cx="6671325" cy="4701009"/>
          </a:xfrm>
          <a:prstGeom prst="rect">
            <a:avLst/>
          </a:prstGeom>
          <a:noFill/>
          <a:ln w="9525">
            <a:noFill/>
            <a:miter lim="800000"/>
            <a:headEnd/>
            <a:tailEnd/>
          </a:ln>
        </p:spPr>
      </p:pic>
      <p:sp>
        <p:nvSpPr>
          <p:cNvPr id="6" name="5 - Ορθογώνιο"/>
          <p:cNvSpPr/>
          <p:nvPr/>
        </p:nvSpPr>
        <p:spPr>
          <a:xfrm>
            <a:off x="323528" y="6309320"/>
            <a:ext cx="8712968" cy="307777"/>
          </a:xfrm>
          <a:prstGeom prst="rect">
            <a:avLst/>
          </a:prstGeom>
        </p:spPr>
        <p:txBody>
          <a:bodyPr wrap="square">
            <a:spAutoFit/>
          </a:bodyPr>
          <a:lstStyle/>
          <a:p>
            <a:pPr algn="ctr"/>
            <a:r>
              <a:rPr lang="en-US" sz="1400" dirty="0" smtClean="0"/>
              <a:t>http://www.layyous.com/en/assisted-reproduction/intracytoplasmic-sperm-injection-icsi/2-19</a:t>
            </a:r>
            <a:endParaRPr lang="el-G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708920"/>
            <a:ext cx="8229600" cy="1143000"/>
          </a:xfrm>
        </p:spPr>
        <p:txBody>
          <a:bodyPr>
            <a:normAutofit fontScale="90000"/>
          </a:bodyPr>
          <a:lstStyle/>
          <a:p>
            <a:r>
              <a:rPr lang="el-GR" b="1" dirty="0" smtClean="0">
                <a:solidFill>
                  <a:srgbClr val="9B0000"/>
                </a:solidFill>
              </a:rPr>
              <a:t>Η ανάπτυξη του εμβρύου στο εργαστήριο</a:t>
            </a:r>
            <a:endParaRPr lang="el-GR" b="1" dirty="0">
              <a:solidFill>
                <a:srgbClr val="9B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352800" y="304800"/>
            <a:ext cx="4743450" cy="19050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200400" y="2362200"/>
            <a:ext cx="4953000" cy="2109788"/>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3352800" y="4648200"/>
            <a:ext cx="4762500" cy="1987550"/>
          </a:xfrm>
          <a:prstGeom prst="rect">
            <a:avLst/>
          </a:prstGeom>
          <a:noFill/>
          <a:ln w="9525">
            <a:noFill/>
            <a:miter lim="800000"/>
            <a:headEnd/>
            <a:tailEnd/>
          </a:ln>
        </p:spPr>
      </p:pic>
      <p:sp>
        <p:nvSpPr>
          <p:cNvPr id="22533" name="4 - TextBox"/>
          <p:cNvSpPr txBox="1">
            <a:spLocks noChangeArrowheads="1"/>
          </p:cNvSpPr>
          <p:nvPr/>
        </p:nvSpPr>
        <p:spPr bwMode="auto">
          <a:xfrm>
            <a:off x="179512" y="1556792"/>
            <a:ext cx="3384376" cy="3170099"/>
          </a:xfrm>
          <a:prstGeom prst="rect">
            <a:avLst/>
          </a:prstGeom>
          <a:noFill/>
          <a:ln w="9525">
            <a:noFill/>
            <a:miter lim="800000"/>
            <a:headEnd/>
            <a:tailEnd/>
          </a:ln>
        </p:spPr>
        <p:txBody>
          <a:bodyPr wrap="square">
            <a:spAutoFit/>
          </a:bodyPr>
          <a:lstStyle/>
          <a:p>
            <a:r>
              <a:rPr lang="el-GR" sz="4000" b="1" dirty="0">
                <a:solidFill>
                  <a:srgbClr val="C00000"/>
                </a:solidFill>
              </a:rPr>
              <a:t>Πρώτα στάδια ωρίμανσης εμβρύων μετά την γονιμοποίηση</a:t>
            </a:r>
            <a:endParaRPr lang="el-GR" sz="36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57200" y="1447800"/>
            <a:ext cx="3759200" cy="21336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533400" y="3962400"/>
            <a:ext cx="3810000" cy="2238375"/>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4800600" y="1600200"/>
            <a:ext cx="3581400" cy="2085975"/>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a:off x="5867400" y="3962400"/>
            <a:ext cx="1647825" cy="1524000"/>
          </a:xfrm>
          <a:prstGeom prst="rect">
            <a:avLst/>
          </a:prstGeom>
          <a:noFill/>
          <a:ln w="9525">
            <a:noFill/>
            <a:miter lim="800000"/>
            <a:headEnd/>
            <a:tailEnd/>
          </a:ln>
        </p:spPr>
      </p:pic>
      <p:pic>
        <p:nvPicPr>
          <p:cNvPr id="24582" name="Picture 6"/>
          <p:cNvPicPr>
            <a:picLocks noChangeAspect="1" noChangeArrowheads="1"/>
          </p:cNvPicPr>
          <p:nvPr/>
        </p:nvPicPr>
        <p:blipFill>
          <a:blip r:embed="rId6" cstate="print"/>
          <a:srcRect/>
          <a:stretch>
            <a:fillRect/>
          </a:stretch>
        </p:blipFill>
        <p:spPr bwMode="auto">
          <a:xfrm>
            <a:off x="5334000" y="5562600"/>
            <a:ext cx="2895600" cy="1057275"/>
          </a:xfrm>
          <a:prstGeom prst="rect">
            <a:avLst/>
          </a:prstGeom>
          <a:noFill/>
          <a:ln w="9525">
            <a:noFill/>
            <a:miter lim="800000"/>
            <a:headEnd/>
            <a:tailEnd/>
          </a:ln>
        </p:spPr>
      </p:pic>
      <p:sp>
        <p:nvSpPr>
          <p:cNvPr id="24583" name="6 - TextBox"/>
          <p:cNvSpPr txBox="1">
            <a:spLocks noChangeArrowheads="1"/>
          </p:cNvSpPr>
          <p:nvPr/>
        </p:nvSpPr>
        <p:spPr bwMode="auto">
          <a:xfrm>
            <a:off x="395536" y="188640"/>
            <a:ext cx="8534400" cy="1323439"/>
          </a:xfrm>
          <a:prstGeom prst="rect">
            <a:avLst/>
          </a:prstGeom>
          <a:noFill/>
          <a:ln w="9525">
            <a:noFill/>
            <a:miter lim="800000"/>
            <a:headEnd/>
            <a:tailEnd/>
          </a:ln>
        </p:spPr>
        <p:txBody>
          <a:bodyPr>
            <a:spAutoFit/>
          </a:bodyPr>
          <a:lstStyle/>
          <a:p>
            <a:pPr algn="ctr"/>
            <a:r>
              <a:rPr lang="el-GR" sz="4000" b="1" dirty="0">
                <a:solidFill>
                  <a:srgbClr val="9B0000"/>
                </a:solidFill>
              </a:rPr>
              <a:t>Εκτίμηση των ποιότητας των εμβρύων για </a:t>
            </a:r>
            <a:r>
              <a:rPr lang="el-GR" sz="4000" b="1" dirty="0" err="1">
                <a:solidFill>
                  <a:srgbClr val="9B0000"/>
                </a:solidFill>
              </a:rPr>
              <a:t>εμβρυομεταφορά</a:t>
            </a:r>
            <a:endParaRPr lang="el-GR" sz="4000" b="1" dirty="0">
              <a:solidFill>
                <a:srgbClr val="9B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H </a:t>
            </a:r>
            <a:r>
              <a:rPr kumimoji="0" lang="el-GR" sz="4400" b="1" i="0" u="none" strike="noStrike" kern="1200" cap="none" spc="0" normalizeH="0" baseline="0" noProof="0" dirty="0" err="1" smtClean="0">
                <a:ln>
                  <a:noFill/>
                </a:ln>
                <a:solidFill>
                  <a:srgbClr val="C00000"/>
                </a:solidFill>
                <a:effectLst/>
                <a:uLnTx/>
                <a:uFillTx/>
                <a:latin typeface="+mj-lt"/>
                <a:ea typeface="+mj-ea"/>
                <a:cs typeface="+mj-cs"/>
              </a:rPr>
              <a:t>βλαστοκύστη</a:t>
            </a:r>
            <a:r>
              <a:rPr kumimoji="0" lang="el-GR" sz="4400" b="1" i="0" u="none" strike="noStrike" kern="1200" cap="none" spc="0" normalizeH="0" baseline="0" noProof="0" dirty="0" smtClean="0">
                <a:ln>
                  <a:noFill/>
                </a:ln>
                <a:solidFill>
                  <a:srgbClr val="C00000"/>
                </a:solidFill>
                <a:effectLst/>
                <a:uLnTx/>
                <a:uFillTx/>
                <a:latin typeface="+mj-lt"/>
                <a:ea typeface="+mj-ea"/>
                <a:cs typeface="+mj-cs"/>
              </a:rPr>
              <a:t> </a:t>
            </a:r>
            <a:r>
              <a:rPr kumimoji="0" lang="el-GR" sz="4100" i="0" u="none" strike="noStrike" kern="1200" cap="none" spc="0" normalizeH="0" baseline="0" noProof="0" dirty="0" smtClean="0">
                <a:ln>
                  <a:noFill/>
                </a:ln>
                <a:solidFill>
                  <a:srgbClr val="C00000"/>
                </a:solidFill>
                <a:effectLst/>
                <a:uLnTx/>
                <a:uFillTx/>
                <a:latin typeface="+mj-lt"/>
                <a:ea typeface="+mj-ea"/>
                <a:cs typeface="+mj-cs"/>
              </a:rPr>
              <a:t>(1 από 2)</a:t>
            </a:r>
            <a:endParaRPr kumimoji="0" lang="el-GR" sz="4100" i="0" u="none" strike="noStrike" kern="1200" cap="none" spc="0" normalizeH="0" baseline="0" noProof="0" dirty="0">
              <a:ln>
                <a:noFill/>
              </a:ln>
              <a:solidFill>
                <a:srgbClr val="C00000"/>
              </a:solidFill>
              <a:effectLst/>
              <a:uLnTx/>
              <a:uFillTx/>
              <a:latin typeface="+mj-lt"/>
              <a:ea typeface="+mj-ea"/>
              <a:cs typeface="+mj-cs"/>
            </a:endParaRPr>
          </a:p>
        </p:txBody>
      </p:sp>
      <p:sp>
        <p:nvSpPr>
          <p:cNvPr id="4" name="3 - TextBox"/>
          <p:cNvSpPr txBox="1"/>
          <p:nvPr/>
        </p:nvSpPr>
        <p:spPr>
          <a:xfrm>
            <a:off x="827584" y="1268760"/>
            <a:ext cx="7920880" cy="4524315"/>
          </a:xfrm>
          <a:prstGeom prst="rect">
            <a:avLst/>
          </a:prstGeom>
          <a:noFill/>
        </p:spPr>
        <p:txBody>
          <a:bodyPr wrap="square" rtlCol="0">
            <a:spAutoFit/>
          </a:bodyPr>
          <a:lstStyle/>
          <a:p>
            <a:r>
              <a:rPr lang="el-GR" sz="2400" dirty="0" smtClean="0"/>
              <a:t>Πολλά ζευγάρια επιλέγουν να καλλιεργηθούν τα έμβρυα μέχρι το στάδιο της </a:t>
            </a:r>
            <a:r>
              <a:rPr lang="el-GR" sz="2400" dirty="0" err="1" smtClean="0"/>
              <a:t>βλαστοκύστης</a:t>
            </a:r>
            <a:r>
              <a:rPr lang="el-GR" sz="2400" dirty="0" smtClean="0"/>
              <a:t> </a:t>
            </a:r>
            <a:r>
              <a:rPr lang="el-GR" sz="2400" b="1" dirty="0" smtClean="0"/>
              <a:t>5 – 6</a:t>
            </a:r>
            <a:r>
              <a:rPr lang="el-GR" sz="2400" b="1" baseline="30000" dirty="0" smtClean="0"/>
              <a:t>ης</a:t>
            </a:r>
            <a:r>
              <a:rPr lang="el-GR" sz="2400" b="1" dirty="0" smtClean="0"/>
              <a:t> ημέρας.</a:t>
            </a:r>
          </a:p>
          <a:p>
            <a:endParaRPr lang="el-GR" sz="2400" dirty="0" smtClean="0"/>
          </a:p>
          <a:p>
            <a:r>
              <a:rPr lang="el-GR" sz="2400" dirty="0" smtClean="0"/>
              <a:t>Η </a:t>
            </a:r>
            <a:r>
              <a:rPr lang="el-GR" sz="2400" dirty="0" err="1" smtClean="0"/>
              <a:t>βλαστοκύστες</a:t>
            </a:r>
            <a:r>
              <a:rPr lang="el-GR" sz="2400" dirty="0" smtClean="0"/>
              <a:t> αποτελούνται από 70 – 100 κύτταρα και δίνουν την δυνατότητα στους εμβρυολόγους να ξεχωρίσουν τα καλύτερα έμβρυα με μεγαλύτερη σιγουριά από τα έμβρυα 2 – 3 ημερών.</a:t>
            </a:r>
          </a:p>
          <a:p>
            <a:endParaRPr lang="el-GR" sz="2400" dirty="0" smtClean="0"/>
          </a:p>
          <a:p>
            <a:r>
              <a:rPr lang="el-GR" sz="2400" dirty="0" smtClean="0"/>
              <a:t>Περίπου το </a:t>
            </a:r>
            <a:r>
              <a:rPr lang="el-GR" sz="2400" b="1" dirty="0" smtClean="0"/>
              <a:t>40% των εμβρύων </a:t>
            </a:r>
            <a:r>
              <a:rPr lang="el-GR" sz="2400" dirty="0" smtClean="0"/>
              <a:t>φτάνει στο στάδιο της </a:t>
            </a:r>
            <a:r>
              <a:rPr lang="el-GR" sz="2400" dirty="0" err="1" smtClean="0"/>
              <a:t>βλαστοκύστης</a:t>
            </a:r>
            <a:r>
              <a:rPr lang="el-GR" sz="2400" dirty="0" smtClean="0"/>
              <a:t>. Για τον λόγο αυτό η μέθοδος προτιμάται όταν υπάρχουν παράγονται πολλά ωάρια κατά την ορμονική διέγερση.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2780928"/>
            <a:ext cx="8229600" cy="1143000"/>
          </a:xfrm>
        </p:spPr>
        <p:txBody>
          <a:bodyPr/>
          <a:lstStyle/>
          <a:p>
            <a:r>
              <a:rPr lang="el-GR" b="1" dirty="0" smtClean="0">
                <a:solidFill>
                  <a:srgbClr val="C00000"/>
                </a:solidFill>
              </a:rPr>
              <a:t>Η </a:t>
            </a:r>
            <a:r>
              <a:rPr lang="el-GR" b="1" dirty="0" err="1" smtClean="0">
                <a:solidFill>
                  <a:srgbClr val="C00000"/>
                </a:solidFill>
              </a:rPr>
              <a:t>εμβρυομεταφορά</a:t>
            </a:r>
            <a:endParaRPr lang="el-GR"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H </a:t>
            </a:r>
            <a:r>
              <a:rPr lang="el-GR" b="1" dirty="0" smtClean="0">
                <a:solidFill>
                  <a:srgbClr val="C00000"/>
                </a:solidFill>
              </a:rPr>
              <a:t>επιλογή των κατάλληλων και του αριθμού των εμβρύων</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400" dirty="0" smtClean="0"/>
              <a:t>Το ζευγάρι έχει δικαίωμα να αποφασίσει για τον αριθμό των εμβρύων που θα χρησιμοποιήσει αλλά και ποια έμβρυα θα χρησιμοποιήσει. </a:t>
            </a:r>
          </a:p>
          <a:p>
            <a:pPr marL="0" indent="0">
              <a:buNone/>
            </a:pPr>
            <a:r>
              <a:rPr lang="el-GR" sz="2400" dirty="0" smtClean="0"/>
              <a:t>Για κάθε απόφαση υπάρχει έγγραφη συναίνεση.</a:t>
            </a:r>
          </a:p>
          <a:p>
            <a:pPr marL="0" indent="0">
              <a:buNone/>
            </a:pPr>
            <a:endParaRPr lang="el-GR" sz="2400" dirty="0" smtClean="0"/>
          </a:p>
          <a:p>
            <a:pPr marL="0" indent="0">
              <a:buNone/>
            </a:pPr>
            <a:r>
              <a:rPr lang="el-GR" sz="2400" dirty="0" smtClean="0"/>
              <a:t>Το ζευγάρι ενημερώνεται από την Μ.Ι.Υ.Α. για</a:t>
            </a:r>
            <a:r>
              <a:rPr lang="en-US" sz="2400" dirty="0" smtClean="0"/>
              <a:t>:</a:t>
            </a:r>
            <a:endParaRPr lang="el-GR" sz="2400" dirty="0" smtClean="0"/>
          </a:p>
          <a:p>
            <a:pPr marL="266700" indent="-266700"/>
            <a:r>
              <a:rPr lang="el-GR" sz="2400" dirty="0" smtClean="0"/>
              <a:t>Τους κινδύνους της </a:t>
            </a:r>
            <a:r>
              <a:rPr lang="el-GR" sz="2400" dirty="0" err="1" smtClean="0"/>
              <a:t>πολυδίδυμης</a:t>
            </a:r>
            <a:r>
              <a:rPr lang="el-GR" sz="2400" dirty="0" smtClean="0"/>
              <a:t> κύησης. Ανάλογα με την ηλικία και τον αριθμό παιδιών του ζευγαριού συμβουλεύεται ανάλογα.</a:t>
            </a:r>
          </a:p>
          <a:p>
            <a:pPr marL="266700" indent="-266700"/>
            <a:r>
              <a:rPr lang="el-GR" sz="2400" dirty="0" smtClean="0"/>
              <a:t>Τι δυνατότητες χρήσης υπάρχουν για τα έμβρυα που δεν θα μεταφερθούν (π.χ. κατάψυξη για μελλοντική </a:t>
            </a:r>
            <a:r>
              <a:rPr lang="en-US" sz="2400" dirty="0" smtClean="0"/>
              <a:t>IVF, </a:t>
            </a:r>
            <a:r>
              <a:rPr lang="el-GR" sz="2400" dirty="0" smtClean="0"/>
              <a:t>δωρεά).</a:t>
            </a: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36912"/>
            <a:ext cx="8229600" cy="1143000"/>
          </a:xfrm>
        </p:spPr>
        <p:txBody>
          <a:bodyPr/>
          <a:lstStyle/>
          <a:p>
            <a:r>
              <a:rPr lang="el-GR" b="1" dirty="0" smtClean="0">
                <a:solidFill>
                  <a:srgbClr val="9B0000"/>
                </a:solidFill>
              </a:rPr>
              <a:t>Η καλλιέργεια </a:t>
            </a:r>
            <a:r>
              <a:rPr lang="en-US" b="1" dirty="0" smtClean="0">
                <a:solidFill>
                  <a:srgbClr val="9B0000"/>
                </a:solidFill>
              </a:rPr>
              <a:t>IVF</a:t>
            </a:r>
            <a:endParaRPr lang="el-GR" b="1" dirty="0">
              <a:solidFill>
                <a:srgbClr val="9B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 προβλέπει η Ελληνική νομοθεσία </a:t>
            </a:r>
            <a:r>
              <a:rPr lang="en-US" b="1" dirty="0" smtClean="0">
                <a:solidFill>
                  <a:srgbClr val="C00000"/>
                </a:solidFill>
              </a:rPr>
              <a:t>(</a:t>
            </a:r>
            <a:r>
              <a:rPr lang="el-GR" b="1" dirty="0" smtClean="0">
                <a:solidFill>
                  <a:srgbClr val="C00000"/>
                </a:solidFill>
              </a:rPr>
              <a:t>ΦΕΚ </a:t>
            </a:r>
            <a:r>
              <a:rPr lang="en-US" b="1" dirty="0" smtClean="0">
                <a:solidFill>
                  <a:srgbClr val="C00000"/>
                </a:solidFill>
              </a:rPr>
              <a:t>2589/2014)</a:t>
            </a:r>
            <a:endParaRPr lang="el-GR" b="1" dirty="0">
              <a:solidFill>
                <a:srgbClr val="C00000"/>
              </a:solidFill>
            </a:endParaRPr>
          </a:p>
        </p:txBody>
      </p:sp>
      <p:sp>
        <p:nvSpPr>
          <p:cNvPr id="3" name="2 - Θέση περιεχομένου"/>
          <p:cNvSpPr>
            <a:spLocks noGrp="1"/>
          </p:cNvSpPr>
          <p:nvPr>
            <p:ph idx="1"/>
          </p:nvPr>
        </p:nvSpPr>
        <p:spPr>
          <a:xfrm>
            <a:off x="457200" y="1600201"/>
            <a:ext cx="8229600" cy="3701008"/>
          </a:xfrm>
        </p:spPr>
        <p:txBody>
          <a:bodyPr>
            <a:noAutofit/>
          </a:bodyPr>
          <a:lstStyle/>
          <a:p>
            <a:r>
              <a:rPr lang="el-GR" sz="2400" dirty="0" smtClean="0"/>
              <a:t>Σε γυναίκες ηλικίας κάτω των 35 ετών, επιτρέπεται να μεταφέρονται </a:t>
            </a:r>
            <a:r>
              <a:rPr lang="el-GR" sz="2400" b="1" dirty="0" smtClean="0"/>
              <a:t>ένα ή δύο έμβρυα</a:t>
            </a:r>
            <a:r>
              <a:rPr lang="el-GR" sz="2400" dirty="0" smtClean="0"/>
              <a:t> από δικά τους ωάρια.</a:t>
            </a:r>
          </a:p>
          <a:p>
            <a:r>
              <a:rPr lang="el-GR" sz="2400" dirty="0" smtClean="0"/>
              <a:t>Σε γυναίκες ηλικίας άνω των 35 ετών και κάτω των 40, επιτρέπεται να μεταφέρονται δύο έμβρυα από δικά τους ωάρια στον πρώτο και τον δεύτερο κύκλο, και τρία στον τρίτο και κάθε επόμενο κύκλο.</a:t>
            </a:r>
          </a:p>
          <a:p>
            <a:r>
              <a:rPr lang="el-GR" sz="2400" dirty="0" smtClean="0"/>
              <a:t>Σε γυναίκες ηλικίας 40 ετών επιτρέπεται να μεταφέρονται </a:t>
            </a:r>
            <a:r>
              <a:rPr lang="el-GR" sz="2400" b="1" dirty="0" smtClean="0"/>
              <a:t>τρία έμβρυα από δικά τους ωάρια</a:t>
            </a:r>
            <a:r>
              <a:rPr lang="el-GR" sz="2400" dirty="0" smtClean="0"/>
              <a:t>.</a:t>
            </a:r>
          </a:p>
          <a:p>
            <a:r>
              <a:rPr lang="el-GR" sz="2400" dirty="0" smtClean="0"/>
              <a:t>Σε γυναίκες ηλικίας άνω των 40 ετών επιτρέπεται να μεταφέρονται </a:t>
            </a:r>
            <a:r>
              <a:rPr lang="el-GR" sz="2400" b="1" dirty="0" smtClean="0"/>
              <a:t>τέσσερα έμβρυα</a:t>
            </a:r>
            <a:r>
              <a:rPr lang="el-GR" sz="2400" dirty="0" smtClean="0"/>
              <a:t> από τα δικά τους ωάρια.</a:t>
            </a:r>
          </a:p>
          <a:p>
            <a:r>
              <a:rPr lang="el-GR" sz="2400" dirty="0" smtClean="0"/>
              <a:t>Στην περίπτωση που τα έμβρυα προέρχονται από δωρεά ωαρίων, επιτρέπεται να μεταφέρονται μέχρι δύο έμβρυα.</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H </a:t>
            </a:r>
            <a:r>
              <a:rPr lang="el-GR" sz="4000" b="1" dirty="0" err="1" smtClean="0">
                <a:solidFill>
                  <a:srgbClr val="C00000"/>
                </a:solidFill>
              </a:rPr>
              <a:t>εμβρυομεταφορά</a:t>
            </a:r>
            <a:r>
              <a:rPr lang="el-GR" sz="4000" b="1" dirty="0" smtClean="0">
                <a:solidFill>
                  <a:srgbClr val="C00000"/>
                </a:solidFill>
              </a:rPr>
              <a:t> </a:t>
            </a:r>
            <a:r>
              <a:rPr lang="el-GR" sz="4000" dirty="0" smtClean="0">
                <a:solidFill>
                  <a:srgbClr val="C00000"/>
                </a:solidFill>
              </a:rPr>
              <a:t>(1 από 2)</a:t>
            </a:r>
            <a:endParaRPr lang="el-GR" sz="4000" dirty="0">
              <a:solidFill>
                <a:srgbClr val="C00000"/>
              </a:solidFill>
            </a:endParaRPr>
          </a:p>
        </p:txBody>
      </p:sp>
      <p:pic>
        <p:nvPicPr>
          <p:cNvPr id="1026" name="Picture 2" descr="http://adhamzaazaa.com/wp-content/uploads/2013/08/ivf-embryo-transfer.jpg">
            <a:hlinkClick r:id="rId2"/>
          </p:cNvPr>
          <p:cNvPicPr>
            <a:picLocks noChangeAspect="1" noChangeArrowheads="1"/>
          </p:cNvPicPr>
          <p:nvPr/>
        </p:nvPicPr>
        <p:blipFill>
          <a:blip r:embed="rId3" cstate="print"/>
          <a:srcRect/>
          <a:stretch>
            <a:fillRect/>
          </a:stretch>
        </p:blipFill>
        <p:spPr bwMode="auto">
          <a:xfrm>
            <a:off x="827584" y="1844824"/>
            <a:ext cx="4310035" cy="3861793"/>
          </a:xfrm>
          <a:prstGeom prst="rect">
            <a:avLst/>
          </a:prstGeom>
          <a:noFill/>
        </p:spPr>
      </p:pic>
      <p:pic>
        <p:nvPicPr>
          <p:cNvPr id="5" name="Picture 2" descr="Cook Medical"/>
          <p:cNvPicPr>
            <a:picLocks noGrp="1" noChangeAspect="1" noChangeArrowheads="1"/>
          </p:cNvPicPr>
          <p:nvPr>
            <p:ph idx="1"/>
          </p:nvPr>
        </p:nvPicPr>
        <p:blipFill>
          <a:blip r:embed="rId4" cstate="print"/>
          <a:srcRect/>
          <a:stretch>
            <a:fillRect/>
          </a:stretch>
        </p:blipFill>
        <p:spPr bwMode="auto">
          <a:xfrm>
            <a:off x="5652120" y="2204864"/>
            <a:ext cx="2760784" cy="2067137"/>
          </a:xfrm>
          <a:prstGeom prst="rect">
            <a:avLst/>
          </a:prstGeom>
          <a:noFill/>
        </p:spPr>
      </p:pic>
      <p:sp>
        <p:nvSpPr>
          <p:cNvPr id="6" name="5 - Ορθογώνιο"/>
          <p:cNvSpPr/>
          <p:nvPr/>
        </p:nvSpPr>
        <p:spPr>
          <a:xfrm>
            <a:off x="5436096" y="4437112"/>
            <a:ext cx="3168352" cy="584775"/>
          </a:xfrm>
          <a:prstGeom prst="rect">
            <a:avLst/>
          </a:prstGeom>
        </p:spPr>
        <p:txBody>
          <a:bodyPr wrap="square">
            <a:spAutoFit/>
          </a:bodyPr>
          <a:lstStyle/>
          <a:p>
            <a:pPr algn="ctr"/>
            <a:r>
              <a:rPr lang="en-US" sz="1600" dirty="0" smtClean="0"/>
              <a:t>http://www.cookartlab.com/products.html#emtrans_link</a:t>
            </a:r>
            <a:endParaRPr lang="el-GR" sz="1600" dirty="0"/>
          </a:p>
        </p:txBody>
      </p:sp>
      <p:sp>
        <p:nvSpPr>
          <p:cNvPr id="7" name="6 - Διάγραμμα ροής: Λογικό &quot;Ή&quot;">
            <a:hlinkClick r:id="rId5"/>
          </p:cNvPr>
          <p:cNvSpPr/>
          <p:nvPr/>
        </p:nvSpPr>
        <p:spPr>
          <a:xfrm>
            <a:off x="2627784" y="5805264"/>
            <a:ext cx="612648" cy="61264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1043608" y="5949280"/>
            <a:ext cx="7344816" cy="307777"/>
          </a:xfrm>
          <a:prstGeom prst="rect">
            <a:avLst/>
          </a:prstGeom>
          <a:noFill/>
        </p:spPr>
        <p:txBody>
          <a:bodyPr wrap="square" rtlCol="0">
            <a:spAutoFit/>
          </a:bodyPr>
          <a:lstStyle/>
          <a:p>
            <a:pPr algn="ctr"/>
            <a:r>
              <a:rPr lang="el-GR" sz="1400" dirty="0" smtClean="0"/>
              <a:t>Η</a:t>
            </a:r>
            <a:r>
              <a:rPr lang="en-US" sz="1400" dirty="0" smtClean="0"/>
              <a:t> </a:t>
            </a:r>
            <a:r>
              <a:rPr lang="el-GR" sz="1400" dirty="0" smtClean="0"/>
              <a:t>διαδικασία της </a:t>
            </a:r>
            <a:r>
              <a:rPr lang="el-GR" sz="1400" dirty="0" err="1" smtClean="0"/>
              <a:t>εμβρυομεταφοράς</a:t>
            </a:r>
            <a:r>
              <a:rPr lang="el-GR" sz="1400" dirty="0" smtClean="0"/>
              <a:t> </a:t>
            </a:r>
            <a:endParaRPr lang="el-GR" sz="1400" dirty="0"/>
          </a:p>
        </p:txBody>
      </p:sp>
      <p:sp>
        <p:nvSpPr>
          <p:cNvPr id="9" name="8 - TextBox"/>
          <p:cNvSpPr txBox="1"/>
          <p:nvPr/>
        </p:nvSpPr>
        <p:spPr>
          <a:xfrm>
            <a:off x="5652120" y="1772816"/>
            <a:ext cx="2880320" cy="369332"/>
          </a:xfrm>
          <a:prstGeom prst="rect">
            <a:avLst/>
          </a:prstGeom>
          <a:noFill/>
        </p:spPr>
        <p:txBody>
          <a:bodyPr wrap="square" rtlCol="0">
            <a:spAutoFit/>
          </a:bodyPr>
          <a:lstStyle/>
          <a:p>
            <a:r>
              <a:rPr lang="el-GR" dirty="0" smtClean="0"/>
              <a:t>Βελόνα </a:t>
            </a:r>
            <a:r>
              <a:rPr lang="el-GR" dirty="0" err="1" smtClean="0"/>
              <a:t>εμβρυομεταφοράς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err="1" smtClean="0"/>
              <a:t>Εμβρυομεταφορά</a:t>
            </a:r>
            <a:r>
              <a:rPr lang="el-GR" sz="2400" dirty="0" smtClean="0"/>
              <a:t> είναι η μεταφορά των εμβρύων στην μήτρα της γυναίκας.</a:t>
            </a:r>
            <a:endParaRPr lang="en-US" sz="2400" dirty="0" smtClean="0"/>
          </a:p>
          <a:p>
            <a:r>
              <a:rPr lang="el-GR" sz="2400" dirty="0" err="1" smtClean="0"/>
              <a:t>Είναισχετικά</a:t>
            </a:r>
            <a:r>
              <a:rPr lang="el-GR" sz="2400" dirty="0" smtClean="0"/>
              <a:t> ανώδυνη (όσο μία γυναικολογική εξέταση) και διαρκεί ελάχιστα.</a:t>
            </a:r>
          </a:p>
          <a:p>
            <a:r>
              <a:rPr lang="el-GR" sz="2400" dirty="0" smtClean="0"/>
              <a:t>Μετά την </a:t>
            </a:r>
            <a:r>
              <a:rPr lang="el-GR" sz="2400" dirty="0" err="1" smtClean="0"/>
              <a:t>εμβρυομεταφορά</a:t>
            </a:r>
            <a:r>
              <a:rPr lang="el-GR" sz="2400" dirty="0" smtClean="0"/>
              <a:t> συνεχίζει να λαμβάνει για μερικές ημέρες </a:t>
            </a:r>
            <a:r>
              <a:rPr lang="el-GR" sz="2400" dirty="0" err="1" smtClean="0"/>
              <a:t>γοναδοτροπίνες</a:t>
            </a:r>
            <a:r>
              <a:rPr lang="el-GR" sz="2400" dirty="0" smtClean="0"/>
              <a:t> και προγεστερόνη για την υποστήριξη της κύησης.</a:t>
            </a:r>
          </a:p>
          <a:p>
            <a:r>
              <a:rPr lang="el-GR" sz="2400" dirty="0" smtClean="0"/>
              <a:t>Μετά από 14 ημέρες θα γίνει το τεστ κυήσεως (β-</a:t>
            </a:r>
            <a:r>
              <a:rPr lang="en-US" sz="2400" dirty="0" err="1" smtClean="0"/>
              <a:t>hCG</a:t>
            </a:r>
            <a:r>
              <a:rPr lang="en-US" sz="2400" dirty="0" smtClean="0"/>
              <a:t>)</a:t>
            </a:r>
            <a:r>
              <a:rPr lang="el-GR" sz="2400" dirty="0" smtClean="0"/>
              <a:t>.</a:t>
            </a:r>
            <a:endParaRPr lang="el-GR" sz="2400" dirty="0"/>
          </a:p>
        </p:txBody>
      </p:sp>
      <p:sp>
        <p:nvSpPr>
          <p:cNvPr id="4" name="1 - Τίτλος"/>
          <p:cNvSpPr txBox="1">
            <a:spLocks/>
          </p:cNvSpPr>
          <p:nvPr/>
        </p:nvSpPr>
        <p:spPr>
          <a:xfrm>
            <a:off x="467544"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mj-lt"/>
                <a:ea typeface="+mj-ea"/>
                <a:cs typeface="+mj-cs"/>
              </a:rPr>
              <a:t>H </a:t>
            </a:r>
            <a:r>
              <a:rPr kumimoji="0" lang="el-GR" sz="4000" b="1" i="0" u="none" strike="noStrike" kern="1200" cap="none" spc="0" normalizeH="0" baseline="0" noProof="0" dirty="0" err="1" smtClean="0">
                <a:ln>
                  <a:noFill/>
                </a:ln>
                <a:solidFill>
                  <a:srgbClr val="C00000"/>
                </a:solidFill>
                <a:effectLst/>
                <a:uLnTx/>
                <a:uFillTx/>
                <a:latin typeface="+mj-lt"/>
                <a:ea typeface="+mj-ea"/>
                <a:cs typeface="+mj-cs"/>
              </a:rPr>
              <a:t>εμβρυομεταφορά</a:t>
            </a:r>
            <a:r>
              <a:rPr kumimoji="0" lang="el-GR" sz="4000" b="1" i="0" u="none" strike="noStrike" kern="1200" cap="none" spc="0" normalizeH="0" baseline="0" noProof="0" dirty="0" smtClean="0">
                <a:ln>
                  <a:noFill/>
                </a:ln>
                <a:solidFill>
                  <a:srgbClr val="C00000"/>
                </a:solidFill>
                <a:effectLst/>
                <a:uLnTx/>
                <a:uFillTx/>
                <a:latin typeface="+mj-lt"/>
                <a:ea typeface="+mj-ea"/>
                <a:cs typeface="+mj-cs"/>
              </a:rPr>
              <a:t> </a:t>
            </a:r>
            <a:r>
              <a:rPr kumimoji="0" lang="el-GR" sz="3600" b="0" i="0" u="none" strike="noStrike" kern="1200" cap="none" spc="0" normalizeH="0" baseline="0" noProof="0" dirty="0" smtClean="0">
                <a:ln>
                  <a:noFill/>
                </a:ln>
                <a:solidFill>
                  <a:srgbClr val="C00000"/>
                </a:solidFill>
                <a:effectLst/>
                <a:uLnTx/>
                <a:uFillTx/>
                <a:latin typeface="+mj-lt"/>
                <a:ea typeface="+mj-ea"/>
                <a:cs typeface="+mj-cs"/>
              </a:rPr>
              <a:t>(2 από 2)</a:t>
            </a:r>
            <a:endParaRPr kumimoji="0" lang="el-GR"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708920"/>
            <a:ext cx="8229600" cy="1143000"/>
          </a:xfrm>
        </p:spPr>
        <p:txBody>
          <a:bodyPr/>
          <a:lstStyle/>
          <a:p>
            <a:r>
              <a:rPr lang="el-GR" b="1" dirty="0" smtClean="0"/>
              <a:t>Τέλος ενότητας</a:t>
            </a:r>
            <a:endParaRPr lang="el-G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Εμπορικά υλικά καλλιέργειας για </a:t>
            </a:r>
            <a:r>
              <a:rPr lang="en-US" b="1" dirty="0" smtClean="0">
                <a:solidFill>
                  <a:srgbClr val="9B0000"/>
                </a:solidFill>
              </a:rPr>
              <a:t>IVF</a:t>
            </a:r>
            <a:endParaRPr lang="el-GR" b="1" dirty="0">
              <a:solidFill>
                <a:srgbClr val="9B0000"/>
              </a:solidFill>
            </a:endParaRPr>
          </a:p>
        </p:txBody>
      </p:sp>
      <p:sp>
        <p:nvSpPr>
          <p:cNvPr id="3" name="2 - Θέση περιεχομένου"/>
          <p:cNvSpPr>
            <a:spLocks noGrp="1"/>
          </p:cNvSpPr>
          <p:nvPr>
            <p:ph idx="1"/>
          </p:nvPr>
        </p:nvSpPr>
        <p:spPr/>
        <p:txBody>
          <a:bodyPr/>
          <a:lstStyle/>
          <a:p>
            <a:r>
              <a:rPr lang="en-US" sz="2400" dirty="0" err="1" smtClean="0">
                <a:hlinkClick r:id="rId2"/>
              </a:rPr>
              <a:t>Fertipro</a:t>
            </a:r>
            <a:r>
              <a:rPr lang="en-US" sz="2400" dirty="0" smtClean="0">
                <a:hlinkClick r:id="rId2"/>
              </a:rPr>
              <a:t> </a:t>
            </a:r>
            <a:r>
              <a:rPr lang="en-US" sz="2400" dirty="0" smtClean="0"/>
              <a:t> </a:t>
            </a:r>
          </a:p>
          <a:p>
            <a:r>
              <a:rPr lang="en-US" sz="2400" dirty="0" err="1" smtClean="0">
                <a:hlinkClick r:id="rId3"/>
              </a:rPr>
              <a:t>Origio</a:t>
            </a:r>
            <a:endParaRPr lang="en-US" sz="2400" dirty="0" smtClean="0"/>
          </a:p>
          <a:p>
            <a:r>
              <a:rPr lang="en-US" sz="2400" dirty="0" smtClean="0">
                <a:hlinkClick r:id="rId4"/>
              </a:rPr>
              <a:t>Irvine scientific</a:t>
            </a:r>
            <a:endParaRPr lang="en-US" sz="2400" dirty="0" smtClean="0"/>
          </a:p>
          <a:p>
            <a:r>
              <a:rPr lang="en-US" sz="2400" dirty="0" smtClean="0">
                <a:hlinkClick r:id="rId5"/>
              </a:rPr>
              <a:t>Zenith biotech</a:t>
            </a:r>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Η καλλιέργεια των ωαρίων</a:t>
            </a:r>
            <a:r>
              <a:rPr lang="en-US" b="1" dirty="0" smtClean="0">
                <a:solidFill>
                  <a:srgbClr val="9B0000"/>
                </a:solidFill>
              </a:rPr>
              <a:t>/</a:t>
            </a:r>
            <a:r>
              <a:rPr lang="el-GR" b="1" dirty="0" smtClean="0">
                <a:solidFill>
                  <a:srgbClr val="9B0000"/>
                </a:solidFill>
              </a:rPr>
              <a:t>εμβρύων </a:t>
            </a:r>
            <a:r>
              <a:rPr lang="el-GR" sz="4000" dirty="0" smtClean="0">
                <a:solidFill>
                  <a:srgbClr val="9B0000"/>
                </a:solidFill>
              </a:rPr>
              <a:t>(1 από 2)</a:t>
            </a:r>
            <a:endParaRPr lang="el-GR" dirty="0">
              <a:solidFill>
                <a:srgbClr val="9B0000"/>
              </a:solidFill>
            </a:endParaRPr>
          </a:p>
        </p:txBody>
      </p:sp>
      <p:sp>
        <p:nvSpPr>
          <p:cNvPr id="3" name="2 - Θέση περιεχομένου"/>
          <p:cNvSpPr>
            <a:spLocks noGrp="1"/>
          </p:cNvSpPr>
          <p:nvPr>
            <p:ph idx="1"/>
          </p:nvPr>
        </p:nvSpPr>
        <p:spPr/>
        <p:txBody>
          <a:bodyPr>
            <a:normAutofit/>
          </a:bodyPr>
          <a:lstStyle/>
          <a:p>
            <a:pPr marL="0" indent="0">
              <a:buNone/>
            </a:pPr>
            <a:r>
              <a:rPr lang="el-GR" sz="2400" dirty="0" smtClean="0"/>
              <a:t>Η καλλιέργεια γίνεται σε τρυβλίο σε συνθήκες παρόμοιες με αυτές που υπάρχουν στην σάλπιγγα.</a:t>
            </a:r>
            <a:r>
              <a:rPr lang="en-US" sz="2400" dirty="0" smtClean="0"/>
              <a:t> </a:t>
            </a:r>
            <a:endParaRPr lang="el-GR" sz="2400" dirty="0" smtClean="0"/>
          </a:p>
          <a:p>
            <a:pPr marL="0" indent="0">
              <a:buNone/>
            </a:pPr>
            <a:r>
              <a:rPr lang="el-GR" sz="2400" dirty="0" smtClean="0"/>
              <a:t>Στο εμπόριο κυκλοφορούν υλικά καλλιέργειας με διάφορα εταιρικά ονόματα που περιέχουν όλα τα απαραίτητα θρεπτικά συστατικά.</a:t>
            </a:r>
            <a:endParaRPr lang="el-GR" sz="2400" dirty="0"/>
          </a:p>
        </p:txBody>
      </p:sp>
      <p:sp>
        <p:nvSpPr>
          <p:cNvPr id="6" name="5 - TextBox"/>
          <p:cNvSpPr txBox="1"/>
          <p:nvPr/>
        </p:nvSpPr>
        <p:spPr>
          <a:xfrm>
            <a:off x="755576" y="5589240"/>
            <a:ext cx="8064896" cy="338554"/>
          </a:xfrm>
          <a:prstGeom prst="rect">
            <a:avLst/>
          </a:prstGeom>
          <a:noFill/>
        </p:spPr>
        <p:txBody>
          <a:bodyPr wrap="square" rtlCol="0">
            <a:spAutoFit/>
          </a:bodyPr>
          <a:lstStyle/>
          <a:p>
            <a:pPr algn="ctr"/>
            <a:r>
              <a:rPr lang="el-GR" sz="1600" dirty="0" err="1" smtClean="0"/>
              <a:t>Τρυβλία</a:t>
            </a:r>
            <a:r>
              <a:rPr lang="el-GR" sz="1600" dirty="0" smtClean="0"/>
              <a:t> που χρησιμοποιούνται στην καλλιέργεια ωαρίων/εμβρύων (</a:t>
            </a:r>
            <a:r>
              <a:rPr lang="en-US" sz="1600" dirty="0" err="1" smtClean="0">
                <a:hlinkClick r:id="rId2"/>
              </a:rPr>
              <a:t>lifeglobalgroup</a:t>
            </a:r>
            <a:r>
              <a:rPr lang="en-US" sz="1600" dirty="0" smtClean="0"/>
              <a:t>)</a:t>
            </a:r>
            <a:endParaRPr lang="el-GR" sz="1600" dirty="0"/>
          </a:p>
        </p:txBody>
      </p:sp>
      <p:pic>
        <p:nvPicPr>
          <p:cNvPr id="21506" name="Picture 2" descr="Αποτέλεσμα εικόνας για culture media embryo"/>
          <p:cNvPicPr>
            <a:picLocks noChangeAspect="1" noChangeArrowheads="1"/>
          </p:cNvPicPr>
          <p:nvPr/>
        </p:nvPicPr>
        <p:blipFill>
          <a:blip r:embed="rId3" cstate="print"/>
          <a:srcRect/>
          <a:stretch>
            <a:fillRect/>
          </a:stretch>
        </p:blipFill>
        <p:spPr bwMode="auto">
          <a:xfrm>
            <a:off x="2915816" y="3645024"/>
            <a:ext cx="2724150" cy="167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60648"/>
            <a:ext cx="8229600" cy="1143000"/>
          </a:xfrm>
        </p:spPr>
        <p:txBody>
          <a:bodyPr>
            <a:normAutofit fontScale="90000"/>
          </a:bodyPr>
          <a:lstStyle/>
          <a:p>
            <a:r>
              <a:rPr lang="el-GR" b="1" dirty="0" smtClean="0">
                <a:solidFill>
                  <a:srgbClr val="9B0000"/>
                </a:solidFill>
              </a:rPr>
              <a:t>Η καλλιέργεια ωαρίων/εμβρύων </a:t>
            </a:r>
            <a:br>
              <a:rPr lang="el-GR" b="1" dirty="0" smtClean="0">
                <a:solidFill>
                  <a:srgbClr val="9B0000"/>
                </a:solidFill>
              </a:rPr>
            </a:br>
            <a:r>
              <a:rPr lang="el-GR" sz="4000" dirty="0" smtClean="0">
                <a:solidFill>
                  <a:srgbClr val="9B0000"/>
                </a:solidFill>
              </a:rPr>
              <a:t>(2 από 2) </a:t>
            </a:r>
            <a:r>
              <a:rPr lang="el-GR" b="1" dirty="0" smtClean="0">
                <a:solidFill>
                  <a:srgbClr val="C00000"/>
                </a:solidFill>
              </a:rPr>
              <a:t/>
            </a:r>
            <a:br>
              <a:rPr lang="el-GR" b="1" dirty="0" smtClean="0">
                <a:solidFill>
                  <a:srgbClr val="C00000"/>
                </a:solidFill>
              </a:rPr>
            </a:br>
            <a:endParaRPr lang="el-GR"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131840" y="1268760"/>
            <a:ext cx="3456384" cy="4747422"/>
          </a:xfrm>
          <a:prstGeom prst="rect">
            <a:avLst/>
          </a:prstGeom>
          <a:noFill/>
          <a:ln w="9525">
            <a:noFill/>
            <a:miter lim="800000"/>
            <a:headEnd/>
            <a:tailEnd/>
          </a:ln>
        </p:spPr>
      </p:pic>
      <p:sp>
        <p:nvSpPr>
          <p:cNvPr id="5" name="4 - Ορθογώνιο"/>
          <p:cNvSpPr/>
          <p:nvPr/>
        </p:nvSpPr>
        <p:spPr>
          <a:xfrm>
            <a:off x="2339752" y="6237312"/>
            <a:ext cx="5814392" cy="307777"/>
          </a:xfrm>
          <a:prstGeom prst="rect">
            <a:avLst/>
          </a:prstGeom>
        </p:spPr>
        <p:txBody>
          <a:bodyPr wrap="square">
            <a:spAutoFit/>
          </a:bodyPr>
          <a:lstStyle/>
          <a:p>
            <a:r>
              <a:rPr lang="en-US" sz="1400" dirty="0" smtClean="0">
                <a:hlinkClick r:id="rId3"/>
              </a:rPr>
              <a:t>http://www.origio.com/en/products/art-media/medicult-ivm-system</a:t>
            </a:r>
            <a:endParaRPr lang="el-G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Η φυσική γονιμοποίηση σε </a:t>
            </a:r>
            <a:r>
              <a:rPr lang="el-GR" b="1" dirty="0" err="1" smtClean="0">
                <a:solidFill>
                  <a:srgbClr val="C00000"/>
                </a:solidFill>
              </a:rPr>
              <a:t>τρυβλίο</a:t>
            </a:r>
            <a:endParaRPr lang="el-GR" b="1"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347864" y="3602082"/>
            <a:ext cx="2304256" cy="2198557"/>
          </a:xfrm>
          <a:prstGeom prst="rect">
            <a:avLst/>
          </a:prstGeom>
          <a:noFill/>
          <a:ln w="9525">
            <a:noFill/>
            <a:miter lim="800000"/>
            <a:headEnd/>
            <a:tailEnd/>
          </a:ln>
        </p:spPr>
      </p:pic>
      <p:sp>
        <p:nvSpPr>
          <p:cNvPr id="4" name="3 - TextBox"/>
          <p:cNvSpPr txBox="1"/>
          <p:nvPr/>
        </p:nvSpPr>
        <p:spPr>
          <a:xfrm>
            <a:off x="683568" y="6021288"/>
            <a:ext cx="7992888" cy="492443"/>
          </a:xfrm>
          <a:prstGeom prst="rect">
            <a:avLst/>
          </a:prstGeom>
          <a:noFill/>
        </p:spPr>
        <p:txBody>
          <a:bodyPr wrap="square" rtlCol="0">
            <a:spAutoFit/>
          </a:bodyPr>
          <a:lstStyle/>
          <a:p>
            <a:r>
              <a:rPr lang="el-GR" sz="1400" dirty="0" smtClean="0"/>
              <a:t>Το ωάριο την ώρα που «βομβαρδίζεται» από σπερματοζωάρια μέσα σε </a:t>
            </a:r>
            <a:r>
              <a:rPr lang="el-GR" sz="1400" dirty="0" err="1" smtClean="0"/>
              <a:t>τρυβλίο</a:t>
            </a:r>
            <a:r>
              <a:rPr lang="el-GR" sz="1400" dirty="0" smtClean="0"/>
              <a:t> καλλιέργειας. </a:t>
            </a:r>
            <a:r>
              <a:rPr lang="en-US" sz="1200" dirty="0" smtClean="0"/>
              <a:t>http://www.eugonia.com.gr/to-biblio-mas/</a:t>
            </a:r>
            <a:endParaRPr lang="el-GR" sz="1400" dirty="0"/>
          </a:p>
        </p:txBody>
      </p:sp>
      <p:sp>
        <p:nvSpPr>
          <p:cNvPr id="5" name="4 - TextBox"/>
          <p:cNvSpPr txBox="1"/>
          <p:nvPr/>
        </p:nvSpPr>
        <p:spPr>
          <a:xfrm>
            <a:off x="683568" y="1412776"/>
            <a:ext cx="7992888" cy="1938992"/>
          </a:xfrm>
          <a:prstGeom prst="rect">
            <a:avLst/>
          </a:prstGeom>
          <a:noFill/>
        </p:spPr>
        <p:txBody>
          <a:bodyPr wrap="square" rtlCol="0">
            <a:spAutoFit/>
          </a:bodyPr>
          <a:lstStyle/>
          <a:p>
            <a:r>
              <a:rPr lang="en-US" sz="2400" dirty="0" smtClean="0"/>
              <a:t>H </a:t>
            </a:r>
            <a:r>
              <a:rPr lang="el-GR" sz="2400" dirty="0" smtClean="0"/>
              <a:t>φυσική γονιμοποίηση στην </a:t>
            </a:r>
            <a:r>
              <a:rPr lang="en-US" sz="2400" dirty="0" smtClean="0"/>
              <a:t>IVF </a:t>
            </a:r>
            <a:r>
              <a:rPr lang="el-GR" sz="2400" dirty="0" smtClean="0"/>
              <a:t>είναι ελάχιστη επεμβατική ως προς την λειτουργία της φύσης και για αυτό αποδεκτή από ηθικής απόψεως παγκοσμίως.</a:t>
            </a:r>
          </a:p>
          <a:p>
            <a:r>
              <a:rPr lang="el-GR" sz="2400" dirty="0" smtClean="0"/>
              <a:t>Το ωάριο γονιμοποιείται από ένα σπερματοζωάριο όπως θα γίνονταν στην σάλπιγγα. </a:t>
            </a:r>
            <a:endParaRPr lang="el-G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Οι γαμέτες επωάζονται στους 37</a:t>
            </a:r>
            <a:r>
              <a:rPr lang="en-US" b="1" baseline="30000" dirty="0" smtClean="0">
                <a:solidFill>
                  <a:srgbClr val="C00000"/>
                </a:solidFill>
              </a:rPr>
              <a:t>o</a:t>
            </a:r>
            <a:r>
              <a:rPr lang="en-US" b="1" dirty="0" smtClean="0">
                <a:solidFill>
                  <a:srgbClr val="C00000"/>
                </a:solidFill>
              </a:rPr>
              <a:t> C </a:t>
            </a:r>
            <a:endParaRPr lang="el-GR" b="1" dirty="0">
              <a:solidFill>
                <a:srgbClr val="C00000"/>
              </a:solidFill>
            </a:endParaRPr>
          </a:p>
        </p:txBody>
      </p:sp>
      <p:pic>
        <p:nvPicPr>
          <p:cNvPr id="36866" name="Picture 2"/>
          <p:cNvPicPr>
            <a:picLocks noChangeAspect="1" noChangeArrowheads="1"/>
          </p:cNvPicPr>
          <p:nvPr/>
        </p:nvPicPr>
        <p:blipFill>
          <a:blip r:embed="rId2" cstate="print"/>
          <a:srcRect/>
          <a:stretch>
            <a:fillRect/>
          </a:stretch>
        </p:blipFill>
        <p:spPr bwMode="auto">
          <a:xfrm>
            <a:off x="1043608" y="2276872"/>
            <a:ext cx="3344182" cy="2376264"/>
          </a:xfrm>
          <a:prstGeom prst="rect">
            <a:avLst/>
          </a:prstGeom>
          <a:noFill/>
          <a:ln w="9525">
            <a:noFill/>
            <a:miter lim="800000"/>
            <a:headEnd/>
            <a:tailEnd/>
          </a:ln>
        </p:spPr>
      </p:pic>
      <p:sp>
        <p:nvSpPr>
          <p:cNvPr id="5" name="4 - TextBox"/>
          <p:cNvSpPr txBox="1"/>
          <p:nvPr/>
        </p:nvSpPr>
        <p:spPr>
          <a:xfrm>
            <a:off x="1043608" y="5013176"/>
            <a:ext cx="7272808" cy="369332"/>
          </a:xfrm>
          <a:prstGeom prst="rect">
            <a:avLst/>
          </a:prstGeom>
          <a:noFill/>
        </p:spPr>
        <p:txBody>
          <a:bodyPr wrap="square" rtlCol="0">
            <a:spAutoFit/>
          </a:bodyPr>
          <a:lstStyle/>
          <a:p>
            <a:pPr algn="ctr"/>
            <a:r>
              <a:rPr lang="el-GR" dirty="0" smtClean="0"/>
              <a:t>Ειδικοί επωαστήρες για έμβρυα (</a:t>
            </a:r>
            <a:r>
              <a:rPr lang="en-US" dirty="0" err="1" smtClean="0"/>
              <a:t>Cookmedical</a:t>
            </a:r>
            <a:r>
              <a:rPr lang="en-US" dirty="0" smtClean="0"/>
              <a:t>, ESCO)  </a:t>
            </a:r>
            <a:endParaRPr lang="el-GR" dirty="0"/>
          </a:p>
        </p:txBody>
      </p:sp>
      <p:pic>
        <p:nvPicPr>
          <p:cNvPr id="36868" name="Picture 4" descr="http://medical.escoglobal.com/images/product-images/sthumb/MiriTL.jpg">
            <a:hlinkClick r:id="rId3"/>
          </p:cNvPr>
          <p:cNvPicPr>
            <a:picLocks noChangeAspect="1" noChangeArrowheads="1"/>
          </p:cNvPicPr>
          <p:nvPr/>
        </p:nvPicPr>
        <p:blipFill>
          <a:blip r:embed="rId4" cstate="print"/>
          <a:srcRect/>
          <a:stretch>
            <a:fillRect/>
          </a:stretch>
        </p:blipFill>
        <p:spPr bwMode="auto">
          <a:xfrm>
            <a:off x="4788024" y="2348880"/>
            <a:ext cx="3448050" cy="23526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2852936"/>
            <a:ext cx="8229600" cy="1143000"/>
          </a:xfrm>
        </p:spPr>
        <p:txBody>
          <a:bodyPr>
            <a:normAutofit fontScale="90000"/>
          </a:bodyPr>
          <a:lstStyle/>
          <a:p>
            <a:r>
              <a:rPr lang="en-US" b="1" dirty="0" smtClean="0">
                <a:solidFill>
                  <a:srgbClr val="9B0000"/>
                </a:solidFill>
              </a:rPr>
              <a:t>H </a:t>
            </a:r>
            <a:r>
              <a:rPr lang="el-GR" b="1" dirty="0" err="1" smtClean="0">
                <a:solidFill>
                  <a:srgbClr val="9B0000"/>
                </a:solidFill>
              </a:rPr>
              <a:t>ενδοκυτταροπλασματική</a:t>
            </a:r>
            <a:r>
              <a:rPr lang="el-GR" b="1" dirty="0" smtClean="0">
                <a:solidFill>
                  <a:srgbClr val="9B0000"/>
                </a:solidFill>
              </a:rPr>
              <a:t> έγχυση (</a:t>
            </a:r>
            <a:r>
              <a:rPr lang="en-US" b="1" dirty="0" smtClean="0">
                <a:solidFill>
                  <a:srgbClr val="9B0000"/>
                </a:solidFill>
              </a:rPr>
              <a:t>ICSI</a:t>
            </a:r>
            <a:r>
              <a:rPr lang="el-GR" b="1" dirty="0" smtClean="0">
                <a:solidFill>
                  <a:srgbClr val="9B0000"/>
                </a:solidFill>
              </a:rPr>
              <a:t>)</a:t>
            </a:r>
            <a:endParaRPr lang="el-GR" dirty="0">
              <a:solidFill>
                <a:srgbClr val="9B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9B0000"/>
                </a:solidFill>
              </a:rPr>
              <a:t>Η διαδικασία της </a:t>
            </a:r>
            <a:r>
              <a:rPr lang="en-US" b="1" dirty="0" smtClean="0">
                <a:solidFill>
                  <a:srgbClr val="9B0000"/>
                </a:solidFill>
              </a:rPr>
              <a:t>ICSI</a:t>
            </a:r>
            <a:endParaRPr lang="el-GR" b="1" dirty="0">
              <a:solidFill>
                <a:srgbClr val="9B0000"/>
              </a:solidFill>
            </a:endParaRPr>
          </a:p>
        </p:txBody>
      </p:sp>
      <p:sp>
        <p:nvSpPr>
          <p:cNvPr id="3" name="2 - Θέση περιεχομένου"/>
          <p:cNvSpPr>
            <a:spLocks noGrp="1"/>
          </p:cNvSpPr>
          <p:nvPr>
            <p:ph idx="1"/>
          </p:nvPr>
        </p:nvSpPr>
        <p:spPr>
          <a:xfrm>
            <a:off x="457200" y="1600200"/>
            <a:ext cx="8435280" cy="4525963"/>
          </a:xfrm>
        </p:spPr>
        <p:txBody>
          <a:bodyPr>
            <a:normAutofit/>
          </a:bodyPr>
          <a:lstStyle/>
          <a:p>
            <a:pPr marL="0" indent="0">
              <a:buNone/>
            </a:pPr>
            <a:r>
              <a:rPr lang="el-GR" sz="2400" dirty="0" smtClean="0"/>
              <a:t>Ο εμβρυολόγος με την χρήση ανάστροφου μικροσκοπίου και με την χρήση ειδικής βελόνας (βελόνα </a:t>
            </a:r>
            <a:r>
              <a:rPr lang="en-US" sz="2400" dirty="0" smtClean="0"/>
              <a:t>ICSI) </a:t>
            </a:r>
            <a:r>
              <a:rPr lang="el-GR" sz="2400" dirty="0" smtClean="0"/>
              <a:t>τρυπά το ωάριο και εγχύνει στο κυτταρόπλασμα του το σπερματοζωάριο που έχει προηγουμένως αναρροφηθεί μέσα στην βελόνα.</a:t>
            </a:r>
          </a:p>
        </p:txBody>
      </p:sp>
      <p:sp>
        <p:nvSpPr>
          <p:cNvPr id="4" name="3 - Διάγραμμα ροής: Λογικό &quot;Ή&quot;">
            <a:hlinkClick r:id="rId2"/>
          </p:cNvPr>
          <p:cNvSpPr/>
          <p:nvPr/>
        </p:nvSpPr>
        <p:spPr>
          <a:xfrm>
            <a:off x="3203848" y="5733256"/>
            <a:ext cx="612648" cy="61264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1115616" y="5877272"/>
            <a:ext cx="7344816" cy="307777"/>
          </a:xfrm>
          <a:prstGeom prst="rect">
            <a:avLst/>
          </a:prstGeom>
          <a:noFill/>
        </p:spPr>
        <p:txBody>
          <a:bodyPr wrap="square" rtlCol="0">
            <a:spAutoFit/>
          </a:bodyPr>
          <a:lstStyle/>
          <a:p>
            <a:pPr algn="ctr"/>
            <a:r>
              <a:rPr lang="el-GR" sz="1400" dirty="0" smtClean="0"/>
              <a:t>Η</a:t>
            </a:r>
            <a:r>
              <a:rPr lang="en-US" sz="1400" dirty="0" smtClean="0"/>
              <a:t> </a:t>
            </a:r>
            <a:r>
              <a:rPr lang="el-GR" sz="1400" dirty="0" smtClean="0"/>
              <a:t>διαδικασία της </a:t>
            </a:r>
            <a:r>
              <a:rPr lang="en-US" sz="1400" dirty="0" smtClean="0"/>
              <a:t>ICSI</a:t>
            </a:r>
            <a:endParaRPr lang="el-GR" sz="1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3397</TotalTime>
  <Words>776</Words>
  <Application>Microsoft Office PowerPoint</Application>
  <PresentationFormat>Προβολή στην οθόνη (4:3)</PresentationFormat>
  <Paragraphs>80</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       Θεωρία Μεθόδων Υποβοηθούμενης Αναπαραγωγής</vt:lpstr>
      <vt:lpstr>Η καλλιέργεια IVF</vt:lpstr>
      <vt:lpstr>Εμπορικά υλικά καλλιέργειας για IVF</vt:lpstr>
      <vt:lpstr>Η καλλιέργεια των ωαρίων/εμβρύων (1 από 2)</vt:lpstr>
      <vt:lpstr>Η καλλιέργεια ωαρίων/εμβρύων  (2 από 2)  </vt:lpstr>
      <vt:lpstr>Η φυσική γονιμοποίηση σε τρυβλίο</vt:lpstr>
      <vt:lpstr>Οι γαμέτες επωάζονται στους 37o C </vt:lpstr>
      <vt:lpstr>H ενδοκυτταροπλασματική έγχυση (ICSI)</vt:lpstr>
      <vt:lpstr>Η διαδικασία της ICSI</vt:lpstr>
      <vt:lpstr>Πότε ενδείκνυται η ICSI (1 από 2)</vt:lpstr>
      <vt:lpstr>Πότε ενδείκνυται η ICSI (2 από 2)</vt:lpstr>
      <vt:lpstr>Διαφάνεια 12</vt:lpstr>
      <vt:lpstr>Η τεχνική ICSI (2 από 2)</vt:lpstr>
      <vt:lpstr>Η ανάπτυξη του εμβρύου στο εργαστήριο</vt:lpstr>
      <vt:lpstr>Διαφάνεια 15</vt:lpstr>
      <vt:lpstr>Διαφάνεια 16</vt:lpstr>
      <vt:lpstr>Διαφάνεια 17</vt:lpstr>
      <vt:lpstr>Η εμβρυομεταφορά</vt:lpstr>
      <vt:lpstr>H επιλογή των κατάλληλων και του αριθμού των εμβρύων</vt:lpstr>
      <vt:lpstr>Τι προβλέπει η Ελληνική νομοθεσία (ΦΕΚ 2589/2014)</vt:lpstr>
      <vt:lpstr>H εμβρυομεταφορά (1 από 2)</vt:lpstr>
      <vt:lpstr>Διαφάνεια 22</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γονιμοποίηση και καλλιέργεια του γενετικού υλικού</dc:title>
  <dc:creator>Πέτρος Καρκαλούσος</dc:creator>
  <cp:lastModifiedBy>Πέτρος Καρκαλούσος</cp:lastModifiedBy>
  <cp:revision>74</cp:revision>
  <dcterms:created xsi:type="dcterms:W3CDTF">2016-08-09T16:09:17Z</dcterms:created>
  <dcterms:modified xsi:type="dcterms:W3CDTF">2017-10-26T01:25:56Z</dcterms:modified>
</cp:coreProperties>
</file>