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9" r:id="rId3"/>
    <p:sldId id="260" r:id="rId4"/>
    <p:sldId id="258" r:id="rId5"/>
    <p:sldId id="261" r:id="rId6"/>
    <p:sldId id="263" r:id="rId7"/>
    <p:sldId id="264" r:id="rId8"/>
    <p:sldId id="265" r:id="rId9"/>
    <p:sldId id="266" r:id="rId10"/>
    <p:sldId id="267" r:id="rId11"/>
    <p:sldId id="268" r:id="rId1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66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7121D-99B6-4707-8724-A2DA8B97004E}" type="datetimeFigureOut">
              <a:rPr lang="el-GR" smtClean="0"/>
              <a:pPr/>
              <a:t>26/10/2017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0C843-3984-46FB-B142-C84AC936C87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7121D-99B6-4707-8724-A2DA8B97004E}" type="datetimeFigureOut">
              <a:rPr lang="el-GR" smtClean="0"/>
              <a:pPr/>
              <a:t>26/10/2017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0C843-3984-46FB-B142-C84AC936C87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7121D-99B6-4707-8724-A2DA8B97004E}" type="datetimeFigureOut">
              <a:rPr lang="el-GR" smtClean="0"/>
              <a:pPr/>
              <a:t>26/10/2017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0C843-3984-46FB-B142-C84AC936C87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7121D-99B6-4707-8724-A2DA8B97004E}" type="datetimeFigureOut">
              <a:rPr lang="el-GR" smtClean="0"/>
              <a:pPr/>
              <a:t>26/10/2017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0C843-3984-46FB-B142-C84AC936C87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7121D-99B6-4707-8724-A2DA8B97004E}" type="datetimeFigureOut">
              <a:rPr lang="el-GR" smtClean="0"/>
              <a:pPr/>
              <a:t>26/10/2017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0C843-3984-46FB-B142-C84AC936C87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7121D-99B6-4707-8724-A2DA8B97004E}" type="datetimeFigureOut">
              <a:rPr lang="el-GR" smtClean="0"/>
              <a:pPr/>
              <a:t>26/10/2017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0C843-3984-46FB-B142-C84AC936C87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7121D-99B6-4707-8724-A2DA8B97004E}" type="datetimeFigureOut">
              <a:rPr lang="el-GR" smtClean="0"/>
              <a:pPr/>
              <a:t>26/10/2017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0C843-3984-46FB-B142-C84AC936C87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7121D-99B6-4707-8724-A2DA8B97004E}" type="datetimeFigureOut">
              <a:rPr lang="el-GR" smtClean="0"/>
              <a:pPr/>
              <a:t>26/10/2017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0C843-3984-46FB-B142-C84AC936C87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7121D-99B6-4707-8724-A2DA8B97004E}" type="datetimeFigureOut">
              <a:rPr lang="el-GR" smtClean="0"/>
              <a:pPr/>
              <a:t>26/10/2017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0C843-3984-46FB-B142-C84AC936C87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7121D-99B6-4707-8724-A2DA8B97004E}" type="datetimeFigureOut">
              <a:rPr lang="el-GR" smtClean="0"/>
              <a:pPr/>
              <a:t>26/10/2017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0C843-3984-46FB-B142-C84AC936C87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7121D-99B6-4707-8724-A2DA8B97004E}" type="datetimeFigureOut">
              <a:rPr lang="el-GR" smtClean="0"/>
              <a:pPr/>
              <a:t>26/10/2017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0C843-3984-46FB-B142-C84AC936C87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37121D-99B6-4707-8724-A2DA8B97004E}" type="datetimeFigureOut">
              <a:rPr lang="el-GR" smtClean="0"/>
              <a:pPr/>
              <a:t>26/10/2017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E0C843-3984-46FB-B142-C84AC936C873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www.youtube.com/watch?v=LjL2XoNIO54" TargetMode="External"/><Relationship Id="rId4" Type="http://schemas.openxmlformats.org/officeDocument/2006/relationships/image" Target="../media/image6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time_continue=3&amp;v=QRp6UPKhDZ0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Τίτλος 1"/>
          <p:cNvSpPr>
            <a:spLocks noGrp="1"/>
          </p:cNvSpPr>
          <p:nvPr>
            <p:ph type="ctrTitle"/>
          </p:nvPr>
        </p:nvSpPr>
        <p:spPr>
          <a:xfrm>
            <a:off x="683568" y="1628800"/>
            <a:ext cx="7772400" cy="1470025"/>
          </a:xfrm>
        </p:spPr>
        <p:txBody>
          <a:bodyPr>
            <a:normAutofit/>
          </a:bodyPr>
          <a:lstStyle/>
          <a:p>
            <a:r>
              <a:rPr lang="en-US" sz="3200" b="0" dirty="0" smtClean="0"/>
              <a:t>       </a:t>
            </a:r>
            <a:r>
              <a:rPr lang="el-GR" sz="3200" b="0" dirty="0" smtClean="0"/>
              <a:t>Θεωρία </a:t>
            </a:r>
            <a:r>
              <a:rPr lang="el-GR" sz="3200" b="1" dirty="0" smtClean="0"/>
              <a:t>Μεθόδων Υποβοηθούμενης Αναπαραγωγής</a:t>
            </a:r>
            <a:endParaRPr lang="el-GR" sz="3200" b="1" dirty="0"/>
          </a:p>
        </p:txBody>
      </p:sp>
      <p:sp>
        <p:nvSpPr>
          <p:cNvPr id="9" name="Υπότιτλος 2"/>
          <p:cNvSpPr>
            <a:spLocks noGrp="1"/>
          </p:cNvSpPr>
          <p:nvPr>
            <p:ph type="subTitle" idx="1"/>
          </p:nvPr>
        </p:nvSpPr>
        <p:spPr>
          <a:xfrm>
            <a:off x="683568" y="3068960"/>
            <a:ext cx="7776863" cy="2140223"/>
          </a:xfrm>
        </p:spPr>
        <p:txBody>
          <a:bodyPr>
            <a:noAutofit/>
          </a:bodyPr>
          <a:lstStyle/>
          <a:p>
            <a:r>
              <a:rPr lang="el-GR" sz="2400" dirty="0" smtClean="0">
                <a:solidFill>
                  <a:schemeClr val="tx1"/>
                </a:solidFill>
              </a:rPr>
              <a:t>Ενότητα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l-GR" sz="2400" dirty="0" smtClean="0">
                <a:solidFill>
                  <a:schemeClr val="tx1"/>
                </a:solidFill>
              </a:rPr>
              <a:t>12: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l-GR" b="1" dirty="0" smtClean="0">
                <a:solidFill>
                  <a:schemeClr val="tx1"/>
                </a:solidFill>
              </a:rPr>
              <a:t>Εναλλακτικές τεχνικές υποβοηθούμενης </a:t>
            </a:r>
            <a:r>
              <a:rPr lang="el-GR" b="1" dirty="0" smtClean="0">
                <a:solidFill>
                  <a:schemeClr val="tx1"/>
                </a:solidFill>
              </a:rPr>
              <a:t>αναπαραγωγής</a:t>
            </a:r>
            <a:endParaRPr lang="el-GR" sz="2400" b="1" dirty="0" smtClean="0">
              <a:solidFill>
                <a:schemeClr val="tx1"/>
              </a:solidFill>
            </a:endParaRPr>
          </a:p>
          <a:p>
            <a:endParaRPr lang="el-GR" sz="2400" b="1" dirty="0" smtClean="0"/>
          </a:p>
          <a:p>
            <a:r>
              <a:rPr lang="el-GR" sz="2400" dirty="0" smtClean="0">
                <a:solidFill>
                  <a:schemeClr val="tx1"/>
                </a:solidFill>
              </a:rPr>
              <a:t>Πέτρος </a:t>
            </a:r>
            <a:r>
              <a:rPr lang="el-GR" sz="2400" dirty="0" err="1" smtClean="0">
                <a:solidFill>
                  <a:schemeClr val="tx1"/>
                </a:solidFill>
              </a:rPr>
              <a:t>Καρκαλούσος</a:t>
            </a:r>
            <a:endParaRPr lang="el-GR" sz="2400" dirty="0" smtClean="0">
              <a:solidFill>
                <a:schemeClr val="tx1"/>
              </a:solidFill>
            </a:endParaRPr>
          </a:p>
          <a:p>
            <a:r>
              <a:rPr lang="el-GR" sz="2400" dirty="0" smtClean="0">
                <a:solidFill>
                  <a:schemeClr val="tx1"/>
                </a:solidFill>
              </a:rPr>
              <a:t>Επίκουρος καθηγητής κλινικής χημείας</a:t>
            </a:r>
            <a:endParaRPr lang="el-GR" sz="2400" dirty="0">
              <a:solidFill>
                <a:schemeClr val="tx1"/>
              </a:solidFill>
            </a:endParaRPr>
          </a:p>
          <a:p>
            <a:endParaRPr lang="en-US" sz="2400" dirty="0" smtClean="0">
              <a:solidFill>
                <a:schemeClr val="tx1"/>
              </a:solidFill>
            </a:endParaRPr>
          </a:p>
        </p:txBody>
      </p:sp>
      <p:pic>
        <p:nvPicPr>
          <p:cNvPr id="5" name="4 - Εικόνα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260648"/>
            <a:ext cx="5328592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1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3851920" y="5733256"/>
            <a:ext cx="1971675" cy="702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21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2492896"/>
            <a:ext cx="2361456" cy="1771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5" name="Picture 3" descr="2113_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31841" y="2492896"/>
            <a:ext cx="2448271" cy="18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6" name="Picture 4" descr="2113_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868144" y="2492896"/>
            <a:ext cx="2592288" cy="18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77" name="6 - TextBox"/>
          <p:cNvSpPr txBox="1">
            <a:spLocks noChangeArrowheads="1"/>
          </p:cNvSpPr>
          <p:nvPr/>
        </p:nvSpPr>
        <p:spPr bwMode="auto">
          <a:xfrm>
            <a:off x="1115616" y="4437112"/>
            <a:ext cx="121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l-GR" dirty="0"/>
              <a:t>Α στάδιο</a:t>
            </a:r>
          </a:p>
        </p:txBody>
      </p:sp>
      <p:sp>
        <p:nvSpPr>
          <p:cNvPr id="28678" name="7 - TextBox"/>
          <p:cNvSpPr txBox="1">
            <a:spLocks noChangeArrowheads="1"/>
          </p:cNvSpPr>
          <p:nvPr/>
        </p:nvSpPr>
        <p:spPr bwMode="auto">
          <a:xfrm>
            <a:off x="3491880" y="4509120"/>
            <a:ext cx="1905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l-GR" dirty="0"/>
              <a:t>Β στάδιο</a:t>
            </a:r>
          </a:p>
        </p:txBody>
      </p:sp>
      <p:sp>
        <p:nvSpPr>
          <p:cNvPr id="28679" name="8 - TextBox"/>
          <p:cNvSpPr txBox="1">
            <a:spLocks noChangeArrowheads="1"/>
          </p:cNvSpPr>
          <p:nvPr/>
        </p:nvSpPr>
        <p:spPr bwMode="auto">
          <a:xfrm>
            <a:off x="6372200" y="4437112"/>
            <a:ext cx="1676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l-GR" dirty="0"/>
              <a:t>Γ στάδιο</a:t>
            </a:r>
          </a:p>
        </p:txBody>
      </p:sp>
      <p:sp>
        <p:nvSpPr>
          <p:cNvPr id="28680" name="9 - TextBox"/>
          <p:cNvSpPr txBox="1">
            <a:spLocks noChangeArrowheads="1"/>
          </p:cNvSpPr>
          <p:nvPr/>
        </p:nvSpPr>
        <p:spPr bwMode="auto">
          <a:xfrm>
            <a:off x="467544" y="764704"/>
            <a:ext cx="799288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l-GR" sz="3600" b="1" dirty="0">
                <a:solidFill>
                  <a:srgbClr val="C00000"/>
                </a:solidFill>
              </a:rPr>
              <a:t>Λήψη κυττάρων για </a:t>
            </a:r>
            <a:endParaRPr lang="el-GR" sz="3600" b="1" dirty="0" smtClean="0">
              <a:solidFill>
                <a:srgbClr val="C00000"/>
              </a:solidFill>
            </a:endParaRPr>
          </a:p>
          <a:p>
            <a:pPr algn="ctr"/>
            <a:r>
              <a:rPr lang="el-GR" sz="3600" b="1" dirty="0" err="1" smtClean="0">
                <a:solidFill>
                  <a:srgbClr val="C00000"/>
                </a:solidFill>
              </a:rPr>
              <a:t>προεμφυτευτική</a:t>
            </a:r>
            <a:r>
              <a:rPr lang="el-GR" sz="3600" b="1" dirty="0" smtClean="0">
                <a:solidFill>
                  <a:srgbClr val="C00000"/>
                </a:solidFill>
              </a:rPr>
              <a:t> διάγνωση</a:t>
            </a:r>
            <a:endParaRPr lang="el-GR" sz="3200" b="1" dirty="0">
              <a:solidFill>
                <a:srgbClr val="C00000"/>
              </a:solidFill>
            </a:endParaRPr>
          </a:p>
        </p:txBody>
      </p:sp>
      <p:sp>
        <p:nvSpPr>
          <p:cNvPr id="9" name="8 - Διάγραμμα ροής: Λογικό &quot;Ή&quot;">
            <a:hlinkClick r:id="rId5"/>
          </p:cNvPr>
          <p:cNvSpPr/>
          <p:nvPr/>
        </p:nvSpPr>
        <p:spPr>
          <a:xfrm>
            <a:off x="3059832" y="5877272"/>
            <a:ext cx="612648" cy="612648"/>
          </a:xfrm>
          <a:prstGeom prst="flowChar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9 - TextBox"/>
          <p:cNvSpPr txBox="1"/>
          <p:nvPr/>
        </p:nvSpPr>
        <p:spPr>
          <a:xfrm>
            <a:off x="1115616" y="5949280"/>
            <a:ext cx="73448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H </a:t>
            </a:r>
            <a:r>
              <a:rPr lang="el-GR" sz="1400" dirty="0" smtClean="0"/>
              <a:t>λήψη κυττάρων για </a:t>
            </a:r>
            <a:r>
              <a:rPr lang="en-US" sz="1400" dirty="0" smtClean="0"/>
              <a:t>PGD</a:t>
            </a:r>
            <a:endParaRPr lang="el-G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11560" y="2708920"/>
            <a:ext cx="8229600" cy="1143000"/>
          </a:xfrm>
        </p:spPr>
        <p:txBody>
          <a:bodyPr/>
          <a:lstStyle/>
          <a:p>
            <a:r>
              <a:rPr lang="el-GR" b="1" dirty="0" smtClean="0"/>
              <a:t>Τέλος ενότητας</a:t>
            </a:r>
            <a:endParaRPr lang="el-GR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2 - TextBox"/>
          <p:cNvSpPr txBox="1">
            <a:spLocks noChangeArrowheads="1"/>
          </p:cNvSpPr>
          <p:nvPr/>
        </p:nvSpPr>
        <p:spPr bwMode="auto">
          <a:xfrm>
            <a:off x="179512" y="457200"/>
            <a:ext cx="805008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l-GR" sz="4000" b="1" dirty="0" err="1" smtClean="0">
                <a:solidFill>
                  <a:srgbClr val="C00000"/>
                </a:solidFill>
              </a:rPr>
              <a:t>Ενδομητρική</a:t>
            </a:r>
            <a:r>
              <a:rPr lang="el-GR" sz="4000" b="1" dirty="0" smtClean="0">
                <a:solidFill>
                  <a:srgbClr val="C00000"/>
                </a:solidFill>
              </a:rPr>
              <a:t> σπερματέγχυση </a:t>
            </a:r>
            <a:r>
              <a:rPr lang="en-US" sz="4000" b="1" dirty="0">
                <a:solidFill>
                  <a:srgbClr val="C00000"/>
                </a:solidFill>
              </a:rPr>
              <a:t>(IUI)</a:t>
            </a:r>
            <a:endParaRPr lang="el-GR" sz="4000" b="1" dirty="0">
              <a:solidFill>
                <a:srgbClr val="C00000"/>
              </a:solidFill>
            </a:endParaRPr>
          </a:p>
        </p:txBody>
      </p:sp>
      <p:sp>
        <p:nvSpPr>
          <p:cNvPr id="3" name="2 - TextBox"/>
          <p:cNvSpPr txBox="1"/>
          <p:nvPr/>
        </p:nvSpPr>
        <p:spPr>
          <a:xfrm>
            <a:off x="457200" y="1219200"/>
            <a:ext cx="7924800" cy="3477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42900" indent="-342900">
              <a:defRPr/>
            </a:pPr>
            <a:r>
              <a:rPr lang="el-GR" sz="2000" dirty="0"/>
              <a:t>Πρόκειται για την απλούστερη θεραπεία της </a:t>
            </a:r>
            <a:r>
              <a:rPr lang="el-GR" sz="2000" dirty="0" err="1"/>
              <a:t>υπογονιμότητας</a:t>
            </a:r>
            <a:r>
              <a:rPr lang="el-GR" sz="2000" dirty="0"/>
              <a:t>.</a:t>
            </a:r>
          </a:p>
          <a:p>
            <a:pPr marL="342900" indent="-342900">
              <a:defRPr/>
            </a:pPr>
            <a:endParaRPr lang="el-GR" sz="2000" dirty="0" smtClean="0"/>
          </a:p>
          <a:p>
            <a:pPr marL="342900" indent="-342900">
              <a:defRPr/>
            </a:pPr>
            <a:r>
              <a:rPr lang="el-GR" sz="2000" dirty="0" smtClean="0"/>
              <a:t>Τα </a:t>
            </a:r>
            <a:r>
              <a:rPr lang="el-GR" sz="2000" dirty="0"/>
              <a:t>στάδια της είναι</a:t>
            </a:r>
            <a:r>
              <a:rPr lang="en-US" sz="2000" dirty="0" smtClean="0"/>
              <a:t>:</a:t>
            </a:r>
            <a:endParaRPr lang="el-GR" sz="2000" dirty="0" smtClean="0"/>
          </a:p>
          <a:p>
            <a:pPr marL="342900" indent="-342900">
              <a:defRPr/>
            </a:pPr>
            <a:endParaRPr lang="en-US" sz="2000" dirty="0"/>
          </a:p>
          <a:p>
            <a:pPr marL="342900" indent="-342900">
              <a:buFont typeface="+mj-lt"/>
              <a:buAutoNum type="arabicPeriod"/>
              <a:defRPr/>
            </a:pPr>
            <a:r>
              <a:rPr lang="en-US" sz="2000" dirty="0"/>
              <a:t>O </a:t>
            </a:r>
            <a:r>
              <a:rPr lang="el-GR" sz="2000" dirty="0"/>
              <a:t>σύζυγος δίνει δείγμα σπέρματος.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el-GR" sz="2000" dirty="0"/>
              <a:t> Το δείγμα κατεργάζεται κατάλληλα (απομακρύνονται τα κακής ποιότητας σπερματοζωάρια και τα υπόλοιπα συμπυκνώνονται).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el-GR" sz="2000" dirty="0"/>
              <a:t>Η σύζυγος παρακολουθείται </a:t>
            </a:r>
            <a:r>
              <a:rPr lang="el-GR" sz="2000" dirty="0" err="1"/>
              <a:t>υπερηχογραφικά</a:t>
            </a:r>
            <a:r>
              <a:rPr lang="el-GR" sz="2000" dirty="0"/>
              <a:t> για να βεβαιωθεί η παραγωγή ωαρίων στις </a:t>
            </a:r>
            <a:r>
              <a:rPr lang="el-GR" sz="2000" dirty="0" smtClean="0"/>
              <a:t>ωοθήκες.</a:t>
            </a:r>
            <a:endParaRPr lang="el-GR" sz="2000" dirty="0"/>
          </a:p>
          <a:p>
            <a:pPr marL="342900" indent="-342900">
              <a:buFont typeface="+mj-lt"/>
              <a:buAutoNum type="arabicPeriod"/>
              <a:defRPr/>
            </a:pPr>
            <a:r>
              <a:rPr lang="el-GR" sz="2000" dirty="0"/>
              <a:t>Το σπέρμα μεταφέρεται στον μήτρα την ίδια ημέρα όπου υπάρχει εκεί ωάριο</a:t>
            </a:r>
            <a:r>
              <a:rPr lang="el-GR" sz="2000" dirty="0" smtClean="0"/>
              <a:t>.</a:t>
            </a:r>
            <a:endParaRPr lang="el-GR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>
                <a:solidFill>
                  <a:srgbClr val="C00000"/>
                </a:solidFill>
              </a:rPr>
              <a:t>Περιορισμοί της νομοθεσίας στην </a:t>
            </a:r>
            <a:r>
              <a:rPr lang="el-GR" b="1" dirty="0" err="1" smtClean="0">
                <a:solidFill>
                  <a:srgbClr val="C00000"/>
                </a:solidFill>
              </a:rPr>
              <a:t>ενδομητρική</a:t>
            </a:r>
            <a:r>
              <a:rPr lang="el-GR" b="1" dirty="0" smtClean="0">
                <a:solidFill>
                  <a:srgbClr val="C00000"/>
                </a:solidFill>
              </a:rPr>
              <a:t> σπερματέγχυση</a:t>
            </a:r>
            <a:endParaRPr lang="el-GR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>
                <a:solidFill>
                  <a:srgbClr val="C00000"/>
                </a:solidFill>
              </a:rPr>
              <a:t>Y</a:t>
            </a:r>
            <a:r>
              <a:rPr lang="el-GR" sz="4000" b="1" dirty="0" err="1" smtClean="0">
                <a:solidFill>
                  <a:srgbClr val="C00000"/>
                </a:solidFill>
              </a:rPr>
              <a:t>ποβοηθούμενη</a:t>
            </a:r>
            <a:r>
              <a:rPr lang="el-GR" sz="4000" b="1" dirty="0" smtClean="0">
                <a:solidFill>
                  <a:srgbClr val="C00000"/>
                </a:solidFill>
              </a:rPr>
              <a:t> εκκόλαψη</a:t>
            </a:r>
            <a:endParaRPr lang="el-GR" sz="4000" b="1" dirty="0">
              <a:solidFill>
                <a:srgbClr val="C0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 smtClean="0"/>
              <a:t>Η αποτυχία διάσπασης της διαφανής ζώνης πριν την εμφύτευση οδηγεί σε αποτυχία εμφύτευσης. </a:t>
            </a:r>
          </a:p>
          <a:p>
            <a:pPr marL="0" indent="0">
              <a:buNone/>
            </a:pPr>
            <a:r>
              <a:rPr lang="el-GR" sz="2400" dirty="0" smtClean="0"/>
              <a:t>Έχει παρατηρηθεί ότι η διαφανής ζώνη «παχαίνει» σε ασθενείς &gt; 40 καθώς και στα έμβρυα που προέρχονται από </a:t>
            </a:r>
            <a:r>
              <a:rPr lang="el-GR" sz="2400" dirty="0" err="1" smtClean="0"/>
              <a:t>κρυοσυντήρηση</a:t>
            </a:r>
            <a:r>
              <a:rPr lang="el-GR" sz="2400" dirty="0" smtClean="0"/>
              <a:t>. </a:t>
            </a:r>
          </a:p>
          <a:p>
            <a:pPr marL="0" indent="0">
              <a:buNone/>
            </a:pPr>
            <a:r>
              <a:rPr lang="el-GR" sz="2400" dirty="0" smtClean="0"/>
              <a:t>Σε αυτές τις ασθενείς καθώς και στις γυναίκες με ανεξήγητα αποτυχημένες προσπάθειες εμφύτευσης εφαρμόζεται η Υποβοηθούμενη Εκκόλαψη κατά την οποία ανοίγεται στη διαφανή ζώνη μία μικρή οπή με τη χρήση </a:t>
            </a:r>
            <a:r>
              <a:rPr lang="el-GR" sz="2400" dirty="0" err="1" smtClean="0"/>
              <a:t>laser</a:t>
            </a:r>
            <a:r>
              <a:rPr lang="el-GR" sz="2400" dirty="0" smtClean="0"/>
              <a:t>.</a:t>
            </a:r>
          </a:p>
          <a:p>
            <a:endParaRPr lang="el-GR" dirty="0"/>
          </a:p>
        </p:txBody>
      </p:sp>
      <p:sp>
        <p:nvSpPr>
          <p:cNvPr id="4" name="3 - Ορθογώνιο"/>
          <p:cNvSpPr/>
          <p:nvPr/>
        </p:nvSpPr>
        <p:spPr>
          <a:xfrm>
            <a:off x="2716299" y="3244334"/>
            <a:ext cx="37114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b="1" dirty="0" err="1" smtClean="0"/>
              <a:t>Ενδοσαλπιγγική</a:t>
            </a:r>
            <a:r>
              <a:rPr lang="el-GR" b="1" dirty="0" smtClean="0"/>
              <a:t> μεταφορά ζυμωτών</a:t>
            </a:r>
            <a:endParaRPr lang="el-G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err="1" smtClean="0">
                <a:solidFill>
                  <a:srgbClr val="C00000"/>
                </a:solidFill>
              </a:rPr>
              <a:t>Ενδοσαλπιγγική</a:t>
            </a:r>
            <a:r>
              <a:rPr lang="el-GR" b="1" dirty="0" smtClean="0">
                <a:solidFill>
                  <a:srgbClr val="C00000"/>
                </a:solidFill>
              </a:rPr>
              <a:t> μεταφορά γαμετών (</a:t>
            </a:r>
            <a:r>
              <a:rPr lang="en-US" b="1" dirty="0" smtClean="0">
                <a:solidFill>
                  <a:srgbClr val="C00000"/>
                </a:solidFill>
              </a:rPr>
              <a:t>ZIFT)</a:t>
            </a:r>
            <a:endParaRPr lang="el-GR" b="1" dirty="0">
              <a:solidFill>
                <a:srgbClr val="C00000"/>
              </a:solidFill>
            </a:endParaRPr>
          </a:p>
        </p:txBody>
      </p:sp>
      <p:sp>
        <p:nvSpPr>
          <p:cNvPr id="4" name="3 - TextBox"/>
          <p:cNvSpPr txBox="1"/>
          <p:nvPr/>
        </p:nvSpPr>
        <p:spPr>
          <a:xfrm>
            <a:off x="755576" y="1772816"/>
            <a:ext cx="792088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dirty="0" smtClean="0"/>
              <a:t>Στην φυσιολογική </a:t>
            </a:r>
            <a:r>
              <a:rPr lang="en-US" sz="2400" dirty="0" smtClean="0"/>
              <a:t>IVF </a:t>
            </a:r>
            <a:r>
              <a:rPr lang="el-GR" sz="2400" dirty="0" smtClean="0"/>
              <a:t>τα έμβρυα μεταφέρονται στην μήτρα.</a:t>
            </a:r>
          </a:p>
          <a:p>
            <a:r>
              <a:rPr lang="el-GR" sz="2400" dirty="0" smtClean="0"/>
              <a:t>Εναλλακτικά μπορούν να μεταφερθούν στις σάλπιγγες. </a:t>
            </a:r>
          </a:p>
          <a:p>
            <a:r>
              <a:rPr lang="el-GR" sz="2400" dirty="0" smtClean="0"/>
              <a:t>Η </a:t>
            </a:r>
            <a:r>
              <a:rPr lang="en-US" sz="2400" dirty="0" smtClean="0"/>
              <a:t>ZIFT </a:t>
            </a:r>
            <a:r>
              <a:rPr lang="el-GR" sz="2400" dirty="0" smtClean="0"/>
              <a:t>γίνεται με λαπαροσκόπηση και γενική νάρκωση.</a:t>
            </a:r>
          </a:p>
          <a:p>
            <a:endParaRPr lang="el-GR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2 - TextBox"/>
          <p:cNvSpPr txBox="1">
            <a:spLocks noChangeArrowheads="1"/>
          </p:cNvSpPr>
          <p:nvPr/>
        </p:nvSpPr>
        <p:spPr bwMode="auto">
          <a:xfrm>
            <a:off x="1371600" y="762000"/>
            <a:ext cx="69342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l-GR" sz="4000" b="1" dirty="0" smtClean="0">
                <a:solidFill>
                  <a:srgbClr val="C00000"/>
                </a:solidFill>
              </a:rPr>
              <a:t>Η </a:t>
            </a:r>
            <a:r>
              <a:rPr lang="el-GR" sz="4000" b="1" dirty="0" err="1" smtClean="0">
                <a:solidFill>
                  <a:srgbClr val="C00000"/>
                </a:solidFill>
              </a:rPr>
              <a:t>προεμφυτευτική</a:t>
            </a:r>
            <a:r>
              <a:rPr lang="el-GR" sz="4000" b="1" dirty="0" smtClean="0">
                <a:solidFill>
                  <a:srgbClr val="C00000"/>
                </a:solidFill>
              </a:rPr>
              <a:t> διάγνωση</a:t>
            </a:r>
            <a:endParaRPr lang="el-GR" sz="4000" b="1" dirty="0">
              <a:solidFill>
                <a:srgbClr val="C00000"/>
              </a:solidFill>
            </a:endParaRPr>
          </a:p>
        </p:txBody>
      </p:sp>
      <p:sp>
        <p:nvSpPr>
          <p:cNvPr id="27651" name="2 - TextBox"/>
          <p:cNvSpPr txBox="1">
            <a:spLocks noChangeArrowheads="1"/>
          </p:cNvSpPr>
          <p:nvPr/>
        </p:nvSpPr>
        <p:spPr bwMode="auto">
          <a:xfrm>
            <a:off x="755576" y="1844824"/>
            <a:ext cx="7992888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l-GR" sz="2400" dirty="0"/>
              <a:t>Η </a:t>
            </a:r>
            <a:r>
              <a:rPr lang="en-US" sz="2400" dirty="0"/>
              <a:t>PGD </a:t>
            </a:r>
            <a:r>
              <a:rPr lang="el-GR" sz="2400" dirty="0"/>
              <a:t>χρησιμοποιείται αν ο ένας ή οι δύο γονείς πάσχουν ή είναι φορείς γενετικής νόσου</a:t>
            </a:r>
            <a:r>
              <a:rPr lang="el-GR" sz="2400" dirty="0" smtClean="0"/>
              <a:t>.</a:t>
            </a:r>
          </a:p>
          <a:p>
            <a:r>
              <a:rPr lang="el-GR" sz="2400" dirty="0" smtClean="0"/>
              <a:t> </a:t>
            </a:r>
            <a:endParaRPr lang="el-GR" sz="2400" dirty="0"/>
          </a:p>
          <a:p>
            <a:r>
              <a:rPr lang="el-GR" sz="2400" dirty="0" smtClean="0"/>
              <a:t>Εφαρμόζεται τόσο για την αποφυγή </a:t>
            </a:r>
            <a:r>
              <a:rPr lang="el-GR" sz="2400" b="1" dirty="0" err="1" smtClean="0"/>
              <a:t>χρωμοσωμικών</a:t>
            </a:r>
            <a:r>
              <a:rPr lang="el-GR" sz="2400" b="1" dirty="0" smtClean="0"/>
              <a:t> ανωμαλιών </a:t>
            </a:r>
            <a:r>
              <a:rPr lang="el-GR" sz="2400" dirty="0" smtClean="0"/>
              <a:t>(</a:t>
            </a:r>
            <a:r>
              <a:rPr lang="el-GR" sz="2400" dirty="0" err="1" smtClean="0"/>
              <a:t>ανευπλοειδίες</a:t>
            </a:r>
            <a:r>
              <a:rPr lang="el-GR" sz="2400" dirty="0" smtClean="0"/>
              <a:t>, </a:t>
            </a:r>
            <a:r>
              <a:rPr lang="el-GR" sz="2400" dirty="0" err="1" smtClean="0"/>
              <a:t>χρωμοσωμικές</a:t>
            </a:r>
            <a:r>
              <a:rPr lang="el-GR" sz="2400" dirty="0" smtClean="0"/>
              <a:t> μεταθέσεις, ελλείμματα, αναστροφές) όσο και </a:t>
            </a:r>
            <a:r>
              <a:rPr lang="el-GR" sz="2400" b="1" dirty="0" err="1" smtClean="0"/>
              <a:t>μονογονιδιακών</a:t>
            </a:r>
            <a:r>
              <a:rPr lang="el-GR" sz="2400" b="1" dirty="0" smtClean="0"/>
              <a:t> νοσημάτων</a:t>
            </a:r>
            <a:r>
              <a:rPr lang="el-GR" sz="2400" dirty="0" smtClean="0"/>
              <a:t> (φυλοσύνδετα, </a:t>
            </a:r>
            <a:r>
              <a:rPr lang="el-GR" sz="2400" dirty="0" err="1" smtClean="0"/>
              <a:t>αυτοσωματικά</a:t>
            </a:r>
            <a:r>
              <a:rPr lang="el-GR" sz="2400" dirty="0" smtClean="0"/>
              <a:t> υπολειπόμενα, </a:t>
            </a:r>
            <a:r>
              <a:rPr lang="el-GR" sz="2400" dirty="0" err="1" smtClean="0"/>
              <a:t>αυτοσωματικά</a:t>
            </a:r>
            <a:r>
              <a:rPr lang="el-GR" sz="2400" dirty="0" smtClean="0"/>
              <a:t> </a:t>
            </a:r>
            <a:r>
              <a:rPr lang="el-GR" sz="2400" dirty="0" err="1" smtClean="0"/>
              <a:t>επικρατητικά</a:t>
            </a:r>
            <a:r>
              <a:rPr lang="el-GR" sz="2400" dirty="0" smtClean="0"/>
              <a:t>, </a:t>
            </a:r>
            <a:r>
              <a:rPr lang="el-GR" sz="2400" dirty="0" err="1" smtClean="0"/>
              <a:t>μιτοχονδριακά</a:t>
            </a:r>
            <a:r>
              <a:rPr lang="el-GR" sz="2400" dirty="0" smtClean="0"/>
              <a:t>).</a:t>
            </a:r>
            <a:endParaRPr lang="el-GR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2 - TextBox"/>
          <p:cNvSpPr txBox="1">
            <a:spLocks noChangeArrowheads="1"/>
          </p:cNvSpPr>
          <p:nvPr/>
        </p:nvSpPr>
        <p:spPr bwMode="auto">
          <a:xfrm>
            <a:off x="323528" y="762000"/>
            <a:ext cx="864096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l-GR" sz="4000" b="1" dirty="0" smtClean="0">
                <a:solidFill>
                  <a:srgbClr val="C00000"/>
                </a:solidFill>
              </a:rPr>
              <a:t>Παθήσεις που προλαμβάνονται με </a:t>
            </a:r>
            <a:r>
              <a:rPr lang="en-US" sz="4000" b="1" dirty="0" smtClean="0">
                <a:solidFill>
                  <a:srgbClr val="C00000"/>
                </a:solidFill>
              </a:rPr>
              <a:t>PGD</a:t>
            </a:r>
            <a:endParaRPr lang="el-GR" sz="4000" b="1" dirty="0">
              <a:solidFill>
                <a:srgbClr val="C00000"/>
              </a:solidFill>
            </a:endParaRPr>
          </a:p>
        </p:txBody>
      </p:sp>
      <p:sp>
        <p:nvSpPr>
          <p:cNvPr id="4" name="3 - Ορθογώνιο"/>
          <p:cNvSpPr/>
          <p:nvPr/>
        </p:nvSpPr>
        <p:spPr>
          <a:xfrm>
            <a:off x="467544" y="1628800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 marL="266700" indent="-266700"/>
            <a:r>
              <a:rPr lang="el-GR" sz="2400" dirty="0" smtClean="0"/>
              <a:t>Ενδεικτικά</a:t>
            </a:r>
            <a:r>
              <a:rPr lang="en-US" sz="2400" dirty="0" smtClean="0"/>
              <a:t>:</a:t>
            </a:r>
            <a:endParaRPr lang="el-GR" sz="2400" dirty="0" smtClean="0"/>
          </a:p>
          <a:p>
            <a:pPr marL="266700" indent="-266700">
              <a:buFont typeface="Arial" pitchFamily="34" charset="0"/>
              <a:buChar char="•"/>
            </a:pPr>
            <a:r>
              <a:rPr lang="en-US" sz="2400" dirty="0" err="1" smtClean="0"/>
              <a:t>Lesch-Nychan</a:t>
            </a:r>
            <a:endParaRPr lang="el-GR" sz="2400" dirty="0" smtClean="0"/>
          </a:p>
          <a:p>
            <a:pPr marL="266700" indent="-266700">
              <a:buFont typeface="Arial" pitchFamily="34" charset="0"/>
              <a:buChar char="•"/>
            </a:pPr>
            <a:r>
              <a:rPr lang="el-GR" sz="2400" dirty="0" smtClean="0"/>
              <a:t>Μυϊκή δυστροφία </a:t>
            </a:r>
            <a:r>
              <a:rPr lang="en-US" sz="2400" dirty="0" err="1" smtClean="0"/>
              <a:t>Duchenne</a:t>
            </a:r>
            <a:endParaRPr lang="el-GR" sz="2400" dirty="0" smtClean="0"/>
          </a:p>
          <a:p>
            <a:pPr marL="266700" indent="-266700">
              <a:buFont typeface="Arial" pitchFamily="34" charset="0"/>
              <a:buChar char="•"/>
            </a:pPr>
            <a:r>
              <a:rPr lang="el-GR" sz="2400" dirty="0" smtClean="0"/>
              <a:t>Κυστική </a:t>
            </a:r>
            <a:r>
              <a:rPr lang="el-GR" sz="2400" dirty="0" err="1" smtClean="0"/>
              <a:t>ίνωση</a:t>
            </a:r>
            <a:endParaRPr lang="el-GR" sz="2400" dirty="0" smtClean="0"/>
          </a:p>
          <a:p>
            <a:pPr marL="266700" indent="-266700">
              <a:buFont typeface="Arial" pitchFamily="34" charset="0"/>
              <a:buChar char="•"/>
            </a:pPr>
            <a:r>
              <a:rPr lang="el-GR" sz="2400" dirty="0" smtClean="0"/>
              <a:t>Καρκίνος μαστού</a:t>
            </a:r>
          </a:p>
          <a:p>
            <a:pPr marL="266700" indent="-266700">
              <a:buFont typeface="Arial" pitchFamily="34" charset="0"/>
              <a:buChar char="•"/>
            </a:pPr>
            <a:r>
              <a:rPr lang="el-GR" sz="2400" dirty="0" smtClean="0"/>
              <a:t>Μεσογειακή αναιμία </a:t>
            </a:r>
            <a:endParaRPr lang="el-GR" sz="2400" dirty="0"/>
          </a:p>
        </p:txBody>
      </p:sp>
      <p:sp>
        <p:nvSpPr>
          <p:cNvPr id="5" name="4 - TextBox"/>
          <p:cNvSpPr txBox="1"/>
          <p:nvPr/>
        </p:nvSpPr>
        <p:spPr>
          <a:xfrm>
            <a:off x="467544" y="4437112"/>
            <a:ext cx="79928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E</a:t>
            </a:r>
            <a:r>
              <a:rPr lang="el-GR" sz="2400" b="1" dirty="0" err="1" smtClean="0"/>
              <a:t>πιλογή</a:t>
            </a:r>
            <a:r>
              <a:rPr lang="el-GR" sz="2400" b="1" dirty="0" smtClean="0"/>
              <a:t> φύλου</a:t>
            </a:r>
            <a:endParaRPr lang="en-US" sz="2400" b="1" dirty="0" smtClean="0"/>
          </a:p>
          <a:p>
            <a:r>
              <a:rPr lang="el-GR" sz="2400" dirty="0" smtClean="0"/>
              <a:t>Επιτρέπεται από την Ελληνική νομοθεσία αλλά μόνο για την </a:t>
            </a:r>
            <a:r>
              <a:rPr lang="el-GR" sz="2400" b="1" dirty="0" smtClean="0"/>
              <a:t>πρόληψη φυλοσύνδετων ασθενειών</a:t>
            </a:r>
            <a:r>
              <a:rPr lang="el-GR" sz="2400" dirty="0" smtClean="0"/>
              <a:t>.</a:t>
            </a:r>
            <a:endParaRPr lang="el-GR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20072" y="1988840"/>
            <a:ext cx="3460254" cy="3417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2 - TextBox"/>
          <p:cNvSpPr txBox="1">
            <a:spLocks noChangeArrowheads="1"/>
          </p:cNvSpPr>
          <p:nvPr/>
        </p:nvSpPr>
        <p:spPr bwMode="auto">
          <a:xfrm>
            <a:off x="827584" y="476672"/>
            <a:ext cx="69342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l-GR" sz="4000" b="1" dirty="0" smtClean="0">
                <a:solidFill>
                  <a:srgbClr val="C00000"/>
                </a:solidFill>
              </a:rPr>
              <a:t>Η λήψη κυττάρων για </a:t>
            </a:r>
            <a:r>
              <a:rPr lang="el-GR" sz="4000" b="1" dirty="0" err="1" smtClean="0">
                <a:solidFill>
                  <a:srgbClr val="C00000"/>
                </a:solidFill>
              </a:rPr>
              <a:t>προεμφυτευτική</a:t>
            </a:r>
            <a:r>
              <a:rPr lang="el-GR" sz="4000" b="1" dirty="0" smtClean="0">
                <a:solidFill>
                  <a:srgbClr val="C00000"/>
                </a:solidFill>
              </a:rPr>
              <a:t> διάγνωση</a:t>
            </a:r>
            <a:endParaRPr lang="el-GR" sz="4000" b="1" dirty="0">
              <a:solidFill>
                <a:srgbClr val="C00000"/>
              </a:solidFill>
            </a:endParaRPr>
          </a:p>
        </p:txBody>
      </p:sp>
      <p:sp>
        <p:nvSpPr>
          <p:cNvPr id="4" name="3 - Διάγραμμα ροής: Λογικό &quot;Ή&quot;">
            <a:hlinkClick r:id="rId3"/>
          </p:cNvPr>
          <p:cNvSpPr/>
          <p:nvPr/>
        </p:nvSpPr>
        <p:spPr>
          <a:xfrm>
            <a:off x="3203848" y="5805264"/>
            <a:ext cx="612648" cy="612648"/>
          </a:xfrm>
          <a:prstGeom prst="flowChar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4 - TextBox"/>
          <p:cNvSpPr txBox="1"/>
          <p:nvPr/>
        </p:nvSpPr>
        <p:spPr>
          <a:xfrm>
            <a:off x="1115616" y="5949280"/>
            <a:ext cx="73448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400" dirty="0" smtClean="0"/>
              <a:t>Η</a:t>
            </a:r>
            <a:r>
              <a:rPr lang="en-US" sz="1400" dirty="0" smtClean="0"/>
              <a:t> </a:t>
            </a:r>
            <a:r>
              <a:rPr lang="el-GR" sz="1400" dirty="0" smtClean="0"/>
              <a:t>διαδικασία της </a:t>
            </a:r>
            <a:r>
              <a:rPr lang="en-US" sz="1400" dirty="0" smtClean="0"/>
              <a:t>PGD</a:t>
            </a:r>
            <a:endParaRPr lang="el-GR" sz="1400" dirty="0"/>
          </a:p>
        </p:txBody>
      </p:sp>
      <p:sp>
        <p:nvSpPr>
          <p:cNvPr id="6" name="5 - TextBox"/>
          <p:cNvSpPr txBox="1"/>
          <p:nvPr/>
        </p:nvSpPr>
        <p:spPr>
          <a:xfrm>
            <a:off x="467544" y="2060848"/>
            <a:ext cx="468052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dirty="0" smtClean="0"/>
              <a:t>Συλλέγονται 2 – 3 κύτταρα με την βοήθεια ειδικής βελόνας και με την χρήση ανάστροφου μικροσκοπίου. </a:t>
            </a:r>
          </a:p>
          <a:p>
            <a:endParaRPr lang="en-US" sz="2400" dirty="0" smtClean="0"/>
          </a:p>
          <a:p>
            <a:r>
              <a:rPr lang="el-GR" sz="2400" dirty="0" smtClean="0"/>
              <a:t>Η τομή γίνεται με λέιζερ ή με χρήση χημικού διαλύματος (</a:t>
            </a:r>
            <a:r>
              <a:rPr lang="en-US" sz="2400" dirty="0" smtClean="0"/>
              <a:t>Acid </a:t>
            </a:r>
            <a:r>
              <a:rPr lang="en-US" sz="2400" dirty="0" err="1" smtClean="0"/>
              <a:t>Tyrode</a:t>
            </a:r>
            <a:r>
              <a:rPr lang="en-US" sz="2400" dirty="0" smtClean="0"/>
              <a:t>)</a:t>
            </a:r>
            <a:endParaRPr lang="el-GR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0" y="274638"/>
            <a:ext cx="9036496" cy="1143000"/>
          </a:xfrm>
        </p:spPr>
        <p:txBody>
          <a:bodyPr>
            <a:normAutofit fontScale="90000"/>
          </a:bodyPr>
          <a:lstStyle/>
          <a:p>
            <a:r>
              <a:rPr lang="el-GR" b="1" dirty="0" smtClean="0">
                <a:solidFill>
                  <a:srgbClr val="C00000"/>
                </a:solidFill>
              </a:rPr>
              <a:t>Από πού λαμβάνονται κύτταρα για </a:t>
            </a:r>
            <a:r>
              <a:rPr lang="en-US" b="1" dirty="0" smtClean="0">
                <a:solidFill>
                  <a:srgbClr val="C00000"/>
                </a:solidFill>
              </a:rPr>
              <a:t>PGD</a:t>
            </a:r>
            <a:endParaRPr lang="el-GR" b="1" dirty="0">
              <a:solidFill>
                <a:srgbClr val="C00000"/>
              </a:solidFill>
            </a:endParaRPr>
          </a:p>
        </p:txBody>
      </p:sp>
      <p:sp>
        <p:nvSpPr>
          <p:cNvPr id="4" name="3 - TextBox"/>
          <p:cNvSpPr txBox="1"/>
          <p:nvPr/>
        </p:nvSpPr>
        <p:spPr>
          <a:xfrm>
            <a:off x="323528" y="1412776"/>
            <a:ext cx="8568952" cy="16970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7800" indent="-177800">
              <a:lnSpc>
                <a:spcPct val="150000"/>
              </a:lnSpc>
              <a:buFont typeface="Arial" pitchFamily="34" charset="0"/>
              <a:buChar char="•"/>
            </a:pPr>
            <a:r>
              <a:rPr lang="el-GR" sz="2400" dirty="0" smtClean="0"/>
              <a:t>Πολικό σωμάτιο (χρησιμοποιείται για την λήψη υγιών ωαρίων)</a:t>
            </a:r>
          </a:p>
          <a:p>
            <a:pPr marL="177800" indent="-177800">
              <a:lnSpc>
                <a:spcPct val="150000"/>
              </a:lnSpc>
              <a:buFont typeface="Arial" pitchFamily="34" charset="0"/>
              <a:buChar char="•"/>
            </a:pPr>
            <a:r>
              <a:rPr lang="el-GR" sz="2400" dirty="0" err="1" smtClean="0"/>
              <a:t>Βλαστομερίδιο</a:t>
            </a:r>
            <a:r>
              <a:rPr lang="el-GR" sz="2400" dirty="0" smtClean="0"/>
              <a:t> (έμβρυο 3</a:t>
            </a:r>
            <a:r>
              <a:rPr lang="el-GR" sz="2400" baseline="30000" dirty="0" smtClean="0"/>
              <a:t>ης</a:t>
            </a:r>
            <a:r>
              <a:rPr lang="el-GR" sz="2400" dirty="0" smtClean="0"/>
              <a:t> ημέρας)</a:t>
            </a:r>
          </a:p>
          <a:p>
            <a:pPr marL="177800" indent="-177800">
              <a:lnSpc>
                <a:spcPct val="150000"/>
              </a:lnSpc>
              <a:buFont typeface="Arial" pitchFamily="34" charset="0"/>
              <a:buChar char="•"/>
            </a:pPr>
            <a:r>
              <a:rPr lang="el-GR" sz="2400" dirty="0" err="1" smtClean="0"/>
              <a:t>Βλαστοκύστη</a:t>
            </a:r>
            <a:r>
              <a:rPr lang="el-GR" sz="2400" dirty="0" smtClean="0"/>
              <a:t> (έμβρυο 5</a:t>
            </a:r>
            <a:r>
              <a:rPr lang="el-GR" sz="2400" baseline="30000" dirty="0" smtClean="0"/>
              <a:t>ης</a:t>
            </a:r>
            <a:r>
              <a:rPr lang="el-GR" sz="2400" dirty="0" smtClean="0"/>
              <a:t> - 6</a:t>
            </a:r>
            <a:r>
              <a:rPr lang="el-GR" sz="2400" baseline="30000" dirty="0" smtClean="0"/>
              <a:t>ης</a:t>
            </a:r>
            <a:r>
              <a:rPr lang="el-GR" sz="2400" dirty="0" smtClean="0"/>
              <a:t> ημέρας) </a:t>
            </a:r>
            <a:endParaRPr lang="el-GR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370</Words>
  <Application>Microsoft Office PowerPoint</Application>
  <PresentationFormat>Προβολή στην οθόνη (4:3)</PresentationFormat>
  <Paragraphs>53</Paragraphs>
  <Slides>11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11</vt:i4>
      </vt:variant>
    </vt:vector>
  </HeadingPairs>
  <TitlesOfParts>
    <vt:vector size="12" baseType="lpstr">
      <vt:lpstr>Θέμα του Office</vt:lpstr>
      <vt:lpstr>       Θεωρία Μεθόδων Υποβοηθούμενης Αναπαραγωγής</vt:lpstr>
      <vt:lpstr>Διαφάνεια 2</vt:lpstr>
      <vt:lpstr>Περιορισμοί της νομοθεσίας στην ενδομητρική σπερματέγχυση</vt:lpstr>
      <vt:lpstr>Yποβοηθούμενη εκκόλαψη</vt:lpstr>
      <vt:lpstr>Ενδοσαλπιγγική μεταφορά γαμετών (ZIFT)</vt:lpstr>
      <vt:lpstr>Διαφάνεια 6</vt:lpstr>
      <vt:lpstr>Διαφάνεια 7</vt:lpstr>
      <vt:lpstr>Διαφάνεια 8</vt:lpstr>
      <vt:lpstr>Από πού λαμβάνονται κύτταρα για PGD</vt:lpstr>
      <vt:lpstr>Διαφάνεια 10</vt:lpstr>
      <vt:lpstr>Τέλος ενότητας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Θεωρία Τεχνολογίας Ανθρώπινης Αναπαραγωγής</dc:title>
  <dc:creator>PCPC</dc:creator>
  <cp:lastModifiedBy>Πέτρος Καρκαλούσος</cp:lastModifiedBy>
  <cp:revision>6</cp:revision>
  <dcterms:created xsi:type="dcterms:W3CDTF">2016-08-21T19:20:30Z</dcterms:created>
  <dcterms:modified xsi:type="dcterms:W3CDTF">2017-10-26T01:30:47Z</dcterms:modified>
</cp:coreProperties>
</file>