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9" r:id="rId3"/>
    <p:sldId id="300" r:id="rId4"/>
    <p:sldId id="301" r:id="rId5"/>
    <p:sldId id="302" r:id="rId6"/>
    <p:sldId id="294" r:id="rId7"/>
    <p:sldId id="295" r:id="rId8"/>
    <p:sldId id="297" r:id="rId9"/>
    <p:sldId id="296" r:id="rId10"/>
    <p:sldId id="298" r:id="rId11"/>
    <p:sldId id="293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98CF-1399-4687-8D9E-73144D20B7B4}" type="datetimeFigureOut">
              <a:rPr lang="el-GR" smtClean="0"/>
              <a:pPr/>
              <a:t>26/10/2017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F7F22-AA27-49D9-8B2D-5F1633C0685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ecclesia.g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/>
          </a:bodyPr>
          <a:lstStyle/>
          <a:p>
            <a:r>
              <a:rPr lang="el-GR" sz="3200" dirty="0"/>
              <a:t>Θεωρία </a:t>
            </a:r>
            <a:r>
              <a:rPr lang="el-GR" sz="3200" b="1" dirty="0" smtClean="0"/>
              <a:t>Μεθόδων </a:t>
            </a:r>
            <a:r>
              <a:rPr lang="el-GR" sz="3200" b="1" smtClean="0"/>
              <a:t>Υποβοηθούμενης Αναπαραγωγής</a:t>
            </a:r>
            <a:endParaRPr lang="el-GR" sz="3200" b="1" dirty="0"/>
          </a:p>
        </p:txBody>
      </p:sp>
      <p:sp>
        <p:nvSpPr>
          <p:cNvPr id="9" name="Υπότιτλος 2"/>
          <p:cNvSpPr>
            <a:spLocks noGrp="1"/>
          </p:cNvSpPr>
          <p:nvPr>
            <p:ph type="subTitle" idx="1"/>
          </p:nvPr>
        </p:nvSpPr>
        <p:spPr>
          <a:xfrm>
            <a:off x="755576" y="3140968"/>
            <a:ext cx="7776863" cy="2140223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chemeClr val="tx1"/>
                </a:solidFill>
              </a:rPr>
              <a:t>Ενότητα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13: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b="1" dirty="0" smtClean="0">
                <a:solidFill>
                  <a:schemeClr val="tx1"/>
                </a:solidFill>
              </a:rPr>
              <a:t>Οι Τεχνικές Υποβοηθούμενης Αναπαραγωγής σε διαφορετικές θρησκείες και πολιτισμούς</a:t>
            </a:r>
            <a:endParaRPr lang="el-GR" sz="2400" b="1" dirty="0" smtClean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Πέτρος </a:t>
            </a:r>
            <a:r>
              <a:rPr lang="el-GR" sz="2400" dirty="0" err="1">
                <a:solidFill>
                  <a:schemeClr val="tx1"/>
                </a:solidFill>
              </a:rPr>
              <a:t>Καρκαλούσος</a:t>
            </a:r>
            <a:endParaRPr lang="el-GR" sz="2400" dirty="0">
              <a:solidFill>
                <a:schemeClr val="tx1"/>
              </a:solidFill>
            </a:endParaRPr>
          </a:p>
          <a:p>
            <a:r>
              <a:rPr lang="el-GR" sz="2400" dirty="0" smtClean="0">
                <a:solidFill>
                  <a:schemeClr val="tx1"/>
                </a:solidFill>
              </a:rPr>
              <a:t>Επίκουρος καθηγητής </a:t>
            </a:r>
            <a:r>
              <a:rPr lang="el-GR" sz="2400" dirty="0">
                <a:solidFill>
                  <a:schemeClr val="tx1"/>
                </a:solidFill>
              </a:rPr>
              <a:t>κλινικής </a:t>
            </a:r>
            <a:r>
              <a:rPr lang="el-GR" sz="2400" dirty="0" smtClean="0">
                <a:solidFill>
                  <a:schemeClr val="tx1"/>
                </a:solidFill>
              </a:rPr>
              <a:t>χημείας</a:t>
            </a:r>
            <a:endParaRPr lang="el-GR" sz="2400" dirty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5" name="4 - Εικόνα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32656"/>
            <a:ext cx="547260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923928" y="5877272"/>
            <a:ext cx="1971675" cy="70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Ισλαμισμός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To </a:t>
            </a:r>
            <a:r>
              <a:rPr lang="el-GR" sz="2400" dirty="0" err="1" smtClean="0"/>
              <a:t>σουνιτικό</a:t>
            </a:r>
            <a:r>
              <a:rPr lang="el-GR" sz="2400" dirty="0" smtClean="0"/>
              <a:t> </a:t>
            </a:r>
            <a:r>
              <a:rPr lang="el-GR" sz="2400" dirty="0" err="1" smtClean="0"/>
              <a:t>ισλάμ</a:t>
            </a:r>
            <a:r>
              <a:rPr lang="el-GR" sz="2400" dirty="0" smtClean="0"/>
              <a:t> επιτρέπει μόνο τις τεχνικές </a:t>
            </a:r>
            <a:r>
              <a:rPr lang="el-GR" sz="2400" b="1" dirty="0" err="1" smtClean="0"/>
              <a:t>αυτόλογης</a:t>
            </a:r>
            <a:r>
              <a:rPr lang="el-GR" sz="2400" b="1" dirty="0" smtClean="0"/>
              <a:t> </a:t>
            </a:r>
            <a:r>
              <a:rPr lang="en-US" sz="2400" b="1" dirty="0" smtClean="0"/>
              <a:t>ART</a:t>
            </a:r>
            <a:r>
              <a:rPr lang="en-US" sz="2400" dirty="0" smtClean="0"/>
              <a:t>. </a:t>
            </a:r>
            <a:r>
              <a:rPr lang="el-GR" sz="2400" dirty="0" smtClean="0"/>
              <a:t> Τράπεζες γαμετών δεν επιτρέπονται. </a:t>
            </a:r>
          </a:p>
          <a:p>
            <a:pPr marL="0" indent="0">
              <a:buNone/>
            </a:pPr>
            <a:r>
              <a:rPr lang="el-GR" sz="2400" dirty="0" smtClean="0"/>
              <a:t>‘</a:t>
            </a:r>
            <a:r>
              <a:rPr lang="el-GR" sz="2400" dirty="0" err="1" smtClean="0"/>
              <a:t>Οπου</a:t>
            </a:r>
            <a:r>
              <a:rPr lang="el-GR" sz="2400" dirty="0" smtClean="0"/>
              <a:t> επιτρέπεται η πολυγαμία μπορεί ο άνδρας να παντρευτεί την δότρια ωαρίων.</a:t>
            </a:r>
          </a:p>
          <a:p>
            <a:pPr marL="0" indent="0">
              <a:buNone/>
            </a:pPr>
            <a:r>
              <a:rPr lang="el-GR" sz="2400" dirty="0" smtClean="0"/>
              <a:t>Στο </a:t>
            </a:r>
            <a:r>
              <a:rPr lang="el-GR" sz="2400" dirty="0" err="1" smtClean="0"/>
              <a:t>σιιτικό</a:t>
            </a:r>
            <a:r>
              <a:rPr lang="el-GR" sz="2400" dirty="0" smtClean="0"/>
              <a:t> </a:t>
            </a:r>
            <a:r>
              <a:rPr lang="el-GR" sz="2400" dirty="0" err="1" smtClean="0"/>
              <a:t>ισλάμ</a:t>
            </a:r>
            <a:r>
              <a:rPr lang="el-GR" sz="2400" dirty="0" smtClean="0"/>
              <a:t> (Ιράν) επιτρέπονται και οι </a:t>
            </a:r>
            <a:r>
              <a:rPr lang="el-GR" sz="2400" b="1" dirty="0" err="1" smtClean="0"/>
              <a:t>αυτόλογες</a:t>
            </a:r>
            <a:r>
              <a:rPr lang="el-GR" sz="2400" b="1" dirty="0" smtClean="0"/>
              <a:t> και οι </a:t>
            </a:r>
            <a:r>
              <a:rPr lang="el-GR" sz="2400" b="1" dirty="0" err="1" smtClean="0"/>
              <a:t>ετερόλογες</a:t>
            </a:r>
            <a:r>
              <a:rPr lang="el-GR" sz="2400" b="1" dirty="0" smtClean="0"/>
              <a:t> </a:t>
            </a:r>
            <a:r>
              <a:rPr lang="en-US" sz="2400" b="1" dirty="0" smtClean="0"/>
              <a:t>ART</a:t>
            </a:r>
            <a:r>
              <a:rPr lang="en-US" sz="2400" dirty="0" smtClean="0"/>
              <a:t>.</a:t>
            </a:r>
            <a:r>
              <a:rPr lang="el-GR" sz="2400" dirty="0" smtClean="0"/>
              <a:t> Η </a:t>
            </a:r>
            <a:r>
              <a:rPr lang="el-GR" sz="2400" dirty="0" err="1" smtClean="0"/>
              <a:t>ετερόλογη</a:t>
            </a:r>
            <a:r>
              <a:rPr lang="el-GR" sz="2400" dirty="0" smtClean="0"/>
              <a:t> </a:t>
            </a:r>
            <a:r>
              <a:rPr lang="en-US" sz="2400" dirty="0" smtClean="0"/>
              <a:t>IVF </a:t>
            </a:r>
            <a:r>
              <a:rPr lang="el-GR" sz="2400" dirty="0" smtClean="0"/>
              <a:t>θεωρείται ανάλογο της υιοθεσίας.</a:t>
            </a:r>
          </a:p>
          <a:p>
            <a:pPr marL="0" indent="0">
              <a:buNone/>
            </a:pPr>
            <a:r>
              <a:rPr lang="el-GR" sz="2400" dirty="0" smtClean="0"/>
              <a:t>Η </a:t>
            </a:r>
            <a:r>
              <a:rPr lang="en-US" sz="2400" dirty="0" smtClean="0"/>
              <a:t>IVF </a:t>
            </a:r>
            <a:r>
              <a:rPr lang="el-GR" sz="2400" dirty="0" smtClean="0"/>
              <a:t>επιτρέπεται μόνο στο πλαίσιο του γάμου.</a:t>
            </a:r>
          </a:p>
          <a:p>
            <a:pPr marL="0" indent="0"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2708920"/>
            <a:ext cx="8229600" cy="1143000"/>
          </a:xfrm>
        </p:spPr>
        <p:txBody>
          <a:bodyPr/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Οι </a:t>
            </a:r>
            <a:r>
              <a:rPr lang="en-US" sz="4000" b="1" dirty="0" smtClean="0">
                <a:solidFill>
                  <a:srgbClr val="C00000"/>
                </a:solidFill>
              </a:rPr>
              <a:t>ART </a:t>
            </a:r>
            <a:r>
              <a:rPr lang="el-GR" sz="4000" b="1" dirty="0" smtClean="0">
                <a:solidFill>
                  <a:srgbClr val="C00000"/>
                </a:solidFill>
              </a:rPr>
              <a:t>στην Ελλάδα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36724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dirty="0" smtClean="0"/>
              <a:t>Η Ελλάδα έχει από το 1982 το πιο φιλελεύθερο οικογενειακό δίκαιο στην Ευρώπη, πρότυπο για τον δυτικό κόσμο.</a:t>
            </a:r>
          </a:p>
          <a:p>
            <a:pPr marL="0" indent="0">
              <a:buNone/>
            </a:pPr>
            <a:r>
              <a:rPr lang="el-GR" sz="2400" dirty="0" smtClean="0"/>
              <a:t>Το ίδιο συμβαίνει και με το δίκαιο για τις </a:t>
            </a:r>
            <a:r>
              <a:rPr lang="en-US" sz="2400" dirty="0" smtClean="0"/>
              <a:t>ART </a:t>
            </a:r>
            <a:r>
              <a:rPr lang="el-GR" sz="2400" dirty="0" smtClean="0"/>
              <a:t>που θεωρείται ο πιο φιλελεύθερο παγκοσμίως.</a:t>
            </a:r>
          </a:p>
          <a:p>
            <a:pPr marL="0" indent="0">
              <a:buNone/>
            </a:pPr>
            <a:r>
              <a:rPr lang="el-GR" sz="2400" dirty="0" smtClean="0"/>
              <a:t>Στην Ελλάδα, όπως και στις περισσότερες Ευρωπαϊκές χώρες, το νομικό πλαίσιο είναι ανεξάρτητο από τις θρησκευτικές πεποιθήσεις. </a:t>
            </a:r>
          </a:p>
          <a:p>
            <a:pPr marL="0" indent="0">
              <a:buNone/>
            </a:pPr>
            <a:r>
              <a:rPr lang="el-GR" sz="2400" dirty="0" smtClean="0"/>
              <a:t>Το γεγονός αυτός, αλλά και οι πολύ καλές και φτηνές υπηρεσίες, καθιστούν τις </a:t>
            </a:r>
            <a:r>
              <a:rPr lang="el-GR" sz="2400" b="1" dirty="0" smtClean="0"/>
              <a:t>Μ.Ι.Υ.Α. πόλους έλξης ιατρικού τουρισμού </a:t>
            </a:r>
            <a:r>
              <a:rPr lang="el-GR" sz="2400" dirty="0" smtClean="0"/>
              <a:t>από γειτονικές χώρες.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Το Ελληνικό φιλελεύθερο νομικό σύστημα για τις </a:t>
            </a:r>
            <a:r>
              <a:rPr lang="en-US" b="1" dirty="0" smtClean="0">
                <a:solidFill>
                  <a:srgbClr val="C00000"/>
                </a:solidFill>
              </a:rPr>
              <a:t>ART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320480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/>
              <a:t>Επιτρέπονται όλες οι τεχνικές </a:t>
            </a:r>
            <a:r>
              <a:rPr lang="en-US" sz="2400" dirty="0" smtClean="0"/>
              <a:t>ART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r>
              <a:rPr lang="el-GR" sz="2400" dirty="0" smtClean="0"/>
              <a:t>Επιτρέπεται και η </a:t>
            </a:r>
            <a:r>
              <a:rPr lang="el-GR" sz="2400" dirty="0" err="1" smtClean="0"/>
              <a:t>αυτόλογη</a:t>
            </a:r>
            <a:r>
              <a:rPr lang="el-GR" sz="2400" dirty="0" smtClean="0"/>
              <a:t> και </a:t>
            </a:r>
            <a:r>
              <a:rPr lang="el-GR" sz="2400" dirty="0" err="1" smtClean="0"/>
              <a:t>ετερόλογη</a:t>
            </a:r>
            <a:r>
              <a:rPr lang="el-GR" sz="2400" dirty="0" smtClean="0"/>
              <a:t> </a:t>
            </a:r>
            <a:r>
              <a:rPr lang="en-US" sz="2400" dirty="0" smtClean="0"/>
              <a:t>IVF</a:t>
            </a:r>
            <a:r>
              <a:rPr lang="el-GR" sz="2400" dirty="0" smtClean="0"/>
              <a:t>.</a:t>
            </a:r>
          </a:p>
          <a:p>
            <a:r>
              <a:rPr lang="el-GR" sz="2400" dirty="0" smtClean="0"/>
              <a:t>Επιτρέπεται η </a:t>
            </a:r>
            <a:r>
              <a:rPr lang="el-GR" sz="2400" dirty="0" err="1" smtClean="0"/>
              <a:t>εμβρυομεταφορά</a:t>
            </a:r>
            <a:r>
              <a:rPr lang="el-GR" sz="2400" dirty="0" smtClean="0"/>
              <a:t> μεγάλου αριθμού εμβρύων.</a:t>
            </a:r>
          </a:p>
          <a:p>
            <a:r>
              <a:rPr lang="el-GR" sz="2400" dirty="0" smtClean="0"/>
              <a:t>Απαγορεύεται η επιλογή φύλου, αλλά επιτρέπεται σε </a:t>
            </a:r>
            <a:r>
              <a:rPr lang="el-GR" sz="2400" dirty="0" err="1" smtClean="0"/>
              <a:t>φιλοσύνδετες</a:t>
            </a:r>
            <a:r>
              <a:rPr lang="el-GR" sz="2400" dirty="0" smtClean="0"/>
              <a:t> κληρονομικές νόσους.</a:t>
            </a:r>
          </a:p>
          <a:p>
            <a:r>
              <a:rPr lang="el-GR" sz="2400" dirty="0" smtClean="0"/>
              <a:t>Επιτρέπονται οι </a:t>
            </a:r>
            <a:r>
              <a:rPr lang="en-US" sz="2400" dirty="0" smtClean="0"/>
              <a:t>ART </a:t>
            </a:r>
            <a:r>
              <a:rPr lang="el-GR" sz="2400" dirty="0" smtClean="0"/>
              <a:t>και εκτός γάμου.</a:t>
            </a:r>
          </a:p>
          <a:p>
            <a:r>
              <a:rPr lang="el-GR" sz="2400" dirty="0" smtClean="0"/>
              <a:t>Επιτρέπεται η </a:t>
            </a:r>
            <a:r>
              <a:rPr lang="en-US" sz="2400" dirty="0" smtClean="0"/>
              <a:t>PGD </a:t>
            </a:r>
            <a:r>
              <a:rPr lang="el-GR" sz="2400" dirty="0" smtClean="0"/>
              <a:t>για την αποφυγή κληρονομικών νόσων.</a:t>
            </a:r>
            <a:endParaRPr lang="en-US" sz="2400" dirty="0" smtClean="0"/>
          </a:p>
          <a:p>
            <a:r>
              <a:rPr lang="el-GR" sz="2400" dirty="0" smtClean="0"/>
              <a:t>Επιτρέπεται η παρένθετη μητρότητα.</a:t>
            </a:r>
          </a:p>
          <a:p>
            <a:r>
              <a:rPr lang="el-GR" sz="2400" dirty="0" smtClean="0"/>
              <a:t>Επιτρέπεται η μεταθανάτια χρήση γενετικού υλικού.</a:t>
            </a:r>
          </a:p>
          <a:p>
            <a:r>
              <a:rPr lang="el-GR" sz="2400" dirty="0" smtClean="0"/>
              <a:t>Στην πράξη δεν απαγορεύεται η επιλογή γαμετών π.χ. δανεικά ωάρια ή σπερματοζωάρια αθλητών, καλλιτεχνών.</a:t>
            </a:r>
            <a:br>
              <a:rPr lang="el-GR" sz="2400" dirty="0" smtClean="0"/>
            </a:br>
            <a:endParaRPr lang="el-G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Η Εθνική Επιτροπή Βιοηθικής ως γνωμοδοτικό όργανο για Ε.Α.Ι.Υ.Α.</a:t>
            </a:r>
            <a:endParaRPr lang="el-GR" b="1" dirty="0">
              <a:solidFill>
                <a:srgbClr val="C00000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7272808" cy="49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Οι παγκόσμιες θρησκείες και οι </a:t>
            </a:r>
            <a:r>
              <a:rPr lang="en-US" b="1" dirty="0" smtClean="0">
                <a:solidFill>
                  <a:srgbClr val="C00000"/>
                </a:solidFill>
              </a:rPr>
              <a:t>ART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O</a:t>
            </a:r>
            <a:r>
              <a:rPr lang="el-GR" sz="2400" dirty="0" smtClean="0"/>
              <a:t>ι </a:t>
            </a:r>
            <a:r>
              <a:rPr lang="en-US" sz="2400" dirty="0" smtClean="0"/>
              <a:t>ART </a:t>
            </a:r>
            <a:r>
              <a:rPr lang="el-GR" sz="2400" dirty="0" smtClean="0"/>
              <a:t>έχουν απασχολήσει σημαντικά τους εκπροσώπους των θρησκειών αφού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l-GR" sz="2400" dirty="0" smtClean="0"/>
              <a:t>Όλες ευλογούν τον γάμο και την αναπαραγωγή μέσω αυτού.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Αναζητούν απαντήσεις όχι μόνο στα ιερά τους βιβλία αλλά και συνολικά στα ιερά τους κείμενα</a:t>
            </a:r>
            <a:r>
              <a:rPr lang="en-US" sz="2400" dirty="0" smtClean="0"/>
              <a:t>: </a:t>
            </a:r>
            <a:r>
              <a:rPr lang="el-GR" sz="2400" dirty="0" smtClean="0"/>
              <a:t>βίβλος/</a:t>
            </a:r>
            <a:r>
              <a:rPr lang="el-GR" sz="2400" dirty="0" err="1" smtClean="0"/>
              <a:t>ταλμούδ</a:t>
            </a:r>
            <a:r>
              <a:rPr lang="el-GR" sz="2400" dirty="0" smtClean="0"/>
              <a:t>, ευαγγέλιο/πατερικά κείμενα, κοράνι/</a:t>
            </a:r>
            <a:r>
              <a:rPr lang="el-GR" sz="2400" dirty="0" err="1" smtClean="0"/>
              <a:t>χαρτίθ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Ορθοδοξία, η θέση της Εκκλησίας της Ελλάδος </a:t>
            </a:r>
            <a:r>
              <a:rPr lang="el-GR" sz="4000" dirty="0" smtClean="0">
                <a:solidFill>
                  <a:srgbClr val="C00000"/>
                </a:solidFill>
              </a:rPr>
              <a:t>(1 από 2) </a:t>
            </a:r>
            <a:endParaRPr lang="el-GR" sz="400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 dirty="0" smtClean="0">
                <a:latin typeface="+mj-lt"/>
              </a:rPr>
              <a:t>Ειδική Συνοδική Επιτροπή </a:t>
            </a:r>
            <a:br>
              <a:rPr lang="el-GR" sz="2000" b="1" dirty="0" smtClean="0">
                <a:latin typeface="+mj-lt"/>
              </a:rPr>
            </a:br>
            <a:r>
              <a:rPr lang="el-GR" sz="2000" b="1" dirty="0" smtClean="0">
                <a:latin typeface="+mj-lt"/>
              </a:rPr>
              <a:t>επί Ειδικών Ποιμαντικών Θεμάτων και Καταστάσεων</a:t>
            </a:r>
            <a:br>
              <a:rPr lang="el-GR" sz="2000" b="1" dirty="0" smtClean="0">
                <a:latin typeface="+mj-lt"/>
              </a:rPr>
            </a:br>
            <a:r>
              <a:rPr lang="el-GR" sz="2000" b="1" dirty="0" smtClean="0">
                <a:latin typeface="+mj-lt"/>
              </a:rPr>
              <a:t>(Κανονισμός 135/1999)</a:t>
            </a:r>
          </a:p>
          <a:p>
            <a:pPr marL="0" indent="0">
              <a:buNone/>
            </a:pPr>
            <a:r>
              <a:rPr lang="el-GR" sz="2000" i="1" dirty="0" smtClean="0">
                <a:latin typeface="+mj-lt"/>
              </a:rPr>
              <a:t>Η αποδοχή της ατεκνίας ως θείου θελήματος, και η υιοθεσία άπορων τέκνων</a:t>
            </a:r>
            <a:r>
              <a:rPr lang="el-GR" sz="20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l-GR" sz="2000" i="1" dirty="0" smtClean="0">
                <a:latin typeface="+mj-lt"/>
              </a:rPr>
              <a:t>H αποδοχή της ομόλογης εξωσωματικής γονιμοποίησης, με βασική προϋπόθεση τον οφειλόμενο σεβασμό στα έμβρυα.</a:t>
            </a:r>
            <a:endParaRPr lang="en-US" sz="2000" i="1" dirty="0" smtClean="0">
              <a:latin typeface="+mj-lt"/>
            </a:endParaRPr>
          </a:p>
          <a:p>
            <a:pPr marL="0" indent="0">
              <a:buNone/>
            </a:pPr>
            <a:endParaRPr lang="en-US" sz="2000" i="1" dirty="0" smtClean="0">
              <a:latin typeface="+mj-lt"/>
            </a:endParaRPr>
          </a:p>
          <a:p>
            <a:pPr marL="0" indent="0">
              <a:buNone/>
            </a:pPr>
            <a:r>
              <a:rPr lang="el-GR" sz="2000" dirty="0" smtClean="0">
                <a:latin typeface="+mj-lt"/>
              </a:rPr>
              <a:t>Δεν είναι σύμφωνη με την </a:t>
            </a:r>
            <a:r>
              <a:rPr lang="el-GR" sz="2000" dirty="0" err="1" smtClean="0">
                <a:latin typeface="+mj-lt"/>
              </a:rPr>
              <a:t>ετερόλογη</a:t>
            </a:r>
            <a:r>
              <a:rPr lang="el-GR" sz="2000" dirty="0" smtClean="0">
                <a:latin typeface="+mj-lt"/>
              </a:rPr>
              <a:t> εξωσωματική γονιμοποίηση, με την παρένθετη μητρότητα κ.α. </a:t>
            </a:r>
          </a:p>
          <a:p>
            <a:pPr marL="0" indent="0">
              <a:buNone/>
            </a:pPr>
            <a:endParaRPr lang="el-GR" sz="2000" dirty="0" smtClean="0">
              <a:latin typeface="+mj-lt"/>
            </a:endParaRPr>
          </a:p>
          <a:p>
            <a:pPr marL="0" indent="0">
              <a:buNone/>
            </a:pPr>
            <a:endParaRPr lang="el-GR" sz="2000" i="1" dirty="0">
              <a:latin typeface="+mj-lt"/>
            </a:endParaRPr>
          </a:p>
        </p:txBody>
      </p:sp>
      <p:pic>
        <p:nvPicPr>
          <p:cNvPr id="4098" name="Picture 2" descr="http://www.ecclesia.gr/images/ecclesia_blue2_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5013176"/>
            <a:ext cx="2143125" cy="1333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>
                <a:latin typeface="+mj-lt"/>
              </a:rPr>
              <a:t>Θέματα για συζήτηση</a:t>
            </a:r>
          </a:p>
          <a:p>
            <a:pPr marL="0" indent="0">
              <a:buNone/>
            </a:pPr>
            <a:r>
              <a:rPr lang="el-GR" sz="2400" b="1" dirty="0" smtClean="0">
                <a:latin typeface="+mj-lt"/>
              </a:rPr>
              <a:t>Σεβασμός στα έμβρυα</a:t>
            </a:r>
            <a:r>
              <a:rPr lang="en-US" sz="2400" b="1" dirty="0" smtClean="0">
                <a:latin typeface="+mj-lt"/>
              </a:rPr>
              <a:t>: </a:t>
            </a:r>
            <a:r>
              <a:rPr lang="el-GR" sz="2400" dirty="0" smtClean="0">
                <a:latin typeface="+mj-lt"/>
              </a:rPr>
              <a:t>προϋποθέτει την μη απόρριψη τους αλλά δεν θεωρείται αποδεκτή η </a:t>
            </a:r>
            <a:r>
              <a:rPr lang="el-GR" sz="2400" dirty="0" err="1" smtClean="0">
                <a:latin typeface="+mj-lt"/>
              </a:rPr>
              <a:t>ετερόλογη</a:t>
            </a:r>
            <a:r>
              <a:rPr lang="el-GR" sz="2400" dirty="0" smtClean="0">
                <a:latin typeface="+mj-lt"/>
              </a:rPr>
              <a:t> εξωσωματική. </a:t>
            </a:r>
          </a:p>
          <a:p>
            <a:pPr marL="0" indent="0">
              <a:buNone/>
            </a:pPr>
            <a:r>
              <a:rPr lang="el-GR" sz="2400" b="1" dirty="0" smtClean="0">
                <a:latin typeface="+mj-lt"/>
              </a:rPr>
              <a:t>Η παρένθετη μητρότητα</a:t>
            </a:r>
            <a:r>
              <a:rPr lang="en-US" sz="2400" b="1" dirty="0" smtClean="0">
                <a:latin typeface="+mj-lt"/>
              </a:rPr>
              <a:t>: </a:t>
            </a:r>
            <a:r>
              <a:rPr lang="el-GR" sz="2400" dirty="0" smtClean="0">
                <a:latin typeface="+mj-lt"/>
              </a:rPr>
              <a:t>δεν είναι αποδεκτή ούτε και με γεννητικό υλικό του ζεύγους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latin typeface="+mj-lt"/>
              </a:rPr>
              <a:t>H </a:t>
            </a:r>
            <a:r>
              <a:rPr lang="el-GR" sz="2400" b="1" dirty="0" smtClean="0">
                <a:latin typeface="+mj-lt"/>
              </a:rPr>
              <a:t>θέση της Ορθοδοξίας για την ιερότητα του εμβρύου</a:t>
            </a:r>
            <a:r>
              <a:rPr lang="en-US" sz="2400" dirty="0" smtClean="0">
                <a:latin typeface="+mj-lt"/>
              </a:rPr>
              <a:t>:</a:t>
            </a:r>
            <a:r>
              <a:rPr lang="el-GR" sz="2400" dirty="0" smtClean="0">
                <a:latin typeface="+mj-lt"/>
              </a:rPr>
              <a:t> από την στιγμή της σύλληψης του ο άνθρωπος εξελίσσεται για να μοιάσει στον θεό.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endParaRPr lang="el-GR" sz="2400" dirty="0">
              <a:latin typeface="+mj-lt"/>
            </a:endParaRPr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Ορθοδοξία, η θέση της Εκκλησίας της Ελλάδος </a:t>
            </a:r>
            <a:r>
              <a:rPr lang="el-GR" sz="4000" dirty="0" smtClean="0">
                <a:solidFill>
                  <a:srgbClr val="C00000"/>
                </a:solidFill>
              </a:rPr>
              <a:t>(2 από 2)</a:t>
            </a:r>
            <a:endParaRPr lang="el-GR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Καθολικισμός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Η Καθολική εκκλησία είναι γενικά αντίθετη προς τις τεχνικές Α</a:t>
            </a:r>
            <a:r>
              <a:rPr lang="en-US" sz="2400" dirty="0" smtClean="0"/>
              <a:t>RT. E</a:t>
            </a:r>
            <a:r>
              <a:rPr lang="el-GR" sz="2400" dirty="0" err="1" smtClean="0"/>
              <a:t>ξαιρούνται</a:t>
            </a:r>
            <a:r>
              <a:rPr lang="el-GR" sz="2400" dirty="0" smtClean="0"/>
              <a:t> οι τεχνικές της σπερματέγχυσης </a:t>
            </a:r>
            <a:r>
              <a:rPr lang="en-US" sz="2400" dirty="0" smtClean="0"/>
              <a:t>(IUI)</a:t>
            </a:r>
            <a:r>
              <a:rPr lang="el-GR" sz="2400" dirty="0" smtClean="0"/>
              <a:t> και της </a:t>
            </a:r>
            <a:r>
              <a:rPr lang="el-GR" sz="2400" dirty="0" err="1" smtClean="0"/>
              <a:t>Ενδοσαλπιγγικής</a:t>
            </a:r>
            <a:r>
              <a:rPr lang="el-GR" sz="2400" dirty="0" smtClean="0"/>
              <a:t> μεταφοράς γαμετών (</a:t>
            </a:r>
            <a:r>
              <a:rPr lang="en-US" sz="2400" dirty="0" smtClean="0"/>
              <a:t>GIFT).</a:t>
            </a:r>
          </a:p>
          <a:p>
            <a:pPr marL="0" indent="0">
              <a:buNone/>
            </a:pPr>
            <a:r>
              <a:rPr lang="el-GR" sz="2400" dirty="0" smtClean="0"/>
              <a:t>Απαγορεύει τον αυνανισμό, οπότε η </a:t>
            </a:r>
            <a:r>
              <a:rPr lang="el-GR" sz="2400" dirty="0" err="1" smtClean="0"/>
              <a:t>σπερμοληψία</a:t>
            </a:r>
            <a:r>
              <a:rPr lang="el-GR" sz="2400" dirty="0" smtClean="0"/>
              <a:t> πρέπει να γίνεται με επαφή/προφυλακτικό.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Στις Ευρωπαϊκές Καθολικές χώρες οι </a:t>
            </a:r>
            <a:r>
              <a:rPr lang="en-US" sz="2400" dirty="0" smtClean="0"/>
              <a:t>ART </a:t>
            </a:r>
            <a:r>
              <a:rPr lang="el-GR" sz="2400" dirty="0" smtClean="0"/>
              <a:t>ασκούνται ελεύθερα.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Ιουδαϊσμός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b="1" dirty="0" smtClean="0"/>
              <a:t>Επιτρέπει την </a:t>
            </a:r>
            <a:r>
              <a:rPr lang="el-GR" sz="2400" b="1" dirty="0" err="1" smtClean="0"/>
              <a:t>αυτόλογη</a:t>
            </a:r>
            <a:r>
              <a:rPr lang="el-GR" sz="2400" b="1" dirty="0" smtClean="0"/>
              <a:t> </a:t>
            </a:r>
            <a:r>
              <a:rPr lang="en-US" sz="2400" b="1" dirty="0" smtClean="0"/>
              <a:t>IVF</a:t>
            </a:r>
            <a:r>
              <a:rPr lang="el-GR" sz="2400" b="1" dirty="0" smtClean="0"/>
              <a:t> </a:t>
            </a:r>
            <a:r>
              <a:rPr lang="el-GR" sz="2400" dirty="0" smtClean="0"/>
              <a:t>καθώς και την </a:t>
            </a:r>
            <a:r>
              <a:rPr lang="el-GR" sz="2400" b="1" dirty="0" smtClean="0"/>
              <a:t>παρένθετη μητρότητα</a:t>
            </a:r>
            <a:r>
              <a:rPr lang="el-GR" sz="2400" dirty="0" smtClean="0"/>
              <a:t> (βλ. τον Αβραάμ που λόγω της μεγάλης ηλικίας της Σάρας έκανε τον Ισαάκ με παλλακίδα).</a:t>
            </a:r>
            <a:endParaRPr lang="en-US" sz="2400" dirty="0" smtClean="0"/>
          </a:p>
          <a:p>
            <a:pPr marL="0" indent="0">
              <a:buNone/>
            </a:pPr>
            <a:r>
              <a:rPr lang="el-GR" sz="2400" dirty="0" smtClean="0"/>
              <a:t>Στο Ισραήλ επιτρέπεται και η </a:t>
            </a:r>
            <a:r>
              <a:rPr lang="el-GR" sz="2400" dirty="0" err="1" smtClean="0"/>
              <a:t>ετερόλογη</a:t>
            </a:r>
            <a:r>
              <a:rPr lang="el-GR" sz="2400" dirty="0" smtClean="0"/>
              <a:t> </a:t>
            </a:r>
            <a:r>
              <a:rPr lang="en-US" sz="2400" dirty="0" smtClean="0"/>
              <a:t>IVF</a:t>
            </a:r>
            <a:r>
              <a:rPr lang="el-GR" sz="2400" dirty="0" smtClean="0"/>
              <a:t>.</a:t>
            </a:r>
          </a:p>
          <a:p>
            <a:pPr marL="0" indent="0">
              <a:buNone/>
            </a:pPr>
            <a:r>
              <a:rPr lang="el-GR" sz="2400" dirty="0" smtClean="0"/>
              <a:t>Δέχεται ότι η ψυχή μπαίνει </a:t>
            </a:r>
            <a:r>
              <a:rPr lang="el-GR" sz="2400" b="1" dirty="0" smtClean="0"/>
              <a:t>στο έμβρυο 40 ημέρες </a:t>
            </a:r>
            <a:r>
              <a:rPr lang="el-GR" sz="2400" dirty="0" smtClean="0"/>
              <a:t>μετά την σύλληψη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marL="0" indent="0">
              <a:buNone/>
            </a:pPr>
            <a:r>
              <a:rPr lang="el-GR" sz="2400" dirty="0" smtClean="0"/>
              <a:t>Η </a:t>
            </a:r>
            <a:r>
              <a:rPr lang="en-US" sz="2400" dirty="0" smtClean="0"/>
              <a:t>IVF </a:t>
            </a:r>
            <a:r>
              <a:rPr lang="el-GR" sz="2400" dirty="0" smtClean="0"/>
              <a:t>επιτρέπεται μόνο στο πλαίσιο του γάμου.</a:t>
            </a:r>
          </a:p>
          <a:p>
            <a:pPr marL="0" indent="0">
              <a:buNone/>
            </a:pPr>
            <a:r>
              <a:rPr lang="el-GR" sz="2400" dirty="0" smtClean="0"/>
              <a:t>Απαγορεύει τον αυνανισμό, οπότε η </a:t>
            </a:r>
            <a:r>
              <a:rPr lang="el-GR" sz="2400" dirty="0" err="1" smtClean="0"/>
              <a:t>σπερμοληψία</a:t>
            </a:r>
            <a:r>
              <a:rPr lang="el-GR" sz="2400" dirty="0" smtClean="0"/>
              <a:t> πρέπει να γίνεται με επαφή/προφυλακτικό.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 </a:t>
            </a:r>
            <a:r>
              <a:rPr lang="en-US" sz="1600" dirty="0" smtClean="0"/>
              <a:t>http://www.ncbi.nlm.nih.gov/pmc/articles/PMC3071555/</a:t>
            </a:r>
            <a:endParaRPr lang="el-G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3308</TotalTime>
  <Words>536</Words>
  <Application>Microsoft Office PowerPoint</Application>
  <PresentationFormat>Προβολή στην οθόνη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Θεωρία Μεθόδων Υποβοηθούμενης Αναπαραγωγής</vt:lpstr>
      <vt:lpstr>Οι ART στην Ελλάδα</vt:lpstr>
      <vt:lpstr>Το Ελληνικό φιλελεύθερο νομικό σύστημα για τις ART</vt:lpstr>
      <vt:lpstr>Η Εθνική Επιτροπή Βιοηθικής ως γνωμοδοτικό όργανο για Ε.Α.Ι.Υ.Α.</vt:lpstr>
      <vt:lpstr>Οι παγκόσμιες θρησκείες και οι ART</vt:lpstr>
      <vt:lpstr>Ορθοδοξία, η θέση της Εκκλησίας της Ελλάδος (1 από 2) </vt:lpstr>
      <vt:lpstr>Ορθοδοξία, η θέση της Εκκλησίας της Ελλάδος (2 από 2)</vt:lpstr>
      <vt:lpstr>Καθολικισμός</vt:lpstr>
      <vt:lpstr>Ιουδαϊσμός</vt:lpstr>
      <vt:lpstr>Ισλαμισμός</vt:lpstr>
      <vt:lpstr>Τέλος ενότητας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λήψη των γενετικών κυττάρων, σπέρματος, ωαρίων</dc:title>
  <dc:creator>Πέτρος Καρκαλούσος</dc:creator>
  <cp:lastModifiedBy>Πέτρος Καρκαλούσος</cp:lastModifiedBy>
  <cp:revision>99</cp:revision>
  <dcterms:created xsi:type="dcterms:W3CDTF">2016-08-09T17:09:08Z</dcterms:created>
  <dcterms:modified xsi:type="dcterms:W3CDTF">2017-10-26T01:33:16Z</dcterms:modified>
</cp:coreProperties>
</file>