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259" r:id="rId3"/>
    <p:sldId id="261" r:id="rId4"/>
    <p:sldId id="258" r:id="rId5"/>
    <p:sldId id="260" r:id="rId6"/>
    <p:sldId id="266" r:id="rId7"/>
    <p:sldId id="267" r:id="rId8"/>
    <p:sldId id="288" r:id="rId9"/>
    <p:sldId id="287" r:id="rId10"/>
    <p:sldId id="293" r:id="rId11"/>
    <p:sldId id="289" r:id="rId12"/>
    <p:sldId id="300" r:id="rId13"/>
    <p:sldId id="285" r:id="rId14"/>
    <p:sldId id="301" r:id="rId15"/>
    <p:sldId id="282" r:id="rId16"/>
    <p:sldId id="268" r:id="rId17"/>
    <p:sldId id="270" r:id="rId18"/>
    <p:sldId id="303" r:id="rId19"/>
    <p:sldId id="305" r:id="rId20"/>
    <p:sldId id="304" r:id="rId21"/>
    <p:sldId id="306" r:id="rId22"/>
    <p:sldId id="307" r:id="rId23"/>
    <p:sldId id="312" r:id="rId24"/>
    <p:sldId id="284" r:id="rId25"/>
    <p:sldId id="272" r:id="rId26"/>
    <p:sldId id="277" r:id="rId27"/>
    <p:sldId id="280" r:id="rId28"/>
    <p:sldId id="274" r:id="rId29"/>
    <p:sldId id="279" r:id="rId30"/>
    <p:sldId id="269" r:id="rId31"/>
    <p:sldId id="276" r:id="rId32"/>
    <p:sldId id="310" r:id="rId33"/>
    <p:sldId id="311" r:id="rId34"/>
    <p:sldId id="308" r:id="rId35"/>
    <p:sldId id="309" r:id="rId36"/>
    <p:sldId id="275" r:id="rId37"/>
    <p:sldId id="271" r:id="rId38"/>
    <p:sldId id="295" r:id="rId39"/>
    <p:sldId id="297" r:id="rId40"/>
    <p:sldId id="298" r:id="rId41"/>
    <p:sldId id="299" r:id="rId42"/>
    <p:sldId id="302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3F13B-D6CC-42A9-994D-377DC0B60699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0DC1F-ADB2-4CD2-8ED5-B5BB146951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647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647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06B5-F924-48D7-9F43-0963D748CCFE}" type="datetimeFigureOut">
              <a:rPr lang="el-GR" smtClean="0"/>
              <a:pPr/>
              <a:t>17/10/2017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1045-EBE6-408A-8BA5-3C640BC9C36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gr/url?sa=i&amp;rct=j&amp;q=&amp;esrc=s&amp;source=images&amp;cd=&amp;cad=rja&amp;uact=8&amp;ved=0ahUKEwj47f7Ry-TWAhVHshQKHc10CWgQjRwIBw&amp;url=https://veteriankey.com/the-endocrine-system-2/&amp;psig=AOvVaw1L41ZaTTeTR5puia0yc8Bw&amp;ust=150767383400484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gr/url?sa=i&amp;rct=j&amp;q=&amp;esrc=s&amp;source=images&amp;cd=&amp;cad=rja&amp;uact=8&amp;ved=0ahUKEwjzws-Zh9_WAhWPzRoKHUCcALsQjRwIBw&amp;url=https://www.researchgate.net/figure/233892080_fig1_Figure-1-Spermatogenesis-in-menSpermatogenesis-depends-on-the-pulsatility-of-GnRH&amp;psig=AOvVaw0nIQj7A4ys7CCb7OCIpW0H&amp;ust=150748440674305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ioplus.gr/wp-content/uploads/2012/01/pin1_g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   Θεωρία </a:t>
            </a:r>
            <a:r>
              <a:rPr lang="el-GR" sz="3200" b="1" dirty="0" smtClean="0"/>
              <a:t>Μεθόδων Υποβοηθούμενης Αναπαραγωγής</a:t>
            </a:r>
            <a:endParaRPr lang="el-GR" sz="3200" b="1" dirty="0"/>
          </a:p>
        </p:txBody>
      </p:sp>
      <p:sp>
        <p:nvSpPr>
          <p:cNvPr id="9" name="Υπότιτλος 2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776863" cy="2140223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Ενότητα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2: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Εισαγωγή στο ορμονικό σύστημα άνδρα και γυναίκας</a:t>
            </a:r>
            <a:endParaRPr lang="el-GR" sz="2400" b="1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Πέτρος </a:t>
            </a:r>
            <a:r>
              <a:rPr lang="el-GR" sz="2400" dirty="0" err="1">
                <a:solidFill>
                  <a:schemeClr val="tx1"/>
                </a:solidFill>
              </a:rPr>
              <a:t>Καρκαλούσος</a:t>
            </a:r>
            <a:endParaRPr lang="el-GR" sz="2400" dirty="0">
              <a:solidFill>
                <a:schemeClr val="tx1"/>
              </a:solidFill>
            </a:endParaRPr>
          </a:p>
          <a:p>
            <a:r>
              <a:rPr lang="el-GR" sz="2400" dirty="0" smtClean="0">
                <a:solidFill>
                  <a:schemeClr val="tx1"/>
                </a:solidFill>
              </a:rPr>
              <a:t>Επίκουρος καθηγητής Κλινικής Χημείας </a:t>
            </a:r>
            <a:endParaRPr lang="el-GR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4726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661248"/>
            <a:ext cx="1971675" cy="70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548680"/>
            <a:ext cx="7723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smtClean="0">
                <a:solidFill>
                  <a:srgbClr val="C00000"/>
                </a:solidFill>
              </a:rPr>
              <a:t>σχέση </a:t>
            </a:r>
            <a:r>
              <a:rPr lang="el-GR" sz="4000" b="1" dirty="0" err="1" smtClean="0">
                <a:solidFill>
                  <a:srgbClr val="C00000"/>
                </a:solidFill>
              </a:rPr>
              <a:t>γοναδοτροπινών</a:t>
            </a:r>
            <a:endParaRPr lang="el-GR" sz="4000" b="1" dirty="0" smtClean="0">
              <a:solidFill>
                <a:srgbClr val="C0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 και στεροειδών ορμονών </a:t>
            </a:r>
            <a:r>
              <a:rPr lang="el-GR" sz="4000" dirty="0" smtClean="0">
                <a:solidFill>
                  <a:srgbClr val="C00000"/>
                </a:solidFill>
              </a:rPr>
              <a:t>(1 από 4)</a:t>
            </a:r>
            <a:endParaRPr lang="el-GR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227687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</a:t>
            </a:r>
            <a:r>
              <a:rPr lang="en-US" sz="2400" dirty="0" smtClean="0"/>
              <a:t>LH, FSH </a:t>
            </a:r>
            <a:r>
              <a:rPr lang="el-GR" sz="2400" dirty="0" smtClean="0"/>
              <a:t>δρουν σε υποδοχείς τους στις </a:t>
            </a:r>
            <a:r>
              <a:rPr lang="el-GR" sz="2400" dirty="0" err="1" smtClean="0"/>
              <a:t>γονάδες</a:t>
            </a:r>
            <a:r>
              <a:rPr lang="el-GR" sz="2400" dirty="0" smtClean="0"/>
              <a:t> και προκαλούν την παραγωγή των στεροειδών ορμονών.</a:t>
            </a:r>
          </a:p>
          <a:p>
            <a:endParaRPr lang="el-GR" sz="2400" dirty="0" smtClean="0"/>
          </a:p>
          <a:p>
            <a:r>
              <a:rPr lang="el-GR" sz="2400" dirty="0" smtClean="0"/>
              <a:t>Ως </a:t>
            </a:r>
            <a:r>
              <a:rPr lang="el-GR" sz="2400" b="1" dirty="0" err="1" smtClean="0">
                <a:solidFill>
                  <a:srgbClr val="C00000"/>
                </a:solidFill>
              </a:rPr>
              <a:t>στεροειδείς</a:t>
            </a:r>
            <a:r>
              <a:rPr lang="el-GR" sz="2400" dirty="0" smtClean="0"/>
              <a:t> ονομάζονται οι ορμόνες που παράγονται με πρώτη ύλη την </a:t>
            </a:r>
            <a:r>
              <a:rPr lang="el-GR" sz="2400" b="1" dirty="0" smtClean="0">
                <a:solidFill>
                  <a:srgbClr val="C00000"/>
                </a:solidFill>
              </a:rPr>
              <a:t>χοληστερόλη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σχέση </a:t>
            </a:r>
            <a:r>
              <a:rPr lang="el-GR" b="1" dirty="0" err="1" smtClean="0">
                <a:solidFill>
                  <a:srgbClr val="C00000"/>
                </a:solidFill>
              </a:rPr>
              <a:t>γοναδοτροπινών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 και στεροειδών ορμονών </a:t>
            </a:r>
            <a:r>
              <a:rPr lang="el-GR" dirty="0" smtClean="0">
                <a:solidFill>
                  <a:srgbClr val="C00000"/>
                </a:solidFill>
              </a:rPr>
              <a:t>(2 από 4)</a:t>
            </a:r>
            <a:endParaRPr lang="el-GR" b="1" dirty="0" smtClean="0">
              <a:solidFill>
                <a:srgbClr val="C00000"/>
              </a:solidFill>
            </a:endParaRPr>
          </a:p>
        </p:txBody>
      </p:sp>
      <p:pic>
        <p:nvPicPr>
          <p:cNvPr id="39940" name="Picture 4" descr="Αποτέλεσμα εικόνας για steroids hormo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968552" cy="5179419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707904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https://veteriankey.com/the-endocrine-system-2/</a:t>
            </a:r>
            <a:endParaRPr lang="el-G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σχέση </a:t>
            </a:r>
            <a:r>
              <a:rPr lang="el-GR" b="1" dirty="0" err="1" smtClean="0">
                <a:solidFill>
                  <a:srgbClr val="C00000"/>
                </a:solidFill>
              </a:rPr>
              <a:t>γοναδοτροπινών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 και στεροειδών ορμονών </a:t>
            </a:r>
            <a:r>
              <a:rPr lang="el-GR" dirty="0" smtClean="0">
                <a:solidFill>
                  <a:srgbClr val="C00000"/>
                </a:solidFill>
              </a:rPr>
              <a:t>(3 από 4)</a:t>
            </a: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Τα τελικά προϊόν της βιοσύνθεσης των στεροειδών ορμονών είναι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358775" indent="-358775"/>
            <a:r>
              <a:rPr lang="el-GR" sz="2400" dirty="0" smtClean="0"/>
              <a:t>Οιστρογόνα (</a:t>
            </a:r>
            <a:r>
              <a:rPr lang="el-GR" sz="2400" dirty="0" err="1" smtClean="0"/>
              <a:t>Οιστρόνη</a:t>
            </a:r>
            <a:r>
              <a:rPr lang="el-GR" sz="2400" dirty="0" smtClean="0"/>
              <a:t> [Ε1], </a:t>
            </a:r>
            <a:r>
              <a:rPr lang="el-GR" sz="2400" dirty="0" err="1" smtClean="0"/>
              <a:t>Οιστραδιόλη</a:t>
            </a:r>
            <a:r>
              <a:rPr lang="el-GR" sz="2400" dirty="0" smtClean="0"/>
              <a:t> [Ε2])</a:t>
            </a:r>
          </a:p>
          <a:p>
            <a:pPr marL="358775" indent="-358775"/>
            <a:r>
              <a:rPr lang="el-GR" sz="2400" dirty="0" smtClean="0"/>
              <a:t>Προγεστερόνη</a:t>
            </a:r>
          </a:p>
          <a:p>
            <a:pPr marL="358775" indent="-358775"/>
            <a:r>
              <a:rPr lang="en-US" sz="2400" dirty="0" smtClean="0"/>
              <a:t>A</a:t>
            </a:r>
            <a:r>
              <a:rPr lang="el-GR" sz="2400" dirty="0" err="1" smtClean="0"/>
              <a:t>νδρογόνα</a:t>
            </a:r>
            <a:r>
              <a:rPr lang="el-GR" sz="2400" dirty="0" smtClean="0"/>
              <a:t> (τεστοστερόνη, </a:t>
            </a:r>
            <a:r>
              <a:rPr lang="el-GR" sz="2400" dirty="0" err="1" smtClean="0"/>
              <a:t>διυδροτεστοστερόνη</a:t>
            </a:r>
            <a:r>
              <a:rPr lang="el-GR" sz="2400" dirty="0" smtClean="0"/>
              <a:t> [</a:t>
            </a:r>
            <a:r>
              <a:rPr lang="en-US" sz="2400" dirty="0" smtClean="0"/>
              <a:t>DHEA</a:t>
            </a:r>
            <a:r>
              <a:rPr lang="el-GR" sz="2400" dirty="0" smtClean="0"/>
              <a:t>]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358775" indent="-358775"/>
            <a:r>
              <a:rPr lang="el-GR" sz="2400" dirty="0" err="1" smtClean="0"/>
              <a:t>Κορτιζόλη</a:t>
            </a:r>
            <a:endParaRPr lang="el-GR" sz="2400" dirty="0" smtClean="0"/>
          </a:p>
          <a:p>
            <a:pPr marL="358775" indent="-358775"/>
            <a:r>
              <a:rPr lang="el-GR" sz="2400" dirty="0" err="1" smtClean="0"/>
              <a:t>Αλδοστερόνη</a:t>
            </a: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smtClean="0">
                <a:solidFill>
                  <a:srgbClr val="C00000"/>
                </a:solidFill>
              </a:rPr>
              <a:t>σχέση </a:t>
            </a:r>
            <a:r>
              <a:rPr lang="el-GR" sz="4000" b="1" dirty="0" err="1" smtClean="0">
                <a:solidFill>
                  <a:srgbClr val="C00000"/>
                </a:solidFill>
              </a:rPr>
              <a:t>γοναδοτροπινών</a:t>
            </a:r>
            <a:r>
              <a:rPr lang="el-GR" sz="4000" b="1" dirty="0" smtClean="0">
                <a:solidFill>
                  <a:srgbClr val="C00000"/>
                </a:solidFill>
              </a:rPr>
              <a:t/>
            </a:r>
            <a:br>
              <a:rPr lang="el-GR" sz="4000" b="1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 και στεροειδών ορμονών </a:t>
            </a:r>
            <a:r>
              <a:rPr lang="el-GR" sz="4000" dirty="0" smtClean="0">
                <a:solidFill>
                  <a:srgbClr val="C00000"/>
                </a:solidFill>
              </a:rPr>
              <a:t>(4 από 4)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Η τεστοστερόνη και γενικά τα ανδρογόνα είναι υπεύθυνα για τα </a:t>
            </a:r>
            <a:r>
              <a:rPr lang="el-GR" sz="2400" b="1" dirty="0" smtClean="0">
                <a:solidFill>
                  <a:srgbClr val="C00000"/>
                </a:solidFill>
              </a:rPr>
              <a:t>δευτερεύοντα</a:t>
            </a:r>
            <a:r>
              <a:rPr lang="el-GR" sz="2400" dirty="0" smtClean="0"/>
              <a:t> χαρακτηριστικά του άνδρα.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Τα οιστρογόνα είναι υπεύθυνα για </a:t>
            </a:r>
            <a:r>
              <a:rPr lang="el-GR" sz="2400" b="1" dirty="0" smtClean="0">
                <a:solidFill>
                  <a:srgbClr val="C00000"/>
                </a:solidFill>
              </a:rPr>
              <a:t>δευτερεύοντα </a:t>
            </a:r>
            <a:r>
              <a:rPr lang="el-GR" sz="2400" dirty="0" smtClean="0"/>
              <a:t>χαρακτηριστικά της γυναίκας.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Που παράγονται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>οι </a:t>
            </a:r>
            <a:r>
              <a:rPr lang="el-GR" b="1" dirty="0" smtClean="0">
                <a:solidFill>
                  <a:srgbClr val="C00000"/>
                </a:solidFill>
              </a:rPr>
              <a:t>ορμόνες του φύλου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/>
              <a:t>Στις </a:t>
            </a:r>
            <a:r>
              <a:rPr lang="el-GR" sz="2400" b="1" dirty="0" err="1" smtClean="0">
                <a:solidFill>
                  <a:srgbClr val="C00000"/>
                </a:solidFill>
              </a:rPr>
              <a:t>γονάδες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(ωοθήκες, όρχεις) στο μεγαλύτερο ποσοστό. Η παραγωγή τους μηδενίζεται κατά την </a:t>
            </a:r>
            <a:r>
              <a:rPr lang="el-GR" sz="2400" dirty="0" smtClean="0">
                <a:solidFill>
                  <a:srgbClr val="C00000"/>
                </a:solidFill>
              </a:rPr>
              <a:t>εμμηνόπαυση </a:t>
            </a:r>
            <a:r>
              <a:rPr lang="el-GR" sz="2400" dirty="0" smtClean="0"/>
              <a:t>(γυναίκες) ή περιορίζεται κατά την </a:t>
            </a:r>
            <a:r>
              <a:rPr lang="el-GR" sz="2400" dirty="0" smtClean="0">
                <a:solidFill>
                  <a:srgbClr val="C00000"/>
                </a:solidFill>
              </a:rPr>
              <a:t>ανδρόπαυση </a:t>
            </a:r>
            <a:r>
              <a:rPr lang="el-GR" sz="2400" dirty="0" smtClean="0"/>
              <a:t>(άνδρες).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/>
              <a:t>Στα </a:t>
            </a:r>
            <a:r>
              <a:rPr lang="el-GR" sz="2400" b="1" dirty="0" smtClean="0">
                <a:solidFill>
                  <a:srgbClr val="C00000"/>
                </a:solidFill>
              </a:rPr>
              <a:t>επινεφρίδια</a:t>
            </a:r>
            <a:r>
              <a:rPr lang="el-GR" sz="2400" dirty="0" smtClean="0"/>
              <a:t> όπου η παραγωγή ορμονών του φύλου είναι κρίσιμης σημασίας κατά την εμμηνόπαυση/ανδρόπαυση/κύηση.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ορμονικό</a:t>
            </a: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σύστημα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 άνδρα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δράση των </a:t>
            </a:r>
            <a:r>
              <a:rPr lang="en-US" b="1" dirty="0" smtClean="0">
                <a:solidFill>
                  <a:srgbClr val="C00000"/>
                </a:solidFill>
              </a:rPr>
              <a:t>LH, FSH </a:t>
            </a:r>
            <a:r>
              <a:rPr lang="el-GR" b="1" dirty="0" smtClean="0">
                <a:solidFill>
                  <a:srgbClr val="C00000"/>
                </a:solidFill>
              </a:rPr>
              <a:t>στον άνδρα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Αποτέλεσμα εικόνας για fsh lh men phot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4968552" cy="267537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79512" y="4941168"/>
            <a:ext cx="88569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H</a:t>
            </a:r>
            <a:r>
              <a:rPr lang="el-GR" sz="2200" dirty="0" smtClean="0"/>
              <a:t> </a:t>
            </a:r>
            <a:r>
              <a:rPr lang="en-US" sz="2200" b="1" dirty="0" smtClean="0"/>
              <a:t>LH</a:t>
            </a:r>
            <a:r>
              <a:rPr lang="en-US" sz="2200" dirty="0" smtClean="0"/>
              <a:t> </a:t>
            </a:r>
            <a:r>
              <a:rPr lang="el-GR" sz="2200" dirty="0" smtClean="0"/>
              <a:t>δρα στα κύτταρα </a:t>
            </a:r>
            <a:r>
              <a:rPr lang="en-US" sz="2200" b="1" dirty="0" err="1" smtClean="0">
                <a:solidFill>
                  <a:srgbClr val="C00000"/>
                </a:solidFill>
              </a:rPr>
              <a:t>Leydig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/>
              <a:t>και παράγεται τεστοστερόνη. Η τεστοστερόνη δρα ανασταλτικά σε </a:t>
            </a:r>
            <a:r>
              <a:rPr lang="el-GR" sz="2200" dirty="0" err="1" smtClean="0"/>
              <a:t>αδενουπόφυση</a:t>
            </a:r>
            <a:r>
              <a:rPr lang="el-GR" sz="2200" dirty="0" smtClean="0"/>
              <a:t> και υποθάλαμο.</a:t>
            </a:r>
          </a:p>
          <a:p>
            <a:pPr>
              <a:spcAft>
                <a:spcPts val="600"/>
              </a:spcAft>
            </a:pPr>
            <a:r>
              <a:rPr lang="el-GR" sz="2200" dirty="0" smtClean="0"/>
              <a:t>Η</a:t>
            </a:r>
            <a:r>
              <a:rPr lang="el-GR" sz="2200" b="1" dirty="0" smtClean="0"/>
              <a:t> </a:t>
            </a:r>
            <a:r>
              <a:rPr lang="en-US" sz="2200" b="1" dirty="0" smtClean="0"/>
              <a:t>FSH </a:t>
            </a:r>
            <a:r>
              <a:rPr lang="el-GR" sz="2200" dirty="0" smtClean="0"/>
              <a:t>στα κύτταρα </a:t>
            </a:r>
            <a:r>
              <a:rPr lang="en-US" sz="2200" b="1" dirty="0" err="1" smtClean="0">
                <a:solidFill>
                  <a:srgbClr val="C00000"/>
                </a:solidFill>
              </a:rPr>
              <a:t>Sertoli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l-GR" sz="2200" dirty="0" smtClean="0"/>
              <a:t>και παράγονται σπερματοζωάρια και </a:t>
            </a:r>
            <a:r>
              <a:rPr lang="el-GR" sz="2200" dirty="0" err="1" smtClean="0"/>
              <a:t>ανασταλτίνη</a:t>
            </a:r>
            <a:r>
              <a:rPr lang="el-GR" sz="2200" dirty="0" smtClean="0"/>
              <a:t> η οποία δρα ανασταλτικά σε </a:t>
            </a:r>
            <a:r>
              <a:rPr lang="el-GR" sz="2200" dirty="0" err="1" smtClean="0"/>
              <a:t>αδενουπόφυση</a:t>
            </a:r>
            <a:r>
              <a:rPr lang="el-GR" sz="2200" dirty="0" smtClean="0"/>
              <a:t> και υποθάλαμο.</a:t>
            </a:r>
            <a:endParaRPr lang="el-GR" sz="2200" dirty="0"/>
          </a:p>
        </p:txBody>
      </p:sp>
      <p:sp>
        <p:nvSpPr>
          <p:cNvPr id="6" name="5 - Ορθογώνιο"/>
          <p:cNvSpPr/>
          <p:nvPr/>
        </p:nvSpPr>
        <p:spPr>
          <a:xfrm>
            <a:off x="323528" y="443711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https://www.123rf.com/photo_27907720_pituitary-hormone-functions-the-two-lobes-anterior-and-posterior-function-as-independent-glands.html</a:t>
            </a:r>
            <a:endParaRPr lang="el-GR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δράση των </a:t>
            </a:r>
            <a:r>
              <a:rPr lang="en-US" b="1" dirty="0" smtClean="0">
                <a:solidFill>
                  <a:srgbClr val="C00000"/>
                </a:solidFill>
              </a:rPr>
              <a:t>LH, FSH </a:t>
            </a:r>
            <a:r>
              <a:rPr lang="el-GR" b="1" dirty="0" smtClean="0">
                <a:solidFill>
                  <a:srgbClr val="C00000"/>
                </a:solidFill>
              </a:rPr>
              <a:t>στον άνδρα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65035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95536" y="292494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ST: </a:t>
            </a:r>
            <a:r>
              <a:rPr lang="el-GR" dirty="0" smtClean="0"/>
              <a:t>Κύτταρα </a:t>
            </a:r>
            <a:r>
              <a:rPr lang="en-US" dirty="0" err="1" smtClean="0"/>
              <a:t>Sertoli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LC: </a:t>
            </a:r>
            <a:r>
              <a:rPr lang="el-GR" dirty="0" smtClean="0"/>
              <a:t>Κύτταρα </a:t>
            </a:r>
            <a:r>
              <a:rPr lang="en-US" dirty="0" err="1" smtClean="0"/>
              <a:t>Leydig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95536" y="5657671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https://www.researchgate.net/publication/11097923_Mouse_models_of_male_infertility</a:t>
            </a:r>
            <a:endParaRPr lang="el-GR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912422" cy="1081931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Ο άξονας </a:t>
            </a:r>
            <a:r>
              <a:rPr lang="el-GR" sz="4000" b="1" dirty="0" smtClean="0">
                <a:solidFill>
                  <a:srgbClr val="C00000"/>
                </a:solidFill>
              </a:rPr>
              <a:t>υποθάλαμος </a:t>
            </a:r>
            <a:r>
              <a:rPr lang="el-GR" sz="4000" b="1" dirty="0">
                <a:solidFill>
                  <a:srgbClr val="C00000"/>
                </a:solidFill>
              </a:rPr>
              <a:t>– υπόφυση </a:t>
            </a:r>
            <a:r>
              <a:rPr lang="el-GR" sz="4000" b="1" dirty="0" smtClean="0">
                <a:solidFill>
                  <a:srgbClr val="C00000"/>
                </a:solidFill>
              </a:rPr>
              <a:t>– αδένας στον άνδρα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grpSp>
        <p:nvGrpSpPr>
          <p:cNvPr id="3" name="Ομάδα 4"/>
          <p:cNvGrpSpPr/>
          <p:nvPr/>
        </p:nvGrpSpPr>
        <p:grpSpPr>
          <a:xfrm>
            <a:off x="107950" y="878355"/>
            <a:ext cx="8351838" cy="5943660"/>
            <a:chOff x="107950" y="878355"/>
            <a:chExt cx="8351838" cy="5943660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52413" y="1021230"/>
              <a:ext cx="1728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Υποθάλαμος</a:t>
              </a:r>
            </a:p>
          </p:txBody>
        </p:sp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468313" y="2892892"/>
              <a:ext cx="13668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Υπόφυση</a:t>
              </a:r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252413" y="4909017"/>
              <a:ext cx="18716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Αδένας </a:t>
              </a:r>
              <a:r>
                <a:rPr lang="en-US" altLang="el-GR" sz="2000">
                  <a:latin typeface="+mn-lt"/>
                </a:rPr>
                <a:t>(</a:t>
              </a:r>
              <a:r>
                <a:rPr lang="el-GR" altLang="el-GR" sz="2000">
                  <a:latin typeface="+mn-lt"/>
                </a:rPr>
                <a:t>όρχις</a:t>
              </a:r>
              <a:r>
                <a:rPr lang="en-US" altLang="el-GR" sz="2000">
                  <a:latin typeface="+mn-lt"/>
                </a:rPr>
                <a:t>)</a:t>
              </a:r>
              <a:endParaRPr lang="el-GR" altLang="el-GR" sz="2000">
                <a:latin typeface="+mn-lt"/>
              </a:endParaRP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187450" y="1599080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187450" y="3615205"/>
              <a:ext cx="0" cy="108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331913" y="1884830"/>
              <a:ext cx="48244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dirty="0" err="1">
                  <a:latin typeface="+mn-lt"/>
                </a:rPr>
                <a:t>GnRH</a:t>
              </a:r>
              <a:r>
                <a:rPr lang="en-US" altLang="el-GR" sz="2000" dirty="0">
                  <a:latin typeface="+mn-lt"/>
                </a:rPr>
                <a:t> (</a:t>
              </a:r>
              <a:r>
                <a:rPr lang="el-GR" altLang="el-GR" sz="2000" dirty="0" err="1">
                  <a:latin typeface="+mn-lt"/>
                </a:rPr>
                <a:t>γοναδολιμπερίνη</a:t>
              </a:r>
              <a:r>
                <a:rPr lang="el-GR" altLang="el-GR" sz="2000" dirty="0">
                  <a:latin typeface="+mn-lt"/>
                </a:rPr>
                <a:t>)</a:t>
              </a:r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1476375" y="3902542"/>
              <a:ext cx="5040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2000" dirty="0">
                  <a:latin typeface="+mn-lt"/>
                </a:rPr>
                <a:t>PRL             </a:t>
              </a:r>
              <a:r>
                <a:rPr lang="el-GR" altLang="el-GR" sz="2000" dirty="0">
                  <a:latin typeface="+mn-lt"/>
                </a:rPr>
                <a:t>      </a:t>
              </a:r>
              <a:r>
                <a:rPr lang="el-GR" altLang="el-GR" sz="2000" dirty="0" smtClean="0">
                  <a:latin typeface="+mn-lt"/>
                </a:rPr>
                <a:t>          </a:t>
              </a:r>
              <a:r>
                <a:rPr lang="en-US" altLang="el-GR" sz="2000" dirty="0" smtClean="0">
                  <a:latin typeface="+mn-lt"/>
                </a:rPr>
                <a:t>  </a:t>
              </a:r>
              <a:r>
                <a:rPr lang="en-US" altLang="el-GR" sz="2000" dirty="0">
                  <a:latin typeface="+mn-lt"/>
                </a:rPr>
                <a:t>FSH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                   </a:t>
              </a:r>
              <a:r>
                <a:rPr lang="el-GR" altLang="el-GR" sz="2000" dirty="0" smtClean="0">
                  <a:latin typeface="+mn-lt"/>
                </a:rPr>
                <a:t>   </a:t>
              </a:r>
              <a:r>
                <a:rPr lang="en-US" altLang="el-GR" sz="2000" dirty="0" smtClean="0">
                  <a:latin typeface="+mn-lt"/>
                </a:rPr>
                <a:t>    </a:t>
              </a:r>
              <a:r>
                <a:rPr lang="en-US" altLang="el-GR" sz="2000" dirty="0">
                  <a:latin typeface="+mn-lt"/>
                </a:rPr>
                <a:t>LH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252413" y="878355"/>
              <a:ext cx="1728787" cy="6477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000">
                <a:latin typeface="+mn-lt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23850" y="2750017"/>
              <a:ext cx="1728788" cy="6477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000">
                <a:latin typeface="+mn-lt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41288" y="4829642"/>
              <a:ext cx="1962150" cy="6477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2000">
                <a:latin typeface="+mn-lt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3851275" y="4262905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2987675" y="4983630"/>
              <a:ext cx="41052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Κύτταρα </a:t>
              </a:r>
              <a:r>
                <a:rPr lang="en-US" altLang="el-GR" sz="2000">
                  <a:latin typeface="+mn-lt"/>
                </a:rPr>
                <a:t>Sertoli          </a:t>
              </a:r>
              <a:r>
                <a:rPr lang="el-GR" altLang="el-GR" sz="2000">
                  <a:latin typeface="+mn-lt"/>
                </a:rPr>
                <a:t>Κύτταρα </a:t>
              </a:r>
              <a:r>
                <a:rPr lang="en-US" altLang="el-GR" sz="2000">
                  <a:latin typeface="+mn-lt"/>
                </a:rPr>
                <a:t>Leybig</a:t>
              </a:r>
              <a:endParaRPr lang="el-GR" altLang="el-GR" sz="2000">
                <a:latin typeface="+mn-lt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868988" y="4262905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868988" y="5342405"/>
              <a:ext cx="0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5148263" y="5991692"/>
              <a:ext cx="22320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 smtClean="0">
                  <a:latin typeface="+mn-lt"/>
                </a:rPr>
                <a:t>      Τεστοστερόνη  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H="1" flipV="1">
              <a:off x="4140200" y="5415430"/>
              <a:ext cx="1079500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 flipH="1">
              <a:off x="1692275" y="5342405"/>
              <a:ext cx="1368425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07950" y="5991692"/>
              <a:ext cx="19446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Σπερματοζωάρια</a:t>
              </a: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784600" y="3329455"/>
              <a:ext cx="23034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 (Γοναδοτροπίνες)</a:t>
              </a:r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 flipH="1">
              <a:off x="3348038" y="5415430"/>
              <a:ext cx="503237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3851275" y="5415430"/>
              <a:ext cx="576263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2411413" y="5991692"/>
              <a:ext cx="30956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dirty="0" err="1">
                  <a:latin typeface="+mn-lt"/>
                </a:rPr>
                <a:t>Ανασταλτίνη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l-GR" altLang="el-GR" sz="2000" dirty="0" err="1">
                  <a:latin typeface="+mn-lt"/>
                </a:rPr>
                <a:t>Αρωματάση</a:t>
              </a:r>
              <a:endParaRPr lang="el-GR" altLang="el-GR" sz="2000" dirty="0">
                <a:latin typeface="+mn-lt"/>
              </a:endParaRP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2916238" y="6421905"/>
              <a:ext cx="18002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Ανασταλτίνη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4356100" y="6637805"/>
              <a:ext cx="4103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 flipV="1">
              <a:off x="8459788" y="3037355"/>
              <a:ext cx="0" cy="3600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 flipH="1">
              <a:off x="3708400" y="3037355"/>
              <a:ext cx="475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3708400" y="3037355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cxnSp>
          <p:nvCxnSpPr>
            <p:cNvPr id="31" name="30 - Ευθύγραμμο βέλος σύνδεσης"/>
            <p:cNvCxnSpPr/>
            <p:nvPr/>
          </p:nvCxnSpPr>
          <p:spPr>
            <a:xfrm rot="10800000" flipV="1">
              <a:off x="4070350" y="3686642"/>
              <a:ext cx="714375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- Ευθύγραμμο βέλος σύνδεσης"/>
            <p:cNvCxnSpPr/>
            <p:nvPr/>
          </p:nvCxnSpPr>
          <p:spPr>
            <a:xfrm>
              <a:off x="5070475" y="3686642"/>
              <a:ext cx="642938" cy="285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>
            <a:off x="5148064" y="6237312"/>
            <a:ext cx="4320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rgbClr val="C00000"/>
                </a:solidFill>
              </a:rPr>
              <a:t>Η δράση της </a:t>
            </a:r>
            <a:r>
              <a:rPr lang="el-GR" sz="4000" b="1" dirty="0" smtClean="0">
                <a:solidFill>
                  <a:srgbClr val="C00000"/>
                </a:solidFill>
              </a:rPr>
              <a:t>τεστοστερόνης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23528" y="1152226"/>
            <a:ext cx="8591593" cy="556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Ενώνεται με υποδοχείς των κυττάρων </a:t>
            </a:r>
            <a:r>
              <a:rPr lang="en-US" altLang="el-GR" sz="2400" b="1" dirty="0" err="1">
                <a:solidFill>
                  <a:srgbClr val="9B0000"/>
                </a:solidFill>
                <a:latin typeface="+mn-lt"/>
              </a:rPr>
              <a:t>Sertoli</a:t>
            </a:r>
            <a:r>
              <a:rPr lang="en-US" altLang="el-GR" sz="24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μέσα στο </a:t>
            </a:r>
            <a:r>
              <a:rPr lang="el-GR" altLang="el-GR" sz="2400" dirty="0" err="1">
                <a:latin typeface="+mn-lt"/>
              </a:rPr>
              <a:t>όρχι</a:t>
            </a:r>
            <a:r>
              <a:rPr lang="el-GR" altLang="el-GR" sz="2400" dirty="0">
                <a:latin typeface="+mn-lt"/>
              </a:rPr>
              <a:t> και προκαλεί την παραγωγή σπερματοζωαρίων.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Η ελεύθερη μορφή της στο αίμα δρα στην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αύξηση της μυϊκής μάζας</a:t>
            </a:r>
            <a:r>
              <a:rPr lang="el-GR" altLang="el-GR" sz="2400" dirty="0">
                <a:latin typeface="+mn-lt"/>
              </a:rPr>
              <a:t> και την ελάττωση του υποδόριου λίπους προκαλώντας και την χαρακτηριστική κατανομή του στον άνδρα.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Δρα στα οστά </a:t>
            </a:r>
            <a:r>
              <a:rPr lang="el-GR" altLang="el-GR" sz="2400" dirty="0">
                <a:latin typeface="+mn-lt"/>
              </a:rPr>
              <a:t>προκαλώντας τον πολλαπλασιασμό των κυττάρων των συζευκτικών χόνδρων, την οστεοποίηση και τη σύγκλιση τους.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Αυξάνει την τριχοφυΐα </a:t>
            </a:r>
            <a:r>
              <a:rPr lang="el-GR" altLang="el-GR" sz="2400" dirty="0">
                <a:latin typeface="+mn-lt"/>
              </a:rPr>
              <a:t>δίνοντας στους άνδρες την χαρακτηριστική κατανομή του.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Ασκεί ιδιαίτερη δράση στα ανατομικά στοιχεία του λάρυγγα με αποτέλεσμα την χαρακτηριστική του μορφολογία και την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αύξηση</a:t>
            </a:r>
            <a:r>
              <a:rPr lang="el-GR" altLang="el-GR" sz="2400" b="1" dirty="0">
                <a:solidFill>
                  <a:srgbClr val="CC0000"/>
                </a:solidFill>
                <a:latin typeface="+mn-lt"/>
              </a:rPr>
              <a:t>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του </a:t>
            </a:r>
            <a:r>
              <a:rPr lang="el-GR" altLang="el-GR" sz="2400" b="1" dirty="0" err="1">
                <a:solidFill>
                  <a:srgbClr val="9B0000"/>
                </a:solidFill>
                <a:latin typeface="+mn-lt"/>
              </a:rPr>
              <a:t>βράγχους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 της φωνής </a:t>
            </a:r>
            <a:r>
              <a:rPr lang="el-GR" altLang="el-GR" sz="2400" dirty="0">
                <a:latin typeface="+mn-lt"/>
              </a:rPr>
              <a:t>στην εφηβεία.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Η υπόφυση και ο υποθάλαμος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143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Η κυκλοφορία της τεστοστερόνης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627784" y="1965206"/>
            <a:ext cx="5760640" cy="36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6113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6113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6113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113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Παράγεται στον </a:t>
            </a:r>
            <a:r>
              <a:rPr lang="el-GR" altLang="el-GR" sz="2400" dirty="0" err="1">
                <a:latin typeface="+mn-lt"/>
              </a:rPr>
              <a:t>όρχι</a:t>
            </a:r>
            <a:r>
              <a:rPr lang="el-GR" altLang="el-GR" sz="2400" dirty="0">
                <a:latin typeface="+mn-lt"/>
              </a:rPr>
              <a:t> και κυκλοφορεί στο αίμα είτε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ελεύθερη (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Free-</a:t>
            </a:r>
            <a:r>
              <a:rPr lang="en-US" altLang="el-GR" sz="2400" b="1" dirty="0" err="1">
                <a:solidFill>
                  <a:srgbClr val="9B0000"/>
                </a:solidFill>
                <a:latin typeface="+mn-lt"/>
              </a:rPr>
              <a:t>Testo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) </a:t>
            </a:r>
            <a:r>
              <a:rPr lang="el-GR" altLang="el-GR" sz="2400" dirty="0">
                <a:latin typeface="+mn-lt"/>
              </a:rPr>
              <a:t>είτε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δεσμευμένη</a:t>
            </a:r>
            <a:r>
              <a:rPr lang="el-GR" altLang="el-GR" sz="24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(</a:t>
            </a:r>
            <a:r>
              <a:rPr lang="en-US" altLang="el-GR" sz="2400" b="1" dirty="0" smtClean="0">
                <a:solidFill>
                  <a:srgbClr val="9B0000"/>
                </a:solidFill>
                <a:latin typeface="+mn-lt"/>
              </a:rPr>
              <a:t>Total-</a:t>
            </a:r>
            <a:r>
              <a:rPr lang="en-US" altLang="el-GR" sz="2400" b="1" dirty="0" err="1" smtClean="0">
                <a:solidFill>
                  <a:srgbClr val="9B0000"/>
                </a:solidFill>
                <a:latin typeface="+mn-lt"/>
              </a:rPr>
              <a:t>Testo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) </a:t>
            </a:r>
            <a:r>
              <a:rPr lang="el-GR" altLang="el-GR" sz="2400" dirty="0">
                <a:latin typeface="+mn-lt"/>
              </a:rPr>
              <a:t>με διάφορες πρωτεΐνες όπως είναι η </a:t>
            </a:r>
            <a:r>
              <a:rPr lang="el-GR" altLang="el-GR" sz="2400" b="1" dirty="0" err="1">
                <a:solidFill>
                  <a:srgbClr val="9B0000"/>
                </a:solidFill>
                <a:latin typeface="+mn-lt"/>
              </a:rPr>
              <a:t>αλβουμίνη</a:t>
            </a:r>
            <a:r>
              <a:rPr lang="el-GR" altLang="el-GR" sz="2400" dirty="0">
                <a:latin typeface="+mn-lt"/>
              </a:rPr>
              <a:t> και η </a:t>
            </a:r>
            <a:r>
              <a:rPr lang="en-US" altLang="el-GR" sz="2400" b="1" dirty="0">
                <a:solidFill>
                  <a:srgbClr val="9B0000"/>
                </a:solidFill>
                <a:latin typeface="+mn-lt"/>
              </a:rPr>
              <a:t>SHBG</a:t>
            </a:r>
            <a:r>
              <a:rPr lang="el-GR" altLang="el-GR" sz="2400" dirty="0">
                <a:latin typeface="+mn-lt"/>
              </a:rPr>
              <a:t> (σφαιρίνη δεσμεύουσα ορμόνες του φύλου). </a:t>
            </a:r>
            <a:endParaRPr lang="en-US" altLang="el-GR" sz="2400" dirty="0" smtClean="0">
              <a:latin typeface="+mn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l-GR" sz="2400" dirty="0" smtClean="0">
                <a:latin typeface="+mn-lt"/>
              </a:rPr>
              <a:t>O </a:t>
            </a:r>
            <a:r>
              <a:rPr lang="el-GR" altLang="el-GR" sz="2400" dirty="0" smtClean="0">
                <a:latin typeface="+mn-lt"/>
              </a:rPr>
              <a:t>λόγος </a:t>
            </a:r>
            <a:r>
              <a:rPr lang="en-US" altLang="el-GR" sz="2400" b="1" dirty="0" smtClean="0">
                <a:solidFill>
                  <a:srgbClr val="C00000"/>
                </a:solidFill>
                <a:latin typeface="+mn-lt"/>
              </a:rPr>
              <a:t>SHBG/Total-</a:t>
            </a:r>
            <a:r>
              <a:rPr lang="en-US" altLang="el-GR" sz="2400" b="1" dirty="0" err="1" smtClean="0">
                <a:solidFill>
                  <a:srgbClr val="C00000"/>
                </a:solidFill>
                <a:latin typeface="+mn-lt"/>
              </a:rPr>
              <a:t>Testo</a:t>
            </a:r>
            <a:r>
              <a:rPr lang="en-US" altLang="el-GR" sz="2400" dirty="0" smtClean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είναι δείκτης της ελεύθερης τεστοστερόνης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19458" name="Picture 4" descr="male b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60848"/>
            <a:ext cx="1656184" cy="26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21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1520" y="1772816"/>
            <a:ext cx="8640960" cy="35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40000"/>
              </a:spcBef>
              <a:buFontTx/>
              <a:buNone/>
            </a:pPr>
            <a:r>
              <a:rPr lang="el-GR" altLang="el-GR" sz="2400" b="1" dirty="0" err="1">
                <a:solidFill>
                  <a:srgbClr val="9B0000"/>
                </a:solidFill>
                <a:latin typeface="+mn-lt"/>
              </a:rPr>
              <a:t>Ανασταλτίνη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. </a:t>
            </a:r>
            <a:r>
              <a:rPr lang="el-GR" altLang="el-GR" sz="2400" dirty="0">
                <a:latin typeface="+mn-lt"/>
              </a:rPr>
              <a:t>Η </a:t>
            </a:r>
            <a:r>
              <a:rPr lang="el-GR" altLang="el-GR" sz="2400" dirty="0" err="1">
                <a:latin typeface="+mn-lt"/>
              </a:rPr>
              <a:t>ανασταλτίνη</a:t>
            </a:r>
            <a:r>
              <a:rPr lang="el-GR" altLang="el-GR" sz="2400" dirty="0">
                <a:latin typeface="+mn-lt"/>
              </a:rPr>
              <a:t> αποτελεί προϊόν των κυττάρων </a:t>
            </a:r>
            <a:r>
              <a:rPr lang="en-US" altLang="el-GR" sz="2400" dirty="0" err="1">
                <a:latin typeface="+mn-lt"/>
              </a:rPr>
              <a:t>Sertoli</a:t>
            </a:r>
            <a:r>
              <a:rPr lang="el-GR" altLang="el-GR" sz="2400" dirty="0">
                <a:latin typeface="+mn-lt"/>
              </a:rPr>
              <a:t>. Η έκκρισή της διεγείρεται από την </a:t>
            </a:r>
            <a:r>
              <a:rPr lang="en-US" altLang="el-GR" sz="2400" dirty="0">
                <a:latin typeface="+mn-lt"/>
              </a:rPr>
              <a:t>FSH </a:t>
            </a:r>
            <a:r>
              <a:rPr lang="el-GR" altLang="el-GR" sz="2400" dirty="0" smtClean="0">
                <a:latin typeface="+mn-lt"/>
              </a:rPr>
              <a:t>και την ρυθμίζει με </a:t>
            </a:r>
            <a:r>
              <a:rPr lang="el-GR" altLang="el-GR" sz="2400" dirty="0">
                <a:latin typeface="+mn-lt"/>
              </a:rPr>
              <a:t>αρνητικό παλίνδρομο μηχανισμό (αύξηση της </a:t>
            </a:r>
            <a:r>
              <a:rPr lang="el-GR" altLang="el-GR" sz="2400" dirty="0" err="1">
                <a:latin typeface="+mn-lt"/>
              </a:rPr>
              <a:t>ανασταλτίνης</a:t>
            </a:r>
            <a:r>
              <a:rPr lang="el-GR" altLang="el-GR" sz="2400" dirty="0">
                <a:latin typeface="+mn-lt"/>
              </a:rPr>
              <a:t> προκαλεί την μείωση της παραγωγής </a:t>
            </a:r>
            <a:r>
              <a:rPr lang="en-US" altLang="el-GR" sz="2400" dirty="0">
                <a:latin typeface="+mn-lt"/>
              </a:rPr>
              <a:t>FSH </a:t>
            </a:r>
            <a:r>
              <a:rPr lang="el-GR" altLang="el-GR" sz="2400" dirty="0">
                <a:latin typeface="+mn-lt"/>
              </a:rPr>
              <a:t>και αντιστρόφως). </a:t>
            </a:r>
            <a:endParaRPr lang="el-GR" altLang="el-GR" sz="2400" dirty="0" smtClean="0"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ct val="40000"/>
              </a:spcBef>
              <a:buFontTx/>
              <a:buNone/>
            </a:pPr>
            <a:r>
              <a:rPr lang="el-GR" altLang="el-GR" sz="2400" dirty="0" smtClean="0">
                <a:latin typeface="+mn-lt"/>
              </a:rPr>
              <a:t>Μεταξύ </a:t>
            </a:r>
            <a:r>
              <a:rPr lang="el-GR" altLang="el-GR" sz="2400" dirty="0">
                <a:latin typeface="+mn-lt"/>
              </a:rPr>
              <a:t>των </a:t>
            </a:r>
            <a:r>
              <a:rPr lang="el-GR" altLang="el-GR" sz="2400" dirty="0" err="1">
                <a:latin typeface="+mn-lt"/>
              </a:rPr>
              <a:t>ισομορφών</a:t>
            </a:r>
            <a:r>
              <a:rPr lang="el-GR" altLang="el-GR" sz="2400" dirty="0">
                <a:latin typeface="+mn-lt"/>
              </a:rPr>
              <a:t> της </a:t>
            </a:r>
            <a:r>
              <a:rPr lang="el-GR" altLang="el-GR" sz="2400" dirty="0" err="1">
                <a:latin typeface="+mn-lt"/>
              </a:rPr>
              <a:t>ανασταλτίνης</a:t>
            </a:r>
            <a:r>
              <a:rPr lang="el-GR" altLang="el-GR" sz="2400" dirty="0">
                <a:latin typeface="+mn-lt"/>
              </a:rPr>
              <a:t> η </a:t>
            </a:r>
            <a:r>
              <a:rPr lang="el-GR" altLang="el-GR" sz="2400" b="1" dirty="0" err="1">
                <a:solidFill>
                  <a:srgbClr val="C00000"/>
                </a:solidFill>
                <a:latin typeface="+mn-lt"/>
              </a:rPr>
              <a:t>ανασταλτίνη</a:t>
            </a:r>
            <a:r>
              <a:rPr lang="el-GR" altLang="el-GR" sz="2400" b="1" dirty="0">
                <a:solidFill>
                  <a:srgbClr val="C00000"/>
                </a:solidFill>
                <a:latin typeface="+mn-lt"/>
              </a:rPr>
              <a:t>-β </a:t>
            </a:r>
            <a:r>
              <a:rPr lang="el-GR" altLang="el-GR" sz="2400" dirty="0">
                <a:latin typeface="+mn-lt"/>
              </a:rPr>
              <a:t>είναι ο πιο ευαίσθητος δείκτης της λειτουργικής ικανότητας των κυττάρων </a:t>
            </a:r>
            <a:r>
              <a:rPr lang="en-US" altLang="el-GR" sz="2400" dirty="0" err="1">
                <a:latin typeface="+mn-lt"/>
              </a:rPr>
              <a:t>Sertoli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>
                <a:latin typeface="+mn-lt"/>
              </a:rPr>
              <a:t>και της σπερματογένεσης</a:t>
            </a:r>
            <a:r>
              <a:rPr lang="el-GR" altLang="el-GR" sz="2400" dirty="0" smtClean="0">
                <a:latin typeface="+mn-lt"/>
              </a:rPr>
              <a:t>. </a:t>
            </a:r>
            <a:endParaRPr lang="el-GR" alt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0" y="332656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Άλλες ορμόνες του ανδρικού αναπαραγωγικού συστήματος 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 από 2)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1430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Άλλες ορμόνες του ανδρικού αναπαραγωγικού συστήματος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528" y="1844824"/>
            <a:ext cx="8640960" cy="41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FontTx/>
              <a:buNone/>
            </a:pP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Αντιμυλλεριανή </a:t>
            </a:r>
            <a:r>
              <a:rPr lang="el-GR" altLang="el-GR" sz="2400" b="1" dirty="0">
                <a:solidFill>
                  <a:srgbClr val="9B0000"/>
                </a:solidFill>
                <a:latin typeface="+mn-lt"/>
              </a:rPr>
              <a:t>ορμόνη (ΑΜΗ). </a:t>
            </a:r>
            <a:r>
              <a:rPr lang="el-GR" altLang="el-GR" sz="2400" dirty="0">
                <a:latin typeface="+mn-lt"/>
              </a:rPr>
              <a:t>Ανευρίσκεται σε υψηλές συγκεντρώσεις σε ασθενείς με πρωτοπαθή </a:t>
            </a:r>
            <a:r>
              <a:rPr lang="el-GR" altLang="el-GR" sz="2400" dirty="0" err="1">
                <a:latin typeface="+mn-lt"/>
              </a:rPr>
              <a:t>υπογοναδοτροπικό</a:t>
            </a:r>
            <a:r>
              <a:rPr lang="el-GR" altLang="el-GR" sz="2400" dirty="0">
                <a:latin typeface="+mn-lt"/>
              </a:rPr>
              <a:t> υπογοναδισμό. Έχει μεγάλη κλινική αξία, ως ευαίσθητος δείκτης για την ανίχνευση προβλημάτων σε αγόρια </a:t>
            </a:r>
            <a:r>
              <a:rPr lang="el-GR" altLang="el-GR" sz="2400" dirty="0" smtClean="0">
                <a:latin typeface="+mn-lt"/>
              </a:rPr>
              <a:t>εφηβικής ηλικίας.</a:t>
            </a:r>
            <a:endParaRPr lang="el-GR" altLang="el-GR" sz="2400" dirty="0">
              <a:latin typeface="+mn-lt"/>
            </a:endParaRPr>
          </a:p>
          <a:p>
            <a:pPr eaLnBrk="1" hangingPunct="1">
              <a:lnSpc>
                <a:spcPct val="130000"/>
              </a:lnSpc>
              <a:spcBef>
                <a:spcPts val="1800"/>
              </a:spcBef>
              <a:buFontTx/>
              <a:buNone/>
            </a:pPr>
            <a:r>
              <a:rPr lang="el-GR" altLang="el-GR" sz="2400" b="1" dirty="0" err="1" smtClean="0">
                <a:solidFill>
                  <a:srgbClr val="9B0000"/>
                </a:solidFill>
                <a:latin typeface="+mn-lt"/>
              </a:rPr>
              <a:t>Αρωματάση</a:t>
            </a:r>
            <a:r>
              <a:rPr lang="el-GR" altLang="el-GR" sz="2400" b="1" dirty="0" smtClean="0">
                <a:solidFill>
                  <a:srgbClr val="9B0000"/>
                </a:solidFill>
                <a:latin typeface="+mn-lt"/>
              </a:rPr>
              <a:t>. </a:t>
            </a:r>
            <a:r>
              <a:rPr lang="el-GR" altLang="el-GR" sz="2400" dirty="0" smtClean="0">
                <a:latin typeface="+mn-lt"/>
              </a:rPr>
              <a:t>Προκαλεί την μετατροπή των ανδρογόνων σε οιστρογόνα. Συγκεκριμένα μετατρέπει την τεστοστερόνη σε </a:t>
            </a:r>
            <a:r>
              <a:rPr lang="el-GR" altLang="el-GR" sz="2400" dirty="0" err="1" smtClean="0">
                <a:latin typeface="+mn-lt"/>
              </a:rPr>
              <a:t>οιστραδιόλη</a:t>
            </a:r>
            <a:r>
              <a:rPr lang="el-GR" altLang="el-GR" sz="2400" dirty="0" smtClean="0">
                <a:latin typeface="+mn-lt"/>
              </a:rPr>
              <a:t> και </a:t>
            </a:r>
            <a:r>
              <a:rPr lang="el-GR" altLang="el-GR" sz="2400" dirty="0" err="1" smtClean="0">
                <a:latin typeface="+mn-lt"/>
              </a:rPr>
              <a:t>οιστρόνη</a:t>
            </a:r>
            <a:r>
              <a:rPr lang="el-GR" altLang="el-GR" sz="2400" dirty="0" smtClean="0">
                <a:latin typeface="+mn-lt"/>
              </a:rPr>
              <a:t>. </a:t>
            </a:r>
            <a:r>
              <a:rPr lang="el-GR" altLang="el-GR" sz="2400" dirty="0" smtClean="0">
                <a:solidFill>
                  <a:srgbClr val="C00000"/>
                </a:solidFill>
                <a:latin typeface="+mn-lt"/>
              </a:rPr>
              <a:t>Μαζί με την </a:t>
            </a:r>
            <a:r>
              <a:rPr lang="el-GR" altLang="el-GR" sz="2400" dirty="0" err="1" smtClean="0">
                <a:solidFill>
                  <a:srgbClr val="C00000"/>
                </a:solidFill>
                <a:latin typeface="+mn-lt"/>
              </a:rPr>
              <a:t>ανασταλτίνη</a:t>
            </a:r>
            <a:r>
              <a:rPr lang="el-GR" altLang="el-GR" sz="2400" dirty="0" smtClean="0">
                <a:solidFill>
                  <a:srgbClr val="C00000"/>
                </a:solidFill>
                <a:latin typeface="+mn-lt"/>
              </a:rPr>
              <a:t> β είναι δείκτες </a:t>
            </a:r>
            <a:r>
              <a:rPr lang="el-GR" altLang="el-GR" sz="2400" dirty="0" err="1" smtClean="0">
                <a:solidFill>
                  <a:srgbClr val="C00000"/>
                </a:solidFill>
                <a:latin typeface="+mn-lt"/>
              </a:rPr>
              <a:t>σπερμιογένεσης</a:t>
            </a:r>
            <a:r>
              <a:rPr lang="el-GR" altLang="el-GR" sz="2400" dirty="0" smtClean="0">
                <a:solidFill>
                  <a:srgbClr val="C00000"/>
                </a:solidFill>
                <a:latin typeface="+mn-lt"/>
              </a:rPr>
              <a:t>. </a:t>
            </a:r>
            <a:endParaRPr lang="el-GR" altLang="el-GR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4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</a:t>
            </a:r>
            <a:r>
              <a:rPr lang="el-GR" sz="4000" b="1" dirty="0" smtClean="0">
                <a:solidFill>
                  <a:srgbClr val="C00000"/>
                </a:solidFill>
              </a:rPr>
              <a:t>ι σημαίνει η αύξηση των </a:t>
            </a:r>
            <a:r>
              <a:rPr lang="en-US" sz="4000" b="1" dirty="0" smtClean="0">
                <a:solidFill>
                  <a:srgbClr val="C00000"/>
                </a:solidFill>
              </a:rPr>
              <a:t>FSH, LH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br>
              <a:rPr lang="el-GR" sz="4000" b="1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στον άνδρα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H FSH </a:t>
            </a:r>
            <a:r>
              <a:rPr lang="el-GR" sz="2400" dirty="0" smtClean="0"/>
              <a:t>είναι αυξημένη στην </a:t>
            </a:r>
            <a:r>
              <a:rPr lang="el-GR" sz="2400" dirty="0" err="1" smtClean="0"/>
              <a:t>αζωοσπερμία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H LH </a:t>
            </a:r>
            <a:r>
              <a:rPr lang="el-GR" sz="2400" dirty="0" smtClean="0"/>
              <a:t>είναι αυξημένη στην έλλειψη τεστοστερόνης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l-G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1619672" y="2636912"/>
            <a:ext cx="5832648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ορμονικό</a:t>
            </a: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σύστημα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της γυναίκας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</a:t>
            </a:r>
            <a:r>
              <a:rPr lang="el-GR" sz="4000" b="1" dirty="0" smtClean="0">
                <a:solidFill>
                  <a:srgbClr val="C00000"/>
                </a:solidFill>
              </a:rPr>
              <a:t> δράση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της</a:t>
            </a:r>
            <a:r>
              <a:rPr lang="en-US" sz="4000" b="1" dirty="0" smtClean="0">
                <a:solidFill>
                  <a:srgbClr val="C00000"/>
                </a:solidFill>
              </a:rPr>
              <a:t> FSH </a:t>
            </a:r>
            <a:r>
              <a:rPr lang="el-GR" sz="4000" b="1" dirty="0" smtClean="0">
                <a:solidFill>
                  <a:srgbClr val="C00000"/>
                </a:solidFill>
              </a:rPr>
              <a:t>στην γυναίκα</a:t>
            </a:r>
            <a:endParaRPr lang="el-GR" sz="4000" dirty="0"/>
          </a:p>
        </p:txBody>
      </p:sp>
      <p:sp>
        <p:nvSpPr>
          <p:cNvPr id="4" name="3 - TextBox"/>
          <p:cNvSpPr txBox="1"/>
          <p:nvPr/>
        </p:nvSpPr>
        <p:spPr>
          <a:xfrm>
            <a:off x="755576" y="198884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n-US" sz="2400" dirty="0" smtClean="0"/>
              <a:t>FSH</a:t>
            </a:r>
            <a:r>
              <a:rPr lang="el-GR" sz="2400" dirty="0" smtClean="0"/>
              <a:t> δρα στο </a:t>
            </a:r>
            <a:r>
              <a:rPr lang="el-GR" sz="2400" dirty="0" err="1" smtClean="0"/>
              <a:t>ωοθηλάκιο</a:t>
            </a:r>
            <a:r>
              <a:rPr lang="el-GR" sz="2400" dirty="0" smtClean="0"/>
              <a:t> και προκαλεί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 Την ανάπτυξη των </a:t>
            </a:r>
            <a:r>
              <a:rPr lang="el-GR" sz="2400" dirty="0" err="1" smtClean="0"/>
              <a:t>ωοθηλακίων</a:t>
            </a:r>
            <a:r>
              <a:rPr lang="el-GR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  την παραγωγή της </a:t>
            </a:r>
            <a:r>
              <a:rPr lang="en-US" sz="2400" dirty="0" smtClean="0"/>
              <a:t>LH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</a:t>
            </a:r>
            <a:r>
              <a:rPr lang="el-GR" sz="2400" dirty="0" smtClean="0"/>
              <a:t>την παραγωγή της </a:t>
            </a:r>
            <a:r>
              <a:rPr lang="el-GR" sz="2400" dirty="0" err="1" smtClean="0"/>
              <a:t>ανασταλτίνης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err="1" smtClean="0"/>
              <a:t>ινχιμπίνης</a:t>
            </a:r>
            <a:r>
              <a:rPr lang="el-GR" sz="2400" dirty="0" smtClean="0"/>
              <a:t>) που διακόπτει την παραγωγή της,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   την παραγωγή των οιστρογόνων από την </a:t>
            </a:r>
            <a:r>
              <a:rPr lang="en-US" sz="2400" dirty="0" smtClean="0"/>
              <a:t>LH.</a:t>
            </a:r>
            <a:endParaRPr lang="el-GR" sz="2400" dirty="0" smtClean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</a:t>
            </a:r>
            <a:r>
              <a:rPr lang="el-GR" sz="4000" b="1" dirty="0" smtClean="0">
                <a:solidFill>
                  <a:srgbClr val="C00000"/>
                </a:solidFill>
              </a:rPr>
              <a:t> δράση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l-GR" sz="4000" b="1" dirty="0" smtClean="0">
                <a:solidFill>
                  <a:srgbClr val="C00000"/>
                </a:solidFill>
              </a:rPr>
              <a:t>της</a:t>
            </a:r>
            <a:r>
              <a:rPr lang="en-US" sz="4000" b="1" dirty="0" smtClean="0">
                <a:solidFill>
                  <a:srgbClr val="C00000"/>
                </a:solidFill>
              </a:rPr>
              <a:t> LH </a:t>
            </a:r>
            <a:r>
              <a:rPr lang="el-GR" sz="4000" b="1" dirty="0" smtClean="0">
                <a:solidFill>
                  <a:srgbClr val="C00000"/>
                </a:solidFill>
              </a:rPr>
              <a:t>στην γυναίκα</a:t>
            </a:r>
            <a:endParaRPr lang="el-GR" sz="4000" dirty="0"/>
          </a:p>
        </p:txBody>
      </p:sp>
      <p:sp>
        <p:nvSpPr>
          <p:cNvPr id="4" name="3 - TextBox"/>
          <p:cNvSpPr txBox="1"/>
          <p:nvPr/>
        </p:nvSpPr>
        <p:spPr>
          <a:xfrm>
            <a:off x="755576" y="170080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755576" y="191683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</a:t>
            </a:r>
            <a:r>
              <a:rPr lang="en-US" sz="2400" dirty="0" smtClean="0"/>
              <a:t>LH</a:t>
            </a:r>
            <a:r>
              <a:rPr lang="el-GR" sz="2400" dirty="0" smtClean="0"/>
              <a:t> δρα στο </a:t>
            </a:r>
            <a:r>
              <a:rPr lang="el-GR" sz="2400" dirty="0" err="1" smtClean="0"/>
              <a:t>ωοθηλάκιο</a:t>
            </a:r>
            <a:r>
              <a:rPr lang="el-GR" sz="2400" dirty="0" smtClean="0"/>
              <a:t> και προκαλεί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 Την ρήξη τους (</a:t>
            </a:r>
            <a:r>
              <a:rPr lang="el-GR" sz="2400" dirty="0" err="1" smtClean="0"/>
              <a:t>ωοθηλακιορηξία</a:t>
            </a:r>
            <a:r>
              <a:rPr lang="el-GR" sz="2400" dirty="0" smtClean="0"/>
              <a:t>),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  την παραγωγή της προγεστερόνης,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   την παραγωγή των οιστρογόνων.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Ποιες είναι οι γόνιμες ημέρες του </a:t>
            </a:r>
            <a:r>
              <a:rPr lang="el-GR" b="1" dirty="0" err="1" smtClean="0">
                <a:solidFill>
                  <a:srgbClr val="C00000"/>
                </a:solidFill>
              </a:rPr>
              <a:t>εμμηνορυσιακού</a:t>
            </a:r>
            <a:r>
              <a:rPr lang="el-GR" b="1" dirty="0" smtClean="0">
                <a:solidFill>
                  <a:srgbClr val="C00000"/>
                </a:solidFill>
              </a:rPr>
              <a:t> κύκλου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ημέρα της ωορρηξίας</a:t>
            </a:r>
          </a:p>
          <a:p>
            <a:r>
              <a:rPr lang="el-GR" sz="2400" dirty="0" smtClean="0"/>
              <a:t>Τρεις ημέρες πριν την ωορρηξία</a:t>
            </a:r>
          </a:p>
          <a:p>
            <a:endParaRPr lang="el-GR" sz="2800" dirty="0" smtClean="0"/>
          </a:p>
          <a:p>
            <a:pPr>
              <a:buNone/>
            </a:pPr>
            <a:r>
              <a:rPr lang="el-GR" sz="2400" dirty="0" smtClean="0"/>
              <a:t>Σύνολο 4 ημέρες</a:t>
            </a:r>
            <a:endParaRPr lang="el-GR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έμμηνος ρύση στις γυναίκες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l-GR" dirty="0" smtClean="0">
                <a:solidFill>
                  <a:srgbClr val="C00000"/>
                </a:solidFill>
              </a:rPr>
              <a:t>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184482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Από την </a:t>
            </a:r>
            <a:r>
              <a:rPr lang="el-GR" sz="2400" b="1" dirty="0" err="1" smtClean="0">
                <a:solidFill>
                  <a:srgbClr val="C00000"/>
                </a:solidFill>
              </a:rPr>
              <a:t>εμμηνοαρχή</a:t>
            </a:r>
            <a:r>
              <a:rPr lang="el-GR" sz="2400" dirty="0" smtClean="0"/>
              <a:t> μέχρι την </a:t>
            </a:r>
            <a:r>
              <a:rPr lang="el-GR" sz="2400" b="1" dirty="0" smtClean="0">
                <a:solidFill>
                  <a:srgbClr val="C00000"/>
                </a:solidFill>
              </a:rPr>
              <a:t>εμμηνόπαυση </a:t>
            </a:r>
            <a:r>
              <a:rPr lang="el-GR" sz="2400" dirty="0" smtClean="0"/>
              <a:t>ο ορμονικός άξονας Υποθάλαμος – Υπόφυση – Ωοθήκες προκαλεί τον </a:t>
            </a:r>
            <a:r>
              <a:rPr lang="el-GR" sz="2400" b="1" dirty="0" err="1" smtClean="0">
                <a:solidFill>
                  <a:srgbClr val="C00000"/>
                </a:solidFill>
              </a:rPr>
              <a:t>εμμηνορυσιακό</a:t>
            </a:r>
            <a:r>
              <a:rPr lang="el-GR" sz="2400" b="1" dirty="0" smtClean="0">
                <a:solidFill>
                  <a:srgbClr val="C00000"/>
                </a:solidFill>
              </a:rPr>
              <a:t> κύκλο. </a:t>
            </a:r>
          </a:p>
          <a:p>
            <a:endParaRPr lang="el-GR" sz="2400" b="1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Η έναρξη του </a:t>
            </a:r>
            <a:r>
              <a:rPr lang="el-GR" sz="2400" dirty="0" err="1" smtClean="0"/>
              <a:t>εμμηνορυσιακού</a:t>
            </a:r>
            <a:r>
              <a:rPr lang="el-GR" sz="2400" dirty="0" smtClean="0"/>
              <a:t> κύκλου είναι η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ημέρα της </a:t>
            </a:r>
            <a:r>
              <a:rPr lang="el-GR" sz="2400" b="1" dirty="0" err="1" smtClean="0">
                <a:solidFill>
                  <a:srgbClr val="C00000"/>
                </a:solidFill>
              </a:rPr>
              <a:t>εμμηνορυσίας</a:t>
            </a:r>
            <a:r>
              <a:rPr lang="el-GR" sz="2400" b="1" dirty="0" smtClean="0">
                <a:solidFill>
                  <a:srgbClr val="C00000"/>
                </a:solidFill>
              </a:rPr>
              <a:t>.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Η έμμηνος ρύση στις γυναίκες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539210" cy="519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Οι λοβοί της υπόφυσης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H </a:t>
            </a:r>
            <a:r>
              <a:rPr lang="en-US" sz="2400" dirty="0" err="1"/>
              <a:t>υπόφυση</a:t>
            </a:r>
            <a:r>
              <a:rPr lang="en-US" sz="2400" dirty="0"/>
              <a:t> </a:t>
            </a:r>
            <a:r>
              <a:rPr lang="en-US" sz="2400" dirty="0" err="1"/>
              <a:t>αποτελείται</a:t>
            </a:r>
            <a:r>
              <a:rPr lang="en-US" sz="2400" dirty="0"/>
              <a:t> </a:t>
            </a:r>
            <a:r>
              <a:rPr lang="en-US" sz="2400" dirty="0" err="1"/>
              <a:t>από</a:t>
            </a:r>
            <a:r>
              <a:rPr lang="en-US" sz="2400" dirty="0"/>
              <a:t> </a:t>
            </a:r>
            <a:r>
              <a:rPr lang="en-US" sz="2400" dirty="0" err="1"/>
              <a:t>δύο</a:t>
            </a:r>
            <a:r>
              <a:rPr lang="en-US" sz="2400" dirty="0"/>
              <a:t> </a:t>
            </a:r>
            <a:r>
              <a:rPr lang="en-US" sz="2400" dirty="0" err="1" smtClean="0"/>
              <a:t>λοβούς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  <a:p>
            <a:r>
              <a:rPr lang="en-US" sz="2400" dirty="0" err="1"/>
              <a:t>Τον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πρόσθιο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λοβό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ή </a:t>
            </a:r>
            <a:r>
              <a:rPr lang="el-GR" sz="2400" b="1" dirty="0" err="1" smtClean="0">
                <a:solidFill>
                  <a:srgbClr val="C00000"/>
                </a:solidFill>
              </a:rPr>
              <a:t>αδενουπόφυση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στον</a:t>
            </a:r>
            <a:r>
              <a:rPr lang="en-US" sz="2400" dirty="0" smtClean="0"/>
              <a:t> </a:t>
            </a:r>
            <a:r>
              <a:rPr lang="en-US" sz="2400" dirty="0" err="1"/>
              <a:t>οποίο</a:t>
            </a:r>
            <a:r>
              <a:rPr lang="en-US" sz="2400" dirty="0"/>
              <a:t> </a:t>
            </a:r>
            <a:r>
              <a:rPr lang="en-US" sz="2400" dirty="0" err="1"/>
              <a:t>υπάρχουν</a:t>
            </a:r>
            <a:r>
              <a:rPr lang="en-US" sz="2400" dirty="0"/>
              <a:t> 5 </a:t>
            </a:r>
            <a:r>
              <a:rPr lang="en-US" sz="2400" dirty="0" err="1"/>
              <a:t>ειδών</a:t>
            </a:r>
            <a:r>
              <a:rPr lang="en-US" sz="2400" dirty="0"/>
              <a:t> </a:t>
            </a:r>
            <a:r>
              <a:rPr lang="en-US" sz="2400" dirty="0" err="1"/>
              <a:t>κύτταρα</a:t>
            </a:r>
            <a:r>
              <a:rPr lang="en-US" sz="2400" dirty="0"/>
              <a:t> </a:t>
            </a:r>
            <a:r>
              <a:rPr lang="en-US" sz="2400" dirty="0" err="1"/>
              <a:t>που</a:t>
            </a:r>
            <a:r>
              <a:rPr lang="en-US" sz="2400" dirty="0"/>
              <a:t> </a:t>
            </a:r>
            <a:r>
              <a:rPr lang="en-US" sz="2400" dirty="0" err="1"/>
              <a:t>παράγουν</a:t>
            </a:r>
            <a:r>
              <a:rPr lang="en-US" sz="2400" dirty="0"/>
              <a:t> </a:t>
            </a:r>
            <a:r>
              <a:rPr lang="en-US" sz="2400" dirty="0" err="1"/>
              <a:t>διαφορετικές</a:t>
            </a:r>
            <a:r>
              <a:rPr lang="en-US" sz="2400" dirty="0"/>
              <a:t> </a:t>
            </a:r>
            <a:r>
              <a:rPr lang="en-US" sz="2400" dirty="0" err="1" smtClean="0"/>
              <a:t>ορμόνες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n-US" sz="2400" dirty="0" err="1"/>
              <a:t>Τον</a:t>
            </a:r>
            <a:r>
              <a:rPr lang="en-US" sz="2400" b="1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οπίσθιο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λοβό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ή </a:t>
            </a:r>
            <a:r>
              <a:rPr lang="el-GR" sz="2400" b="1" dirty="0" err="1" smtClean="0">
                <a:solidFill>
                  <a:srgbClr val="C00000"/>
                </a:solidFill>
              </a:rPr>
              <a:t>νευρουπόφυση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/>
              <a:t>που</a:t>
            </a:r>
            <a:r>
              <a:rPr lang="en-US" sz="2400" dirty="0" smtClean="0"/>
              <a:t> </a:t>
            </a:r>
            <a:r>
              <a:rPr lang="en-US" sz="2400" dirty="0" err="1"/>
              <a:t>είναι</a:t>
            </a:r>
            <a:r>
              <a:rPr lang="en-US" sz="2400" dirty="0"/>
              <a:t> </a:t>
            </a:r>
            <a:r>
              <a:rPr lang="en-US" sz="2400" dirty="0" err="1"/>
              <a:t>μικρότερος</a:t>
            </a:r>
            <a:r>
              <a:rPr lang="en-US" sz="2400" dirty="0"/>
              <a:t> </a:t>
            </a:r>
            <a:r>
              <a:rPr lang="en-US" sz="2400" dirty="0" err="1"/>
              <a:t>και</a:t>
            </a:r>
            <a:r>
              <a:rPr lang="en-US" sz="2400" dirty="0"/>
              <a:t> </a:t>
            </a:r>
            <a:r>
              <a:rPr lang="en-US" sz="2400" dirty="0" err="1"/>
              <a:t>αποτελεί</a:t>
            </a:r>
            <a:r>
              <a:rPr lang="en-US" sz="2400" dirty="0"/>
              <a:t> </a:t>
            </a:r>
            <a:r>
              <a:rPr lang="en-US" sz="2400" dirty="0" err="1"/>
              <a:t>την</a:t>
            </a:r>
            <a:r>
              <a:rPr lang="en-US" sz="2400" dirty="0"/>
              <a:t> </a:t>
            </a:r>
            <a:r>
              <a:rPr lang="en-US" sz="2400" dirty="0" err="1"/>
              <a:t>αποθήκη</a:t>
            </a:r>
            <a:r>
              <a:rPr lang="en-US" sz="2400" dirty="0"/>
              <a:t> </a:t>
            </a:r>
            <a:r>
              <a:rPr lang="en-US" sz="2400" dirty="0" err="1"/>
              <a:t>των</a:t>
            </a:r>
            <a:r>
              <a:rPr lang="en-US" sz="2400" dirty="0"/>
              <a:t> </a:t>
            </a:r>
            <a:r>
              <a:rPr lang="en-US" sz="2400" dirty="0" err="1"/>
              <a:t>ορμονών</a:t>
            </a:r>
            <a:r>
              <a:rPr lang="en-US" sz="2400" dirty="0"/>
              <a:t> </a:t>
            </a:r>
            <a:r>
              <a:rPr lang="en-US" sz="2400" dirty="0" err="1" smtClean="0"/>
              <a:t>ωκυτο</a:t>
            </a:r>
            <a:r>
              <a:rPr lang="el-GR" sz="2400" dirty="0" err="1" smtClean="0"/>
              <a:t>κίνη</a:t>
            </a:r>
            <a:r>
              <a:rPr lang="el-GR" sz="2400" dirty="0" smtClean="0"/>
              <a:t>, </a:t>
            </a:r>
            <a:r>
              <a:rPr lang="en-US" sz="2400" dirty="0" err="1" smtClean="0"/>
              <a:t>αντιδιουρητική</a:t>
            </a:r>
            <a:r>
              <a:rPr lang="en-US" sz="2400" dirty="0" smtClean="0"/>
              <a:t> </a:t>
            </a:r>
            <a:r>
              <a:rPr lang="en-US" sz="2400" dirty="0" err="1" smtClean="0"/>
              <a:t>ορμόνης</a:t>
            </a:r>
            <a:r>
              <a:rPr lang="el-GR" sz="2400" dirty="0" smtClean="0"/>
              <a:t> </a:t>
            </a:r>
            <a:r>
              <a:rPr lang="en-US" sz="2400" dirty="0" smtClean="0"/>
              <a:t>(ADH)</a:t>
            </a:r>
            <a:r>
              <a:rPr lang="el-GR" sz="2400" dirty="0" smtClean="0"/>
              <a:t> και μελανίνη </a:t>
            </a:r>
            <a:r>
              <a:rPr lang="en-US" sz="2400" dirty="0" smtClean="0"/>
              <a:t>(MSH). </a:t>
            </a:r>
            <a:endParaRPr lang="el-GR" sz="24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</a:t>
            </a:r>
            <a:r>
              <a:rPr lang="el-GR" b="1" dirty="0" smtClean="0">
                <a:solidFill>
                  <a:srgbClr val="C00000"/>
                </a:solidFill>
              </a:rPr>
              <a:t> δράση των </a:t>
            </a:r>
            <a:r>
              <a:rPr lang="en-US" b="1" dirty="0" smtClean="0">
                <a:solidFill>
                  <a:srgbClr val="C00000"/>
                </a:solidFill>
              </a:rPr>
              <a:t>LH, FSH </a:t>
            </a:r>
            <a:r>
              <a:rPr lang="el-GR" b="1" dirty="0" smtClean="0">
                <a:solidFill>
                  <a:srgbClr val="C00000"/>
                </a:solidFill>
              </a:rPr>
              <a:t>στην γυναίκα 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sz="4000" dirty="0" smtClean="0">
                <a:solidFill>
                  <a:srgbClr val="C00000"/>
                </a:solidFill>
              </a:rPr>
              <a:t>(1 από </a:t>
            </a:r>
            <a:r>
              <a:rPr lang="en-US" sz="4000" dirty="0" smtClean="0">
                <a:solidFill>
                  <a:srgbClr val="C00000"/>
                </a:solidFill>
              </a:rPr>
              <a:t>2</a:t>
            </a:r>
            <a:r>
              <a:rPr lang="el-GR" sz="4000" dirty="0" smtClean="0">
                <a:solidFill>
                  <a:srgbClr val="C00000"/>
                </a:solidFill>
              </a:rPr>
              <a:t>)</a:t>
            </a:r>
            <a:endParaRPr lang="el-G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911650" cy="48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123728" y="6381328"/>
            <a:ext cx="567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https://commons.wikimedia.org/wiki/File:MenstrualCycle2_en.svg</a:t>
            </a:r>
            <a:endParaRPr lang="el-GR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 </a:t>
            </a:r>
            <a:r>
              <a:rPr lang="el-GR" b="1" dirty="0" smtClean="0">
                <a:solidFill>
                  <a:srgbClr val="C00000"/>
                </a:solidFill>
              </a:rPr>
              <a:t>σχέση της ανάπτυξης του ενδομητρίου με τις ορμόνες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81150"/>
            <a:ext cx="7067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έλεγχος της ποιότητας των ωαρίων στις γυναίκες </a:t>
            </a:r>
            <a:r>
              <a:rPr lang="el-GR" dirty="0" smtClean="0">
                <a:solidFill>
                  <a:srgbClr val="C00000"/>
                </a:solidFill>
              </a:rPr>
              <a:t>(1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Γίνεται με τον προσδιορισμό των ορμονών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FSH,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LH, E2 </a:t>
            </a:r>
            <a:r>
              <a:rPr lang="el-GR" sz="2400" dirty="0" smtClean="0"/>
              <a:t>συνήθως στις πρώτες 4 ημέρες του κύκλου.</a:t>
            </a: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Οι τιμές αναφοράς εξαρτώνται από την φάση του κύκλου</a:t>
            </a:r>
            <a:r>
              <a:rPr lang="en-US" sz="2400" dirty="0" smtClean="0"/>
              <a:t>:</a:t>
            </a:r>
          </a:p>
          <a:p>
            <a:pPr marL="628650" indent="-269875"/>
            <a:r>
              <a:rPr lang="el-GR" sz="2400" dirty="0" err="1" smtClean="0"/>
              <a:t>Ωοθηλακική</a:t>
            </a:r>
            <a:r>
              <a:rPr lang="el-GR" sz="2400" dirty="0" smtClean="0"/>
              <a:t> ή παραγωγική φάση</a:t>
            </a:r>
          </a:p>
          <a:p>
            <a:pPr marL="628650" indent="-269875"/>
            <a:r>
              <a:rPr lang="el-GR" sz="2400" dirty="0" smtClean="0"/>
              <a:t>Ωορρηξία</a:t>
            </a:r>
          </a:p>
          <a:p>
            <a:pPr marL="628650" indent="-269875"/>
            <a:r>
              <a:rPr lang="el-GR" sz="2400" dirty="0" err="1" smtClean="0"/>
              <a:t>Ωχρινική</a:t>
            </a:r>
            <a:r>
              <a:rPr lang="el-GR" sz="2400" dirty="0" smtClean="0"/>
              <a:t> ή εκκριτική φάση</a:t>
            </a:r>
          </a:p>
          <a:p>
            <a:pPr marL="628650" indent="-269875"/>
            <a:r>
              <a:rPr lang="el-GR" sz="2400" dirty="0" smtClean="0"/>
              <a:t>Εμμηνόπαυση</a:t>
            </a:r>
            <a:endParaRPr lang="el-G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Ο έλεγχος της ποιότητας των ωαρίων στις γυναίκες </a:t>
            </a:r>
            <a:r>
              <a:rPr lang="el-GR" dirty="0" smtClean="0">
                <a:solidFill>
                  <a:srgbClr val="C00000"/>
                </a:solidFill>
              </a:rPr>
              <a:t>(2 από 2)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Σήμερα προτείνεται ο προσδιορισμός της </a:t>
            </a:r>
            <a:r>
              <a:rPr lang="el-GR" sz="2400" dirty="0" err="1" smtClean="0"/>
              <a:t>αντιμυλλεριανής</a:t>
            </a:r>
            <a:r>
              <a:rPr lang="el-GR" sz="2400" dirty="0" smtClean="0"/>
              <a:t> (</a:t>
            </a:r>
            <a:r>
              <a:rPr lang="en-US" sz="2400" dirty="0" smtClean="0"/>
              <a:t>AMH) </a:t>
            </a:r>
            <a:r>
              <a:rPr lang="el-GR" sz="2400" dirty="0" smtClean="0"/>
              <a:t>ορμόνης.</a:t>
            </a:r>
          </a:p>
          <a:p>
            <a:pPr marL="0" indent="0">
              <a:buNone/>
            </a:pPr>
            <a:r>
              <a:rPr lang="el-GR" sz="2400" dirty="0" smtClean="0"/>
              <a:t>Η </a:t>
            </a:r>
            <a:r>
              <a:rPr lang="el-GR" sz="2400" dirty="0" err="1" smtClean="0"/>
              <a:t>αντιμυλλεριανή</a:t>
            </a:r>
            <a:r>
              <a:rPr lang="el-GR" sz="2400" dirty="0" smtClean="0"/>
              <a:t> ορμόνη είναι δείκτης παραγωγής των ωαρίων, </a:t>
            </a:r>
            <a:r>
              <a:rPr lang="el-GR" sz="2400" dirty="0" smtClean="0">
                <a:solidFill>
                  <a:srgbClr val="C00000"/>
                </a:solidFill>
              </a:rPr>
              <a:t>αυξάνει παράλληλα με τον αριθμό των ωαρίων</a:t>
            </a:r>
            <a:r>
              <a:rPr lang="el-GR" sz="2400" dirty="0" smtClean="0"/>
              <a:t>. </a:t>
            </a:r>
          </a:p>
          <a:p>
            <a:pPr marL="0" indent="0">
              <a:buNone/>
            </a:pPr>
            <a:r>
              <a:rPr lang="el-GR" sz="2400" dirty="0" smtClean="0"/>
              <a:t>Αποτελεί δείκτη για την διάγνωση των </a:t>
            </a:r>
            <a:r>
              <a:rPr lang="el-GR" sz="2400" dirty="0" err="1" smtClean="0">
                <a:solidFill>
                  <a:srgbClr val="C00000"/>
                </a:solidFill>
              </a:rPr>
              <a:t>πολυκυστικών</a:t>
            </a:r>
            <a:r>
              <a:rPr lang="el-GR" sz="2400" dirty="0" smtClean="0">
                <a:solidFill>
                  <a:srgbClr val="C00000"/>
                </a:solidFill>
              </a:rPr>
              <a:t> ωοθηκών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r>
              <a:rPr lang="el-GR" sz="2400" dirty="0" smtClean="0"/>
              <a:t>Δεν </a:t>
            </a:r>
            <a:r>
              <a:rPr lang="el-GR" sz="2400" dirty="0" smtClean="0">
                <a:solidFill>
                  <a:srgbClr val="C00000"/>
                </a:solidFill>
              </a:rPr>
              <a:t>επηρεάζεται η τιμή της</a:t>
            </a:r>
            <a:r>
              <a:rPr lang="el-GR" sz="2400" dirty="0" smtClean="0"/>
              <a:t> από την ημέρα του κύκλου σε αντίθεση με την </a:t>
            </a:r>
            <a:r>
              <a:rPr lang="en-US" sz="2400" dirty="0" smtClean="0">
                <a:solidFill>
                  <a:srgbClr val="C00000"/>
                </a:solidFill>
              </a:rPr>
              <a:t>FSH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To test </a:t>
            </a:r>
            <a:r>
              <a:rPr lang="el-GR" sz="4000" b="1" dirty="0" smtClean="0">
                <a:solidFill>
                  <a:srgbClr val="C00000"/>
                </a:solidFill>
              </a:rPr>
              <a:t>ωορρηξίας </a:t>
            </a:r>
            <a:r>
              <a:rPr lang="el-GR" sz="3600" dirty="0" smtClean="0">
                <a:solidFill>
                  <a:srgbClr val="C00000"/>
                </a:solidFill>
              </a:rPr>
              <a:t>(1 από 2)</a:t>
            </a:r>
            <a:endParaRPr lang="el-GR" sz="3600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bioplus.gr/wp-content/uploads/2012/01/pin1_g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2857500" cy="2209801"/>
          </a:xfrm>
          <a:prstGeom prst="rect">
            <a:avLst/>
          </a:prstGeom>
          <a:noFill/>
        </p:spPr>
      </p:pic>
      <p:pic>
        <p:nvPicPr>
          <p:cNvPr id="32772" name="Picture 4" descr="http://bioplus.gr/wp-content/uploads/2012/01/pin2_g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3619500" cy="2009775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55576" y="170080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Παλαιότερα ανίχνευαν μόνο την </a:t>
            </a:r>
            <a:r>
              <a:rPr lang="en-US" sz="2400" b="1" dirty="0" smtClean="0">
                <a:solidFill>
                  <a:srgbClr val="C00000"/>
                </a:solidFill>
              </a:rPr>
              <a:t>LH</a:t>
            </a:r>
            <a:r>
              <a:rPr lang="en-US" sz="2400" dirty="0" smtClean="0"/>
              <a:t> </a:t>
            </a:r>
            <a:r>
              <a:rPr lang="el-GR" sz="2400" dirty="0" smtClean="0"/>
              <a:t>τώρα ανιχνεύουν και την </a:t>
            </a:r>
            <a:r>
              <a:rPr lang="el-GR" sz="2400" b="1" dirty="0" smtClean="0">
                <a:solidFill>
                  <a:srgbClr val="C00000"/>
                </a:solidFill>
              </a:rPr>
              <a:t>Ε2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860032" y="429309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Μπορούν έτσι να ανιχνεύσουν και τις 4 γόνιμες ημέρες.</a:t>
            </a:r>
            <a:endParaRPr lang="el-G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To test </a:t>
            </a:r>
            <a:r>
              <a:rPr lang="el-GR" b="1" dirty="0" smtClean="0">
                <a:solidFill>
                  <a:srgbClr val="C00000"/>
                </a:solidFill>
              </a:rPr>
              <a:t>ωορρηξίας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dirty="0"/>
          </a:p>
        </p:txBody>
      </p:sp>
      <p:pic>
        <p:nvPicPr>
          <p:cNvPr id="8194" name="Picture 2" descr="Predictor Ov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1450338" cy="4104456"/>
          </a:xfrm>
          <a:prstGeom prst="rect">
            <a:avLst/>
          </a:prstGeom>
          <a:noFill/>
        </p:spPr>
      </p:pic>
      <p:pic>
        <p:nvPicPr>
          <p:cNvPr id="8196" name="Picture 4" descr="τεστ ωορρηξία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77072"/>
            <a:ext cx="3326161" cy="158417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2915816" y="1916832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Χρησιμοποιούν ούρα 4</a:t>
            </a:r>
            <a:r>
              <a:rPr lang="el-GR" sz="2400" baseline="30000" dirty="0" smtClean="0"/>
              <a:t>ων</a:t>
            </a:r>
            <a:r>
              <a:rPr lang="el-GR" sz="2400" dirty="0" smtClean="0"/>
              <a:t> τουλάχιστον ωρών.</a:t>
            </a:r>
          </a:p>
          <a:p>
            <a:endParaRPr lang="el-GR" sz="2400" dirty="0" smtClean="0"/>
          </a:p>
          <a:p>
            <a:r>
              <a:rPr lang="el-GR" sz="2400" dirty="0" smtClean="0"/>
              <a:t>Μπορεί να είναι ενός ή πολλών χρήσεων (ψηφιακά).</a:t>
            </a:r>
            <a:endParaRPr lang="el-GR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smtClean="0">
                <a:solidFill>
                  <a:srgbClr val="C00000"/>
                </a:solidFill>
              </a:rPr>
              <a:t>προγεστερόνη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7544" y="155679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προγεστερόνη </a:t>
            </a:r>
            <a:r>
              <a:rPr lang="en-US" sz="2400" dirty="0" smtClean="0"/>
              <a:t>(PRG) </a:t>
            </a:r>
            <a:r>
              <a:rPr lang="el-GR" sz="2400" dirty="0" smtClean="0"/>
              <a:t>εκκρίνεται από το ωχρό σωμάτιο και τον πλακούντα (αν υπάρξει γονιμοποίηση).</a:t>
            </a:r>
          </a:p>
          <a:p>
            <a:endParaRPr lang="el-GR" sz="2400" dirty="0" smtClean="0"/>
          </a:p>
          <a:p>
            <a:r>
              <a:rPr lang="el-GR" sz="2400" dirty="0" smtClean="0"/>
              <a:t>Αυξάνεται κατά την </a:t>
            </a:r>
            <a:r>
              <a:rPr lang="el-GR" sz="2400" dirty="0" err="1" smtClean="0">
                <a:solidFill>
                  <a:srgbClr val="C00000"/>
                </a:solidFill>
              </a:rPr>
              <a:t>ωχρινική</a:t>
            </a:r>
            <a:r>
              <a:rPr lang="el-GR" sz="2400" dirty="0" smtClean="0">
                <a:solidFill>
                  <a:srgbClr val="C00000"/>
                </a:solidFill>
              </a:rPr>
              <a:t> φάση (εκκριτική) </a:t>
            </a:r>
            <a:r>
              <a:rPr lang="el-GR" sz="2400" dirty="0" smtClean="0"/>
              <a:t>και ελαττώνεται μόνο αν δεν υπάρξει σύλληψη. </a:t>
            </a:r>
          </a:p>
          <a:p>
            <a:endParaRPr lang="el-GR" sz="2400" dirty="0" smtClean="0"/>
          </a:p>
          <a:p>
            <a:r>
              <a:rPr lang="el-GR" sz="2400" dirty="0" smtClean="0"/>
              <a:t>Δρα στη μήτρα προετοιμάζοντας το ενδομήτριο αλλά και στον κόλπο και τον μαστό. Είναι η ορμόνη που </a:t>
            </a:r>
            <a:r>
              <a:rPr lang="el-GR" sz="2400" dirty="0" smtClean="0">
                <a:solidFill>
                  <a:srgbClr val="C00000"/>
                </a:solidFill>
              </a:rPr>
              <a:t>αυξάνει την θερμοκρασία</a:t>
            </a:r>
            <a:r>
              <a:rPr lang="el-GR" sz="2400" dirty="0" smtClean="0"/>
              <a:t> του σώματος μετά την ωορρηξία.</a:t>
            </a:r>
            <a:endParaRPr lang="el-GR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</a:t>
            </a:r>
            <a:r>
              <a:rPr lang="el-GR" sz="4000" b="1" dirty="0" smtClean="0">
                <a:solidFill>
                  <a:srgbClr val="C00000"/>
                </a:solidFill>
              </a:rPr>
              <a:t>ι σημαίνει η αύξηση των </a:t>
            </a:r>
            <a:r>
              <a:rPr lang="en-US" sz="4000" b="1" dirty="0" smtClean="0">
                <a:solidFill>
                  <a:srgbClr val="C00000"/>
                </a:solidFill>
              </a:rPr>
              <a:t>FSH, LH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br>
              <a:rPr lang="el-GR" sz="4000" b="1" dirty="0" smtClean="0">
                <a:solidFill>
                  <a:srgbClr val="C00000"/>
                </a:solidFill>
              </a:rPr>
            </a:br>
            <a:r>
              <a:rPr lang="el-GR" sz="4000" b="1" dirty="0" smtClean="0">
                <a:solidFill>
                  <a:srgbClr val="C00000"/>
                </a:solidFill>
              </a:rPr>
              <a:t>στη γυναίκα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Παθολογική ή φυσιολογική </a:t>
            </a:r>
            <a:r>
              <a:rPr lang="el-GR" sz="2400" dirty="0" err="1" smtClean="0"/>
              <a:t>προεμμηνόπαυση</a:t>
            </a:r>
            <a:r>
              <a:rPr lang="el-GR" sz="2400" dirty="0" smtClean="0"/>
              <a:t> ή εμμηνόπαυση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Παράλληλα παρατηρείται μείωση της Ε2.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l-GR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 txBox="1">
            <a:spLocks/>
          </p:cNvSpPr>
          <p:nvPr/>
        </p:nvSpPr>
        <p:spPr>
          <a:xfrm>
            <a:off x="683568" y="2060848"/>
            <a:ext cx="813690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Άλλες ορμόνες που προσδιορίζονται</a:t>
            </a: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τον έλεγχο της </a:t>
            </a:r>
            <a:r>
              <a:rPr kumimoji="0" lang="el-GR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υπογονιμότητας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412776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Η </a:t>
            </a:r>
            <a:r>
              <a:rPr lang="en-US" sz="2800" dirty="0" err="1"/>
              <a:t>λειτουργία</a:t>
            </a:r>
            <a:r>
              <a:rPr lang="en-US" sz="2800" dirty="0"/>
              <a:t> </a:t>
            </a:r>
            <a:r>
              <a:rPr lang="en-US" sz="2800" dirty="0" err="1"/>
              <a:t>της</a:t>
            </a:r>
            <a:r>
              <a:rPr lang="en-US" sz="2800" dirty="0"/>
              <a:t> </a:t>
            </a:r>
            <a:r>
              <a:rPr lang="en-US" sz="2800" dirty="0" err="1" smtClean="0"/>
              <a:t>προλακτίνης</a:t>
            </a:r>
            <a:endParaRPr lang="el-GR" sz="2800" dirty="0" smtClean="0"/>
          </a:p>
          <a:p>
            <a:pPr marL="717550" indent="-358775"/>
            <a:r>
              <a:rPr lang="en-US" sz="2400" dirty="0" smtClean="0"/>
              <a:t>Η </a:t>
            </a:r>
            <a:r>
              <a:rPr lang="en-US" sz="2400" dirty="0" err="1"/>
              <a:t>έναρξη</a:t>
            </a:r>
            <a:r>
              <a:rPr lang="en-US" sz="2400" dirty="0"/>
              <a:t>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/>
              <a:t>η </a:t>
            </a:r>
            <a:r>
              <a:rPr lang="en-US" sz="2400" dirty="0" err="1"/>
              <a:t>διατήρηση</a:t>
            </a:r>
            <a:r>
              <a:rPr lang="en-US" sz="2400" dirty="0"/>
              <a:t>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err="1"/>
              <a:t>γαλουχίας</a:t>
            </a:r>
            <a:endParaRPr lang="el-GR" sz="2400" dirty="0"/>
          </a:p>
          <a:p>
            <a:pPr marL="717550" indent="-358775"/>
            <a:r>
              <a:rPr lang="el-GR" sz="2400" dirty="0" smtClean="0"/>
              <a:t>Η ρύθμιση του ανοσοποιητικού συστήματος</a:t>
            </a:r>
          </a:p>
          <a:p>
            <a:pPr marL="0" indent="538163" algn="just">
              <a:buNone/>
            </a:pPr>
            <a:endParaRPr lang="el-GR" sz="2400" dirty="0" smtClean="0"/>
          </a:p>
          <a:p>
            <a:pPr marL="0" indent="538163" algn="just">
              <a:buNone/>
            </a:pPr>
            <a:r>
              <a:rPr lang="el-GR" sz="2400" dirty="0" smtClean="0"/>
              <a:t>Αυξημένη </a:t>
            </a:r>
            <a:r>
              <a:rPr lang="en-US" sz="2400" dirty="0" smtClean="0"/>
              <a:t>PRL </a:t>
            </a:r>
            <a:r>
              <a:rPr lang="el-GR" sz="2400" dirty="0" smtClean="0"/>
              <a:t>παρατηρείται σε όγκους που παράγουν </a:t>
            </a:r>
            <a:r>
              <a:rPr lang="en-US" sz="2400" dirty="0" smtClean="0"/>
              <a:t>PRL (</a:t>
            </a:r>
            <a:r>
              <a:rPr lang="el-GR" sz="2400" b="1" dirty="0" err="1" smtClean="0">
                <a:solidFill>
                  <a:srgbClr val="C00000"/>
                </a:solidFill>
              </a:rPr>
              <a:t>προλακτίνωμα</a:t>
            </a:r>
            <a:r>
              <a:rPr lang="el-GR" sz="2400" dirty="0" smtClean="0"/>
              <a:t>) αλλά και σε άλλους όγκους της υπόφυσης. Οι όγκοι αυτοί εμποδίζουν την ροή του αίματος από τον υποθάλαμο προς την υπόφυση και προκαλούν </a:t>
            </a:r>
            <a:r>
              <a:rPr lang="el-GR" sz="2400" dirty="0" err="1" smtClean="0"/>
              <a:t>υπογονιμότητα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err="1" smtClean="0">
                <a:solidFill>
                  <a:srgbClr val="C00000"/>
                </a:solidFill>
              </a:rPr>
              <a:t>προλακτίνη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2)</a:t>
            </a:r>
            <a:endParaRPr lang="el-G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</a:t>
            </a:r>
            <a:r>
              <a:rPr lang="el-GR" sz="4000" b="1" dirty="0" smtClean="0">
                <a:solidFill>
                  <a:srgbClr val="C00000"/>
                </a:solidFill>
              </a:rPr>
              <a:t>ι ορμόνες της υπόφυσης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67544" y="638132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http://www.organsofthebody.com/pituitary-gland/pituitary-gland-hormones.php</a:t>
            </a:r>
            <a:endParaRPr lang="el-GR" sz="1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299851" cy="50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 </a:t>
            </a:r>
            <a:r>
              <a:rPr lang="el-GR" sz="4000" b="1" dirty="0" err="1" smtClean="0">
                <a:solidFill>
                  <a:srgbClr val="C00000"/>
                </a:solidFill>
              </a:rPr>
              <a:t>προλακτίνη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2)</a:t>
            </a:r>
            <a:endParaRPr lang="el-GR" sz="4000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Η </a:t>
            </a:r>
            <a:r>
              <a:rPr lang="en-US" sz="2400" b="1" dirty="0" err="1">
                <a:solidFill>
                  <a:srgbClr val="C00000"/>
                </a:solidFill>
              </a:rPr>
              <a:t>παραγωγή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της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διεγείρεται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αυξάνεται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</a:rPr>
              <a:t>από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marL="0" indent="0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l-GR" sz="2400" dirty="0" smtClean="0"/>
              <a:t>Τ</a:t>
            </a:r>
            <a:r>
              <a:rPr lang="en-US" sz="2400" dirty="0" err="1" smtClean="0"/>
              <a:t>ην</a:t>
            </a:r>
            <a:r>
              <a:rPr lang="en-US" sz="2400" dirty="0" smtClean="0"/>
              <a:t> </a:t>
            </a:r>
            <a:r>
              <a:rPr lang="en-US" sz="2400" dirty="0" err="1"/>
              <a:t>οιστραδιόλη</a:t>
            </a:r>
            <a:r>
              <a:rPr lang="en-US" sz="2400" dirty="0"/>
              <a:t> </a:t>
            </a:r>
            <a:r>
              <a:rPr lang="en-US" sz="2400" dirty="0" err="1"/>
              <a:t>και</a:t>
            </a:r>
            <a:r>
              <a:rPr lang="en-US" sz="2400" dirty="0"/>
              <a:t> </a:t>
            </a:r>
            <a:r>
              <a:rPr lang="en-US" sz="2400" dirty="0" err="1"/>
              <a:t>την</a:t>
            </a:r>
            <a:r>
              <a:rPr lang="en-US" sz="2400" dirty="0"/>
              <a:t> </a:t>
            </a:r>
            <a:r>
              <a:rPr lang="en-US" sz="2400" dirty="0" smtClean="0"/>
              <a:t>TRH</a:t>
            </a:r>
            <a:r>
              <a:rPr lang="el-GR" sz="2400" dirty="0" smtClean="0"/>
              <a:t>,</a:t>
            </a:r>
            <a:endParaRPr lang="en-US" sz="2400" dirty="0" smtClean="0"/>
          </a:p>
          <a:p>
            <a:pPr marL="0" indent="0"/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την διέγερση κατά τον θηλασμό.</a:t>
            </a:r>
            <a:r>
              <a:rPr lang="en-US" sz="2400" dirty="0" smtClean="0"/>
              <a:t> </a:t>
            </a:r>
            <a:endParaRPr lang="el-GR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Η </a:t>
            </a:r>
            <a:r>
              <a:rPr lang="en-US" sz="2400" b="1" dirty="0" err="1">
                <a:solidFill>
                  <a:srgbClr val="C00000"/>
                </a:solidFill>
              </a:rPr>
              <a:t>παραγωγή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της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από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τον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υπόφυση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ρυθμίζεται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en-US" sz="2400" b="1" dirty="0" err="1">
                <a:solidFill>
                  <a:srgbClr val="C00000"/>
                </a:solidFill>
              </a:rPr>
              <a:t>μειώνεται</a:t>
            </a:r>
            <a:r>
              <a:rPr lang="en-US" sz="2400" b="1" dirty="0">
                <a:solidFill>
                  <a:srgbClr val="C00000"/>
                </a:solidFill>
              </a:rPr>
              <a:t>) </a:t>
            </a:r>
            <a:r>
              <a:rPr lang="en-US" sz="2400" b="1" dirty="0" err="1">
                <a:solidFill>
                  <a:srgbClr val="C00000"/>
                </a:solidFill>
              </a:rPr>
              <a:t>από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el-GR" sz="2400" b="1" dirty="0">
              <a:solidFill>
                <a:srgbClr val="C00000"/>
              </a:solidFill>
            </a:endParaRPr>
          </a:p>
          <a:p>
            <a:r>
              <a:rPr lang="en-US" sz="2400" dirty="0" err="1"/>
              <a:t>Υποθάλαμο</a:t>
            </a:r>
            <a:r>
              <a:rPr lang="en-US" sz="2400" dirty="0"/>
              <a:t>: </a:t>
            </a:r>
            <a:r>
              <a:rPr lang="en-US" sz="2400" dirty="0" err="1"/>
              <a:t>Σεροτονίνη</a:t>
            </a:r>
            <a:r>
              <a:rPr lang="en-US" sz="2400" dirty="0"/>
              <a:t>, </a:t>
            </a:r>
            <a:r>
              <a:rPr lang="en-US" sz="2400" dirty="0" err="1"/>
              <a:t>οπιοειδή</a:t>
            </a:r>
            <a:r>
              <a:rPr lang="en-US" sz="2400" dirty="0"/>
              <a:t>, </a:t>
            </a:r>
            <a:r>
              <a:rPr lang="en-US" sz="2400" dirty="0" err="1"/>
              <a:t>οκυτοκίνη</a:t>
            </a:r>
            <a:r>
              <a:rPr lang="en-US" sz="2400" dirty="0"/>
              <a:t>, </a:t>
            </a:r>
            <a:r>
              <a:rPr lang="en-US" sz="2400" dirty="0" err="1"/>
              <a:t>ισταμίνη</a:t>
            </a:r>
            <a:r>
              <a:rPr lang="en-US" sz="2400" dirty="0"/>
              <a:t>, </a:t>
            </a:r>
            <a:r>
              <a:rPr lang="en-US" sz="2400" dirty="0" err="1"/>
              <a:t>νευροπιεσίνη</a:t>
            </a:r>
            <a:r>
              <a:rPr lang="en-US" sz="2400" dirty="0"/>
              <a:t>, </a:t>
            </a:r>
            <a:r>
              <a:rPr lang="en-US" sz="2400" dirty="0" err="1"/>
              <a:t>ουσία</a:t>
            </a:r>
            <a:r>
              <a:rPr lang="en-US" sz="2400" dirty="0"/>
              <a:t> P.</a:t>
            </a:r>
            <a:endParaRPr lang="el-GR" sz="2400" dirty="0"/>
          </a:p>
          <a:p>
            <a:r>
              <a:rPr lang="en-US" sz="2400" dirty="0" err="1"/>
              <a:t>Υπόφυση</a:t>
            </a:r>
            <a:r>
              <a:rPr lang="en-US" sz="2400" dirty="0"/>
              <a:t>: </a:t>
            </a:r>
            <a:r>
              <a:rPr lang="en-US" sz="2400" dirty="0" err="1"/>
              <a:t>GnRH</a:t>
            </a:r>
            <a:r>
              <a:rPr lang="en-US" sz="2400" dirty="0"/>
              <a:t>, </a:t>
            </a:r>
            <a:r>
              <a:rPr lang="en-US" sz="2400" dirty="0" err="1"/>
              <a:t>αγγειοδραστικό</a:t>
            </a:r>
            <a:r>
              <a:rPr lang="en-US" sz="2400" dirty="0"/>
              <a:t> </a:t>
            </a:r>
            <a:r>
              <a:rPr lang="en-US" sz="2400" dirty="0" err="1"/>
              <a:t>πεπτίδιο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εντέρου</a:t>
            </a:r>
            <a:r>
              <a:rPr lang="en-US" sz="2400" dirty="0"/>
              <a:t> (VIP), </a:t>
            </a:r>
            <a:r>
              <a:rPr lang="en-US" sz="2400" dirty="0" err="1"/>
              <a:t>αγγειοπρεσίνη</a:t>
            </a:r>
            <a:r>
              <a:rPr lang="en-US" sz="2400" dirty="0"/>
              <a:t> ΙΙ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θυρεοειδικές</a:t>
            </a:r>
            <a:r>
              <a:rPr lang="el-GR" sz="4000" b="1" dirty="0" smtClean="0">
                <a:solidFill>
                  <a:srgbClr val="C00000"/>
                </a:solidFill>
              </a:rPr>
              <a:t> ορμόνες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Και</a:t>
            </a:r>
            <a:r>
              <a:rPr lang="en-US" sz="2400" dirty="0" smtClean="0"/>
              <a:t> </a:t>
            </a:r>
            <a:r>
              <a:rPr lang="en-US" sz="2400" dirty="0"/>
              <a:t>ο </a:t>
            </a:r>
            <a:r>
              <a:rPr lang="en-US" sz="2400" dirty="0" err="1"/>
              <a:t>υποθυρεοειδισμός</a:t>
            </a:r>
            <a:r>
              <a:rPr lang="en-US" sz="2400" dirty="0"/>
              <a:t> </a:t>
            </a:r>
            <a:r>
              <a:rPr lang="en-US" sz="2400" dirty="0" err="1"/>
              <a:t>και</a:t>
            </a:r>
            <a:r>
              <a:rPr lang="en-US" sz="2400" dirty="0"/>
              <a:t> ο </a:t>
            </a:r>
            <a:r>
              <a:rPr lang="en-US" sz="2400" dirty="0" err="1"/>
              <a:t>υπερθυροειδισμός</a:t>
            </a:r>
            <a:r>
              <a:rPr lang="en-US" sz="2400" dirty="0"/>
              <a:t> </a:t>
            </a:r>
            <a:r>
              <a:rPr lang="en-US" sz="2400" dirty="0" err="1"/>
              <a:t>επηρρεάζουν</a:t>
            </a:r>
            <a:r>
              <a:rPr lang="en-US" sz="2400" dirty="0"/>
              <a:t> </a:t>
            </a:r>
            <a:r>
              <a:rPr lang="en-US" sz="2400" dirty="0" err="1"/>
              <a:t>την</a:t>
            </a:r>
            <a:r>
              <a:rPr lang="en-US" sz="2400" dirty="0"/>
              <a:t> </a:t>
            </a:r>
            <a:r>
              <a:rPr lang="en-US" sz="2400" dirty="0" err="1"/>
              <a:t>γονιμότητα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n-US" sz="2400" dirty="0" err="1"/>
              <a:t>Οφείλονται</a:t>
            </a:r>
            <a:r>
              <a:rPr lang="en-US" sz="2400" dirty="0"/>
              <a:t> </a:t>
            </a:r>
            <a:r>
              <a:rPr lang="en-US" sz="2400" dirty="0" err="1"/>
              <a:t>συνήθως</a:t>
            </a:r>
            <a:r>
              <a:rPr lang="en-US" sz="2400" dirty="0"/>
              <a:t> </a:t>
            </a:r>
            <a:r>
              <a:rPr lang="en-US" sz="2400" dirty="0" err="1"/>
              <a:t>σε</a:t>
            </a:r>
            <a:r>
              <a:rPr lang="en-US" sz="2400" dirty="0"/>
              <a:t> </a:t>
            </a:r>
            <a:r>
              <a:rPr lang="en-US" sz="2400" dirty="0" err="1" smtClean="0"/>
              <a:t>υπε</a:t>
            </a:r>
            <a:r>
              <a:rPr lang="el-GR" sz="2400" dirty="0" smtClean="0"/>
              <a:t>ρ</a:t>
            </a:r>
            <a:r>
              <a:rPr lang="en-US" sz="2400" dirty="0" err="1" smtClean="0"/>
              <a:t>διέγερση</a:t>
            </a:r>
            <a:r>
              <a:rPr lang="en-US" sz="2400" dirty="0" smtClean="0"/>
              <a:t> </a:t>
            </a:r>
            <a:r>
              <a:rPr lang="en-US" sz="2400" dirty="0"/>
              <a:t>ή </a:t>
            </a:r>
            <a:r>
              <a:rPr lang="en-US" sz="2400" dirty="0" err="1"/>
              <a:t>καταστροφή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ίδιου</a:t>
            </a:r>
            <a:r>
              <a:rPr lang="en-US" sz="2400" dirty="0"/>
              <a:t>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θυροειδούς</a:t>
            </a:r>
            <a:r>
              <a:rPr lang="en-US" sz="2400" dirty="0"/>
              <a:t> </a:t>
            </a:r>
            <a:r>
              <a:rPr lang="en-US" sz="2400" dirty="0" err="1"/>
              <a:t>αδένα</a:t>
            </a:r>
            <a:r>
              <a:rPr lang="en-US" sz="2400" dirty="0"/>
              <a:t> </a:t>
            </a:r>
            <a:r>
              <a:rPr lang="en-US" sz="2400" dirty="0" err="1"/>
              <a:t>χωρίς</a:t>
            </a:r>
            <a:r>
              <a:rPr lang="en-US" sz="2400" dirty="0"/>
              <a:t> </a:t>
            </a:r>
            <a:r>
              <a:rPr lang="en-US" sz="2400" dirty="0" err="1"/>
              <a:t>να</a:t>
            </a:r>
            <a:r>
              <a:rPr lang="en-US" sz="2400" dirty="0"/>
              <a:t> </a:t>
            </a:r>
            <a:r>
              <a:rPr lang="en-US" sz="2400" dirty="0" err="1"/>
              <a:t>επηρρεάζεται</a:t>
            </a:r>
            <a:r>
              <a:rPr lang="en-US" sz="2400" dirty="0"/>
              <a:t> η </a:t>
            </a:r>
            <a:r>
              <a:rPr lang="en-US" sz="2400" dirty="0" err="1"/>
              <a:t>διαδικασία</a:t>
            </a:r>
            <a:r>
              <a:rPr lang="en-US" sz="2400" dirty="0"/>
              <a:t> </a:t>
            </a:r>
            <a:r>
              <a:rPr lang="en-US" sz="2400" dirty="0" err="1"/>
              <a:t>από</a:t>
            </a:r>
            <a:r>
              <a:rPr lang="en-US" sz="2400" dirty="0"/>
              <a:t> </a:t>
            </a:r>
            <a:r>
              <a:rPr lang="en-US" sz="2400" dirty="0" err="1"/>
              <a:t>τον</a:t>
            </a:r>
            <a:r>
              <a:rPr lang="en-US" sz="2400" dirty="0"/>
              <a:t> </a:t>
            </a:r>
            <a:r>
              <a:rPr lang="en-US" sz="2400" dirty="0" err="1"/>
              <a:t>υποθάλαμο</a:t>
            </a:r>
            <a:r>
              <a:rPr lang="en-US" sz="2400" dirty="0"/>
              <a:t> ή </a:t>
            </a:r>
            <a:r>
              <a:rPr lang="en-US" sz="2400" dirty="0" err="1"/>
              <a:t>την</a:t>
            </a:r>
            <a:r>
              <a:rPr lang="en-US" sz="2400" dirty="0"/>
              <a:t> </a:t>
            </a:r>
            <a:r>
              <a:rPr lang="en-US" sz="2400" dirty="0" err="1"/>
              <a:t>υπόφυση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n-US" sz="2400" dirty="0" err="1"/>
              <a:t>Υπερθυρεοειδισμός</a:t>
            </a:r>
            <a:r>
              <a:rPr lang="en-US" sz="2400" dirty="0"/>
              <a:t> &gt;&gt; TSH, TRH</a:t>
            </a:r>
            <a:endParaRPr lang="el-GR" sz="2400" dirty="0"/>
          </a:p>
          <a:p>
            <a:r>
              <a:rPr lang="en-US" sz="2400" dirty="0" err="1" smtClean="0"/>
              <a:t>Υποθυρεο</a:t>
            </a:r>
            <a:r>
              <a:rPr lang="el-GR" sz="2400" dirty="0" smtClean="0"/>
              <a:t>ε</a:t>
            </a:r>
            <a:r>
              <a:rPr lang="en-US" sz="2400" dirty="0" err="1" smtClean="0"/>
              <a:t>ιδισμός</a:t>
            </a:r>
            <a:r>
              <a:rPr lang="en-US" sz="2400" dirty="0"/>
              <a:t>: </a:t>
            </a:r>
            <a:r>
              <a:rPr lang="en-US" sz="2400" dirty="0" err="1"/>
              <a:t>μη</a:t>
            </a:r>
            <a:r>
              <a:rPr lang="en-US" sz="2400" dirty="0"/>
              <a:t> </a:t>
            </a:r>
            <a:r>
              <a:rPr lang="en-US" sz="2400" dirty="0" err="1"/>
              <a:t>μετρήσιμα</a:t>
            </a:r>
            <a:r>
              <a:rPr lang="en-US" sz="2400" dirty="0"/>
              <a:t> </a:t>
            </a:r>
            <a:r>
              <a:rPr lang="en-US" sz="2400" dirty="0" err="1"/>
              <a:t>επίπεδα</a:t>
            </a:r>
            <a:r>
              <a:rPr lang="en-US" sz="2400" dirty="0"/>
              <a:t> TSH, TRH</a:t>
            </a:r>
            <a:endParaRPr lang="el-GR" sz="2400" dirty="0"/>
          </a:p>
          <a:p>
            <a:r>
              <a:rPr lang="en-US" sz="2400" dirty="0" err="1"/>
              <a:t>Δρουν</a:t>
            </a:r>
            <a:r>
              <a:rPr lang="en-US" sz="2400" dirty="0"/>
              <a:t> </a:t>
            </a:r>
            <a:r>
              <a:rPr lang="en-US" sz="2400" dirty="0" err="1"/>
              <a:t>στην</a:t>
            </a:r>
            <a:r>
              <a:rPr lang="en-US" sz="2400" dirty="0"/>
              <a:t> PRL, η </a:t>
            </a:r>
            <a:r>
              <a:rPr lang="en-US" sz="2400" dirty="0" err="1"/>
              <a:t>μείωση</a:t>
            </a:r>
            <a:r>
              <a:rPr lang="en-US" sz="2400" dirty="0"/>
              <a:t>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err="1"/>
              <a:t>προκαλεί</a:t>
            </a:r>
            <a:r>
              <a:rPr lang="en-US" sz="2400" dirty="0"/>
              <a:t> </a:t>
            </a:r>
            <a:r>
              <a:rPr lang="en-US" sz="2400" dirty="0" err="1"/>
              <a:t>προβλήματα</a:t>
            </a:r>
            <a:r>
              <a:rPr lang="en-US" sz="2400" dirty="0"/>
              <a:t> </a:t>
            </a:r>
            <a:r>
              <a:rPr lang="en-US" sz="2400" dirty="0" err="1"/>
              <a:t>στην</a:t>
            </a:r>
            <a:r>
              <a:rPr lang="en-US" sz="2400" dirty="0"/>
              <a:t> </a:t>
            </a:r>
            <a:r>
              <a:rPr lang="en-US" sz="2400" dirty="0" err="1"/>
              <a:t>γαλουχία</a:t>
            </a:r>
            <a:r>
              <a:rPr lang="en-US" sz="2400" dirty="0"/>
              <a:t> η </a:t>
            </a:r>
            <a:r>
              <a:rPr lang="en-US" sz="2400" dirty="0" err="1"/>
              <a:t>αύξησή</a:t>
            </a:r>
            <a:r>
              <a:rPr lang="en-US" sz="2400" dirty="0"/>
              <a:t> </a:t>
            </a:r>
            <a:r>
              <a:rPr lang="en-US" sz="2400" dirty="0" err="1"/>
              <a:t>της</a:t>
            </a:r>
            <a:r>
              <a:rPr lang="en-US" sz="2400" dirty="0"/>
              <a:t> </a:t>
            </a:r>
            <a:r>
              <a:rPr lang="en-US" sz="2400" dirty="0" err="1"/>
              <a:t>προβλήματα</a:t>
            </a:r>
            <a:r>
              <a:rPr lang="en-US" sz="2400" dirty="0"/>
              <a:t> </a:t>
            </a:r>
            <a:r>
              <a:rPr lang="en-US" sz="2400" dirty="0" err="1"/>
              <a:t>στον</a:t>
            </a:r>
            <a:r>
              <a:rPr lang="en-US" sz="2400" dirty="0"/>
              <a:t> </a:t>
            </a:r>
            <a:r>
              <a:rPr lang="en-US" sz="2400" dirty="0" err="1"/>
              <a:t>κύκλο</a:t>
            </a:r>
            <a:r>
              <a:rPr lang="en-US" sz="2400" dirty="0"/>
              <a:t>. </a:t>
            </a:r>
            <a:endParaRPr lang="el-GR" sz="2400" dirty="0"/>
          </a:p>
          <a:p>
            <a:endParaRPr lang="el-G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1143000"/>
          </a:xfrm>
        </p:spPr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67544" y="1988840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Γοναδοτρόπα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κύτταρα</a:t>
            </a:r>
            <a:r>
              <a:rPr lang="en-US" sz="2400" dirty="0"/>
              <a:t>: </a:t>
            </a:r>
            <a:r>
              <a:rPr lang="en-US" sz="2400" dirty="0" err="1"/>
              <a:t>Ωοθυλακιοτρόπος</a:t>
            </a:r>
            <a:r>
              <a:rPr lang="en-US" sz="2400" dirty="0"/>
              <a:t> </a:t>
            </a:r>
            <a:r>
              <a:rPr lang="en-US" sz="2400" dirty="0" err="1"/>
              <a:t>ορμόνη</a:t>
            </a:r>
            <a:r>
              <a:rPr lang="en-US" sz="2400" dirty="0"/>
              <a:t> (Follicle hormone ή FSH) </a:t>
            </a:r>
            <a:r>
              <a:rPr lang="en-US" sz="2400" dirty="0" err="1"/>
              <a:t>και</a:t>
            </a:r>
            <a:r>
              <a:rPr lang="en-US" sz="2400" dirty="0"/>
              <a:t> </a:t>
            </a:r>
            <a:r>
              <a:rPr lang="en-US" sz="2400" dirty="0" err="1"/>
              <a:t>Ωχρινοτρόπος</a:t>
            </a:r>
            <a:r>
              <a:rPr lang="en-US" sz="2400" dirty="0"/>
              <a:t> </a:t>
            </a:r>
            <a:r>
              <a:rPr lang="en-US" sz="2400" dirty="0" err="1"/>
              <a:t>ορμόνη</a:t>
            </a:r>
            <a:r>
              <a:rPr lang="en-US" sz="2400" dirty="0"/>
              <a:t> (L </a:t>
            </a:r>
            <a:r>
              <a:rPr lang="en-US" sz="2400" dirty="0" smtClean="0"/>
              <a:t>hormone </a:t>
            </a:r>
            <a:r>
              <a:rPr lang="en-US" sz="2400" dirty="0"/>
              <a:t>ή LH)</a:t>
            </a:r>
            <a:endParaRPr lang="el-GR" sz="2400" dirty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Γαλακτοτρόπα</a:t>
            </a:r>
            <a:r>
              <a:rPr lang="en-US" sz="2400" b="1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Προλακτίνη</a:t>
            </a:r>
            <a:r>
              <a:rPr lang="en-US" sz="2400" dirty="0"/>
              <a:t> (</a:t>
            </a:r>
            <a:r>
              <a:rPr lang="en-US" sz="2400" dirty="0" err="1"/>
              <a:t>Prolactine</a:t>
            </a:r>
            <a:r>
              <a:rPr lang="en-US" sz="2400" dirty="0"/>
              <a:t> ή PRL)</a:t>
            </a:r>
            <a:endParaRPr lang="el-GR" sz="2400" dirty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Σωματοτρόπα</a:t>
            </a:r>
            <a:r>
              <a:rPr lang="en-US" sz="2400" dirty="0"/>
              <a:t>: </a:t>
            </a:r>
            <a:r>
              <a:rPr lang="en-US" sz="2400" dirty="0" err="1"/>
              <a:t>Αυξητική</a:t>
            </a:r>
            <a:r>
              <a:rPr lang="en-US" sz="2400" dirty="0"/>
              <a:t> </a:t>
            </a:r>
            <a:r>
              <a:rPr lang="en-US" sz="2400" dirty="0" err="1"/>
              <a:t>ορμόνη</a:t>
            </a:r>
            <a:r>
              <a:rPr lang="en-US" sz="2400" dirty="0"/>
              <a:t> (Growth hormone ή GH)</a:t>
            </a:r>
            <a:endParaRPr lang="el-GR" sz="2400" dirty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Θυρεοτρόπα</a:t>
            </a:r>
            <a:r>
              <a:rPr lang="en-US" sz="2400" dirty="0"/>
              <a:t>: </a:t>
            </a:r>
            <a:r>
              <a:rPr lang="en-US" sz="2400" dirty="0" err="1"/>
              <a:t>Θυρεοτρόπος</a:t>
            </a:r>
            <a:r>
              <a:rPr lang="en-US" sz="2400" dirty="0"/>
              <a:t> </a:t>
            </a:r>
            <a:r>
              <a:rPr lang="en-US" sz="2400" dirty="0" err="1"/>
              <a:t>ορμόνη</a:t>
            </a:r>
            <a:r>
              <a:rPr lang="en-US" sz="2400" dirty="0"/>
              <a:t> (Thyroid hormone ή </a:t>
            </a:r>
            <a:r>
              <a:rPr lang="en-US" sz="2400" dirty="0" smtClean="0"/>
              <a:t>TSH</a:t>
            </a:r>
            <a:r>
              <a:rPr lang="el-GR" sz="2400" dirty="0" smtClean="0"/>
              <a:t>)</a:t>
            </a:r>
            <a:endParaRPr lang="el-GR" sz="2400" dirty="0"/>
          </a:p>
          <a:p>
            <a:pPr marL="358775" indent="-358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Φλοιοτρόπα</a:t>
            </a:r>
            <a:r>
              <a:rPr lang="en-US" sz="2400" dirty="0"/>
              <a:t>: </a:t>
            </a:r>
            <a:r>
              <a:rPr lang="en-US" sz="2400" dirty="0" err="1"/>
              <a:t>Φλοιοεπινεφριδιοτρόπος</a:t>
            </a:r>
            <a:r>
              <a:rPr lang="en-US" sz="2400" dirty="0"/>
              <a:t> </a:t>
            </a:r>
            <a:r>
              <a:rPr lang="en-US" sz="2400" dirty="0" err="1"/>
              <a:t>ορμόνη</a:t>
            </a:r>
            <a:r>
              <a:rPr lang="en-US" sz="2400" dirty="0"/>
              <a:t> ή </a:t>
            </a:r>
            <a:r>
              <a:rPr lang="en-US" sz="2400" dirty="0" err="1"/>
              <a:t>κορτικοτροπίνη</a:t>
            </a:r>
            <a:r>
              <a:rPr lang="en-US" sz="2400" dirty="0"/>
              <a:t> (ACTH)</a:t>
            </a:r>
            <a:endParaRPr lang="el-GR" sz="2400" dirty="0"/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Οι ορμόνες</a:t>
            </a: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της </a:t>
            </a:r>
            <a:r>
              <a:rPr kumimoji="0" lang="el-GR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αδενουπόφυσης</a:t>
            </a:r>
            <a:r>
              <a:rPr kumimoji="0" lang="el-GR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και τα κύτταρα που τις παράγουν</a:t>
            </a:r>
            <a:endParaRPr kumimoji="0" lang="el-GR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γοναδοτροπίνες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(1 από 4)</a:t>
            </a:r>
            <a:endParaRPr lang="el-GR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1259632" y="2780928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Ωοθυλακιοτρόπος</a:t>
            </a:r>
            <a:r>
              <a:rPr lang="en-US" sz="2800" dirty="0" smtClean="0"/>
              <a:t> </a:t>
            </a:r>
            <a:r>
              <a:rPr lang="en-US" sz="2800" dirty="0" err="1" smtClean="0"/>
              <a:t>ορμόνη</a:t>
            </a:r>
            <a:r>
              <a:rPr lang="en-US" sz="2800" dirty="0" smtClean="0"/>
              <a:t> (FSH) </a:t>
            </a: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Ωχρινοτρόπος</a:t>
            </a:r>
            <a:r>
              <a:rPr lang="en-US" sz="2800" dirty="0" smtClean="0"/>
              <a:t> </a:t>
            </a:r>
            <a:r>
              <a:rPr lang="en-US" sz="2800" dirty="0" err="1" smtClean="0"/>
              <a:t>ορμόνη</a:t>
            </a:r>
            <a:r>
              <a:rPr lang="en-US" sz="2800" dirty="0" smtClean="0"/>
              <a:t> (LH)</a:t>
            </a:r>
            <a:endParaRPr lang="el-GR" sz="28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39552" y="39330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Όλες όμως οι ορμόνες της </a:t>
            </a:r>
            <a:r>
              <a:rPr lang="el-GR" sz="2400" dirty="0" err="1" smtClean="0"/>
              <a:t>αδενουπόφυσης</a:t>
            </a:r>
            <a:r>
              <a:rPr lang="el-GR" sz="2400" dirty="0" smtClean="0"/>
              <a:t> μπορεί να ζητηθεί να μετρηθούν για την διερεύνηση των αιτιών της </a:t>
            </a:r>
            <a:r>
              <a:rPr lang="el-GR" sz="2400" dirty="0" err="1" smtClean="0"/>
              <a:t>υπογονιμότητας</a:t>
            </a:r>
            <a:r>
              <a:rPr lang="el-GR" sz="2400" dirty="0" smtClean="0"/>
              <a:t> επειδή η συγκέντρωση τους αντιπροσωπεύει την λειτουργία του αδένα.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611560" y="1340768"/>
            <a:ext cx="777686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Οι </a:t>
            </a:r>
            <a:r>
              <a:rPr lang="el-GR" sz="2400" b="1" dirty="0" smtClean="0">
                <a:solidFill>
                  <a:srgbClr val="C00000"/>
                </a:solidFill>
              </a:rPr>
              <a:t>δύο βασικές ορμόνες </a:t>
            </a:r>
            <a:r>
              <a:rPr lang="el-GR" sz="2400" dirty="0" smtClean="0"/>
              <a:t>που ρυθμίζουν την γονιμότητα στον άνδρα και στη γυναίκα.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0466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γοναδοτροπίνες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(2 από 4)</a:t>
            </a:r>
            <a:endParaRPr lang="el-GR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412776"/>
            <a:ext cx="79928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 </a:t>
            </a:r>
            <a:r>
              <a:rPr lang="el-GR" sz="2800" b="1" dirty="0" smtClean="0">
                <a:solidFill>
                  <a:srgbClr val="C00000"/>
                </a:solidFill>
              </a:rPr>
              <a:t>ρύθμιση των </a:t>
            </a:r>
            <a:r>
              <a:rPr lang="el-GR" sz="2800" b="1" dirty="0" err="1" smtClean="0">
                <a:solidFill>
                  <a:srgbClr val="C00000"/>
                </a:solidFill>
              </a:rPr>
              <a:t>γοναδοτροπινών</a:t>
            </a:r>
            <a:r>
              <a:rPr lang="el-GR" sz="2800" b="1" dirty="0" smtClean="0">
                <a:solidFill>
                  <a:srgbClr val="C00000"/>
                </a:solidFill>
              </a:rPr>
              <a:t> γίνεται με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l-GR" sz="2400" b="1" dirty="0" smtClean="0">
                <a:solidFill>
                  <a:srgbClr val="C00000"/>
                </a:solidFill>
              </a:rPr>
              <a:t>(Ι) </a:t>
            </a:r>
            <a:r>
              <a:rPr lang="el-GR" sz="2400" dirty="0" smtClean="0"/>
              <a:t>Με την </a:t>
            </a:r>
            <a:r>
              <a:rPr lang="el-GR" sz="2400" dirty="0" err="1" smtClean="0"/>
              <a:t>ινχιμπίνη</a:t>
            </a:r>
            <a:r>
              <a:rPr lang="el-GR" sz="2400" dirty="0" smtClean="0"/>
              <a:t> και την </a:t>
            </a:r>
            <a:r>
              <a:rPr lang="el-GR" sz="2400" dirty="0" err="1" smtClean="0"/>
              <a:t>ακτιβίνη</a:t>
            </a:r>
            <a:r>
              <a:rPr lang="el-GR" sz="2400" dirty="0" smtClean="0"/>
              <a:t> που παράγονται από τους όρχεις/ωοθήκες/υπόφυση/πλακούντα.</a:t>
            </a:r>
          </a:p>
          <a:p>
            <a:pPr>
              <a:spcAft>
                <a:spcPts val="1200"/>
              </a:spcAft>
            </a:pPr>
            <a:r>
              <a:rPr lang="el-GR" sz="2400" dirty="0" smtClean="0"/>
              <a:t>Η </a:t>
            </a:r>
            <a:r>
              <a:rPr lang="el-GR" sz="2400" b="1" dirty="0" err="1" smtClean="0">
                <a:solidFill>
                  <a:srgbClr val="C00000"/>
                </a:solidFill>
              </a:rPr>
              <a:t>ινχιμπίνη</a:t>
            </a:r>
            <a:r>
              <a:rPr lang="el-GR" sz="2400" b="1" dirty="0" smtClean="0">
                <a:solidFill>
                  <a:srgbClr val="C00000"/>
                </a:solidFill>
              </a:rPr>
              <a:t> ή </a:t>
            </a:r>
            <a:r>
              <a:rPr lang="el-GR" sz="2400" b="1" dirty="0" err="1" smtClean="0">
                <a:solidFill>
                  <a:srgbClr val="C00000"/>
                </a:solidFill>
              </a:rPr>
              <a:t>ανασταλτίνη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παράγεται στις </a:t>
            </a:r>
            <a:r>
              <a:rPr lang="el-GR" sz="2400" dirty="0" err="1" smtClean="0"/>
              <a:t>γονάδες</a:t>
            </a:r>
            <a:r>
              <a:rPr lang="el-GR" sz="2400" dirty="0" smtClean="0"/>
              <a:t> αι αναστέλλει την παραγωγή των </a:t>
            </a:r>
            <a:r>
              <a:rPr lang="en-US" sz="2400" dirty="0" smtClean="0"/>
              <a:t>LH, FSH.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 err="1" smtClean="0">
                <a:solidFill>
                  <a:srgbClr val="C00000"/>
                </a:solidFill>
              </a:rPr>
              <a:t>ακτιβίνη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/>
              <a:t>παράγεται στις </a:t>
            </a:r>
            <a:r>
              <a:rPr lang="el-GR" sz="2400" dirty="0" err="1" smtClean="0"/>
              <a:t>γονάδες</a:t>
            </a:r>
            <a:r>
              <a:rPr lang="el-GR" sz="2400" dirty="0" smtClean="0"/>
              <a:t> και διεγείρει την παραγωγή των </a:t>
            </a:r>
            <a:r>
              <a:rPr lang="en-US" sz="2400" dirty="0" smtClean="0"/>
              <a:t>LH, FSH. </a:t>
            </a:r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683568" y="537321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Και οι δύο αυτές πρωτεΐνες δρουν στην </a:t>
            </a:r>
            <a:r>
              <a:rPr lang="el-GR" sz="2400" b="1" dirty="0" smtClean="0">
                <a:solidFill>
                  <a:srgbClr val="C00000"/>
                </a:solidFill>
              </a:rPr>
              <a:t>υπόφυση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404664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γοναδοτροπίνες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(3 από 4)</a:t>
            </a:r>
            <a:endParaRPr lang="el-GR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611560" y="1412776"/>
            <a:ext cx="7992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 </a:t>
            </a:r>
            <a:r>
              <a:rPr lang="el-GR" sz="2800" b="1" dirty="0" smtClean="0">
                <a:solidFill>
                  <a:srgbClr val="C00000"/>
                </a:solidFill>
              </a:rPr>
              <a:t>ρύθμιση των </a:t>
            </a:r>
            <a:r>
              <a:rPr lang="el-GR" sz="2800" b="1" dirty="0" err="1" smtClean="0">
                <a:solidFill>
                  <a:srgbClr val="C00000"/>
                </a:solidFill>
              </a:rPr>
              <a:t>γοναδοτροπινών</a:t>
            </a:r>
            <a:r>
              <a:rPr lang="el-GR" sz="2800" b="1" dirty="0" smtClean="0">
                <a:solidFill>
                  <a:srgbClr val="C00000"/>
                </a:solidFill>
              </a:rPr>
              <a:t> γίνεται με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l-GR" sz="2400" b="1" dirty="0" smtClean="0">
                <a:solidFill>
                  <a:srgbClr val="C00000"/>
                </a:solidFill>
              </a:rPr>
              <a:t>(ΙΙ) </a:t>
            </a:r>
            <a:r>
              <a:rPr lang="el-GR" sz="2400" dirty="0" smtClean="0"/>
              <a:t>Με τα </a:t>
            </a:r>
            <a:r>
              <a:rPr lang="el-GR" sz="2400" b="1" dirty="0" smtClean="0">
                <a:solidFill>
                  <a:srgbClr val="C00000"/>
                </a:solidFill>
              </a:rPr>
              <a:t>Οιστρογόνα, Προγεστερόνη, Τεστοστερόνη </a:t>
            </a:r>
            <a:r>
              <a:rPr lang="el-GR" sz="2400" dirty="0" smtClean="0"/>
              <a:t>που παράγονται στις </a:t>
            </a:r>
            <a:r>
              <a:rPr lang="el-GR" sz="2400" dirty="0" err="1" smtClean="0"/>
              <a:t>γονάδες</a:t>
            </a:r>
            <a:r>
              <a:rPr lang="el-GR" sz="2400" dirty="0" smtClean="0"/>
              <a:t> και δρουν στην </a:t>
            </a:r>
            <a:r>
              <a:rPr lang="el-GR" sz="2400" b="1" dirty="0" smtClean="0">
                <a:solidFill>
                  <a:srgbClr val="C00000"/>
                </a:solidFill>
              </a:rPr>
              <a:t>υπόφυση </a:t>
            </a:r>
            <a:r>
              <a:rPr lang="el-GR" sz="2400" dirty="0" smtClean="0"/>
              <a:t>και στον </a:t>
            </a:r>
            <a:r>
              <a:rPr lang="el-GR" sz="2400" b="1" dirty="0" smtClean="0">
                <a:solidFill>
                  <a:srgbClr val="C00000"/>
                </a:solidFill>
              </a:rPr>
              <a:t>υποθάλαμο</a:t>
            </a:r>
            <a:r>
              <a:rPr lang="el-GR" sz="24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l-GR" sz="2400" b="1" dirty="0" smtClean="0">
                <a:solidFill>
                  <a:srgbClr val="C00000"/>
                </a:solidFill>
              </a:rPr>
              <a:t>(ΙΙΙ) </a:t>
            </a:r>
            <a:r>
              <a:rPr lang="el-GR" sz="2400" dirty="0" smtClean="0"/>
              <a:t>Με την φ</a:t>
            </a:r>
            <a:r>
              <a:rPr lang="en-US" sz="2400" dirty="0" smtClean="0"/>
              <a:t>o</a:t>
            </a:r>
            <a:r>
              <a:rPr lang="el-GR" sz="2400" dirty="0" err="1" smtClean="0"/>
              <a:t>λλιστατίνη</a:t>
            </a:r>
            <a:r>
              <a:rPr lang="el-GR" sz="2400" dirty="0" smtClean="0"/>
              <a:t> που δρα στην υπόφυση αλλά είναι λιγότερο δραστική από την </a:t>
            </a:r>
            <a:r>
              <a:rPr lang="el-GR" sz="2400" dirty="0" err="1" smtClean="0"/>
              <a:t>ινχιμπίνη</a:t>
            </a:r>
            <a:r>
              <a:rPr lang="el-GR" sz="2400" dirty="0" smtClean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99592" y="3326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000" b="1" dirty="0" smtClean="0">
                <a:solidFill>
                  <a:srgbClr val="C00000"/>
                </a:solidFill>
              </a:rPr>
              <a:t>Οι </a:t>
            </a:r>
            <a:r>
              <a:rPr lang="el-GR" sz="4000" b="1" dirty="0" err="1" smtClean="0">
                <a:solidFill>
                  <a:srgbClr val="C00000"/>
                </a:solidFill>
              </a:rPr>
              <a:t>γοναδοτροπίνες</a:t>
            </a:r>
            <a:r>
              <a:rPr lang="el-GR" sz="4000" b="1" dirty="0" smtClean="0">
                <a:solidFill>
                  <a:srgbClr val="C00000"/>
                </a:solidFill>
              </a:rPr>
              <a:t> </a:t>
            </a:r>
            <a:r>
              <a:rPr lang="el-GR" sz="4000" dirty="0" smtClean="0">
                <a:solidFill>
                  <a:srgbClr val="C00000"/>
                </a:solidFill>
              </a:rPr>
              <a:t>(4 από 4)</a:t>
            </a:r>
            <a:endParaRPr lang="el-GR" sz="4000" b="1" dirty="0" smtClean="0">
              <a:solidFill>
                <a:srgbClr val="C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20883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1564</Words>
  <Application>Microsoft Office PowerPoint</Application>
  <PresentationFormat>Προβολή στην οθόνη (4:3)</PresentationFormat>
  <Paragraphs>184</Paragraphs>
  <Slides>42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       Θεωρία Μεθόδων Υποβοηθούμενης Αναπαραγωγής</vt:lpstr>
      <vt:lpstr>Η υπόφυση και ο υποθάλαμος</vt:lpstr>
      <vt:lpstr>Οι λοβοί της υπόφυσης</vt:lpstr>
      <vt:lpstr>Oι ορμόνες της υπόφυσης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H σχέση γοναδοτροπινών  και στεροειδών ορμονών (2 από 4)</vt:lpstr>
      <vt:lpstr>H σχέση γοναδοτροπινών  και στεροειδών ορμονών (3 από 4) </vt:lpstr>
      <vt:lpstr>H σχέση γοναδοτροπινών  και στεροειδών ορμονών (4 από 4)</vt:lpstr>
      <vt:lpstr>Που παράγονται  οι ορμόνες του φύλου</vt:lpstr>
      <vt:lpstr>Διαφάνεια 15</vt:lpstr>
      <vt:lpstr>H δράση των LH, FSH στον άνδρα  (1 από 2)</vt:lpstr>
      <vt:lpstr>H δράση των LH, FSH στον άνδρα  (2 από 2)</vt:lpstr>
      <vt:lpstr>Ο άξονας υποθάλαμος – υπόφυση – αδένας στον άνδρα</vt:lpstr>
      <vt:lpstr>Η δράση της τεστοστερόνης</vt:lpstr>
      <vt:lpstr>Η κυκλοφορία της τεστοστερόνης</vt:lpstr>
      <vt:lpstr>Διαφάνεια 21</vt:lpstr>
      <vt:lpstr>Άλλες ορμόνες του ανδρικού αναπαραγωγικού συστήματος (2 από 2)</vt:lpstr>
      <vt:lpstr>Tι σημαίνει η αύξηση των FSH, LH  στον άνδρα</vt:lpstr>
      <vt:lpstr>Διαφάνεια 24</vt:lpstr>
      <vt:lpstr>H δράση της FSH στην γυναίκα</vt:lpstr>
      <vt:lpstr>H δράση της LH στην γυναίκα</vt:lpstr>
      <vt:lpstr>Ποιες είναι οι γόνιμες ημέρες του εμμηνορυσιακού κύκλου</vt:lpstr>
      <vt:lpstr>Η έμμηνος ρύση στις γυναίκες  (1 από 2)</vt:lpstr>
      <vt:lpstr>Η έμμηνος ρύση στις γυναίκες  (2 από 2)</vt:lpstr>
      <vt:lpstr>H δράση των LH, FSH στην γυναίκα  (1 από 2)</vt:lpstr>
      <vt:lpstr>H σχέση της ανάπτυξης του ενδομητρίου με τις ορμόνες</vt:lpstr>
      <vt:lpstr>Ο έλεγχος της ποιότητας των ωαρίων στις γυναίκες (1 από 2)</vt:lpstr>
      <vt:lpstr>Ο έλεγχος της ποιότητας των ωαρίων στις γυναίκες (2 από 2)</vt:lpstr>
      <vt:lpstr>To test ωορρηξίας (1 από 2)</vt:lpstr>
      <vt:lpstr>To test ωορρηξίας (2 από 2)</vt:lpstr>
      <vt:lpstr>H προγεστερόνη</vt:lpstr>
      <vt:lpstr>Tι σημαίνει η αύξηση των FSH, LH  στη γυναίκα</vt:lpstr>
      <vt:lpstr>Διαφάνεια 38</vt:lpstr>
      <vt:lpstr>H προλακτίνη (1 από 2)</vt:lpstr>
      <vt:lpstr>H προλακτίνη (2 από 2)</vt:lpstr>
      <vt:lpstr>Οι θυρεοειδικές ορμόνες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Πέτρος Καρκαλούσος</dc:creator>
  <cp:lastModifiedBy>Πέτρος Καρκαλούσος</cp:lastModifiedBy>
  <cp:revision>42</cp:revision>
  <dcterms:created xsi:type="dcterms:W3CDTF">2016-08-08T18:06:51Z</dcterms:created>
  <dcterms:modified xsi:type="dcterms:W3CDTF">2017-10-16T23:29:02Z</dcterms:modified>
</cp:coreProperties>
</file>