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7"/>
  </p:notesMasterIdLst>
  <p:handoutMasterIdLst>
    <p:handoutMasterId r:id="rId58"/>
  </p:handoutMasterIdLst>
  <p:sldIdLst>
    <p:sldId id="304" r:id="rId2"/>
    <p:sldId id="368" r:id="rId3"/>
    <p:sldId id="369" r:id="rId4"/>
    <p:sldId id="262" r:id="rId5"/>
    <p:sldId id="294" r:id="rId6"/>
    <p:sldId id="299" r:id="rId7"/>
    <p:sldId id="266" r:id="rId8"/>
    <p:sldId id="269" r:id="rId9"/>
    <p:sldId id="305" r:id="rId10"/>
    <p:sldId id="268" r:id="rId11"/>
    <p:sldId id="302" r:id="rId12"/>
    <p:sldId id="271" r:id="rId13"/>
    <p:sldId id="272" r:id="rId14"/>
    <p:sldId id="278" r:id="rId15"/>
    <p:sldId id="279" r:id="rId16"/>
    <p:sldId id="280" r:id="rId17"/>
    <p:sldId id="308" r:id="rId18"/>
    <p:sldId id="376" r:id="rId19"/>
    <p:sldId id="282" r:id="rId20"/>
    <p:sldId id="309" r:id="rId21"/>
    <p:sldId id="310" r:id="rId22"/>
    <p:sldId id="311" r:id="rId23"/>
    <p:sldId id="312" r:id="rId24"/>
    <p:sldId id="284" r:id="rId25"/>
    <p:sldId id="286" r:id="rId26"/>
    <p:sldId id="333" r:id="rId27"/>
    <p:sldId id="360" r:id="rId28"/>
    <p:sldId id="334" r:id="rId29"/>
    <p:sldId id="361" r:id="rId30"/>
    <p:sldId id="362" r:id="rId31"/>
    <p:sldId id="287" r:id="rId32"/>
    <p:sldId id="288" r:id="rId33"/>
    <p:sldId id="370" r:id="rId34"/>
    <p:sldId id="363" r:id="rId35"/>
    <p:sldId id="364" r:id="rId36"/>
    <p:sldId id="365" r:id="rId37"/>
    <p:sldId id="366" r:id="rId38"/>
    <p:sldId id="367" r:id="rId39"/>
    <p:sldId id="329" r:id="rId40"/>
    <p:sldId id="330" r:id="rId41"/>
    <p:sldId id="331" r:id="rId42"/>
    <p:sldId id="332" r:id="rId43"/>
    <p:sldId id="290" r:id="rId44"/>
    <p:sldId id="306" r:id="rId45"/>
    <p:sldId id="315" r:id="rId46"/>
    <p:sldId id="316" r:id="rId47"/>
    <p:sldId id="318" r:id="rId48"/>
    <p:sldId id="319" r:id="rId49"/>
    <p:sldId id="320" r:id="rId50"/>
    <p:sldId id="371" r:id="rId51"/>
    <p:sldId id="372" r:id="rId52"/>
    <p:sldId id="373" r:id="rId53"/>
    <p:sldId id="374" r:id="rId54"/>
    <p:sldId id="375" r:id="rId55"/>
    <p:sldId id="257" r:id="rId56"/>
  </p:sldIdLst>
  <p:sldSz cx="9144000" cy="6858000" type="screen4x3"/>
  <p:notesSz cx="7104063" cy="10234613"/>
  <p:custDataLst>
    <p:tags r:id="rId5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0"/>
    <a:srgbClr val="333399"/>
    <a:srgbClr val="4545C3"/>
    <a:srgbClr val="C000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6" d="100"/>
          <a:sy n="106" d="100"/>
        </p:scale>
        <p:origin x="-18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23/10/2017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23/10/2017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eminiferous_tubule_and_sperm_low_mag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ikabu.ru/story/moya_staraya_fotka_56422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File:Genotype-Independent-Transmission-of-Transgenic-Fluorophore-Protein-by-Boar-Spermatozoa-pone.0027563.s006.ogv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04441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11418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  <p:sp>
        <p:nvSpPr>
          <p:cNvPr id="921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4228D-54A8-4227-956C-772DC8020586}" type="slidenum">
              <a:rPr lang="el-GR" smtClean="0"/>
              <a:pPr/>
              <a:t>25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718946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7A68D-F82B-46E9-84F7-41769F73EDB3}" type="slidenum">
              <a:rPr lang="el-GR" smtClean="0"/>
              <a:pPr/>
              <a:t>27</a:t>
            </a:fld>
            <a:endParaRPr lang="el-GR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mtClean="0"/>
              <a:t>Πρόκειται για 12 ελλειψοειδείς μπάλες που μιμούνται τον όρχι και έχουν όγκο από 1 έως 25 </a:t>
            </a:r>
            <a:r>
              <a:rPr lang="en-US" smtClean="0"/>
              <a:t>millilitres.</a:t>
            </a:r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100797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  <p:sp>
        <p:nvSpPr>
          <p:cNvPr id="962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AB4CA-7A16-4DBA-BA0F-32C1BCC27EB4}" type="slidenum">
              <a:rPr lang="el-GR" smtClean="0"/>
              <a:pPr/>
              <a:t>38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129163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7883C-B663-497D-B0F2-085ACB984474}" type="slidenum">
              <a:rPr lang="el-GR" smtClean="0"/>
              <a:pPr/>
              <a:t>39</a:t>
            </a:fld>
            <a:endParaRPr lang="el-GR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dirty="0" smtClean="0"/>
              <a:t>Η </a:t>
            </a:r>
            <a:r>
              <a:rPr lang="el-GR" b="1" dirty="0" smtClean="0"/>
              <a:t>υδροκήλη </a:t>
            </a:r>
            <a:r>
              <a:rPr lang="el-GR" dirty="0" smtClean="0"/>
              <a:t>παριστά συλλογή υγρού στον ελυτροειδή χιτώνα που περιβάλλει τον </a:t>
            </a:r>
            <a:r>
              <a:rPr lang="el-GR" dirty="0" err="1" smtClean="0"/>
              <a:t>όρχι</a:t>
            </a:r>
            <a:r>
              <a:rPr lang="el-GR" dirty="0" smtClean="0"/>
              <a:t>. Όταν είναι μεγάλη μπορεί  να επισημανθεί και κλινικά. Η αιτιολογία της μπορεί να είναι ιδιοπαθής ή δευτεροπαθής, να συνοδεύει φλεγμονή, συστροφή, τραύμα και σπανίως, ιδίως στα παιδιά κακοήθεια. Η παρουσία μικρής υδροκήλης, με απουσία άλλων ευρημάτων από το υπερηχογράφημα, το ιστορικό ή την κλινική εξέταση, θεωρείται άνευ σημασίας.</a:t>
            </a:r>
          </a:p>
          <a:p>
            <a:pPr eaLnBrk="1" hangingPunct="1"/>
            <a:endParaRPr lang="el-GR" dirty="0" smtClean="0"/>
          </a:p>
          <a:p>
            <a:pPr eaLnBrk="1" hangingPunct="1"/>
            <a:r>
              <a:rPr lang="el-GR" dirty="0" smtClean="0"/>
              <a:t>Στην περίπτωση </a:t>
            </a:r>
            <a:r>
              <a:rPr lang="el-GR" dirty="0" err="1" smtClean="0"/>
              <a:t>αζωοσπερμικών</a:t>
            </a:r>
            <a:r>
              <a:rPr lang="el-GR" dirty="0" smtClean="0"/>
              <a:t> ανδρών γίνεται συλλογή σπερματοζωαρίων από τον </a:t>
            </a:r>
            <a:r>
              <a:rPr lang="el-GR" dirty="0" err="1" smtClean="0"/>
              <a:t>όρχι</a:t>
            </a:r>
            <a:r>
              <a:rPr lang="el-GR" dirty="0" smtClean="0"/>
              <a:t> με την τεχνική </a:t>
            </a:r>
            <a:r>
              <a:rPr lang="en-US" b="1" dirty="0" smtClean="0"/>
              <a:t>TESE</a:t>
            </a:r>
            <a:r>
              <a:rPr lang="en-US" dirty="0" smtClean="0"/>
              <a:t>. </a:t>
            </a:r>
            <a:r>
              <a:rPr lang="el-GR" dirty="0" smtClean="0"/>
              <a:t>Ακολουθεί </a:t>
            </a:r>
            <a:r>
              <a:rPr lang="el-GR" dirty="0" err="1" smtClean="0"/>
              <a:t>μικρογονιμοποίηση</a:t>
            </a:r>
            <a:r>
              <a:rPr lang="el-GR" dirty="0" smtClean="0"/>
              <a:t> </a:t>
            </a:r>
            <a:r>
              <a:rPr lang="en-US" dirty="0" smtClean="0"/>
              <a:t>ICSI.</a:t>
            </a:r>
            <a:r>
              <a:rPr lang="el-GR" dirty="0" smtClean="0"/>
              <a:t> </a:t>
            </a:r>
          </a:p>
          <a:p>
            <a:pPr eaLnBrk="1" hangingPunct="1"/>
            <a:endParaRPr lang="el-GR" dirty="0" smtClean="0"/>
          </a:p>
          <a:p>
            <a:pPr eaLnBrk="1" hangingPunct="1"/>
            <a:r>
              <a:rPr lang="el-GR" dirty="0" smtClean="0"/>
              <a:t>Ιδιαίτερα σημαντική είναι η συμβολή της υπερηχογραφίας στην διερεύνηση της </a:t>
            </a:r>
            <a:r>
              <a:rPr lang="el-GR" b="1" dirty="0" smtClean="0"/>
              <a:t>κρυψορχίας</a:t>
            </a:r>
            <a:r>
              <a:rPr lang="el-GR" dirty="0" smtClean="0"/>
              <a:t> και στην αναζήτηση του απόντος από το όσχεο </a:t>
            </a:r>
            <a:r>
              <a:rPr lang="el-GR" dirty="0" err="1" smtClean="0"/>
              <a:t>όρχι</a:t>
            </a:r>
            <a:r>
              <a:rPr lang="el-GR" dirty="0" smtClean="0"/>
              <a:t>. Η αναζήτηση αυτή γίνεται τόσο στον βουβωνικό πόρο όσο και, σπανιότερα, σε άλλες περιοχές, όπως στο περίνεο και στο μηρό (έκτοπος όρχις).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 </a:t>
            </a:r>
            <a:r>
              <a:rPr lang="el-GR" dirty="0" err="1" smtClean="0"/>
              <a:t>Κιρσοκήλη</a:t>
            </a:r>
            <a:r>
              <a:rPr lang="el-GR" dirty="0" smtClean="0"/>
              <a:t> είναι η διόγκωση αγγείων του </a:t>
            </a:r>
            <a:r>
              <a:rPr lang="el-GR" dirty="0" err="1" smtClean="0"/>
              <a:t>όρχι</a:t>
            </a:r>
            <a:r>
              <a:rPr lang="el-GR" dirty="0" smtClean="0"/>
              <a:t>. Είναι η συχνότερη αιτία ανδρικής </a:t>
            </a:r>
            <a:r>
              <a:rPr lang="el-GR" dirty="0" err="1" smtClean="0"/>
              <a:t>υπογονιμότητας</a:t>
            </a:r>
            <a:r>
              <a:rPr lang="el-GR" dirty="0" smtClean="0"/>
              <a:t>. Ελέγχεται με έγχρωμο </a:t>
            </a:r>
            <a:r>
              <a:rPr lang="en-US" dirty="0" err="1" smtClean="0"/>
              <a:t>doppler</a:t>
            </a:r>
            <a:r>
              <a:rPr lang="en-US" dirty="0" smtClean="0"/>
              <a:t> </a:t>
            </a:r>
            <a:r>
              <a:rPr lang="el-GR" dirty="0" smtClean="0"/>
              <a:t>με τον ασθενή σε ύπτια ή όρθια θέση.</a:t>
            </a:r>
          </a:p>
        </p:txBody>
      </p:sp>
    </p:spTree>
    <p:extLst>
      <p:ext uri="{BB962C8B-B14F-4D97-AF65-F5344CB8AC3E}">
        <p14:creationId xmlns="" xmlns:p14="http://schemas.microsoft.com/office/powerpoint/2010/main" val="3910110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2AC52-AB73-4880-BEF0-28449E133091}" type="slidenum">
              <a:rPr lang="el-GR" smtClean="0"/>
              <a:pPr/>
              <a:t>40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227600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  <p:sp>
        <p:nvSpPr>
          <p:cNvPr id="993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522C9-1793-42B7-BB4A-63A335A240EF}" type="slidenum">
              <a:rPr lang="el-GR" smtClean="0"/>
              <a:pPr/>
              <a:t>41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686729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7829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Παράδειγμα προηγούμενης</a:t>
            </a:r>
            <a:r>
              <a:rPr lang="el-GR" baseline="0" dirty="0" smtClean="0"/>
              <a:t> διαφάνειας</a:t>
            </a:r>
            <a:endParaRPr lang="en-US" baseline="0" dirty="0" smtClean="0"/>
          </a:p>
          <a:p>
            <a:r>
              <a:rPr lang="en-US" baseline="0" dirty="0" smtClean="0"/>
              <a:t>2</a:t>
            </a:r>
            <a:r>
              <a:rPr lang="el-GR" baseline="30000" dirty="0" smtClean="0"/>
              <a:t>η</a:t>
            </a:r>
            <a:r>
              <a:rPr lang="el-GR" baseline="0" dirty="0" smtClean="0"/>
              <a:t> πρόταση </a:t>
            </a:r>
            <a:r>
              <a:rPr lang="en-US" dirty="0" smtClean="0">
                <a:hlinkClick r:id="rId3"/>
              </a:rPr>
              <a:t>http://en.wikipedia.org/wiki/File:Seminiferous_tubule_and_sperm_low_mag.jpg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8576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92083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Παράδειγμα προηγούμενης</a:t>
            </a:r>
            <a:r>
              <a:rPr lang="el-GR" baseline="0" dirty="0" smtClean="0"/>
              <a:t> διαφάνειας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3208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5 </a:t>
            </a:r>
            <a:r>
              <a:rPr lang="en-US" dirty="0" smtClean="0">
                <a:hlinkClick r:id="rId3"/>
              </a:rPr>
              <a:t>http://pikabu.ru/story/moya_staraya_fotka_564222</a:t>
            </a:r>
            <a:r>
              <a:rPr lang="el-GR" dirty="0" smtClean="0"/>
              <a:t>  Εντάξει </a:t>
            </a:r>
            <a:r>
              <a:rPr lang="el-GR" smtClean="0"/>
              <a:t>είναι αυτό.</a:t>
            </a:r>
            <a:endParaRPr lang="en-US" dirty="0" smtClean="0"/>
          </a:p>
          <a:p>
            <a:r>
              <a:rPr lang="en-US" dirty="0" smtClean="0"/>
              <a:t>Video </a:t>
            </a:r>
            <a:r>
              <a:rPr lang="en-US" dirty="0" smtClean="0">
                <a:hlinkClick r:id="rId4"/>
              </a:rPr>
              <a:t>http://commons.wikimedia.org/wiki/File:Genotype-Independent-Transmission-of-Transgenic-Fluorophore-Protein-by-Boar-Spermatozoa-pone.0027563.s006.ogv</a:t>
            </a:r>
            <a:endParaRPr lang="en-US" dirty="0" smtClean="0"/>
          </a:p>
          <a:p>
            <a:r>
              <a:rPr lang="el-GR" dirty="0" smtClean="0"/>
              <a:t>Για</a:t>
            </a:r>
            <a:r>
              <a:rPr lang="el-GR" baseline="0" dirty="0" smtClean="0"/>
              <a:t> την πρώτη εικόνα εναλλακτικά</a:t>
            </a:r>
            <a:r>
              <a:rPr lang="en-US" baseline="0" dirty="0" smtClean="0"/>
              <a:t>: http://en.wikipedia.org/wiki/File:Spermatozoa-human-1000x.jpg</a:t>
            </a:r>
            <a:endParaRPr lang="el-GR" baseline="0" dirty="0" smtClean="0"/>
          </a:p>
          <a:p>
            <a:r>
              <a:rPr lang="el-GR" baseline="0" dirty="0" smtClean="0"/>
              <a:t>Για την </a:t>
            </a:r>
            <a:r>
              <a:rPr lang="el-GR" baseline="0" dirty="0" err="1" smtClean="0"/>
              <a:t>δεύετρη</a:t>
            </a:r>
            <a:r>
              <a:rPr lang="el-GR" baseline="0" dirty="0" smtClean="0"/>
              <a:t> δεν βρέθηκε αντίστοιχη με άδεια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40857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2413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7495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749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A5DD2-9266-42CA-9D8F-B5A5AA23F5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4557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9B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nd/2.0/deed.en" TargetMode="External"/><Relationship Id="rId4" Type="http://schemas.openxmlformats.org/officeDocument/2006/relationships/hyperlink" Target="http://www.flickr.com/photos/wellcomeimages/5814253423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File:Spermatozoa-human-1000x.jpg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creativecommons.org/licenses/by-sa/3.0/deed.en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gonia.com/" TargetMode="Externa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Krantnejie" TargetMode="External"/><Relationship Id="rId4" Type="http://schemas.openxmlformats.org/officeDocument/2006/relationships/hyperlink" Target="http://commons.wikimedia.org/wiki/File:Testicle-histology-boar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Krantnejie" TargetMode="External"/><Relationship Id="rId4" Type="http://schemas.openxmlformats.org/officeDocument/2006/relationships/hyperlink" Target="http://commons.wikimedia.org/wiki/File:Testicle-histology-boar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en.wikipedia.org/wiki/File:1808_The_Anterior_Pituitary_Complex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       </a:t>
            </a:r>
            <a:r>
              <a:rPr lang="el-GR" sz="3200" b="0" dirty="0" smtClean="0"/>
              <a:t>Θεωρία </a:t>
            </a:r>
            <a:r>
              <a:rPr lang="el-GR" sz="3200" dirty="0" smtClean="0"/>
              <a:t>Μεθόδων Υποβοηθούμενης Αναπαραγωγής</a:t>
            </a:r>
            <a:endParaRPr lang="el-GR" sz="3200" dirty="0"/>
          </a:p>
        </p:txBody>
      </p:sp>
      <p:sp>
        <p:nvSpPr>
          <p:cNvPr id="9" name="Υπότιτλος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776863" cy="2140223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chemeClr val="tx1"/>
                </a:solidFill>
              </a:rPr>
              <a:t>Ενότητα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3: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Το ανδρικό γεννητικό σύστημα και αίτια ανδρικής </a:t>
            </a:r>
            <a:r>
              <a:rPr lang="el-GR" b="1" dirty="0" err="1" smtClean="0">
                <a:solidFill>
                  <a:schemeClr val="tx1"/>
                </a:solidFill>
              </a:rPr>
              <a:t>υπογονιμότητας</a:t>
            </a:r>
            <a:endParaRPr lang="el-GR" sz="2400" b="1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l-GR" sz="2400" dirty="0" smtClean="0">
                <a:solidFill>
                  <a:schemeClr val="tx1"/>
                </a:solidFill>
              </a:rPr>
              <a:t>Πέτρος </a:t>
            </a:r>
            <a:r>
              <a:rPr lang="el-GR" sz="2400" dirty="0" err="1" smtClean="0">
                <a:solidFill>
                  <a:schemeClr val="tx1"/>
                </a:solidFill>
              </a:rPr>
              <a:t>Καρκαλούσος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l-GR" sz="2400" dirty="0" smtClean="0">
                <a:solidFill>
                  <a:schemeClr val="tx1"/>
                </a:solidFill>
              </a:rPr>
              <a:t>Μαρία </a:t>
            </a:r>
            <a:r>
              <a:rPr lang="el-GR" sz="2400" dirty="0" err="1" smtClean="0">
                <a:solidFill>
                  <a:schemeClr val="tx1"/>
                </a:solidFill>
              </a:rPr>
              <a:t>Βενετίκου</a:t>
            </a:r>
            <a:endParaRPr lang="el-GR" sz="2400" dirty="0" smtClean="0">
              <a:solidFill>
                <a:schemeClr val="tx1"/>
              </a:solidFill>
            </a:endParaRPr>
          </a:p>
          <a:p>
            <a:r>
              <a:rPr lang="el-GR" sz="2400" dirty="0" smtClean="0"/>
              <a:t>Μέρος Ι</a:t>
            </a:r>
            <a:endParaRPr lang="el-GR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53285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5733256"/>
            <a:ext cx="1971675" cy="7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6581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Τίτλος 1"/>
          <p:cNvSpPr txBox="1">
            <a:spLocks/>
          </p:cNvSpPr>
          <p:nvPr/>
        </p:nvSpPr>
        <p:spPr>
          <a:xfrm>
            <a:off x="611560" y="260648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παραγωγή των σπερματοζωαρίων </a:t>
            </a:r>
            <a:b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 </a:t>
            </a: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από 2)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251520" y="1844824"/>
            <a:ext cx="417646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Οι διαδοχικές διαιρέσεις των ανδρικών γαμετών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86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του σπερματοζωαρίου</a:t>
            </a:r>
            <a:endParaRPr lang="el-GR" dirty="0"/>
          </a:p>
        </p:txBody>
      </p:sp>
      <p:pic>
        <p:nvPicPr>
          <p:cNvPr id="8194" name="Picture 2" descr="http://farm4.staticflickr.com/3441/5814253423_4340d984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36" t="2607" b="10609"/>
          <a:stretch/>
        </p:blipFill>
        <p:spPr bwMode="auto">
          <a:xfrm>
            <a:off x="1080186" y="1144353"/>
            <a:ext cx="7272808" cy="5161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41" y="5884953"/>
            <a:ext cx="13132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err="1" smtClean="0">
                <a:latin typeface="+mn-lt"/>
              </a:rPr>
              <a:t>Ακρόσωμα</a:t>
            </a:r>
            <a:endParaRPr lang="el-GR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4306" y="5107025"/>
            <a:ext cx="117128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Πυρήνας </a:t>
            </a:r>
            <a:endParaRPr lang="el-GR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3514" y="3724148"/>
            <a:ext cx="93275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Κεφάλι</a:t>
            </a:r>
            <a:endParaRPr lang="el-GR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597" y="2455249"/>
            <a:ext cx="10639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Αυχένας</a:t>
            </a:r>
            <a:endParaRPr lang="el-GR" sz="2000" dirty="0">
              <a:latin typeface="+mn-lt"/>
            </a:endParaRPr>
          </a:p>
        </p:txBody>
      </p:sp>
      <p:sp>
        <p:nvSpPr>
          <p:cNvPr id="8" name="Δεξιό άγκιστρο 7"/>
          <p:cNvSpPr/>
          <p:nvPr/>
        </p:nvSpPr>
        <p:spPr>
          <a:xfrm>
            <a:off x="1658508" y="3530682"/>
            <a:ext cx="432048" cy="1761009"/>
          </a:xfrm>
          <a:prstGeom prst="rightBrace">
            <a:avLst/>
          </a:prstGeom>
          <a:noFill/>
          <a:ln w="25400">
            <a:solidFill>
              <a:schemeClr val="bg1"/>
            </a:solidFill>
          </a:ln>
          <a:scene3d>
            <a:camera prst="orthographicFront">
              <a:rot lat="0" lon="0" rev="75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ιό άγκιστρο 10"/>
          <p:cNvSpPr/>
          <p:nvPr/>
        </p:nvSpPr>
        <p:spPr>
          <a:xfrm>
            <a:off x="3452258" y="2332471"/>
            <a:ext cx="432048" cy="1761009"/>
          </a:xfrm>
          <a:prstGeom prst="rightBrace">
            <a:avLst/>
          </a:prstGeom>
          <a:noFill/>
          <a:ln w="25400">
            <a:solidFill>
              <a:schemeClr val="bg1"/>
            </a:solidFill>
          </a:ln>
          <a:scene3d>
            <a:camera prst="orthographicFront">
              <a:rot lat="0" lon="0" rev="75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Ευθεία γραμμή σύνδεσης 9"/>
          <p:cNvCxnSpPr>
            <a:stCxn id="3" idx="1"/>
          </p:cNvCxnSpPr>
          <p:nvPr/>
        </p:nvCxnSpPr>
        <p:spPr>
          <a:xfrm flipH="1" flipV="1">
            <a:off x="1874533" y="6069619"/>
            <a:ext cx="1395508" cy="1538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 flipH="1" flipV="1">
            <a:off x="2987824" y="5107025"/>
            <a:ext cx="896482" cy="18466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97240" y="4435526"/>
            <a:ext cx="15143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err="1" smtClean="0">
                <a:latin typeface="+mn-lt"/>
              </a:rPr>
              <a:t>Κεντρόσωμα</a:t>
            </a:r>
            <a:endParaRPr lang="el-GR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3734603"/>
            <a:ext cx="15399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Μιτοχόνδρια</a:t>
            </a:r>
            <a:endParaRPr lang="el-GR" sz="20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9963" y="1734012"/>
            <a:ext cx="7697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Ουρά</a:t>
            </a:r>
            <a:endParaRPr lang="el-GR" sz="2000" dirty="0">
              <a:latin typeface="+mn-lt"/>
            </a:endParaRPr>
          </a:p>
        </p:txBody>
      </p:sp>
      <p:cxnSp>
        <p:nvCxnSpPr>
          <p:cNvPr id="21" name="Ευθεία γραμμή σύνδεσης 20"/>
          <p:cNvCxnSpPr/>
          <p:nvPr/>
        </p:nvCxnSpPr>
        <p:spPr>
          <a:xfrm flipH="1" flipV="1">
            <a:off x="3436065" y="4572350"/>
            <a:ext cx="861176" cy="6323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 flipH="1" flipV="1">
            <a:off x="4469947" y="3724148"/>
            <a:ext cx="750125" cy="200055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>
            <a:stCxn id="16" idx="1"/>
          </p:cNvCxnSpPr>
          <p:nvPr/>
        </p:nvCxnSpPr>
        <p:spPr>
          <a:xfrm flipH="1">
            <a:off x="4297240" y="3934658"/>
            <a:ext cx="92283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6"/>
          <p:cNvSpPr/>
          <p:nvPr/>
        </p:nvSpPr>
        <p:spPr>
          <a:xfrm>
            <a:off x="3353866" y="6306136"/>
            <a:ext cx="2725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B0007805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Sperm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cell”, by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Wellcome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Images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BY-NC-ND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5521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Τα σπερματοζωάρια σε ηλεκτρονικό </a:t>
            </a:r>
            <a:r>
              <a:rPr lang="el-GR" dirty="0" smtClean="0"/>
              <a:t>μικροσκόπιο</a:t>
            </a:r>
            <a:endParaRPr lang="el-GR" dirty="0"/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753084" y="5007080"/>
            <a:ext cx="3598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Φυσιολογικό σπερματοζωάριο       </a:t>
            </a:r>
          </a:p>
        </p:txBody>
      </p:sp>
      <p:pic>
        <p:nvPicPr>
          <p:cNvPr id="15363" name="Picture 7" descr="29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16113"/>
            <a:ext cx="373697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4779963" y="4623483"/>
            <a:ext cx="367347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Παθολογικό σπερματοζωάριο 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με περιελιγμένη ουρά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65109"/>
            <a:ext cx="1872208" cy="2958374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977028" y="4649531"/>
            <a:ext cx="2946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Spermatozoa-human-1000x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by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Forskerunv available under public domain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56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 </a:t>
            </a:r>
            <a:r>
              <a:rPr lang="el-GR" dirty="0"/>
              <a:t>παραγωγή του </a:t>
            </a:r>
            <a:r>
              <a:rPr lang="el-GR" dirty="0" smtClean="0"/>
              <a:t>σπέρματος</a:t>
            </a:r>
            <a:endParaRPr lang="el-GR" dirty="0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95288" y="1084690"/>
            <a:ext cx="84963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Η παραγωγή των σπερματοζωαρίων ελέγχεται από τις </a:t>
            </a:r>
            <a:r>
              <a:rPr lang="en-US" altLang="el-GR" sz="2200" dirty="0">
                <a:latin typeface="+mn-lt"/>
              </a:rPr>
              <a:t>LH </a:t>
            </a:r>
            <a:r>
              <a:rPr lang="el-GR" altLang="el-GR" sz="2200" dirty="0">
                <a:latin typeface="+mn-lt"/>
              </a:rPr>
              <a:t>και </a:t>
            </a:r>
            <a:r>
              <a:rPr lang="en-US" altLang="el-GR" sz="2200" dirty="0">
                <a:latin typeface="+mn-lt"/>
              </a:rPr>
              <a:t>FSH</a:t>
            </a:r>
            <a:r>
              <a:rPr lang="el-GR" altLang="el-GR" sz="2200" dirty="0">
                <a:latin typeface="+mn-lt"/>
              </a:rPr>
              <a:t> (</a:t>
            </a:r>
            <a:r>
              <a:rPr lang="el-GR" altLang="el-GR" sz="2200" dirty="0" err="1">
                <a:latin typeface="+mn-lt"/>
              </a:rPr>
              <a:t>γοναδοτροπίνες</a:t>
            </a:r>
            <a:r>
              <a:rPr lang="el-GR" altLang="el-GR" sz="2200" dirty="0">
                <a:latin typeface="+mn-lt"/>
              </a:rPr>
              <a:t>) και την Τεστοστερόνη (ανδρογόνο)</a:t>
            </a:r>
            <a:r>
              <a:rPr lang="en-US" altLang="el-GR" sz="2200" dirty="0">
                <a:latin typeface="+mn-lt"/>
              </a:rPr>
              <a:t>. 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250825" y="1930063"/>
            <a:ext cx="8496300" cy="494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800"/>
              </a:spcBef>
              <a:buFontTx/>
              <a:buAutoNum type="arabicPeriod"/>
            </a:pPr>
            <a:r>
              <a:rPr lang="en-US" altLang="el-GR" sz="2200" dirty="0">
                <a:latin typeface="+mn-lt"/>
              </a:rPr>
              <a:t>H </a:t>
            </a:r>
            <a:r>
              <a:rPr lang="en-US" altLang="el-GR" sz="2200" b="1" dirty="0">
                <a:solidFill>
                  <a:srgbClr val="9B0000"/>
                </a:solidFill>
                <a:latin typeface="+mn-lt"/>
              </a:rPr>
              <a:t>LH</a:t>
            </a:r>
            <a:r>
              <a:rPr lang="en-US" altLang="el-GR" sz="2200" dirty="0">
                <a:latin typeface="+mn-lt"/>
              </a:rPr>
              <a:t> (</a:t>
            </a:r>
            <a:r>
              <a:rPr lang="el-GR" altLang="el-GR" sz="2200" dirty="0" err="1">
                <a:latin typeface="+mn-lt"/>
              </a:rPr>
              <a:t>ωχρινοπρόπος</a:t>
            </a:r>
            <a:r>
              <a:rPr lang="el-GR" altLang="el-GR" sz="2200" dirty="0">
                <a:latin typeface="+mn-lt"/>
              </a:rPr>
              <a:t> ορμόνη) δρα στα κύτταρα </a:t>
            </a:r>
            <a:r>
              <a:rPr lang="en-US" altLang="el-GR" sz="2200" b="1" dirty="0" err="1">
                <a:solidFill>
                  <a:srgbClr val="9B0000"/>
                </a:solidFill>
                <a:latin typeface="+mn-lt"/>
              </a:rPr>
              <a:t>Leydig</a:t>
            </a:r>
            <a:r>
              <a:rPr lang="en-US" altLang="el-GR" sz="2200" b="1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altLang="el-GR" sz="2200" b="1" dirty="0">
                <a:solidFill>
                  <a:srgbClr val="9B0000"/>
                </a:solidFill>
                <a:latin typeface="+mn-lt"/>
              </a:rPr>
              <a:t>του </a:t>
            </a:r>
            <a:r>
              <a:rPr lang="el-GR" altLang="el-GR" sz="2200" b="1" dirty="0" err="1">
                <a:solidFill>
                  <a:srgbClr val="9B0000"/>
                </a:solidFill>
                <a:latin typeface="+mn-lt"/>
              </a:rPr>
              <a:t>όρχι</a:t>
            </a:r>
            <a:r>
              <a:rPr lang="el-GR" altLang="el-GR" sz="2200" b="1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και παράγει τεστοστερόνη.</a:t>
            </a: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buFontTx/>
              <a:buAutoNum type="arabicPeriod"/>
            </a:pPr>
            <a:r>
              <a:rPr lang="el-GR" altLang="el-GR" sz="2200" dirty="0">
                <a:latin typeface="+mn-lt"/>
              </a:rPr>
              <a:t>Η </a:t>
            </a:r>
            <a:r>
              <a:rPr lang="en-US" altLang="el-GR" sz="2200" b="1" dirty="0">
                <a:solidFill>
                  <a:srgbClr val="9B0000"/>
                </a:solidFill>
                <a:latin typeface="+mn-lt"/>
              </a:rPr>
              <a:t>FSH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(</a:t>
            </a:r>
            <a:r>
              <a:rPr lang="el-GR" altLang="el-GR" sz="2200" dirty="0" err="1">
                <a:latin typeface="+mn-lt"/>
              </a:rPr>
              <a:t>θυλακιοτρόπος</a:t>
            </a:r>
            <a:r>
              <a:rPr lang="el-GR" altLang="el-GR" sz="2200" dirty="0">
                <a:latin typeface="+mn-lt"/>
              </a:rPr>
              <a:t> ορμόνη) μαζί με την </a:t>
            </a:r>
            <a:r>
              <a:rPr lang="el-GR" altLang="el-GR" sz="2200" b="1" dirty="0">
                <a:solidFill>
                  <a:srgbClr val="9B0000"/>
                </a:solidFill>
                <a:latin typeface="+mn-lt"/>
              </a:rPr>
              <a:t>Τεστοστερόνη</a:t>
            </a:r>
            <a:r>
              <a:rPr lang="el-GR" altLang="el-GR" sz="22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διεγείρει τα κύτταρα </a:t>
            </a:r>
            <a:r>
              <a:rPr lang="en-US" altLang="el-GR" sz="2200" b="1" dirty="0" err="1">
                <a:solidFill>
                  <a:srgbClr val="9B0000"/>
                </a:solidFill>
                <a:latin typeface="+mn-lt"/>
              </a:rPr>
              <a:t>Sertoli</a:t>
            </a:r>
            <a:r>
              <a:rPr lang="en-US" altLang="el-GR" sz="2200" b="1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altLang="el-GR" sz="2200" b="1" dirty="0">
                <a:solidFill>
                  <a:srgbClr val="9B0000"/>
                </a:solidFill>
                <a:latin typeface="+mn-lt"/>
              </a:rPr>
              <a:t>των σπερματικών επιθηλιακών σωληναρίων </a:t>
            </a:r>
            <a:r>
              <a:rPr lang="el-GR" altLang="el-GR" sz="2200" dirty="0">
                <a:latin typeface="+mn-lt"/>
              </a:rPr>
              <a:t>τα οποία παράγουν σπερματοζωάρια.</a:t>
            </a: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buFontTx/>
              <a:buAutoNum type="arabicPeriod"/>
            </a:pPr>
            <a:r>
              <a:rPr lang="el-GR" altLang="el-GR" sz="2200" dirty="0">
                <a:latin typeface="+mn-lt"/>
              </a:rPr>
              <a:t>Τα σπερματοζωάρια περνούν στη συνέχεια στην </a:t>
            </a:r>
            <a:r>
              <a:rPr lang="el-GR" altLang="el-GR" sz="2200" b="1" dirty="0">
                <a:solidFill>
                  <a:srgbClr val="9B0000"/>
                </a:solidFill>
                <a:latin typeface="+mn-lt"/>
              </a:rPr>
              <a:t>επιδιδυμίδα</a:t>
            </a:r>
            <a:r>
              <a:rPr lang="el-GR" altLang="el-GR" sz="2200" dirty="0">
                <a:latin typeface="+mn-lt"/>
              </a:rPr>
              <a:t>, όπου μετά από 18 έως 24 ώρες, αποκτούν κινητικότητα. </a:t>
            </a: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buFontTx/>
              <a:buAutoNum type="arabicPeriod"/>
            </a:pPr>
            <a:r>
              <a:rPr lang="el-GR" altLang="el-GR" sz="2200" dirty="0">
                <a:latin typeface="+mn-lt"/>
              </a:rPr>
              <a:t>Κατόπιν το ώριμο σπέρμα μετακινείται μέσω του σπερματικού πόρου και αποθηκεύεται στις </a:t>
            </a:r>
            <a:r>
              <a:rPr lang="el-GR" altLang="el-GR" sz="2200" b="1" dirty="0" err="1">
                <a:solidFill>
                  <a:srgbClr val="9B0000"/>
                </a:solidFill>
                <a:latin typeface="+mn-lt"/>
              </a:rPr>
              <a:t>σπερματοδόχες</a:t>
            </a:r>
            <a:r>
              <a:rPr lang="el-GR" altLang="el-GR" sz="2200" b="1" dirty="0">
                <a:solidFill>
                  <a:srgbClr val="9B0000"/>
                </a:solidFill>
                <a:latin typeface="+mn-lt"/>
              </a:rPr>
              <a:t> κύστεις </a:t>
            </a:r>
            <a:r>
              <a:rPr lang="el-GR" altLang="el-GR" sz="2200" dirty="0">
                <a:latin typeface="+mn-lt"/>
              </a:rPr>
              <a:t>μέχρι την εκσπερμάτιση. </a:t>
            </a: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buFontTx/>
              <a:buAutoNum type="arabicPeriod"/>
            </a:pPr>
            <a:r>
              <a:rPr lang="el-GR" altLang="el-GR" sz="2200" dirty="0">
                <a:latin typeface="+mn-lt"/>
              </a:rPr>
              <a:t>Η όλη διαδικασία (1 – 5) διαρκεί 72 μέρες.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763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σύσταση του </a:t>
            </a:r>
            <a:r>
              <a:rPr lang="el-GR" dirty="0" smtClean="0"/>
              <a:t>σπέρματος</a:t>
            </a:r>
            <a:endParaRPr lang="el-GR" dirty="0"/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539749" y="1340768"/>
            <a:ext cx="8353425" cy="49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3538" indent="-363538" eaLnBrk="1" hangingPunct="1">
              <a:lnSpc>
                <a:spcPct val="125000"/>
              </a:lnSpc>
              <a:spcBef>
                <a:spcPct val="40000"/>
              </a:spcBef>
            </a:pPr>
            <a:r>
              <a:rPr lang="el-GR" altLang="el-GR" sz="2400" dirty="0" smtClean="0">
                <a:latin typeface="+mn-lt"/>
              </a:rPr>
              <a:t>Το </a:t>
            </a:r>
            <a:r>
              <a:rPr lang="el-GR" altLang="el-GR" sz="2400" dirty="0">
                <a:latin typeface="+mn-lt"/>
              </a:rPr>
              <a:t>σπέρμα είναι υγρό</a:t>
            </a:r>
            <a:r>
              <a:rPr lang="el-GR" altLang="el-GR" sz="2400" b="1" dirty="0">
                <a:latin typeface="+mn-lt"/>
              </a:rPr>
              <a:t>, </a:t>
            </a:r>
            <a:r>
              <a:rPr lang="el-GR" altLang="el-GR" sz="2400" dirty="0">
                <a:latin typeface="+mn-lt"/>
              </a:rPr>
              <a:t>παχύρευστο, υπόλευκο, με χαρακτηριστική </a:t>
            </a:r>
            <a:r>
              <a:rPr lang="el-GR" altLang="el-GR" sz="2400" dirty="0" smtClean="0">
                <a:latin typeface="+mn-lt"/>
              </a:rPr>
              <a:t>οσμή,</a:t>
            </a:r>
            <a:endParaRPr lang="el-GR" altLang="el-GR" sz="2400" dirty="0">
              <a:latin typeface="+mn-lt"/>
            </a:endParaRPr>
          </a:p>
          <a:p>
            <a:pPr eaLnBrk="1" hangingPunct="1">
              <a:lnSpc>
                <a:spcPct val="125000"/>
              </a:lnSpc>
              <a:spcBef>
                <a:spcPct val="40000"/>
              </a:spcBef>
            </a:pPr>
            <a:r>
              <a:rPr lang="el-GR" altLang="el-GR" sz="2400" dirty="0">
                <a:latin typeface="+mn-lt"/>
              </a:rPr>
              <a:t>   Το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2% είναι </a:t>
            </a:r>
            <a:r>
              <a:rPr lang="el-GR" altLang="el-GR" sz="2400" b="1" dirty="0" smtClean="0">
                <a:solidFill>
                  <a:srgbClr val="9B0000"/>
                </a:solidFill>
                <a:latin typeface="+mn-lt"/>
              </a:rPr>
              <a:t>σπερματοζωάρια,</a:t>
            </a:r>
            <a:endParaRPr lang="el-GR" altLang="el-GR" sz="2400" b="1" dirty="0">
              <a:solidFill>
                <a:srgbClr val="9B0000"/>
              </a:solidFill>
              <a:latin typeface="+mn-lt"/>
            </a:endParaRPr>
          </a:p>
          <a:p>
            <a:pPr eaLnBrk="1" hangingPunct="1">
              <a:lnSpc>
                <a:spcPct val="125000"/>
              </a:lnSpc>
              <a:spcBef>
                <a:spcPct val="40000"/>
              </a:spcBef>
            </a:pPr>
            <a:r>
              <a:rPr lang="el-GR" altLang="el-GR" sz="2400" dirty="0">
                <a:latin typeface="+mn-lt"/>
              </a:rPr>
              <a:t>   Το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98% είναι το σπερματικό υγρό</a:t>
            </a:r>
            <a:r>
              <a:rPr lang="el-GR" altLang="el-GR" sz="2400" dirty="0">
                <a:latin typeface="+mn-lt"/>
              </a:rPr>
              <a:t>. Από </a:t>
            </a:r>
            <a:r>
              <a:rPr lang="el-GR" altLang="el-GR" sz="2400" dirty="0" smtClean="0">
                <a:latin typeface="+mn-lt"/>
              </a:rPr>
              <a:t>αυτό</a:t>
            </a:r>
            <a:r>
              <a:rPr lang="en-US" altLang="el-GR" sz="2400" dirty="0" smtClean="0">
                <a:latin typeface="+mn-lt"/>
              </a:rPr>
              <a:t>:</a:t>
            </a:r>
            <a:endParaRPr lang="en-US" altLang="el-GR" sz="2400" dirty="0">
              <a:latin typeface="+mn-lt"/>
            </a:endParaRPr>
          </a:p>
          <a:p>
            <a:pPr lvl="1" eaLnBrk="1" hangingPunct="1">
              <a:lnSpc>
                <a:spcPct val="125000"/>
              </a:lnSpc>
              <a:spcBef>
                <a:spcPct val="40000"/>
              </a:spcBef>
              <a:buFontTx/>
              <a:buNone/>
            </a:pPr>
            <a:r>
              <a:rPr lang="en-US" altLang="el-GR" sz="2400" dirty="0">
                <a:latin typeface="+mn-lt"/>
              </a:rPr>
              <a:t>   - </a:t>
            </a:r>
            <a:r>
              <a:rPr lang="el-GR" altLang="el-GR" sz="2400" dirty="0">
                <a:latin typeface="+mn-lt"/>
              </a:rPr>
              <a:t>το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60%</a:t>
            </a:r>
            <a:r>
              <a:rPr lang="el-GR" altLang="el-GR" sz="2400" dirty="0">
                <a:solidFill>
                  <a:srgbClr val="CC3300"/>
                </a:solidFill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παράγεται από τις</a:t>
            </a:r>
            <a:r>
              <a:rPr lang="el-GR" altLang="el-GR" sz="2400" dirty="0">
                <a:solidFill>
                  <a:srgbClr val="CC3300"/>
                </a:solidFill>
                <a:latin typeface="+mn-lt"/>
              </a:rPr>
              <a:t> </a:t>
            </a:r>
            <a:r>
              <a:rPr lang="el-GR" altLang="el-GR" sz="2400" b="1" dirty="0" err="1">
                <a:solidFill>
                  <a:srgbClr val="9B0000"/>
                </a:solidFill>
                <a:latin typeface="+mn-lt"/>
              </a:rPr>
              <a:t>σπερματοδόχες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altLang="el-GR" sz="2400" b="1" dirty="0" smtClean="0">
                <a:solidFill>
                  <a:srgbClr val="9B0000"/>
                </a:solidFill>
                <a:latin typeface="+mn-lt"/>
              </a:rPr>
              <a:t>κύστες,</a:t>
            </a:r>
            <a:endParaRPr lang="el-GR" altLang="el-GR" sz="2400" b="1" dirty="0">
              <a:solidFill>
                <a:srgbClr val="9B0000"/>
              </a:solidFill>
              <a:latin typeface="+mn-lt"/>
            </a:endParaRPr>
          </a:p>
          <a:p>
            <a:pPr lvl="1" eaLnBrk="1" hangingPunct="1">
              <a:lnSpc>
                <a:spcPct val="125000"/>
              </a:lnSpc>
              <a:spcBef>
                <a:spcPct val="4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   - το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20%</a:t>
            </a:r>
            <a:r>
              <a:rPr lang="el-GR" altLang="el-GR" sz="2400" dirty="0">
                <a:solidFill>
                  <a:srgbClr val="CC3300"/>
                </a:solidFill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παράγεται από το</a:t>
            </a:r>
            <a:r>
              <a:rPr lang="el-GR" altLang="el-GR" sz="2400" dirty="0">
                <a:solidFill>
                  <a:srgbClr val="CC3300"/>
                </a:solidFill>
                <a:latin typeface="+mn-lt"/>
              </a:rPr>
              <a:t> </a:t>
            </a:r>
            <a:r>
              <a:rPr lang="el-GR" altLang="el-GR" sz="2400" b="1" dirty="0" smtClean="0">
                <a:solidFill>
                  <a:srgbClr val="9B0000"/>
                </a:solidFill>
                <a:latin typeface="+mn-lt"/>
              </a:rPr>
              <a:t>προστάτη,</a:t>
            </a:r>
            <a:endParaRPr lang="el-GR" altLang="el-GR" sz="2400" b="1" dirty="0">
              <a:solidFill>
                <a:srgbClr val="9B0000"/>
              </a:solidFill>
              <a:latin typeface="+mn-lt"/>
            </a:endParaRPr>
          </a:p>
          <a:p>
            <a:pPr lvl="1" eaLnBrk="1" hangingPunct="1">
              <a:lnSpc>
                <a:spcPct val="125000"/>
              </a:lnSpc>
              <a:spcBef>
                <a:spcPct val="4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   - το υπόλοιπο 20% από τους σπερματικούς πόρους, τους </a:t>
            </a:r>
            <a:r>
              <a:rPr lang="el-GR" altLang="el-GR" sz="2400" dirty="0" err="1">
                <a:latin typeface="+mn-lt"/>
              </a:rPr>
              <a:t>βολβουρηθραίους</a:t>
            </a:r>
            <a:r>
              <a:rPr lang="el-GR" altLang="el-GR" sz="2400" dirty="0">
                <a:latin typeface="+mn-lt"/>
              </a:rPr>
              <a:t> αδένες, τους ουρηθρικούς αδένες, την επιδιδυμίδα και τους όρχεις. 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19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 </a:t>
            </a:r>
            <a:r>
              <a:rPr lang="el-GR" dirty="0" smtClean="0"/>
              <a:t>εκσπερμάτιση</a:t>
            </a:r>
            <a:endParaRPr lang="el-GR" dirty="0"/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323528" y="1003767"/>
            <a:ext cx="88204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3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Όταν ο άνδρας εκσπερματίζει το σπέρμα από τις </a:t>
            </a:r>
            <a:r>
              <a:rPr lang="el-GR" altLang="el-GR" sz="2400" dirty="0" err="1">
                <a:latin typeface="+mn-lt"/>
              </a:rPr>
              <a:t>σπερματοδόχες</a:t>
            </a:r>
            <a:r>
              <a:rPr lang="el-GR" altLang="el-GR" sz="2400" dirty="0">
                <a:latin typeface="+mn-lt"/>
              </a:rPr>
              <a:t> κύστεις αναμιγνύεται με ένα υγρό που παράγεται από τον</a:t>
            </a:r>
            <a:r>
              <a:rPr lang="el-GR" altLang="el-GR" sz="24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προστάτη</a:t>
            </a:r>
            <a:r>
              <a:rPr lang="el-GR" altLang="el-GR" sz="24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και άλλους αδένες που παράγουν όλοι μαζί το λεγόμενο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σπερματικό υγρό</a:t>
            </a:r>
            <a:r>
              <a:rPr lang="el-GR" altLang="el-GR" sz="2400" dirty="0">
                <a:latin typeface="+mn-lt"/>
              </a:rPr>
              <a:t>. 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07504" y="2884605"/>
            <a:ext cx="9036496" cy="397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1000"/>
              </a:spcBef>
              <a:buFontTx/>
              <a:buNone/>
            </a:pPr>
            <a:r>
              <a:rPr lang="el-GR" altLang="el-GR" sz="2400" u="sng" dirty="0">
                <a:latin typeface="+mn-lt"/>
              </a:rPr>
              <a:t>Η εκσπερμάτιση </a:t>
            </a:r>
            <a:r>
              <a:rPr lang="el-GR" altLang="el-GR" sz="2400" u="sng" dirty="0" err="1">
                <a:latin typeface="+mn-lt"/>
              </a:rPr>
              <a:t>τμηματοποιείται</a:t>
            </a:r>
            <a:r>
              <a:rPr lang="el-GR" altLang="el-GR" sz="2400" u="sng" dirty="0">
                <a:latin typeface="+mn-lt"/>
              </a:rPr>
              <a:t> σε 3 κλάσματα</a:t>
            </a:r>
            <a:r>
              <a:rPr lang="el-GR" altLang="el-GR" sz="2400" dirty="0">
                <a:latin typeface="+mn-lt"/>
              </a:rPr>
              <a:t>:</a:t>
            </a:r>
          </a:p>
          <a:p>
            <a:pPr eaLnBrk="1" hangingPunct="1">
              <a:lnSpc>
                <a:spcPct val="114000"/>
              </a:lnSpc>
              <a:spcBef>
                <a:spcPts val="1000"/>
              </a:spcBef>
              <a:buFontTx/>
              <a:buNone/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Πρώτο κλάσμα</a:t>
            </a:r>
            <a:r>
              <a:rPr lang="el-GR" altLang="el-GR" sz="2400" dirty="0">
                <a:latin typeface="+mn-lt"/>
              </a:rPr>
              <a:t>: Εκκρίσεις </a:t>
            </a:r>
            <a:r>
              <a:rPr lang="el-GR" altLang="el-GR" sz="2400" dirty="0" err="1">
                <a:latin typeface="+mn-lt"/>
              </a:rPr>
              <a:t>βολβοουρηθρικών</a:t>
            </a:r>
            <a:r>
              <a:rPr lang="el-GR" altLang="el-GR" sz="2400" dirty="0">
                <a:latin typeface="+mn-lt"/>
              </a:rPr>
              <a:t> και ουρηθρικών αδένων.</a:t>
            </a:r>
          </a:p>
          <a:p>
            <a:pPr eaLnBrk="1" hangingPunct="1">
              <a:lnSpc>
                <a:spcPct val="114000"/>
              </a:lnSpc>
              <a:spcBef>
                <a:spcPts val="1000"/>
              </a:spcBef>
              <a:buFontTx/>
              <a:buNone/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Δεύτερο κλάσμα</a:t>
            </a:r>
            <a:r>
              <a:rPr lang="el-GR" altLang="el-GR" sz="2400" dirty="0">
                <a:latin typeface="+mn-lt"/>
              </a:rPr>
              <a:t>: Εκκρίσεις του προστάτη με κύριο προϊόν την όξινη </a:t>
            </a:r>
            <a:r>
              <a:rPr lang="el-GR" altLang="el-GR" sz="2400" dirty="0" err="1">
                <a:latin typeface="+mn-lt"/>
              </a:rPr>
              <a:t>φωσφατάση</a:t>
            </a:r>
            <a:r>
              <a:rPr lang="el-GR" altLang="el-GR" sz="2400" dirty="0">
                <a:latin typeface="+mn-lt"/>
              </a:rPr>
              <a:t>.</a:t>
            </a:r>
          </a:p>
          <a:p>
            <a:pPr eaLnBrk="1" hangingPunct="1">
              <a:lnSpc>
                <a:spcPct val="114000"/>
              </a:lnSpc>
              <a:spcBef>
                <a:spcPts val="1000"/>
              </a:spcBef>
              <a:buFontTx/>
              <a:buNone/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Τρίτο κλάσμα</a:t>
            </a:r>
            <a:r>
              <a:rPr lang="el-GR" altLang="el-GR" sz="2400" dirty="0">
                <a:latin typeface="+mn-lt"/>
              </a:rPr>
              <a:t>: Εκκρίσεις σπερματοδόχων κύστεων με υψηλή συγκέντρωση φρουκτόζης.</a:t>
            </a:r>
          </a:p>
          <a:p>
            <a:pPr eaLnBrk="1" hangingPunct="1">
              <a:lnSpc>
                <a:spcPct val="114000"/>
              </a:lnSpc>
              <a:spcBef>
                <a:spcPts val="1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Τα δύο πρώτα περιέχουν την συντριπτική πλειοψηφία των σπερματοζωαρίων.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32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σύσταση του σπερματικού </a:t>
            </a:r>
            <a:r>
              <a:rPr lang="el-GR" dirty="0" smtClean="0"/>
              <a:t>υγρού</a:t>
            </a:r>
            <a:endParaRPr lang="el-GR" dirty="0"/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539552" y="1268760"/>
            <a:ext cx="820896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57188" indent="-3571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Φρουκτόζη</a:t>
            </a:r>
            <a:r>
              <a:rPr lang="el-GR" altLang="el-GR" sz="2400" dirty="0">
                <a:latin typeface="+mn-lt"/>
              </a:rPr>
              <a:t> και άλλους υδατάνθρακες όπως </a:t>
            </a:r>
            <a:r>
              <a:rPr lang="el-GR" altLang="el-GR" sz="2400" dirty="0" err="1">
                <a:latin typeface="+mn-lt"/>
              </a:rPr>
              <a:t>σορβιτόλη</a:t>
            </a:r>
            <a:r>
              <a:rPr lang="el-GR" altLang="el-GR" sz="2400" dirty="0">
                <a:latin typeface="+mn-lt"/>
              </a:rPr>
              <a:t>, </a:t>
            </a:r>
            <a:r>
              <a:rPr lang="el-GR" altLang="el-GR" sz="2400" dirty="0" err="1">
                <a:latin typeface="+mn-lt"/>
              </a:rPr>
              <a:t>ινοσιτόλη</a:t>
            </a:r>
            <a:r>
              <a:rPr lang="el-GR" altLang="el-GR" sz="2400" dirty="0">
                <a:latin typeface="+mn-lt"/>
              </a:rPr>
              <a:t>, γλυκόζη, </a:t>
            </a:r>
            <a:r>
              <a:rPr lang="el-GR" altLang="el-GR" sz="2400" dirty="0" err="1" smtClean="0">
                <a:latin typeface="+mn-lt"/>
              </a:rPr>
              <a:t>ριβόζη</a:t>
            </a:r>
            <a:r>
              <a:rPr lang="el-GR" altLang="el-GR" sz="2400" dirty="0" smtClean="0">
                <a:latin typeface="+mn-lt"/>
              </a:rPr>
              <a:t>,</a:t>
            </a:r>
            <a:endParaRPr lang="el-GR" altLang="el-GR" sz="2400" dirty="0">
              <a:latin typeface="+mn-lt"/>
            </a:endParaRPr>
          </a:p>
          <a:p>
            <a:pPr eaLnBrk="1" hangingPunct="1">
              <a:spcBef>
                <a:spcPts val="600"/>
              </a:spcBef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Λιπαρά οξέα </a:t>
            </a:r>
            <a:r>
              <a:rPr lang="el-GR" altLang="el-GR" sz="2400" dirty="0">
                <a:latin typeface="+mn-lt"/>
              </a:rPr>
              <a:t>και οργανικά, όπως </a:t>
            </a:r>
            <a:r>
              <a:rPr lang="el-GR" altLang="el-GR" sz="2400" dirty="0" err="1">
                <a:latin typeface="+mn-lt"/>
              </a:rPr>
              <a:t>ασκορβικό</a:t>
            </a:r>
            <a:r>
              <a:rPr lang="el-GR" altLang="el-GR" sz="2400" dirty="0">
                <a:latin typeface="+mn-lt"/>
              </a:rPr>
              <a:t> οξύ και γαλακτικό </a:t>
            </a:r>
            <a:r>
              <a:rPr lang="el-GR" altLang="el-GR" sz="2400" dirty="0" smtClean="0">
                <a:latin typeface="+mn-lt"/>
              </a:rPr>
              <a:t>οξύ,</a:t>
            </a:r>
            <a:endParaRPr lang="el-GR" altLang="el-GR" sz="2400" dirty="0">
              <a:latin typeface="+mn-lt"/>
            </a:endParaRPr>
          </a:p>
          <a:p>
            <a:pPr eaLnBrk="1" hangingPunct="1">
              <a:spcBef>
                <a:spcPts val="600"/>
              </a:spcBef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Ένζυμα</a:t>
            </a:r>
            <a:r>
              <a:rPr lang="el-GR" altLang="el-GR" sz="2400" dirty="0">
                <a:latin typeface="+mn-lt"/>
              </a:rPr>
              <a:t> για την πήξη του σπέρματος, όξινη </a:t>
            </a:r>
            <a:r>
              <a:rPr lang="el-GR" altLang="el-GR" sz="2400" dirty="0" err="1">
                <a:latin typeface="+mn-lt"/>
              </a:rPr>
              <a:t>φωσφατάση</a:t>
            </a:r>
            <a:r>
              <a:rPr lang="el-GR" altLang="el-GR" sz="2400" dirty="0">
                <a:latin typeface="+mn-lt"/>
              </a:rPr>
              <a:t>, πρωτεολυτικά </a:t>
            </a:r>
            <a:r>
              <a:rPr lang="el-GR" altLang="el-GR" sz="2400" dirty="0" smtClean="0">
                <a:latin typeface="+mn-lt"/>
              </a:rPr>
              <a:t>ένζυμα,</a:t>
            </a:r>
            <a:endParaRPr lang="el-GR" altLang="el-GR" sz="2400" dirty="0">
              <a:latin typeface="+mn-lt"/>
            </a:endParaRPr>
          </a:p>
          <a:p>
            <a:pPr eaLnBrk="1" hangingPunct="1">
              <a:spcBef>
                <a:spcPts val="600"/>
              </a:spcBef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Άλλες οργανικές ουσίες </a:t>
            </a:r>
            <a:r>
              <a:rPr lang="el-GR" altLang="el-GR" sz="2400" dirty="0">
                <a:latin typeface="+mn-lt"/>
              </a:rPr>
              <a:t>όπως </a:t>
            </a:r>
            <a:r>
              <a:rPr lang="el-GR" altLang="el-GR" sz="2400" dirty="0" err="1">
                <a:latin typeface="+mn-lt"/>
              </a:rPr>
              <a:t>φλαβίνη</a:t>
            </a:r>
            <a:r>
              <a:rPr lang="el-GR" altLang="el-GR" sz="2400" dirty="0">
                <a:latin typeface="+mn-lt"/>
              </a:rPr>
              <a:t> (προσδίδει κίτρινη απόχρωση και φθορισμό), κιτρικό οξύ (προσδίδει όξινη αντίδραση), </a:t>
            </a:r>
            <a:r>
              <a:rPr lang="el-GR" altLang="el-GR" sz="2400" dirty="0" err="1">
                <a:latin typeface="+mn-lt"/>
              </a:rPr>
              <a:t>χολίνη</a:t>
            </a:r>
            <a:r>
              <a:rPr lang="el-GR" altLang="el-GR" sz="2400" dirty="0">
                <a:latin typeface="+mn-lt"/>
              </a:rPr>
              <a:t>, σπερμίνη κ.α.</a:t>
            </a:r>
          </a:p>
          <a:p>
            <a:pPr eaLnBrk="1" hangingPunct="1">
              <a:spcBef>
                <a:spcPts val="600"/>
              </a:spcBef>
              <a:buClr>
                <a:srgbClr val="9B0000"/>
              </a:buClr>
            </a:pPr>
            <a:r>
              <a:rPr lang="en-US" altLang="el-GR" sz="2400" dirty="0">
                <a:latin typeface="+mn-lt"/>
              </a:rPr>
              <a:t>pH </a:t>
            </a:r>
            <a:r>
              <a:rPr lang="el-GR" altLang="el-GR" sz="2400" dirty="0">
                <a:latin typeface="+mn-lt"/>
              </a:rPr>
              <a:t>γύρω στο </a:t>
            </a:r>
            <a:r>
              <a:rPr lang="el-GR" altLang="el-GR" sz="2400" b="1" dirty="0" smtClean="0">
                <a:solidFill>
                  <a:srgbClr val="9B0000"/>
                </a:solidFill>
                <a:latin typeface="+mn-lt"/>
              </a:rPr>
              <a:t>7,8.</a:t>
            </a:r>
            <a:endParaRPr lang="el-GR" altLang="el-GR" sz="24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81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 txBox="1">
            <a:spLocks/>
          </p:cNvSpPr>
          <p:nvPr/>
        </p:nvSpPr>
        <p:spPr>
          <a:xfrm>
            <a:off x="1619672" y="2636912"/>
            <a:ext cx="583264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4000" b="1" noProof="0" dirty="0" smtClean="0">
                <a:solidFill>
                  <a:srgbClr val="9B0000"/>
                </a:solidFill>
                <a:latin typeface="+mn-lt"/>
              </a:rPr>
              <a:t>Φυσικά αίτια ανδρικής </a:t>
            </a:r>
            <a:r>
              <a:rPr lang="el-GR" sz="4000" b="1" noProof="0" dirty="0" err="1" smtClean="0">
                <a:solidFill>
                  <a:srgbClr val="9B0000"/>
                </a:solidFill>
                <a:latin typeface="+mn-lt"/>
              </a:rPr>
              <a:t>υπογονιμότητας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</a:t>
            </a:r>
            <a:r>
              <a:rPr lang="el-GR" dirty="0" smtClean="0"/>
              <a:t>ανδρική </a:t>
            </a:r>
            <a:r>
              <a:rPr lang="el-GR" dirty="0"/>
              <a:t>γονιμότητα και το ανδρικό φύλο βρίσκονται σε </a:t>
            </a:r>
            <a:r>
              <a:rPr lang="el-GR" dirty="0" smtClean="0"/>
              <a:t>κίνδυνο</a:t>
            </a:r>
            <a:endParaRPr lang="el-GR" dirty="0"/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468312" y="1196752"/>
            <a:ext cx="8351837" cy="49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800"/>
              </a:spcBef>
              <a:buFontTx/>
              <a:buAutoNum type="arabicPeriod"/>
            </a:pPr>
            <a:r>
              <a:rPr lang="el-GR" altLang="el-GR" sz="2400" dirty="0">
                <a:latin typeface="+mn-lt"/>
              </a:rPr>
              <a:t>Μελέτες σε πάνω από 20 χώρες έχουν δείξει ότι μέσα σε 50 χρόνια η πυκνότητα σε σπερματοζωάρια έχει μειωθεί από 150 εκατ. ανά </a:t>
            </a:r>
            <a:r>
              <a:rPr lang="en-US" altLang="el-GR" sz="2400" dirty="0">
                <a:latin typeface="+mn-lt"/>
              </a:rPr>
              <a:t>ml</a:t>
            </a:r>
            <a:r>
              <a:rPr lang="el-GR" altLang="el-GR" sz="2400" dirty="0">
                <a:latin typeface="+mn-lt"/>
              </a:rPr>
              <a:t> σπερματικού υγρού σε 60 </a:t>
            </a:r>
            <a:r>
              <a:rPr lang="el-GR" altLang="el-GR" sz="2400" dirty="0" err="1" smtClean="0">
                <a:latin typeface="+mn-lt"/>
              </a:rPr>
              <a:t>εκατ</a:t>
            </a:r>
            <a:r>
              <a:rPr lang="el-GR" altLang="el-GR" sz="2400" dirty="0">
                <a:latin typeface="+mn-lt"/>
              </a:rPr>
              <a:t>,</a:t>
            </a:r>
            <a:endParaRPr lang="en-US" altLang="el-GR" sz="2400" dirty="0">
              <a:latin typeface="+mn-lt"/>
            </a:endParaRP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FontTx/>
              <a:buAutoNum type="arabicPeriod"/>
            </a:pPr>
            <a:r>
              <a:rPr lang="en-US" altLang="el-GR" sz="2400" dirty="0">
                <a:latin typeface="+mn-lt"/>
              </a:rPr>
              <a:t>To 15% </a:t>
            </a:r>
            <a:r>
              <a:rPr lang="el-GR" altLang="el-GR" sz="2400" dirty="0">
                <a:latin typeface="+mn-lt"/>
              </a:rPr>
              <a:t>των Ελλήνων ανδρών είναι </a:t>
            </a:r>
            <a:r>
              <a:rPr lang="el-GR" altLang="el-GR" sz="2400" dirty="0" err="1" smtClean="0">
                <a:latin typeface="+mn-lt"/>
              </a:rPr>
              <a:t>υπογόνιμοι</a:t>
            </a:r>
            <a:r>
              <a:rPr lang="el-GR" altLang="el-GR" sz="2400" dirty="0">
                <a:latin typeface="+mn-lt"/>
              </a:rPr>
              <a:t>,</a:t>
            </a:r>
            <a:endParaRPr lang="en-US" altLang="el-GR" sz="2400" dirty="0">
              <a:latin typeface="+mn-lt"/>
            </a:endParaRP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FontTx/>
              <a:buAutoNum type="arabicPeriod"/>
            </a:pPr>
            <a:r>
              <a:rPr lang="el-GR" altLang="el-GR" sz="2400" dirty="0">
                <a:latin typeface="+mn-lt"/>
              </a:rPr>
              <a:t>Τα ανδρικό αναπαραγωγικό σύστημα εμφανίζει όλο και περισσότερα </a:t>
            </a:r>
            <a:r>
              <a:rPr lang="el-GR" altLang="el-GR" sz="2400" dirty="0" smtClean="0">
                <a:latin typeface="+mn-lt"/>
              </a:rPr>
              <a:t>προβλήματα</a:t>
            </a:r>
            <a:r>
              <a:rPr lang="el-GR" altLang="el-GR" sz="2400" dirty="0">
                <a:latin typeface="+mn-lt"/>
              </a:rPr>
              <a:t>,</a:t>
            </a: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FontTx/>
              <a:buAutoNum type="arabicPeriod"/>
            </a:pPr>
            <a:r>
              <a:rPr lang="en-US" altLang="el-GR" sz="2400" dirty="0">
                <a:latin typeface="+mn-lt"/>
              </a:rPr>
              <a:t>H </a:t>
            </a:r>
            <a:r>
              <a:rPr lang="el-GR" altLang="el-GR" sz="2400" dirty="0">
                <a:latin typeface="+mn-lt"/>
              </a:rPr>
              <a:t>παγκόσμια αναλογία γυναικών – ανδρών αυξάνει υπέρ των </a:t>
            </a:r>
            <a:r>
              <a:rPr lang="el-GR" altLang="el-GR" sz="2400" dirty="0" smtClean="0">
                <a:latin typeface="+mn-lt"/>
              </a:rPr>
              <a:t>γυναικών(</a:t>
            </a:r>
            <a:r>
              <a:rPr lang="en-US" altLang="el-GR" sz="2400" dirty="0" smtClean="0">
                <a:latin typeface="+mn-lt"/>
              </a:rPr>
              <a:t>;)</a:t>
            </a:r>
            <a:r>
              <a:rPr lang="el-GR" altLang="el-GR" sz="2400" dirty="0" smtClean="0">
                <a:latin typeface="+mn-lt"/>
              </a:rPr>
              <a:t>.</a:t>
            </a:r>
            <a:endParaRPr lang="el-GR" altLang="el-GR" sz="2400" dirty="0">
              <a:latin typeface="+mn-lt"/>
            </a:endParaRP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FontTx/>
              <a:buAutoNum type="arabicPeriod"/>
            </a:pPr>
            <a:endParaRPr lang="el-GR" alt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304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Παράγοντες που επηρεάζουν τη </a:t>
            </a:r>
            <a:r>
              <a:rPr lang="el-GR" dirty="0" err="1" smtClean="0"/>
              <a:t>σπερματογέννεση</a:t>
            </a:r>
            <a:endParaRPr lang="el-GR" dirty="0"/>
          </a:p>
        </p:txBody>
      </p:sp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899592" y="1196752"/>
            <a:ext cx="73437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u="sng" dirty="0">
                <a:latin typeface="+mn-lt"/>
              </a:rPr>
              <a:t>Η λειτουργία των όρχεων επηρεάζεται </a:t>
            </a:r>
            <a:r>
              <a:rPr lang="el-GR" altLang="el-GR" sz="2400" u="sng" dirty="0" smtClean="0">
                <a:latin typeface="+mn-lt"/>
              </a:rPr>
              <a:t>από</a:t>
            </a:r>
            <a:r>
              <a:rPr lang="en-US" altLang="el-GR" sz="2400" dirty="0" smtClean="0">
                <a:latin typeface="+mn-lt"/>
              </a:rPr>
              <a:t>:</a:t>
            </a:r>
            <a:endParaRPr lang="en-US" altLang="el-GR" sz="24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l-GR" sz="2400" dirty="0">
                <a:latin typeface="+mn-lt"/>
              </a:rPr>
              <a:t>T</a:t>
            </a:r>
            <a:r>
              <a:rPr lang="el-GR" altLang="el-GR" sz="2400" dirty="0">
                <a:latin typeface="+mn-lt"/>
              </a:rPr>
              <a:t>ην </a:t>
            </a:r>
            <a:r>
              <a:rPr lang="el-GR" altLang="el-GR" sz="2400" dirty="0" smtClean="0">
                <a:latin typeface="+mn-lt"/>
              </a:rPr>
              <a:t>θερμοκρασία,</a:t>
            </a:r>
            <a:endParaRPr lang="el-GR" altLang="el-GR" sz="24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sz="2400" dirty="0">
                <a:latin typeface="+mn-lt"/>
              </a:rPr>
              <a:t>Χημικούς </a:t>
            </a:r>
            <a:r>
              <a:rPr lang="el-GR" altLang="el-GR" sz="2400" dirty="0" smtClean="0">
                <a:latin typeface="+mn-lt"/>
              </a:rPr>
              <a:t>παράγοντες,</a:t>
            </a:r>
            <a:endParaRPr lang="el-GR" altLang="el-GR" sz="24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sz="2400" dirty="0" err="1" smtClean="0">
                <a:latin typeface="+mn-lt"/>
              </a:rPr>
              <a:t>Ραδιοισότοπα</a:t>
            </a:r>
            <a:r>
              <a:rPr lang="el-GR" altLang="el-GR" sz="2400" dirty="0" smtClean="0">
                <a:latin typeface="+mn-lt"/>
              </a:rPr>
              <a:t>.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7993063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893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97888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Το ανδρικό αναπαραγωγικού συστήματος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Φυσικοί λόγοι ανδρικής </a:t>
            </a:r>
            <a:r>
              <a:rPr lang="el-GR" dirty="0" err="1" smtClean="0"/>
              <a:t>υπογονιμότητας</a:t>
            </a:r>
            <a:endParaRPr lang="el-GR" dirty="0"/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971600" y="2121823"/>
            <a:ext cx="727280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 err="1" smtClean="0">
                <a:latin typeface="+mn-lt"/>
              </a:rPr>
              <a:t>Αντινοβολία</a:t>
            </a:r>
            <a:r>
              <a:rPr lang="el-GR" altLang="el-GR" sz="2300" dirty="0" smtClean="0">
                <a:latin typeface="+mn-lt"/>
              </a:rPr>
              <a:t> </a:t>
            </a:r>
            <a:r>
              <a:rPr lang="el-GR" altLang="el-GR" sz="2300" dirty="0">
                <a:latin typeface="+mn-lt"/>
              </a:rPr>
              <a:t>(επαγγελματική, θεραπευτική, ατύχημα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Μικροκύματα (ραντάρ, οικιακές συσκευές π.χ. φούρνοι μικροκυμάτων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Υψηλή θερμοκρασία (οδηγοί, αρτοποιοί, ηλεκτροσυγκολλητές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 smtClean="0">
                <a:latin typeface="+mn-lt"/>
              </a:rPr>
              <a:t>Τραυματισμοί.</a:t>
            </a:r>
            <a:endParaRPr lang="el-GR" altLang="el-GR" sz="23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3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992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Χημικοί λόγοι ανδρικής </a:t>
            </a:r>
            <a:r>
              <a:rPr lang="el-GR" dirty="0" err="1" smtClean="0"/>
              <a:t>υπογονιμότητας</a:t>
            </a:r>
            <a:endParaRPr lang="el-GR" dirty="0"/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251520" y="1102578"/>
            <a:ext cx="8496944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 smtClean="0">
                <a:latin typeface="+mn-lt"/>
              </a:rPr>
              <a:t>Μόλυβδος </a:t>
            </a:r>
            <a:r>
              <a:rPr lang="el-GR" altLang="el-GR" sz="2300" dirty="0">
                <a:latin typeface="+mn-lt"/>
              </a:rPr>
              <a:t>(εργάτες μεταλλείων, συνεργείων ατυχημάτων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Υδράργυρος (εργάτες μπαταριών, λαμπτήρων, αγροτικών φαρμάκων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Ορυκτέλαια (εργάτες διυλιστηρίων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Συνθετικά στεροειδή (εργάτες παραγωγής οιστρογόνων, λήψη αναβολικών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Εντομοκτόνα (</a:t>
            </a:r>
            <a:r>
              <a:rPr lang="el-GR" altLang="el-GR" sz="2300" dirty="0" err="1">
                <a:latin typeface="+mn-lt"/>
              </a:rPr>
              <a:t>οργανοφωσφορικοί</a:t>
            </a:r>
            <a:r>
              <a:rPr lang="el-GR" altLang="el-GR" sz="2300" dirty="0">
                <a:latin typeface="+mn-lt"/>
              </a:rPr>
              <a:t> εστέρες</a:t>
            </a:r>
            <a:r>
              <a:rPr lang="el-GR" altLang="el-GR" sz="2300" dirty="0" smtClean="0">
                <a:latin typeface="+mn-lt"/>
              </a:rPr>
              <a:t>),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>
                <a:latin typeface="+mn-lt"/>
              </a:rPr>
              <a:t>Αναισθητικά </a:t>
            </a:r>
            <a:r>
              <a:rPr lang="el-GR" altLang="el-GR" sz="2300" dirty="0" smtClean="0">
                <a:latin typeface="+mn-lt"/>
              </a:rPr>
              <a:t>αέρια,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el-GR" altLang="el-GR" sz="2300" dirty="0" err="1">
                <a:latin typeface="+mn-lt"/>
              </a:rPr>
              <a:t>Νευροτοξίνες</a:t>
            </a:r>
            <a:r>
              <a:rPr lang="el-GR" altLang="el-GR" sz="2300" dirty="0">
                <a:latin typeface="+mn-lt"/>
              </a:rPr>
              <a:t> (εργάτες παραγωγής μαξιλαριών από </a:t>
            </a:r>
            <a:r>
              <a:rPr lang="el-GR" altLang="el-GR" sz="2300" dirty="0" err="1">
                <a:latin typeface="+mn-lt"/>
              </a:rPr>
              <a:t>πολυουρεθάνη</a:t>
            </a:r>
            <a:r>
              <a:rPr lang="el-GR" altLang="el-GR" sz="2300" dirty="0" smtClean="0">
                <a:latin typeface="+mn-lt"/>
              </a:rPr>
              <a:t>).</a:t>
            </a:r>
            <a:endParaRPr lang="el-GR" altLang="el-GR" sz="23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992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Φαρμακευτικοί &amp; άλλοι λόγοι ανδρικής </a:t>
            </a:r>
            <a:r>
              <a:rPr lang="el-GR" dirty="0" err="1" smtClean="0"/>
              <a:t>υπογονιμότητας</a:t>
            </a:r>
            <a:endParaRPr lang="el-GR" dirty="0"/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95536" y="620688"/>
            <a:ext cx="8424936" cy="57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endParaRPr lang="el-GR" altLang="el-GR" sz="2400" dirty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</a:pPr>
            <a:r>
              <a:rPr lang="el-GR" altLang="el-GR" sz="2400" b="1" dirty="0" smtClean="0">
                <a:solidFill>
                  <a:srgbClr val="800000"/>
                </a:solidFill>
                <a:latin typeface="+mn-lt"/>
              </a:rPr>
              <a:t>Φαρμακευτικοί λόγοι</a:t>
            </a:r>
            <a:endParaRPr lang="el-GR" altLang="el-GR" sz="2400" dirty="0" smtClean="0">
              <a:solidFill>
                <a:srgbClr val="800000"/>
              </a:solidFill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err="1" smtClean="0">
                <a:latin typeface="+mn-lt"/>
              </a:rPr>
              <a:t>Ψυχομιμητικά</a:t>
            </a:r>
            <a:r>
              <a:rPr lang="el-GR" altLang="el-GR" sz="2400" dirty="0" smtClean="0">
                <a:latin typeface="+mn-lt"/>
              </a:rPr>
              <a:t>, ψυχοθεραπευτικά, διεγερτικά ΚΝΣ,</a:t>
            </a: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>
                <a:latin typeface="+mn-lt"/>
              </a:rPr>
              <a:t>Φάρμακα εκκρινόμενα από το σπερματικό πλάσμα,</a:t>
            </a: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>
                <a:latin typeface="+mn-lt"/>
              </a:rPr>
              <a:t>Φάρμακα </a:t>
            </a:r>
            <a:r>
              <a:rPr lang="el-GR" altLang="el-GR" sz="2400" dirty="0" err="1" smtClean="0">
                <a:latin typeface="+mn-lt"/>
              </a:rPr>
              <a:t>τροποποιούντα</a:t>
            </a:r>
            <a:r>
              <a:rPr lang="el-GR" altLang="el-GR" sz="2400" dirty="0" smtClean="0">
                <a:latin typeface="+mn-lt"/>
              </a:rPr>
              <a:t> τη διαδικασία της εκσπερμάτισης,</a:t>
            </a: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>
                <a:latin typeface="+mn-lt"/>
              </a:rPr>
              <a:t>Συνθετικά στεροειδή του φύλου (οιστρογόνα, ανδρογόνα κ.α.),</a:t>
            </a: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>
                <a:latin typeface="+mn-lt"/>
              </a:rPr>
              <a:t>Παράγοντες που επηρεάζουν την βιολογική δράση των ανδρογόνων,</a:t>
            </a: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err="1" smtClean="0">
                <a:latin typeface="+mn-lt"/>
              </a:rPr>
              <a:t>Αντιμιτωτικά</a:t>
            </a:r>
            <a:r>
              <a:rPr lang="el-GR" altLang="el-GR" sz="2400" dirty="0" smtClean="0">
                <a:latin typeface="+mn-lt"/>
              </a:rPr>
              <a:t>-</a:t>
            </a:r>
            <a:r>
              <a:rPr lang="el-GR" altLang="el-GR" sz="2400" dirty="0" err="1" smtClean="0">
                <a:latin typeface="+mn-lt"/>
              </a:rPr>
              <a:t>αντιμειωτικά</a:t>
            </a:r>
            <a:r>
              <a:rPr lang="el-GR" altLang="el-GR" sz="2400" dirty="0" smtClean="0">
                <a:latin typeface="+mn-lt"/>
              </a:rPr>
              <a:t>, </a:t>
            </a: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err="1" smtClean="0">
                <a:latin typeface="+mn-lt"/>
              </a:rPr>
              <a:t>Χημειοθεραπευτικά</a:t>
            </a:r>
            <a:r>
              <a:rPr lang="el-GR" altLang="el-GR" sz="2400" dirty="0" smtClean="0">
                <a:latin typeface="+mn-lt"/>
              </a:rPr>
              <a:t> (αντικαρκινικά),</a:t>
            </a:r>
            <a:endParaRPr lang="el-GR" altLang="el-GR" sz="2400" b="1" dirty="0" smtClean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b="1" dirty="0" smtClean="0">
                <a:solidFill>
                  <a:srgbClr val="800000"/>
                </a:solidFill>
                <a:latin typeface="+mn-lt"/>
              </a:rPr>
              <a:t>Διαιτητικοί</a:t>
            </a:r>
            <a:r>
              <a:rPr lang="el-GR" altLang="el-GR" sz="2400" dirty="0" smtClean="0">
                <a:latin typeface="+mn-lt"/>
              </a:rPr>
              <a:t>. Συντηρητικά τροφίμων, χρωστικές ουσίες,</a:t>
            </a:r>
            <a:endParaRPr lang="el-GR" altLang="el-GR" sz="2400" b="1" dirty="0" smtClean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b="1" dirty="0" smtClean="0">
                <a:solidFill>
                  <a:srgbClr val="800000"/>
                </a:solidFill>
                <a:latin typeface="+mn-lt"/>
              </a:rPr>
              <a:t>Παθολογικοί λόγοι</a:t>
            </a:r>
            <a:r>
              <a:rPr lang="el-GR" altLang="el-GR" sz="2400" dirty="0" smtClean="0">
                <a:solidFill>
                  <a:srgbClr val="800000"/>
                </a:solidFill>
                <a:latin typeface="+mn-lt"/>
              </a:rPr>
              <a:t>.</a:t>
            </a:r>
            <a:r>
              <a:rPr lang="el-GR" altLang="el-GR" sz="2400" dirty="0" smtClean="0">
                <a:latin typeface="+mn-lt"/>
              </a:rPr>
              <a:t> Λοιμώδη νοσήματα,</a:t>
            </a:r>
            <a:endParaRPr lang="el-GR" altLang="el-GR" sz="2400" b="1" dirty="0" smtClean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altLang="el-GR" sz="2400" b="1" dirty="0" smtClean="0">
                <a:solidFill>
                  <a:srgbClr val="800000"/>
                </a:solidFill>
                <a:latin typeface="+mn-lt"/>
              </a:rPr>
              <a:t>Ψυχολογικοί λόγοι.</a:t>
            </a:r>
            <a:r>
              <a:rPr lang="el-GR" altLang="el-GR" sz="2400" dirty="0" smtClean="0">
                <a:latin typeface="+mn-lt"/>
              </a:rPr>
              <a:t> </a:t>
            </a:r>
            <a:endParaRPr lang="el-GR" alt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286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 txBox="1">
            <a:spLocks/>
          </p:cNvSpPr>
          <p:nvPr/>
        </p:nvSpPr>
        <p:spPr>
          <a:xfrm>
            <a:off x="1619672" y="2636912"/>
            <a:ext cx="583264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4000" b="1" noProof="0" dirty="0" smtClean="0">
                <a:solidFill>
                  <a:srgbClr val="9B0000"/>
                </a:solidFill>
                <a:latin typeface="+mn-lt"/>
              </a:rPr>
              <a:t>Παθολογικά αίτια ανδρικής </a:t>
            </a:r>
            <a:r>
              <a:rPr lang="el-GR" sz="4000" b="1" noProof="0" dirty="0" err="1" smtClean="0">
                <a:solidFill>
                  <a:srgbClr val="9B0000"/>
                </a:solidFill>
                <a:latin typeface="+mn-lt"/>
              </a:rPr>
              <a:t>υπογονιμότητας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 </a:t>
            </a:r>
            <a:r>
              <a:rPr lang="el-GR" dirty="0" smtClean="0"/>
              <a:t>υπογοναδισμός</a:t>
            </a:r>
            <a:endParaRPr lang="el-GR" dirty="0"/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58775" y="1916832"/>
            <a:ext cx="8426450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35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Ο υπογοναδισμός διακρίνεται στον πρωτοπαθή και στον δευτεροπαθή.</a:t>
            </a:r>
            <a:endParaRPr lang="en-US" altLang="el-GR" sz="2400" dirty="0">
              <a:latin typeface="+mn-lt"/>
            </a:endParaRPr>
          </a:p>
          <a:p>
            <a:pPr eaLnBrk="1" hangingPunct="1">
              <a:lnSpc>
                <a:spcPct val="140000"/>
              </a:lnSpc>
              <a:spcBef>
                <a:spcPct val="75000"/>
              </a:spcBef>
              <a:buFontTx/>
              <a:buNone/>
            </a:pP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Πρωτοπαθής υπογοναδισμός</a:t>
            </a:r>
            <a:r>
              <a:rPr lang="el-GR" altLang="el-GR" sz="2400" dirty="0">
                <a:latin typeface="+mn-lt"/>
              </a:rPr>
              <a:t>. Οφείλεται σε προβλήματα των όρχεων και ονομάζεται αλλιώς </a:t>
            </a:r>
            <a:r>
              <a:rPr lang="el-GR" altLang="el-GR" sz="2400" dirty="0" err="1">
                <a:latin typeface="+mn-lt"/>
              </a:rPr>
              <a:t>υπεργοναδοτροπικός</a:t>
            </a:r>
            <a:r>
              <a:rPr lang="el-GR" altLang="el-GR" sz="2400" dirty="0">
                <a:latin typeface="+mn-lt"/>
              </a:rPr>
              <a:t> υπογοναδισμός.</a:t>
            </a:r>
          </a:p>
          <a:p>
            <a:pPr eaLnBrk="1" hangingPunct="1">
              <a:lnSpc>
                <a:spcPct val="140000"/>
              </a:lnSpc>
              <a:spcBef>
                <a:spcPct val="75000"/>
              </a:spcBef>
              <a:buFontTx/>
              <a:buNone/>
            </a:pP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Δευτεροπαθής υπογοναδισμός</a:t>
            </a:r>
            <a:r>
              <a:rPr lang="el-GR" altLang="el-GR" sz="2400" dirty="0">
                <a:latin typeface="+mn-lt"/>
              </a:rPr>
              <a:t>. Οφείλεται σε βλάβη του υποθαλάμου ή της υπόφυσης. Ονομάζεται και </a:t>
            </a:r>
            <a:r>
              <a:rPr lang="el-GR" altLang="el-GR" sz="2400" dirty="0" err="1">
                <a:latin typeface="+mn-lt"/>
              </a:rPr>
              <a:t>υπογοναδοτροπικός</a:t>
            </a:r>
            <a:r>
              <a:rPr lang="el-GR" altLang="el-GR" sz="2400" dirty="0">
                <a:latin typeface="+mn-lt"/>
              </a:rPr>
              <a:t> υπογοναδισμός.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58775" y="980728"/>
            <a:ext cx="8353425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35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Είναι η διαταραχή της γονιμότητας στον άνδρα λόγω ορμονικού προβλήματος στον άξονα υποθάλαμος – υπόφυση – όρχις.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Αίτια ανδρικής </a:t>
            </a:r>
            <a:r>
              <a:rPr lang="el-GR" dirty="0" err="1" smtClean="0"/>
              <a:t>υπογονιμότητας</a:t>
            </a:r>
            <a:endParaRPr lang="el-GR" dirty="0"/>
          </a:p>
        </p:txBody>
      </p:sp>
      <p:graphicFrame>
        <p:nvGraphicFramePr>
          <p:cNvPr id="30780" name="Group 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1908100"/>
              </p:ext>
            </p:extLst>
          </p:nvPr>
        </p:nvGraphicFramePr>
        <p:xfrm>
          <a:off x="755626" y="1700808"/>
          <a:ext cx="7632749" cy="457200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6270085"/>
                <a:gridCol w="1362664"/>
              </a:tblGrid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17838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Ιδιοπαθής ανεπάρκεια σπερματικού επιθηλίου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Κιρσοκήλη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Ενδοκρινικά αίτια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Λοιμώξεις αναπαραγωγικών οργάνων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Κρυψορχία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Νοσήματα άλλων συστημάτων του οργανισμού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Αντισπερματικά αντισώματα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Όγκοι όρχεων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Απόφραξη αναπαραγωγικών οργάνων 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Άλλες αιτίες π.χ. γεννητικά προβλήματα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17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</p:spPr>
        <p:txBody>
          <a:bodyPr>
            <a:noAutofit/>
          </a:bodyPr>
          <a:lstStyle/>
          <a:p>
            <a:r>
              <a:rPr lang="el-GR" sz="3700" dirty="0"/>
              <a:t>Η κλινική εξέταση του ανδρικού αναπαραγωγικού συστήματος περιλαμβάνει</a:t>
            </a:r>
            <a:r>
              <a:rPr lang="el-GR" sz="3700" dirty="0" smtClean="0"/>
              <a:t>:</a:t>
            </a:r>
            <a:endParaRPr lang="el-GR" sz="3700" dirty="0"/>
          </a:p>
        </p:txBody>
      </p:sp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827584" y="2060848"/>
            <a:ext cx="79208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800" dirty="0">
                <a:latin typeface="+mn-lt"/>
              </a:rPr>
              <a:t>Την ψηλάφηση του </a:t>
            </a:r>
            <a:r>
              <a:rPr lang="el-GR" sz="2800" dirty="0" err="1" smtClean="0">
                <a:latin typeface="+mn-lt"/>
              </a:rPr>
              <a:t>όρχι</a:t>
            </a:r>
            <a:r>
              <a:rPr lang="el-GR" sz="2800" dirty="0">
                <a:latin typeface="+mn-lt"/>
              </a:rPr>
              <a:t>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800" dirty="0">
                <a:latin typeface="+mn-lt"/>
              </a:rPr>
              <a:t>Την ψηλάφηση της </a:t>
            </a:r>
            <a:r>
              <a:rPr lang="el-GR" sz="2800" dirty="0" smtClean="0">
                <a:latin typeface="+mn-lt"/>
              </a:rPr>
              <a:t>επιδιδυμίδας</a:t>
            </a:r>
            <a:r>
              <a:rPr lang="el-GR" sz="2800" dirty="0">
                <a:latin typeface="+mn-lt"/>
              </a:rPr>
              <a:t>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800" dirty="0">
                <a:latin typeface="+mn-lt"/>
              </a:rPr>
              <a:t>Την ψηλάφηση του προστάτη (από το ορθό</a:t>
            </a:r>
            <a:r>
              <a:rPr lang="el-GR" sz="2800" dirty="0" smtClean="0">
                <a:latin typeface="+mn-lt"/>
              </a:rPr>
              <a:t>)</a:t>
            </a:r>
            <a:r>
              <a:rPr lang="el-GR" sz="2800" dirty="0">
                <a:latin typeface="+mn-lt"/>
              </a:rPr>
              <a:t>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800" dirty="0">
                <a:latin typeface="+mn-lt"/>
              </a:rPr>
              <a:t>Την οπτική εκτίμηση όρχεων και </a:t>
            </a:r>
            <a:r>
              <a:rPr lang="el-GR" sz="2800" dirty="0" smtClean="0">
                <a:latin typeface="+mn-lt"/>
              </a:rPr>
              <a:t>πέους,</a:t>
            </a:r>
            <a:endParaRPr lang="en-US" sz="28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latin typeface="+mn-lt"/>
              </a:rPr>
              <a:t>T</a:t>
            </a:r>
            <a:r>
              <a:rPr lang="el-GR" sz="2800" dirty="0">
                <a:latin typeface="+mn-lt"/>
              </a:rPr>
              <a:t>ην μέτρηση του όγκου των όρχεων</a:t>
            </a:r>
            <a:r>
              <a:rPr lang="en-US" sz="2800" dirty="0">
                <a:latin typeface="+mn-lt"/>
              </a:rPr>
              <a:t>.</a:t>
            </a:r>
            <a:endParaRPr lang="el-GR" sz="28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491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μέγεθος των όρχεων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σύνηθες μέγεθος είναι 4 με 5 εκ. σε μήκος, τα 3 εκ. σε πλάτος και τα 2,5 εκ. σε πάχος.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Το μέγεθος των όρχεων παίζει μεγάλο ρόλο στην γονιμότητα του άνδρα και εκτιμάται με το </a:t>
            </a:r>
            <a:r>
              <a:rPr lang="el-GR" sz="2400" dirty="0" err="1" smtClean="0"/>
              <a:t>ορχιδόμετρο</a:t>
            </a:r>
            <a:r>
              <a:rPr lang="el-GR" sz="2400" dirty="0" smtClean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E</a:t>
            </a:r>
            <a:r>
              <a:rPr lang="el-GR" sz="2400" dirty="0" err="1" smtClean="0"/>
              <a:t>πειδή</a:t>
            </a:r>
            <a:r>
              <a:rPr lang="el-GR" sz="2400" dirty="0" smtClean="0"/>
              <a:t> ο όρχις αποτελείται σχεδόν </a:t>
            </a:r>
            <a:r>
              <a:rPr lang="el-GR" sz="2400" dirty="0" err="1" smtClean="0"/>
              <a:t>εξ’ολοκλήρου</a:t>
            </a:r>
            <a:r>
              <a:rPr lang="el-GR" sz="2400" dirty="0" smtClean="0"/>
              <a:t> από σπερματικά σωληνάρια ο όγκος του </a:t>
            </a:r>
            <a:r>
              <a:rPr lang="el-GR" sz="2400" dirty="0" err="1" smtClean="0"/>
              <a:t>όρχι</a:t>
            </a:r>
            <a:r>
              <a:rPr lang="el-GR" sz="2400" dirty="0" smtClean="0"/>
              <a:t> είναι αντίστοιχος της δυνατότητας σπερματογένεσης.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Ορχιδόμετρο</a:t>
            </a:r>
            <a:r>
              <a:rPr lang="el-GR" dirty="0"/>
              <a:t> </a:t>
            </a:r>
            <a:r>
              <a:rPr lang="en-US" dirty="0" err="1" smtClean="0"/>
              <a:t>Prader</a:t>
            </a:r>
            <a:endParaRPr lang="el-GR" sz="3600" b="0" dirty="0"/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755650" y="1196975"/>
            <a:ext cx="7848600" cy="160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dirty="0">
                <a:latin typeface="+mn-lt"/>
              </a:rPr>
              <a:t>E</a:t>
            </a:r>
            <a:r>
              <a:rPr lang="el-GR" sz="2400" dirty="0">
                <a:latin typeface="+mn-lt"/>
              </a:rPr>
              <a:t>ιδικό όργανο για την μέτρηση του όγκου των όρχεων.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Πρόκειται για 12 ελλειψοειδείς μπάλες που έχουν όγκο από 1 έως 12 </a:t>
            </a:r>
            <a:r>
              <a:rPr lang="en-US" sz="2400" dirty="0" err="1" smtClean="0">
                <a:latin typeface="+mn-lt"/>
              </a:rPr>
              <a:t>mL.</a:t>
            </a:r>
            <a:endParaRPr lang="en-US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126978" name="Picture 2" descr="File:Orchidome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2430413" cy="1514800"/>
          </a:xfrm>
          <a:prstGeom prst="rect">
            <a:avLst/>
          </a:prstGeom>
          <a:noFill/>
        </p:spPr>
      </p:pic>
      <p:sp>
        <p:nvSpPr>
          <p:cNvPr id="7" name="Rectangle 2"/>
          <p:cNvSpPr/>
          <p:nvPr/>
        </p:nvSpPr>
        <p:spPr>
          <a:xfrm rot="5400000">
            <a:off x="1630705" y="3994031"/>
            <a:ext cx="553998" cy="302433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Orchidometer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by Fillip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available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under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CC 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8674" name="Picture 2" descr="Αποτέλεσμα εικόνας για Orchidometer phot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140968"/>
            <a:ext cx="3335723" cy="2026915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3779912" y="530120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/>
              <a:t>http://doctorslife.blogspot.gr/2005/12/what-is-this.html</a:t>
            </a:r>
            <a:endParaRPr lang="el-GR" sz="1200" dirty="0"/>
          </a:p>
        </p:txBody>
      </p:sp>
    </p:spTree>
    <p:extLst>
      <p:ext uri="{BB962C8B-B14F-4D97-AF65-F5344CB8AC3E}">
        <p14:creationId xmlns="" xmlns:p14="http://schemas.microsoft.com/office/powerpoint/2010/main" val="7117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μικροφαλία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 fontScale="40000" lnSpcReduction="20000"/>
          </a:bodyPr>
          <a:lstStyle/>
          <a:p>
            <a:pPr fontAlgn="ctr">
              <a:lnSpc>
                <a:spcPct val="170000"/>
              </a:lnSpc>
              <a:buNone/>
            </a:pPr>
            <a:r>
              <a:rPr lang="el-GR" sz="5600" b="1" dirty="0" smtClean="0"/>
              <a:t>Μήκος Πέους (σε εκατοστά) (μέσος όρος ± σταθερή απόκλιση)</a:t>
            </a:r>
            <a:endParaRPr lang="en-US" sz="5600" b="1" dirty="0" smtClean="0"/>
          </a:p>
          <a:p>
            <a:pPr fontAlgn="ctr">
              <a:lnSpc>
                <a:spcPct val="170000"/>
              </a:lnSpc>
              <a:buNone/>
            </a:pPr>
            <a:r>
              <a:rPr lang="el-GR" sz="5600" dirty="0" smtClean="0"/>
              <a:t> Πίνακας </a:t>
            </a:r>
            <a:r>
              <a:rPr lang="el-GR" sz="5600" dirty="0" err="1" smtClean="0"/>
              <a:t>Feldmann</a:t>
            </a:r>
            <a:r>
              <a:rPr lang="el-GR" sz="5600" dirty="0" smtClean="0"/>
              <a:t> &amp; </a:t>
            </a:r>
            <a:r>
              <a:rPr lang="el-GR" sz="5600" dirty="0" err="1" smtClean="0"/>
              <a:t>Smith</a:t>
            </a:r>
            <a:r>
              <a:rPr lang="el-GR" sz="5600" dirty="0" smtClean="0"/>
              <a:t> για το σωστό μέγεθος του πέους</a:t>
            </a:r>
          </a:p>
          <a:p>
            <a:pPr fontAlgn="ctr">
              <a:lnSpc>
                <a:spcPct val="170000"/>
              </a:lnSpc>
              <a:buNone/>
            </a:pPr>
            <a:r>
              <a:rPr lang="el-GR" sz="5600" b="1" dirty="0" smtClean="0"/>
              <a:t>Νεογέννητα</a:t>
            </a:r>
            <a:r>
              <a:rPr lang="en-US" sz="5600" b="1" dirty="0" smtClean="0"/>
              <a:t>: </a:t>
            </a:r>
            <a:r>
              <a:rPr lang="el-GR" sz="5600" dirty="0" smtClean="0"/>
              <a:t>3,5</a:t>
            </a:r>
            <a:r>
              <a:rPr lang="en-US" sz="5600" dirty="0" smtClean="0"/>
              <a:t> </a:t>
            </a:r>
            <a:r>
              <a:rPr lang="el-GR" sz="5600" dirty="0" smtClean="0"/>
              <a:t>±</a:t>
            </a:r>
            <a:r>
              <a:rPr lang="en-US" sz="5600" dirty="0" smtClean="0"/>
              <a:t> </a:t>
            </a:r>
            <a:r>
              <a:rPr lang="el-GR" sz="5600" dirty="0" smtClean="0"/>
              <a:t>0,4</a:t>
            </a:r>
          </a:p>
          <a:p>
            <a:pPr fontAlgn="ctr">
              <a:lnSpc>
                <a:spcPct val="170000"/>
              </a:lnSpc>
              <a:buNone/>
            </a:pPr>
            <a:r>
              <a:rPr lang="el-GR" sz="5600" b="1" dirty="0" smtClean="0"/>
              <a:t>0 - 5 μήνες</a:t>
            </a:r>
            <a:r>
              <a:rPr lang="en-US" sz="5600" b="1" dirty="0" smtClean="0"/>
              <a:t>: </a:t>
            </a:r>
            <a:r>
              <a:rPr lang="el-GR" sz="5600" dirty="0" smtClean="0"/>
              <a:t>3,9</a:t>
            </a:r>
            <a:r>
              <a:rPr lang="en-US" sz="5600" dirty="0" smtClean="0"/>
              <a:t> </a:t>
            </a:r>
            <a:r>
              <a:rPr lang="el-GR" sz="5600" dirty="0" smtClean="0"/>
              <a:t>±</a:t>
            </a:r>
            <a:r>
              <a:rPr lang="en-US" sz="5600" dirty="0" smtClean="0"/>
              <a:t> </a:t>
            </a:r>
            <a:r>
              <a:rPr lang="el-GR" sz="5600" dirty="0" smtClean="0"/>
              <a:t>0,8</a:t>
            </a:r>
          </a:p>
          <a:p>
            <a:pPr fontAlgn="ctr">
              <a:lnSpc>
                <a:spcPct val="170000"/>
              </a:lnSpc>
              <a:buNone/>
            </a:pPr>
            <a:r>
              <a:rPr lang="el-GR" sz="5600" b="1" dirty="0" smtClean="0"/>
              <a:t>6 - 12 μήνες</a:t>
            </a:r>
            <a:r>
              <a:rPr lang="en-US" sz="5600" b="1" dirty="0" smtClean="0"/>
              <a:t>: </a:t>
            </a:r>
            <a:r>
              <a:rPr lang="el-GR" sz="5600" dirty="0" smtClean="0"/>
              <a:t>4,3</a:t>
            </a:r>
            <a:r>
              <a:rPr lang="en-US" sz="5600" dirty="0" smtClean="0"/>
              <a:t> </a:t>
            </a:r>
            <a:r>
              <a:rPr lang="el-GR" sz="5600" dirty="0" smtClean="0"/>
              <a:t>±</a:t>
            </a:r>
            <a:r>
              <a:rPr lang="en-US" sz="5600" dirty="0" smtClean="0"/>
              <a:t> </a:t>
            </a:r>
            <a:r>
              <a:rPr lang="el-GR" sz="5600" dirty="0" smtClean="0"/>
              <a:t>0,8</a:t>
            </a:r>
          </a:p>
          <a:p>
            <a:pPr fontAlgn="ctr">
              <a:lnSpc>
                <a:spcPct val="170000"/>
              </a:lnSpc>
              <a:buNone/>
            </a:pPr>
            <a:r>
              <a:rPr lang="el-GR" sz="5600" b="1" dirty="0" smtClean="0"/>
              <a:t>1 - 2 έτη</a:t>
            </a:r>
            <a:r>
              <a:rPr lang="en-US" sz="5600" b="1" dirty="0" smtClean="0"/>
              <a:t>: </a:t>
            </a:r>
            <a:r>
              <a:rPr lang="el-GR" sz="5600" dirty="0" smtClean="0"/>
              <a:t>4,7</a:t>
            </a:r>
            <a:r>
              <a:rPr lang="en-US" sz="5600" dirty="0" smtClean="0"/>
              <a:t> </a:t>
            </a:r>
            <a:r>
              <a:rPr lang="el-GR" sz="5600" dirty="0" smtClean="0"/>
              <a:t>±</a:t>
            </a:r>
            <a:r>
              <a:rPr lang="en-US" sz="5600" dirty="0" smtClean="0"/>
              <a:t> </a:t>
            </a:r>
            <a:r>
              <a:rPr lang="el-GR" sz="5600" dirty="0" smtClean="0"/>
              <a:t>0,8</a:t>
            </a:r>
          </a:p>
          <a:p>
            <a:pPr fontAlgn="ctr">
              <a:lnSpc>
                <a:spcPct val="170000"/>
              </a:lnSpc>
              <a:buNone/>
            </a:pPr>
            <a:r>
              <a:rPr lang="el-GR" sz="5600" b="1" dirty="0" smtClean="0"/>
              <a:t>2 - 3 έτη</a:t>
            </a:r>
            <a:r>
              <a:rPr lang="en-US" sz="5600" b="1" dirty="0" smtClean="0"/>
              <a:t>: </a:t>
            </a:r>
            <a:r>
              <a:rPr lang="el-GR" sz="5600" dirty="0" smtClean="0"/>
              <a:t>5,1</a:t>
            </a:r>
            <a:r>
              <a:rPr lang="en-US" sz="5600" dirty="0" smtClean="0"/>
              <a:t> </a:t>
            </a:r>
            <a:r>
              <a:rPr lang="el-GR" sz="5600" dirty="0" smtClean="0"/>
              <a:t>±</a:t>
            </a:r>
            <a:r>
              <a:rPr lang="en-US" sz="5600" dirty="0" smtClean="0"/>
              <a:t> </a:t>
            </a:r>
            <a:r>
              <a:rPr lang="el-GR" sz="5600" dirty="0" smtClean="0"/>
              <a:t>0,9</a:t>
            </a:r>
          </a:p>
          <a:p>
            <a:pPr fontAlgn="ctr">
              <a:lnSpc>
                <a:spcPct val="170000"/>
              </a:lnSpc>
              <a:buNone/>
            </a:pPr>
            <a:r>
              <a:rPr lang="el-GR" sz="5600" b="1" dirty="0" smtClean="0"/>
              <a:t>3 - 4 έτη</a:t>
            </a:r>
            <a:r>
              <a:rPr lang="en-US" sz="5600" b="1" dirty="0" smtClean="0"/>
              <a:t>: </a:t>
            </a:r>
            <a:r>
              <a:rPr lang="el-GR" sz="5600" dirty="0" smtClean="0"/>
              <a:t>5,5</a:t>
            </a:r>
            <a:r>
              <a:rPr lang="en-US" sz="5600" dirty="0" smtClean="0"/>
              <a:t> </a:t>
            </a:r>
            <a:r>
              <a:rPr lang="el-GR" sz="5600" dirty="0" smtClean="0"/>
              <a:t>±</a:t>
            </a:r>
            <a:r>
              <a:rPr lang="en-US" sz="5600" dirty="0" smtClean="0"/>
              <a:t> </a:t>
            </a:r>
            <a:r>
              <a:rPr lang="el-GR" sz="5600" dirty="0" smtClean="0"/>
              <a:t>0,9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275856" y="2132856"/>
            <a:ext cx="4572000" cy="38595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70000"/>
              </a:lnSpc>
              <a:buNone/>
            </a:pPr>
            <a:r>
              <a:rPr lang="el-GR" b="1" dirty="0" smtClean="0"/>
              <a:t>4 - 5 έτη</a:t>
            </a:r>
            <a:r>
              <a:rPr lang="en-US" b="1" dirty="0" smtClean="0"/>
              <a:t>: </a:t>
            </a:r>
            <a:r>
              <a:rPr lang="el-GR" dirty="0" smtClean="0"/>
              <a:t>5,7</a:t>
            </a:r>
            <a:r>
              <a:rPr lang="en-US" dirty="0" smtClean="0"/>
              <a:t> </a:t>
            </a:r>
            <a:r>
              <a:rPr lang="el-GR" dirty="0" smtClean="0"/>
              <a:t>±</a:t>
            </a:r>
            <a:r>
              <a:rPr lang="en-US" dirty="0" smtClean="0"/>
              <a:t> </a:t>
            </a:r>
            <a:r>
              <a:rPr lang="el-GR" dirty="0" smtClean="0"/>
              <a:t>0,9</a:t>
            </a:r>
          </a:p>
          <a:p>
            <a:pPr fontAlgn="ctr">
              <a:lnSpc>
                <a:spcPct val="170000"/>
              </a:lnSpc>
              <a:buNone/>
            </a:pPr>
            <a:r>
              <a:rPr lang="el-GR" b="1" dirty="0" smtClean="0"/>
              <a:t>5 - 6 έτη</a:t>
            </a:r>
            <a:r>
              <a:rPr lang="en-US" b="1" dirty="0" smtClean="0"/>
              <a:t>: </a:t>
            </a:r>
            <a:r>
              <a:rPr lang="el-GR" dirty="0" smtClean="0"/>
              <a:t>6,0</a:t>
            </a:r>
            <a:r>
              <a:rPr lang="en-US" dirty="0" smtClean="0"/>
              <a:t> </a:t>
            </a:r>
            <a:r>
              <a:rPr lang="el-GR" dirty="0" smtClean="0"/>
              <a:t>±</a:t>
            </a:r>
            <a:r>
              <a:rPr lang="en-US" dirty="0" smtClean="0"/>
              <a:t> </a:t>
            </a:r>
            <a:r>
              <a:rPr lang="el-GR" dirty="0" smtClean="0"/>
              <a:t>0,9</a:t>
            </a:r>
          </a:p>
          <a:p>
            <a:pPr fontAlgn="ctr">
              <a:lnSpc>
                <a:spcPct val="170000"/>
              </a:lnSpc>
              <a:buNone/>
            </a:pPr>
            <a:r>
              <a:rPr lang="el-GR" b="1" dirty="0" smtClean="0"/>
              <a:t>6 - 7 έτη</a:t>
            </a:r>
            <a:r>
              <a:rPr lang="en-US" b="1" dirty="0" smtClean="0"/>
              <a:t>: </a:t>
            </a:r>
            <a:r>
              <a:rPr lang="el-GR" dirty="0" smtClean="0"/>
              <a:t>6,1</a:t>
            </a:r>
            <a:r>
              <a:rPr lang="en-US" dirty="0" smtClean="0"/>
              <a:t> </a:t>
            </a:r>
            <a:r>
              <a:rPr lang="el-GR" dirty="0" smtClean="0"/>
              <a:t>±</a:t>
            </a:r>
            <a:r>
              <a:rPr lang="en-US" dirty="0" smtClean="0"/>
              <a:t> </a:t>
            </a:r>
            <a:r>
              <a:rPr lang="el-GR" dirty="0" smtClean="0"/>
              <a:t>0,9</a:t>
            </a:r>
          </a:p>
          <a:p>
            <a:pPr fontAlgn="ctr">
              <a:lnSpc>
                <a:spcPct val="170000"/>
              </a:lnSpc>
              <a:buNone/>
            </a:pPr>
            <a:r>
              <a:rPr lang="el-GR" b="1" dirty="0" smtClean="0"/>
              <a:t>7 - 8 έτη</a:t>
            </a:r>
            <a:r>
              <a:rPr lang="en-US" b="1" dirty="0" smtClean="0"/>
              <a:t>: </a:t>
            </a:r>
            <a:r>
              <a:rPr lang="el-GR" dirty="0" smtClean="0"/>
              <a:t>6,2</a:t>
            </a:r>
            <a:r>
              <a:rPr lang="en-US" dirty="0" smtClean="0"/>
              <a:t> </a:t>
            </a:r>
            <a:r>
              <a:rPr lang="el-GR" dirty="0" smtClean="0"/>
              <a:t>±</a:t>
            </a:r>
            <a:r>
              <a:rPr lang="en-US" dirty="0" smtClean="0"/>
              <a:t> </a:t>
            </a:r>
            <a:r>
              <a:rPr lang="el-GR" dirty="0" smtClean="0"/>
              <a:t>1,0</a:t>
            </a:r>
          </a:p>
          <a:p>
            <a:pPr fontAlgn="ctr">
              <a:lnSpc>
                <a:spcPct val="170000"/>
              </a:lnSpc>
              <a:buNone/>
            </a:pPr>
            <a:r>
              <a:rPr lang="el-GR" b="1" dirty="0" smtClean="0"/>
              <a:t>8 - 9 έτη</a:t>
            </a:r>
            <a:r>
              <a:rPr lang="en-US" b="1" dirty="0" smtClean="0"/>
              <a:t>: </a:t>
            </a:r>
            <a:r>
              <a:rPr lang="el-GR" dirty="0" smtClean="0"/>
              <a:t>6,3</a:t>
            </a:r>
            <a:r>
              <a:rPr lang="en-US" dirty="0" smtClean="0"/>
              <a:t> </a:t>
            </a:r>
            <a:r>
              <a:rPr lang="el-GR" dirty="0" smtClean="0"/>
              <a:t>±</a:t>
            </a:r>
            <a:r>
              <a:rPr lang="en-US" dirty="0" smtClean="0"/>
              <a:t> </a:t>
            </a:r>
            <a:r>
              <a:rPr lang="el-GR" dirty="0" smtClean="0"/>
              <a:t>1,0</a:t>
            </a:r>
          </a:p>
          <a:p>
            <a:pPr fontAlgn="ctr">
              <a:lnSpc>
                <a:spcPct val="170000"/>
              </a:lnSpc>
              <a:buNone/>
            </a:pPr>
            <a:r>
              <a:rPr lang="el-GR" b="1" dirty="0" smtClean="0"/>
              <a:t>9 - 10 έτη</a:t>
            </a:r>
            <a:r>
              <a:rPr lang="en-US" b="1" dirty="0" smtClean="0"/>
              <a:t>: </a:t>
            </a:r>
            <a:r>
              <a:rPr lang="el-GR" dirty="0" smtClean="0"/>
              <a:t>6,3</a:t>
            </a:r>
            <a:r>
              <a:rPr lang="en-US" dirty="0" smtClean="0"/>
              <a:t> </a:t>
            </a:r>
            <a:r>
              <a:rPr lang="el-GR" dirty="0" smtClean="0"/>
              <a:t>±</a:t>
            </a:r>
            <a:r>
              <a:rPr lang="en-US" dirty="0" smtClean="0"/>
              <a:t> </a:t>
            </a:r>
            <a:r>
              <a:rPr lang="el-GR" dirty="0" smtClean="0"/>
              <a:t>1,0</a:t>
            </a:r>
          </a:p>
          <a:p>
            <a:pPr fontAlgn="ctr">
              <a:lnSpc>
                <a:spcPct val="170000"/>
              </a:lnSpc>
              <a:buNone/>
            </a:pPr>
            <a:r>
              <a:rPr lang="el-GR" b="1" dirty="0" smtClean="0"/>
              <a:t>10 - 11 έτη</a:t>
            </a:r>
            <a:r>
              <a:rPr lang="en-US" b="1" dirty="0" smtClean="0"/>
              <a:t>: </a:t>
            </a:r>
            <a:r>
              <a:rPr lang="el-GR" dirty="0" smtClean="0"/>
              <a:t>6,4</a:t>
            </a:r>
            <a:r>
              <a:rPr lang="en-US" dirty="0" smtClean="0"/>
              <a:t> </a:t>
            </a:r>
            <a:r>
              <a:rPr lang="el-GR" dirty="0" smtClean="0"/>
              <a:t>±</a:t>
            </a:r>
            <a:r>
              <a:rPr lang="en-US" dirty="0" smtClean="0"/>
              <a:t> </a:t>
            </a:r>
            <a:r>
              <a:rPr lang="el-GR" dirty="0" smtClean="0"/>
              <a:t>1,1</a:t>
            </a:r>
          </a:p>
          <a:p>
            <a:pPr fontAlgn="ctr">
              <a:lnSpc>
                <a:spcPct val="170000"/>
              </a:lnSpc>
              <a:buNone/>
            </a:pPr>
            <a:r>
              <a:rPr lang="el-GR" b="1" dirty="0" smtClean="0"/>
              <a:t>Ενήλικες</a:t>
            </a:r>
            <a:r>
              <a:rPr lang="en-US" b="1" dirty="0" smtClean="0"/>
              <a:t>: </a:t>
            </a:r>
            <a:r>
              <a:rPr lang="el-GR" dirty="0" smtClean="0"/>
              <a:t>13,3</a:t>
            </a:r>
            <a:r>
              <a:rPr lang="en-US" dirty="0" smtClean="0"/>
              <a:t> </a:t>
            </a:r>
            <a:r>
              <a:rPr lang="el-GR" dirty="0" smtClean="0"/>
              <a:t>±</a:t>
            </a:r>
            <a:r>
              <a:rPr lang="en-US" dirty="0" smtClean="0"/>
              <a:t> </a:t>
            </a:r>
            <a:r>
              <a:rPr lang="el-GR" dirty="0" smtClean="0"/>
              <a:t>1,6</a:t>
            </a:r>
            <a:endParaRPr lang="el-GR" sz="1200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395536" y="609329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http://www.onmed.gr/sexoualikothta/story/314123/to-fysiologiko-megethos-tou-peous-ana-ilikia-kai-i-mikrofallia-pinakas</a:t>
            </a:r>
            <a:endParaRPr lang="el-GR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71600" y="1597032"/>
          <a:ext cx="6984776" cy="4857073"/>
        </p:xfrm>
        <a:graphic>
          <a:graphicData uri="http://schemas.openxmlformats.org/presentationml/2006/ole">
            <p:oleObj spid="_x0000_s2050" name="Εικόνα bitmap" r:id="rId3" imgW="6106377" imgH="4420217" progId="PBrush">
              <p:embed/>
            </p:oleObj>
          </a:graphicData>
        </a:graphic>
      </p:graphicFrame>
      <p:sp>
        <p:nvSpPr>
          <p:cNvPr id="3" name="Τίτλος 1"/>
          <p:cNvSpPr txBox="1">
            <a:spLocks/>
          </p:cNvSpPr>
          <p:nvPr/>
        </p:nvSpPr>
        <p:spPr>
          <a:xfrm>
            <a:off x="0" y="116632"/>
            <a:ext cx="9144000" cy="90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Τα εσωτερικά και εξωτερικά όργανα του ανδρικού αναπαραγωγικού συστήματος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</a:t>
            </a:r>
            <a:r>
              <a:rPr lang="el-GR" dirty="0" err="1" smtClean="0"/>
              <a:t>μικροφαλίας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μήκος του πέους επηρεάζει λιγότερο από τους όρχεις την γονιμότητα.</a:t>
            </a:r>
          </a:p>
          <a:p>
            <a:pPr marL="0" indent="0">
              <a:buNone/>
            </a:pPr>
            <a:r>
              <a:rPr lang="el-GR" sz="2400" b="1" dirty="0" err="1" smtClean="0">
                <a:solidFill>
                  <a:srgbClr val="9B0000"/>
                </a:solidFill>
              </a:rPr>
              <a:t>Υπογοναδοτροπικός</a:t>
            </a:r>
            <a:r>
              <a:rPr lang="el-GR" sz="2400" b="1" dirty="0" smtClean="0">
                <a:solidFill>
                  <a:srgbClr val="9B0000"/>
                </a:solidFill>
              </a:rPr>
              <a:t> υπογοναδισμός</a:t>
            </a:r>
          </a:p>
          <a:p>
            <a:pPr marL="0" indent="0">
              <a:buNone/>
            </a:pPr>
            <a:r>
              <a:rPr lang="el-GR" sz="2400" dirty="0" smtClean="0"/>
              <a:t>Αίτιο</a:t>
            </a:r>
            <a:r>
              <a:rPr lang="en-US" sz="2400" dirty="0" smtClean="0"/>
              <a:t>: </a:t>
            </a:r>
            <a:r>
              <a:rPr lang="el-GR" sz="2400" dirty="0" smtClean="0"/>
              <a:t>ανεπάρκεια στην έκκριση της ορμόνης (</a:t>
            </a:r>
            <a:r>
              <a:rPr lang="el-GR" sz="2400" dirty="0" err="1" smtClean="0"/>
              <a:t>GnRH</a:t>
            </a:r>
            <a:r>
              <a:rPr lang="el-GR" sz="2400" dirty="0" smtClean="0"/>
              <a:t>) από τον υποθάλαμο</a:t>
            </a:r>
          </a:p>
          <a:p>
            <a:pPr marL="0" indent="0">
              <a:buNone/>
            </a:pPr>
            <a:r>
              <a:rPr lang="el-GR" sz="2400" b="1" dirty="0" err="1" smtClean="0">
                <a:solidFill>
                  <a:srgbClr val="9B0000"/>
                </a:solidFill>
              </a:rPr>
              <a:t>Υπεργοναδοτροφικός</a:t>
            </a:r>
            <a:r>
              <a:rPr lang="el-GR" sz="2400" b="1" dirty="0" smtClean="0">
                <a:solidFill>
                  <a:srgbClr val="9B0000"/>
                </a:solidFill>
              </a:rPr>
              <a:t> υπογοναδισμός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Αίτιο</a:t>
            </a:r>
            <a:r>
              <a:rPr lang="en-US" sz="2400" dirty="0" smtClean="0"/>
              <a:t>: </a:t>
            </a:r>
            <a:r>
              <a:rPr lang="el-GR" sz="2400" dirty="0" smtClean="0"/>
              <a:t>λόγω βλάβης των όρχεων δεν παράγεται φυσιολογικά η τεστοστερόνη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rgbClr val="9B0000"/>
                </a:solidFill>
              </a:rPr>
              <a:t>Ιδιοπαθής </a:t>
            </a:r>
            <a:r>
              <a:rPr lang="el-GR" sz="2400" b="1" dirty="0" err="1" smtClean="0">
                <a:solidFill>
                  <a:srgbClr val="9B0000"/>
                </a:solidFill>
              </a:rPr>
              <a:t>μικροφαλία</a:t>
            </a:r>
            <a:endParaRPr lang="el-GR" sz="2400" b="1" dirty="0" smtClean="0">
              <a:solidFill>
                <a:srgbClr val="9B0000"/>
              </a:solidFill>
            </a:endParaRPr>
          </a:p>
          <a:p>
            <a:pPr marL="0" indent="0">
              <a:buNone/>
            </a:pPr>
            <a:r>
              <a:rPr lang="el-GR" sz="2400" dirty="0" smtClean="0"/>
              <a:t>Άγνωστα αίτια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err="1" smtClean="0"/>
              <a:t>κιρσοκήλη</a:t>
            </a:r>
            <a:endParaRPr lang="el-GR" dirty="0"/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714375" y="1681054"/>
            <a:ext cx="7858125" cy="228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Η κύρια αιτία σχηματισμού </a:t>
            </a:r>
            <a:r>
              <a:rPr lang="el-GR" altLang="el-GR" sz="2400" dirty="0" err="1">
                <a:latin typeface="+mn-lt"/>
                <a:ea typeface="Times New Roman" pitchFamily="18" charset="0"/>
                <a:cs typeface="Arial" charset="0"/>
              </a:rPr>
              <a:t>κιρσοκήλης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 είναι η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  <a:ea typeface="Times New Roman" pitchFamily="18" charset="0"/>
                <a:cs typeface="Arial" charset="0"/>
              </a:rPr>
              <a:t>ανεπάρκεια των βαλβίδων της έσω σπερματικής φλέβας</a:t>
            </a:r>
            <a:r>
              <a:rPr lang="el-GR" altLang="el-GR" sz="2400" dirty="0">
                <a:solidFill>
                  <a:srgbClr val="9B0000"/>
                </a:solidFill>
                <a:latin typeface="+mn-lt"/>
                <a:ea typeface="Times New Roman" pitchFamily="18" charset="0"/>
                <a:cs typeface="Arial" charset="0"/>
              </a:rPr>
              <a:t>, 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με αποτέλεσμα την </a:t>
            </a: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στάση του 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αίματος στις φλέβες πάνω </a:t>
            </a: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από τον </a:t>
            </a:r>
            <a:r>
              <a:rPr lang="el-GR" altLang="el-GR" sz="2400" b="1" dirty="0" err="1">
                <a:latin typeface="+mn-lt"/>
                <a:ea typeface="Times New Roman" pitchFamily="18" charset="0"/>
                <a:cs typeface="Arial" charset="0"/>
              </a:rPr>
              <a:t>όρχι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. Παρουσιάζεται συνήθως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  <a:ea typeface="Times New Roman" pitchFamily="18" charset="0"/>
                <a:cs typeface="Arial" charset="0"/>
              </a:rPr>
              <a:t>αριστερά</a:t>
            </a: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(90%).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altLang="el-GR" sz="2400" dirty="0">
              <a:latin typeface="+mn-lt"/>
              <a:ea typeface="Times New Roman" pitchFamily="18" charset="0"/>
              <a:cs typeface="Arial" charset="0"/>
            </a:endParaRPr>
          </a:p>
        </p:txBody>
      </p:sp>
      <p:sp>
        <p:nvSpPr>
          <p:cNvPr id="31746" name="1 - Ορθογώνιο"/>
          <p:cNvSpPr>
            <a:spLocks noChangeArrowheads="1"/>
          </p:cNvSpPr>
          <p:nvPr/>
        </p:nvSpPr>
        <p:spPr bwMode="auto">
          <a:xfrm>
            <a:off x="714375" y="4256118"/>
            <a:ext cx="7929563" cy="13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Οι ασθενείς με </a:t>
            </a:r>
            <a:r>
              <a:rPr lang="el-GR" altLang="el-GR" sz="2400" dirty="0" err="1">
                <a:latin typeface="+mn-lt"/>
              </a:rPr>
              <a:t>κιρσοκήλη</a:t>
            </a:r>
            <a:r>
              <a:rPr lang="el-GR" altLang="el-GR" sz="2400" dirty="0">
                <a:latin typeface="+mn-lt"/>
              </a:rPr>
              <a:t> δεν εμφανίζουν πλήρη ανάπτυξη του μεγέθους του όσχεου και εμφανίζουν επιδείνωση των παραμέτρων του σπέρματος.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459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κατάταξη της </a:t>
            </a:r>
            <a:r>
              <a:rPr lang="el-GR" dirty="0" err="1" smtClean="0"/>
              <a:t>κιρσοκήλης</a:t>
            </a:r>
            <a:endParaRPr lang="el-GR" dirty="0"/>
          </a:p>
        </p:txBody>
      </p:sp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571500" y="1482045"/>
            <a:ext cx="7500938" cy="39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Βαθμός </a:t>
            </a:r>
            <a:r>
              <a:rPr lang="en-US" altLang="el-GR" sz="2400" b="1" dirty="0">
                <a:latin typeface="+mn-lt"/>
                <a:ea typeface="Times New Roman" pitchFamily="18" charset="0"/>
                <a:cs typeface="Arial" charset="0"/>
              </a:rPr>
              <a:t>(Grade) </a:t>
            </a: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Ι: 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Είναι ορατή αφού υποβληθεί ο ασθενής στην δοκιμασία </a:t>
            </a:r>
            <a:r>
              <a:rPr lang="en-US" altLang="el-GR" sz="2400" dirty="0" err="1">
                <a:latin typeface="+mn-lt"/>
                <a:ea typeface="Times New Roman" pitchFamily="18" charset="0"/>
                <a:cs typeface="Arial" charset="0"/>
              </a:rPr>
              <a:t>Valsava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 (του ζητείται να πάρει βαθιά ανάσα, να κλίσει την μύτη του και να πιέσει να βγάλει τον αέρα από τα αφτιά του</a:t>
            </a:r>
            <a:r>
              <a:rPr lang="el-GR" altLang="el-GR" sz="2400" dirty="0" smtClean="0">
                <a:latin typeface="+mn-lt"/>
                <a:ea typeface="Times New Roman" pitchFamily="18" charset="0"/>
                <a:cs typeface="Arial" charset="0"/>
              </a:rPr>
              <a:t>).</a:t>
            </a:r>
            <a:endParaRPr lang="el-GR" altLang="el-GR" sz="2400" dirty="0">
              <a:latin typeface="+mn-lt"/>
              <a:ea typeface="Times New Roman" pitchFamily="18" charset="0"/>
              <a:cs typeface="Arial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Βαθμός </a:t>
            </a:r>
            <a:r>
              <a:rPr lang="en-US" altLang="el-GR" sz="2400" b="1" dirty="0">
                <a:latin typeface="+mn-lt"/>
                <a:ea typeface="Times New Roman" pitchFamily="18" charset="0"/>
                <a:cs typeface="Arial" charset="0"/>
              </a:rPr>
              <a:t>(Grade) II</a:t>
            </a: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: 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Είναι ψηλαφητή χωρίς ο ασθενής να υποστεί την δοκιμασία </a:t>
            </a:r>
            <a:r>
              <a:rPr lang="en-US" altLang="el-GR" sz="2400" dirty="0" err="1">
                <a:latin typeface="+mn-lt"/>
                <a:ea typeface="Times New Roman" pitchFamily="18" charset="0"/>
                <a:cs typeface="Arial" charset="0"/>
              </a:rPr>
              <a:t>Valsava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. 	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Βαθμός </a:t>
            </a:r>
            <a:r>
              <a:rPr lang="en-US" altLang="el-GR" sz="2400" b="1" dirty="0">
                <a:latin typeface="+mn-lt"/>
                <a:ea typeface="Times New Roman" pitchFamily="18" charset="0"/>
                <a:cs typeface="Arial" charset="0"/>
              </a:rPr>
              <a:t>(Grade) III</a:t>
            </a:r>
            <a:r>
              <a:rPr lang="el-GR" altLang="el-GR" sz="2400" b="1" dirty="0">
                <a:latin typeface="+mn-lt"/>
                <a:ea typeface="Times New Roman" pitchFamily="18" charset="0"/>
                <a:cs typeface="Arial" charset="0"/>
              </a:rPr>
              <a:t>: </a:t>
            </a:r>
            <a:r>
              <a:rPr lang="el-GR" altLang="el-GR" sz="2400" dirty="0">
                <a:latin typeface="+mn-lt"/>
                <a:ea typeface="Times New Roman" pitchFamily="18" charset="0"/>
                <a:cs typeface="Arial" charset="0"/>
              </a:rPr>
              <a:t>Είναι ορατή χωρίς ψηλάφηση και δοκιμασία </a:t>
            </a:r>
            <a:r>
              <a:rPr lang="en-US" altLang="el-GR" sz="2400" dirty="0" err="1">
                <a:latin typeface="+mn-lt"/>
                <a:ea typeface="Times New Roman" pitchFamily="18" charset="0"/>
                <a:cs typeface="Arial" charset="0"/>
              </a:rPr>
              <a:t>Valsava</a:t>
            </a:r>
            <a:r>
              <a:rPr lang="en-US" altLang="el-GR" sz="2400" dirty="0">
                <a:latin typeface="+mn-lt"/>
                <a:ea typeface="Times New Roman" pitchFamily="18" charset="0"/>
                <a:cs typeface="Arial" charset="0"/>
              </a:rPr>
              <a:t>. </a:t>
            </a:r>
            <a:endParaRPr lang="el-GR" altLang="el-GR" sz="2400" dirty="0">
              <a:latin typeface="+mn-lt"/>
              <a:ea typeface="Times New Roman" pitchFamily="18" charset="0"/>
              <a:cs typeface="Arial" charset="0"/>
            </a:endParaRPr>
          </a:p>
        </p:txBody>
      </p:sp>
      <p:sp>
        <p:nvSpPr>
          <p:cNvPr id="32772" name="3 - TextBox"/>
          <p:cNvSpPr txBox="1">
            <a:spLocks noChangeArrowheads="1"/>
          </p:cNvSpPr>
          <p:nvPr/>
        </p:nvSpPr>
        <p:spPr bwMode="auto">
          <a:xfrm>
            <a:off x="467544" y="5584131"/>
            <a:ext cx="85725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l-GR" sz="2400" dirty="0">
                <a:latin typeface="+mn-lt"/>
              </a:rPr>
              <a:t>H </a:t>
            </a:r>
            <a:r>
              <a:rPr lang="el-GR" altLang="el-GR" sz="2400" dirty="0">
                <a:latin typeface="+mn-lt"/>
              </a:rPr>
              <a:t>τελική διάγνωση της </a:t>
            </a:r>
            <a:r>
              <a:rPr lang="el-GR" altLang="el-GR" sz="2400" dirty="0" err="1">
                <a:latin typeface="+mn-lt"/>
              </a:rPr>
              <a:t>κιρσοκήλης</a:t>
            </a:r>
            <a:r>
              <a:rPr lang="el-GR" altLang="el-GR" sz="2400" dirty="0">
                <a:latin typeface="+mn-lt"/>
              </a:rPr>
              <a:t> γίνεται με τον </a:t>
            </a:r>
            <a:r>
              <a:rPr lang="el-GR" altLang="el-GR" sz="2400" dirty="0" err="1">
                <a:latin typeface="+mn-lt"/>
              </a:rPr>
              <a:t>υπερηχογραφικό</a:t>
            </a:r>
            <a:r>
              <a:rPr lang="el-GR" altLang="el-GR" sz="2400" dirty="0">
                <a:latin typeface="+mn-lt"/>
              </a:rPr>
              <a:t> έλεγχο των όρχεων.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549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3643313"/>
            <a:ext cx="27844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7 - TextBox"/>
          <p:cNvSpPr txBox="1">
            <a:spLocks noChangeArrowheads="1"/>
          </p:cNvSpPr>
          <p:nvPr/>
        </p:nvSpPr>
        <p:spPr bwMode="auto">
          <a:xfrm>
            <a:off x="5072063" y="1643063"/>
            <a:ext cx="26431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/>
              <a:t>Εικόνα όρχι σε έγχρωμο </a:t>
            </a:r>
            <a:r>
              <a:rPr lang="en-US" sz="1600"/>
              <a:t>triplex </a:t>
            </a:r>
            <a:r>
              <a:rPr lang="el-GR" sz="1600"/>
              <a:t>όσχεου                                   </a:t>
            </a:r>
          </a:p>
        </p:txBody>
      </p:sp>
      <p:sp>
        <p:nvSpPr>
          <p:cNvPr id="33796" name="9 - TextBox"/>
          <p:cNvSpPr txBox="1">
            <a:spLocks noChangeArrowheads="1"/>
          </p:cNvSpPr>
          <p:nvPr/>
        </p:nvSpPr>
        <p:spPr bwMode="auto">
          <a:xfrm>
            <a:off x="1357313" y="6000750"/>
            <a:ext cx="3071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Όρχις με κιρσοκήλη ΙΙΙ βαθμού                                   </a:t>
            </a:r>
          </a:p>
        </p:txBody>
      </p:sp>
      <p:sp>
        <p:nvSpPr>
          <p:cNvPr id="33797" name="10 - TextBox"/>
          <p:cNvSpPr txBox="1">
            <a:spLocks noChangeArrowheads="1"/>
          </p:cNvSpPr>
          <p:nvPr/>
        </p:nvSpPr>
        <p:spPr bwMode="auto">
          <a:xfrm>
            <a:off x="4857750" y="6000750"/>
            <a:ext cx="3071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Όρχις με κιρσοκήλη ΙΙΙ βαθμού                                   </a:t>
            </a:r>
          </a:p>
        </p:txBody>
      </p:sp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714750"/>
            <a:ext cx="27860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1" descr="ZD07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980728"/>
            <a:ext cx="3214687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Τίτλος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εικόνα της </a:t>
            </a:r>
            <a:r>
              <a:rPr kumimoji="0" lang="el-G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κιρσοκήλης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Σχέση </a:t>
            </a:r>
            <a:r>
              <a:rPr lang="el-GR" dirty="0" err="1" smtClean="0"/>
              <a:t>κιρσοκήλης</a:t>
            </a:r>
            <a:r>
              <a:rPr lang="el-GR" dirty="0" smtClean="0"/>
              <a:t> και </a:t>
            </a:r>
            <a:r>
              <a:rPr lang="el-GR" dirty="0" err="1" smtClean="0"/>
              <a:t>υπογονιμότητας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l-GR" sz="2600" dirty="0"/>
              <a:t>Πρέπει να τονισθεί ιδιαίτερα ότι η κλινική </a:t>
            </a:r>
            <a:r>
              <a:rPr lang="el-GR" sz="2600" dirty="0" smtClean="0"/>
              <a:t>παρουσία </a:t>
            </a:r>
            <a:r>
              <a:rPr lang="el-GR" sz="2600" dirty="0"/>
              <a:t>κιρσοκήλης δεν σημαίνει κατ' ανάγκη και βλάβη της σπερματογενέσεως. </a:t>
            </a:r>
            <a:endParaRPr lang="el-GR" sz="2600" dirty="0" smtClean="0"/>
          </a:p>
          <a:p>
            <a:pPr marL="0" indent="0">
              <a:lnSpc>
                <a:spcPts val="2700"/>
              </a:lnSpc>
              <a:buNone/>
            </a:pPr>
            <a:r>
              <a:rPr lang="el-GR" sz="2600" dirty="0" smtClean="0"/>
              <a:t>Η </a:t>
            </a:r>
            <a:r>
              <a:rPr lang="en-US" sz="2600" dirty="0"/>
              <a:t>W</a:t>
            </a:r>
            <a:r>
              <a:rPr lang="el-GR" sz="2600" dirty="0"/>
              <a:t>ΗΟ (1987) τονίζει ότι η </a:t>
            </a:r>
            <a:r>
              <a:rPr lang="el-GR" sz="2600" dirty="0" smtClean="0"/>
              <a:t>κιρσοκήλη </a:t>
            </a:r>
            <a:r>
              <a:rPr lang="el-GR" sz="2600" dirty="0"/>
              <a:t>πρέπει να θεωρείται αίτιο ανδρικής υπογονιμότητας </a:t>
            </a:r>
            <a:r>
              <a:rPr lang="el-GR" sz="2600" dirty="0">
                <a:solidFill>
                  <a:srgbClr val="9B0000"/>
                </a:solidFill>
              </a:rPr>
              <a:t>μόνον εφόσον αποδειχθεί σε αρκετά σπερμοδιαγράμματα </a:t>
            </a:r>
            <a:r>
              <a:rPr lang="el-GR" sz="2600" dirty="0"/>
              <a:t>ότι προκαλεί διαταραχή στην </a:t>
            </a:r>
            <a:r>
              <a:rPr lang="el-GR" sz="2600" dirty="0" smtClean="0"/>
              <a:t>ποιότητα </a:t>
            </a:r>
            <a:r>
              <a:rPr lang="el-GR" sz="2600" dirty="0"/>
              <a:t>του σπέρματος.</a:t>
            </a:r>
          </a:p>
          <a:p>
            <a:endParaRPr lang="el-GR" sz="2600" dirty="0"/>
          </a:p>
        </p:txBody>
      </p:sp>
    </p:spTree>
    <p:extLst>
      <p:ext uri="{BB962C8B-B14F-4D97-AF65-F5344CB8AC3E}">
        <p14:creationId xmlns="" xmlns:p14="http://schemas.microsoft.com/office/powerpoint/2010/main" val="18051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 smtClean="0"/>
              <a:t>Κιρσοκήλη</a:t>
            </a:r>
            <a:r>
              <a:rPr lang="el-GR" dirty="0" smtClean="0"/>
              <a:t> και μείωση του αριθμού των σπερματοζωαρίων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 smtClean="0"/>
              <a:t>Μικρή </a:t>
            </a:r>
            <a:r>
              <a:rPr lang="el-GR" sz="2400" dirty="0"/>
              <a:t>ή </a:t>
            </a:r>
            <a:r>
              <a:rPr lang="el-GR" sz="2400" dirty="0" smtClean="0"/>
              <a:t>ασήμαντη επίδραση στον αριθμό των </a:t>
            </a:r>
            <a:r>
              <a:rPr lang="el-GR" sz="2400" dirty="0"/>
              <a:t>σπερματοζωαρίων. Σπανιότερα η κιρσοκήλη, συνήθως η αμφοτεροπλευρη, μπορεί να </a:t>
            </a:r>
            <a:r>
              <a:rPr lang="el-GR" sz="2400" dirty="0" smtClean="0"/>
              <a:t>προκαλέσει μέχρι </a:t>
            </a:r>
            <a:r>
              <a:rPr lang="el-GR" sz="2400" dirty="0"/>
              <a:t>και </a:t>
            </a:r>
            <a:r>
              <a:rPr lang="el-GR" sz="2400" dirty="0" err="1" smtClean="0"/>
              <a:t>αζωοσπερμία</a:t>
            </a:r>
            <a:r>
              <a:rPr lang="el-GR" sz="2400" dirty="0" smtClean="0"/>
              <a:t> (9,5%). </a:t>
            </a:r>
          </a:p>
          <a:p>
            <a:pPr algn="just"/>
            <a:r>
              <a:rPr lang="el-GR" sz="2400" dirty="0" smtClean="0"/>
              <a:t>Έχει </a:t>
            </a:r>
            <a:r>
              <a:rPr lang="el-GR" sz="2400" dirty="0"/>
              <a:t>αποδειχθεί ότι η αμφοτερόπλευρη κιρσοκήλη μπορεί να προκαλέσει διακοπή της σπερματογενέσεως στο επίπεδο </a:t>
            </a:r>
            <a:r>
              <a:rPr lang="el-GR" sz="2400" dirty="0" smtClean="0"/>
              <a:t>των σπερματοκυττάρων </a:t>
            </a:r>
            <a:r>
              <a:rPr lang="el-GR" sz="2400" dirty="0"/>
              <a:t>και </a:t>
            </a:r>
            <a:r>
              <a:rPr lang="el-GR" sz="2400" dirty="0" smtClean="0"/>
              <a:t> εγχείρηση </a:t>
            </a:r>
            <a:r>
              <a:rPr lang="el-GR" sz="2400" dirty="0"/>
              <a:t>της κιρσοκήλης αναστρέφει συνήθως τη βλάβη. </a:t>
            </a:r>
            <a:endParaRPr lang="el-GR" sz="2400" dirty="0" smtClean="0"/>
          </a:p>
          <a:p>
            <a:pPr algn="just"/>
            <a:r>
              <a:rPr lang="el-GR" sz="2400" dirty="0" smtClean="0"/>
              <a:t>Επιβάλλεται </a:t>
            </a:r>
            <a:r>
              <a:rPr lang="el-GR" sz="2400" dirty="0"/>
              <a:t>όμως μεγάλη προσοχή για να διευκρινισθεί κατά πόσο η κιρσοκήλη συνυπάρχει με πρωτοπαθή ορχική βλάβη ή </a:t>
            </a:r>
            <a:r>
              <a:rPr lang="el-GR" sz="2400" dirty="0" smtClean="0"/>
              <a:t>απόφραξη.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9717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Κιρσοκήλη</a:t>
            </a:r>
            <a:r>
              <a:rPr lang="el-GR" dirty="0" smtClean="0"/>
              <a:t> και κινητικότητα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179388" algn="l"/>
              </a:tabLst>
            </a:pPr>
            <a:r>
              <a:rPr lang="el-GR" sz="2600" dirty="0" smtClean="0"/>
              <a:t>Σαφής </a:t>
            </a:r>
            <a:r>
              <a:rPr lang="el-GR" sz="2600" b="1" dirty="0">
                <a:solidFill>
                  <a:srgbClr val="9B0000"/>
                </a:solidFill>
              </a:rPr>
              <a:t>μείωση της κινητικότητας </a:t>
            </a:r>
            <a:r>
              <a:rPr lang="el-GR" sz="2600" dirty="0"/>
              <a:t>και μάλιστα της ζωηρής προωθητικής κινητικότητας των </a:t>
            </a:r>
            <a:r>
              <a:rPr lang="el-GR" sz="2600" dirty="0" smtClean="0"/>
              <a:t>σπερματοζωαρίων</a:t>
            </a:r>
            <a:r>
              <a:rPr lang="el-GR" sz="2600" dirty="0"/>
              <a:t>. </a:t>
            </a:r>
            <a:endParaRPr lang="el-GR" sz="2600" dirty="0" smtClean="0"/>
          </a:p>
          <a:p>
            <a:pPr marL="0" indent="0">
              <a:buNone/>
              <a:tabLst>
                <a:tab pos="179388" algn="l"/>
              </a:tabLst>
            </a:pPr>
            <a:r>
              <a:rPr lang="el-GR" sz="2600" dirty="0" smtClean="0"/>
              <a:t>Μάλιστα </a:t>
            </a:r>
            <a:r>
              <a:rPr lang="el-GR" sz="2600" dirty="0"/>
              <a:t>η μείωση αυτή παρατηρείται </a:t>
            </a:r>
            <a:r>
              <a:rPr lang="el-GR" sz="2600" dirty="0" smtClean="0"/>
              <a:t>από τα </a:t>
            </a:r>
            <a:r>
              <a:rPr lang="el-GR" sz="2600" dirty="0"/>
              <a:t>πρώτα λεπτά μετά την εκσπερμάτιση, ενώ στις λοιμώξεις των επικουρικών αδένων συνήθως μετά τη δεύτερη ώρα (ταχεία μείωση μεταξύ πρώτης και </a:t>
            </a:r>
            <a:r>
              <a:rPr lang="el-GR" sz="2600" dirty="0" smtClean="0"/>
              <a:t>δεύτερης </a:t>
            </a:r>
            <a:r>
              <a:rPr lang="el-GR" sz="2600" dirty="0"/>
              <a:t>ώρας).</a:t>
            </a:r>
          </a:p>
          <a:p>
            <a:pPr marL="457200" indent="-457200">
              <a:buNone/>
              <a:tabLst>
                <a:tab pos="179388" algn="l"/>
              </a:tabLst>
            </a:pP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20061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Κιρσοκήλη</a:t>
            </a:r>
            <a:r>
              <a:rPr lang="el-GR" dirty="0" smtClean="0"/>
              <a:t> και μορφολογία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Πρόκληση </a:t>
            </a:r>
            <a:r>
              <a:rPr lang="el-GR" sz="2600" dirty="0"/>
              <a:t>ποικιλίας </a:t>
            </a:r>
            <a:r>
              <a:rPr lang="el-GR" sz="2600" b="1" dirty="0">
                <a:solidFill>
                  <a:srgbClr val="9B0000"/>
                </a:solidFill>
              </a:rPr>
              <a:t>διαταραχών στη </a:t>
            </a:r>
            <a:r>
              <a:rPr lang="el-GR" sz="2600" b="1" dirty="0" smtClean="0">
                <a:solidFill>
                  <a:srgbClr val="9B0000"/>
                </a:solidFill>
              </a:rPr>
              <a:t>μορφολογία </a:t>
            </a:r>
            <a:r>
              <a:rPr lang="el-GR" sz="2600" b="1" dirty="0">
                <a:solidFill>
                  <a:srgbClr val="9B0000"/>
                </a:solidFill>
              </a:rPr>
              <a:t>των σπερματοζωαρίων</a:t>
            </a:r>
            <a:r>
              <a:rPr lang="el-GR" sz="2600" dirty="0"/>
              <a:t>. </a:t>
            </a:r>
            <a:endParaRPr lang="el-GR" sz="2600" dirty="0" smtClean="0"/>
          </a:p>
          <a:p>
            <a:pPr marL="0" indent="0">
              <a:buNone/>
            </a:pPr>
            <a:r>
              <a:rPr lang="el-GR" sz="2600" dirty="0" smtClean="0"/>
              <a:t>Συνηθέστερες θεωρούνται </a:t>
            </a:r>
            <a:r>
              <a:rPr lang="el-GR" sz="2600" dirty="0"/>
              <a:t>οι επιμήκεις ή οξύαιχμες κεφαλές (</a:t>
            </a:r>
            <a:r>
              <a:rPr lang="en-US" sz="2600" dirty="0"/>
              <a:t>tapering forms</a:t>
            </a:r>
            <a:r>
              <a:rPr lang="el-GR" sz="2600" dirty="0"/>
              <a:t>) και οι βλάβες του μέσου τμήματος, χωρίς όμως να αποκλείεται καμία μορφολογική ανωμαλία κεφαλής, μέσου τμήματος ή ουράς ή και συνδυασμός αυτών</a:t>
            </a:r>
            <a:r>
              <a:rPr lang="el-GR" sz="2600" dirty="0" smtClean="0"/>
              <a:t>.</a:t>
            </a:r>
            <a:endParaRPr lang="el-GR" sz="2600" dirty="0"/>
          </a:p>
        </p:txBody>
      </p:sp>
    </p:spTree>
    <p:extLst>
      <p:ext uri="{BB962C8B-B14F-4D97-AF65-F5344CB8AC3E}">
        <p14:creationId xmlns="" xmlns:p14="http://schemas.microsoft.com/office/powerpoint/2010/main" val="18688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Κιρσοκήλη</a:t>
            </a:r>
            <a:r>
              <a:rPr lang="el-GR" dirty="0" smtClean="0"/>
              <a:t> και στρογγυλά κύτταρα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Αύξηση </a:t>
            </a:r>
            <a:r>
              <a:rPr lang="el-GR" sz="2400" dirty="0"/>
              <a:t>του </a:t>
            </a:r>
            <a:r>
              <a:rPr lang="el-GR" sz="2400" b="1" dirty="0">
                <a:solidFill>
                  <a:srgbClr val="9B0000"/>
                </a:solidFill>
              </a:rPr>
              <a:t>αριθμού των αώρων κυττάρων </a:t>
            </a:r>
            <a:r>
              <a:rPr lang="el-GR" sz="2400" dirty="0"/>
              <a:t>της σπερματικής σειράς πάνω από 5% και συχνή </a:t>
            </a:r>
            <a:r>
              <a:rPr lang="el-GR" sz="2400" dirty="0" smtClean="0"/>
              <a:t>εμφάνιση κυτταροπλασματικού </a:t>
            </a:r>
            <a:r>
              <a:rPr lang="el-GR" sz="2400" dirty="0"/>
              <a:t>υπολείμματος στα </a:t>
            </a:r>
            <a:r>
              <a:rPr lang="el-GR" sz="2400" dirty="0" smtClean="0"/>
              <a:t>σπερματοζωάρια </a:t>
            </a:r>
            <a:r>
              <a:rPr lang="el-GR" sz="2400" dirty="0"/>
              <a:t>(σημείο ανωριμότητας</a:t>
            </a:r>
            <a:r>
              <a:rPr lang="el-GR" sz="2400" dirty="0" smtClean="0"/>
              <a:t>).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13071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 </a:t>
            </a:r>
            <a:r>
              <a:rPr lang="el-GR" dirty="0" smtClean="0"/>
              <a:t>υπερηχογραφία στον έλεγχο του ανδρικού αναπαραγωγικού συστήματος</a:t>
            </a:r>
            <a:endParaRPr lang="el-GR" dirty="0"/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951144" y="1412776"/>
            <a:ext cx="734536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Γίνεται </a:t>
            </a:r>
            <a:r>
              <a:rPr lang="el-GR" sz="2400" dirty="0" smtClean="0">
                <a:latin typeface="+mn-lt"/>
              </a:rPr>
              <a:t>με 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 smtClean="0"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>
                <a:latin typeface="+mn-lt"/>
              </a:rPr>
              <a:t>Α</a:t>
            </a:r>
            <a:r>
              <a:rPr lang="el-GR" sz="2400" dirty="0" smtClean="0">
                <a:latin typeface="+mn-lt"/>
              </a:rPr>
              <a:t>πλό υπέρηχο,</a:t>
            </a:r>
            <a:endParaRPr lang="el-GR" sz="2400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>
                <a:latin typeface="+mn-lt"/>
              </a:rPr>
              <a:t>Έ</a:t>
            </a:r>
            <a:r>
              <a:rPr lang="el-GR" sz="2400" dirty="0" smtClean="0">
                <a:latin typeface="+mn-lt"/>
              </a:rPr>
              <a:t>γχρωμο </a:t>
            </a:r>
            <a:r>
              <a:rPr lang="en-US" sz="2400" dirty="0" err="1" smtClean="0">
                <a:latin typeface="+mn-lt"/>
              </a:rPr>
              <a:t>doppler</a:t>
            </a:r>
            <a:r>
              <a:rPr lang="el-GR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 err="1">
                <a:latin typeface="+mn-lt"/>
              </a:rPr>
              <a:t>Δ</a:t>
            </a:r>
            <a:r>
              <a:rPr lang="el-GR" sz="2400" dirty="0" err="1" smtClean="0">
                <a:latin typeface="+mn-lt"/>
              </a:rPr>
              <a:t>ιορθρικό</a:t>
            </a:r>
            <a:r>
              <a:rPr lang="el-GR" sz="2400" dirty="0" smtClean="0">
                <a:latin typeface="+mn-lt"/>
              </a:rPr>
              <a:t> υπέρηχο. </a:t>
            </a:r>
            <a:endParaRPr lang="el-GR" sz="2400" dirty="0">
              <a:latin typeface="+mn-lt"/>
            </a:endParaRP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951144" y="3861048"/>
            <a:ext cx="7848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Με την υπερηχογραφία μπορούν να ελεγχθούν τα εξής </a:t>
            </a:r>
            <a:r>
              <a:rPr lang="el-GR" sz="2400" dirty="0" smtClean="0">
                <a:latin typeface="+mn-lt"/>
              </a:rPr>
              <a:t>όργανα</a:t>
            </a:r>
            <a:r>
              <a:rPr lang="en-US" sz="24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Όρχεις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(</a:t>
            </a:r>
            <a:r>
              <a:rPr lang="el-GR" sz="2400" dirty="0">
                <a:latin typeface="+mn-lt"/>
              </a:rPr>
              <a:t>απλός υπέρηχος, έγχρωμο </a:t>
            </a:r>
            <a:r>
              <a:rPr lang="en-US" sz="2400" dirty="0" err="1">
                <a:latin typeface="+mn-lt"/>
              </a:rPr>
              <a:t>doppler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Επιδιδυμίδα</a:t>
            </a:r>
            <a:r>
              <a:rPr lang="en-US" sz="2400" dirty="0">
                <a:latin typeface="+mn-lt"/>
              </a:rPr>
              <a:t> (</a:t>
            </a:r>
            <a:r>
              <a:rPr lang="el-GR" sz="2400" dirty="0">
                <a:latin typeface="+mn-lt"/>
              </a:rPr>
              <a:t>απλός υπέρηχος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Προστάτης (</a:t>
            </a:r>
            <a:r>
              <a:rPr lang="el-GR" sz="2400" dirty="0" err="1">
                <a:latin typeface="+mn-lt"/>
              </a:rPr>
              <a:t>διορθρικός</a:t>
            </a:r>
            <a:r>
              <a:rPr lang="el-GR" sz="2400" dirty="0">
                <a:latin typeface="+mn-lt"/>
              </a:rPr>
              <a:t> υπέρηχος</a:t>
            </a:r>
            <a:r>
              <a:rPr lang="el-GR" sz="2400" dirty="0" smtClean="0">
                <a:latin typeface="+mn-lt"/>
              </a:rPr>
              <a:t>).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285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628332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6704013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12043"/>
            <a:ext cx="61912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πέος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63063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Αίτια υπερηχογραφίας του </a:t>
            </a:r>
            <a:r>
              <a:rPr lang="el-GR" dirty="0" err="1" smtClean="0"/>
              <a:t>όρχι</a:t>
            </a:r>
            <a:endParaRPr lang="el-GR" dirty="0"/>
          </a:p>
        </p:txBody>
      </p:sp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251520" y="1125538"/>
            <a:ext cx="889248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Οξύ </a:t>
            </a:r>
            <a:r>
              <a:rPr lang="el-GR" sz="2400" dirty="0">
                <a:latin typeface="+mn-lt"/>
              </a:rPr>
              <a:t>άλγος </a:t>
            </a:r>
            <a:r>
              <a:rPr lang="el-GR" sz="2400" dirty="0" smtClean="0">
                <a:latin typeface="+mn-lt"/>
              </a:rPr>
              <a:t>οσχέου,</a:t>
            </a:r>
            <a:endParaRPr lang="el-GR" sz="2400" dirty="0"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Διερεύνηση ψηλαφούμενων μαζών </a:t>
            </a:r>
            <a:r>
              <a:rPr lang="el-GR" sz="2400" dirty="0">
                <a:latin typeface="+mn-lt"/>
              </a:rPr>
              <a:t>κατά την κλινική </a:t>
            </a:r>
            <a:r>
              <a:rPr lang="el-GR" sz="2400" dirty="0" smtClean="0">
                <a:latin typeface="+mn-lt"/>
              </a:rPr>
              <a:t>εξέταση,</a:t>
            </a:r>
            <a:endParaRPr lang="el-GR" sz="2400" dirty="0"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Μέγεθος και υφή των </a:t>
            </a:r>
            <a:r>
              <a:rPr lang="el-GR" sz="2400" dirty="0" smtClean="0">
                <a:latin typeface="+mn-lt"/>
              </a:rPr>
              <a:t>όρχεων,</a:t>
            </a:r>
            <a:endParaRPr lang="el-GR" sz="2400" dirty="0"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b="1" dirty="0" err="1">
                <a:solidFill>
                  <a:srgbClr val="9B0000"/>
                </a:solidFill>
                <a:latin typeface="+mn-lt"/>
              </a:rPr>
              <a:t>Υποκλινική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b="1" dirty="0" err="1">
                <a:solidFill>
                  <a:srgbClr val="9B0000"/>
                </a:solidFill>
                <a:latin typeface="+mn-lt"/>
              </a:rPr>
              <a:t>κιρσοκήλη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</a:t>
            </a:r>
            <a:r>
              <a:rPr lang="el-GR" sz="2400" dirty="0" err="1">
                <a:latin typeface="+mn-lt"/>
              </a:rPr>
              <a:t>κιρσοκήλη</a:t>
            </a:r>
            <a:r>
              <a:rPr lang="el-GR" sz="2400" dirty="0">
                <a:latin typeface="+mn-lt"/>
              </a:rPr>
              <a:t> που δεν έχει συμπτώματα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Παρουσία υγρού στο όσχεο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(υδροκήλη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Έλεγχος επικουρικών μορίων (φλεγμονή, απόφραξη, </a:t>
            </a:r>
            <a:r>
              <a:rPr lang="el-GR" sz="2400" dirty="0" err="1">
                <a:latin typeface="+mn-lt"/>
              </a:rPr>
              <a:t>αγενεσία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dirty="0" err="1">
                <a:latin typeface="+mn-lt"/>
              </a:rPr>
              <a:t>Μετατραυματική</a:t>
            </a:r>
            <a:r>
              <a:rPr lang="el-GR" sz="2400" dirty="0">
                <a:latin typeface="+mn-lt"/>
              </a:rPr>
              <a:t> παρακολούθηση </a:t>
            </a:r>
            <a:r>
              <a:rPr lang="el-GR" sz="2400" dirty="0" err="1">
                <a:latin typeface="+mn-lt"/>
              </a:rPr>
              <a:t>οσχεϊκού</a:t>
            </a:r>
            <a:r>
              <a:rPr lang="el-GR" sz="2400" dirty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περιεχομένου,</a:t>
            </a:r>
            <a:endParaRPr lang="el-GR" sz="2400" dirty="0">
              <a:latin typeface="+mn-lt"/>
            </a:endParaRPr>
          </a:p>
          <a:p>
            <a:pPr marL="432000" indent="-432000">
              <a:lnSpc>
                <a:spcPct val="125000"/>
              </a:lnSpc>
              <a:spcBef>
                <a:spcPts val="1000"/>
              </a:spcBef>
              <a:buFontTx/>
              <a:buAutoNum type="arabicPeriod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Επιλογή θέσεων παρακέντησης για βιοψία </a:t>
            </a:r>
            <a:r>
              <a:rPr lang="el-GR" sz="2400" dirty="0">
                <a:latin typeface="+mn-lt"/>
              </a:rPr>
              <a:t>ή </a:t>
            </a:r>
            <a:r>
              <a:rPr lang="en-US" sz="2400" dirty="0">
                <a:latin typeface="+mn-lt"/>
              </a:rPr>
              <a:t>TESE</a:t>
            </a:r>
            <a:r>
              <a:rPr lang="el-GR" sz="2400" dirty="0">
                <a:latin typeface="+mn-lt"/>
              </a:rPr>
              <a:t> (συλλογή σπερματοζωαρίων από τον </a:t>
            </a:r>
            <a:r>
              <a:rPr lang="el-GR" sz="2400" dirty="0" err="1">
                <a:latin typeface="+mn-lt"/>
              </a:rPr>
              <a:t>όρχι</a:t>
            </a:r>
            <a:r>
              <a:rPr lang="el-GR" sz="2400" dirty="0" smtClean="0">
                <a:latin typeface="+mn-lt"/>
              </a:rPr>
              <a:t>),</a:t>
            </a:r>
            <a:endParaRPr lang="en-US" sz="2400" dirty="0"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Κρυψορχία,</a:t>
            </a:r>
            <a:endParaRPr lang="en-US" sz="2400" b="1" dirty="0">
              <a:solidFill>
                <a:srgbClr val="9B0000"/>
              </a:solidFill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Αγγειακή διερεύνηση της στυτικής δυσλειτουργίας.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299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Στον υπέρηχο </a:t>
            </a:r>
            <a:r>
              <a:rPr lang="el-GR" dirty="0" smtClean="0"/>
              <a:t>ελέγχονται :</a:t>
            </a:r>
            <a:endParaRPr lang="el-GR" dirty="0"/>
          </a:p>
        </p:txBody>
      </p:sp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3924300" y="1268760"/>
            <a:ext cx="4968180" cy="547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Προστάτης αδένας </a:t>
            </a:r>
            <a:endParaRPr lang="en-US" sz="2400" b="1" dirty="0">
              <a:solidFill>
                <a:srgbClr val="9B0000"/>
              </a:solidFill>
              <a:latin typeface="+mn-lt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Μέτρηση του μεγέθους 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Θέση και σχήμα </a:t>
            </a:r>
          </a:p>
          <a:p>
            <a:pPr>
              <a:lnSpc>
                <a:spcPct val="115000"/>
              </a:lnSpc>
              <a:spcBef>
                <a:spcPct val="20000"/>
              </a:spcBef>
            </a:pPr>
            <a:endParaRPr lang="el-GR" sz="2400" dirty="0">
              <a:latin typeface="+mn-lt"/>
            </a:endParaRP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Όρχεις</a:t>
            </a:r>
            <a:endParaRPr lang="el-GR" sz="2400" dirty="0">
              <a:solidFill>
                <a:srgbClr val="9B0000"/>
              </a:solidFill>
              <a:latin typeface="+mn-lt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Σχήμα, μέγεθος και </a:t>
            </a:r>
            <a:r>
              <a:rPr lang="el-GR" sz="2400" dirty="0" err="1">
                <a:latin typeface="+mn-lt"/>
              </a:rPr>
              <a:t>ηχογένεια</a:t>
            </a:r>
            <a:r>
              <a:rPr lang="el-GR" sz="2400" dirty="0">
                <a:latin typeface="+mn-lt"/>
              </a:rPr>
              <a:t> 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Ύποπτες περιοχές 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Αποστήματα 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 err="1">
                <a:latin typeface="+mn-lt"/>
              </a:rPr>
              <a:t>Επασβεστώσεις</a:t>
            </a:r>
            <a:r>
              <a:rPr lang="el-GR" sz="2400" dirty="0">
                <a:latin typeface="+mn-lt"/>
              </a:rPr>
              <a:t> 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Ύπαρξη υγρού – υδροκήλη 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Φλεγμονές</a:t>
            </a:r>
          </a:p>
        </p:txBody>
      </p:sp>
      <p:pic>
        <p:nvPicPr>
          <p:cNvPr id="50179" name="Picture 6" descr="800plu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48" y="1631323"/>
            <a:ext cx="2974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4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 </a:t>
            </a:r>
            <a:r>
              <a:rPr lang="el-GR" dirty="0" err="1"/>
              <a:t>διορθρικός</a:t>
            </a:r>
            <a:r>
              <a:rPr lang="el-GR" dirty="0"/>
              <a:t> </a:t>
            </a:r>
            <a:r>
              <a:rPr lang="el-GR" dirty="0" smtClean="0"/>
              <a:t>υπέρηχος</a:t>
            </a:r>
            <a:endParaRPr lang="el-GR" dirty="0"/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67544" y="1196752"/>
            <a:ext cx="8352160" cy="537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Γίνεται για τον έλεγχο του προστάτη </a:t>
            </a:r>
            <a:r>
              <a:rPr lang="el-GR" sz="2400" dirty="0" smtClean="0">
                <a:latin typeface="+mn-lt"/>
              </a:rPr>
              <a:t>όταν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 smtClean="0">
              <a:latin typeface="+mn-lt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400" dirty="0">
                <a:latin typeface="+mn-lt"/>
              </a:rPr>
              <a:t>1. </a:t>
            </a:r>
            <a:r>
              <a:rPr lang="el-GR" sz="2400" dirty="0">
                <a:latin typeface="+mn-lt"/>
              </a:rPr>
              <a:t>Υπάρχει μικρός όγκος σπέρματος ο οποίος συνοδεύεται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από </a:t>
            </a:r>
            <a:r>
              <a:rPr lang="el-GR" sz="2400" dirty="0" err="1">
                <a:latin typeface="+mn-lt"/>
              </a:rPr>
              <a:t>αζωοσπερμία</a:t>
            </a:r>
            <a:r>
              <a:rPr lang="el-GR" sz="2400" dirty="0">
                <a:latin typeface="+mn-lt"/>
              </a:rPr>
              <a:t> ή </a:t>
            </a:r>
            <a:r>
              <a:rPr lang="el-GR" sz="2400" dirty="0" err="1" smtClean="0">
                <a:latin typeface="+mn-lt"/>
              </a:rPr>
              <a:t>ολιγοασθενοσπερμία</a:t>
            </a:r>
            <a:r>
              <a:rPr lang="el-GR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2. Υπάρχουν κλινικά ευρήματα (π.χ. διογκώσεις) κατά την κλινική εξέταση</a:t>
            </a:r>
            <a:r>
              <a:rPr lang="el-GR" sz="2400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25000"/>
              </a:lnSpc>
              <a:spcBef>
                <a:spcPct val="45000"/>
              </a:spcBef>
              <a:spcAft>
                <a:spcPct val="50000"/>
              </a:spcAft>
            </a:pPr>
            <a:r>
              <a:rPr lang="el-GR" sz="2400" dirty="0">
                <a:latin typeface="+mn-lt"/>
              </a:rPr>
              <a:t>Μας δείχνει επίσης αν </a:t>
            </a:r>
            <a:r>
              <a:rPr lang="el-GR" sz="2400" dirty="0" smtClean="0">
                <a:latin typeface="+mn-lt"/>
              </a:rPr>
              <a:t>υπάρχουν :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buFontTx/>
              <a:buAutoNum type="arabicPeriod"/>
            </a:pPr>
            <a:r>
              <a:rPr lang="el-GR" sz="2400" dirty="0">
                <a:latin typeface="+mn-lt"/>
              </a:rPr>
              <a:t>Ύποπτες </a:t>
            </a:r>
            <a:r>
              <a:rPr lang="el-GR" sz="2400" dirty="0" smtClean="0">
                <a:latin typeface="+mn-lt"/>
              </a:rPr>
              <a:t>περιοχές,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buFontTx/>
              <a:buAutoNum type="arabicPeriod"/>
            </a:pPr>
            <a:r>
              <a:rPr lang="el-GR" sz="2400" dirty="0" smtClean="0">
                <a:latin typeface="+mn-lt"/>
              </a:rPr>
              <a:t>Αποστήματα,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buFontTx/>
              <a:buAutoNum type="arabicPeriod"/>
            </a:pPr>
            <a:r>
              <a:rPr lang="el-GR" sz="2400" dirty="0" err="1" smtClean="0">
                <a:latin typeface="+mn-lt"/>
              </a:rPr>
              <a:t>Επασβεστώσεις</a:t>
            </a:r>
            <a:r>
              <a:rPr lang="el-GR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buFontTx/>
              <a:buAutoNum type="arabicPeriod"/>
            </a:pPr>
            <a:r>
              <a:rPr lang="el-GR" sz="2400" dirty="0" smtClean="0">
                <a:latin typeface="+mn-lt"/>
              </a:rPr>
              <a:t>Προστατίτιδα.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102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Ενδοκρινολογικά αίτια </a:t>
            </a:r>
            <a:br>
              <a:rPr lang="el-GR" dirty="0"/>
            </a:br>
            <a:r>
              <a:rPr lang="el-GR" dirty="0"/>
              <a:t>ανδρικής </a:t>
            </a:r>
            <a:r>
              <a:rPr lang="el-GR" dirty="0" err="1" smtClean="0"/>
              <a:t>υπογονιμότητας</a:t>
            </a:r>
            <a:endParaRPr lang="el-GR" dirty="0"/>
          </a:p>
        </p:txBody>
      </p:sp>
      <p:graphicFrame>
        <p:nvGraphicFramePr>
          <p:cNvPr id="31773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2175658"/>
              </p:ext>
            </p:extLst>
          </p:nvPr>
        </p:nvGraphicFramePr>
        <p:xfrm>
          <a:off x="2267744" y="2204864"/>
          <a:ext cx="4176464" cy="31090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76464"/>
              </a:tblGrid>
              <a:tr h="7316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Υποθαλαμο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-υποφυσιακή ανεπάρκεια/δυσλειτουργία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4115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Υπερθυρεοειδισμός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4115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Υποθυρεοειδισμός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4115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Πρωτοπαθής υπογοναδισμός 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4115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Σακχαρώδης διαβήτης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4115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Υπερπρολακτιναιμία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820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Αποφρακτική αζωοσπερμία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Οι </a:t>
            </a:r>
            <a:r>
              <a:rPr lang="el-GR" sz="2400" dirty="0"/>
              <a:t>αποφράξεις των αποχετευτικών οδών του σπέρματος, όταν είναι αμφοτερόπλευρες, προκαλούν αζωοσπερμία και αποτελούν το 40% των </a:t>
            </a:r>
            <a:r>
              <a:rPr lang="el-GR" sz="2400" dirty="0" smtClean="0"/>
              <a:t>περιπτώσεων </a:t>
            </a:r>
            <a:r>
              <a:rPr lang="el-GR" sz="2400" dirty="0"/>
              <a:t>αζωοσπερμίας. </a:t>
            </a:r>
            <a:endParaRPr lang="el-GR" sz="2400" dirty="0" smtClean="0"/>
          </a:p>
          <a:p>
            <a:r>
              <a:rPr lang="el-GR" sz="2400" dirty="0" smtClean="0"/>
              <a:t>Οι </a:t>
            </a:r>
            <a:r>
              <a:rPr lang="el-GR" sz="2400" dirty="0"/>
              <a:t>αποφράξεις διακρίνονται σε συγγενείς και σε επίκτητες (μεταφλεγμονώδεις ή τραυματικές).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7119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Αίτια συγγενών αποφράξεων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/>
              <a:t>Οφείλονται </a:t>
            </a:r>
            <a:r>
              <a:rPr lang="el-GR" sz="2200" b="1" dirty="0"/>
              <a:t>σε συγγενείς διαμαρτίες στη </a:t>
            </a:r>
            <a:r>
              <a:rPr lang="el-GR" sz="2200" b="1" dirty="0" smtClean="0"/>
              <a:t>διάπλαση </a:t>
            </a:r>
            <a:r>
              <a:rPr lang="el-GR" sz="2200" b="1" dirty="0"/>
              <a:t>των αποχετευτικών οδών του σπέρματος</a:t>
            </a:r>
            <a:r>
              <a:rPr lang="el-GR" sz="2200" dirty="0"/>
              <a:t> και είναι οι ακόλουθες: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200" dirty="0" smtClean="0"/>
              <a:t>Πλήρης </a:t>
            </a:r>
            <a:r>
              <a:rPr lang="el-GR" sz="2200" dirty="0"/>
              <a:t>απουσία των σπερματικών πόρων ή τμήματος αυτών.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200" dirty="0" smtClean="0"/>
              <a:t>Πλήρης </a:t>
            </a:r>
            <a:r>
              <a:rPr lang="el-GR" sz="2200" dirty="0"/>
              <a:t>απουσία των σωμάτων των </a:t>
            </a:r>
            <a:r>
              <a:rPr lang="el-GR" sz="2200" dirty="0" smtClean="0"/>
              <a:t>επιδιδυμίδων </a:t>
            </a:r>
            <a:r>
              <a:rPr lang="el-GR" sz="2200" dirty="0"/>
              <a:t>ή απουσία τμήματος του σώματος ή της ουράς των επιδιδυμίδων.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200" dirty="0" smtClean="0"/>
              <a:t>Πλήρης </a:t>
            </a:r>
            <a:r>
              <a:rPr lang="el-GR" sz="2200" dirty="0"/>
              <a:t>απουσία των επιδιδυμίδων (σώματος και ουράς) και των σπερματικών πόρων.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200" dirty="0" smtClean="0"/>
              <a:t>Ανάπτυξη </a:t>
            </a:r>
            <a:r>
              <a:rPr lang="el-GR" sz="2200" dirty="0"/>
              <a:t>ινωδών μεμβρανών στις </a:t>
            </a:r>
            <a:r>
              <a:rPr lang="el-GR" sz="2200" dirty="0" smtClean="0"/>
              <a:t>επιδιδυμίδες</a:t>
            </a:r>
            <a:r>
              <a:rPr lang="el-GR" sz="22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200" dirty="0" smtClean="0"/>
              <a:t>Ανάπτυξη </a:t>
            </a:r>
            <a:r>
              <a:rPr lang="el-GR" sz="2200" dirty="0"/>
              <a:t>κύστεων στην κεφαλή των επιδιδυμίδων ή κύστεων που πιέζουν από έξω και </a:t>
            </a:r>
            <a:r>
              <a:rPr lang="el-GR" sz="2200" dirty="0" smtClean="0"/>
              <a:t>αποφράσσουν </a:t>
            </a:r>
            <a:r>
              <a:rPr lang="el-GR" sz="2200" dirty="0"/>
              <a:t>τις επιδιδυμίδες.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200" dirty="0" smtClean="0"/>
              <a:t>Πλήρης </a:t>
            </a:r>
            <a:r>
              <a:rPr lang="el-GR" sz="2200" dirty="0"/>
              <a:t>απουσία των εκσπερματιστικών </a:t>
            </a:r>
            <a:r>
              <a:rPr lang="el-GR" sz="2200" dirty="0" smtClean="0"/>
              <a:t>πόρων</a:t>
            </a:r>
            <a:r>
              <a:rPr lang="el-GR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 smtClean="0"/>
              <a:t>Συνδυασμός </a:t>
            </a:r>
            <a:r>
              <a:rPr lang="el-GR" sz="2200" dirty="0"/>
              <a:t>διαφόρων από τις παραπάνω </a:t>
            </a:r>
            <a:r>
              <a:rPr lang="el-GR" sz="2200" dirty="0" smtClean="0"/>
              <a:t>διαμαρτίες.</a:t>
            </a:r>
            <a:endParaRPr lang="el-GR" sz="2200" dirty="0"/>
          </a:p>
        </p:txBody>
      </p:sp>
    </p:spTree>
    <p:extLst>
      <p:ext uri="{BB962C8B-B14F-4D97-AF65-F5344CB8AC3E}">
        <p14:creationId xmlns="" xmlns:p14="http://schemas.microsoft.com/office/powerpoint/2010/main" val="9523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Η διάγνωση των συγγενών αποφράξεων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700808"/>
            <a:ext cx="8435280" cy="4032448"/>
          </a:xfrm>
        </p:spPr>
        <p:txBody>
          <a:bodyPr>
            <a:noAutofit/>
          </a:bodyPr>
          <a:lstStyle/>
          <a:p>
            <a:pPr marL="514350" indent="-514350">
              <a:lnSpc>
                <a:spcPct val="105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l-GR" sz="2200" dirty="0" err="1" smtClean="0"/>
              <a:t>Αζωοσπερμία</a:t>
            </a:r>
            <a:r>
              <a:rPr lang="el-GR" sz="2200" dirty="0"/>
              <a:t>, </a:t>
            </a:r>
            <a:endParaRPr lang="el-GR" sz="2200" dirty="0" smtClean="0"/>
          </a:p>
          <a:p>
            <a:pPr marL="514350" indent="-514350">
              <a:lnSpc>
                <a:spcPct val="105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l-GR" sz="2200" dirty="0" smtClean="0"/>
              <a:t>Φυσιολογικό </a:t>
            </a:r>
            <a:r>
              <a:rPr lang="el-GR" sz="2200" dirty="0"/>
              <a:t>μέγεθος και σύσταση των όρχεων ή ελαφρά μείωση του μεγέθους τους, </a:t>
            </a:r>
            <a:endParaRPr lang="el-GR" sz="2200" dirty="0" smtClean="0"/>
          </a:p>
          <a:p>
            <a:pPr marL="514350" indent="-514350">
              <a:lnSpc>
                <a:spcPct val="105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l-GR" sz="2200" dirty="0" smtClean="0"/>
              <a:t>Ψηλαφητικά </a:t>
            </a:r>
            <a:r>
              <a:rPr lang="el-GR" sz="2200" dirty="0"/>
              <a:t>ευρήματα στους σπερματικούς πόρους και στις </a:t>
            </a:r>
            <a:r>
              <a:rPr lang="el-GR" sz="2200" dirty="0" smtClean="0"/>
              <a:t>επιδιδυμίδες,</a:t>
            </a:r>
          </a:p>
          <a:p>
            <a:pPr marL="514350" indent="-514350">
              <a:lnSpc>
                <a:spcPct val="105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l-GR" sz="2200" dirty="0" smtClean="0"/>
              <a:t>Μεταβολές </a:t>
            </a:r>
            <a:r>
              <a:rPr lang="el-GR" sz="2200" dirty="0"/>
              <a:t>στα φυσικά και βιοχημικά χαρακτηριστικά του </a:t>
            </a:r>
            <a:r>
              <a:rPr lang="el-GR" sz="2200" dirty="0" smtClean="0"/>
              <a:t>σπέρματος</a:t>
            </a:r>
          </a:p>
          <a:p>
            <a:pPr marL="514350" indent="-514350">
              <a:lnSpc>
                <a:spcPct val="105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l-GR" sz="2200" dirty="0" smtClean="0"/>
              <a:t>Φυσιολογικά </a:t>
            </a:r>
            <a:r>
              <a:rPr lang="el-GR" sz="2200" dirty="0"/>
              <a:t>επίπεδα γοναδοτροπινών και </a:t>
            </a:r>
            <a:r>
              <a:rPr lang="el-GR" sz="2200" dirty="0" smtClean="0"/>
              <a:t>τεστοστερόνης </a:t>
            </a:r>
            <a:r>
              <a:rPr lang="el-GR" sz="2200" dirty="0"/>
              <a:t>στο πλάσμα και </a:t>
            </a:r>
            <a:endParaRPr lang="el-GR" sz="2200" dirty="0" smtClean="0"/>
          </a:p>
          <a:p>
            <a:pPr marL="514350" indent="-514350">
              <a:lnSpc>
                <a:spcPct val="105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l-GR" sz="2200" dirty="0" smtClean="0"/>
              <a:t>Φυσιολογική </a:t>
            </a:r>
            <a:r>
              <a:rPr lang="el-GR" sz="2200" dirty="0"/>
              <a:t>βιοψία </a:t>
            </a:r>
            <a:r>
              <a:rPr lang="el-GR" sz="2200" dirty="0" smtClean="0"/>
              <a:t>των όρχεων.</a:t>
            </a:r>
            <a:endParaRPr lang="el-GR" sz="2200" dirty="0"/>
          </a:p>
        </p:txBody>
      </p:sp>
    </p:spTree>
    <p:extLst>
      <p:ext uri="{BB962C8B-B14F-4D97-AF65-F5344CB8AC3E}">
        <p14:creationId xmlns="" xmlns:p14="http://schemas.microsoft.com/office/powerpoint/2010/main" val="29029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Επίκτητες αποφράξεις </a:t>
            </a:r>
            <a:r>
              <a:rPr lang="el-GR" b="0" dirty="0" smtClean="0"/>
              <a:t>(1 από 2)</a:t>
            </a:r>
            <a:endParaRPr lang="el-GR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err="1" smtClean="0"/>
              <a:t>Μεταφλεγμονώδεις</a:t>
            </a:r>
            <a:r>
              <a:rPr lang="el-GR" sz="2400" dirty="0" smtClean="0"/>
              <a:t> αποφράξεις</a:t>
            </a:r>
            <a:endParaRPr lang="el-GR" sz="2400" dirty="0"/>
          </a:p>
          <a:p>
            <a:r>
              <a:rPr lang="el-GR" sz="2400" u="sng" dirty="0"/>
              <a:t>1. Φυματιώδεις</a:t>
            </a:r>
            <a:r>
              <a:rPr lang="el-GR" sz="2400" dirty="0"/>
              <a:t>: </a:t>
            </a:r>
            <a:r>
              <a:rPr lang="el-GR" sz="2400" dirty="0" smtClean="0"/>
              <a:t>Ήταν συνηθισμένες παλαιότερα και προκαλούσαν απόφραξη στην επιδιδυμίδα και στον προστάτη.</a:t>
            </a:r>
            <a:endParaRPr lang="el-GR" sz="2400" dirty="0"/>
          </a:p>
          <a:p>
            <a:r>
              <a:rPr lang="el-GR" sz="2400" u="sng" dirty="0"/>
              <a:t>2. Μη φυματιώδεις</a:t>
            </a:r>
            <a:r>
              <a:rPr lang="el-GR" sz="2400" dirty="0"/>
              <a:t>: Στην ομάδα αυτή ανήκουν οι γονοκοκκικές αποφράξεις, που μειώνονται </a:t>
            </a:r>
            <a:r>
              <a:rPr lang="el-GR" sz="2400" dirty="0" smtClean="0"/>
              <a:t>προοδευτικά </a:t>
            </a:r>
            <a:r>
              <a:rPr lang="el-GR" sz="2400" dirty="0"/>
              <a:t>σε συχνότητα και οι μη γονοκοκκικές </a:t>
            </a:r>
            <a:r>
              <a:rPr lang="el-GR" sz="2400" dirty="0" smtClean="0"/>
              <a:t>αποφράξεις.</a:t>
            </a:r>
            <a:endParaRPr lang="el-GR" sz="2800" dirty="0"/>
          </a:p>
        </p:txBody>
      </p:sp>
    </p:spTree>
    <p:extLst>
      <p:ext uri="{BB962C8B-B14F-4D97-AF65-F5344CB8AC3E}">
        <p14:creationId xmlns="" xmlns:p14="http://schemas.microsoft.com/office/powerpoint/2010/main" val="14614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Επίκτητες αποφράξεις </a:t>
            </a:r>
            <a:r>
              <a:rPr lang="el-GR" b="0" dirty="0" smtClean="0"/>
              <a:t>(2 από 2)</a:t>
            </a:r>
            <a:endParaRPr lang="el-GR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Τα μικρόβια σε πρώτο στάδιο προκαλούν </a:t>
            </a:r>
            <a:r>
              <a:rPr lang="el-GR" sz="2400" dirty="0" smtClean="0"/>
              <a:t>οπίσθια </a:t>
            </a:r>
            <a:r>
              <a:rPr lang="el-GR" sz="2400" dirty="0"/>
              <a:t>ουρηθρίτιδα, στη συνέχεια πολλαπλασιάζονται στον προστάτη, στις σπερματοδόχες κύστεις και στα τελικά άκρα των σπερματικών πόρων λόγω του </a:t>
            </a:r>
            <a:r>
              <a:rPr lang="el-GR" sz="2400" dirty="0" smtClean="0"/>
              <a:t>ευνοϊκού </a:t>
            </a:r>
            <a:r>
              <a:rPr lang="el-GR" sz="2400" dirty="0"/>
              <a:t>περιβάλλοντος και με τα λεμφαγγεία που είναι γύρω </a:t>
            </a:r>
            <a:r>
              <a:rPr lang="el-GR" sz="2400" dirty="0" smtClean="0"/>
              <a:t>από </a:t>
            </a:r>
            <a:r>
              <a:rPr lang="el-GR" sz="2400" dirty="0"/>
              <a:t>τους σπερματικούς πόρους φθάνουν στις επιδιδυμίδες. </a:t>
            </a:r>
            <a:endParaRPr lang="en-US" sz="2400" dirty="0" smtClean="0"/>
          </a:p>
          <a:p>
            <a:r>
              <a:rPr lang="el-GR" sz="2400" dirty="0" smtClean="0"/>
              <a:t>Με </a:t>
            </a:r>
            <a:r>
              <a:rPr lang="el-GR" sz="2400" dirty="0"/>
              <a:t>τον τρόπο αυτό δημιουργούνται προστατίτιδες, σπερματοδοχοκυστίτιδες και επιδιδυμίτιδες που βαθμιαία προκαλούν ανάπτυξη ινώδους συνδετικού ιστού και απόφραξη</a:t>
            </a:r>
            <a:r>
              <a:rPr lang="el-GR" sz="2400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391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Τραυματικές αποφράξεις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Οι τραυματικές αποφράξεις είναι οι ακόλουθες</a:t>
            </a:r>
            <a:r>
              <a:rPr lang="el-GR" sz="2400" dirty="0"/>
              <a:t>:</a:t>
            </a:r>
          </a:p>
          <a:p>
            <a:pPr lvl="0"/>
            <a:r>
              <a:rPr lang="el-GR" sz="2400" dirty="0"/>
              <a:t>Τραυματισμός των σπερματικών πόρων κατά τη διάρκεια επεμβάσεων για βουβωνοκήλες.</a:t>
            </a:r>
          </a:p>
          <a:p>
            <a:pPr lvl="0"/>
            <a:r>
              <a:rPr lang="el-GR" sz="2400" dirty="0"/>
              <a:t>Χειρουργική διατομή των σπερματικών πόρων για αντισύλληψη.</a:t>
            </a:r>
          </a:p>
          <a:p>
            <a:pPr lvl="0"/>
            <a:r>
              <a:rPr lang="el-GR" sz="2400" dirty="0"/>
              <a:t>Νέκρωση της κεφαλής της επιδιδυμίδας λόγω χειρουργικής διατομής της σύστοιχης αρτηρίας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539552" y="436510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Ο έλεγχος γίνεται με ψηλάφηση των όρχεων και της επιδιδυμίδας με θερμά χέρια.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87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των όρχεων</a:t>
            </a:r>
            <a:endParaRPr lang="el-GR" sz="3600" b="0" dirty="0"/>
          </a:p>
        </p:txBody>
      </p:sp>
      <p:pic>
        <p:nvPicPr>
          <p:cNvPr id="37890" name="Picture 2" descr="Τομή όρχεως με την επιδιδυμίδα και τον σπερματικό πόρο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2"/>
            <a:ext cx="8247116" cy="4490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419872" y="6089030"/>
            <a:ext cx="273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5"/>
              </a:rPr>
              <a:t>www.eugonia.com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έργο που συγχρηματοδοτείται από το Ευρωπαϊκό Ταμείο Περιφερειακής Ανάπτυξης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7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Κρυψορχία </a:t>
            </a:r>
            <a:r>
              <a:rPr lang="el-GR" sz="3600" b="0" dirty="0" smtClean="0"/>
              <a:t>(1 από 5)</a:t>
            </a:r>
            <a:endParaRPr lang="el-GR" sz="4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256584"/>
          </a:xfrm>
        </p:spPr>
        <p:txBody>
          <a:bodyPr>
            <a:noAutofit/>
          </a:bodyPr>
          <a:lstStyle/>
          <a:p>
            <a:r>
              <a:rPr lang="el-GR" sz="2400" dirty="0" smtClean="0"/>
              <a:t>Η </a:t>
            </a:r>
            <a:r>
              <a:rPr lang="el-GR" sz="2400" dirty="0"/>
              <a:t>κάθοδος των όρχεων αρχίζει περίπου τον έβδομο εμβρυϊκό μήνα και ολοκληρώνεται στο τρίτο τρίμηνο της κυήσεως ή στους τρεις πρώτους μήνες μετά τον τοκετό. </a:t>
            </a:r>
            <a:endParaRPr lang="el-GR" sz="2400" dirty="0" smtClean="0"/>
          </a:p>
          <a:p>
            <a:r>
              <a:rPr lang="el-GR" sz="2400" dirty="0" smtClean="0"/>
              <a:t>Το </a:t>
            </a:r>
            <a:r>
              <a:rPr lang="el-GR" sz="2400" dirty="0"/>
              <a:t>ποσοστό κρυψορχίας </a:t>
            </a:r>
            <a:r>
              <a:rPr lang="el-GR" sz="2400" dirty="0">
                <a:solidFill>
                  <a:srgbClr val="9B0000"/>
                </a:solidFill>
              </a:rPr>
              <a:t>αμέσως μετά τον τοκετό είναι 10%, </a:t>
            </a:r>
            <a:r>
              <a:rPr lang="el-GR" sz="2400" dirty="0"/>
              <a:t>ενώ μετά ένα χρόνο </a:t>
            </a:r>
            <a:r>
              <a:rPr lang="el-GR" sz="2400" dirty="0" smtClean="0"/>
              <a:t>πέφτει </a:t>
            </a:r>
            <a:r>
              <a:rPr lang="el-GR" sz="2400" dirty="0"/>
              <a:t>στο 1,7-3% και στους ενήλικες άνδρες είναι 0,3%.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κρυψορχία αποδίδεται στο μεγαλύτερο </a:t>
            </a:r>
            <a:r>
              <a:rPr lang="el-GR" sz="2400" dirty="0" smtClean="0"/>
              <a:t>ποσοστό </a:t>
            </a:r>
            <a:r>
              <a:rPr lang="el-GR" sz="2400" dirty="0"/>
              <a:t>των περιπτώσεων σε δυσγενεσία των όρχεων. Χρωμοσωμιακή ανάλυση κρυψορχικών όρχεων με βιοψίες κατά το χρόνο της ορχεοπηξίας έδειξε ότι πάνω από το 60% των περιπτώσεων είχαν </a:t>
            </a:r>
            <a:r>
              <a:rPr lang="el-GR" sz="2400" dirty="0" smtClean="0"/>
              <a:t>παθολογικό </a:t>
            </a:r>
            <a:r>
              <a:rPr lang="el-GR" sz="2400" dirty="0"/>
              <a:t>καρυότυπο.</a:t>
            </a:r>
          </a:p>
        </p:txBody>
      </p:sp>
    </p:spTree>
    <p:extLst>
      <p:ext uri="{BB962C8B-B14F-4D97-AF65-F5344CB8AC3E}">
        <p14:creationId xmlns:p14="http://schemas.microsoft.com/office/powerpoint/2010/main" xmlns="" val="17895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Κρυψορχία </a:t>
            </a:r>
            <a:r>
              <a:rPr lang="el-GR" sz="3600" b="0" dirty="0" smtClean="0"/>
              <a:t>(2 από 5)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Συχνά </a:t>
            </a:r>
            <a:r>
              <a:rPr lang="el-GR" sz="2400" dirty="0"/>
              <a:t>η κρυψορχία συνυπάρχει με άλλες συγγενείς διαμαρτίες στη διάπλαση. </a:t>
            </a:r>
            <a:endParaRPr lang="el-GR" sz="2400" dirty="0" smtClean="0"/>
          </a:p>
          <a:p>
            <a:r>
              <a:rPr lang="el-GR" sz="2400" dirty="0" smtClean="0"/>
              <a:t>Σε </a:t>
            </a:r>
            <a:r>
              <a:rPr lang="el-GR" sz="2400" dirty="0"/>
              <a:t>μικρότερο ποσοστό η κρυψορχία οφείλεται σε μηχανικά αίτια, όπως η κακή κατασκευή και διάταξη των περιτονιών στους βουβωνικούς </a:t>
            </a:r>
            <a:r>
              <a:rPr lang="el-GR" sz="2400" dirty="0" smtClean="0"/>
              <a:t>πόρους</a:t>
            </a:r>
            <a:r>
              <a:rPr lang="el-GR" sz="2400" dirty="0"/>
              <a:t>. </a:t>
            </a:r>
            <a:endParaRPr lang="el-GR" sz="2400" dirty="0" smtClean="0"/>
          </a:p>
          <a:p>
            <a:r>
              <a:rPr lang="el-GR" sz="2400" dirty="0" smtClean="0"/>
              <a:t>Τελικό </a:t>
            </a:r>
            <a:r>
              <a:rPr lang="el-GR" sz="2400" dirty="0"/>
              <a:t>αποτέλεσμα της κρυψορχίας είναι </a:t>
            </a:r>
            <a:r>
              <a:rPr lang="el-GR" sz="2400" b="1" dirty="0">
                <a:solidFill>
                  <a:srgbClr val="9B0000"/>
                </a:solidFill>
              </a:rPr>
              <a:t>η βλαπτική επίδραση στο σπερματικό επιθήλιο της υψηλής θερμοκρασίας της περιτοναϊκής κοιλότητας</a:t>
            </a:r>
            <a:r>
              <a:rPr lang="el-GR" sz="2400" dirty="0"/>
              <a:t>. 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341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Κρυψορχία </a:t>
            </a:r>
            <a:r>
              <a:rPr lang="el-GR" sz="3600" b="0" dirty="0" smtClean="0"/>
              <a:t>(3 από 5)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328592"/>
          </a:xfrm>
        </p:spPr>
        <p:txBody>
          <a:bodyPr>
            <a:normAutofit/>
          </a:bodyPr>
          <a:lstStyle/>
          <a:p>
            <a:r>
              <a:rPr lang="el-GR" sz="2400" dirty="0"/>
              <a:t>Κρυψορχία επίσης παρατηρείται σε άνδρες με υπογοναδοτροπικό υπογοναδισμό ή ακόμη και σε μέλη της οικογένειας τους σε ποσοστό έως και 6%.</a:t>
            </a:r>
          </a:p>
          <a:p>
            <a:r>
              <a:rPr lang="el-GR" sz="2400" dirty="0"/>
              <a:t>Η ιστολογική εικόνα των κρυψορχικών όρχεων χαρακτηρίζεται από μικρά ανώριμα σωληνάρια με μειωμένο αριθμό σπερματοζωαρίων που </a:t>
            </a:r>
            <a:r>
              <a:rPr lang="el-GR" sz="2400" dirty="0" smtClean="0"/>
              <a:t>εξαρτάται </a:t>
            </a:r>
            <a:r>
              <a:rPr lang="el-GR" sz="2400" dirty="0"/>
              <a:t>από το βαθμό της δυσγενεσίας και από το </a:t>
            </a:r>
            <a:r>
              <a:rPr lang="el-GR" sz="2400" dirty="0" smtClean="0"/>
              <a:t>χρονικό </a:t>
            </a:r>
            <a:r>
              <a:rPr lang="el-GR" sz="2400" dirty="0"/>
              <a:t>διάστημα της παραμονής του </a:t>
            </a:r>
            <a:r>
              <a:rPr lang="el-GR" sz="2400" dirty="0" smtClean="0"/>
              <a:t>όρχεως </a:t>
            </a:r>
            <a:r>
              <a:rPr lang="el-GR" sz="2400" dirty="0"/>
              <a:t>σε περιβάλλον υψηλής θερμοκρασίας.  </a:t>
            </a:r>
          </a:p>
          <a:p>
            <a:r>
              <a:rPr lang="el-GR" sz="2400" dirty="0"/>
              <a:t>Τελικό </a:t>
            </a:r>
            <a:r>
              <a:rPr lang="el-GR" sz="2400" dirty="0" smtClean="0"/>
              <a:t>αποτέλεσμα </a:t>
            </a:r>
            <a:r>
              <a:rPr lang="el-GR" sz="2400" dirty="0"/>
              <a:t>είναι η υαλινοποίηση. η πάχυνση της βασικής μεμβράνης και η καθολική και μη αναστρέψιμη καταστροφή των σωληναρίων. </a:t>
            </a:r>
            <a:endParaRPr lang="el-GR" sz="2400" dirty="0" smtClean="0"/>
          </a:p>
          <a:p>
            <a:r>
              <a:rPr lang="el-GR" sz="2400" dirty="0" smtClean="0"/>
              <a:t>Τα </a:t>
            </a:r>
            <a:r>
              <a:rPr lang="el-GR" sz="2400" dirty="0"/>
              <a:t>κύτταρα </a:t>
            </a:r>
            <a:r>
              <a:rPr lang="en-US" sz="2400" dirty="0"/>
              <a:t>Leydig</a:t>
            </a:r>
            <a:r>
              <a:rPr lang="el-GR" sz="2400" dirty="0"/>
              <a:t>, είναι πιο ανθεκτικά στις υψηλές θερμοκρασίες και δεν </a:t>
            </a:r>
            <a:r>
              <a:rPr lang="el-GR" sz="2400" dirty="0" smtClean="0"/>
              <a:t>εμφανίζουν </a:t>
            </a:r>
            <a:r>
              <a:rPr lang="el-GR" sz="2400" dirty="0"/>
              <a:t>μορφολογικές διαταραχές.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4984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Κρυψορχία </a:t>
            </a:r>
            <a:r>
              <a:rPr lang="el-GR" b="0" dirty="0" smtClean="0"/>
              <a:t>(4 από 5)</a:t>
            </a:r>
            <a:r>
              <a:rPr lang="el-GR" sz="4800" dirty="0" smtClean="0"/>
              <a:t> </a:t>
            </a:r>
            <a:endParaRPr lang="el-GR" sz="4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Κατά την κλινική εξέταση πρόκειται για άνδρες ευγοναδικούς, με ετερόπλευρη ή αμφοτερόπλευρη κρυψορχία. </a:t>
            </a:r>
            <a:endParaRPr lang="el-GR" sz="2400" dirty="0" smtClean="0"/>
          </a:p>
          <a:p>
            <a:r>
              <a:rPr lang="el-GR" sz="2400" dirty="0" smtClean="0"/>
              <a:t>Αν </a:t>
            </a:r>
            <a:r>
              <a:rPr lang="el-GR" sz="2400" dirty="0"/>
              <a:t>είναι δυνατή η ψηλάφηση των όρχεων (ετερόπλευρη κρυψορχία ή μετά από </a:t>
            </a:r>
            <a:r>
              <a:rPr lang="el-GR" sz="2400" dirty="0" smtClean="0"/>
              <a:t>ορχεοπηξία</a:t>
            </a:r>
            <a:r>
              <a:rPr lang="el-GR" sz="2400" dirty="0"/>
              <a:t>), παρατηρείται παθολογικό μέγεθος και σύσταση </a:t>
            </a:r>
            <a:r>
              <a:rPr lang="el-GR" sz="2400" dirty="0" smtClean="0"/>
              <a:t>ανάλογη με </a:t>
            </a:r>
            <a:r>
              <a:rPr lang="el-GR" sz="2400" dirty="0"/>
              <a:t>την έκταση της βλάβης. </a:t>
            </a:r>
            <a:endParaRPr lang="el-GR" sz="2400" dirty="0" smtClean="0"/>
          </a:p>
          <a:p>
            <a:r>
              <a:rPr lang="el-GR" sz="2400" dirty="0" smtClean="0"/>
              <a:t>Τα </a:t>
            </a:r>
            <a:r>
              <a:rPr lang="el-GR" sz="2400" dirty="0"/>
              <a:t>βασικά επίπεδα </a:t>
            </a:r>
            <a:r>
              <a:rPr lang="el-GR" sz="2400" b="1" dirty="0">
                <a:solidFill>
                  <a:srgbClr val="9B0000"/>
                </a:solidFill>
              </a:rPr>
              <a:t>της </a:t>
            </a:r>
            <a:r>
              <a:rPr lang="en-US" sz="2400" b="1" dirty="0">
                <a:solidFill>
                  <a:srgbClr val="9B0000"/>
                </a:solidFill>
              </a:rPr>
              <a:t>FS</a:t>
            </a:r>
            <a:r>
              <a:rPr lang="el-GR" sz="2400" b="1" dirty="0">
                <a:solidFill>
                  <a:srgbClr val="9B0000"/>
                </a:solidFill>
              </a:rPr>
              <a:t>Η πλάσματος είναι υψηλά</a:t>
            </a:r>
            <a:r>
              <a:rPr lang="el-GR" sz="2400" dirty="0"/>
              <a:t>, ενώ τα αντίστοιχα επίπεδα της </a:t>
            </a:r>
            <a:r>
              <a:rPr lang="en-US" sz="2400" dirty="0"/>
              <a:t>L</a:t>
            </a:r>
            <a:r>
              <a:rPr lang="el-GR" sz="2400" dirty="0"/>
              <a:t>Η και της </a:t>
            </a:r>
            <a:r>
              <a:rPr lang="el-GR" sz="2400" dirty="0" smtClean="0"/>
              <a:t>τεστοστερόνης (Τ) </a:t>
            </a:r>
            <a:r>
              <a:rPr lang="el-GR" sz="2400" dirty="0"/>
              <a:t>είναι </a:t>
            </a:r>
            <a:r>
              <a:rPr lang="el-GR" sz="2400" dirty="0" smtClean="0"/>
              <a:t>φυσιολογικά.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201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Κρυψορχία </a:t>
            </a:r>
            <a:r>
              <a:rPr lang="el-GR" b="0" dirty="0" smtClean="0"/>
              <a:t>(4 από 5)</a:t>
            </a:r>
            <a:r>
              <a:rPr lang="el-GR" dirty="0" smtClean="0"/>
              <a:t> </a:t>
            </a:r>
            <a:endParaRPr lang="el-GR" sz="4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Με την πάροδο όμως της ηλικίας παρατηρείται βαθμιαία μείωση των λειτουργικών εφεδρειών ως προς την παραγωγή </a:t>
            </a:r>
            <a:r>
              <a:rPr lang="el-GR" sz="2400" dirty="0" smtClean="0"/>
              <a:t>τεστοστερόνης </a:t>
            </a:r>
            <a:r>
              <a:rPr lang="el-GR" sz="2400" dirty="0"/>
              <a:t>και σε ποσοστό των ανδρών αυτών, ιδιαίτερα με αμφοτερόπλευρη κρυψορχία, </a:t>
            </a:r>
            <a:r>
              <a:rPr lang="el-GR" sz="2400" dirty="0" smtClean="0"/>
              <a:t>παρατηρούνται </a:t>
            </a:r>
            <a:r>
              <a:rPr lang="el-GR" sz="2400" dirty="0"/>
              <a:t>κλινικά και εργαστηριακά ευρήματα που χαρακτηρίζονται ως «ανδρικό κλιμακτήριο». </a:t>
            </a:r>
            <a:endParaRPr lang="el-GR" sz="2400" dirty="0" smtClean="0"/>
          </a:p>
          <a:p>
            <a:r>
              <a:rPr lang="el-GR" sz="2400" dirty="0" smtClean="0"/>
              <a:t>Προσοχή </a:t>
            </a:r>
            <a:r>
              <a:rPr lang="el-GR" sz="2400" dirty="0"/>
              <a:t>χρειάζεται στη διαφορική διάγνωση της κρυψορχίας από την </a:t>
            </a:r>
            <a:r>
              <a:rPr lang="el-GR" sz="2400" b="1" dirty="0">
                <a:solidFill>
                  <a:srgbClr val="9B0000"/>
                </a:solidFill>
              </a:rPr>
              <a:t>ανορχία</a:t>
            </a:r>
            <a:r>
              <a:rPr lang="el-GR" sz="2400" dirty="0"/>
              <a:t>. </a:t>
            </a:r>
          </a:p>
          <a:p>
            <a:pPr>
              <a:buNone/>
            </a:pPr>
            <a:r>
              <a:rPr lang="el-GR" sz="2400" b="1" dirty="0"/>
              <a:t> 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1476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Σπερματικά </a:t>
            </a:r>
            <a:r>
              <a:rPr lang="el-GR" dirty="0" smtClean="0"/>
              <a:t>σωληνάρια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4098" name="Picture 2" descr="File:Testicle-histology-bo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4" y="1194270"/>
            <a:ext cx="6827912" cy="51209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Line 7"/>
          <p:cNvSpPr>
            <a:spLocks noChangeShapeType="1"/>
          </p:cNvSpPr>
          <p:nvPr/>
        </p:nvSpPr>
        <p:spPr bwMode="auto">
          <a:xfrm flipH="1">
            <a:off x="2085815" y="980728"/>
            <a:ext cx="2087563" cy="2447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4932040" y="980728"/>
            <a:ext cx="864468" cy="32401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" name="Rectangle 6"/>
          <p:cNvSpPr/>
          <p:nvPr/>
        </p:nvSpPr>
        <p:spPr>
          <a:xfrm>
            <a:off x="3129597" y="6316147"/>
            <a:ext cx="2884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Testicle-histology-boar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by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Krantnejie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9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Σπερματικό </a:t>
            </a:r>
            <a:r>
              <a:rPr lang="el-GR" dirty="0" smtClean="0"/>
              <a:t>σωληνάριο</a:t>
            </a:r>
            <a:endParaRPr lang="el-GR" dirty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365285" y="6041007"/>
            <a:ext cx="1943943" cy="396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 err="1" smtClean="0">
                <a:latin typeface="+mn-lt"/>
              </a:rPr>
              <a:t>Σπερματογόνια</a:t>
            </a:r>
            <a:endParaRPr lang="el-GR" altLang="el-GR" sz="2000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883667" y="6047989"/>
            <a:ext cx="150137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altLang="el-GR" sz="2000" dirty="0" err="1" smtClean="0">
                <a:latin typeface="+mn-lt"/>
              </a:rPr>
              <a:t>Σπερματίδες</a:t>
            </a:r>
            <a:endParaRPr lang="el-GR" sz="2000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924353" y="6041007"/>
            <a:ext cx="195822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altLang="el-GR" sz="2000" dirty="0">
                <a:latin typeface="+mn-lt"/>
              </a:rPr>
              <a:t>Σπερματοζωάρια</a:t>
            </a:r>
            <a:endParaRPr lang="el-GR" sz="2000" dirty="0">
              <a:latin typeface="+mn-lt"/>
            </a:endParaRPr>
          </a:p>
        </p:txBody>
      </p:sp>
      <p:pic>
        <p:nvPicPr>
          <p:cNvPr id="11" name="Picture 2" descr="File:Testicle-histology-bo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116" t="50000" r="15854"/>
          <a:stretch/>
        </p:blipFill>
        <p:spPr bwMode="auto">
          <a:xfrm>
            <a:off x="2582125" y="1074808"/>
            <a:ext cx="4104456" cy="48053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Line 7"/>
          <p:cNvSpPr>
            <a:spLocks noChangeShapeType="1"/>
          </p:cNvSpPr>
          <p:nvPr/>
        </p:nvSpPr>
        <p:spPr bwMode="auto">
          <a:xfrm flipV="1">
            <a:off x="2337255" y="4941887"/>
            <a:ext cx="1001859" cy="11061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H="1" flipV="1">
            <a:off x="4499990" y="4725144"/>
            <a:ext cx="134361" cy="131586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 flipH="1" flipV="1">
            <a:off x="4499990" y="3140968"/>
            <a:ext cx="2403475" cy="2907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12" name="Rectangle 6"/>
          <p:cNvSpPr/>
          <p:nvPr/>
        </p:nvSpPr>
        <p:spPr>
          <a:xfrm>
            <a:off x="3309228" y="6413724"/>
            <a:ext cx="2884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Testicle-histology-boar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by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Krantnejie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2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5976664" cy="515971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2555776" y="6125517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1808 The Anterior Pituitary Complex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CFCF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παραγωγή των σπερματοζωαρίων </a:t>
            </a:r>
            <a:br>
              <a:rPr lang="el-GR" dirty="0" smtClean="0"/>
            </a:br>
            <a:r>
              <a:rPr lang="en-US" b="0" dirty="0" smtClean="0"/>
              <a:t>(1 </a:t>
            </a:r>
            <a:r>
              <a:rPr lang="el-GR" b="0" dirty="0" smtClean="0"/>
              <a:t>από 3)</a:t>
            </a:r>
            <a:endParaRPr lang="el-GR" b="0" dirty="0"/>
          </a:p>
        </p:txBody>
      </p:sp>
    </p:spTree>
    <p:extLst>
      <p:ext uri="{BB962C8B-B14F-4D97-AF65-F5344CB8AC3E}">
        <p14:creationId xmlns="" xmlns:p14="http://schemas.microsoft.com/office/powerpoint/2010/main" val="21108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266159" cy="532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παραγωγή των σπερματοζωαρίων </a:t>
            </a:r>
            <a:br>
              <a:rPr lang="el-GR" dirty="0" smtClean="0"/>
            </a:br>
            <a:r>
              <a:rPr lang="en-US" b="0" dirty="0" smtClean="0"/>
              <a:t>(</a:t>
            </a:r>
            <a:r>
              <a:rPr lang="el-GR" b="0" dirty="0" smtClean="0"/>
              <a:t>2</a:t>
            </a:r>
            <a:r>
              <a:rPr lang="en-US" b="0" dirty="0" smtClean="0"/>
              <a:t> </a:t>
            </a:r>
            <a:r>
              <a:rPr lang="el-GR" b="0" dirty="0" smtClean="0"/>
              <a:t>από 3)</a:t>
            </a:r>
            <a:endParaRPr lang="el-GR" b="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44229de193a74713bb1b6dc78eb2096359c102"/>
</p:tagLst>
</file>

<file path=ppt/theme/theme1.xml><?xml version="1.0" encoding="utf-8"?>
<a:theme xmlns:a="http://schemas.openxmlformats.org/drawingml/2006/main" name="OC_template_updated">
  <a:themeElements>
    <a:clrScheme name="Προσαρμοσμένο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1641</TotalTime>
  <Words>2818</Words>
  <Application>Microsoft Office PowerPoint</Application>
  <PresentationFormat>Προβολή στην οθόνη (4:3)</PresentationFormat>
  <Paragraphs>367</Paragraphs>
  <Slides>55</Slides>
  <Notes>17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57" baseType="lpstr">
      <vt:lpstr>OC_template_updated</vt:lpstr>
      <vt:lpstr>Εικόνα bitmap</vt:lpstr>
      <vt:lpstr>       Θεωρία Μεθόδων Υποβοηθούμενης Αναπαραγωγής</vt:lpstr>
      <vt:lpstr>Το ανδρικό αναπαραγωγικού συστήματος</vt:lpstr>
      <vt:lpstr>Διαφάνεια 2</vt:lpstr>
      <vt:lpstr>Το πέος </vt:lpstr>
      <vt:lpstr>Η δομή των όρχεων</vt:lpstr>
      <vt:lpstr>Σπερματικά σωληνάρια</vt:lpstr>
      <vt:lpstr>Σπερματικό σωληνάριο</vt:lpstr>
      <vt:lpstr>Η παραγωγή των σπερματοζωαρίων  (1 από 3)</vt:lpstr>
      <vt:lpstr>Η παραγωγή των σπερματοζωαρίων  (2 από 3)</vt:lpstr>
      <vt:lpstr>Διαφάνεια 9</vt:lpstr>
      <vt:lpstr>Η δομή του σπερματοζωαρίου</vt:lpstr>
      <vt:lpstr>Τα σπερματοζωάρια σε ηλεκτρονικό μικροσκόπιο</vt:lpstr>
      <vt:lpstr>H παραγωγή του σπέρματος</vt:lpstr>
      <vt:lpstr>Η σύσταση του σπέρματος</vt:lpstr>
      <vt:lpstr>H εκσπερμάτιση</vt:lpstr>
      <vt:lpstr>Η σύσταση του σπερματικού υγρού</vt:lpstr>
      <vt:lpstr>Διαφάνεια 16</vt:lpstr>
      <vt:lpstr>Η ανδρική γονιμότητα και το ανδρικό φύλο βρίσκονται σε κίνδυνο</vt:lpstr>
      <vt:lpstr>Παράγοντες που επηρεάζουν τη σπερματογέννεση</vt:lpstr>
      <vt:lpstr>Φυσικοί λόγοι ανδρικής υπογονιμότητας</vt:lpstr>
      <vt:lpstr>Χημικοί λόγοι ανδρικής υπογονιμότητας</vt:lpstr>
      <vt:lpstr>Φαρμακευτικοί &amp; άλλοι λόγοι ανδρικής υπογονιμότητας</vt:lpstr>
      <vt:lpstr>Διαφάνεια 22</vt:lpstr>
      <vt:lpstr>O υπογοναδισμός</vt:lpstr>
      <vt:lpstr>Αίτια ανδρικής υπογονιμότητας</vt:lpstr>
      <vt:lpstr>Η κλινική εξέταση του ανδρικού αναπαραγωγικού συστήματος περιλαμβάνει:</vt:lpstr>
      <vt:lpstr>Το μέγεθος των όρχεων</vt:lpstr>
      <vt:lpstr>Ορχιδόμετρο Prader</vt:lpstr>
      <vt:lpstr>Η μικροφαλία</vt:lpstr>
      <vt:lpstr>Αίτια μικροφαλίας</vt:lpstr>
      <vt:lpstr>Η κιρσοκήλη</vt:lpstr>
      <vt:lpstr>Η κατάταξη της κιρσοκήλης</vt:lpstr>
      <vt:lpstr>Διαφάνεια 32</vt:lpstr>
      <vt:lpstr>Σχέση κιρσοκήλης και υπογονιμότητας</vt:lpstr>
      <vt:lpstr>Κιρσοκήλη και μείωση του αριθμού των σπερματοζωαρίων</vt:lpstr>
      <vt:lpstr>Κιρσοκήλη και κινητικότητα</vt:lpstr>
      <vt:lpstr>Κιρσοκήλη και μορφολογία</vt:lpstr>
      <vt:lpstr>Κιρσοκήλη και στρογγυλά κύτταρα</vt:lpstr>
      <vt:lpstr>H υπερηχογραφία στον έλεγχο του ανδρικού αναπαραγωγικού συστήματος</vt:lpstr>
      <vt:lpstr>Αίτια υπερηχογραφίας του όρχι</vt:lpstr>
      <vt:lpstr>Στον υπέρηχο ελέγχονται :</vt:lpstr>
      <vt:lpstr>Ο διορθρικός υπέρηχος</vt:lpstr>
      <vt:lpstr>Ενδοκρινολογικά αίτια  ανδρικής υπογονιμότητας</vt:lpstr>
      <vt:lpstr>Αποφρακτική αζωοσπερμία</vt:lpstr>
      <vt:lpstr>Αίτια συγγενών αποφράξεων</vt:lpstr>
      <vt:lpstr>Η διάγνωση των συγγενών αποφράξεων </vt:lpstr>
      <vt:lpstr>Επίκτητες αποφράξεις (1 από 2)</vt:lpstr>
      <vt:lpstr>Επίκτητες αποφράξεις (2 από 2)</vt:lpstr>
      <vt:lpstr>Τραυματικές αποφράξεις</vt:lpstr>
      <vt:lpstr>Κρυψορχία (1 από 5)</vt:lpstr>
      <vt:lpstr>Κρυψορχία (2 από 5)</vt:lpstr>
      <vt:lpstr>Κρυψορχία (3 από 5)</vt:lpstr>
      <vt:lpstr>Κρυψορχία (4 από 5) </vt:lpstr>
      <vt:lpstr>Κρυψορχία (4 από 5) 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Ανάλυσης Βιολογικών Υγρών &amp; Εκκριμάτων</dc:title>
  <dc:creator>fkaram2</dc:creator>
  <cp:lastModifiedBy>Πέτρος Καρκαλούσος</cp:lastModifiedBy>
  <cp:revision>80</cp:revision>
  <dcterms:created xsi:type="dcterms:W3CDTF">2013-10-01T10:46:57Z</dcterms:created>
  <dcterms:modified xsi:type="dcterms:W3CDTF">2017-10-23T20:27:30Z</dcterms:modified>
</cp:coreProperties>
</file>