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304" r:id="rId2"/>
    <p:sldId id="385" r:id="rId3"/>
    <p:sldId id="387" r:id="rId4"/>
    <p:sldId id="356" r:id="rId5"/>
    <p:sldId id="371" r:id="rId6"/>
    <p:sldId id="372" r:id="rId7"/>
    <p:sldId id="373" r:id="rId8"/>
    <p:sldId id="374" r:id="rId9"/>
    <p:sldId id="375" r:id="rId10"/>
    <p:sldId id="365" r:id="rId11"/>
    <p:sldId id="361" r:id="rId12"/>
    <p:sldId id="364" r:id="rId13"/>
    <p:sldId id="362" r:id="rId14"/>
    <p:sldId id="366" r:id="rId15"/>
    <p:sldId id="363" r:id="rId16"/>
    <p:sldId id="367" r:id="rId17"/>
    <p:sldId id="370" r:id="rId18"/>
    <p:sldId id="377" r:id="rId19"/>
    <p:sldId id="380" r:id="rId20"/>
    <p:sldId id="384" r:id="rId21"/>
    <p:sldId id="382" r:id="rId22"/>
    <p:sldId id="368" r:id="rId23"/>
    <p:sldId id="376" r:id="rId24"/>
    <p:sldId id="378" r:id="rId25"/>
    <p:sldId id="381" r:id="rId26"/>
    <p:sldId id="386" r:id="rId27"/>
    <p:sldId id="369" r:id="rId28"/>
    <p:sldId id="335" r:id="rId29"/>
    <p:sldId id="336" r:id="rId30"/>
    <p:sldId id="357" r:id="rId31"/>
    <p:sldId id="358" r:id="rId32"/>
    <p:sldId id="359" r:id="rId33"/>
    <p:sldId id="337" r:id="rId34"/>
    <p:sldId id="338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1" r:id="rId44"/>
    <p:sldId id="352" r:id="rId45"/>
    <p:sldId id="353" r:id="rId46"/>
    <p:sldId id="354" r:id="rId47"/>
    <p:sldId id="355" r:id="rId48"/>
    <p:sldId id="360" r:id="rId49"/>
    <p:sldId id="257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C00000"/>
    <a:srgbClr val="333399"/>
    <a:srgbClr val="4545C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27/10/2017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856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5DD2-9266-42CA-9D8F-B5A5AA23F5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55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lamydae_Life_Cycle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Huckfinne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       </a:t>
            </a:r>
            <a:r>
              <a:rPr lang="el-GR" sz="3200" b="0" dirty="0" smtClean="0"/>
              <a:t>Θεωρία </a:t>
            </a:r>
            <a:r>
              <a:rPr lang="el-GR" sz="3200" dirty="0" smtClean="0"/>
              <a:t>Μεθόδων Υποβοηθούμενης Αναπαραγωγής</a:t>
            </a:r>
            <a:endParaRPr lang="el-GR" sz="3200" dirty="0"/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6863" cy="214022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4: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Το ανδρικό γεννητικό σύστημα και αίτια ανδρικής </a:t>
            </a:r>
            <a:r>
              <a:rPr lang="el-GR" b="1" dirty="0" err="1" smtClean="0">
                <a:solidFill>
                  <a:schemeClr val="tx1"/>
                </a:solidFill>
              </a:rPr>
              <a:t>υπογονιμότητας</a:t>
            </a:r>
            <a:endParaRPr lang="el-GR" b="1" dirty="0" smtClean="0">
              <a:solidFill>
                <a:schemeClr val="tx1"/>
              </a:solidFill>
            </a:endParaRPr>
          </a:p>
          <a:p>
            <a:endParaRPr lang="el-GR" sz="2400" b="1" dirty="0" smtClean="0"/>
          </a:p>
          <a:p>
            <a:r>
              <a:rPr lang="el-GR" sz="2400" b="1" dirty="0" smtClean="0">
                <a:solidFill>
                  <a:schemeClr val="tx1"/>
                </a:solidFill>
              </a:rPr>
              <a:t>Μέρος ΙΙ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 smtClean="0">
                <a:solidFill>
                  <a:schemeClr val="tx1"/>
                </a:solidFill>
              </a:rPr>
              <a:t>Καρκαλούσος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l-GR" sz="2400" dirty="0" smtClean="0">
                <a:solidFill>
                  <a:schemeClr val="tx1"/>
                </a:solidFill>
              </a:rPr>
              <a:t>Μαρία </a:t>
            </a:r>
            <a:r>
              <a:rPr lang="el-GR" sz="2400" dirty="0" err="1" smtClean="0">
                <a:solidFill>
                  <a:schemeClr val="tx1"/>
                </a:solidFill>
              </a:rPr>
              <a:t>Βενετίκου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3285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5733256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Ανοσολογικός παράγοντας - </a:t>
            </a:r>
            <a:r>
              <a:rPr lang="el-GR" dirty="0" err="1" smtClean="0"/>
              <a:t>ανοσοανδρολογία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r>
              <a:rPr lang="el-GR" sz="2400" dirty="0" smtClean="0"/>
              <a:t>Ως </a:t>
            </a:r>
            <a:r>
              <a:rPr lang="el-GR" sz="2400" b="1" dirty="0">
                <a:solidFill>
                  <a:srgbClr val="9B0000"/>
                </a:solidFill>
              </a:rPr>
              <a:t>ανοσολογικός παράγοντας </a:t>
            </a:r>
            <a:r>
              <a:rPr lang="el-GR" sz="2400" dirty="0"/>
              <a:t>χαρακτηρίζονται όλα τα ανοσολογικά αίτια που επηρεάζουν την </a:t>
            </a:r>
            <a:r>
              <a:rPr lang="el-GR" sz="2400" dirty="0" smtClean="0"/>
              <a:t>ποιότητα </a:t>
            </a:r>
            <a:r>
              <a:rPr lang="el-GR" sz="2400" dirty="0"/>
              <a:t>του σπέρματος και προκαλούν υπογονιμότητα.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συχνότητα των αιτίων αυτών είναι σημαντική (έως και 6%) και το ερευνητικό ενδιαφέρον που έχουν </a:t>
            </a:r>
            <a:r>
              <a:rPr lang="el-GR" sz="2400" dirty="0" smtClean="0"/>
              <a:t>διεθνώς </a:t>
            </a:r>
            <a:r>
              <a:rPr lang="el-GR" sz="2400" dirty="0"/>
              <a:t>προκαλέσει είναι τέτοιο, ώστε να οδηγήσουν στη δημιουργία ενός κλάδου της Ανδρολογίας, της Ανοσοανδρολογίας (</a:t>
            </a:r>
            <a:r>
              <a:rPr lang="en-US" sz="2400" dirty="0" err="1"/>
              <a:t>immunoandrology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2552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είδη των </a:t>
            </a:r>
            <a:r>
              <a:rPr lang="el-GR" dirty="0" err="1" smtClean="0"/>
              <a:t>αυτοαντισωμάτων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Έτσι υπάρχουν </a:t>
            </a:r>
            <a:r>
              <a:rPr lang="el-GR" sz="2400" b="1" dirty="0" smtClean="0">
                <a:solidFill>
                  <a:srgbClr val="9B0000"/>
                </a:solidFill>
              </a:rPr>
              <a:t>αντισώματα</a:t>
            </a:r>
            <a:r>
              <a:rPr lang="el-GR" sz="2400" b="1" dirty="0" smtClean="0"/>
              <a:t> </a:t>
            </a:r>
            <a:r>
              <a:rPr lang="el-GR" sz="2400" dirty="0"/>
              <a:t>τα οποία προκαλούν συγκόλληση των σπερματοζωαρίων (</a:t>
            </a:r>
            <a:r>
              <a:rPr lang="el-GR" sz="2400" b="1" dirty="0">
                <a:solidFill>
                  <a:srgbClr val="9B0000"/>
                </a:solidFill>
              </a:rPr>
              <a:t>συγκολλητίνες</a:t>
            </a:r>
            <a:r>
              <a:rPr lang="el-GR" sz="2400" dirty="0"/>
              <a:t> = </a:t>
            </a:r>
            <a:r>
              <a:rPr lang="en-US" sz="2400" dirty="0"/>
              <a:t>agglutinins</a:t>
            </a:r>
            <a:r>
              <a:rPr lang="el-GR" sz="2400" dirty="0"/>
              <a:t>), αντισώματα τα οποία προκαλούν ακινητοποίηση των σπερματοζωαρίων (</a:t>
            </a:r>
            <a:r>
              <a:rPr lang="el-GR" sz="2400" b="1" dirty="0">
                <a:solidFill>
                  <a:srgbClr val="9B0000"/>
                </a:solidFill>
              </a:rPr>
              <a:t>ακινητοποιητικά</a:t>
            </a:r>
            <a:r>
              <a:rPr lang="el-GR" sz="2400" dirty="0"/>
              <a:t> = </a:t>
            </a:r>
            <a:r>
              <a:rPr lang="en-US" sz="2400" dirty="0"/>
              <a:t>immobilizins</a:t>
            </a:r>
            <a:r>
              <a:rPr lang="el-GR" sz="2400" dirty="0"/>
              <a:t>) και αντισώματα τα οποία προκαλούν καταστροφή των σπερματοζωαρίων (</a:t>
            </a:r>
            <a:r>
              <a:rPr lang="el-GR" sz="2400" b="1" dirty="0">
                <a:solidFill>
                  <a:srgbClr val="9B0000"/>
                </a:solidFill>
              </a:rPr>
              <a:t>κυτταροτοξικά</a:t>
            </a:r>
            <a:r>
              <a:rPr lang="el-GR" sz="2400" dirty="0"/>
              <a:t> = </a:t>
            </a:r>
            <a:r>
              <a:rPr lang="en-US" sz="2400" dirty="0" err="1"/>
              <a:t>cytotoxic</a:t>
            </a:r>
            <a:r>
              <a:rPr lang="el-GR" sz="2400" dirty="0" smtClean="0"/>
              <a:t>).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 εργαστήριο μπορούμε εύκολα να προσδιορίσουμε τα </a:t>
            </a:r>
            <a:r>
              <a:rPr lang="el-GR" sz="2400" dirty="0" err="1" smtClean="0"/>
              <a:t>αυτοαντισώματα</a:t>
            </a:r>
            <a:r>
              <a:rPr lang="el-GR" sz="2400" dirty="0" smtClean="0"/>
              <a:t> που προκαλούν συγκολλήσεις σπερματοζωαρίων στον αυχένα και στην κεφαλή των σπερματοζωαρίων.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784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παραγωγής των </a:t>
            </a:r>
            <a:r>
              <a:rPr lang="el-GR" dirty="0" err="1" smtClean="0"/>
              <a:t>αυτοαντισωμάτων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Πιστεύεται </a:t>
            </a:r>
            <a:r>
              <a:rPr lang="el-GR" sz="2400" dirty="0"/>
              <a:t>ότι η </a:t>
            </a:r>
            <a:r>
              <a:rPr lang="el-GR" sz="2400" dirty="0" smtClean="0"/>
              <a:t>παραγωγή </a:t>
            </a:r>
            <a:r>
              <a:rPr lang="el-GR" sz="2400" dirty="0"/>
              <a:t>των αντισωμάτων προκαλείται από την </a:t>
            </a:r>
            <a:r>
              <a:rPr lang="el-GR" sz="2400" dirty="0" smtClean="0"/>
              <a:t>απορρόφηση </a:t>
            </a:r>
            <a:r>
              <a:rPr lang="el-GR" sz="2400" dirty="0"/>
              <a:t>των σπερματοζωαρίων από τον αυλό στο </a:t>
            </a:r>
            <a:r>
              <a:rPr lang="el-GR" sz="2400" dirty="0" smtClean="0"/>
              <a:t>διάμεσο </a:t>
            </a:r>
            <a:r>
              <a:rPr lang="el-GR" sz="2400" dirty="0"/>
              <a:t>ιστό της επιδιδυμίδας και από εκεί μέσα στην </a:t>
            </a:r>
            <a:r>
              <a:rPr lang="el-GR" sz="2400" b="1" dirty="0" smtClean="0">
                <a:solidFill>
                  <a:srgbClr val="9B0000"/>
                </a:solidFill>
              </a:rPr>
              <a:t>κυκλοφορία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7784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Λόγοι παραγωγής </a:t>
            </a:r>
            <a:r>
              <a:rPr lang="el-GR" dirty="0" err="1" smtClean="0"/>
              <a:t>αυτοαντισωμάτων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Autofit/>
          </a:bodyPr>
          <a:lstStyle/>
          <a:p>
            <a:pPr lvl="1" indent="-387350"/>
            <a:r>
              <a:rPr lang="el-GR" sz="2400" dirty="0" smtClean="0"/>
              <a:t>Απόφραξη </a:t>
            </a:r>
            <a:r>
              <a:rPr lang="el-GR" sz="2400" dirty="0" smtClean="0"/>
              <a:t>των αποχετευτικών οδών </a:t>
            </a:r>
            <a:r>
              <a:rPr lang="el-GR" sz="2400" dirty="0"/>
              <a:t>του σπέρματος.</a:t>
            </a:r>
          </a:p>
          <a:p>
            <a:pPr lvl="1" indent="-387350"/>
            <a:r>
              <a:rPr lang="el-GR" sz="2400" dirty="0"/>
              <a:t>Μεγάλη </a:t>
            </a:r>
            <a:r>
              <a:rPr lang="el-GR" sz="2400" dirty="0" smtClean="0"/>
              <a:t>ηλικία</a:t>
            </a:r>
            <a:endParaRPr lang="en-US" sz="2400" dirty="0"/>
          </a:p>
          <a:p>
            <a:pPr lvl="1" indent="-387350"/>
            <a:r>
              <a:rPr lang="el-GR" sz="2400" dirty="0"/>
              <a:t>Μετά διατομή των σπερματικών </a:t>
            </a:r>
            <a:r>
              <a:rPr lang="el-GR" sz="2400" dirty="0" smtClean="0"/>
              <a:t>πόρων</a:t>
            </a:r>
            <a:endParaRPr lang="en-US" sz="2400" dirty="0" smtClean="0"/>
          </a:p>
          <a:p>
            <a:pPr lvl="1" indent="-387350"/>
            <a:r>
              <a:rPr lang="el-GR" sz="2400" dirty="0"/>
              <a:t>Φλεγμονή επικουρικών </a:t>
            </a:r>
            <a:r>
              <a:rPr lang="el-GR" sz="2400" dirty="0" smtClean="0"/>
              <a:t>αδένων</a:t>
            </a:r>
            <a:endParaRPr lang="en-US" sz="2400" dirty="0" smtClean="0"/>
          </a:p>
          <a:p>
            <a:pPr lvl="1" indent="-387350"/>
            <a:r>
              <a:rPr lang="el-GR" sz="2400" dirty="0"/>
              <a:t>Αντισώματα  έναντι  των σπερματοζωαρίων έχουν βρεθεί επίσης σε ασθενείς με τραύματα των όρχεων, κρυψορχία, ανασπώμενους όρχεις και σε ασθενείς με ιστορικό </a:t>
            </a:r>
            <a:r>
              <a:rPr lang="el-GR" sz="2400" dirty="0" smtClean="0"/>
              <a:t>ορχίτιδας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5614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 smtClean="0"/>
              <a:t>Αυτοαντισώματα</a:t>
            </a:r>
            <a:r>
              <a:rPr lang="el-GR" dirty="0" smtClean="0"/>
              <a:t> σε </a:t>
            </a:r>
            <a:br>
              <a:rPr lang="el-GR" dirty="0" smtClean="0"/>
            </a:br>
            <a:r>
              <a:rPr lang="el-GR" dirty="0" smtClean="0"/>
              <a:t>γυναίκες και άνδρες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Έχει βρεθεί ότι σε ποσοστό </a:t>
            </a:r>
            <a:r>
              <a:rPr lang="el-GR" sz="2600" dirty="0" err="1" smtClean="0"/>
              <a:t>υπογόνιμων</a:t>
            </a:r>
            <a:r>
              <a:rPr lang="el-GR" sz="2600" dirty="0" smtClean="0"/>
              <a:t> ανδρών κυκλοφορούν αντισώματα έναντι των ιδίων τους σπερματοζωαρίων.</a:t>
            </a:r>
          </a:p>
          <a:p>
            <a:r>
              <a:rPr lang="el-GR" sz="2600" dirty="0" smtClean="0"/>
              <a:t>Το ίδιο συμβαίνει και με </a:t>
            </a:r>
            <a:r>
              <a:rPr lang="el-GR" sz="2600" b="1" dirty="0" smtClean="0">
                <a:solidFill>
                  <a:srgbClr val="9B0000"/>
                </a:solidFill>
              </a:rPr>
              <a:t>γυναίκες</a:t>
            </a:r>
            <a:r>
              <a:rPr lang="el-GR" sz="2600" dirty="0" smtClean="0"/>
              <a:t> που αναπτύσσουν </a:t>
            </a:r>
            <a:r>
              <a:rPr lang="el-GR" sz="2600" dirty="0" err="1" smtClean="0"/>
              <a:t>αυτοαντισώματα</a:t>
            </a:r>
            <a:r>
              <a:rPr lang="el-GR" sz="2600" dirty="0" smtClean="0"/>
              <a:t> έναντι των σπερματοζωαρίων του συντρόφου τους.</a:t>
            </a:r>
          </a:p>
          <a:p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err="1" smtClean="0">
                <a:solidFill>
                  <a:srgbClr val="9B0000"/>
                </a:solidFill>
                <a:latin typeface="+mn-lt"/>
              </a:rPr>
              <a:t>Χρωμοσωμιακές</a:t>
            </a: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 και γονιδιακές ανωμαλίες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Η συχνότητα των </a:t>
            </a:r>
            <a:r>
              <a:rPr lang="el-GR" dirty="0" err="1" smtClean="0"/>
              <a:t>χρωμοσωμιακών</a:t>
            </a:r>
            <a:r>
              <a:rPr lang="el-GR" dirty="0" smtClean="0"/>
              <a:t> ανωμαλιών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85392"/>
            <a:ext cx="8435280" cy="5472608"/>
          </a:xfrm>
        </p:spPr>
        <p:txBody>
          <a:bodyPr>
            <a:no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ανωμαλίες αυτές αποτελούν το </a:t>
            </a:r>
            <a:r>
              <a:rPr lang="el-GR" sz="2400" dirty="0" smtClean="0"/>
              <a:t>3,4 - 12</a:t>
            </a:r>
            <a:r>
              <a:rPr lang="el-GR" sz="2400" dirty="0"/>
              <a:t>% των αιτίων της ανδρικής υπογονιμότητας.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πιθανότητα </a:t>
            </a:r>
            <a:r>
              <a:rPr lang="el-GR" sz="2400" dirty="0" smtClean="0"/>
              <a:t>ανεύρεσης </a:t>
            </a:r>
            <a:r>
              <a:rPr lang="el-GR" sz="2400" dirty="0"/>
              <a:t>παθολογικού καρυότυπου αυξάνεται όσο μειώνεται ο αριθμός των σπερματοζωαρίων. Έτσι, ενώ στις περιοδικές </a:t>
            </a:r>
            <a:r>
              <a:rPr lang="el-GR" sz="2400" dirty="0" err="1" smtClean="0"/>
              <a:t>ολιγοτερατοασθενοσπερμίες</a:t>
            </a:r>
            <a:r>
              <a:rPr lang="el-GR" sz="2400" dirty="0" smtClean="0"/>
              <a:t> βρίσκεται </a:t>
            </a:r>
            <a:r>
              <a:rPr lang="el-GR" sz="2400" dirty="0"/>
              <a:t>παθολογικός </a:t>
            </a:r>
            <a:r>
              <a:rPr lang="el-GR" sz="2400" dirty="0" smtClean="0"/>
              <a:t>καρυότυπος </a:t>
            </a:r>
            <a:r>
              <a:rPr lang="el-GR" sz="2400" dirty="0"/>
              <a:t>στο 10% των περιπτώσεων και στις </a:t>
            </a:r>
            <a:r>
              <a:rPr lang="el-GR" sz="2400" dirty="0" smtClean="0"/>
              <a:t>μόνιμες </a:t>
            </a:r>
            <a:r>
              <a:rPr lang="el-GR" sz="2400" dirty="0" err="1" smtClean="0"/>
              <a:t>ολιγοτερατοασθενοσπερμίες</a:t>
            </a:r>
            <a:r>
              <a:rPr lang="el-GR" sz="2400" dirty="0" smtClean="0"/>
              <a:t> </a:t>
            </a:r>
            <a:r>
              <a:rPr lang="el-GR" sz="2400" dirty="0"/>
              <a:t>στο 13%, στις αζωοσπερμίες φθάνει ατό </a:t>
            </a:r>
            <a:r>
              <a:rPr lang="el-GR" sz="2400" dirty="0" smtClean="0"/>
              <a:t>15 - 20</a:t>
            </a:r>
            <a:r>
              <a:rPr lang="el-GR" sz="2400" dirty="0"/>
              <a:t>%. 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83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Οι μηχανισμοί πρόκλησης των </a:t>
            </a:r>
            <a:r>
              <a:rPr lang="el-GR" dirty="0" err="1" smtClean="0"/>
              <a:t>χρωμοσωμιακών</a:t>
            </a:r>
            <a:r>
              <a:rPr lang="el-GR" dirty="0" smtClean="0"/>
              <a:t> μεταβολών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romanLcPeriod"/>
            </a:pPr>
            <a:r>
              <a:rPr lang="el-GR" sz="2400" dirty="0" smtClean="0"/>
              <a:t>Δημιουργία </a:t>
            </a:r>
            <a:r>
              <a:rPr lang="el-GR" sz="2400" b="1" dirty="0">
                <a:solidFill>
                  <a:srgbClr val="9B0000"/>
                </a:solidFill>
              </a:rPr>
              <a:t>δυσγενετικών όρχεων </a:t>
            </a:r>
            <a:r>
              <a:rPr lang="el-GR" sz="2400" dirty="0"/>
              <a:t>με αποτέλεσμα την αζωοοπερμία, όπως συμβαίνει στο </a:t>
            </a:r>
            <a:r>
              <a:rPr lang="el-GR" sz="2400" dirty="0" smtClean="0"/>
              <a:t>σύνδρομο </a:t>
            </a:r>
            <a:r>
              <a:rPr lang="el-GR" sz="2400" dirty="0"/>
              <a:t>ΚΙ</a:t>
            </a:r>
            <a:r>
              <a:rPr lang="en-US" sz="2400" dirty="0"/>
              <a:t>inefelter</a:t>
            </a:r>
            <a:r>
              <a:rPr lang="el-GR" sz="2400" dirty="0"/>
              <a:t>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400" dirty="0" smtClean="0"/>
              <a:t>Δημιουργία </a:t>
            </a:r>
            <a:r>
              <a:rPr lang="el-GR" sz="2400" b="1" dirty="0">
                <a:solidFill>
                  <a:srgbClr val="9B0000"/>
                </a:solidFill>
              </a:rPr>
              <a:t>βλάβης στη σπερματογένεση </a:t>
            </a:r>
            <a:r>
              <a:rPr lang="el-GR" sz="2400" dirty="0"/>
              <a:t>με αποτέλεσμα </a:t>
            </a:r>
            <a:r>
              <a:rPr lang="el-GR" sz="2400" dirty="0" err="1" smtClean="0"/>
              <a:t>ολιγοασθενοσπερμία</a:t>
            </a:r>
            <a:r>
              <a:rPr lang="el-GR" sz="2400" dirty="0" smtClean="0"/>
              <a:t> ή </a:t>
            </a:r>
            <a:r>
              <a:rPr lang="el-GR" sz="2400" dirty="0"/>
              <a:t>αζωοσπερμία ή παραγωγή </a:t>
            </a:r>
            <a:r>
              <a:rPr lang="el-GR" sz="2400" dirty="0" smtClean="0"/>
              <a:t>παθολογικών σπερματοζωαρίων.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883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καθορισμός του φύλου</a:t>
            </a:r>
            <a:r>
              <a:rPr lang="en-US" dirty="0" smtClean="0"/>
              <a:t> </a:t>
            </a:r>
            <a:r>
              <a:rPr lang="en-US" sz="3600" b="0" dirty="0" smtClean="0"/>
              <a:t>(2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Γίνεται με τα </a:t>
            </a:r>
            <a:r>
              <a:rPr lang="el-GR" sz="2600" b="1" dirty="0" smtClean="0">
                <a:solidFill>
                  <a:srgbClr val="9B0000"/>
                </a:solidFill>
              </a:rPr>
              <a:t>χρωματοσώματα</a:t>
            </a:r>
            <a:r>
              <a:rPr lang="en-US" sz="2600" dirty="0" smtClean="0"/>
              <a:t>: </a:t>
            </a:r>
            <a:r>
              <a:rPr lang="el-GR" sz="2600" dirty="0" smtClean="0"/>
              <a:t>Άνδρας 4</a:t>
            </a:r>
            <a:r>
              <a:rPr lang="en-US" sz="2600" dirty="0" smtClean="0"/>
              <a:t>5XY, </a:t>
            </a:r>
            <a:r>
              <a:rPr lang="el-GR" sz="2600" dirty="0" smtClean="0"/>
              <a:t>Γυναίκα 4</a:t>
            </a:r>
            <a:r>
              <a:rPr lang="en-US" sz="2600" dirty="0" smtClean="0"/>
              <a:t>5</a:t>
            </a:r>
            <a:r>
              <a:rPr lang="el-GR" sz="2600" dirty="0" smtClean="0"/>
              <a:t>ΧΧ</a:t>
            </a:r>
          </a:p>
          <a:p>
            <a:r>
              <a:rPr lang="el-GR" sz="2600" dirty="0" smtClean="0"/>
              <a:t>Γίνεται όμως και με </a:t>
            </a:r>
            <a:r>
              <a:rPr lang="el-GR" sz="2600" b="1" dirty="0" smtClean="0">
                <a:solidFill>
                  <a:srgbClr val="9B0000"/>
                </a:solidFill>
              </a:rPr>
              <a:t>γονίδια</a:t>
            </a:r>
            <a:r>
              <a:rPr lang="el-GR" sz="2600" dirty="0" smtClean="0"/>
              <a:t> που ρυθμίζουν την έκκριση των ορμονών για τα δευτερεύοντα χαρακτηριστικά. Τέτοια γονίδια είναι τα</a:t>
            </a:r>
            <a:r>
              <a:rPr lang="en-US" sz="2600" dirty="0" smtClean="0"/>
              <a:t>:  LIM1, EMX2, WT1, LHX9, SF1, SR Y,SOX9, WNT4, DAX1, M33, DHH,GATA4, FGF9, DMRT1/2, ATRX, A RX, SOX8, FATE, Vanin1, </a:t>
            </a:r>
            <a:r>
              <a:rPr lang="en-US" sz="2600" dirty="0" err="1" smtClean="0"/>
              <a:t>Tescalcin</a:t>
            </a:r>
            <a:r>
              <a:rPr lang="en-US" sz="2600" dirty="0" smtClean="0"/>
              <a:t>. </a:t>
            </a:r>
            <a:endParaRPr lang="el-GR" sz="2600" dirty="0" smtClean="0"/>
          </a:p>
          <a:p>
            <a:endParaRPr lang="el-GR" sz="2600" dirty="0" smtClean="0"/>
          </a:p>
          <a:p>
            <a:pPr marL="0" indent="0">
              <a:buNone/>
            </a:pPr>
            <a:r>
              <a:rPr lang="el-GR" sz="2600" dirty="0" smtClean="0"/>
              <a:t>Για τον λόγο αυτό ο άνδρας ελέγχεται με </a:t>
            </a:r>
            <a:r>
              <a:rPr lang="el-GR" sz="2600" dirty="0" err="1" smtClean="0"/>
              <a:t>καρυότυπο</a:t>
            </a:r>
            <a:r>
              <a:rPr lang="el-GR" sz="2600" dirty="0" smtClean="0"/>
              <a:t> και μεθόδους </a:t>
            </a:r>
            <a:r>
              <a:rPr lang="en-US" sz="2600" dirty="0" smtClean="0"/>
              <a:t>PCR.</a:t>
            </a: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καθορισμός του φύλου</a:t>
            </a:r>
            <a:r>
              <a:rPr lang="en-US" dirty="0" smtClean="0"/>
              <a:t> </a:t>
            </a:r>
            <a:r>
              <a:rPr lang="en-US" sz="3600" b="0" dirty="0" smtClean="0"/>
              <a:t>(2 </a:t>
            </a:r>
            <a:r>
              <a:rPr lang="el-GR" sz="3600" b="0" dirty="0" smtClean="0"/>
              <a:t>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Και τέλος γίνεται με την </a:t>
            </a:r>
            <a:r>
              <a:rPr lang="el-GR" sz="2600" b="1" dirty="0" smtClean="0">
                <a:solidFill>
                  <a:srgbClr val="9B0000"/>
                </a:solidFill>
              </a:rPr>
              <a:t>έκκριση και δράση ορμονών, </a:t>
            </a:r>
            <a:r>
              <a:rPr lang="el-GR" sz="2600" dirty="0" smtClean="0"/>
              <a:t>οπότε εξαρτάται από τα ερεθίσματα παραγωγής τους, την συγκέντρωσή τους και τους υποδοχείς τους. </a:t>
            </a:r>
          </a:p>
          <a:p>
            <a:pPr marL="0" indent="0">
              <a:buNone/>
            </a:pPr>
            <a:r>
              <a:rPr lang="el-GR" sz="2600" dirty="0" smtClean="0"/>
              <a:t>Για τον λόγο αυτό ο άνδρας ελέγχεται με </a:t>
            </a:r>
            <a:r>
              <a:rPr lang="el-GR" sz="2600" dirty="0" err="1" smtClean="0"/>
              <a:t>καρυότυπο</a:t>
            </a:r>
            <a:r>
              <a:rPr lang="el-GR" sz="2600" dirty="0" smtClean="0"/>
              <a:t>, μεθόδους </a:t>
            </a:r>
            <a:r>
              <a:rPr lang="en-US" sz="2600" dirty="0" smtClean="0"/>
              <a:t>PCR</a:t>
            </a:r>
            <a:r>
              <a:rPr lang="el-GR" sz="2600" dirty="0" smtClean="0"/>
              <a:t> και </a:t>
            </a:r>
            <a:r>
              <a:rPr lang="el-GR" sz="2600" dirty="0" err="1" smtClean="0"/>
              <a:t>ορμονολογικές</a:t>
            </a:r>
            <a:r>
              <a:rPr lang="el-GR" sz="2600" dirty="0" smtClean="0"/>
              <a:t> εξετάσεις.</a:t>
            </a: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Υποσπανδία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7" y="1940719"/>
            <a:ext cx="4314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7544" y="11967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έξοδος της ουρήθρας είναι στο κάτω μέρος του πέους</a:t>
            </a:r>
            <a:endParaRPr lang="el-G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1652588"/>
            <a:ext cx="4314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διαταραχές της διαφοροποίησης του φύλου μπορούν να προκαλέσουν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Αληθή ερμαφροδιτισμό </a:t>
            </a:r>
            <a:endParaRPr lang="el-GR" sz="2800" dirty="0" smtClean="0"/>
          </a:p>
          <a:p>
            <a:r>
              <a:rPr lang="el-GR" sz="2800" dirty="0" smtClean="0"/>
              <a:t>Άρρεν </a:t>
            </a:r>
            <a:r>
              <a:rPr lang="el-GR" sz="2800" dirty="0" err="1" smtClean="0"/>
              <a:t>ψευδερμαφροδιτισμό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Θήλυ </a:t>
            </a:r>
            <a:r>
              <a:rPr lang="el-GR" sz="2800" dirty="0" err="1" smtClean="0"/>
              <a:t>ψευδερμαφροδιτισμό</a:t>
            </a:r>
            <a:r>
              <a:rPr lang="el-GR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Σύνδρομα </a:t>
            </a:r>
            <a:r>
              <a:rPr lang="el-GR" sz="2800" dirty="0" smtClean="0"/>
              <a:t>πολλαπλών γενετικών ανωμαλιών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ι διαταραχές του φύλου ήταν γνωστές από την αρχαιότητα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4330824" cy="237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l-GR" sz="2400" dirty="0" smtClean="0"/>
              <a:t>Σε </a:t>
            </a:r>
            <a:r>
              <a:rPr lang="el-GR" sz="2400" dirty="0" smtClean="0"/>
              <a:t>σχέση με τις </a:t>
            </a:r>
            <a:r>
              <a:rPr lang="el-GR" sz="2400" dirty="0" err="1" smtClean="0"/>
              <a:t>ασωτείες</a:t>
            </a:r>
            <a:r>
              <a:rPr lang="el-GR" sz="2400" dirty="0" smtClean="0"/>
              <a:t>, το κορμί της </a:t>
            </a:r>
            <a:r>
              <a:rPr lang="el-GR" sz="2400" dirty="0" err="1" smtClean="0"/>
              <a:t>Μηνοφίλας</a:t>
            </a:r>
            <a:r>
              <a:rPr lang="el-GR" sz="2400" dirty="0" smtClean="0"/>
              <a:t> είναι άλλο. Γιατί γεύεται κάθε ακολασία. Εμπρός, λοιπόν, </a:t>
            </a:r>
            <a:r>
              <a:rPr lang="el-GR" sz="2400" dirty="0" err="1" smtClean="0"/>
              <a:t>Χαλδαίοι</a:t>
            </a:r>
            <a:r>
              <a:rPr lang="el-GR" sz="2400" dirty="0" smtClean="0"/>
              <a:t>, πλησιάστε την. Γιατί πράγματι ο ουρανός της έχει μέσα του και Σκύλο και </a:t>
            </a:r>
            <a:r>
              <a:rPr lang="el-GR" sz="2400" dirty="0" smtClean="0"/>
              <a:t>Διδύμους</a:t>
            </a:r>
            <a:r>
              <a:rPr lang="en-US" sz="2400" dirty="0" smtClean="0"/>
              <a:t>”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i="1" dirty="0" smtClean="0"/>
              <a:t>Μάρκος </a:t>
            </a:r>
            <a:r>
              <a:rPr lang="el-GR" sz="2400" i="1" dirty="0" err="1" smtClean="0"/>
              <a:t>Αργεντάριος</a:t>
            </a:r>
            <a:endParaRPr lang="el-GR" sz="2400" i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95936" y="35730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+mn-lt"/>
              </a:rPr>
              <a:t>“</a:t>
            </a:r>
            <a:r>
              <a:rPr lang="el-GR" sz="2400" dirty="0" smtClean="0">
                <a:latin typeface="+mn-lt"/>
              </a:rPr>
              <a:t>Εάν </a:t>
            </a:r>
            <a:r>
              <a:rPr lang="el-GR" sz="2400" dirty="0" smtClean="0">
                <a:latin typeface="+mn-lt"/>
              </a:rPr>
              <a:t>είναι αλήθεια ότι σου αρέσει ο έρωτας με άνδρες και με γυναίκες, ξέρω εγώ το φάρμακο να σε ανακουφίσω. Ο έρωτας με </a:t>
            </a:r>
            <a:r>
              <a:rPr lang="el-GR" sz="2400" dirty="0" err="1" smtClean="0">
                <a:latin typeface="+mn-lt"/>
              </a:rPr>
              <a:t>Μηνοφίλα</a:t>
            </a:r>
            <a:r>
              <a:rPr lang="el-GR" sz="2400" dirty="0" smtClean="0">
                <a:latin typeface="+mn-lt"/>
              </a:rPr>
              <a:t> την </a:t>
            </a:r>
            <a:r>
              <a:rPr lang="el-GR" sz="2400" dirty="0" err="1" smtClean="0">
                <a:latin typeface="+mn-lt"/>
              </a:rPr>
              <a:t>ευίσχιον</a:t>
            </a:r>
            <a:r>
              <a:rPr lang="el-GR" sz="2400" dirty="0" smtClean="0">
                <a:latin typeface="+mn-lt"/>
              </a:rPr>
              <a:t> είναι και τα </a:t>
            </a:r>
            <a:r>
              <a:rPr lang="el-GR" sz="2400" dirty="0" smtClean="0">
                <a:latin typeface="+mn-lt"/>
              </a:rPr>
              <a:t>δύο</a:t>
            </a:r>
            <a:r>
              <a:rPr lang="en-US" sz="2400" dirty="0" smtClean="0">
                <a:latin typeface="+mn-lt"/>
              </a:rPr>
              <a:t>”</a:t>
            </a:r>
            <a:r>
              <a:rPr lang="el-GR" sz="2400" dirty="0" smtClean="0">
                <a:latin typeface="+mn-lt"/>
              </a:rPr>
              <a:t>.  </a:t>
            </a:r>
            <a:endParaRPr lang="en-US" sz="2400" dirty="0" smtClean="0">
              <a:latin typeface="+mn-lt"/>
            </a:endParaRPr>
          </a:p>
          <a:p>
            <a:r>
              <a:rPr lang="el-GR" sz="2400" i="1" dirty="0" smtClean="0">
                <a:latin typeface="+mn-lt"/>
              </a:rPr>
              <a:t>Μάρκος </a:t>
            </a:r>
            <a:r>
              <a:rPr lang="el-GR" sz="2400" i="1" dirty="0" err="1" smtClean="0">
                <a:latin typeface="+mn-lt"/>
              </a:rPr>
              <a:t>Αργεντάριος</a:t>
            </a:r>
            <a:r>
              <a:rPr lang="el-GR" sz="2400" i="1" dirty="0" smtClean="0">
                <a:latin typeface="+mn-lt"/>
              </a:rPr>
              <a:t> </a:t>
            </a:r>
            <a:endParaRPr lang="el-GR" sz="2400" i="1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619672" y="630932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Νεοκλής</a:t>
            </a:r>
            <a:r>
              <a:rPr lang="el-GR" sz="1400" dirty="0" smtClean="0"/>
              <a:t> Γεωργακόπουλος</a:t>
            </a:r>
            <a:endParaRPr lang="el-GR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94968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Το σύνδρομο </a:t>
            </a:r>
            <a:r>
              <a:rPr lang="en-US" dirty="0" err="1" smtClean="0"/>
              <a:t>Klinefelter</a:t>
            </a:r>
            <a:r>
              <a:rPr lang="el-GR" dirty="0" smtClean="0"/>
              <a:t>, η συνηθέστερη </a:t>
            </a:r>
            <a:r>
              <a:rPr lang="el-GR" dirty="0" err="1" smtClean="0"/>
              <a:t>χρωμοσωμιακή</a:t>
            </a:r>
            <a:r>
              <a:rPr lang="el-GR" dirty="0" smtClean="0"/>
              <a:t> ανωμαλία στον άνδρα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συχνότερο σύνδρομο που οφείλεται σε χρωμοσωμιακή ανωμαλία είναι το σύνδρομο </a:t>
            </a:r>
            <a:r>
              <a:rPr lang="el-GR" sz="2400" b="1" dirty="0" smtClean="0"/>
              <a:t>Κι</a:t>
            </a:r>
            <a:r>
              <a:rPr lang="en-US" sz="2400" b="1" dirty="0" err="1" smtClean="0"/>
              <a:t>inefelter</a:t>
            </a:r>
            <a:r>
              <a:rPr lang="el-GR" sz="2400" b="1" dirty="0" smtClean="0"/>
              <a:t> </a:t>
            </a:r>
            <a:r>
              <a:rPr lang="el-GR" sz="2400" dirty="0" smtClean="0"/>
              <a:t>καθώς </a:t>
            </a:r>
            <a:r>
              <a:rPr lang="el-GR" sz="2400" dirty="0"/>
              <a:t>και οι παραλλαγές του</a:t>
            </a:r>
            <a:r>
              <a:rPr lang="el-GR" sz="2400" dirty="0" smtClean="0"/>
              <a:t>. Οι άνδρες αυτοί στο </a:t>
            </a:r>
            <a:r>
              <a:rPr lang="el-GR" sz="2400" dirty="0" err="1" smtClean="0"/>
              <a:t>καρυότυπο</a:t>
            </a:r>
            <a:r>
              <a:rPr lang="el-GR" sz="2400" dirty="0" smtClean="0"/>
              <a:t> αποκαλύπτονται με 4</a:t>
            </a:r>
            <a:r>
              <a:rPr lang="en-US" sz="2400" dirty="0" smtClean="0"/>
              <a:t>5</a:t>
            </a:r>
            <a:r>
              <a:rPr lang="el-GR" sz="2400" dirty="0" smtClean="0"/>
              <a:t>ΧΧΥ χρωματοσώματα.</a:t>
            </a:r>
            <a:endParaRPr lang="el-GR" sz="2400" dirty="0"/>
          </a:p>
          <a:p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30670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2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σύνθεσης ανδρογόνων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87246" cy="52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835696" y="630932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Νεοκλής</a:t>
            </a:r>
            <a:r>
              <a:rPr lang="el-GR" sz="1400" dirty="0" smtClean="0"/>
              <a:t> Γεωργακόπουλος</a:t>
            </a:r>
            <a:endParaRPr lang="el-GR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γονίδιο </a:t>
            </a:r>
            <a:r>
              <a:rPr lang="en-US" dirty="0" smtClean="0"/>
              <a:t>SRY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314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835696" y="630932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Νεοκλής</a:t>
            </a:r>
            <a:r>
              <a:rPr lang="el-GR" sz="1400" dirty="0" smtClean="0"/>
              <a:t> Γεωργακόπουλος</a:t>
            </a:r>
            <a:endParaRPr lang="el-GR" sz="1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23528" y="119675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sz="2000" dirty="0" smtClean="0"/>
              <a:t>Η έλλειψη τμημάτων του Υ χρωμοσώματος (μακρύς </a:t>
            </a:r>
            <a:r>
              <a:rPr lang="el-GR" sz="2000" dirty="0" err="1" smtClean="0"/>
              <a:t>βραχίοντας</a:t>
            </a:r>
            <a:r>
              <a:rPr lang="el-GR" sz="2000" dirty="0" smtClean="0"/>
              <a:t>) είναι αυξημένη σε </a:t>
            </a:r>
            <a:r>
              <a:rPr lang="el-GR" sz="2000" dirty="0" err="1" smtClean="0"/>
              <a:t>ολιγοασθενοσπερμικούς</a:t>
            </a:r>
            <a:r>
              <a:rPr lang="el-GR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 err="1" smtClean="0"/>
              <a:t>αζωοσπερμικούς</a:t>
            </a:r>
            <a:r>
              <a:rPr lang="el-GR" sz="2000" dirty="0" smtClean="0"/>
              <a:t> άνδρες. </a:t>
            </a:r>
            <a:endParaRPr lang="el-GR" sz="2000" dirty="0" smtClean="0"/>
          </a:p>
          <a:p>
            <a:pPr>
              <a:lnSpc>
                <a:spcPct val="130000"/>
              </a:lnSpc>
            </a:pPr>
            <a:r>
              <a:rPr lang="el-GR" sz="2000" dirty="0" smtClean="0"/>
              <a:t>Πρόκειται για το γονίδιο </a:t>
            </a:r>
            <a:r>
              <a:rPr lang="en-US" sz="2000" dirty="0" smtClean="0"/>
              <a:t>SRY, </a:t>
            </a:r>
            <a:r>
              <a:rPr lang="el-GR" sz="2000" dirty="0" smtClean="0"/>
              <a:t>η πρωτεΐνη του</a:t>
            </a:r>
            <a:r>
              <a:rPr lang="en-US" sz="2000" dirty="0" smtClean="0"/>
              <a:t> </a:t>
            </a:r>
            <a:r>
              <a:rPr lang="el-GR" sz="2000" dirty="0" smtClean="0"/>
              <a:t>δεσμεύεται στο </a:t>
            </a:r>
            <a:r>
              <a:rPr lang="en-US" sz="2000" dirty="0" smtClean="0"/>
              <a:t>DNA </a:t>
            </a:r>
            <a:r>
              <a:rPr lang="el-GR" sz="2000" dirty="0" smtClean="0"/>
              <a:t>και λειτουργεί</a:t>
            </a:r>
            <a:r>
              <a:rPr lang="en-US" sz="2000" dirty="0" smtClean="0"/>
              <a:t>:</a:t>
            </a:r>
          </a:p>
          <a:p>
            <a:pPr marL="268288" indent="-268288">
              <a:lnSpc>
                <a:spcPct val="130000"/>
              </a:lnSpc>
              <a:buFont typeface="Arial" pitchFamily="34" charset="0"/>
              <a:buChar char="•"/>
            </a:pPr>
            <a:r>
              <a:rPr lang="el-GR" sz="2000" dirty="0" smtClean="0"/>
              <a:t>ενεργοποιώντας απαραίτητα γονίδια,</a:t>
            </a:r>
          </a:p>
          <a:p>
            <a:pPr marL="268288" indent="-268288">
              <a:lnSpc>
                <a:spcPct val="130000"/>
              </a:lnSpc>
              <a:buFont typeface="Arial" pitchFamily="34" charset="0"/>
              <a:buChar char="•"/>
            </a:pPr>
            <a:r>
              <a:rPr lang="el-GR" sz="2000" dirty="0" smtClean="0"/>
              <a:t>αναστέλλοντας κατασταλτικά της ανδρικής διαφοροποίησης γονίδια.</a:t>
            </a:r>
            <a:endParaRPr lang="el-G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επίδραση του γονιδίου </a:t>
            </a:r>
            <a:r>
              <a:rPr lang="en-US" dirty="0" smtClean="0"/>
              <a:t>SRY </a:t>
            </a:r>
            <a:r>
              <a:rPr lang="el-GR" b="0" dirty="0" smtClean="0"/>
              <a:t>(η πρωτεΐνη υπάρχει μόνο στον άνδρα) </a:t>
            </a:r>
            <a:r>
              <a:rPr lang="el-GR" dirty="0" smtClean="0"/>
              <a:t>στο </a:t>
            </a:r>
            <a:r>
              <a:rPr lang="el-GR" dirty="0" smtClean="0"/>
              <a:t>καθορισμό του φύλου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96744" cy="4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19672" y="630932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Νεοκλής</a:t>
            </a:r>
            <a:r>
              <a:rPr lang="el-GR" sz="1400" dirty="0" smtClean="0"/>
              <a:t> Γεωργακόπουλος</a:t>
            </a:r>
            <a:endParaRPr lang="el-GR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διαφοροποίηση του φύλου (άνδρας)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027" y="1196975"/>
            <a:ext cx="7647946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19672" y="630932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Νεοκλής</a:t>
            </a:r>
            <a:r>
              <a:rPr lang="el-GR" sz="1400" dirty="0" smtClean="0"/>
              <a:t> Γεωργακόπουλος</a:t>
            </a:r>
            <a:endParaRPr lang="el-GR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Λοιμώξεις των γεννητικών οργάνων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Οξείες λοιμώξεις των επικουρικών γεννητικών αδένων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sz="2400" dirty="0" smtClean="0"/>
              <a:t>Έχει </a:t>
            </a:r>
            <a:r>
              <a:rPr lang="el-GR" sz="2400" dirty="0"/>
              <a:t>παρατηρηθεί από διάφορους ερευνητές ότι επεισόδια οξείας ορχίτιδας, επιδιδυμίτιδας, σπερματοδοχοκυστίτιδας ή </a:t>
            </a:r>
            <a:r>
              <a:rPr lang="el-GR" sz="2400" dirty="0" smtClean="0"/>
              <a:t>προστατίτιδας </a:t>
            </a:r>
            <a:r>
              <a:rPr lang="el-GR" sz="2400" dirty="0"/>
              <a:t>έχουν </a:t>
            </a:r>
            <a:r>
              <a:rPr lang="el-GR" sz="2400" b="1" dirty="0">
                <a:solidFill>
                  <a:srgbClr val="9B0000"/>
                </a:solidFill>
              </a:rPr>
              <a:t>ως </a:t>
            </a:r>
            <a:r>
              <a:rPr lang="el-GR" sz="2400" b="1" dirty="0" smtClean="0">
                <a:solidFill>
                  <a:srgbClr val="9B0000"/>
                </a:solidFill>
              </a:rPr>
              <a:t>αποτέλεσμα </a:t>
            </a:r>
            <a:r>
              <a:rPr lang="el-GR" sz="2400" b="1" dirty="0">
                <a:solidFill>
                  <a:srgbClr val="9B0000"/>
                </a:solidFill>
              </a:rPr>
              <a:t>πρόκληση μόνιμης </a:t>
            </a:r>
            <a:r>
              <a:rPr lang="el-GR" sz="2400" b="1" dirty="0" smtClean="0">
                <a:solidFill>
                  <a:srgbClr val="9B0000"/>
                </a:solidFill>
              </a:rPr>
              <a:t>διαταραχής,</a:t>
            </a:r>
            <a:r>
              <a:rPr lang="el-GR" sz="2400" dirty="0" smtClean="0"/>
              <a:t> </a:t>
            </a:r>
            <a:r>
              <a:rPr lang="el-GR" sz="2400" dirty="0"/>
              <a:t>εξαιτίας ορχικής βλάβης </a:t>
            </a:r>
            <a:r>
              <a:rPr lang="el-GR" sz="2400" dirty="0" smtClean="0"/>
              <a:t>ή </a:t>
            </a:r>
            <a:r>
              <a:rPr lang="el-GR" sz="2400" dirty="0"/>
              <a:t>αποφράξεως των αποχευτευτικών οδών του σπέρματος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688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Χρόνιες λοιμώξεις των επικουρικών γεννητικών αδένων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Στο μεγαλύτερο </a:t>
            </a:r>
            <a:r>
              <a:rPr lang="el-GR" sz="2400" dirty="0"/>
              <a:t>ποσοστό των ασθενών οι λοιμώξεις αυτές είναι </a:t>
            </a:r>
            <a:r>
              <a:rPr lang="el-GR" sz="2400" b="1" dirty="0">
                <a:solidFill>
                  <a:srgbClr val="9B0000"/>
                </a:solidFill>
              </a:rPr>
              <a:t>απόλυτα ασυμπτωματικές </a:t>
            </a:r>
            <a:r>
              <a:rPr lang="el-GR" sz="2400" dirty="0"/>
              <a:t>και μόνο με σχολαστικό κλινικό και εργαστηριακό έλεγχο είναι δυνατή η </a:t>
            </a:r>
            <a:r>
              <a:rPr lang="el-GR" sz="2400" dirty="0" smtClean="0"/>
              <a:t>διάγνωση τους.</a:t>
            </a:r>
          </a:p>
          <a:p>
            <a:pPr marL="0" indent="0">
              <a:buNone/>
            </a:pPr>
            <a:r>
              <a:rPr lang="el-GR" sz="2400" dirty="0" smtClean="0"/>
              <a:t>Συνήθως αποκαλύπτονται </a:t>
            </a:r>
            <a:r>
              <a:rPr lang="el-GR" sz="2400" b="1" dirty="0" smtClean="0">
                <a:solidFill>
                  <a:srgbClr val="9B0000"/>
                </a:solidFill>
              </a:rPr>
              <a:t>πολλά χρόνια μετά </a:t>
            </a:r>
            <a:r>
              <a:rPr lang="el-GR" sz="2400" dirty="0" smtClean="0"/>
              <a:t>από την </a:t>
            </a:r>
            <a:r>
              <a:rPr lang="el-GR" sz="2400" dirty="0" err="1" smtClean="0"/>
              <a:t>υπογονιμότητα</a:t>
            </a:r>
            <a:r>
              <a:rPr lang="el-GR" sz="2400" dirty="0" smtClean="0"/>
              <a:t> που προκαλούν.</a:t>
            </a:r>
            <a:endParaRPr lang="el-GR" sz="2400" dirty="0"/>
          </a:p>
          <a:p>
            <a:pPr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2176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στύσης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στυτική δυσλειτουργία </a:t>
            </a:r>
            <a:r>
              <a:rPr lang="el-GR" sz="2400" dirty="0" smtClean="0"/>
              <a:t>είναι </a:t>
            </a:r>
            <a:r>
              <a:rPr lang="el-GR" sz="2400" dirty="0" smtClean="0"/>
              <a:t>η μη ικανότητα επίτευξης, ή διατήρησης μιας στύσης αρκετά σκληρής, ώστε να επιτρέπει τη </a:t>
            </a:r>
            <a:r>
              <a:rPr lang="el-GR" sz="2400" dirty="0" smtClean="0"/>
              <a:t>συνουσία.</a:t>
            </a:r>
          </a:p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 smtClean="0"/>
              <a:t>4% περίπου των 50άρηδων και το 17% των 60άρηδων βιώνουν μια ολική ανικανότητα επίτευξης στύσης, ενώ η επίπτωση της ΣΔ αυξάνεται κατακόρυφα, στο 47%,για τους άνδρες άνω των 75 ετών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Σήμερα θεραπεύεται με φάρμακα (</a:t>
            </a:r>
            <a:r>
              <a:rPr lang="el-GR" sz="2400" dirty="0" err="1" smtClean="0"/>
              <a:t>σινδεναφίλη</a:t>
            </a:r>
            <a:r>
              <a:rPr lang="el-GR" sz="2400" dirty="0" smtClean="0"/>
              <a:t>), </a:t>
            </a:r>
            <a:r>
              <a:rPr lang="el-GR" sz="2400" dirty="0" err="1" smtClean="0"/>
              <a:t>πεική</a:t>
            </a:r>
            <a:r>
              <a:rPr lang="el-GR" sz="2400" dirty="0" smtClean="0"/>
              <a:t> προσθήκη (σιλικόνη), </a:t>
            </a:r>
            <a:r>
              <a:rPr lang="el-GR" sz="2400" dirty="0" err="1" smtClean="0"/>
              <a:t>ενδοπεικά</a:t>
            </a:r>
            <a:r>
              <a:rPr lang="el-GR" sz="2400" dirty="0" smtClean="0"/>
              <a:t> φάρμακα (χορηγούνται με ένεση), χειρουργικές επεμβάσεις.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Συμπτώματα χρόνιων λοιμώξεων στον άνδρα </a:t>
            </a:r>
            <a:r>
              <a:rPr lang="el-GR" b="0" dirty="0" smtClean="0"/>
              <a:t>(1 από 3)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245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</a:rPr>
              <a:t>Έντονα </a:t>
            </a:r>
            <a:r>
              <a:rPr lang="el-GR" sz="2400" b="1" dirty="0">
                <a:solidFill>
                  <a:srgbClr val="9B0000"/>
                </a:solidFill>
              </a:rPr>
              <a:t>στοιχεία φλεγμονής </a:t>
            </a:r>
            <a:r>
              <a:rPr lang="el-GR" sz="2400" dirty="0"/>
              <a:t>στο υγρό των επικουρικών αδένων.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l-GR" sz="2400" b="1" dirty="0" smtClean="0">
                <a:solidFill>
                  <a:srgbClr val="9B0000"/>
                </a:solidFill>
              </a:rPr>
              <a:t>Σημαντική </a:t>
            </a:r>
            <a:r>
              <a:rPr lang="el-GR" sz="2400" b="1" dirty="0">
                <a:solidFill>
                  <a:srgbClr val="9B0000"/>
                </a:solidFill>
              </a:rPr>
              <a:t>διόγκωση ή ευαισθησία του </a:t>
            </a:r>
            <a:r>
              <a:rPr lang="el-GR" sz="2400" b="1" dirty="0" smtClean="0">
                <a:solidFill>
                  <a:srgbClr val="9B0000"/>
                </a:solidFill>
              </a:rPr>
              <a:t>προστάτη </a:t>
            </a:r>
            <a:r>
              <a:rPr lang="el-GR" sz="2400" dirty="0"/>
              <a:t>ή των σπερματοδόχων κύστεων στη δακτυλική εξέταση.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 Τυπική  συμπτωματολογία  για  </a:t>
            </a:r>
            <a:r>
              <a:rPr lang="el-GR" sz="2400" b="1" dirty="0">
                <a:solidFill>
                  <a:srgbClr val="9B0000"/>
                </a:solidFill>
              </a:rPr>
              <a:t>ουρηθρίτιδα, κυστίτιδα ή προστατίτιδα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045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Συμπτώματα χρόνιων λοιμώξεων στον άνδρα </a:t>
            </a:r>
            <a:r>
              <a:rPr lang="el-GR" b="0" dirty="0" smtClean="0"/>
              <a:t>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200" b="1" dirty="0" smtClean="0">
                <a:solidFill>
                  <a:srgbClr val="9B0000"/>
                </a:solidFill>
              </a:rPr>
              <a:t>Πολλά λευκά αιμοσφαίρια </a:t>
            </a:r>
            <a:r>
              <a:rPr lang="el-GR" sz="2200" dirty="0" smtClean="0"/>
              <a:t>στο σπέρμα (&gt; 1 εκατομμύριο/</a:t>
            </a:r>
            <a:r>
              <a:rPr lang="en-US" sz="2200" dirty="0" err="1" smtClean="0"/>
              <a:t>mL</a:t>
            </a:r>
            <a:r>
              <a:rPr lang="el-GR" sz="2200" dirty="0" smtClean="0"/>
              <a:t>).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l-GR" sz="2200" dirty="0" smtClean="0"/>
              <a:t> </a:t>
            </a:r>
            <a:r>
              <a:rPr lang="el-GR" sz="2200" dirty="0"/>
              <a:t>Ανεύρεση στην καλλιέργεια του υγρού των επικουρικών αδένων παθογόνων μικροβίων ή </a:t>
            </a:r>
            <a:r>
              <a:rPr lang="el-GR" sz="2200" dirty="0" smtClean="0"/>
              <a:t>δυνητικά </a:t>
            </a:r>
            <a:r>
              <a:rPr lang="el-GR" sz="2200" dirty="0"/>
              <a:t>παθογόνων μικροβίων σε μαζική ανάπτυξη.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l-GR" sz="2200" b="1" dirty="0">
                <a:solidFill>
                  <a:srgbClr val="9B0000"/>
                </a:solidFill>
              </a:rPr>
              <a:t>Ταχεία μείωση της κινητικότητας </a:t>
            </a:r>
            <a:r>
              <a:rPr lang="el-GR" sz="2200" dirty="0"/>
              <a:t>και της </a:t>
            </a:r>
            <a:r>
              <a:rPr lang="el-GR" sz="2200" b="1" dirty="0" smtClean="0">
                <a:solidFill>
                  <a:srgbClr val="9B0000"/>
                </a:solidFill>
              </a:rPr>
              <a:t>ζωτικότητας</a:t>
            </a:r>
            <a:r>
              <a:rPr lang="el-GR" sz="2200" dirty="0" smtClean="0"/>
              <a:t> </a:t>
            </a:r>
            <a:r>
              <a:rPr lang="el-GR" sz="2200" dirty="0"/>
              <a:t>των σπερματοζωαρίων, με αποτέλεσμα μετά δύο ώρες από την εκσπερμάτιση να παραμένουν </a:t>
            </a:r>
            <a:r>
              <a:rPr lang="el-GR" sz="2200" dirty="0" smtClean="0"/>
              <a:t>κινητά </a:t>
            </a:r>
            <a:r>
              <a:rPr lang="el-GR" sz="2200" dirty="0"/>
              <a:t>&lt; 40% των σπερματοζωαρίων.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l-GR" sz="2200" b="1" dirty="0">
                <a:solidFill>
                  <a:srgbClr val="9B0000"/>
                </a:solidFill>
              </a:rPr>
              <a:t>Σαφή μείωση του όγκου του σπέρματος</a:t>
            </a:r>
            <a:r>
              <a:rPr lang="el-GR" sz="2200" dirty="0"/>
              <a:t>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l-GR" sz="2200" dirty="0"/>
              <a:t>Σημεία λοίμωξης στην </a:t>
            </a:r>
            <a:r>
              <a:rPr lang="el-GR" sz="2200" dirty="0" smtClean="0"/>
              <a:t>σύζυγο.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970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Autofit/>
          </a:bodyPr>
          <a:lstStyle/>
          <a:p>
            <a:r>
              <a:rPr lang="el-GR" sz="2200" dirty="0"/>
              <a:t>Εκτός από τα οκτώ αυτά βασικά κριτήρια που έχουν γίνει αποδεκτά από τους περισσότερους </a:t>
            </a:r>
            <a:r>
              <a:rPr lang="el-GR" sz="2200" dirty="0" smtClean="0"/>
              <a:t>ερευνητές</a:t>
            </a:r>
            <a:r>
              <a:rPr lang="el-GR" sz="2200" dirty="0"/>
              <a:t>, χρησιμοποιούνται επίσης </a:t>
            </a:r>
            <a:r>
              <a:rPr lang="el-GR" sz="2200" b="1" dirty="0">
                <a:solidFill>
                  <a:srgbClr val="9B0000"/>
                </a:solidFill>
              </a:rPr>
              <a:t>και τα αποκαλούμενα συνηγορητικά κριτήρια λοιμώξεως </a:t>
            </a:r>
            <a:r>
              <a:rPr lang="el-GR" sz="2200" dirty="0"/>
              <a:t>που είναι:</a:t>
            </a:r>
          </a:p>
          <a:p>
            <a:pPr lvl="1" indent="-387350"/>
            <a:r>
              <a:rPr lang="el-GR" sz="2200" dirty="0"/>
              <a:t>Παρουσία </a:t>
            </a:r>
            <a:r>
              <a:rPr lang="en-US" sz="2200" dirty="0"/>
              <a:t>Gram</a:t>
            </a:r>
            <a:r>
              <a:rPr lang="el-GR" sz="2200" dirty="0"/>
              <a:t> (-)  μικροβίων στην καλλιέργεια σπέρματος.</a:t>
            </a:r>
          </a:p>
          <a:p>
            <a:pPr lvl="1" indent="-387350"/>
            <a:r>
              <a:rPr lang="el-GR" sz="2200" dirty="0"/>
              <a:t>Βραδεία ή ατελής ρευστοποίηση του δείγματος.</a:t>
            </a:r>
          </a:p>
          <a:p>
            <a:pPr lvl="1" indent="-387350"/>
            <a:r>
              <a:rPr lang="el-GR" sz="2200" dirty="0"/>
              <a:t>Παθολογική αύξηση της γλοιότητας.</a:t>
            </a:r>
          </a:p>
          <a:p>
            <a:pPr lvl="1" indent="-387350"/>
            <a:r>
              <a:rPr lang="el-GR" sz="2200" dirty="0"/>
              <a:t>Μεγάλος αριθμός συσσωρεύσεων σπερματοζωαρίων (</a:t>
            </a:r>
            <a:r>
              <a:rPr lang="en-US" sz="2200" dirty="0"/>
              <a:t>aggregations</a:t>
            </a:r>
            <a:r>
              <a:rPr lang="el-GR" sz="2200" dirty="0"/>
              <a:t>), ιδιαίτερα σε σωρούς </a:t>
            </a:r>
            <a:r>
              <a:rPr lang="el-GR" sz="2200" dirty="0" smtClean="0"/>
              <a:t>πυοσφαιρίων</a:t>
            </a:r>
            <a:r>
              <a:rPr lang="el-GR" sz="2200" dirty="0"/>
              <a:t>.</a:t>
            </a:r>
          </a:p>
          <a:p>
            <a:pPr lvl="1" indent="-387350"/>
            <a:r>
              <a:rPr lang="el-GR" sz="2200" dirty="0"/>
              <a:t>Αιματοσπερμία.</a:t>
            </a:r>
          </a:p>
          <a:p>
            <a:pPr lvl="1" indent="-387350"/>
            <a:r>
              <a:rPr lang="el-GR" sz="2200" dirty="0"/>
              <a:t>Εκτός </a:t>
            </a:r>
            <a:r>
              <a:rPr lang="el-GR" sz="2200" dirty="0" smtClean="0"/>
              <a:t>από τα </a:t>
            </a:r>
            <a:r>
              <a:rPr lang="el-GR" sz="2200" dirty="0"/>
              <a:t>σαφώς παθογόνα υπάρχουν και άλλα </a:t>
            </a:r>
            <a:r>
              <a:rPr lang="el-GR" sz="2200" dirty="0" smtClean="0"/>
              <a:t>μικρόβια</a:t>
            </a:r>
            <a:r>
              <a:rPr lang="en-US" sz="2200" dirty="0" smtClean="0"/>
              <a:t> </a:t>
            </a:r>
            <a:r>
              <a:rPr lang="el-GR" sz="2200" dirty="0" smtClean="0"/>
              <a:t>που προκαλούν </a:t>
            </a:r>
            <a:r>
              <a:rPr lang="el-GR" sz="2200" dirty="0" err="1" smtClean="0"/>
              <a:t>υπογονιμότητας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Συμπτώματα χρόνιων λοιμώξεων στον άνδρα </a:t>
            </a:r>
            <a:r>
              <a:rPr lang="el-GR" b="0" dirty="0" smtClean="0"/>
              <a:t>(</a:t>
            </a:r>
            <a:r>
              <a:rPr lang="en-US" b="0" dirty="0" smtClean="0"/>
              <a:t>3</a:t>
            </a:r>
            <a:r>
              <a:rPr lang="el-GR" b="0" dirty="0" smtClean="0"/>
              <a:t> από 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94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Τα βακτήρια των </a:t>
            </a:r>
            <a:r>
              <a:rPr lang="el-GR" dirty="0"/>
              <a:t>επικουρικών γεννητικών </a:t>
            </a:r>
            <a:r>
              <a:rPr lang="el-GR" dirty="0" smtClean="0"/>
              <a:t>αδένων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l-GR" sz="2400" b="1" dirty="0"/>
              <a:t>Ως παθογόνα μικρόβια </a:t>
            </a:r>
            <a:r>
              <a:rPr lang="el-GR" sz="2400" dirty="0"/>
              <a:t>θεωρούνται ο γονόκοκκος, ο χρυσίζων σταφυλόκοκκος, </a:t>
            </a:r>
            <a:r>
              <a:rPr lang="el-GR" sz="2400" dirty="0" smtClean="0"/>
              <a:t>η </a:t>
            </a:r>
            <a:r>
              <a:rPr lang="el-GR" sz="2400" dirty="0"/>
              <a:t>κλεμπσιέλλα, το κολοβακτηρίδιο, ο πρωτέας και η </a:t>
            </a:r>
            <a:r>
              <a:rPr lang="el-GR" sz="2400" dirty="0" smtClean="0"/>
              <a:t>ψευδομονάδα. </a:t>
            </a:r>
            <a:endParaRPr lang="el-GR" sz="2400" dirty="0"/>
          </a:p>
          <a:p>
            <a:pPr>
              <a:lnSpc>
                <a:spcPct val="105000"/>
              </a:lnSpc>
            </a:pPr>
            <a:r>
              <a:rPr lang="el-GR" sz="2400" b="1" dirty="0"/>
              <a:t>Ως δυνητικά παθογόνα </a:t>
            </a:r>
            <a:r>
              <a:rPr lang="el-GR" sz="2400" dirty="0"/>
              <a:t>μικρόβια θεωρούνται οι </a:t>
            </a:r>
            <a:r>
              <a:rPr lang="el-GR" sz="2400" dirty="0" smtClean="0"/>
              <a:t>εντερόκοκκοι </a:t>
            </a:r>
            <a:r>
              <a:rPr lang="el-GR" sz="2400" dirty="0"/>
              <a:t>και ο λευκός σταφυλόκοκκος, εφόσον </a:t>
            </a:r>
            <a:r>
              <a:rPr lang="el-GR" sz="2400" dirty="0" smtClean="0"/>
              <a:t>εμφανίζουν </a:t>
            </a:r>
            <a:r>
              <a:rPr lang="el-GR" sz="2400" dirty="0"/>
              <a:t>μαζική ανάπτυξη στις καλλιέργειες.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83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 μηχανισμός μείωσης της γονιμότητας από παθογόνα βακτήρια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Autofit/>
          </a:bodyPr>
          <a:lstStyle/>
          <a:p>
            <a:r>
              <a:rPr lang="el-GR" sz="2400" dirty="0" smtClean="0"/>
              <a:t>Απόφραξη </a:t>
            </a:r>
            <a:r>
              <a:rPr lang="el-GR" sz="2400" dirty="0"/>
              <a:t>των αποχετευτικών οδών του </a:t>
            </a:r>
            <a:r>
              <a:rPr lang="el-GR" sz="2400" dirty="0" smtClean="0"/>
              <a:t>σπέρματος.</a:t>
            </a:r>
          </a:p>
          <a:p>
            <a:r>
              <a:rPr lang="el-GR" sz="2400" dirty="0" smtClean="0"/>
              <a:t>Μείωση της </a:t>
            </a:r>
            <a:r>
              <a:rPr lang="el-GR" sz="2400" dirty="0"/>
              <a:t>κινητικότητας και της </a:t>
            </a:r>
            <a:r>
              <a:rPr lang="el-GR" sz="2400" dirty="0" smtClean="0"/>
              <a:t>επιβίωσης </a:t>
            </a:r>
            <a:r>
              <a:rPr lang="el-GR" sz="2400" dirty="0"/>
              <a:t>των </a:t>
            </a:r>
            <a:r>
              <a:rPr lang="el-GR" sz="2400" dirty="0" smtClean="0"/>
              <a:t>σπερματοζωαρίων.</a:t>
            </a:r>
          </a:p>
          <a:p>
            <a:r>
              <a:rPr lang="el-GR" sz="2400" dirty="0" smtClean="0"/>
              <a:t>Πρόκληση συσσωρεύσεων.</a:t>
            </a: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34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Η τριχομονάδα του κόλπου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i="1" dirty="0" err="1" smtClean="0"/>
              <a:t>Trichomonas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vaginalis</a:t>
            </a:r>
            <a:r>
              <a:rPr lang="en-US" sz="4000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μικρόβιο αυτό είναι εξαιρετικά συχνό στις γυναίκες και αποτελεί το αίτιο ουρηθρίτιδας στον άνδρα σε ποσοστό </a:t>
            </a:r>
            <a:r>
              <a:rPr lang="el-GR" sz="2400" dirty="0" smtClean="0"/>
              <a:t>2,2</a:t>
            </a:r>
            <a:r>
              <a:rPr lang="en-US" sz="2400" dirty="0" smtClean="0"/>
              <a:t> </a:t>
            </a:r>
            <a:r>
              <a:rPr lang="el-GR" sz="2400" dirty="0" smtClean="0"/>
              <a:t>-</a:t>
            </a:r>
            <a:r>
              <a:rPr lang="en-US" sz="2400" dirty="0" smtClean="0"/>
              <a:t> </a:t>
            </a:r>
            <a:r>
              <a:rPr lang="el-GR" sz="2400" dirty="0" smtClean="0"/>
              <a:t>30,2</a:t>
            </a:r>
            <a:r>
              <a:rPr lang="el-GR" sz="2400" dirty="0"/>
              <a:t>%.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Αναφέρονται </a:t>
            </a:r>
            <a:r>
              <a:rPr lang="el-GR" sz="2400" dirty="0"/>
              <a:t>επίσης περιπτώσεις </a:t>
            </a:r>
            <a:r>
              <a:rPr lang="el-GR" sz="2400" dirty="0" smtClean="0"/>
              <a:t>αιμοσπερμίας </a:t>
            </a:r>
            <a:r>
              <a:rPr lang="el-GR" sz="2400" dirty="0"/>
              <a:t>που αποδίδονται στην παρουσία τριχομονάδας.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Σε </a:t>
            </a:r>
            <a:r>
              <a:rPr lang="el-GR" sz="2400" dirty="0"/>
              <a:t>ό,τι αφορά τη δυσμενή επίδραση της τριχομονάδας στην κινητικότητα και επιβίωση των σπερματοζωαρίων, οι γνώμες των ερευνητών διαφέρουν.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Πάντως </a:t>
            </a:r>
            <a:r>
              <a:rPr lang="el-GR" sz="2400" dirty="0"/>
              <a:t>όταν βρεθεί τριχομονάδα πρέπει να </a:t>
            </a:r>
            <a:r>
              <a:rPr lang="el-GR" sz="2400" dirty="0" smtClean="0"/>
              <a:t>θεραπεύεται </a:t>
            </a:r>
            <a:r>
              <a:rPr lang="el-GR" sz="2400" dirty="0"/>
              <a:t>γιατί μπορεί να προκαλέσει φλεγμονές στο </a:t>
            </a:r>
            <a:r>
              <a:rPr lang="el-GR" sz="2400" dirty="0" smtClean="0"/>
              <a:t>γεννητικό </a:t>
            </a:r>
            <a:r>
              <a:rPr lang="el-GR" sz="2400" dirty="0"/>
              <a:t>σύστημα των γυναικών με επίδραση στη </a:t>
            </a:r>
            <a:r>
              <a:rPr lang="el-GR" sz="2400" dirty="0" smtClean="0"/>
              <a:t>γονιμότητα του  </a:t>
            </a:r>
            <a:r>
              <a:rPr lang="el-GR" sz="2400" dirty="0"/>
              <a:t>ζεύγους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5819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Candida </a:t>
            </a:r>
            <a:r>
              <a:rPr lang="en-US" sz="4000" i="1" dirty="0" err="1" smtClean="0"/>
              <a:t>albicans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Είναι </a:t>
            </a:r>
            <a:r>
              <a:rPr lang="el-GR" sz="2200" dirty="0"/>
              <a:t>γνωστό σαπρόφυτο του </a:t>
            </a:r>
            <a:r>
              <a:rPr lang="el-GR" sz="2200" dirty="0">
                <a:solidFill>
                  <a:srgbClr val="9B0000"/>
                </a:solidFill>
              </a:rPr>
              <a:t>στόματος</a:t>
            </a:r>
            <a:r>
              <a:rPr lang="el-GR" sz="2200" dirty="0"/>
              <a:t>, του </a:t>
            </a:r>
            <a:r>
              <a:rPr lang="el-GR" sz="2200" b="1" dirty="0">
                <a:solidFill>
                  <a:srgbClr val="9B0000"/>
                </a:solidFill>
              </a:rPr>
              <a:t>κόλπου</a:t>
            </a:r>
            <a:r>
              <a:rPr lang="el-GR" sz="2200" dirty="0"/>
              <a:t> και του </a:t>
            </a:r>
            <a:r>
              <a:rPr lang="el-GR" sz="2200" b="1" dirty="0">
                <a:solidFill>
                  <a:srgbClr val="9B0000"/>
                </a:solidFill>
              </a:rPr>
              <a:t>πρωκτού</a:t>
            </a:r>
            <a:r>
              <a:rPr lang="el-GR" sz="2200" dirty="0"/>
              <a:t> και η ανάπτυξη του ευνοείται από τη χορήγηση </a:t>
            </a:r>
            <a:r>
              <a:rPr lang="el-GR" sz="2200" dirty="0" smtClean="0"/>
              <a:t>αντιβιοτικών</a:t>
            </a:r>
            <a:r>
              <a:rPr lang="el-GR" sz="2200" dirty="0"/>
              <a:t>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παρουσία του </a:t>
            </a:r>
            <a:r>
              <a:rPr lang="el-GR" sz="2200" dirty="0" smtClean="0"/>
              <a:t>σαπρ</a:t>
            </a:r>
            <a:r>
              <a:rPr lang="el-GR" sz="2200" dirty="0"/>
              <a:t>ό</a:t>
            </a:r>
            <a:r>
              <a:rPr lang="el-GR" sz="2200" dirty="0" smtClean="0"/>
              <a:t>φυτου </a:t>
            </a:r>
            <a:r>
              <a:rPr lang="el-GR" sz="2200" dirty="0"/>
              <a:t>αυτού σε </a:t>
            </a:r>
            <a:r>
              <a:rPr lang="el-GR" sz="2200" dirty="0" smtClean="0"/>
              <a:t>σημαντικό </a:t>
            </a:r>
            <a:r>
              <a:rPr lang="el-GR" sz="2200" dirty="0"/>
              <a:t>αριθμό αποικιών έχει ως αποτέλεσμα </a:t>
            </a:r>
            <a:r>
              <a:rPr lang="el-GR" sz="2200" b="1" dirty="0">
                <a:solidFill>
                  <a:srgbClr val="9B0000"/>
                </a:solidFill>
              </a:rPr>
              <a:t>σημαντική συγκόλληση </a:t>
            </a:r>
            <a:r>
              <a:rPr lang="el-GR" sz="2200" dirty="0"/>
              <a:t>των σπερματοζωαρίων.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συγκόλληση αυτή αρχίζει 15' μετά την ανάμειξη των </a:t>
            </a:r>
            <a:r>
              <a:rPr lang="el-GR" sz="2200" dirty="0" smtClean="0"/>
              <a:t>σπερματοζωαρίων </a:t>
            </a:r>
            <a:r>
              <a:rPr lang="el-GR" sz="2200" dirty="0"/>
              <a:t>με </a:t>
            </a:r>
            <a:r>
              <a:rPr lang="en-US" sz="2200" dirty="0"/>
              <a:t>Candida</a:t>
            </a:r>
            <a:r>
              <a:rPr lang="el-GR" sz="2200" dirty="0"/>
              <a:t> και μετά 30' περίπου το 50% των σπερματοζωαρίων έχουν συγκολληθεί.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συχνότητα προκλήσεως </a:t>
            </a:r>
            <a:r>
              <a:rPr lang="el-GR" sz="2200" dirty="0" smtClean="0"/>
              <a:t>λοιμώξεως  </a:t>
            </a:r>
            <a:r>
              <a:rPr lang="el-GR" sz="2200" dirty="0"/>
              <a:t>και </a:t>
            </a:r>
            <a:r>
              <a:rPr lang="el-GR" sz="2200" dirty="0" smtClean="0"/>
              <a:t>υπογονιμότητ</a:t>
            </a:r>
            <a:r>
              <a:rPr lang="en-US" sz="2200" dirty="0" smtClean="0"/>
              <a:t>o</a:t>
            </a:r>
            <a:r>
              <a:rPr lang="el-GR" sz="2200" dirty="0" smtClean="0"/>
              <a:t>ς  σε ασυμπτωματικούς </a:t>
            </a:r>
            <a:r>
              <a:rPr lang="el-GR" sz="2200" dirty="0"/>
              <a:t>άνδρες με μικροβιοσπερμία </a:t>
            </a:r>
            <a:r>
              <a:rPr lang="el-GR" sz="2200" dirty="0" smtClean="0"/>
              <a:t>ανέρχεται </a:t>
            </a:r>
            <a:r>
              <a:rPr lang="el-GR" sz="2200" dirty="0"/>
              <a:t>στο 5</a:t>
            </a:r>
            <a:r>
              <a:rPr lang="el-GR" sz="2200" dirty="0" smtClean="0"/>
              <a:t>%.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25154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hominis</a:t>
            </a:r>
            <a:r>
              <a:rPr lang="en-US" i="1" dirty="0" smtClean="0"/>
              <a:t>, </a:t>
            </a:r>
            <a:br>
              <a:rPr lang="en-US" i="1" dirty="0" smtClean="0"/>
            </a:br>
            <a:r>
              <a:rPr lang="en-US" i="1" dirty="0" err="1" smtClean="0"/>
              <a:t>Ureoplasma</a:t>
            </a:r>
            <a:r>
              <a:rPr lang="en-US" i="1" dirty="0" smtClean="0"/>
              <a:t> </a:t>
            </a:r>
            <a:r>
              <a:rPr lang="en-US" i="1" dirty="0" err="1" smtClean="0"/>
              <a:t>urealyticum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 smtClean="0"/>
              <a:t>Τα μικρόβια αυτά αποτελούν την </a:t>
            </a:r>
            <a:r>
              <a:rPr lang="el-GR" sz="2200" dirty="0"/>
              <a:t>αιτία των </a:t>
            </a:r>
            <a:r>
              <a:rPr lang="el-GR" sz="2200" b="1" dirty="0">
                <a:solidFill>
                  <a:srgbClr val="9B0000"/>
                </a:solidFill>
              </a:rPr>
              <a:t>μη γονοκοκκικών </a:t>
            </a:r>
            <a:r>
              <a:rPr lang="el-GR" sz="2200" b="1" dirty="0" smtClean="0">
                <a:solidFill>
                  <a:srgbClr val="9B0000"/>
                </a:solidFill>
              </a:rPr>
              <a:t>ουρηθρίτιδων </a:t>
            </a:r>
            <a:r>
              <a:rPr lang="el-GR" sz="2200" b="1" dirty="0">
                <a:solidFill>
                  <a:srgbClr val="9B0000"/>
                </a:solidFill>
              </a:rPr>
              <a:t>σε ποσοστό </a:t>
            </a:r>
            <a:r>
              <a:rPr lang="el-GR" sz="2200" b="1" dirty="0" smtClean="0">
                <a:solidFill>
                  <a:srgbClr val="9B0000"/>
                </a:solidFill>
              </a:rPr>
              <a:t>40 - 60</a:t>
            </a:r>
            <a:r>
              <a:rPr lang="el-GR" sz="2200" b="1" dirty="0">
                <a:solidFill>
                  <a:srgbClr val="9B0000"/>
                </a:solidFill>
              </a:rPr>
              <a:t>%. </a:t>
            </a:r>
            <a:endParaRPr lang="el-GR" sz="2200" b="1" dirty="0" smtClean="0">
              <a:solidFill>
                <a:srgbClr val="9B0000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 smtClean="0"/>
              <a:t>Το </a:t>
            </a:r>
            <a:r>
              <a:rPr lang="el-GR" sz="2200" dirty="0"/>
              <a:t>πρώτο απομονώθηκε στον ένα ή και στους δύο συζύγους σε ποσοστό 14,7% των άτεκνων ζευγών.  </a:t>
            </a:r>
            <a:endParaRPr lang="el-GR" sz="2200" dirty="0" smtClean="0"/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 smtClean="0"/>
              <a:t>Μπορούν να βρίσκονται στην </a:t>
            </a:r>
            <a:r>
              <a:rPr lang="el-GR" sz="2200" dirty="0"/>
              <a:t>ουρήθρα ή στον προστάτη χωρίς να </a:t>
            </a:r>
            <a:r>
              <a:rPr lang="el-GR" sz="2200" dirty="0" smtClean="0"/>
              <a:t>προκαλούν συμπτώματα ή μπορούν να προκαλούν τυπική </a:t>
            </a:r>
            <a:r>
              <a:rPr lang="el-GR" sz="2200" dirty="0"/>
              <a:t>ουρηθρίτιδα με υδαρές έκκριμα. </a:t>
            </a:r>
            <a:endParaRPr lang="el-GR" sz="2200" dirty="0" smtClean="0"/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 smtClean="0"/>
              <a:t>Τονίζεται ιδιαίτερα </a:t>
            </a:r>
            <a:r>
              <a:rPr lang="el-GR" sz="2200" dirty="0"/>
              <a:t>ότι η παρουσία μυκοπλάσματος στο γεννητικό </a:t>
            </a:r>
            <a:r>
              <a:rPr lang="el-GR" sz="2200" dirty="0" smtClean="0"/>
              <a:t>σύστημα </a:t>
            </a:r>
            <a:r>
              <a:rPr lang="el-GR" sz="2200" dirty="0"/>
              <a:t>πιθανόν να είναι η αιτία σημαντικού αριθμού καθ' έξιν αποβολών</a:t>
            </a:r>
            <a:r>
              <a:rPr lang="el-GR" sz="2200" dirty="0" smtClean="0"/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9838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Chlamydia </a:t>
            </a:r>
            <a:r>
              <a:rPr lang="en-US" sz="4000" i="1" dirty="0" err="1" smtClean="0"/>
              <a:t>trachomatis</a:t>
            </a:r>
            <a:r>
              <a:rPr lang="el-GR" sz="4000" i="1" dirty="0" smtClean="0"/>
              <a:t> </a:t>
            </a:r>
            <a:r>
              <a:rPr lang="el-GR" sz="4000" b="0" dirty="0" smtClean="0"/>
              <a:t>(1 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Το βακτηρίδιο </a:t>
            </a:r>
            <a:r>
              <a:rPr lang="el-GR" sz="2200" dirty="0"/>
              <a:t>αυτό </a:t>
            </a:r>
            <a:r>
              <a:rPr lang="el-GR" sz="2200" b="1" dirty="0">
                <a:solidFill>
                  <a:srgbClr val="9B0000"/>
                </a:solidFill>
              </a:rPr>
              <a:t>δεν έχει τη δυνατότητα συνθέσεως τριφωσφορικής αδενοσίνης (ΑΤΡ) </a:t>
            </a:r>
            <a:r>
              <a:rPr lang="el-GR" sz="2200" dirty="0"/>
              <a:t>και δεν έχει την </a:t>
            </a:r>
            <a:r>
              <a:rPr lang="el-GR" sz="2200" dirty="0" smtClean="0"/>
              <a:t>ικανότητα </a:t>
            </a:r>
            <a:r>
              <a:rPr lang="el-GR" sz="2200" dirty="0"/>
              <a:t>να πολλαπλασιάζεται σε εξωκυτταρικό περιβάλλον.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Κατά </a:t>
            </a:r>
            <a:r>
              <a:rPr lang="el-GR" sz="2200" dirty="0"/>
              <a:t>τον κύκλο της ζωής του εμφανίζει δύο μορφές. Το </a:t>
            </a:r>
            <a:r>
              <a:rPr lang="el-GR" sz="2200" b="1" dirty="0">
                <a:solidFill>
                  <a:srgbClr val="9B0000"/>
                </a:solidFill>
              </a:rPr>
              <a:t>στοιχειώδες σωματίδιο </a:t>
            </a:r>
            <a:r>
              <a:rPr lang="el-GR" sz="2200" dirty="0"/>
              <a:t>(</a:t>
            </a:r>
            <a:r>
              <a:rPr lang="en-US" sz="2200" dirty="0"/>
              <a:t>elementary body</a:t>
            </a:r>
            <a:r>
              <a:rPr lang="el-GR" sz="2200" dirty="0"/>
              <a:t>) είναι η μορφή που προκαλεί τη φλεγμονή και </a:t>
            </a:r>
            <a:r>
              <a:rPr lang="el-GR" sz="2200" b="1" dirty="0" smtClean="0">
                <a:solidFill>
                  <a:srgbClr val="9B0000"/>
                </a:solidFill>
              </a:rPr>
              <a:t>επιβιώνει </a:t>
            </a:r>
            <a:r>
              <a:rPr lang="el-GR" sz="2200" b="1" dirty="0">
                <a:solidFill>
                  <a:srgbClr val="9B0000"/>
                </a:solidFill>
              </a:rPr>
              <a:t>εκτός των κυττάρων</a:t>
            </a:r>
            <a:r>
              <a:rPr lang="el-GR" sz="2200" dirty="0"/>
              <a:t>. 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Το </a:t>
            </a:r>
            <a:r>
              <a:rPr lang="el-GR" sz="2200" b="1" dirty="0">
                <a:solidFill>
                  <a:srgbClr val="9B0000"/>
                </a:solidFill>
              </a:rPr>
              <a:t>δικτυωτό σωματίδιο </a:t>
            </a:r>
            <a:r>
              <a:rPr lang="el-GR" sz="2200" dirty="0"/>
              <a:t>(</a:t>
            </a:r>
            <a:r>
              <a:rPr lang="en-US" sz="2200" dirty="0"/>
              <a:t>reticulate body</a:t>
            </a:r>
            <a:r>
              <a:rPr lang="el-GR" sz="2200" dirty="0"/>
              <a:t>) είναι η μορφή που αναπαράγεται και </a:t>
            </a:r>
            <a:r>
              <a:rPr lang="el-GR" sz="2200" b="1" dirty="0" smtClean="0">
                <a:solidFill>
                  <a:srgbClr val="9B0000"/>
                </a:solidFill>
              </a:rPr>
              <a:t>επιβιώνει </a:t>
            </a:r>
            <a:r>
              <a:rPr lang="el-GR" sz="2200" b="1" dirty="0">
                <a:solidFill>
                  <a:srgbClr val="9B0000"/>
                </a:solidFill>
              </a:rPr>
              <a:t>μόνο μέσα στα κύτταρα</a:t>
            </a:r>
            <a:r>
              <a:rPr lang="el-GR" sz="2200" dirty="0"/>
              <a:t>. 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36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Chlamydia </a:t>
            </a:r>
            <a:r>
              <a:rPr lang="en-US" i="1" dirty="0" err="1" smtClean="0"/>
              <a:t>trachomatis</a:t>
            </a:r>
            <a:r>
              <a:rPr lang="el-GR" i="1" dirty="0" smtClean="0"/>
              <a:t> </a:t>
            </a:r>
            <a:r>
              <a:rPr lang="el-GR" b="0" dirty="0" smtClean="0"/>
              <a:t>(2 </a:t>
            </a:r>
            <a:r>
              <a:rPr lang="el-GR" b="0" dirty="0" smtClean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200" dirty="0" smtClean="0"/>
              <a:t>Οι </a:t>
            </a:r>
            <a:r>
              <a:rPr lang="el-GR" sz="2200" dirty="0"/>
              <a:t>γεννητικές </a:t>
            </a:r>
            <a:r>
              <a:rPr lang="el-GR" sz="2200" dirty="0" smtClean="0"/>
              <a:t>λοιμώξεις </a:t>
            </a:r>
            <a:r>
              <a:rPr lang="el-GR" sz="2200" dirty="0"/>
              <a:t>από χλαμύδια μεταδίδονται σεξουαλικά και </a:t>
            </a:r>
            <a:r>
              <a:rPr lang="el-GR" sz="2200" dirty="0" smtClean="0"/>
              <a:t>αποτελούν </a:t>
            </a:r>
            <a:r>
              <a:rPr lang="el-GR" sz="2200" dirty="0"/>
              <a:t>περίπου το </a:t>
            </a:r>
            <a:r>
              <a:rPr lang="el-GR" sz="2200" b="1" dirty="0">
                <a:solidFill>
                  <a:srgbClr val="9B0000"/>
                </a:solidFill>
              </a:rPr>
              <a:t>40%</a:t>
            </a:r>
            <a:r>
              <a:rPr lang="el-GR" sz="2200" dirty="0"/>
              <a:t> </a:t>
            </a:r>
            <a:r>
              <a:rPr lang="el-GR" sz="2200" b="1" dirty="0">
                <a:solidFill>
                  <a:srgbClr val="9B0000"/>
                </a:solidFill>
              </a:rPr>
              <a:t>των μη γονοκοκκικών </a:t>
            </a:r>
            <a:r>
              <a:rPr lang="el-GR" sz="2200" b="1" dirty="0" smtClean="0">
                <a:solidFill>
                  <a:srgbClr val="9B0000"/>
                </a:solidFill>
              </a:rPr>
              <a:t>ουρηθρίτιδων</a:t>
            </a:r>
            <a:r>
              <a:rPr lang="el-GR" sz="2200" dirty="0"/>
              <a:t>. Η ουρηθρίτιδα από χλαμύδια προκαλεί </a:t>
            </a:r>
            <a:r>
              <a:rPr lang="el-GR" sz="2200" dirty="0" smtClean="0"/>
              <a:t>έκκριμα </a:t>
            </a:r>
            <a:r>
              <a:rPr lang="el-GR" sz="2200" dirty="0"/>
              <a:t>και δυσουρία και δεν είναι ασυνήθιστη η </a:t>
            </a:r>
            <a:r>
              <a:rPr lang="el-GR" sz="2200" dirty="0" smtClean="0"/>
              <a:t>ανιούσα </a:t>
            </a:r>
            <a:r>
              <a:rPr lang="el-GR" sz="2200" dirty="0"/>
              <a:t>λοίμωξη. </a:t>
            </a:r>
            <a:endParaRPr lang="el-GR" sz="2200" dirty="0" smtClean="0"/>
          </a:p>
          <a:p>
            <a:pPr marL="0" lvl="0" indent="0">
              <a:buNone/>
            </a:pPr>
            <a:r>
              <a:rPr lang="el-GR" sz="2200" dirty="0" smtClean="0"/>
              <a:t>Η </a:t>
            </a:r>
            <a:r>
              <a:rPr lang="el-GR" sz="2200" dirty="0"/>
              <a:t>οξεία επιδιδυμίτιδα από </a:t>
            </a:r>
            <a:r>
              <a:rPr lang="el-GR" sz="2200" b="1" dirty="0">
                <a:solidFill>
                  <a:srgbClr val="9B0000"/>
                </a:solidFill>
              </a:rPr>
              <a:t>χλαμύδια είναι η συχνότερη επιδιδυμίτιδα σε άνδρες κάτω των 35 ετών. </a:t>
            </a:r>
            <a:endParaRPr lang="el-GR" sz="2200" b="1" dirty="0" smtClean="0">
              <a:solidFill>
                <a:srgbClr val="9B0000"/>
              </a:solidFill>
            </a:endParaRPr>
          </a:p>
          <a:p>
            <a:pPr marL="0" lvl="0" indent="0">
              <a:buNone/>
            </a:pPr>
            <a:r>
              <a:rPr lang="el-GR" sz="2200" dirty="0" smtClean="0"/>
              <a:t>Αντίθετα</a:t>
            </a:r>
            <a:r>
              <a:rPr lang="el-GR" sz="2200" dirty="0"/>
              <a:t>, πρόκληση κλινικής προστατίτιδας από χλαμύδια είναι ασυνήθης.</a:t>
            </a:r>
          </a:p>
          <a:p>
            <a:pPr marL="44450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35773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Τα ενδοκρινολογικά αίτια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Ο κύκλος ζωής του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i="1" dirty="0" err="1" smtClean="0"/>
              <a:t>Chlamydia</a:t>
            </a:r>
            <a:r>
              <a:rPr lang="el-GR" sz="4400" i="1" dirty="0" smtClean="0"/>
              <a:t> </a:t>
            </a:r>
            <a:r>
              <a:rPr lang="el-GR" sz="4400" i="1" dirty="0" err="1" smtClean="0"/>
              <a:t>trachomatis</a:t>
            </a:r>
            <a:r>
              <a:rPr lang="en-US" sz="4400" i="1" dirty="0" smtClean="0"/>
              <a:t> </a:t>
            </a:r>
            <a:r>
              <a:rPr lang="en-US" sz="4400" b="0" dirty="0" smtClean="0"/>
              <a:t>(</a:t>
            </a:r>
            <a:r>
              <a:rPr lang="el-GR" sz="4400" b="0" dirty="0" smtClean="0"/>
              <a:t>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916832"/>
            <a:ext cx="3168352" cy="44644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400" dirty="0" smtClean="0"/>
              <a:t>Ο </a:t>
            </a:r>
            <a:r>
              <a:rPr lang="el-GR" sz="2400" dirty="0"/>
              <a:t>κύκλος της ζωής του βακτηριδίου φαίνεται στην εικόνα. </a:t>
            </a:r>
            <a:r>
              <a:rPr lang="el-GR" sz="2400" dirty="0" smtClean="0"/>
              <a:t>Είναι εμφανής </a:t>
            </a:r>
            <a:r>
              <a:rPr lang="el-GR" sz="2400" dirty="0"/>
              <a:t>η ανακύκλωση των μορφών του βακτηριδίου εντός και εκτός των κυττάρων. </a:t>
            </a:r>
            <a:endParaRPr lang="el-GR" sz="2400" dirty="0" smtClean="0"/>
          </a:p>
          <a:p>
            <a:pPr marL="444500" indent="0">
              <a:buNone/>
            </a:pPr>
            <a:endParaRPr lang="el-GR" sz="2200" dirty="0"/>
          </a:p>
        </p:txBody>
      </p:sp>
      <p:pic>
        <p:nvPicPr>
          <p:cNvPr id="2050" name="Picture 2" descr="File:Chlamydae Life Cyc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256584" cy="4536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3618522" y="632035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Chlamydae Life </a:t>
            </a:r>
            <a:r>
              <a:rPr lang="en-US" sz="1200" dirty="0" smtClean="0">
                <a:latin typeface="+mn-lt"/>
                <a:hlinkClick r:id="rId3"/>
              </a:rPr>
              <a:t>Cycle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Huckfinne (page does not exist)"/>
              </a:rPr>
              <a:t>Huckfinne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Ο κύκλος ζωής </a:t>
            </a:r>
            <a:r>
              <a:rPr lang="el-GR" dirty="0" smtClean="0"/>
              <a:t>του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i="1" dirty="0" err="1"/>
              <a:t>Chlamydia</a:t>
            </a:r>
            <a:r>
              <a:rPr lang="el-GR" i="1" dirty="0"/>
              <a:t> </a:t>
            </a:r>
            <a:r>
              <a:rPr lang="el-GR" i="1" dirty="0" err="1" smtClean="0"/>
              <a:t>trachomatis</a:t>
            </a:r>
            <a:r>
              <a:rPr lang="en-US" i="1" dirty="0" smtClean="0"/>
              <a:t> </a:t>
            </a:r>
            <a:r>
              <a:rPr lang="en-US" b="0" dirty="0" smtClean="0"/>
              <a:t>(</a:t>
            </a:r>
            <a:r>
              <a:rPr lang="el-GR" b="0" dirty="0" smtClean="0"/>
              <a:t>2 από 2)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sz="2200" dirty="0" smtClean="0"/>
              <a:t>Το </a:t>
            </a:r>
            <a:r>
              <a:rPr lang="el-GR" sz="2200" b="1" dirty="0" smtClean="0">
                <a:solidFill>
                  <a:srgbClr val="9B0000"/>
                </a:solidFill>
              </a:rPr>
              <a:t>στοιχειώδες σωματίδιο (ΕΒ) </a:t>
            </a:r>
            <a:r>
              <a:rPr lang="el-GR" sz="2200" dirty="0" smtClean="0"/>
              <a:t>που </a:t>
            </a:r>
            <a:r>
              <a:rPr lang="el-GR" sz="2200" dirty="0"/>
              <a:t>προκαλεί τη φλεγμονή </a:t>
            </a:r>
            <a:r>
              <a:rPr lang="el-GR" sz="2200" dirty="0" smtClean="0"/>
              <a:t>φαγοκυτταρώνεται </a:t>
            </a:r>
            <a:r>
              <a:rPr lang="el-GR" sz="2200" dirty="0"/>
              <a:t>από </a:t>
            </a:r>
            <a:r>
              <a:rPr lang="el-GR" sz="2200" dirty="0" smtClean="0"/>
              <a:t>το κύτταρο </a:t>
            </a:r>
            <a:r>
              <a:rPr lang="el-GR" sz="2200" dirty="0"/>
              <a:t>που θα το φιλοξενήσει (</a:t>
            </a:r>
            <a:r>
              <a:rPr lang="en-US" sz="2200" dirty="0"/>
              <a:t>host cel</a:t>
            </a:r>
            <a:r>
              <a:rPr lang="el-GR" sz="2200" dirty="0"/>
              <a:t>Ι). </a:t>
            </a:r>
            <a:endParaRPr lang="el-GR" sz="2200" dirty="0" smtClean="0"/>
          </a:p>
          <a:p>
            <a:pPr marL="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sz="2200" dirty="0" smtClean="0"/>
              <a:t>Μετασχηματίζεται </a:t>
            </a:r>
            <a:r>
              <a:rPr lang="el-GR" sz="2200" dirty="0"/>
              <a:t>ενδοκυτταρικά </a:t>
            </a:r>
            <a:r>
              <a:rPr lang="el-GR" sz="2200" dirty="0" smtClean="0"/>
              <a:t>σε </a:t>
            </a:r>
            <a:r>
              <a:rPr lang="el-GR" sz="2200" b="1" dirty="0" smtClean="0">
                <a:solidFill>
                  <a:srgbClr val="9B0000"/>
                </a:solidFill>
              </a:rPr>
              <a:t>δικτυωτό </a:t>
            </a:r>
            <a:r>
              <a:rPr lang="el-GR" sz="2200" b="1" dirty="0">
                <a:solidFill>
                  <a:srgbClr val="9B0000"/>
                </a:solidFill>
              </a:rPr>
              <a:t>σωματίδιο </a:t>
            </a:r>
            <a:r>
              <a:rPr lang="el-GR" sz="2200" dirty="0"/>
              <a:t>(ΗΒ) που πολλαπλασιάζεται </a:t>
            </a:r>
            <a:r>
              <a:rPr lang="el-GR" sz="2200" dirty="0" smtClean="0"/>
              <a:t>σε </a:t>
            </a:r>
            <a:r>
              <a:rPr lang="el-GR" sz="2200" dirty="0"/>
              <a:t>100 νέα σωματίδια, τα οποία επανέρχονται στη μορφή του ΕΒ και στη συνέχεια εξέρχονται από το κύτταρο</a:t>
            </a:r>
            <a:r>
              <a:rPr lang="el-GR" sz="2200" dirty="0" smtClean="0"/>
              <a:t>.</a:t>
            </a:r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3645024"/>
            <a:ext cx="4698558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17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sz="2400" dirty="0" smtClean="0"/>
              <a:t>Τώρα χρησιμοποιείται </a:t>
            </a:r>
            <a:r>
              <a:rPr lang="el-GR" sz="2400" dirty="0"/>
              <a:t>η άμεση ανοσοφθορίζουσα τεχνική με σημασμένο μονοκλωνικό αντίσωμα που ανακαλύπτει τα στοιχειώδη σωματίδια (ΕΒ) στο επίχρισμα του </a:t>
            </a:r>
            <a:r>
              <a:rPr lang="el-GR" sz="2400" dirty="0" smtClean="0"/>
              <a:t>εκκρίματος </a:t>
            </a:r>
            <a:r>
              <a:rPr lang="el-GR" sz="2400" dirty="0"/>
              <a:t>της ουρήθρας (εικόνα). </a:t>
            </a:r>
            <a:endParaRPr lang="el-GR" sz="2400" dirty="0" smtClean="0"/>
          </a:p>
          <a:p>
            <a:pPr marL="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l-GR" sz="2400" dirty="0" smtClean="0"/>
              <a:t>Υπάρχει </a:t>
            </a:r>
            <a:r>
              <a:rPr lang="el-GR" sz="2400" dirty="0"/>
              <a:t>επίσης και τεχνική ανοσοπροσροφήσεως συνδεδεμένου </a:t>
            </a:r>
            <a:r>
              <a:rPr lang="el-GR" sz="2400" dirty="0" smtClean="0"/>
              <a:t>ενζύμου </a:t>
            </a:r>
            <a:r>
              <a:rPr lang="el-GR" sz="2400" dirty="0"/>
              <a:t>(Ε</a:t>
            </a:r>
            <a:r>
              <a:rPr lang="en-US" sz="2400" dirty="0"/>
              <a:t>LIS</a:t>
            </a:r>
            <a:r>
              <a:rPr lang="el-GR" sz="2400" dirty="0"/>
              <a:t>Α) για την ανεύρεση του χλαμυδιακού </a:t>
            </a:r>
            <a:r>
              <a:rPr lang="el-GR" sz="2400" dirty="0" smtClean="0"/>
              <a:t>αντιγόνου.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Εργαστηριακή </a:t>
            </a:r>
            <a:r>
              <a:rPr lang="el-GR" dirty="0"/>
              <a:t>διάγνωση των </a:t>
            </a:r>
            <a:r>
              <a:rPr lang="el-GR" dirty="0" smtClean="0"/>
              <a:t>χλαμυδίων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40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Neisseria</a:t>
            </a:r>
            <a:r>
              <a:rPr lang="en-US" i="1" dirty="0" smtClean="0"/>
              <a:t> </a:t>
            </a:r>
            <a:r>
              <a:rPr lang="en-US" i="1" dirty="0" err="1" smtClean="0"/>
              <a:t>gonorrhoeae</a:t>
            </a:r>
            <a:r>
              <a:rPr lang="el-GR" i="1" dirty="0" smtClean="0"/>
              <a:t>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γονοκοκκική λοίμωξη διακρίνεται στην οξεία και χρόνια</a:t>
            </a:r>
          </a:p>
          <a:p>
            <a:pPr marL="0" lvl="1" indent="0">
              <a:buNone/>
            </a:pPr>
            <a:r>
              <a:rPr lang="el-GR" sz="2400" dirty="0" smtClean="0"/>
              <a:t>Η </a:t>
            </a:r>
            <a:r>
              <a:rPr lang="el-GR" sz="2400" b="1" dirty="0">
                <a:solidFill>
                  <a:srgbClr val="9B0000"/>
                </a:solidFill>
              </a:rPr>
              <a:t>οξεία γονοκοκκική λοίμωξη </a:t>
            </a:r>
            <a:r>
              <a:rPr lang="el-GR" sz="2400" dirty="0"/>
              <a:t>της ουρήθρας και του προστάτη είναι πιθανό να </a:t>
            </a:r>
            <a:r>
              <a:rPr lang="el-GR" sz="2400" dirty="0" smtClean="0"/>
              <a:t>επηρεάζει</a:t>
            </a:r>
            <a:r>
              <a:rPr lang="el-GR" sz="2400" dirty="0"/>
              <a:t>, όπως άλλωστε όλες οι οξείες φλεγμονές του ουροποιογεννητικού συστήματος, την κινητικότητα και επιβίωση των σπερματοζωαρίων, δεν υπάρχουν όμως πολλές εργασίες σχετικές με το θέμα αυτό. </a:t>
            </a:r>
          </a:p>
        </p:txBody>
      </p:sp>
    </p:spTree>
    <p:extLst>
      <p:ext uri="{BB962C8B-B14F-4D97-AF65-F5344CB8AC3E}">
        <p14:creationId xmlns:p14="http://schemas.microsoft.com/office/powerpoint/2010/main" xmlns="" val="14473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Neisseria</a:t>
            </a:r>
            <a:r>
              <a:rPr lang="en-US" i="1" dirty="0" smtClean="0"/>
              <a:t> </a:t>
            </a:r>
            <a:r>
              <a:rPr lang="en-US" i="1" dirty="0" err="1" smtClean="0"/>
              <a:t>gonorrhoeae</a:t>
            </a:r>
            <a:r>
              <a:rPr lang="el-GR" i="1" dirty="0" smtClean="0"/>
              <a:t> </a:t>
            </a:r>
            <a:r>
              <a:rPr lang="el-GR" sz="3600" b="0" dirty="0" smtClean="0"/>
              <a:t>(2 από 2)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l-GR" sz="2400" dirty="0" smtClean="0"/>
              <a:t>Η</a:t>
            </a:r>
            <a:r>
              <a:rPr lang="el-GR" sz="2400" b="1" dirty="0" smtClean="0"/>
              <a:t> </a:t>
            </a:r>
            <a:r>
              <a:rPr lang="el-GR" sz="2400" dirty="0" smtClean="0">
                <a:solidFill>
                  <a:srgbClr val="9B0000"/>
                </a:solidFill>
              </a:rPr>
              <a:t>χρόνια γονοκοκκική λοίμωξη </a:t>
            </a:r>
            <a:r>
              <a:rPr lang="el-GR" sz="2400" dirty="0" smtClean="0"/>
              <a:t>με τις επιπλοκές της μπορεί να επηρεάσει το σπέρμα με δύο μηχανισμούς: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400" dirty="0" smtClean="0"/>
              <a:t>Με </a:t>
            </a:r>
            <a:r>
              <a:rPr lang="el-GR" sz="2400" dirty="0"/>
              <a:t>τη δημιουργία στενωμάτων της ουρήθρας (στο 14% των γονοκοκκικών λοιμώξεων χωρίς </a:t>
            </a:r>
            <a:r>
              <a:rPr lang="el-GR" sz="2400" dirty="0" smtClean="0"/>
              <a:t>θεραπεία</a:t>
            </a:r>
            <a:r>
              <a:rPr lang="el-GR" sz="2400" dirty="0"/>
              <a:t>), τα οποία προκαλούν υποτροπιάζουσες </a:t>
            </a:r>
            <a:r>
              <a:rPr lang="el-GR" sz="2400" dirty="0" smtClean="0"/>
              <a:t>προστατίτιδες </a:t>
            </a:r>
            <a:r>
              <a:rPr lang="el-GR" sz="2400" dirty="0"/>
              <a:t>ή επιδιδυμίτιδες.</a:t>
            </a:r>
          </a:p>
          <a:p>
            <a:pPr marL="514350" indent="-514350">
              <a:buFont typeface="+mj-lt"/>
              <a:buAutoNum type="romanLcPeriod"/>
            </a:pPr>
            <a:r>
              <a:rPr lang="el-GR" sz="2400" dirty="0" smtClean="0"/>
              <a:t>Με </a:t>
            </a:r>
            <a:r>
              <a:rPr lang="el-GR" sz="2400" dirty="0"/>
              <a:t>τη δημιουργία αποφράξεως των </a:t>
            </a:r>
            <a:r>
              <a:rPr lang="el-GR" sz="2400" dirty="0" smtClean="0"/>
              <a:t>εκφορητικών </a:t>
            </a:r>
            <a:r>
              <a:rPr lang="el-GR" sz="2400" dirty="0"/>
              <a:t>οδών του σπέρματος. </a:t>
            </a:r>
            <a:endParaRPr lang="el-GR" sz="2400" dirty="0" smtClean="0"/>
          </a:p>
          <a:p>
            <a:endParaRPr lang="el-GR" sz="2400" dirty="0"/>
          </a:p>
          <a:p>
            <a:pPr marL="0" indent="0">
              <a:buNone/>
              <a:tabLst>
                <a:tab pos="0" algn="l"/>
              </a:tabLst>
            </a:pPr>
            <a:r>
              <a:rPr lang="el-GR" sz="2400" dirty="0" smtClean="0"/>
              <a:t>Η </a:t>
            </a:r>
            <a:r>
              <a:rPr lang="el-GR" sz="2400" dirty="0"/>
              <a:t>έγκαιρη θεραπεία της γονοκοκκικής λοιμώξεως προλαμβάνει από τις </a:t>
            </a:r>
            <a:r>
              <a:rPr lang="el-GR" sz="2400" dirty="0" smtClean="0"/>
              <a:t>επιπλοκές αυτές.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6464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Mycobacterium tuberculosis </a:t>
            </a:r>
            <a:r>
              <a:rPr lang="en-US" b="0" dirty="0" smtClean="0"/>
              <a:t>(</a:t>
            </a:r>
            <a:r>
              <a:rPr lang="el-GR" b="0" dirty="0" smtClean="0"/>
              <a:t>1</a:t>
            </a:r>
            <a:r>
              <a:rPr lang="en-US" b="0" dirty="0" smtClean="0"/>
              <a:t> </a:t>
            </a:r>
            <a:r>
              <a:rPr lang="el-GR" b="0" dirty="0" smtClean="0"/>
              <a:t>από 2)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9126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Φυματίωση </a:t>
            </a:r>
            <a:r>
              <a:rPr lang="el-GR" sz="2400" b="1" dirty="0"/>
              <a:t>του ουροποιογεννητικού </a:t>
            </a:r>
            <a:r>
              <a:rPr lang="el-GR" sz="2400" b="1" dirty="0" smtClean="0"/>
              <a:t>συστήματος</a:t>
            </a:r>
            <a:r>
              <a:rPr lang="el-GR" sz="2400" b="1" dirty="0"/>
              <a:t>: </a:t>
            </a:r>
            <a:endParaRPr lang="el-GR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Η </a:t>
            </a:r>
            <a:r>
              <a:rPr lang="el-GR" sz="2400" dirty="0"/>
              <a:t>πιο συχνή εντόπιση της </a:t>
            </a:r>
            <a:r>
              <a:rPr lang="el-GR" sz="2400" dirty="0" smtClean="0"/>
              <a:t>φυματίωσης παρατηρείται </a:t>
            </a:r>
            <a:r>
              <a:rPr lang="el-GR" sz="2400" dirty="0"/>
              <a:t>στις </a:t>
            </a:r>
            <a:r>
              <a:rPr lang="el-GR" sz="2400" b="1" dirty="0" smtClean="0">
                <a:solidFill>
                  <a:srgbClr val="9B0000"/>
                </a:solidFill>
              </a:rPr>
              <a:t>επιδιδυμίδες </a:t>
            </a:r>
            <a:r>
              <a:rPr lang="el-GR" sz="2400" dirty="0" smtClean="0"/>
              <a:t>και σχεδόν </a:t>
            </a:r>
            <a:r>
              <a:rPr lang="el-GR" sz="2400" dirty="0"/>
              <a:t>πάντοτε συνυπάρχει με φυματίωση των νεφρών ή του προστάτη και των σπερματοδόχων </a:t>
            </a:r>
            <a:r>
              <a:rPr lang="el-GR" sz="2400" dirty="0" smtClean="0"/>
              <a:t>κύστεων</a:t>
            </a:r>
            <a:r>
              <a:rPr lang="el-GR" sz="2400" dirty="0"/>
              <a:t>. </a:t>
            </a:r>
            <a:endParaRPr lang="el-GR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Η </a:t>
            </a:r>
            <a:r>
              <a:rPr lang="el-GR" sz="2400" dirty="0"/>
              <a:t>συνύπαρξη ολιγοασθενοσπερμίας η αζωοσπερμίας με ευαισθησία ή διόγκωση της επιδιδυμίδας επιβάλλει τον έλεγχο για πιθανή φυματίωση του </a:t>
            </a:r>
            <a:r>
              <a:rPr lang="el-GR" sz="2400" dirty="0" smtClean="0"/>
              <a:t>ουροποιογεννητικού </a:t>
            </a:r>
            <a:r>
              <a:rPr lang="el-GR" sz="2400" dirty="0"/>
              <a:t>συστήματος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5620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Mycobacterium tuberculosis </a:t>
            </a:r>
            <a:r>
              <a:rPr lang="en-US" b="0" dirty="0" smtClean="0"/>
              <a:t>(2 </a:t>
            </a:r>
            <a:r>
              <a:rPr lang="el-GR" b="0" dirty="0" smtClean="0"/>
              <a:t>από 2)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147248" cy="5616624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b="1" dirty="0" smtClean="0">
                <a:solidFill>
                  <a:srgbClr val="9B0000"/>
                </a:solidFill>
              </a:rPr>
              <a:t>Πρωτοπαθής </a:t>
            </a:r>
            <a:r>
              <a:rPr lang="el-GR" sz="2400" b="1" dirty="0">
                <a:solidFill>
                  <a:srgbClr val="9B0000"/>
                </a:solidFill>
              </a:rPr>
              <a:t>φυματιώδης ορχίτιδα είναι πολύ σπάνια</a:t>
            </a:r>
            <a:r>
              <a:rPr lang="el-GR" sz="2400" dirty="0">
                <a:solidFill>
                  <a:srgbClr val="9B0000"/>
                </a:solidFill>
              </a:rPr>
              <a:t>, </a:t>
            </a:r>
            <a:r>
              <a:rPr lang="el-GR" sz="2400" dirty="0"/>
              <a:t>αλλά όλες οι περιπτώσεις φυματιώδους επιδιδυμίτιδας αν δεν θεραπευθούν </a:t>
            </a:r>
            <a:r>
              <a:rPr lang="el-GR" sz="2400" dirty="0" smtClean="0"/>
              <a:t>προκαλούν </a:t>
            </a:r>
            <a:r>
              <a:rPr lang="el-GR" sz="2400" dirty="0"/>
              <a:t>δευτεροπαθή ορχίτιδα με αναστολή της </a:t>
            </a:r>
            <a:r>
              <a:rPr lang="el-GR" sz="2400" dirty="0" smtClean="0"/>
              <a:t>σπερματογενέσεως</a:t>
            </a:r>
            <a:r>
              <a:rPr lang="el-GR" sz="2400" dirty="0"/>
              <a:t>. </a:t>
            </a:r>
            <a:endParaRPr lang="el-GR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Από </a:t>
            </a:r>
            <a:r>
              <a:rPr lang="el-GR" sz="2400" dirty="0"/>
              <a:t>την εποχή που εφαρμόζεται η τριπλή αντιφυματική αγωγή έχουν μειωθεί στο </a:t>
            </a:r>
            <a:r>
              <a:rPr lang="el-GR" sz="2400" dirty="0" smtClean="0"/>
              <a:t>ελάχιστο </a:t>
            </a:r>
            <a:r>
              <a:rPr lang="el-GR" sz="2400" dirty="0"/>
              <a:t>οι περιπτώσεις φυματιώσεως του </a:t>
            </a:r>
            <a:r>
              <a:rPr lang="el-GR" sz="2400" dirty="0" smtClean="0"/>
              <a:t>ουροποιογεννητικού συστήματος.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9685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Treponema</a:t>
            </a:r>
            <a:r>
              <a:rPr lang="en-US" sz="3600" i="1" dirty="0" smtClean="0"/>
              <a:t> </a:t>
            </a:r>
            <a:r>
              <a:rPr lang="en-US" i="1" dirty="0" err="1" smtClean="0"/>
              <a:t>pallidium</a:t>
            </a:r>
            <a:endParaRPr lang="el-GR" sz="36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σύφιλη των όρχεων είναι πολύ σπάνια στις ημέρες μας. 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προσβολή των όρχεων εμφανίζεται με δύο μορφές: </a:t>
            </a:r>
            <a:r>
              <a:rPr lang="el-GR" sz="2400" b="1" dirty="0"/>
              <a:t>Την ινώδη </a:t>
            </a:r>
            <a:r>
              <a:rPr lang="el-GR" sz="2400" dirty="0"/>
              <a:t>και τη μορφή με δημιουργία </a:t>
            </a:r>
            <a:r>
              <a:rPr lang="el-GR" sz="2400" b="1" dirty="0"/>
              <a:t>κομμιωμάτων, </a:t>
            </a:r>
            <a:r>
              <a:rPr lang="el-GR" sz="2400" dirty="0"/>
              <a:t>ενώ οι επιδιδυμίδες παραμένουν </a:t>
            </a:r>
            <a:r>
              <a:rPr lang="el-GR" sz="2400" dirty="0" smtClean="0"/>
              <a:t>φυσιολογικές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606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μόνη αποτελεσματική πρόληψη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1026" name="Picture 2" descr="χλαμύδια ουρεόπλασμα μυκόπλασ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47048" cy="409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Ενδοκρινικά και μεταβολικά αίτια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Είναι </a:t>
            </a:r>
            <a:r>
              <a:rPr lang="el-GR" sz="2400" dirty="0"/>
              <a:t>γνωστό ότι υφίστανται πολυάριθμες </a:t>
            </a:r>
            <a:r>
              <a:rPr lang="el-GR" sz="2400" dirty="0" smtClean="0"/>
              <a:t>αλληλοεπιδράσεις </a:t>
            </a:r>
            <a:r>
              <a:rPr lang="el-GR" sz="2400" dirty="0"/>
              <a:t>μεταξύ των διαφόρων ενδοκρινών </a:t>
            </a:r>
            <a:r>
              <a:rPr lang="el-GR" sz="2400" dirty="0" smtClean="0"/>
              <a:t>αδένων</a:t>
            </a:r>
            <a:r>
              <a:rPr lang="el-GR" sz="2400" dirty="0"/>
              <a:t>, θεωρητικά οποιαδήποτε ενδοκρινική ή </a:t>
            </a:r>
            <a:r>
              <a:rPr lang="el-GR" sz="2400" dirty="0" smtClean="0"/>
              <a:t>μεταβολική </a:t>
            </a:r>
            <a:r>
              <a:rPr lang="el-GR" sz="2400" dirty="0"/>
              <a:t>διαταραχή είναι δυνατό να επηρεάσει τη σωστή λειτουργία του ανδρικού γεννητικού άξονα. </a:t>
            </a:r>
            <a:endParaRPr lang="en-US" sz="2400" dirty="0" smtClean="0"/>
          </a:p>
          <a:p>
            <a:r>
              <a:rPr lang="el-GR" sz="2400" dirty="0" smtClean="0"/>
              <a:t>Ιδιαίτερη </a:t>
            </a:r>
            <a:r>
              <a:rPr lang="el-GR" sz="2400" dirty="0"/>
              <a:t>μνεία γίνεται στις δύο </a:t>
            </a:r>
            <a:r>
              <a:rPr lang="el-GR" sz="2400" dirty="0" smtClean="0"/>
              <a:t>συχνότερες </a:t>
            </a:r>
            <a:r>
              <a:rPr lang="el-GR" sz="2400" dirty="0"/>
              <a:t>διαταραχές</a:t>
            </a:r>
            <a:r>
              <a:rPr lang="el-GR" sz="2400" dirty="0" smtClean="0"/>
              <a:t>:</a:t>
            </a:r>
          </a:p>
          <a:p>
            <a:pPr marL="896938" indent="-514350">
              <a:buFont typeface="+mj-lt"/>
              <a:buAutoNum type="romanLcPeriod"/>
            </a:pPr>
            <a:r>
              <a:rPr lang="el-GR" sz="2400" dirty="0" smtClean="0"/>
              <a:t>Διαταραχές </a:t>
            </a:r>
            <a:r>
              <a:rPr lang="el-GR" sz="2400" dirty="0"/>
              <a:t>της λειτουργίας του </a:t>
            </a:r>
            <a:r>
              <a:rPr lang="el-GR" sz="2400" b="1" dirty="0"/>
              <a:t>θυρεοειδούς</a:t>
            </a:r>
            <a:r>
              <a:rPr lang="el-GR" sz="2400" dirty="0" smtClean="0"/>
              <a:t>,</a:t>
            </a:r>
          </a:p>
          <a:p>
            <a:pPr marL="896938" indent="-514350">
              <a:buFont typeface="+mj-lt"/>
              <a:buAutoNum type="romanLcPeriod"/>
            </a:pPr>
            <a:r>
              <a:rPr lang="el-GR" sz="2400" dirty="0" smtClean="0"/>
              <a:t>Διαταραχές </a:t>
            </a:r>
            <a:r>
              <a:rPr lang="el-GR" sz="2400" dirty="0"/>
              <a:t>από </a:t>
            </a:r>
            <a:r>
              <a:rPr lang="el-GR" sz="2400" b="1" dirty="0"/>
              <a:t>σακχαρώδη </a:t>
            </a:r>
            <a:r>
              <a:rPr lang="el-GR" sz="2400" b="1" dirty="0" smtClean="0"/>
              <a:t>διαβήτη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5862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Διαταραχές της λειτουργίας του </a:t>
            </a:r>
            <a:r>
              <a:rPr lang="el-GR" dirty="0" smtClean="0"/>
              <a:t>θυρεοειδούς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el-GR" sz="2400" dirty="0" smtClean="0"/>
              <a:t>Στους </a:t>
            </a:r>
            <a:r>
              <a:rPr lang="el-GR" sz="2400" b="1" dirty="0">
                <a:solidFill>
                  <a:srgbClr val="9B0000"/>
                </a:solidFill>
              </a:rPr>
              <a:t>υπερθυρεοειδικούς ασθενείς </a:t>
            </a:r>
            <a:r>
              <a:rPr lang="el-GR" sz="2400" dirty="0"/>
              <a:t>η </a:t>
            </a:r>
            <a:r>
              <a:rPr lang="el-GR" sz="2400" b="1" dirty="0" smtClean="0">
                <a:solidFill>
                  <a:srgbClr val="9B0000"/>
                </a:solidFill>
              </a:rPr>
              <a:t>τεστοστερόνη είναι 2</a:t>
            </a:r>
            <a:r>
              <a:rPr lang="en-US" sz="2400" b="1" dirty="0" smtClean="0">
                <a:solidFill>
                  <a:srgbClr val="9B0000"/>
                </a:solidFill>
              </a:rPr>
              <a:t> </a:t>
            </a:r>
            <a:r>
              <a:rPr lang="el-GR" sz="2400" b="1" dirty="0" smtClean="0">
                <a:solidFill>
                  <a:srgbClr val="9B0000"/>
                </a:solidFill>
              </a:rPr>
              <a:t>-</a:t>
            </a:r>
            <a:r>
              <a:rPr lang="en-US" sz="2400" b="1" dirty="0" smtClean="0">
                <a:solidFill>
                  <a:srgbClr val="9B0000"/>
                </a:solidFill>
              </a:rPr>
              <a:t> </a:t>
            </a:r>
            <a:r>
              <a:rPr lang="el-GR" sz="2400" b="1" dirty="0" smtClean="0">
                <a:solidFill>
                  <a:srgbClr val="9B0000"/>
                </a:solidFill>
              </a:rPr>
              <a:t>3 </a:t>
            </a:r>
            <a:r>
              <a:rPr lang="el-GR" sz="2400" b="1" dirty="0">
                <a:solidFill>
                  <a:srgbClr val="9B0000"/>
                </a:solidFill>
              </a:rPr>
              <a:t>φορές υψηλότερη</a:t>
            </a:r>
            <a:r>
              <a:rPr lang="el-GR" sz="2400" dirty="0"/>
              <a:t>, σε σύγκριση με ευθυρεοειδικά άτομα και ο ρυθμός μεταβολικής </a:t>
            </a:r>
            <a:r>
              <a:rPr lang="el-GR" sz="2400" dirty="0" smtClean="0"/>
              <a:t>κάθαρσης </a:t>
            </a:r>
            <a:r>
              <a:rPr lang="el-GR" sz="2400" dirty="0"/>
              <a:t>μειωμένος κατά 30-40%. </a:t>
            </a:r>
            <a:endParaRPr lang="en-US" sz="2400" dirty="0" smtClean="0"/>
          </a:p>
          <a:p>
            <a:r>
              <a:rPr lang="el-GR" sz="2400" dirty="0" smtClean="0"/>
              <a:t>Αυτές </a:t>
            </a:r>
            <a:r>
              <a:rPr lang="el-GR" sz="2400" dirty="0"/>
              <a:t>οι μεταβολές αποδίδονται στην παράλληλη αύξηση της </a:t>
            </a:r>
            <a:r>
              <a:rPr lang="en-US" sz="2400" dirty="0"/>
              <a:t>SHBG</a:t>
            </a:r>
            <a:r>
              <a:rPr lang="el-GR" sz="2400" dirty="0"/>
              <a:t> που παρατηρείται στους </a:t>
            </a:r>
            <a:r>
              <a:rPr lang="el-GR" sz="2400" dirty="0" err="1"/>
              <a:t>υπερθυρεοειδικούς</a:t>
            </a:r>
            <a:r>
              <a:rPr lang="el-GR" sz="2400" dirty="0"/>
              <a:t> </a:t>
            </a:r>
            <a:r>
              <a:rPr lang="el-GR" sz="2400" dirty="0" smtClean="0"/>
              <a:t>ασθενείς αφού η </a:t>
            </a:r>
            <a:r>
              <a:rPr lang="en-US" sz="2400" dirty="0" smtClean="0"/>
              <a:t>Free-</a:t>
            </a:r>
            <a:r>
              <a:rPr lang="en-US" sz="2400" dirty="0" err="1" smtClean="0"/>
              <a:t>Testo</a:t>
            </a:r>
            <a:r>
              <a:rPr lang="en-US" sz="2400" dirty="0" smtClean="0"/>
              <a:t> </a:t>
            </a:r>
            <a:r>
              <a:rPr lang="el-GR" sz="2400" dirty="0" smtClean="0"/>
              <a:t>παραμένει φυσιολογική. </a:t>
            </a:r>
            <a:endParaRPr lang="en-US" sz="2400" dirty="0" smtClean="0"/>
          </a:p>
          <a:p>
            <a:r>
              <a:rPr lang="el-GR" sz="2400" dirty="0" smtClean="0"/>
              <a:t>Ανάλογες </a:t>
            </a:r>
            <a:r>
              <a:rPr lang="el-GR" sz="2400" dirty="0"/>
              <a:t>μεταβολές έχουν παρατηρηθεί και για τη </a:t>
            </a:r>
            <a:r>
              <a:rPr lang="en-US" sz="2400" dirty="0"/>
              <a:t>DHT</a:t>
            </a:r>
            <a:r>
              <a:rPr lang="el-GR" sz="2400" dirty="0"/>
              <a:t> (ολική και ελεύθερη) πλάσματος. </a:t>
            </a:r>
            <a:endParaRPr lang="en-US" sz="2400" dirty="0" smtClean="0"/>
          </a:p>
          <a:p>
            <a:r>
              <a:rPr lang="el-GR" sz="2400" dirty="0" smtClean="0"/>
              <a:t>Τα </a:t>
            </a:r>
            <a:r>
              <a:rPr lang="el-GR" sz="2400" dirty="0"/>
              <a:t>επίπεδα </a:t>
            </a:r>
            <a:r>
              <a:rPr lang="en-US" sz="2400" dirty="0"/>
              <a:t>FS</a:t>
            </a:r>
            <a:r>
              <a:rPr lang="el-GR" sz="2400" dirty="0"/>
              <a:t>Η και </a:t>
            </a:r>
            <a:r>
              <a:rPr lang="en-US" sz="2400" dirty="0"/>
              <a:t>L</a:t>
            </a:r>
            <a:r>
              <a:rPr lang="el-GR" sz="2400" dirty="0"/>
              <a:t>Η πλάσματος </a:t>
            </a:r>
            <a:r>
              <a:rPr lang="el-GR" sz="2400" dirty="0" smtClean="0"/>
              <a:t>μπορεί </a:t>
            </a:r>
            <a:r>
              <a:rPr lang="el-GR" sz="2400" dirty="0"/>
              <a:t>να αυξηθούν σε άνδρες με αυτόματο ή ιατρογενή υπερθυρεοειδισμό.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9582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Διαταραχές της λειτουργίας του θυρεοειδούς </a:t>
            </a:r>
            <a:r>
              <a:rPr lang="en-US" b="0" dirty="0" smtClean="0"/>
              <a:t>(3 </a:t>
            </a:r>
            <a:r>
              <a:rPr lang="el-GR" b="0" dirty="0" smtClean="0"/>
              <a:t>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Παράλληλη ανεπάρκεια της θυρεοειδικής και της γοναδικής λειτουργίας μπορεί να οφείλεται σε:</a:t>
            </a:r>
          </a:p>
          <a:p>
            <a:pPr marL="633413" indent="-457200">
              <a:buFont typeface="+mj-lt"/>
              <a:buAutoNum type="arabicPeriod"/>
            </a:pPr>
            <a:r>
              <a:rPr lang="el-GR" sz="2400" dirty="0" smtClean="0"/>
              <a:t>Παράλληλη </a:t>
            </a:r>
            <a:r>
              <a:rPr lang="el-GR" sz="2400" dirty="0"/>
              <a:t>ανεπάρκεια στην έκκριση των γοναδοτροπινών και της </a:t>
            </a:r>
            <a:r>
              <a:rPr lang="en-US" sz="2400" dirty="0"/>
              <a:t>TS</a:t>
            </a:r>
            <a:r>
              <a:rPr lang="el-GR" sz="2400" dirty="0"/>
              <a:t>Η σε βλάβες του </a:t>
            </a:r>
            <a:r>
              <a:rPr lang="el-GR" sz="2400" dirty="0" smtClean="0"/>
              <a:t>συστήματος </a:t>
            </a:r>
            <a:r>
              <a:rPr lang="el-GR" sz="2400" dirty="0"/>
              <a:t>«υποθάλαμος-υπόφυση», όπως για παράδειγμα σε αδενώματα της υποφύσεως ή άλλες χωροκατακτητικές βλάβες της περιοχής.</a:t>
            </a:r>
          </a:p>
          <a:p>
            <a:pPr marL="633413" indent="-457200">
              <a:buFont typeface="+mj-lt"/>
              <a:buAutoNum type="arabicPeriod"/>
            </a:pPr>
            <a:r>
              <a:rPr lang="el-GR" sz="2400" dirty="0" smtClean="0"/>
              <a:t>Πολλαπλή </a:t>
            </a:r>
            <a:r>
              <a:rPr lang="el-GR" sz="2400" dirty="0"/>
              <a:t>ενδοκρινοπάθεια με βάση κοινό αυτοανοσοποιητικό μηχανισμό. </a:t>
            </a:r>
          </a:p>
        </p:txBody>
      </p:sp>
    </p:spTree>
    <p:extLst>
      <p:ext uri="{BB962C8B-B14F-4D97-AF65-F5344CB8AC3E}">
        <p14:creationId xmlns="" xmlns:p14="http://schemas.microsoft.com/office/powerpoint/2010/main" val="2864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Διαταραχές της λειτουργίας του θυρεοειδούς </a:t>
            </a:r>
            <a:r>
              <a:rPr lang="en-US" b="0" dirty="0" smtClean="0"/>
              <a:t>(</a:t>
            </a:r>
            <a:r>
              <a:rPr lang="el-GR" b="0" dirty="0" smtClean="0"/>
              <a:t>2</a:t>
            </a:r>
            <a:r>
              <a:rPr lang="en-US" b="0" dirty="0" smtClean="0"/>
              <a:t> </a:t>
            </a:r>
            <a:r>
              <a:rPr lang="el-GR" b="0" dirty="0" smtClean="0"/>
              <a:t>από 3)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Στους </a:t>
            </a:r>
            <a:r>
              <a:rPr lang="el-GR" sz="2400" b="1" dirty="0">
                <a:solidFill>
                  <a:srgbClr val="9B0000"/>
                </a:solidFill>
              </a:rPr>
              <a:t>υποθυρεοειδικούς ασθενείς </a:t>
            </a:r>
            <a:r>
              <a:rPr lang="el-GR" sz="2400" dirty="0"/>
              <a:t>η </a:t>
            </a:r>
            <a:r>
              <a:rPr lang="en-US" sz="2400" dirty="0"/>
              <a:t>FS</a:t>
            </a:r>
            <a:r>
              <a:rPr lang="el-GR" sz="2400" dirty="0"/>
              <a:t>Η και η </a:t>
            </a:r>
            <a:r>
              <a:rPr lang="en-US" sz="2400" dirty="0"/>
              <a:t>L</a:t>
            </a:r>
            <a:r>
              <a:rPr lang="el-GR" sz="2400" dirty="0"/>
              <a:t>Η καθώς και η </a:t>
            </a:r>
            <a:r>
              <a:rPr lang="el-GR" sz="2400" dirty="0" smtClean="0"/>
              <a:t>Τ</a:t>
            </a:r>
            <a:r>
              <a:rPr lang="en-US" sz="2400" dirty="0" err="1" smtClean="0"/>
              <a:t>esto</a:t>
            </a:r>
            <a:r>
              <a:rPr lang="el-GR" sz="2400" dirty="0" smtClean="0"/>
              <a:t> </a:t>
            </a:r>
            <a:r>
              <a:rPr lang="el-GR" sz="2400" dirty="0"/>
              <a:t>αναφέρονται </a:t>
            </a:r>
            <a:r>
              <a:rPr lang="el-GR" sz="2400" dirty="0" smtClean="0"/>
              <a:t>φυσιολογικές ή μειωμένες</a:t>
            </a:r>
            <a:r>
              <a:rPr lang="el-GR" sz="2400" dirty="0"/>
              <a:t>. Η </a:t>
            </a:r>
            <a:r>
              <a:rPr lang="en-US" sz="2400" dirty="0"/>
              <a:t>SHBG</a:t>
            </a:r>
            <a:r>
              <a:rPr lang="el-GR" sz="2400" dirty="0"/>
              <a:t> είναι μειωμένη, ο ρυθμός παραγωγής της </a:t>
            </a:r>
            <a:r>
              <a:rPr lang="el-GR" sz="2400" dirty="0" smtClean="0"/>
              <a:t>τεστοστερόνης </a:t>
            </a:r>
            <a:r>
              <a:rPr lang="el-GR" sz="2400" dirty="0"/>
              <a:t>είναι </a:t>
            </a:r>
            <a:r>
              <a:rPr lang="el-GR" sz="2400" dirty="0" smtClean="0"/>
              <a:t>φυσιολογικός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Οι μεταβολές </a:t>
            </a:r>
            <a:r>
              <a:rPr lang="el-GR" sz="2400" dirty="0"/>
              <a:t>αυτές στους </a:t>
            </a:r>
            <a:r>
              <a:rPr lang="el-GR" sz="2400" dirty="0" err="1" smtClean="0"/>
              <a:t>υπερ</a:t>
            </a:r>
            <a:r>
              <a:rPr lang="el-GR" sz="2400" dirty="0" smtClean="0"/>
              <a:t>- και </a:t>
            </a:r>
            <a:r>
              <a:rPr lang="el-GR" sz="2400" dirty="0"/>
              <a:t>στους υποθυρεοειδικούς ασθενείς επανέρχονται στα φυσιολογικά με την αποκατάσταση του </a:t>
            </a:r>
            <a:r>
              <a:rPr lang="el-GR" sz="2400" b="1" dirty="0" err="1">
                <a:solidFill>
                  <a:srgbClr val="9B0000"/>
                </a:solidFill>
              </a:rPr>
              <a:t>ευθυρεοειδισμού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5898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Τα </a:t>
            </a:r>
            <a:r>
              <a:rPr lang="el-GR" sz="4000" b="1" noProof="0" dirty="0" err="1" smtClean="0">
                <a:solidFill>
                  <a:srgbClr val="9B0000"/>
                </a:solidFill>
                <a:latin typeface="+mn-lt"/>
              </a:rPr>
              <a:t>αντισπερματικά</a:t>
            </a:r>
            <a:r>
              <a:rPr lang="el-GR" sz="4000" b="1" noProof="0" dirty="0" smtClean="0">
                <a:solidFill>
                  <a:srgbClr val="9B0000"/>
                </a:solidFill>
                <a:latin typeface="+mn-lt"/>
              </a:rPr>
              <a:t> αντισώματα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44229de193a74713bb1b6dc78eb2096359c102"/>
</p:tagLst>
</file>

<file path=ppt/theme/theme1.xml><?xml version="1.0" encoding="utf-8"?>
<a:theme xmlns:a="http://schemas.openxmlformats.org/drawingml/2006/main" name="OC_template_updated">
  <a:themeElements>
    <a:clrScheme name="Προσαρμοσμένο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1907</TotalTime>
  <Words>2294</Words>
  <Application>Microsoft Office PowerPoint</Application>
  <PresentationFormat>Προβολή στην οθόνη (4:3)</PresentationFormat>
  <Paragraphs>185</Paragraphs>
  <Slides>49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OC_template_updated</vt:lpstr>
      <vt:lpstr>       Θεωρία Μεθόδων Υποβοηθούμενης Αναπαραγωγής</vt:lpstr>
      <vt:lpstr>Υποσπανδία</vt:lpstr>
      <vt:lpstr>Προβλήματα στύσης</vt:lpstr>
      <vt:lpstr>Διαφάνεια 3</vt:lpstr>
      <vt:lpstr>Ενδοκρινικά και μεταβολικά αίτια </vt:lpstr>
      <vt:lpstr>Διαταραχές της λειτουργίας του θυρεοειδούς (1 από 2)</vt:lpstr>
      <vt:lpstr>Διαταραχές της λειτουργίας του θυρεοειδούς (3 από 3)</vt:lpstr>
      <vt:lpstr>Διαταραχές της λειτουργίας του θυρεοειδούς (2 από 3)</vt:lpstr>
      <vt:lpstr>Διαφάνεια 8</vt:lpstr>
      <vt:lpstr>Ανοσολογικός παράγοντας - ανοσοανδρολογία</vt:lpstr>
      <vt:lpstr>Τα είδη των αυτοαντισωμάτων</vt:lpstr>
      <vt:lpstr>Τρόπος παραγωγής των αυτοαντισωμάτων</vt:lpstr>
      <vt:lpstr>Λόγοι παραγωγής αυτοαντισωμάτων</vt:lpstr>
      <vt:lpstr>Αυτοαντισώματα σε  γυναίκες και άνδρες</vt:lpstr>
      <vt:lpstr>Διαφάνεια 14</vt:lpstr>
      <vt:lpstr>Η συχνότητα των χρωμοσωμιακών ανωμαλιών </vt:lpstr>
      <vt:lpstr>Οι μηχανισμοί πρόκλησης των χρωμοσωμιακών μεταβολών</vt:lpstr>
      <vt:lpstr>Ο καθορισμός του φύλου (2 από 2)</vt:lpstr>
      <vt:lpstr>Ο καθορισμός του φύλου (2 από 2)</vt:lpstr>
      <vt:lpstr>Οι διαταραχές της διαφοροποίησης του φύλου μπορούν να προκαλέσουν</vt:lpstr>
      <vt:lpstr>Oι διαταραχές του φύλου ήταν γνωστές από την αρχαιότητα</vt:lpstr>
      <vt:lpstr>Το σύνδρομο Klinefelter, η συνηθέστερη χρωμοσωμιακή ανωμαλία στον άνδρα</vt:lpstr>
      <vt:lpstr>Διαταραχές σύνθεσης ανδρογόνων</vt:lpstr>
      <vt:lpstr>Το γονίδιο SRY</vt:lpstr>
      <vt:lpstr>Η επίδραση του γονιδίου SRY (η πρωτεΐνη υπάρχει μόνο στον άνδρα) στο καθορισμό του φύλου</vt:lpstr>
      <vt:lpstr>Η διαφοροποίηση του φύλου (άνδρας)</vt:lpstr>
      <vt:lpstr>Διαφάνεια 26</vt:lpstr>
      <vt:lpstr>Οξείες λοιμώξεις των επικουρικών γεννητικών αδένων</vt:lpstr>
      <vt:lpstr>Χρόνιες λοιμώξεις των επικουρικών γεννητικών αδένων</vt:lpstr>
      <vt:lpstr>Συμπτώματα χρόνιων λοιμώξεων στον άνδρα (1 από 3)</vt:lpstr>
      <vt:lpstr>Συμπτώματα χρόνιων λοιμώξεων στον άνδρα (2 από 3)</vt:lpstr>
      <vt:lpstr>Συμπτώματα χρόνιων λοιμώξεων στον άνδρα (3 από 3)</vt:lpstr>
      <vt:lpstr>Τα βακτήρια των επικουρικών γεννητικών αδένων</vt:lpstr>
      <vt:lpstr>Ο μηχανισμός μείωσης της γονιμότητας από παθογόνα βακτήρια</vt:lpstr>
      <vt:lpstr>Η τριχομονάδα του κόλπου  (Trichomonas vaginalis)</vt:lpstr>
      <vt:lpstr>Candida albicans</vt:lpstr>
      <vt:lpstr>Mycoplasma hominis,  Ureoplasma urealyticum</vt:lpstr>
      <vt:lpstr>Chlamydia trachomatis (1 από 2)</vt:lpstr>
      <vt:lpstr>Chlamydia trachomatis (2 από 2)</vt:lpstr>
      <vt:lpstr>Ο κύκλος ζωής του  Chlamydia trachomatis (1 από 2)</vt:lpstr>
      <vt:lpstr>Ο κύκλος ζωής του  Chlamydia trachomatis (2 από 2)</vt:lpstr>
      <vt:lpstr>Εργαστηριακή διάγνωση των χλαμυδίων </vt:lpstr>
      <vt:lpstr>Neisseria gonorrhoeae (1 από 2)</vt:lpstr>
      <vt:lpstr>Neisseria gonorrhoeae (2 από 2)</vt:lpstr>
      <vt:lpstr>Mycobacterium tuberculosis (1 από 2)</vt:lpstr>
      <vt:lpstr>Mycobacterium tuberculosis (2 από 2)</vt:lpstr>
      <vt:lpstr>Treponema pallidium</vt:lpstr>
      <vt:lpstr>Η μόνη αποτελεσματική πρόληψη 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fkaram2</dc:creator>
  <cp:lastModifiedBy>Πέτρος Καρκαλούσος</cp:lastModifiedBy>
  <cp:revision>89</cp:revision>
  <dcterms:created xsi:type="dcterms:W3CDTF">2013-10-01T10:46:57Z</dcterms:created>
  <dcterms:modified xsi:type="dcterms:W3CDTF">2017-10-27T05:05:53Z</dcterms:modified>
</cp:coreProperties>
</file>