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144"/>
  </p:notesMasterIdLst>
  <p:handoutMasterIdLst>
    <p:handoutMasterId r:id="rId145"/>
  </p:handoutMasterIdLst>
  <p:sldIdLst>
    <p:sldId id="392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37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80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76" r:id="rId42"/>
    <p:sldId id="298" r:id="rId43"/>
    <p:sldId id="377" r:id="rId44"/>
    <p:sldId id="300" r:id="rId45"/>
    <p:sldId id="301" r:id="rId46"/>
    <p:sldId id="302" r:id="rId47"/>
    <p:sldId id="303" r:id="rId48"/>
    <p:sldId id="304" r:id="rId49"/>
    <p:sldId id="381" r:id="rId50"/>
    <p:sldId id="306" r:id="rId51"/>
    <p:sldId id="307" r:id="rId52"/>
    <p:sldId id="308" r:id="rId53"/>
    <p:sldId id="309" r:id="rId54"/>
    <p:sldId id="387" r:id="rId55"/>
    <p:sldId id="388" r:id="rId56"/>
    <p:sldId id="389" r:id="rId57"/>
    <p:sldId id="393" r:id="rId58"/>
    <p:sldId id="394" r:id="rId59"/>
    <p:sldId id="399" r:id="rId60"/>
    <p:sldId id="395" r:id="rId61"/>
    <p:sldId id="396" r:id="rId62"/>
    <p:sldId id="397" r:id="rId63"/>
    <p:sldId id="398" r:id="rId64"/>
    <p:sldId id="400" r:id="rId65"/>
    <p:sldId id="401" r:id="rId66"/>
    <p:sldId id="402" r:id="rId67"/>
    <p:sldId id="403" r:id="rId68"/>
    <p:sldId id="404" r:id="rId69"/>
    <p:sldId id="383" r:id="rId70"/>
    <p:sldId id="384" r:id="rId71"/>
    <p:sldId id="385" r:id="rId72"/>
    <p:sldId id="386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78" r:id="rId87"/>
    <p:sldId id="334" r:id="rId88"/>
    <p:sldId id="335" r:id="rId89"/>
    <p:sldId id="336" r:id="rId90"/>
    <p:sldId id="379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6" r:id="rId110"/>
    <p:sldId id="367" r:id="rId111"/>
    <p:sldId id="368" r:id="rId112"/>
    <p:sldId id="369" r:id="rId113"/>
    <p:sldId id="371" r:id="rId114"/>
    <p:sldId id="391" r:id="rId115"/>
    <p:sldId id="390" r:id="rId116"/>
    <p:sldId id="372" r:id="rId117"/>
    <p:sldId id="373" r:id="rId118"/>
    <p:sldId id="428" r:id="rId119"/>
    <p:sldId id="405" r:id="rId120"/>
    <p:sldId id="406" r:id="rId121"/>
    <p:sldId id="407" r:id="rId122"/>
    <p:sldId id="408" r:id="rId123"/>
    <p:sldId id="409" r:id="rId124"/>
    <p:sldId id="410" r:id="rId125"/>
    <p:sldId id="411" r:id="rId126"/>
    <p:sldId id="412" r:id="rId127"/>
    <p:sldId id="413" r:id="rId128"/>
    <p:sldId id="414" r:id="rId129"/>
    <p:sldId id="415" r:id="rId130"/>
    <p:sldId id="416" r:id="rId131"/>
    <p:sldId id="417" r:id="rId132"/>
    <p:sldId id="418" r:id="rId133"/>
    <p:sldId id="419" r:id="rId134"/>
    <p:sldId id="420" r:id="rId135"/>
    <p:sldId id="421" r:id="rId136"/>
    <p:sldId id="422" r:id="rId137"/>
    <p:sldId id="423" r:id="rId138"/>
    <p:sldId id="424" r:id="rId139"/>
    <p:sldId id="425" r:id="rId140"/>
    <p:sldId id="426" r:id="rId141"/>
    <p:sldId id="427" r:id="rId142"/>
    <p:sldId id="257" r:id="rId143"/>
  </p:sldIdLst>
  <p:sldSz cx="9144000" cy="6858000" type="screen4x3"/>
  <p:notesSz cx="7104063" cy="10234613"/>
  <p:custDataLst>
    <p:tags r:id="rId146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6" d="100"/>
          <a:sy n="106" d="100"/>
        </p:scale>
        <p:origin x="-18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27/10/2017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27/10/2017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hase_contrast_microscope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l.wikipedia.org/wiki/%CE%91%CF%81%CF%87%CE%B5%CE%AF%CE%BF:Negative_phase_microscope.jpg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ositive_displacement.jp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ommons.wikimedia.org/wiki/File:Manual_microliterpipette.jpg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42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F34A1B-CFAC-4C95-A30F-FA90143F0532}" type="slidenum">
              <a:rPr lang="el-GR" smtClean="0"/>
              <a:pPr/>
              <a:t>1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087289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 ανοιχτό</a:t>
            </a:r>
            <a:r>
              <a:rPr lang="el-GR" baseline="0" dirty="0" smtClean="0"/>
              <a:t> υλικό (</a:t>
            </a:r>
            <a:r>
              <a:rPr lang="en-US" baseline="0" dirty="0" smtClean="0"/>
              <a:t>incubator, sperm)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2839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http://en.wikipedia.org/wiki/File:Phase_contrast_microscope.jpg</a:t>
            </a:r>
            <a:endParaRPr lang="el-GR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http://el.wikipedia.org/wiki/%CE%91%CF%81%CF%87%CE%B5%CE%AF%CE%BF:Negative_phase_microscope.jpg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739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24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CE36-D225-44AF-A138-4E5332BF30A1}" type="slidenum">
              <a:rPr lang="el-GR" smtClean="0"/>
              <a:pPr/>
              <a:t>20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06809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</a:t>
            </a:r>
            <a:r>
              <a:rPr lang="el-GR" baseline="0" dirty="0" smtClean="0"/>
              <a:t> ανοιχτό υλικό(</a:t>
            </a:r>
            <a:r>
              <a:rPr lang="en-US" baseline="0" dirty="0" smtClean="0"/>
              <a:t>mechanical cell counter</a:t>
            </a:r>
            <a:r>
              <a:rPr lang="el-GR" baseline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4790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Να γίνει</a:t>
            </a:r>
            <a:r>
              <a:rPr lang="el-GR" baseline="0" dirty="0" smtClean="0"/>
              <a:t> έλεγχος στην αρίθμηση που ακολουθεί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88484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positive displacement pipette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http://en.wikipedia.org/wiki/File:Positive_displacement.jpg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http://commons.wikimedia.org/wiki/File:Manual_microliterpipette.jpg</a:t>
            </a:r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7979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06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541ED-509F-4ECF-93D7-4E5E7B08689E}" type="slidenum">
              <a:rPr lang="el-GR" smtClean="0"/>
              <a:pPr/>
              <a:t>44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422761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75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7489C-081E-4DC2-AB59-09A4CDF8AC3B}" type="slidenum">
              <a:rPr lang="el-GR" smtClean="0"/>
              <a:pPr/>
              <a:t>50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28891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6"/>
            <a:ext cx="5683250" cy="4605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65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F0CC2-7B9C-49E1-A26B-03A0FB6F6420}" type="slidenum">
              <a:rPr lang="el-GR" smtClean="0"/>
              <a:pPr/>
              <a:t>58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92635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86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61DF72-386E-424B-840B-8801F10EBD09}" type="slidenum">
              <a:rPr lang="el-GR" smtClean="0"/>
              <a:pPr/>
              <a:t>73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9601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53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2E4C4-8068-432A-A675-52C7EEBA9645}" type="slidenum">
              <a:rPr lang="el-GR" smtClean="0"/>
              <a:pPr/>
              <a:t>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534489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96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E7526-42D2-4FF9-86DB-A366CEDD6E84}" type="slidenum">
              <a:rPr lang="el-GR" smtClean="0"/>
              <a:pPr/>
              <a:t>77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80649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1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497AA-71FF-4235-9197-BCF01ABAD48D}" type="slidenum">
              <a:rPr lang="el-GR" smtClean="0"/>
              <a:pPr/>
              <a:t>78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80337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27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0DAAE-BE78-46C2-BE2A-2EFF284A54D3}" type="slidenum">
              <a:rPr lang="el-GR" smtClean="0"/>
              <a:pPr/>
              <a:t>79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174435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37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ED412-8C2D-4E1C-8237-F1B8F4141185}" type="slidenum">
              <a:rPr lang="el-GR" smtClean="0"/>
              <a:pPr/>
              <a:t>80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319494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475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5B654-2327-4D31-8CDA-02BDCCF85B11}" type="slidenum">
              <a:rPr lang="el-GR" smtClean="0"/>
              <a:pPr/>
              <a:t>81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205622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229E3-0C44-4F5C-98D4-FA8936FEBC3B}" type="slidenum">
              <a:rPr lang="el-GR" smtClean="0"/>
              <a:pPr/>
              <a:t>82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315690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68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7572D-8549-4DDA-8EAD-D6222633DD5F}" type="slidenum">
              <a:rPr lang="el-GR" smtClean="0"/>
              <a:pPr/>
              <a:t>83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421323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78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80751-6D7B-43EB-9BEE-75A02F33729C}" type="slidenum">
              <a:rPr lang="el-GR" smtClean="0"/>
              <a:pPr/>
              <a:t>84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006069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78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80751-6D7B-43EB-9BEE-75A02F33729C}" type="slidenum">
              <a:rPr lang="el-GR" smtClean="0"/>
              <a:pPr/>
              <a:t>85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046436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88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F31ACC-24E2-4D81-A53A-B42FCEC640FA}" type="slidenum">
              <a:rPr lang="el-GR" smtClean="0"/>
              <a:pPr/>
              <a:t>86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650421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63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9C9B94-5C6D-411D-A8AF-CE94DB825EBB}" type="slidenum">
              <a:rPr lang="el-GR" smtClean="0"/>
              <a:pPr/>
              <a:t>3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720966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798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FAA9F-250C-4A38-8748-324B7CE55B10}" type="slidenum">
              <a:rPr lang="el-GR" smtClean="0"/>
              <a:pPr/>
              <a:t>87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776603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09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6AAB2-F874-4922-8BDA-70C039AD1F97}" type="slidenum">
              <a:rPr lang="el-GR" smtClean="0"/>
              <a:pPr/>
              <a:t>88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939546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09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6AAB2-F874-4922-8BDA-70C039AD1F97}" type="slidenum">
              <a:rPr lang="el-GR" smtClean="0"/>
              <a:pPr/>
              <a:t>89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302897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19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F4025-9DA5-413C-8EAE-7BFF96E3D050}" type="slidenum">
              <a:rPr lang="el-GR" smtClean="0"/>
              <a:pPr/>
              <a:t>90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551924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29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A0ACE-CD56-4941-B70B-54BC976EACFF}" type="slidenum">
              <a:rPr lang="el-GR" smtClean="0"/>
              <a:pPr/>
              <a:t>91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782383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39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CF63C8-7381-405B-831F-EDA05C316FBF}" type="slidenum">
              <a:rPr lang="el-GR" smtClean="0"/>
              <a:pPr/>
              <a:t>92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56153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49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3B1B2-7EEA-4093-A34F-4A80204B7919}" type="slidenum">
              <a:rPr lang="el-GR" smtClean="0"/>
              <a:pPr/>
              <a:t>93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839008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B092A8-1690-44A2-962C-0CE957767801}" type="slidenum">
              <a:rPr lang="el-GR" smtClean="0"/>
              <a:pPr/>
              <a:t>94</a:t>
            </a:fld>
            <a:endParaRPr lang="el-GR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602716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70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8EDA6-C2E0-4B4C-848D-3B4CD2869242}" type="slidenum">
              <a:rPr lang="el-GR" smtClean="0"/>
              <a:pPr/>
              <a:t>95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933384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80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D6848-324C-4F1E-985D-B8575E0FE867}" type="slidenum">
              <a:rPr lang="el-GR" smtClean="0"/>
              <a:pPr/>
              <a:t>96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49150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73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F0AB3-7DD9-41A5-82EB-B865D273506F}" type="slidenum">
              <a:rPr lang="el-GR" smtClean="0"/>
              <a:pPr/>
              <a:t>5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632826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890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0B3BC-F123-4A98-B636-D58F82AC7741}" type="slidenum">
              <a:rPr lang="el-GR" smtClean="0"/>
              <a:pPr/>
              <a:t>98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3736015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952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AC85-2860-4861-8D31-09765934B571}" type="slidenum">
              <a:rPr lang="el-GR" smtClean="0"/>
              <a:pPr/>
              <a:t>102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8005291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952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AC85-2860-4861-8D31-09765934B571}" type="slidenum">
              <a:rPr lang="el-GR" smtClean="0"/>
              <a:pPr/>
              <a:t>117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800529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83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BB023-0CD4-44F4-9D06-4B608E339EDD}" type="slidenum">
              <a:rPr lang="el-GR" smtClean="0"/>
              <a:pPr/>
              <a:t>6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76994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93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41A5C-A0C7-4241-AE84-40DCABBC6BEF}" type="slidenum">
              <a:rPr lang="el-GR" smtClean="0"/>
              <a:pPr/>
              <a:t>7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82605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593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41A5C-A0C7-4241-AE84-40DCABBC6BEF}" type="slidenum">
              <a:rPr lang="el-GR" smtClean="0"/>
              <a:pPr/>
              <a:t>8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8220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04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249AB-6F1A-4AFB-8937-D80FF09DFC4F}" type="slidenum">
              <a:rPr lang="el-GR" smtClean="0"/>
              <a:pPr/>
              <a:t>9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424574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2 - Θέση σημειώσεων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l-GR" smtClean="0"/>
          </a:p>
        </p:txBody>
      </p:sp>
      <p:sp>
        <p:nvSpPr>
          <p:cNvPr id="61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D0D1C-2BC6-423D-921A-22A69661046F}" type="slidenum">
              <a:rPr lang="el-GR" smtClean="0"/>
              <a:pPr/>
              <a:t>10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12230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7637-0A55-48BD-8F88-3C7C6FC7E7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8008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77EC3-1F1B-4274-A5ED-91FA165901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551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9B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nd/2.0/deed.en" TargetMode="External"/><Relationship Id="rId4" Type="http://schemas.openxmlformats.org/officeDocument/2006/relationships/hyperlink" Target="http://www.flickr.com/photos/pinprick/85047424/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ERVER\Volume_1\Documents\Books\Icons%20of%20Biological%20Fluids\&#931;&#960;&#941;&#961;&#956;&#945;\&#922;&#943;&#957;&#951;&#963;&#951;%20&#963;&#960;&#941;&#961;&#956;&#945;&#964;&#959;&#962;.wm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Saperau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creativecommons.org/licenses/by-sa/3.0/deed.e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deed.e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0" dirty="0" smtClean="0"/>
              <a:t>       </a:t>
            </a:r>
            <a:r>
              <a:rPr lang="el-GR" sz="3200" b="0" dirty="0" smtClean="0"/>
              <a:t>Θεωρία </a:t>
            </a:r>
            <a:r>
              <a:rPr lang="el-GR" sz="3200" dirty="0" smtClean="0"/>
              <a:t>Μεθόδων Υποβοηθούμενης Αναπαραγωγής</a:t>
            </a:r>
            <a:endParaRPr lang="el-GR" sz="3200" dirty="0"/>
          </a:p>
        </p:txBody>
      </p:sp>
      <p:sp>
        <p:nvSpPr>
          <p:cNvPr id="9" name="Υπότιτλος 2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7776863" cy="2140223"/>
          </a:xfrm>
        </p:spPr>
        <p:txBody>
          <a:bodyPr>
            <a:no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Ενότητα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5: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b="1" dirty="0" smtClean="0">
                <a:solidFill>
                  <a:schemeClr val="tx1"/>
                </a:solidFill>
              </a:rPr>
              <a:t>Ο </a:t>
            </a:r>
            <a:r>
              <a:rPr lang="el-GR" b="1" dirty="0" smtClean="0"/>
              <a:t>εργαστηριακός έλεγχος του άνδρα</a:t>
            </a:r>
            <a:endParaRPr lang="el-GR" sz="2400" b="1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l-GR" sz="2400" dirty="0" smtClean="0">
                <a:solidFill>
                  <a:schemeClr val="tx1"/>
                </a:solidFill>
              </a:rPr>
              <a:t>Πέτρος </a:t>
            </a:r>
            <a:r>
              <a:rPr lang="el-GR" sz="2400" dirty="0" err="1">
                <a:solidFill>
                  <a:schemeClr val="tx1"/>
                </a:solidFill>
              </a:rPr>
              <a:t>Καρκαλούσος</a:t>
            </a:r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dirty="0" smtClean="0">
                <a:solidFill>
                  <a:schemeClr val="tx1"/>
                </a:solidFill>
              </a:rPr>
              <a:t>Επίκουρος καθηγητής κλινικής χημείας</a:t>
            </a:r>
            <a:endParaRPr lang="el-GR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5" name="4 -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53285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5733256"/>
            <a:ext cx="1971675" cy="70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Φυσικοί χαρακτήρες του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002567" y="1196752"/>
            <a:ext cx="702581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n-US" sz="2400" b="1" dirty="0">
                <a:solidFill>
                  <a:srgbClr val="9B0000"/>
                </a:solidFill>
                <a:latin typeface="+mn-lt"/>
              </a:rPr>
              <a:t>pH</a:t>
            </a:r>
            <a:r>
              <a:rPr lang="en-US" sz="2400" dirty="0">
                <a:latin typeface="+mn-lt"/>
              </a:rPr>
              <a:t> (&gt; 7,2</a:t>
            </a:r>
            <a:r>
              <a:rPr lang="en-US" sz="2400" dirty="0" smtClean="0">
                <a:latin typeface="+mn-lt"/>
              </a:rPr>
              <a:t>)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Όψη </a:t>
            </a:r>
            <a:r>
              <a:rPr lang="el-GR" sz="2400" dirty="0">
                <a:latin typeface="+mn-lt"/>
              </a:rPr>
              <a:t>(γαλακτώδης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Χροιά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τεφρόχροη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Οσμή</a:t>
            </a:r>
            <a:r>
              <a:rPr lang="el-GR" sz="2400" b="1" dirty="0">
                <a:solidFill>
                  <a:srgbClr val="CC33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(ιδιάζουσα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Ιξώδες ή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γλοιότητα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(φυσιολογική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Ρευστοποίηση</a:t>
            </a:r>
            <a:r>
              <a:rPr lang="el-GR" sz="2400" dirty="0">
                <a:latin typeface="+mn-lt"/>
              </a:rPr>
              <a:t> (μέσα σε 60 λεπτά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Όγκος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</a:t>
            </a:r>
            <a:r>
              <a:rPr lang="el-GR" sz="2400" dirty="0"/>
              <a:t>≥ 2</a:t>
            </a:r>
            <a:r>
              <a:rPr lang="en-US" sz="2400" dirty="0"/>
              <a:t> </a:t>
            </a:r>
            <a:r>
              <a:rPr lang="en-US" sz="2400" dirty="0" smtClean="0"/>
              <a:t>mL</a:t>
            </a:r>
            <a:r>
              <a:rPr lang="en-US" sz="2400" dirty="0" smtClean="0">
                <a:latin typeface="+mn-lt"/>
              </a:rPr>
              <a:t>)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800100" lvl="1" indent="-342900">
              <a:spcBef>
                <a:spcPts val="1200"/>
              </a:spcBef>
              <a:buFontTx/>
              <a:buChar char="•"/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Υποσπερμία</a:t>
            </a:r>
            <a:r>
              <a:rPr lang="el-GR" sz="2400" dirty="0">
                <a:latin typeface="+mn-lt"/>
              </a:rPr>
              <a:t> &lt; 2 </a:t>
            </a:r>
            <a:r>
              <a:rPr lang="en-US" sz="2400" dirty="0" err="1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800100" lvl="1" indent="-342900">
              <a:spcBef>
                <a:spcPts val="1200"/>
              </a:spcBef>
              <a:buFontTx/>
              <a:buChar char="•"/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Υπερσπερμία</a:t>
            </a:r>
            <a:r>
              <a:rPr lang="el-GR" sz="2400" dirty="0">
                <a:latin typeface="+mn-lt"/>
              </a:rPr>
              <a:t> &gt; 7 </a:t>
            </a:r>
            <a:r>
              <a:rPr lang="en-US" sz="2400" dirty="0" err="1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800100" lvl="1" indent="-342900">
              <a:spcBef>
                <a:spcPts val="1200"/>
              </a:spcBef>
              <a:buFontTx/>
              <a:buChar char="•"/>
            </a:pPr>
            <a:r>
              <a:rPr lang="en-US" sz="2400" b="1" dirty="0">
                <a:solidFill>
                  <a:srgbClr val="9B0000"/>
                </a:solidFill>
                <a:latin typeface="+mn-lt"/>
              </a:rPr>
              <a:t>A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σπερμία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Πλήρη απουσία </a:t>
            </a:r>
            <a:r>
              <a:rPr lang="el-GR" sz="2400" dirty="0" smtClean="0">
                <a:latin typeface="+mn-lt"/>
              </a:rPr>
              <a:t>σπέρματος.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23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l-GR" dirty="0" err="1"/>
              <a:t>εχνική</a:t>
            </a:r>
            <a:r>
              <a:rPr lang="el-GR" dirty="0"/>
              <a:t> πολυχρωματικού </a:t>
            </a:r>
            <a:r>
              <a:rPr lang="en-US" dirty="0"/>
              <a:t>F.I.S.H</a:t>
            </a:r>
            <a:r>
              <a:rPr lang="en-US" dirty="0" smtClean="0"/>
              <a:t>,</a:t>
            </a:r>
            <a:endParaRPr lang="el-GR" dirty="0"/>
          </a:p>
        </p:txBody>
      </p:sp>
      <p:sp>
        <p:nvSpPr>
          <p:cNvPr id="39938" name="1 - Ορθογώνιο"/>
          <p:cNvSpPr>
            <a:spLocks noChangeArrowheads="1"/>
          </p:cNvSpPr>
          <p:nvPr/>
        </p:nvSpPr>
        <p:spPr bwMode="auto">
          <a:xfrm>
            <a:off x="642938" y="1412776"/>
            <a:ext cx="792956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l-GR" sz="2400" dirty="0">
                <a:latin typeface="+mn-lt"/>
              </a:rPr>
              <a:t>Η τεχνική F.I.S.H. έχει χρησιμοποιηθεί για τον προσδιορισμό του φύλου, για την διάγνωση παθήσεων που οφείλονται σε φυλοσύνδετα υπολειπόμενα γονίδια (π.χ. αιμορροφιλία), </a:t>
            </a:r>
            <a:r>
              <a:rPr lang="el-GR" sz="2400" dirty="0" err="1">
                <a:latin typeface="+mn-lt"/>
              </a:rPr>
              <a:t>ανευπλοειδιών</a:t>
            </a:r>
            <a:r>
              <a:rPr lang="el-GR" sz="2400" dirty="0">
                <a:latin typeface="+mn-lt"/>
              </a:rPr>
              <a:t> (π.χ. σύνδρομο </a:t>
            </a:r>
            <a:r>
              <a:rPr lang="el-GR" sz="2400" dirty="0" err="1">
                <a:latin typeface="+mn-lt"/>
              </a:rPr>
              <a:t>Down</a:t>
            </a:r>
            <a:r>
              <a:rPr lang="el-GR" sz="2400" dirty="0">
                <a:latin typeface="+mn-lt"/>
              </a:rPr>
              <a:t>) και </a:t>
            </a:r>
            <a:r>
              <a:rPr lang="el-GR" sz="2400" dirty="0" err="1">
                <a:latin typeface="+mn-lt"/>
              </a:rPr>
              <a:t>χρωμοσωμικών</a:t>
            </a:r>
            <a:r>
              <a:rPr lang="el-GR" sz="2400" dirty="0">
                <a:latin typeface="+mn-lt"/>
              </a:rPr>
              <a:t> μετατοπίσεων. </a:t>
            </a: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Οι </a:t>
            </a:r>
            <a:r>
              <a:rPr lang="el-GR" sz="2400" dirty="0">
                <a:latin typeface="+mn-lt"/>
              </a:rPr>
              <a:t>παθήσεις που οφείλονται σε μεταλλάξεις υπολειπόμενων φυλοσύνδετων γονιδίων που εδράζονται στο Χ χρωμόσωμα συνήθως κληροδοτούνται από τη μητέρα στο γιο.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503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97806"/>
          </a:xfrm>
        </p:spPr>
        <p:txBody>
          <a:bodyPr>
            <a:noAutofit/>
          </a:bodyPr>
          <a:lstStyle/>
          <a:p>
            <a:r>
              <a:rPr lang="el-GR" dirty="0"/>
              <a:t>Εντοπισμός </a:t>
            </a:r>
            <a:r>
              <a:rPr lang="el-GR" dirty="0" err="1"/>
              <a:t>μικροελλείψεων</a:t>
            </a:r>
            <a:r>
              <a:rPr lang="el-GR" dirty="0"/>
              <a:t> του Υ </a:t>
            </a:r>
            <a:r>
              <a:rPr lang="el-GR" dirty="0" smtClean="0"/>
              <a:t>χρωμοσώματος</a:t>
            </a:r>
            <a:endParaRPr lang="el-GR" dirty="0"/>
          </a:p>
        </p:txBody>
      </p:sp>
      <p:sp>
        <p:nvSpPr>
          <p:cNvPr id="40963" name="2 - Ορθογώνιο"/>
          <p:cNvSpPr>
            <a:spLocks noChangeArrowheads="1"/>
          </p:cNvSpPr>
          <p:nvPr/>
        </p:nvSpPr>
        <p:spPr bwMode="auto">
          <a:xfrm>
            <a:off x="511815" y="1340768"/>
            <a:ext cx="8318698" cy="149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 sz="2400" dirty="0">
                <a:latin typeface="+mn-lt"/>
              </a:rPr>
              <a:t>Η έλλειψη τμημάτων του Υ χρωμοσώματος </a:t>
            </a:r>
            <a:r>
              <a:rPr lang="el-GR" sz="2400" dirty="0" smtClean="0">
                <a:latin typeface="+mn-lt"/>
              </a:rPr>
              <a:t>(μακρύς </a:t>
            </a:r>
            <a:r>
              <a:rPr lang="el-GR" sz="2400" dirty="0" err="1" smtClean="0">
                <a:latin typeface="+mn-lt"/>
              </a:rPr>
              <a:t>βραχίοντας</a:t>
            </a:r>
            <a:r>
              <a:rPr lang="el-GR" sz="2400" dirty="0" smtClean="0">
                <a:latin typeface="+mn-lt"/>
              </a:rPr>
              <a:t>) είναι αυξημένη </a:t>
            </a:r>
            <a:r>
              <a:rPr lang="el-GR" sz="2400" dirty="0">
                <a:latin typeface="+mn-lt"/>
              </a:rPr>
              <a:t>σε </a:t>
            </a:r>
            <a:r>
              <a:rPr lang="el-GR" sz="2400" dirty="0" err="1">
                <a:latin typeface="+mn-lt"/>
              </a:rPr>
              <a:t>ολιγοασθε</a:t>
            </a:r>
            <a:r>
              <a:rPr lang="en-US" sz="2400" dirty="0">
                <a:latin typeface="+mn-lt"/>
              </a:rPr>
              <a:t>-</a:t>
            </a:r>
            <a:r>
              <a:rPr lang="el-GR" sz="2400" dirty="0" err="1">
                <a:latin typeface="+mn-lt"/>
              </a:rPr>
              <a:t>νοσπερμικούς</a:t>
            </a:r>
            <a:r>
              <a:rPr lang="el-GR" sz="2400" dirty="0">
                <a:latin typeface="+mn-lt"/>
              </a:rPr>
              <a:t> και </a:t>
            </a:r>
            <a:r>
              <a:rPr lang="el-GR" sz="2400" dirty="0" err="1">
                <a:latin typeface="+mn-lt"/>
              </a:rPr>
              <a:t>αζωοσπερμικούς</a:t>
            </a:r>
            <a:r>
              <a:rPr lang="el-GR" sz="2400" dirty="0">
                <a:latin typeface="+mn-lt"/>
              </a:rPr>
              <a:t> άνδρες. </a:t>
            </a:r>
            <a:r>
              <a:rPr lang="el-GR" sz="2400" dirty="0" smtClean="0">
                <a:latin typeface="+mn-lt"/>
              </a:rPr>
              <a:t>Αναζητούνται </a:t>
            </a:r>
            <a:r>
              <a:rPr lang="el-GR" sz="2400" dirty="0">
                <a:latin typeface="+mn-lt"/>
              </a:rPr>
              <a:t>με μεθόδους </a:t>
            </a:r>
            <a:r>
              <a:rPr lang="en-US" sz="2400" dirty="0">
                <a:latin typeface="+mn-lt"/>
              </a:rPr>
              <a:t>PCR.</a:t>
            </a:r>
            <a:endParaRPr lang="el-GR" sz="2400" dirty="0">
              <a:latin typeface="+mn-lt"/>
            </a:endParaRPr>
          </a:p>
        </p:txBody>
      </p:sp>
      <p:pic>
        <p:nvPicPr>
          <p:cNvPr id="40962" name="Picture 2" descr="http://www.biogenetics.gr/images/PCR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08" y="3002395"/>
            <a:ext cx="4786313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711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Εξετάσεις </a:t>
            </a:r>
            <a:r>
              <a:rPr lang="en-US" dirty="0"/>
              <a:t>POC 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539552" y="1258009"/>
            <a:ext cx="8217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Γ</a:t>
            </a:r>
            <a:r>
              <a:rPr lang="el-GR" sz="2400" dirty="0" smtClean="0">
                <a:latin typeface="+mn-lt"/>
              </a:rPr>
              <a:t>ια προσδιορισμό κινητικότητας και αριθμού σπερματοζωαρίων.</a:t>
            </a:r>
            <a:endParaRPr lang="el-GR" sz="2400" dirty="0">
              <a:latin typeface="+mn-lt"/>
            </a:endParaRPr>
          </a:p>
        </p:txBody>
      </p:sp>
      <p:pic>
        <p:nvPicPr>
          <p:cNvPr id="38914" name="Picture 2" descr="fertilityscore_packsh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4041846" cy="2929111"/>
          </a:xfrm>
          <a:prstGeom prst="rect">
            <a:avLst/>
          </a:prstGeom>
          <a:noFill/>
        </p:spPr>
      </p:pic>
      <p:pic>
        <p:nvPicPr>
          <p:cNvPr id="4" name="3 - Εικόνα" descr="http://www.testcountry.com/images/products/1103_b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33215"/>
            <a:ext cx="29523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690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52128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Οι αναλυτές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771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dirty="0" smtClean="0"/>
              <a:t>Συστήματα </a:t>
            </a:r>
            <a:r>
              <a:rPr lang="en-US" dirty="0" smtClean="0"/>
              <a:t>CASA </a:t>
            </a:r>
            <a:r>
              <a:rPr lang="en-US" sz="3600" b="0" dirty="0" smtClean="0"/>
              <a:t>(1 </a:t>
            </a:r>
            <a:r>
              <a:rPr lang="el-GR" sz="3600" b="0" dirty="0" smtClean="0"/>
              <a:t>από 2)</a:t>
            </a:r>
            <a:endParaRPr lang="el-GR" sz="3600" b="0" dirty="0"/>
          </a:p>
        </p:txBody>
      </p:sp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4247778" y="1340768"/>
            <a:ext cx="489622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για συστήματα </a:t>
            </a:r>
            <a:r>
              <a:rPr lang="el-GR" sz="2400" dirty="0" smtClean="0">
                <a:latin typeface="+mn-lt"/>
              </a:rPr>
              <a:t>εκτίμησης </a:t>
            </a:r>
            <a:r>
              <a:rPr lang="en-US" sz="2400" dirty="0" smtClean="0">
                <a:latin typeface="+mn-lt"/>
              </a:rPr>
              <a:t>:</a:t>
            </a:r>
            <a:r>
              <a:rPr lang="el-GR" sz="2400" dirty="0" smtClean="0">
                <a:latin typeface="+mn-lt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+mn-lt"/>
              </a:rPr>
              <a:t>Κινητικότητας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+mn-lt"/>
              </a:rPr>
              <a:t>Μορφολογίας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+mn-lt"/>
              </a:rPr>
              <a:t>Συγκέντρωσης σπερματοζωαρίων </a:t>
            </a:r>
            <a:endParaRPr lang="en-US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+mn-lt"/>
              </a:rPr>
              <a:t>Ζωτικότητας</a:t>
            </a:r>
            <a:endParaRPr lang="el-GR" sz="2400" dirty="0">
              <a:latin typeface="+mn-lt"/>
            </a:endParaRPr>
          </a:p>
        </p:txBody>
      </p:sp>
      <p:pic>
        <p:nvPicPr>
          <p:cNvPr id="3075" name="Picture 9" descr="UltiMate Analyzer"/>
          <p:cNvPicPr>
            <a:picLocks noChangeAspect="1" noChangeArrowheads="1"/>
          </p:cNvPicPr>
          <p:nvPr/>
        </p:nvPicPr>
        <p:blipFill rotWithShape="1">
          <a:blip r:embed="rId2" cstate="print"/>
          <a:srcRect t="4586" b="5378"/>
          <a:stretch/>
        </p:blipFill>
        <p:spPr bwMode="auto">
          <a:xfrm>
            <a:off x="179512" y="476672"/>
            <a:ext cx="2479370" cy="296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724"/>
          <p:cNvPicPr>
            <a:picLocks noChangeAspect="1" noChangeArrowheads="1"/>
          </p:cNvPicPr>
          <p:nvPr/>
        </p:nvPicPr>
        <p:blipFill rotWithShape="1">
          <a:blip r:embed="rId3" cstate="print"/>
          <a:srcRect l="3683" t="3394" r="3501" b="5293"/>
          <a:stretch/>
        </p:blipFill>
        <p:spPr bwMode="auto">
          <a:xfrm>
            <a:off x="107505" y="3501008"/>
            <a:ext cx="4247518" cy="33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650038" y="6467683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383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Συστήματα </a:t>
            </a:r>
            <a:r>
              <a:rPr lang="en-US" dirty="0" smtClean="0"/>
              <a:t>CASA </a:t>
            </a:r>
            <a:r>
              <a:rPr lang="en-US" sz="3600" b="0" dirty="0" smtClean="0"/>
              <a:t>(</a:t>
            </a:r>
            <a:r>
              <a:rPr lang="el-GR" sz="3600" b="0" dirty="0" smtClean="0"/>
              <a:t>2</a:t>
            </a:r>
            <a:r>
              <a:rPr lang="en-US" sz="3600" b="0" dirty="0" smtClean="0"/>
              <a:t> </a:t>
            </a:r>
            <a:r>
              <a:rPr lang="el-GR" sz="3600" b="0" dirty="0" smtClean="0"/>
              <a:t>από 2)</a:t>
            </a:r>
            <a:endParaRPr lang="el-GR" dirty="0"/>
          </a:p>
        </p:txBody>
      </p:sp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0" y="1241296"/>
            <a:ext cx="6985000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03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24136"/>
          </a:xfrm>
        </p:spPr>
        <p:txBody>
          <a:bodyPr>
            <a:noAutofit/>
          </a:bodyPr>
          <a:lstStyle/>
          <a:p>
            <a:r>
              <a:rPr lang="el-GR" dirty="0"/>
              <a:t>Ο θάλαμος μέτρησης αριθμού σπερματοζωαρίων </a:t>
            </a:r>
            <a:r>
              <a:rPr lang="el-GR" dirty="0" err="1" smtClean="0"/>
              <a:t>Makler</a:t>
            </a:r>
            <a:endParaRPr lang="el-GR" dirty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02149" y="1556792"/>
            <a:ext cx="5328592" cy="46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για ειδικό θάλαμο μέτρησης σπερματοζωαρίων ο οποίος επιτρέπει στα σπερματοζωάρια να κινούνται.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Τοποθετείται κάτω από μικροσκόπιο.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Το δείγμα τοποθετείται χωρίς αραίωση.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Χρησιμοποιείται για την εκτίμηση του αριθμού, της κινητικότητας, της μορφολογίας και της ζωτικότητας των σπερματοζωαρίων.</a:t>
            </a:r>
          </a:p>
        </p:txBody>
      </p:sp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9882" y="1581133"/>
            <a:ext cx="22383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520" y="3309825"/>
            <a:ext cx="3273425" cy="3386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855561" y="6321424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204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Ο τρόπος τοποθέτησης του δείγματος στην πλάκα </a:t>
            </a:r>
            <a:r>
              <a:rPr lang="el-GR" dirty="0" err="1" smtClean="0"/>
              <a:t>Makler</a:t>
            </a:r>
            <a:endParaRPr lang="el-GR" dirty="0"/>
          </a:p>
        </p:txBody>
      </p:sp>
      <p:pic>
        <p:nvPicPr>
          <p:cNvPr id="6146" name="Picture 5" descr="mcc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800"/>
            <a:ext cx="381635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4347394"/>
            <a:ext cx="36004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36912"/>
            <a:ext cx="39608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3697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product_3_2_2_b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3" y="1934378"/>
            <a:ext cx="5058298" cy="377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5576887" y="1934378"/>
            <a:ext cx="34194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Μπάρα </a:t>
            </a:r>
            <a:r>
              <a:rPr lang="el-GR" sz="2400" dirty="0" smtClean="0">
                <a:latin typeface="+mn-lt"/>
              </a:rPr>
              <a:t>εργαλείων,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Δημογραφικά στοιχεία </a:t>
            </a:r>
            <a:r>
              <a:rPr lang="el-GR" sz="2400" dirty="0" smtClean="0">
                <a:latin typeface="+mn-lt"/>
              </a:rPr>
              <a:t>ασθενούς,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Μέσες τιμές </a:t>
            </a:r>
            <a:r>
              <a:rPr lang="el-GR" sz="2400" dirty="0" smtClean="0">
                <a:latin typeface="+mn-lt"/>
              </a:rPr>
              <a:t>ασθενούς,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Ιστόγραμμα,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Σχεδιάγραμμα κίνησης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Ζωντανό </a:t>
            </a:r>
            <a:r>
              <a:rPr lang="en-US" sz="2400" dirty="0" smtClean="0">
                <a:latin typeface="+mn-lt"/>
              </a:rPr>
              <a:t>video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7173" name="Line 10"/>
          <p:cNvSpPr>
            <a:spLocks noChangeShapeType="1"/>
          </p:cNvSpPr>
          <p:nvPr/>
        </p:nvSpPr>
        <p:spPr bwMode="auto">
          <a:xfrm flipH="1" flipV="1">
            <a:off x="3347863" y="2132856"/>
            <a:ext cx="2229022" cy="7200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 flipH="1">
            <a:off x="917463" y="2780929"/>
            <a:ext cx="4659421" cy="72008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75" name="Line 12"/>
          <p:cNvSpPr>
            <a:spLocks noChangeShapeType="1"/>
          </p:cNvSpPr>
          <p:nvPr/>
        </p:nvSpPr>
        <p:spPr bwMode="auto">
          <a:xfrm flipH="1">
            <a:off x="2123725" y="3646034"/>
            <a:ext cx="3453161" cy="7904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76" name="Line 13"/>
          <p:cNvSpPr>
            <a:spLocks noChangeShapeType="1"/>
          </p:cNvSpPr>
          <p:nvPr/>
        </p:nvSpPr>
        <p:spPr bwMode="auto">
          <a:xfrm flipH="1">
            <a:off x="541069" y="4221088"/>
            <a:ext cx="5035817" cy="64777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77" name="Line 14"/>
          <p:cNvSpPr>
            <a:spLocks noChangeShapeType="1"/>
          </p:cNvSpPr>
          <p:nvPr/>
        </p:nvSpPr>
        <p:spPr bwMode="auto">
          <a:xfrm flipH="1">
            <a:off x="2051719" y="4725144"/>
            <a:ext cx="3525166" cy="21674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78" name="Line 15"/>
          <p:cNvSpPr>
            <a:spLocks noChangeShapeType="1"/>
          </p:cNvSpPr>
          <p:nvPr/>
        </p:nvSpPr>
        <p:spPr bwMode="auto">
          <a:xfrm flipH="1" flipV="1">
            <a:off x="4003111" y="3725078"/>
            <a:ext cx="1573775" cy="186416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Σύστημα CASA για προσδιορισμό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219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Ιστόγραμμα κατανομής μέτρησης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pic>
        <p:nvPicPr>
          <p:cNvPr id="9218" name="Picture 5" descr="screensh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182" y="1264636"/>
            <a:ext cx="6751637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404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Ποια μέτρηση πρέπει να γίνει πρώτη στο δείγμα σπέρματος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7544" y="1392004"/>
            <a:ext cx="80999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Απάντηση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n-US" sz="2400" dirty="0" smtClean="0">
                <a:latin typeface="+mn-lt"/>
              </a:rPr>
              <a:t>H </a:t>
            </a:r>
            <a:r>
              <a:rPr lang="el-GR" sz="2400" dirty="0">
                <a:latin typeface="+mn-lt"/>
              </a:rPr>
              <a:t>μέτρηση του </a:t>
            </a:r>
            <a:r>
              <a:rPr lang="en-US" sz="2400" dirty="0" smtClean="0">
                <a:latin typeface="+mn-lt"/>
              </a:rPr>
              <a:t>pH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467543" y="1849204"/>
            <a:ext cx="809999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000" dirty="0"/>
              <a:t>Αμέσως μετά την λήψη αυξάνει λόγω εξάτμισης </a:t>
            </a:r>
            <a:r>
              <a:rPr lang="en-US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l-GR" sz="2000" dirty="0"/>
              <a:t>και δέσμευσης ιόντων Η</a:t>
            </a:r>
            <a:r>
              <a:rPr lang="el-GR" sz="2000" baseline="30000" dirty="0"/>
              <a:t>+ </a:t>
            </a:r>
            <a:r>
              <a:rPr lang="el-GR" sz="2000" dirty="0"/>
              <a:t>οπότε παράγονται ρίζες </a:t>
            </a:r>
            <a:r>
              <a:rPr lang="en-US" sz="2000" dirty="0"/>
              <a:t>HCO</a:t>
            </a:r>
            <a:r>
              <a:rPr lang="en-US" sz="2000" baseline="-25000" dirty="0"/>
              <a:t>3</a:t>
            </a:r>
            <a:r>
              <a:rPr lang="en-US" sz="2000" baseline="30000" dirty="0"/>
              <a:t>-</a:t>
            </a:r>
            <a:r>
              <a:rPr lang="en-US" sz="2000" dirty="0"/>
              <a:t>.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000" dirty="0"/>
              <a:t>Αργότερα ελαττώνεται λόγω παραγωγής γαλακτικού οξέος.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3" y="3284984"/>
            <a:ext cx="7848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Η </a:t>
            </a:r>
            <a:r>
              <a:rPr lang="el-GR" sz="2000" dirty="0" smtClean="0"/>
              <a:t>εξέταση των φυσικών χαρακτήρων πρέπει να ολοκληρωθεί μέσα σε μία ώρα.</a:t>
            </a:r>
            <a:endParaRPr lang="el-GR" sz="2000" dirty="0"/>
          </a:p>
        </p:txBody>
      </p:sp>
      <p:pic>
        <p:nvPicPr>
          <p:cNvPr id="11" name="Picture 2" descr="C:\Users\alex\Desktop\85047424_2f599dd2c5_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94" t="643" r="-4519" b="5686"/>
          <a:stretch/>
        </p:blipFill>
        <p:spPr bwMode="auto">
          <a:xfrm>
            <a:off x="3222326" y="3803373"/>
            <a:ext cx="2699349" cy="243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/>
          <p:nvPr/>
        </p:nvSpPr>
        <p:spPr>
          <a:xfrm>
            <a:off x="3393106" y="6237069"/>
            <a:ext cx="2357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“pee cup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by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amanda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available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BY-NC-ND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2.0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92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r>
              <a:rPr lang="el-GR" dirty="0"/>
              <a:t>Η μαθηματική εκτίμηση της κινητικότητας </a:t>
            </a:r>
            <a:br>
              <a:rPr lang="el-GR" dirty="0"/>
            </a:br>
            <a:r>
              <a:rPr lang="el-GR" dirty="0"/>
              <a:t>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773238"/>
            <a:ext cx="633730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388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el-GR" dirty="0"/>
              <a:t>Παράμετροι εκτίμησης της κινητικότητας </a:t>
            </a:r>
            <a:br>
              <a:rPr lang="el-GR" dirty="0"/>
            </a:br>
            <a:r>
              <a:rPr lang="el-GR" dirty="0"/>
              <a:t>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89241" y="1472237"/>
            <a:ext cx="888583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6000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VAP: </a:t>
            </a:r>
            <a:r>
              <a:rPr lang="el-GR" sz="2400" dirty="0" err="1">
                <a:latin typeface="+mn-lt"/>
              </a:rPr>
              <a:t>Smoothed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Path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Velocity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microns</a:t>
            </a:r>
            <a:r>
              <a:rPr lang="el-GR" sz="2400" dirty="0">
                <a:latin typeface="+mn-lt"/>
              </a:rPr>
              <a:t>/</a:t>
            </a:r>
            <a:r>
              <a:rPr lang="el-GR" sz="2400" dirty="0" err="1">
                <a:latin typeface="+mn-lt"/>
              </a:rPr>
              <a:t>sec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VCL: </a:t>
            </a:r>
            <a:r>
              <a:rPr lang="el-GR" sz="2400" dirty="0" err="1">
                <a:latin typeface="+mn-lt"/>
              </a:rPr>
              <a:t>Track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Velocity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microns</a:t>
            </a:r>
            <a:r>
              <a:rPr lang="el-GR" sz="2400" dirty="0">
                <a:latin typeface="+mn-lt"/>
              </a:rPr>
              <a:t>/</a:t>
            </a:r>
            <a:r>
              <a:rPr lang="el-GR" sz="2400" dirty="0" err="1">
                <a:latin typeface="+mn-lt"/>
              </a:rPr>
              <a:t>sec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VSL: </a:t>
            </a:r>
            <a:r>
              <a:rPr lang="el-GR" sz="2400" dirty="0" err="1">
                <a:latin typeface="+mn-lt"/>
              </a:rPr>
              <a:t>Straight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Line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Velocity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microns</a:t>
            </a:r>
            <a:r>
              <a:rPr lang="el-GR" sz="2400" dirty="0">
                <a:latin typeface="+mn-lt"/>
              </a:rPr>
              <a:t>/</a:t>
            </a:r>
            <a:r>
              <a:rPr lang="el-GR" sz="2400" dirty="0" err="1">
                <a:latin typeface="+mn-lt"/>
              </a:rPr>
              <a:t>sec</a:t>
            </a:r>
            <a:r>
              <a:rPr lang="el-GR" sz="2400" dirty="0" smtClean="0">
                <a:latin typeface="+mn-lt"/>
              </a:rPr>
              <a:t>), 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ALH: </a:t>
            </a:r>
            <a:r>
              <a:rPr lang="el-GR" sz="2400" dirty="0" err="1">
                <a:latin typeface="+mn-lt"/>
              </a:rPr>
              <a:t>Amplitude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of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Lateral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Head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Displacement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microns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BCF: </a:t>
            </a:r>
            <a:r>
              <a:rPr lang="el-GR" sz="2400" dirty="0" err="1">
                <a:latin typeface="+mn-lt"/>
              </a:rPr>
              <a:t>Beat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Cross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Frequency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hertz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LIN: </a:t>
            </a:r>
            <a:r>
              <a:rPr lang="el-GR" sz="2400" dirty="0" err="1">
                <a:latin typeface="+mn-lt"/>
              </a:rPr>
              <a:t>Linearity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ratio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of</a:t>
            </a:r>
            <a:r>
              <a:rPr lang="el-GR" sz="2400" dirty="0">
                <a:latin typeface="+mn-lt"/>
              </a:rPr>
              <a:t> VSL/VCL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STR: </a:t>
            </a:r>
            <a:r>
              <a:rPr lang="el-GR" sz="2400" dirty="0" err="1">
                <a:latin typeface="+mn-lt"/>
              </a:rPr>
              <a:t>Straightness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ratio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of</a:t>
            </a:r>
            <a:r>
              <a:rPr lang="el-GR" sz="2400" dirty="0">
                <a:latin typeface="+mn-lt"/>
              </a:rPr>
              <a:t> VSL/VAP</a:t>
            </a:r>
            <a:r>
              <a:rPr lang="el-GR" sz="2400" dirty="0" smtClean="0">
                <a:latin typeface="+mn-lt"/>
              </a:rPr>
              <a:t>),</a:t>
            </a: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 err="1" smtClean="0">
                <a:latin typeface="+mn-lt"/>
              </a:rPr>
              <a:t>Elongation</a:t>
            </a:r>
            <a:r>
              <a:rPr lang="el-GR" sz="2400" dirty="0">
                <a:latin typeface="+mn-lt"/>
              </a:rPr>
              <a:t>: </a:t>
            </a:r>
            <a:r>
              <a:rPr lang="el-GR" sz="2400" dirty="0" err="1">
                <a:latin typeface="+mn-lt"/>
              </a:rPr>
              <a:t>head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shape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ratio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of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minor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to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major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axis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of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sperm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head</a:t>
            </a:r>
            <a:r>
              <a:rPr lang="el-GR" sz="2400" dirty="0" smtClean="0">
                <a:latin typeface="+mn-lt"/>
              </a:rPr>
              <a:t>), </a:t>
            </a:r>
            <a:endParaRPr lang="el-GR" sz="2400" dirty="0">
              <a:latin typeface="+mn-lt"/>
            </a:endParaRPr>
          </a:p>
          <a:p>
            <a:pPr marL="36000" lvl="1">
              <a:lnSpc>
                <a:spcPct val="125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Area</a:t>
            </a:r>
            <a:r>
              <a:rPr lang="el-GR" sz="2400" dirty="0">
                <a:latin typeface="+mn-lt"/>
              </a:rPr>
              <a:t>: </a:t>
            </a:r>
            <a:r>
              <a:rPr lang="el-GR" sz="2400" dirty="0" err="1">
                <a:latin typeface="+mn-lt"/>
              </a:rPr>
              <a:t>head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size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square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microns</a:t>
            </a:r>
            <a:r>
              <a:rPr lang="el-GR" sz="2400" dirty="0" smtClean="0">
                <a:latin typeface="+mn-lt"/>
              </a:rPr>
              <a:t>).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871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Σχηματική εκτίμηση της κινητικότητας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111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506121"/>
            <a:ext cx="6062786" cy="48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7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112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820" y="1484784"/>
            <a:ext cx="5692180" cy="4553744"/>
          </a:xfrm>
          <a:prstGeom prst="rect">
            <a:avLst/>
          </a:prstGeom>
        </p:spPr>
      </p:pic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Εκτίμηση μορφολογίας σε αναλυτή </a:t>
            </a:r>
            <a:r>
              <a:rPr lang="el-GR" dirty="0" smtClean="0"/>
              <a:t>σπέρματος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0553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8733656" cy="908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l-GR" dirty="0" err="1" smtClean="0"/>
              <a:t>πάντηση</a:t>
            </a:r>
            <a:r>
              <a:rPr lang="el-GR" dirty="0" smtClean="0"/>
              <a:t> μορφολογίας σπερματοζωαρίων από αναλυτή σπέρματος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113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484784"/>
            <a:ext cx="5942434" cy="47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992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l-GR" dirty="0" err="1" smtClean="0"/>
              <a:t>πάντηση</a:t>
            </a:r>
            <a:r>
              <a:rPr lang="el-GR" dirty="0" smtClean="0"/>
              <a:t> εξέτασης σπέρματος από </a:t>
            </a:r>
            <a:r>
              <a:rPr lang="en-US" dirty="0" smtClean="0"/>
              <a:t>CASA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114</a:t>
            </a:fld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68760"/>
            <a:ext cx="6734522" cy="53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8048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Διάκριση ζωντανών και νεκρών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15362" name="1 - Ορθογώνιο"/>
          <p:cNvSpPr>
            <a:spLocks noChangeArrowheads="1"/>
          </p:cNvSpPr>
          <p:nvPr/>
        </p:nvSpPr>
        <p:spPr bwMode="auto">
          <a:xfrm>
            <a:off x="1039899" y="5468031"/>
            <a:ext cx="70991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+mn-lt"/>
              </a:rPr>
              <a:t>Με διαφορετική φθορίζουσα χρωστική σημαίνονται τα ζωντανά και νεκρά σπερματοζωάρια.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357313"/>
            <a:ext cx="54641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822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err="1"/>
              <a:t>Aναλυτές</a:t>
            </a:r>
            <a:r>
              <a:rPr lang="el-GR" dirty="0"/>
              <a:t> μέτρησης κινητικότητας και αριθμού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pic>
        <p:nvPicPr>
          <p:cNvPr id="16386" name="Picture 5" descr="spermometer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93" y="1557338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1" descr="Sperm Quality Analyzer SQA IIc-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068638"/>
            <a:ext cx="47752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840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52128"/>
          </a:xfrm>
          <a:ln w="38100">
            <a:solidFill>
              <a:srgbClr val="9B0000"/>
            </a:solidFill>
          </a:ln>
        </p:spPr>
        <p:txBody>
          <a:bodyPr>
            <a:normAutofit fontScale="90000"/>
          </a:bodyPr>
          <a:lstStyle/>
          <a:p>
            <a:r>
              <a:rPr lang="el-GR" dirty="0" smtClean="0"/>
              <a:t>Ο έλεγχος ποιότητας στο </a:t>
            </a:r>
            <a:r>
              <a:rPr lang="el-GR" dirty="0" err="1" smtClean="0"/>
              <a:t>σπερμοδιάγραμμα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771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Γενικοί κανόνες ελέγχου </a:t>
            </a:r>
            <a:r>
              <a:rPr lang="el-GR" dirty="0" smtClean="0"/>
              <a:t>ποιότητας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0850" indent="-45085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dirty="0"/>
              <a:t>Φροντίζουμε για την καλή ποιότητα του εξοπλισμού.</a:t>
            </a:r>
          </a:p>
          <a:p>
            <a:pPr marL="450850" indent="-45085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dirty="0"/>
              <a:t>Φροντίζουμε για την διαρκή εκπαίδευση και ποιότητα εργασίας του προσωπικού.</a:t>
            </a:r>
          </a:p>
          <a:p>
            <a:pPr marL="450850" indent="-45085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dirty="0"/>
              <a:t>Διατηρούμε τα δείγματα σπέρματος διαρκώς σε θερμοκρασία 37</a:t>
            </a:r>
            <a:r>
              <a:rPr lang="el-GR" altLang="el-GR" baseline="30000" dirty="0"/>
              <a:t>ο</a:t>
            </a:r>
            <a:r>
              <a:rPr lang="el-GR" altLang="el-GR" dirty="0"/>
              <a:t> </a:t>
            </a:r>
            <a:r>
              <a:rPr lang="en-US" altLang="el-GR" dirty="0"/>
              <a:t>C.</a:t>
            </a:r>
            <a:endParaRPr lang="el-GR" altLang="el-GR" dirty="0"/>
          </a:p>
          <a:p>
            <a:pPr marL="450850" indent="-45085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dirty="0"/>
              <a:t>Αποφεύγουμε να χρησιμοποιούμε γυάλινα σκεύη</a:t>
            </a:r>
            <a:r>
              <a:rPr lang="en-US" altLang="el-GR" dirty="0"/>
              <a:t> (</a:t>
            </a:r>
            <a:r>
              <a:rPr lang="el-GR" altLang="el-GR" dirty="0"/>
              <a:t>κολλάνε τα κινητά σπερματοζωάρια πάνω σε αυτά).</a:t>
            </a:r>
          </a:p>
          <a:p>
            <a:pPr marL="450850" indent="-45085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dirty="0"/>
              <a:t>Αναδεύουμε διαρκώς τα δείγματα και ιδιαίτερα πριν από κάθε μέτρηση (τα κινητά σπερματοζωάρια κολλούν στον πυθμένα</a:t>
            </a:r>
            <a:r>
              <a:rPr lang="el-GR" altLang="el-GR" dirty="0" smtClean="0"/>
              <a:t>).</a:t>
            </a:r>
            <a:endParaRPr lang="el-GR" altLang="el-GR" dirty="0"/>
          </a:p>
        </p:txBody>
      </p:sp>
    </p:spTree>
    <p:extLst>
      <p:ext uri="{BB962C8B-B14F-4D97-AF65-F5344CB8AC3E}">
        <p14:creationId xmlns="" xmlns:p14="http://schemas.microsoft.com/office/powerpoint/2010/main" val="186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Αντίδραση </a:t>
            </a:r>
            <a:r>
              <a:rPr lang="en-US" dirty="0" smtClean="0"/>
              <a:t>pH</a:t>
            </a:r>
            <a:endParaRPr lang="en-US" dirty="0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19942" y="1037926"/>
            <a:ext cx="3386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</a:t>
            </a:r>
            <a:r>
              <a:rPr lang="en-US" sz="2400" u="sng" dirty="0">
                <a:latin typeface="+mn-lt"/>
              </a:rPr>
              <a:t>pH &gt; 7,2</a:t>
            </a:r>
            <a:endParaRPr lang="el-GR" sz="2400" u="sng" dirty="0">
              <a:latin typeface="+mn-lt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63527" y="1499592"/>
            <a:ext cx="8750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Μετριέται με </a:t>
            </a:r>
            <a:r>
              <a:rPr lang="el-GR" sz="2400" dirty="0" err="1">
                <a:latin typeface="+mn-lt"/>
              </a:rPr>
              <a:t>πεχαμετρικό</a:t>
            </a:r>
            <a:r>
              <a:rPr lang="el-GR" sz="2400" dirty="0">
                <a:latin typeface="+mn-lt"/>
              </a:rPr>
              <a:t> χαρτί κατάλληλου εύρους ή με </a:t>
            </a:r>
            <a:r>
              <a:rPr lang="el-GR" sz="2400" dirty="0" err="1">
                <a:latin typeface="+mn-lt"/>
              </a:rPr>
              <a:t>πεχάμετρο</a:t>
            </a:r>
            <a:endParaRPr lang="el-GR" sz="2400" dirty="0">
              <a:latin typeface="+mn-lt"/>
            </a:endParaRPr>
          </a:p>
        </p:txBody>
      </p:sp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11939" y="1961257"/>
            <a:ext cx="8750316" cy="465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000" indent="-360000">
              <a:lnSpc>
                <a:spcPct val="130000"/>
              </a:lnSpc>
              <a:spcBef>
                <a:spcPct val="25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Το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εξαρτάται από τις εκκρίσεις των επικουρικών αδένων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του ανδρικού αναπαραγωγικού </a:t>
            </a:r>
            <a:r>
              <a:rPr lang="el-GR" sz="2400" dirty="0" smtClean="0">
                <a:latin typeface="+mn-lt"/>
              </a:rPr>
              <a:t>συστήματος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360000" indent="-360000">
              <a:lnSpc>
                <a:spcPct val="130000"/>
              </a:lnSpc>
              <a:spcBef>
                <a:spcPct val="25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Όταν το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είναι πολύ μικρό (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&lt; 7,2) υπάρχει απόφραξη διαφόρων τμημάτων του αναπαραγωγικού </a:t>
            </a:r>
            <a:r>
              <a:rPr lang="el-GR" sz="2400" dirty="0" smtClean="0">
                <a:latin typeface="+mn-lt"/>
              </a:rPr>
              <a:t>συστήματος</a:t>
            </a:r>
            <a:r>
              <a:rPr lang="el-GR" sz="2400" dirty="0">
                <a:latin typeface="+mn-lt"/>
              </a:rPr>
              <a:t>,</a:t>
            </a:r>
          </a:p>
          <a:p>
            <a:pPr marL="360000" indent="-360000">
              <a:lnSpc>
                <a:spcPct val="130000"/>
              </a:lnSpc>
              <a:spcBef>
                <a:spcPct val="250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Αντίθετα όταν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&gt; 8 υπάρχει η υποψία </a:t>
            </a:r>
            <a:r>
              <a:rPr lang="el-GR" sz="2400" dirty="0" smtClean="0">
                <a:latin typeface="+mn-lt"/>
              </a:rPr>
              <a:t>λοίμωξης</a:t>
            </a:r>
            <a:r>
              <a:rPr lang="el-GR" sz="2400" dirty="0">
                <a:latin typeface="+mn-lt"/>
              </a:rPr>
              <a:t>,</a:t>
            </a:r>
          </a:p>
          <a:p>
            <a:pPr marL="360000" indent="-360000">
              <a:lnSpc>
                <a:spcPct val="130000"/>
              </a:lnSpc>
              <a:spcBef>
                <a:spcPct val="25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Στο εργαστήριο το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αυξάνει λόγω απωλειών </a:t>
            </a:r>
            <a:r>
              <a:rPr lang="en-US" sz="2400" dirty="0">
                <a:latin typeface="+mn-lt"/>
              </a:rPr>
              <a:t>CO</a:t>
            </a:r>
            <a:r>
              <a:rPr lang="el-GR" sz="2400" baseline="-25000" dirty="0">
                <a:latin typeface="+mn-lt"/>
              </a:rPr>
              <a:t>2</a:t>
            </a:r>
            <a:r>
              <a:rPr lang="el-GR" sz="2400" dirty="0">
                <a:latin typeface="+mn-lt"/>
              </a:rPr>
              <a:t>. Αργότερα ελαττώνεται λόγω συσσώρευσης γαλακτικού οξέος. Σε όξινο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ακινητοποιούνται τα σπερματοζωάρια. Γι’ αυτό το λόγο το </a:t>
            </a:r>
            <a:r>
              <a:rPr lang="en-US" sz="2400" dirty="0">
                <a:latin typeface="+mn-lt"/>
              </a:rPr>
              <a:t>pH </a:t>
            </a:r>
            <a:r>
              <a:rPr lang="el-GR" sz="2400" dirty="0">
                <a:latin typeface="+mn-lt"/>
              </a:rPr>
              <a:t>μετριέται αμέσως μετά την λήψη του δείγματος.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548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Γενικοί κανόνες ελέγχου </a:t>
            </a:r>
            <a:r>
              <a:rPr lang="el-GR" dirty="0" smtClean="0"/>
              <a:t>ποιότητας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45000"/>
              </a:lnSpc>
              <a:spcBef>
                <a:spcPct val="40000"/>
              </a:spcBef>
              <a:buFont typeface="+mj-lt"/>
              <a:buAutoNum type="arabicPeriod" startAt="6"/>
            </a:pPr>
            <a:r>
              <a:rPr lang="el-GR" altLang="el-GR" dirty="0" smtClean="0"/>
              <a:t>Τηρούμε </a:t>
            </a:r>
            <a:r>
              <a:rPr lang="el-GR" altLang="el-GR" dirty="0"/>
              <a:t>ευλαβικά τους χρόνους προσδιορισμών σύμφωνα με τις οδηγίες (π.χ. </a:t>
            </a:r>
            <a:r>
              <a:rPr lang="en-US" altLang="el-GR" dirty="0"/>
              <a:t>pH, </a:t>
            </a:r>
            <a:r>
              <a:rPr lang="el-GR" altLang="el-GR" dirty="0"/>
              <a:t>κινητικότητα, ζωτικότητα).</a:t>
            </a:r>
            <a:endParaRPr lang="en-US" altLang="el-GR" dirty="0"/>
          </a:p>
          <a:p>
            <a:pPr marL="514350" indent="-514350">
              <a:lnSpc>
                <a:spcPct val="145000"/>
              </a:lnSpc>
              <a:spcBef>
                <a:spcPct val="40000"/>
              </a:spcBef>
              <a:buFont typeface="+mj-lt"/>
              <a:buAutoNum type="arabicPeriod" startAt="6"/>
            </a:pPr>
            <a:r>
              <a:rPr lang="el-GR" altLang="el-GR" dirty="0" smtClean="0"/>
              <a:t>Κάνουμε </a:t>
            </a:r>
            <a:r>
              <a:rPr lang="el-GR" altLang="el-GR" dirty="0"/>
              <a:t>όλους τους προσδιορισμούς εις διπλούν.</a:t>
            </a:r>
            <a:endParaRPr lang="en-US" altLang="el-GR" dirty="0"/>
          </a:p>
          <a:p>
            <a:pPr marL="514350" indent="-514350">
              <a:lnSpc>
                <a:spcPct val="145000"/>
              </a:lnSpc>
              <a:spcBef>
                <a:spcPct val="40000"/>
              </a:spcBef>
              <a:buFont typeface="+mj-lt"/>
              <a:buAutoNum type="arabicPeriod" startAt="6"/>
            </a:pPr>
            <a:r>
              <a:rPr lang="el-GR" altLang="el-GR" dirty="0" smtClean="0"/>
              <a:t>Μετράμε </a:t>
            </a:r>
            <a:r>
              <a:rPr lang="el-GR" altLang="el-GR" dirty="0"/>
              <a:t>πάντα 200 σπερματοζωάρια (εις διπλούν).</a:t>
            </a:r>
            <a:endParaRPr lang="en-US" altLang="el-GR" dirty="0"/>
          </a:p>
          <a:p>
            <a:pPr marL="514350" indent="-514350">
              <a:lnSpc>
                <a:spcPct val="145000"/>
              </a:lnSpc>
              <a:spcBef>
                <a:spcPct val="40000"/>
              </a:spcBef>
              <a:buFont typeface="+mj-lt"/>
              <a:buAutoNum type="arabicPeriod" startAt="6"/>
            </a:pPr>
            <a:r>
              <a:rPr lang="el-GR" altLang="el-GR" dirty="0" smtClean="0"/>
              <a:t>Τηρούμε </a:t>
            </a:r>
            <a:r>
              <a:rPr lang="el-GR" altLang="el-GR" dirty="0"/>
              <a:t>τους κανόνες εσωτερικού ελέγχου ποιότητας</a:t>
            </a:r>
            <a:endParaRPr lang="en-US" altLang="el-GR" dirty="0"/>
          </a:p>
          <a:p>
            <a:pPr marL="514350" indent="-514350">
              <a:lnSpc>
                <a:spcPct val="145000"/>
              </a:lnSpc>
              <a:spcBef>
                <a:spcPct val="40000"/>
              </a:spcBef>
              <a:buFont typeface="+mj-lt"/>
              <a:buAutoNum type="arabicPeriod" startAt="6"/>
            </a:pPr>
            <a:r>
              <a:rPr lang="el-GR" altLang="el-GR" dirty="0" smtClean="0"/>
              <a:t>Συμμετέχουμε </a:t>
            </a:r>
            <a:r>
              <a:rPr lang="el-GR" altLang="el-GR" dirty="0"/>
              <a:t>σε πρόγραμμα εξωτερικού ελέγχου ποιότητας.</a:t>
            </a:r>
          </a:p>
          <a:p>
            <a:pPr marL="514350" indent="-514350">
              <a:buFont typeface="+mj-lt"/>
              <a:buAutoNum type="arabicPeriod" startAt="6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692230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Τo</a:t>
            </a:r>
            <a:r>
              <a:rPr lang="el-GR" dirty="0" smtClean="0"/>
              <a:t> </a:t>
            </a:r>
            <a:r>
              <a:rPr lang="el-GR" dirty="0"/>
              <a:t>πρόβλημα της αποχής από την σεξουαλική </a:t>
            </a:r>
            <a:r>
              <a:rPr lang="el-GR" dirty="0" smtClean="0"/>
              <a:t>επαφή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l-GR" altLang="el-GR" sz="3100" dirty="0"/>
              <a:t>Ζητείται από τους εξεταζομένους αποχή 3 – 4 ημερών.</a:t>
            </a:r>
          </a:p>
          <a:p>
            <a:pPr marL="971550" lvl="1" indent="-51435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l-GR" altLang="el-GR" sz="3100" dirty="0"/>
              <a:t>Η αποχή 3 – 4 ημερών παράγει συγκρίσιμα αποτελέσματα μεταξύ διαφορετικών λήψεων.</a:t>
            </a:r>
          </a:p>
          <a:p>
            <a:pPr marL="971550" lvl="1" indent="-51435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l-GR" altLang="el-GR" sz="3100" dirty="0"/>
              <a:t>Αποχή μικρότερη των 2 ημερών προκαλεί σπέρμα εξαιρετικά αραιωμένο.</a:t>
            </a:r>
          </a:p>
          <a:p>
            <a:pPr marL="971550" lvl="1" indent="-514350">
              <a:lnSpc>
                <a:spcPct val="12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l-GR" altLang="el-GR" sz="3100" dirty="0"/>
              <a:t>Αποχή μεγαλύτερη των 9 ημερών προκαλεί σπέρμα με</a:t>
            </a:r>
            <a:r>
              <a:rPr lang="en-US" altLang="el-GR" sz="3100" dirty="0"/>
              <a:t>: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Μεγαλύτερο αριθμό σπερματοζωαρίων από το πραγματικό.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Μεγαλύτερο αριθμό νεκρών σπερματοζωαρίων από το πραγματικό.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Πολύ μεγάλο αριθμό συσσωρεύσεων.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Μεγάλο αριθμό παθολογικών μορφών σπερματοζωαρίων (ιδιαίτερα με περιελιγμένη ουρά).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Θολό δείγμα.</a:t>
            </a:r>
          </a:p>
          <a:p>
            <a:pPr marL="1371600" lvl="2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altLang="el-GR" sz="2800" dirty="0"/>
              <a:t>Κίτρινο χρώμα δείγματος.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3739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Πότε πρέπει να γίνεται η βασική ανάλυση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sz="2400" dirty="0"/>
              <a:t>Η βασική ανάλυση σπέρματος πρέπει να γίνεται στον άνδρα που δεν κατάφερε να τεκνοποιήσει μετά από ένα χρόνο συχνών ελεύθερων επαφών</a:t>
            </a:r>
            <a:r>
              <a:rPr lang="el-GR" altLang="el-GR" sz="2400" dirty="0" smtClean="0"/>
              <a:t>.</a:t>
            </a:r>
          </a:p>
          <a:p>
            <a:r>
              <a:rPr lang="el-GR" altLang="el-GR" sz="2400" dirty="0"/>
              <a:t>Γίνονται πάντα δύο </a:t>
            </a:r>
            <a:r>
              <a:rPr lang="el-GR" altLang="el-GR" sz="2400" dirty="0" err="1"/>
              <a:t>σπερμοδιαγράμματα</a:t>
            </a:r>
            <a:r>
              <a:rPr lang="el-GR" altLang="el-GR" sz="2400" dirty="0"/>
              <a:t> σε απόσταση τριών μηνών.</a:t>
            </a:r>
          </a:p>
          <a:p>
            <a:r>
              <a:rPr lang="el-GR" altLang="el-GR" sz="2400" dirty="0"/>
              <a:t>Μετά από κάθε σχετική θεραπευτική επέμβαση (χειρουργική επέμβαση, φαρμακευτική θεραπεία θα πρέπει να γίνεται </a:t>
            </a:r>
            <a:r>
              <a:rPr lang="el-GR" altLang="el-GR" sz="2400" dirty="0" err="1"/>
              <a:t>σπερμοδιάγραμμα</a:t>
            </a:r>
            <a:r>
              <a:rPr lang="el-GR" altLang="el-GR" sz="2400" dirty="0"/>
              <a:t> μετά από την παρέλευση τουλάχιστον τριών μηνών από την έναρξη της θεραπείας.</a:t>
            </a:r>
          </a:p>
          <a:p>
            <a:r>
              <a:rPr lang="el-GR" altLang="el-GR" sz="2400" dirty="0"/>
              <a:t>Η επανάληψη του </a:t>
            </a:r>
            <a:r>
              <a:rPr lang="el-GR" altLang="el-GR" sz="2400" dirty="0" err="1"/>
              <a:t>σπερμοδιαγράμματος</a:t>
            </a:r>
            <a:r>
              <a:rPr lang="el-GR" altLang="el-GR" sz="2400" dirty="0"/>
              <a:t> καλό είναι να γίνεται σε διαφορετική εποχή του έτους (χειμώνα – καλοκαίρι).</a:t>
            </a:r>
          </a:p>
          <a:p>
            <a:endParaRPr lang="el-GR" alt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26587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Έλεγχος ποιότητας στη μέτρηση της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05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Βασικοί κανόνες για τον προσδιορισμό της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Η μέτρηση γίνεται </a:t>
            </a:r>
            <a:r>
              <a:rPr lang="el-GR" altLang="el-GR" sz="2200" b="1" dirty="0">
                <a:solidFill>
                  <a:srgbClr val="820000"/>
                </a:solidFill>
              </a:rPr>
              <a:t>πριν ολοκληρωθεί η πρώτη ώρα </a:t>
            </a:r>
            <a:r>
              <a:rPr lang="el-GR" altLang="el-GR" sz="2200" dirty="0"/>
              <a:t>από την λήψη του δείγματος.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Αφήνουμε το δείγμα να αναδευτεί στους 37</a:t>
            </a:r>
            <a:r>
              <a:rPr lang="el-GR" altLang="el-GR" sz="2200" baseline="30000" dirty="0"/>
              <a:t>ο</a:t>
            </a:r>
            <a:r>
              <a:rPr lang="el-GR" altLang="el-GR" sz="2200" dirty="0"/>
              <a:t> </a:t>
            </a:r>
            <a:r>
              <a:rPr lang="en-US" altLang="el-GR" sz="2200" dirty="0"/>
              <a:t>C </a:t>
            </a:r>
            <a:r>
              <a:rPr lang="el-GR" altLang="el-GR" sz="2200" dirty="0"/>
              <a:t>για τουλάχιστον </a:t>
            </a:r>
            <a:r>
              <a:rPr lang="el-GR" altLang="el-GR" sz="2200" b="1" dirty="0">
                <a:solidFill>
                  <a:srgbClr val="820000"/>
                </a:solidFill>
              </a:rPr>
              <a:t>20 λεπτά</a:t>
            </a:r>
            <a:r>
              <a:rPr lang="el-GR" altLang="el-GR" sz="2200" dirty="0"/>
              <a:t>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Χρησιμοποιούμε πάντα </a:t>
            </a:r>
            <a:r>
              <a:rPr lang="el-GR" altLang="el-GR" sz="2200" b="1" dirty="0" err="1">
                <a:solidFill>
                  <a:srgbClr val="820000"/>
                </a:solidFill>
              </a:rPr>
              <a:t>προθερμαινόμενες</a:t>
            </a:r>
            <a:r>
              <a:rPr lang="el-GR" altLang="el-GR" sz="2200" b="1" dirty="0">
                <a:solidFill>
                  <a:srgbClr val="820000"/>
                </a:solidFill>
              </a:rPr>
              <a:t> </a:t>
            </a:r>
            <a:r>
              <a:rPr lang="el-GR" altLang="el-GR" sz="2200" b="1" dirty="0" err="1">
                <a:solidFill>
                  <a:srgbClr val="820000"/>
                </a:solidFill>
              </a:rPr>
              <a:t>αντικειμενοφόρες</a:t>
            </a:r>
            <a:r>
              <a:rPr lang="el-GR" altLang="el-GR" sz="2200" b="1" dirty="0">
                <a:solidFill>
                  <a:srgbClr val="820000"/>
                </a:solidFill>
              </a:rPr>
              <a:t> πλάκες και </a:t>
            </a:r>
            <a:r>
              <a:rPr lang="el-GR" altLang="el-GR" sz="2200" b="1" dirty="0" err="1">
                <a:solidFill>
                  <a:srgbClr val="820000"/>
                </a:solidFill>
              </a:rPr>
              <a:t>καλυπτρίδες</a:t>
            </a:r>
            <a:r>
              <a:rPr lang="el-GR" altLang="el-GR" sz="2200" dirty="0"/>
              <a:t>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Τοποθετούμε πάνω στην </a:t>
            </a:r>
            <a:r>
              <a:rPr lang="el-GR" altLang="el-GR" sz="2200" dirty="0" err="1"/>
              <a:t>καλυπτρίδα</a:t>
            </a:r>
            <a:r>
              <a:rPr lang="el-GR" altLang="el-GR" sz="2200" dirty="0"/>
              <a:t> μόνο 10 μ</a:t>
            </a:r>
            <a:r>
              <a:rPr lang="en-US" altLang="el-GR" sz="2200" dirty="0"/>
              <a:t>l </a:t>
            </a:r>
            <a:r>
              <a:rPr lang="el-GR" altLang="el-GR" sz="2200" dirty="0"/>
              <a:t>δείγματος και σκεπάζουμε το δείγμα προσεκτικά με </a:t>
            </a:r>
            <a:r>
              <a:rPr lang="el-GR" altLang="el-GR" sz="2200" dirty="0" err="1"/>
              <a:t>καλυπτρίδα</a:t>
            </a:r>
            <a:r>
              <a:rPr lang="el-GR" altLang="el-GR" sz="2200" dirty="0"/>
              <a:t> 22 </a:t>
            </a:r>
            <a:r>
              <a:rPr lang="en-US" altLang="el-GR" sz="2200" dirty="0"/>
              <a:t>x 22 </a:t>
            </a:r>
            <a:r>
              <a:rPr lang="el-GR" altLang="el-GR" sz="2200" dirty="0"/>
              <a:t>μμ.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 Αν μετά 60 δευτερόλεπτα δεν σταματήσει η κίνηση του δείγματος μέσα στο οπτικό πεδίο </a:t>
            </a:r>
            <a:r>
              <a:rPr lang="el-GR" altLang="el-GR" sz="2200" b="1" dirty="0">
                <a:solidFill>
                  <a:srgbClr val="820000"/>
                </a:solidFill>
              </a:rPr>
              <a:t>τοποθετούμε νέα σταγόνα σε νέα </a:t>
            </a:r>
            <a:r>
              <a:rPr lang="el-GR" altLang="el-GR" sz="2200" b="1" dirty="0" err="1">
                <a:solidFill>
                  <a:srgbClr val="820000"/>
                </a:solidFill>
              </a:rPr>
              <a:t>αντικειμενοφόρα</a:t>
            </a:r>
            <a:r>
              <a:rPr lang="el-GR" altLang="el-GR" sz="2200" b="1" dirty="0">
                <a:solidFill>
                  <a:srgbClr val="820000"/>
                </a:solidFill>
              </a:rPr>
              <a:t> πλάκα</a:t>
            </a:r>
            <a:r>
              <a:rPr lang="el-GR" altLang="el-GR" sz="2200" dirty="0"/>
              <a:t>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200" dirty="0"/>
              <a:t>Προσδιορίζουμε την κίνηση των σπερματοζωαρίων στο </a:t>
            </a:r>
            <a:r>
              <a:rPr lang="el-GR" altLang="el-GR" sz="2200" b="1" dirty="0">
                <a:solidFill>
                  <a:srgbClr val="820000"/>
                </a:solidFill>
              </a:rPr>
              <a:t>κέντρο της </a:t>
            </a:r>
            <a:r>
              <a:rPr lang="el-GR" altLang="el-GR" sz="2200" b="1" dirty="0" err="1" smtClean="0">
                <a:solidFill>
                  <a:srgbClr val="820000"/>
                </a:solidFill>
              </a:rPr>
              <a:t>καλυπτρίδας</a:t>
            </a:r>
            <a:r>
              <a:rPr lang="el-GR" altLang="el-GR" sz="2200" b="1" dirty="0" smtClean="0">
                <a:solidFill>
                  <a:srgbClr val="820000"/>
                </a:solidFill>
              </a:rPr>
              <a:t> </a:t>
            </a:r>
            <a:r>
              <a:rPr lang="el-GR" altLang="el-GR" sz="2200" dirty="0" smtClean="0"/>
              <a:t>(στα </a:t>
            </a:r>
            <a:r>
              <a:rPr lang="el-GR" altLang="el-GR" sz="2200" dirty="0"/>
              <a:t>άκρα το δείγμα αφυδατώνεται και η κίνηση και ο αριθμός των σπερματοζωαρίων μειώνεται</a:t>
            </a:r>
            <a:r>
              <a:rPr lang="el-GR" altLang="el-GR" sz="2200" dirty="0" smtClean="0"/>
              <a:t>).</a:t>
            </a:r>
            <a:endParaRPr lang="el-GR" sz="2200" dirty="0"/>
          </a:p>
        </p:txBody>
      </p:sp>
    </p:spTree>
    <p:extLst>
      <p:ext uri="{BB962C8B-B14F-4D97-AF65-F5344CB8AC3E}">
        <p14:creationId xmlns="" xmlns:p14="http://schemas.microsoft.com/office/powerpoint/2010/main" val="3104550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Βασικοί κανόνες για τον προσδιορισμό της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dirty="0" smtClean="0"/>
              <a:t>Προσδιορίζουμε </a:t>
            </a:r>
            <a:r>
              <a:rPr lang="el-GR" altLang="el-GR" dirty="0"/>
              <a:t>την </a:t>
            </a:r>
            <a:r>
              <a:rPr lang="el-GR" altLang="el-GR" b="1" dirty="0">
                <a:solidFill>
                  <a:srgbClr val="820000"/>
                </a:solidFill>
              </a:rPr>
              <a:t>κινητικότητα σε 200 σπερματοζωάρια</a:t>
            </a:r>
            <a:r>
              <a:rPr lang="el-GR" altLang="el-GR" dirty="0"/>
              <a:t>.</a:t>
            </a:r>
          </a:p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b="1" dirty="0" smtClean="0">
                <a:solidFill>
                  <a:srgbClr val="820000"/>
                </a:solidFill>
              </a:rPr>
              <a:t>Επαναλαμβάνουμε </a:t>
            </a:r>
            <a:r>
              <a:rPr lang="el-GR" altLang="el-GR" b="1" dirty="0">
                <a:solidFill>
                  <a:srgbClr val="820000"/>
                </a:solidFill>
              </a:rPr>
              <a:t>την μέτρηση για άλλα 200 σπερματοζωάρια </a:t>
            </a:r>
            <a:r>
              <a:rPr lang="el-GR" altLang="el-GR" dirty="0"/>
              <a:t>σε νέα </a:t>
            </a:r>
            <a:r>
              <a:rPr lang="el-GR" altLang="el-GR" dirty="0" err="1"/>
              <a:t>αντικειμενοφόρο</a:t>
            </a:r>
            <a:r>
              <a:rPr lang="el-GR" altLang="el-GR" dirty="0"/>
              <a:t> πλάκα.</a:t>
            </a:r>
          </a:p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dirty="0" smtClean="0"/>
              <a:t>Υπολογίζουμε </a:t>
            </a:r>
            <a:r>
              <a:rPr lang="el-GR" altLang="el-GR" dirty="0"/>
              <a:t>την κίνηση με το </a:t>
            </a:r>
            <a:r>
              <a:rPr lang="el-GR" altLang="el-GR" b="1" dirty="0">
                <a:solidFill>
                  <a:srgbClr val="820000"/>
                </a:solidFill>
              </a:rPr>
              <a:t>μεγαλύτερο ποσοστό </a:t>
            </a:r>
            <a:r>
              <a:rPr lang="el-GR" altLang="el-GR" dirty="0"/>
              <a:t>στις δύο σταγόνες.</a:t>
            </a:r>
          </a:p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dirty="0" smtClean="0"/>
              <a:t>Υπολογίζουμε </a:t>
            </a:r>
            <a:r>
              <a:rPr lang="el-GR" altLang="el-GR" dirty="0"/>
              <a:t>την διαφορά των δύο ποσοστών.</a:t>
            </a:r>
          </a:p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dirty="0" smtClean="0"/>
              <a:t>Προσδιορίζουμε </a:t>
            </a:r>
            <a:r>
              <a:rPr lang="el-GR" altLang="el-GR" dirty="0"/>
              <a:t>αν η διαφορά των δύο δειγμάτων είναι μεγαλύτερο από </a:t>
            </a:r>
            <a:r>
              <a:rPr lang="en-US" altLang="el-GR" dirty="0"/>
              <a:t> </a:t>
            </a:r>
            <a:r>
              <a:rPr lang="el-GR" altLang="el-GR" dirty="0"/>
              <a:t>το προβλεπόμενο σύμφωνα με τον «πίνακα ελέγχου κινητικότητας».</a:t>
            </a:r>
          </a:p>
          <a:p>
            <a:pPr>
              <a:lnSpc>
                <a:spcPct val="125000"/>
              </a:lnSpc>
              <a:spcBef>
                <a:spcPct val="30000"/>
              </a:spcBef>
              <a:buFontTx/>
              <a:buAutoNum type="arabicPeriod"/>
            </a:pPr>
            <a:r>
              <a:rPr lang="el-GR" altLang="el-GR" dirty="0" smtClean="0"/>
              <a:t>Αν </a:t>
            </a:r>
            <a:r>
              <a:rPr lang="el-GR" altLang="el-GR" dirty="0"/>
              <a:t>η διαφορά είναι μεγαλύτερη από το προβλεπόμενο τότε θα πρέπει να επαναλάβουμε την μέτρηση </a:t>
            </a:r>
            <a:r>
              <a:rPr lang="el-GR" altLang="el-GR" b="1" dirty="0">
                <a:solidFill>
                  <a:srgbClr val="820000"/>
                </a:solidFill>
              </a:rPr>
              <a:t>μετρώντας 200 σπερματοζωάρια</a:t>
            </a:r>
            <a:r>
              <a:rPr lang="el-GR" altLang="el-GR" dirty="0"/>
              <a:t> σε δύο νέες πλάκες.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6250850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488" name="Group 24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6905967"/>
              </p:ext>
            </p:extLst>
          </p:nvPr>
        </p:nvGraphicFramePr>
        <p:xfrm>
          <a:off x="269875" y="76240"/>
          <a:ext cx="8604250" cy="670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125"/>
                <a:gridCol w="3794125"/>
              </a:tblGrid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Εύρος μέσου όρου των δύο μετρήσεων (%)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Οριακή διαφορά των δύο μετρήσεων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solidFill>
                      <a:srgbClr val="004B82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02 – 03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04 - 06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07 - 09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10 -13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14 - 19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20 - 27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28 - 44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45 - 55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56 - 72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73 - 80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81 - 86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87 - 90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91 - 93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94 - 96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97 - 98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99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  <a:tr h="244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8" marB="45718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246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74" name="Group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1727481"/>
              </p:ext>
            </p:extLst>
          </p:nvPr>
        </p:nvGraphicFramePr>
        <p:xfrm>
          <a:off x="467544" y="1884423"/>
          <a:ext cx="7848600" cy="1449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037"/>
                <a:gridCol w="1527175"/>
                <a:gridCol w="1511300"/>
                <a:gridCol w="1873250"/>
                <a:gridCol w="1366838"/>
              </a:tblGrid>
              <a:tr h="640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Δείγματα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Ζωηρή προωθητική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Νωθρή προωθητική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Μη προωθητική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Ακινησία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solidFill>
                      <a:srgbClr val="004B82"/>
                    </a:solidFill>
                  </a:tcPr>
                </a:tc>
              </a:tr>
              <a:tr h="396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</a:tr>
              <a:tr h="412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/>
                </a:tc>
              </a:tr>
            </a:tbl>
          </a:graphicData>
        </a:graphic>
      </p:graphicFrame>
      <p:sp>
        <p:nvSpPr>
          <p:cNvPr id="11293" name="Text Box 75"/>
          <p:cNvSpPr txBox="1">
            <a:spLocks noChangeArrowheads="1"/>
          </p:cNvSpPr>
          <p:nvPr/>
        </p:nvSpPr>
        <p:spPr bwMode="auto">
          <a:xfrm>
            <a:off x="395288" y="1484313"/>
            <a:ext cx="5327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+mn-lt"/>
              </a:rPr>
              <a:t>Έστω τα αποτελέσματα δύο μετρήσεων</a:t>
            </a:r>
          </a:p>
        </p:txBody>
      </p:sp>
      <p:sp>
        <p:nvSpPr>
          <p:cNvPr id="11294" name="Text Box 79"/>
          <p:cNvSpPr txBox="1">
            <a:spLocks noChangeArrowheads="1"/>
          </p:cNvSpPr>
          <p:nvPr/>
        </p:nvSpPr>
        <p:spPr bwMode="auto">
          <a:xfrm>
            <a:off x="395288" y="3356992"/>
            <a:ext cx="8137152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Το μεγαλύτερο ποσοστό εμφανίζεται στη νωθρή προωθητική κίνηση.</a:t>
            </a:r>
          </a:p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Ο μέσος όρος των δύο ποσοστών είναι 45% + 53% / 2 = 49%</a:t>
            </a:r>
          </a:p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Η διαφορά των δύο ποσοστών είναι 53 – 45 = 8</a:t>
            </a:r>
          </a:p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Από τον πίνακα τιμών ο μέσος όρος 49% ανήκει στο ποσοστό 45 – 55</a:t>
            </a:r>
          </a:p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Σύμφωνα με τον πίνακα ελέγχου η μέγιστη διαφορά του ποσοστού 45 – 55 είναι 10.</a:t>
            </a:r>
          </a:p>
          <a:p>
            <a:pPr eaLnBrk="1" hangingPunct="1">
              <a:spcBef>
                <a:spcPts val="600"/>
              </a:spcBef>
            </a:pPr>
            <a:r>
              <a:rPr lang="el-GR" altLang="el-GR" sz="2000" dirty="0">
                <a:latin typeface="+mn-lt"/>
              </a:rPr>
              <a:t>Κατά συνέπεια η διαφορά 8 είναι αποδεκτή. Οι μετρήσεις μας είναι αποδεκτές.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Παράδειγμα ελέγχου ποιότητας </a:t>
            </a:r>
            <a:br>
              <a:rPr lang="el-GR" dirty="0"/>
            </a:br>
            <a:r>
              <a:rPr lang="el-GR" dirty="0"/>
              <a:t>στο προσδιορισμό της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424189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Έλεγχος ποιότητας στο προσδιορισμό </a:t>
            </a:r>
            <a:br>
              <a:rPr lang="el-GR" dirty="0"/>
            </a:br>
            <a:r>
              <a:rPr lang="el-GR" dirty="0"/>
              <a:t>της συγκέντρωσης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128199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200" dirty="0"/>
              <a:t>Βασικοί κανόνες ποιότητας για τον προσδιορισμό </a:t>
            </a:r>
            <a:r>
              <a:rPr lang="el-GR" sz="3200" dirty="0" smtClean="0"/>
              <a:t>της </a:t>
            </a:r>
            <a:r>
              <a:rPr lang="el-GR" sz="3200" dirty="0"/>
              <a:t>συγκέντρωσης των </a:t>
            </a:r>
            <a:r>
              <a:rPr lang="el-GR" sz="3200" dirty="0" smtClean="0"/>
              <a:t>σπερματοζωαρίων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47248" cy="5040560"/>
          </a:xfrm>
        </p:spPr>
        <p:txBody>
          <a:bodyPr>
            <a:noAutofit/>
          </a:bodyPr>
          <a:lstStyle/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Φτιάχνουμε </a:t>
            </a:r>
            <a:r>
              <a:rPr lang="el-GR" altLang="el-GR" b="1" dirty="0">
                <a:solidFill>
                  <a:srgbClr val="820000"/>
                </a:solidFill>
              </a:rPr>
              <a:t>δύο αραιώσεις σπέρματος</a:t>
            </a:r>
            <a:r>
              <a:rPr lang="el-GR" altLang="el-GR" dirty="0"/>
              <a:t>.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Τοποθετούμε 10 μ</a:t>
            </a:r>
            <a:r>
              <a:rPr lang="en-US" altLang="el-GR" dirty="0"/>
              <a:t>l </a:t>
            </a:r>
            <a:r>
              <a:rPr lang="el-GR" altLang="el-GR" b="1" dirty="0">
                <a:solidFill>
                  <a:srgbClr val="820000"/>
                </a:solidFill>
              </a:rPr>
              <a:t>από κάθε διαφορετική αραίωση </a:t>
            </a:r>
            <a:r>
              <a:rPr lang="el-GR" altLang="el-GR" dirty="0"/>
              <a:t>σε κάθε ένα από τους δύο θαλάμους της πλάκας </a:t>
            </a:r>
            <a:r>
              <a:rPr lang="en-US" altLang="el-GR" dirty="0" err="1"/>
              <a:t>Neubauer</a:t>
            </a:r>
            <a:r>
              <a:rPr lang="el-GR" altLang="el-GR" dirty="0"/>
              <a:t>.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b="1" dirty="0">
                <a:solidFill>
                  <a:srgbClr val="820000"/>
                </a:solidFill>
              </a:rPr>
              <a:t>Υπολογίζουμε την διαφορά των δύο αθροισμάτων</a:t>
            </a:r>
            <a:r>
              <a:rPr lang="el-GR" altLang="el-GR" dirty="0"/>
              <a:t>.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b="1" dirty="0">
                <a:solidFill>
                  <a:srgbClr val="820000"/>
                </a:solidFill>
              </a:rPr>
              <a:t>Υπολογίζουμε τον μέσο όρο των δύο αθροισμάτων</a:t>
            </a:r>
            <a:r>
              <a:rPr lang="el-GR" altLang="el-GR" dirty="0"/>
              <a:t>.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Από σχετικούς πίνακες ποιότητας βρίσκουμε το εύρος μέσα στο οποίο ανήκει ο μέσος όρος των δύο αθροισμάτων. 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Βρίσκουμε από τους σχετικούς πίνακες ποιότητας ποια είναι η μέγιστη διαφορά που επιτρέπεται. 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Αν η διαφορά των δύο αθροισμάτων είναι μεγαλύτερη από το προβλεπόμενη, </a:t>
            </a:r>
            <a:r>
              <a:rPr lang="el-GR" altLang="el-GR" b="1" dirty="0">
                <a:solidFill>
                  <a:srgbClr val="820000"/>
                </a:solidFill>
              </a:rPr>
              <a:t>αναδεύουμε ξανά τις δύο αραιώσεις </a:t>
            </a:r>
            <a:r>
              <a:rPr lang="el-GR" altLang="el-GR" dirty="0"/>
              <a:t>και επαναλαμβάνουμε την μέτρηση.</a:t>
            </a:r>
          </a:p>
          <a:p>
            <a:pPr marL="355600" lvl="3" indent="-355600">
              <a:spcBef>
                <a:spcPts val="600"/>
              </a:spcBef>
              <a:buFontTx/>
              <a:buAutoNum type="arabicPeriod"/>
            </a:pPr>
            <a:r>
              <a:rPr lang="el-GR" altLang="el-GR" dirty="0"/>
              <a:t>Αν η διαφορά των δύο αθροισμάτων παραμένει μεγαλύτερη από την προβλεπόμενη τότε φτιάχνουμε νέες αραιώσεις και επαναλαμβάνουμε την μέτρηση</a:t>
            </a:r>
            <a:r>
              <a:rPr lang="el-GR" alt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6811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Όγκος </a:t>
            </a:r>
            <a:r>
              <a:rPr lang="el-GR" dirty="0" smtClean="0"/>
              <a:t>εκσπερμάτισης</a:t>
            </a:r>
            <a:endParaRPr lang="el-GR" dirty="0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395536" y="1176849"/>
            <a:ext cx="8748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</a:t>
            </a:r>
            <a:r>
              <a:rPr lang="el-GR" sz="2400" u="sng" dirty="0" smtClean="0">
                <a:solidFill>
                  <a:srgbClr val="C00000"/>
                </a:solidFill>
                <a:latin typeface="+mn-lt"/>
              </a:rPr>
              <a:t>≥ 1,5 </a:t>
            </a:r>
            <a:r>
              <a:rPr lang="en-US" sz="2400" u="sng" dirty="0" smtClean="0">
                <a:solidFill>
                  <a:srgbClr val="C00000"/>
                </a:solidFill>
                <a:latin typeface="+mn-lt"/>
              </a:rPr>
              <a:t>mL </a:t>
            </a:r>
            <a:r>
              <a:rPr lang="el-GR" sz="2400" u="sng" dirty="0" smtClean="0">
                <a:solidFill>
                  <a:srgbClr val="C00000"/>
                </a:solidFill>
                <a:latin typeface="+mn-lt"/>
              </a:rPr>
              <a:t>(Νέα οδηγία) </a:t>
            </a:r>
            <a:r>
              <a:rPr lang="el-GR" sz="2400" u="sng" dirty="0" smtClean="0">
                <a:latin typeface="+mn-lt"/>
              </a:rPr>
              <a:t>αλλά ≥ 2</a:t>
            </a:r>
            <a:r>
              <a:rPr lang="en-US" sz="2400" u="sng" dirty="0" smtClean="0">
                <a:latin typeface="+mn-lt"/>
              </a:rPr>
              <a:t> mL</a:t>
            </a:r>
            <a:r>
              <a:rPr lang="el-GR" sz="2400" u="sng" dirty="0" smtClean="0">
                <a:latin typeface="+mn-lt"/>
              </a:rPr>
              <a:t> (Παλιά οδηγία)</a:t>
            </a:r>
            <a:endParaRPr lang="el-GR" sz="2400" u="sng" dirty="0">
              <a:latin typeface="+mn-lt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95536" y="1772816"/>
            <a:ext cx="83534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l-GR" sz="2400" dirty="0">
                <a:latin typeface="+mn-lt"/>
              </a:rPr>
              <a:t>Ο όγκος μετριέται με βαθμονομημένη πλαστική </a:t>
            </a:r>
            <a:r>
              <a:rPr lang="el-GR" sz="2400" dirty="0" err="1">
                <a:latin typeface="+mn-lt"/>
              </a:rPr>
              <a:t>πιπέττα</a:t>
            </a:r>
            <a:r>
              <a:rPr lang="el-GR" sz="2400" dirty="0">
                <a:latin typeface="+mn-lt"/>
              </a:rPr>
              <a:t> των 5 ή 10 </a:t>
            </a:r>
            <a:r>
              <a:rPr lang="en-US" sz="2400" dirty="0">
                <a:latin typeface="+mn-lt"/>
              </a:rPr>
              <a:t>ml</a:t>
            </a:r>
            <a:r>
              <a:rPr lang="el-GR" sz="2400" dirty="0">
                <a:latin typeface="+mn-lt"/>
              </a:rPr>
              <a:t> ανάλογα με τον όγκο του. Ο όγκος αναγράφεται με ακρίβεια ενός εκατοστού π.χ. 4,4 </a:t>
            </a:r>
            <a:r>
              <a:rPr lang="en-US" sz="2400" dirty="0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395535" y="3323405"/>
            <a:ext cx="8135937" cy="9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Αποφεύγονται τα πλαστικά σκεύη γιατί κολλούν πάνω τους τα κινούμενα σπερματοζωάρια.</a:t>
            </a:r>
          </a:p>
        </p:txBody>
      </p:sp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95535" y="4309610"/>
            <a:ext cx="8351837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5000"/>
              </a:lnSpc>
              <a:spcBef>
                <a:spcPct val="40000"/>
              </a:spcBef>
              <a:tabLst>
                <a:tab pos="342900" algn="l"/>
              </a:tabLst>
            </a:pPr>
            <a:r>
              <a:rPr lang="el-GR" sz="2400" dirty="0">
                <a:latin typeface="+mn-lt"/>
              </a:rPr>
              <a:t>Όγκος &lt; 1 </a:t>
            </a:r>
            <a:r>
              <a:rPr lang="en-US" sz="2400" dirty="0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  </a:t>
            </a:r>
            <a:r>
              <a:rPr lang="el-GR" sz="2400" dirty="0">
                <a:latin typeface="+mn-lt"/>
              </a:rPr>
              <a:t>δυσχεραίνει την είσοδο των σπερματοζωαρίων μέσω του τραχήλου της μήτρας. Συνήθως οφείλεται σε ανεπαρκή συλλογή του δείγματος.</a:t>
            </a:r>
          </a:p>
          <a:p>
            <a:pPr>
              <a:lnSpc>
                <a:spcPct val="125000"/>
              </a:lnSpc>
              <a:spcBef>
                <a:spcPct val="40000"/>
              </a:spcBef>
              <a:tabLst>
                <a:tab pos="342900" algn="l"/>
              </a:tabLst>
            </a:pPr>
            <a:r>
              <a:rPr lang="el-GR" sz="2400" dirty="0">
                <a:latin typeface="+mn-lt"/>
              </a:rPr>
              <a:t>Όγκος &gt;  5 </a:t>
            </a:r>
            <a:r>
              <a:rPr lang="en-US" sz="2400" dirty="0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οδηγεί σε μεγάλη αραίωση των σπερματοζωαρίων και μειωμένη κινητικότητα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452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551" name="Group 23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8053014"/>
              </p:ext>
            </p:extLst>
          </p:nvPr>
        </p:nvGraphicFramePr>
        <p:xfrm>
          <a:off x="2843807" y="76160"/>
          <a:ext cx="6120000" cy="67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7"/>
                <a:gridCol w="3455703"/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Μέσος όρος αθροισμάτων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Οριακή διαφορά των 2 μετρήσεων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solidFill>
                      <a:srgbClr val="004B82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969 – 1000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61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938 – 968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907 – 937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59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876 – 906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58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846 – 875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817 – 845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788 – 816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760 – 787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732 – 759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704 – 731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678 – 703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651 – 677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625 – 650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600 – 624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576 – 599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47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551 – 575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528 – 550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504 – 527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482 – 503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2" marB="45722" horzOverflow="overflow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1728192" cy="3024336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8971755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620" name="Group 2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20122"/>
              </p:ext>
            </p:extLst>
          </p:nvPr>
        </p:nvGraphicFramePr>
        <p:xfrm>
          <a:off x="2843808" y="76200"/>
          <a:ext cx="61200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3455704"/>
              </a:tblGrid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Μέσος όρος αθροισμάτων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Οριακή διαφορά των δύο μετρήσεων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004B82"/>
                    </a:solidFill>
                  </a:tcPr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376 – 395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357 – 375 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338 – 356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319 – 337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301 – 318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284 - 300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267 - 283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251 - 266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235 - 250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219 - 234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206 - 218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190 - 205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176 - 189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163 - 175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150 - 162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138 - 149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126 - 137 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115 - 125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93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105 - 114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1872208" cy="2592288"/>
          </a:xfrm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806485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644" name="Group 2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06748105"/>
              </p:ext>
            </p:extLst>
          </p:nvPr>
        </p:nvGraphicFramePr>
        <p:xfrm>
          <a:off x="2843808" y="76200"/>
          <a:ext cx="6120000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3527712"/>
              </a:tblGrid>
              <a:tr h="308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Μέσος όρος αθροισμάτων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004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Οριακή διαφορά των δύο μετρήσεων</a:t>
                      </a:r>
                      <a:endParaRPr kumimoji="0" 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004B82"/>
                    </a:solidFill>
                  </a:tcPr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 – 104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85 – 93 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76 – 84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 – 75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59 – 66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52 – 58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44 – 51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38 – 43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32 – 37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 – 31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 – 26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– 21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 – 16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10 - 1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7 - 9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 – 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 – 4 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6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36912"/>
            <a:ext cx="2232248" cy="1124744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288306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Παράδειγμα ελέγχου ποιότητας </a:t>
            </a:r>
            <a:br>
              <a:rPr lang="el-GR" dirty="0"/>
            </a:br>
            <a:r>
              <a:rPr lang="el-GR" dirty="0"/>
              <a:t>στο προσδιορισμό της </a:t>
            </a:r>
            <a:r>
              <a:rPr lang="el-GR" dirty="0" smtClean="0"/>
              <a:t>συγκέντρωσης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Έστω ότι τα αθροίσματα των σπερματοζωαρίων που μετρήθηκαν στις δύο θέσεις της πλάκας </a:t>
            </a:r>
            <a:r>
              <a:rPr lang="en-US" altLang="el-GR" sz="2400" dirty="0" err="1"/>
              <a:t>Neubauer</a:t>
            </a:r>
            <a:r>
              <a:rPr lang="en-US" altLang="el-GR" sz="2400" dirty="0"/>
              <a:t> </a:t>
            </a:r>
            <a:r>
              <a:rPr lang="el-GR" altLang="el-GR" sz="2400" dirty="0"/>
              <a:t>είναι 234 και 245.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Ο μέσος όρος των δύο αθροισμάτων είναι 234 + 245 / 2 = 239.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Η διαφορά των δύο αθροισμάτων είναι 245 – 234 = 11.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Από τους πίνακες ποιότητας βρίσκουμε ότι ο μέσος όρος 239 περιλαμβάνεται στο εύρος 235 – 250 το οποίο θα πρέπει να έχει διαφορά μέχρι 30.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Κατά συνέπεια η διαφορά 11 είναι αποδεκτή  οπότε και ο προσδιορισμός της συγκέντρωσης που έγινε είναι αποδεκτός.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16361304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Έλεγχος ποιότητας στο προσδιορισμό </a:t>
            </a:r>
            <a:br>
              <a:rPr lang="el-GR" dirty="0"/>
            </a:br>
            <a:r>
              <a:rPr lang="el-GR" dirty="0"/>
              <a:t>της μορφολογίας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918061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Έλεγχος ποιότητας στο προσδιορισμό της </a:t>
            </a:r>
            <a:r>
              <a:rPr lang="el-GR" dirty="0" smtClean="0"/>
              <a:t>μορφολογίας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lvl="3" indent="-3556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Φτιάχνονται πάντα </a:t>
            </a:r>
            <a:r>
              <a:rPr lang="el-GR" altLang="el-GR" sz="2400" b="1" dirty="0">
                <a:solidFill>
                  <a:srgbClr val="820000"/>
                </a:solidFill>
              </a:rPr>
              <a:t>τέσσερα</a:t>
            </a:r>
            <a:r>
              <a:rPr lang="el-GR" altLang="el-GR" sz="2400" dirty="0"/>
              <a:t> επιχρίσματα. Τα δύο βάφονται και μετρώνται και τα άλλα δύο φυλάσσονται για την περίπτωση όπου η χρώση δεν πέτυχε και πρέπει να επαναληφθεί. </a:t>
            </a:r>
          </a:p>
          <a:p>
            <a:pPr marL="355600" lvl="3" indent="-3556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Απαιτείται η μέτρηση </a:t>
            </a:r>
            <a:r>
              <a:rPr lang="el-GR" altLang="el-GR" sz="2400" b="1" dirty="0">
                <a:solidFill>
                  <a:srgbClr val="820000"/>
                </a:solidFill>
              </a:rPr>
              <a:t>100 σπερματοζωαρίων εις διπλούν</a:t>
            </a:r>
            <a:r>
              <a:rPr lang="el-GR" altLang="el-GR" sz="2400" dirty="0"/>
              <a:t>. Για ερευνητικούς λόγους συστήνεται η μέτρηση 200 σπερματοζωαρίων εις διπλούν. </a:t>
            </a:r>
          </a:p>
          <a:p>
            <a:pPr marL="355600" lvl="3" indent="-3556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Το τελικό αποτέλεσμα είναι ο μέσος όρος των δύο μετρήσεων. </a:t>
            </a:r>
          </a:p>
          <a:p>
            <a:pPr marL="355600" lvl="3" indent="-3556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l-GR" altLang="el-GR" sz="2400" dirty="0"/>
              <a:t>Συνίσταται η συχνή πρακτική άσκηση του προσωπικού με φωτογραφίες ή </a:t>
            </a:r>
            <a:r>
              <a:rPr lang="en-US" altLang="el-GR" sz="2400" dirty="0"/>
              <a:t>video</a:t>
            </a:r>
            <a:r>
              <a:rPr lang="el-GR" altLang="el-GR" sz="2400" dirty="0" smtClean="0"/>
              <a:t>.</a:t>
            </a:r>
            <a:endParaRPr lang="el-GR" sz="3600" dirty="0"/>
          </a:p>
        </p:txBody>
      </p:sp>
    </p:spTree>
    <p:extLst>
      <p:ext uri="{BB962C8B-B14F-4D97-AF65-F5344CB8AC3E}">
        <p14:creationId xmlns="" xmlns:p14="http://schemas.microsoft.com/office/powerpoint/2010/main" val="33044894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Εξωτερικός έλεγχος ποιότητας </a:t>
            </a:r>
            <a:br>
              <a:rPr lang="el-GR" dirty="0"/>
            </a:br>
            <a:r>
              <a:rPr lang="el-GR" dirty="0"/>
              <a:t>στην βασική ανάλυση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6102545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Τα προγράμματα εξωτερικού ελέγχου ποιότητας για την βασική εξέταση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indent="-355600">
              <a:spcBef>
                <a:spcPts val="600"/>
              </a:spcBef>
            </a:pPr>
            <a:r>
              <a:rPr lang="el-GR" altLang="el-GR" sz="2000" dirty="0" smtClean="0"/>
              <a:t>Ο </a:t>
            </a:r>
            <a:r>
              <a:rPr lang="el-GR" altLang="el-GR" sz="2000" dirty="0"/>
              <a:t>εξωτερικός έλεγχος ποιότητας γίνεται σε συνεργασία με εξωτερικό κέντρο αναφοράς.</a:t>
            </a:r>
          </a:p>
          <a:p>
            <a:pPr marL="355600" indent="-355600">
              <a:spcBef>
                <a:spcPts val="600"/>
              </a:spcBef>
            </a:pPr>
            <a:r>
              <a:rPr lang="el-GR" altLang="el-GR" sz="2000" dirty="0" smtClean="0"/>
              <a:t>Στην </a:t>
            </a:r>
            <a:r>
              <a:rPr lang="el-GR" altLang="el-GR" sz="2000" dirty="0"/>
              <a:t>Ευρώπη γνωστά είναι τα προγράμματα </a:t>
            </a:r>
            <a:r>
              <a:rPr lang="en-US" altLang="el-GR" sz="2000" dirty="0"/>
              <a:t>UK NEQAS (</a:t>
            </a:r>
            <a:r>
              <a:rPr lang="el-GR" altLang="el-GR" sz="2000" dirty="0"/>
              <a:t>από την Βρετανία) και το πρόγραμμα </a:t>
            </a:r>
            <a:r>
              <a:rPr lang="en-US" altLang="el-GR" sz="2000" dirty="0"/>
              <a:t>ESHRE EQA Scheme </a:t>
            </a:r>
            <a:r>
              <a:rPr lang="el-GR" altLang="el-GR" sz="2000" dirty="0"/>
              <a:t>(από την Σουηδία).</a:t>
            </a:r>
          </a:p>
          <a:p>
            <a:pPr marL="355600" indent="-355600">
              <a:spcBef>
                <a:spcPts val="600"/>
              </a:spcBef>
            </a:pPr>
            <a:r>
              <a:rPr lang="el-GR" altLang="el-GR" sz="2000" dirty="0" smtClean="0"/>
              <a:t>Και </a:t>
            </a:r>
            <a:r>
              <a:rPr lang="el-GR" altLang="el-GR" sz="2000" dirty="0"/>
              <a:t>τα δύο προγράμματα περιλαμβάνουν τον εξωτερικό έλεγχο</a:t>
            </a:r>
            <a:r>
              <a:rPr lang="en-US" altLang="el-GR" sz="2000" dirty="0"/>
              <a:t>:</a:t>
            </a:r>
          </a:p>
          <a:p>
            <a:pPr marL="723900" indent="-368300">
              <a:spcBef>
                <a:spcPts val="600"/>
              </a:spcBef>
              <a:buFont typeface="+mj-lt"/>
              <a:buAutoNum type="arabicPeriod"/>
            </a:pPr>
            <a:r>
              <a:rPr lang="en-US" altLang="el-GR" sz="2000" dirty="0" smtClean="0"/>
              <a:t>T</a:t>
            </a:r>
            <a:r>
              <a:rPr lang="el-GR" altLang="el-GR" sz="2000" dirty="0"/>
              <a:t>ης </a:t>
            </a:r>
            <a:r>
              <a:rPr lang="el-GR" altLang="el-GR" sz="2000" b="1" dirty="0">
                <a:solidFill>
                  <a:srgbClr val="820000"/>
                </a:solidFill>
              </a:rPr>
              <a:t>κινητικότητας</a:t>
            </a:r>
            <a:r>
              <a:rPr lang="el-GR" altLang="el-GR" sz="2000" dirty="0"/>
              <a:t> (με </a:t>
            </a:r>
            <a:r>
              <a:rPr lang="en-US" altLang="el-GR" sz="2000" dirty="0"/>
              <a:t>DVD)</a:t>
            </a:r>
            <a:r>
              <a:rPr lang="el-GR" altLang="el-GR" sz="2000" dirty="0"/>
              <a:t>.</a:t>
            </a:r>
            <a:endParaRPr lang="en-US" altLang="el-GR" sz="2000" dirty="0"/>
          </a:p>
          <a:p>
            <a:pPr marL="723900" indent="-368300">
              <a:spcBef>
                <a:spcPts val="600"/>
              </a:spcBef>
              <a:buFont typeface="+mj-lt"/>
              <a:buAutoNum type="arabicPeriod"/>
            </a:pPr>
            <a:r>
              <a:rPr lang="el-GR" altLang="el-GR" sz="2000" dirty="0" smtClean="0"/>
              <a:t>Της</a:t>
            </a:r>
            <a:r>
              <a:rPr lang="el-GR" altLang="el-GR" sz="2000" b="1" dirty="0" smtClean="0">
                <a:solidFill>
                  <a:srgbClr val="820000"/>
                </a:solidFill>
              </a:rPr>
              <a:t> </a:t>
            </a:r>
            <a:r>
              <a:rPr lang="el-GR" altLang="el-GR" sz="2000" b="1" dirty="0">
                <a:solidFill>
                  <a:srgbClr val="820000"/>
                </a:solidFill>
              </a:rPr>
              <a:t>συγκέντρωσης </a:t>
            </a:r>
            <a:r>
              <a:rPr lang="el-GR" altLang="el-GR" sz="2000" dirty="0"/>
              <a:t>(με δείγμα σπέρματος συντηρημένο σε φορμαλδεΰδη).</a:t>
            </a:r>
          </a:p>
          <a:p>
            <a:pPr marL="723900" indent="-368300">
              <a:spcBef>
                <a:spcPts val="600"/>
              </a:spcBef>
              <a:buFont typeface="+mj-lt"/>
              <a:buAutoNum type="arabicPeriod"/>
            </a:pPr>
            <a:r>
              <a:rPr lang="el-GR" altLang="el-GR" sz="2000" dirty="0" smtClean="0"/>
              <a:t>Της </a:t>
            </a:r>
            <a:r>
              <a:rPr lang="el-GR" altLang="el-GR" sz="2000" b="1" dirty="0">
                <a:solidFill>
                  <a:srgbClr val="820000"/>
                </a:solidFill>
              </a:rPr>
              <a:t>μορφολογίας </a:t>
            </a:r>
            <a:r>
              <a:rPr lang="el-GR" altLang="el-GR" sz="2000" dirty="0"/>
              <a:t>(με επιχρίσματα βαμμένα με χρώση Παπανικολάου ή    άβαφτα).</a:t>
            </a:r>
          </a:p>
          <a:p>
            <a:pPr marL="723900" indent="-368300">
              <a:spcBef>
                <a:spcPts val="600"/>
              </a:spcBef>
              <a:buFont typeface="+mj-lt"/>
              <a:buAutoNum type="arabicPeriod"/>
            </a:pPr>
            <a:r>
              <a:rPr lang="el-GR" altLang="el-GR" sz="2000" dirty="0" smtClean="0"/>
              <a:t>Την </a:t>
            </a:r>
            <a:r>
              <a:rPr lang="el-GR" altLang="el-GR" sz="2000" b="1" dirty="0">
                <a:solidFill>
                  <a:srgbClr val="820000"/>
                </a:solidFill>
              </a:rPr>
              <a:t>ζωτικότητα</a:t>
            </a:r>
            <a:r>
              <a:rPr lang="el-GR" altLang="el-GR" sz="2000" dirty="0"/>
              <a:t> (με βαμμένα παρασκευάσματα)</a:t>
            </a:r>
          </a:p>
          <a:p>
            <a:pPr marL="723900" indent="-368300">
              <a:spcBef>
                <a:spcPts val="600"/>
              </a:spcBef>
              <a:buFont typeface="+mj-lt"/>
              <a:buAutoNum type="arabicPeriod"/>
            </a:pPr>
            <a:r>
              <a:rPr lang="el-GR" altLang="el-GR" sz="2000" dirty="0" smtClean="0"/>
              <a:t>5</a:t>
            </a:r>
            <a:r>
              <a:rPr lang="el-GR" altLang="el-GR" sz="2000" dirty="0"/>
              <a:t>.  Των </a:t>
            </a:r>
            <a:r>
              <a:rPr lang="el-GR" altLang="el-GR" sz="2000" b="1" dirty="0" err="1">
                <a:solidFill>
                  <a:srgbClr val="820000"/>
                </a:solidFill>
              </a:rPr>
              <a:t>αντισπερματικών</a:t>
            </a:r>
            <a:r>
              <a:rPr lang="el-GR" altLang="el-GR" sz="2000" b="1" dirty="0">
                <a:solidFill>
                  <a:srgbClr val="820000"/>
                </a:solidFill>
              </a:rPr>
              <a:t> αντισωμάτων </a:t>
            </a:r>
            <a:r>
              <a:rPr lang="el-GR" altLang="el-GR" sz="2000" dirty="0"/>
              <a:t>(με δείγμα σπέρματος συντηρημένο σε φορμαλδεΰδη</a:t>
            </a:r>
            <a:r>
              <a:rPr lang="el-GR" altLang="el-GR" sz="2000" dirty="0" smtClean="0"/>
              <a:t>).</a:t>
            </a:r>
            <a:endParaRPr lang="el-GR" sz="2000" dirty="0"/>
          </a:p>
        </p:txBody>
      </p:sp>
    </p:spTree>
    <p:extLst>
      <p:ext uri="{BB962C8B-B14F-4D97-AF65-F5344CB8AC3E}">
        <p14:creationId xmlns="" xmlns:p14="http://schemas.microsoft.com/office/powerpoint/2010/main" val="14670412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Τρόπος διενέργειας των προγραμμάτων </a:t>
            </a:r>
            <a:br>
              <a:rPr lang="el-GR" dirty="0"/>
            </a:br>
            <a:r>
              <a:rPr lang="el-GR" dirty="0"/>
              <a:t>εξωτερικού ελέγχου </a:t>
            </a:r>
            <a:r>
              <a:rPr lang="el-GR" dirty="0" smtClean="0"/>
              <a:t>ποιότητας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Τα προγράμματα αυτά περιλαμβάνουν τις αποστολές 2 – 4 δειγμάτων τον χρόνο.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Στα προγράμματα αυτά τα εργαστήρια αποστέλλουν τις απαντήσεις τους μέσα σε συγκεκριμένες ημερομηνίες.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Οι φορείς διενέργειας του εξωτερικού ελέγχου αναλύουν στατιστικά τα αποτελέσματα όλων των εργαστηρίων.</a:t>
            </a:r>
          </a:p>
          <a:p>
            <a:pPr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Οι φορείς αποστέλλουν σε κάθε εργαστήριο δύο ειδών αξιολογήσεις.   </a:t>
            </a:r>
          </a:p>
          <a:p>
            <a:pPr lvl="1" indent="-387350"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Αξιολόγηση σε σύγκριση με όλα τα υπόλοιπα εργαστήρια.</a:t>
            </a:r>
          </a:p>
          <a:p>
            <a:pPr lvl="1" indent="-387350">
              <a:spcBef>
                <a:spcPts val="600"/>
              </a:spcBef>
              <a:buFontTx/>
              <a:buAutoNum type="arabicPeriod"/>
            </a:pPr>
            <a:r>
              <a:rPr lang="el-GR" altLang="el-GR" sz="2400" dirty="0"/>
              <a:t>Αξιολόγηση σε σύγκριση με εξειδικευμένα εργαστήρια που τηρούν αυστηρούς κανόνες ποιότητας</a:t>
            </a:r>
            <a:r>
              <a:rPr lang="el-GR" altLang="el-GR" sz="2400" dirty="0" smtClean="0"/>
              <a:t>.</a:t>
            </a:r>
            <a:endParaRPr lang="el-GR" alt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10037950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3851275" y="2636838"/>
            <a:ext cx="936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+mn-lt"/>
                <a:ea typeface="Cambria Math" panose="02040503050406030204" pitchFamily="18" charset="0"/>
              </a:rPr>
              <a:t>Ζ =</a:t>
            </a: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4284663" y="2420938"/>
            <a:ext cx="4859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>
                <a:latin typeface="+mn-lt"/>
                <a:ea typeface="Cambria Math" panose="02040503050406030204" pitchFamily="18" charset="0"/>
              </a:rPr>
              <a:t>Τιμή εργαστηρίου – Μέση τιμή εργαστηρίων</a:t>
            </a: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4535488" y="2831124"/>
            <a:ext cx="4608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+mn-lt"/>
                <a:ea typeface="Cambria Math" panose="02040503050406030204" pitchFamily="18" charset="0"/>
              </a:rPr>
              <a:t>     Τυπική απόκλιση εργαστηρίων</a:t>
            </a:r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4284663" y="2852738"/>
            <a:ext cx="4535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4067944" y="4797152"/>
            <a:ext cx="4535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+mn-lt"/>
              </a:rPr>
              <a:t>Το Ζ πρέπει να είναι από -2 μέχρι +2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Αποτελέσματα ζωτικότητας και συγκέντρωσης εξωτερικού ελέγχου ποιότητας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0446158"/>
                  </p:ext>
                </p:extLst>
              </p:nvPr>
            </p:nvGraphicFramePr>
            <p:xfrm>
              <a:off x="226691" y="1485360"/>
              <a:ext cx="3479799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9933"/>
                    <a:gridCol w="1159933"/>
                    <a:gridCol w="1159933"/>
                  </a:tblGrid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Vitality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3250446158"/>
                  </p:ext>
                </p:extLst>
              </p:nvPr>
            </p:nvGraphicFramePr>
            <p:xfrm>
              <a:off x="226691" y="1485360"/>
              <a:ext cx="3479799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9933"/>
                    <a:gridCol w="1159933"/>
                    <a:gridCol w="1159933"/>
                  </a:tblGrid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Vitality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87500" r="-201053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4392627"/>
                  </p:ext>
                </p:extLst>
              </p:nvPr>
            </p:nvGraphicFramePr>
            <p:xfrm>
              <a:off x="251520" y="3985265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Concentration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-0.08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0.51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144392627"/>
                  </p:ext>
                </p:extLst>
              </p:nvPr>
            </p:nvGraphicFramePr>
            <p:xfrm>
              <a:off x="251520" y="3985265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Concentration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-0.08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387500" r="-401754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0.51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="" xmlns:p14="http://schemas.microsoft.com/office/powerpoint/2010/main" val="371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Γλοιότητα</a:t>
            </a:r>
            <a:r>
              <a:rPr lang="el-GR" dirty="0"/>
              <a:t> (ιξώδες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467544" y="1058296"/>
            <a:ext cx="3149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u="sng" dirty="0">
                <a:latin typeface="+mn-lt"/>
              </a:rPr>
              <a:t>Τιμή αναφοράς: μηδέν </a:t>
            </a:r>
          </a:p>
        </p:txBody>
      </p:sp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67544" y="1519961"/>
            <a:ext cx="8424862" cy="502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5000"/>
              </a:lnSpc>
              <a:spcBef>
                <a:spcPct val="55000"/>
              </a:spcBef>
            </a:pPr>
            <a:r>
              <a:rPr lang="el-GR" sz="2400" dirty="0">
                <a:latin typeface="+mn-lt"/>
              </a:rPr>
              <a:t>Η ύπαρξη υψηλού ιξώδους επηρεάζει τον προσδιορισμό πολλών παραμέτρων του </a:t>
            </a:r>
            <a:r>
              <a:rPr lang="el-GR" sz="2400" dirty="0" err="1">
                <a:latin typeface="+mn-lt"/>
              </a:rPr>
              <a:t>σπερμοδιαγράμματος</a:t>
            </a:r>
            <a:r>
              <a:rPr lang="el-GR" sz="2400" dirty="0">
                <a:latin typeface="+mn-lt"/>
              </a:rPr>
              <a:t> (π.χ. κινητικότητα). </a:t>
            </a:r>
          </a:p>
          <a:p>
            <a:pPr>
              <a:lnSpc>
                <a:spcPct val="125000"/>
              </a:lnSpc>
              <a:spcBef>
                <a:spcPct val="55000"/>
              </a:spcBef>
            </a:pPr>
            <a:r>
              <a:rPr lang="el-GR" sz="2400" u="sng" dirty="0">
                <a:latin typeface="+mn-lt"/>
              </a:rPr>
              <a:t>Τεχνική</a:t>
            </a:r>
          </a:p>
          <a:p>
            <a:pPr>
              <a:lnSpc>
                <a:spcPct val="125000"/>
              </a:lnSpc>
              <a:spcBef>
                <a:spcPct val="55000"/>
              </a:spcBef>
            </a:pPr>
            <a:r>
              <a:rPr lang="el-GR" sz="2400" dirty="0">
                <a:latin typeface="+mn-lt"/>
              </a:rPr>
              <a:t>Το σπέρμα αναρροφάται μαλακά μέσα στην </a:t>
            </a:r>
            <a:r>
              <a:rPr lang="el-GR" sz="2400" dirty="0" err="1">
                <a:latin typeface="+mn-lt"/>
              </a:rPr>
              <a:t>πιπέτα</a:t>
            </a:r>
            <a:r>
              <a:rPr lang="el-GR" sz="2400" dirty="0">
                <a:latin typeface="+mn-lt"/>
              </a:rPr>
              <a:t> και ύστερα αφήνεται να πέσει με την βαρύτητα. </a:t>
            </a:r>
          </a:p>
          <a:p>
            <a:pPr>
              <a:lnSpc>
                <a:spcPct val="125000"/>
              </a:lnSpc>
              <a:spcBef>
                <a:spcPct val="55000"/>
              </a:spcBef>
            </a:pPr>
            <a:r>
              <a:rPr lang="el-GR" sz="2400" dirty="0">
                <a:latin typeface="+mn-lt"/>
              </a:rPr>
              <a:t>Αν οι σταγόνες πέφτουν πλήρεις, χωρίς να αφήνουν ίνες, η </a:t>
            </a:r>
            <a:r>
              <a:rPr lang="el-GR" sz="2400" dirty="0" err="1">
                <a:latin typeface="+mn-lt"/>
              </a:rPr>
              <a:t>γλοιότητα</a:t>
            </a:r>
            <a:r>
              <a:rPr lang="el-GR" sz="2400" dirty="0">
                <a:latin typeface="+mn-lt"/>
              </a:rPr>
              <a:t> χαρακτηρίζεται ως μηδέν.</a:t>
            </a:r>
          </a:p>
          <a:p>
            <a:pPr>
              <a:lnSpc>
                <a:spcPct val="125000"/>
              </a:lnSpc>
              <a:spcBef>
                <a:spcPct val="55000"/>
              </a:spcBef>
            </a:pPr>
            <a:r>
              <a:rPr lang="el-GR" sz="2400" dirty="0">
                <a:latin typeface="+mn-lt"/>
              </a:rPr>
              <a:t>Αν εμφανίζεται πίσω από την σταγόνα ίνα &gt; 2 εκατοστών σημειώνεται αυξημένη </a:t>
            </a:r>
            <a:r>
              <a:rPr lang="el-GR" sz="2400" dirty="0" err="1">
                <a:latin typeface="+mn-lt"/>
              </a:rPr>
              <a:t>γλοιότητα</a:t>
            </a:r>
            <a:r>
              <a:rPr lang="el-GR" sz="2400" dirty="0">
                <a:latin typeface="+mn-lt"/>
              </a:rPr>
              <a:t> στην απάντηση του ασθενούς.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027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Aποτελ</a:t>
            </a:r>
            <a:r>
              <a:rPr lang="el-GR" dirty="0" err="1"/>
              <a:t>έ</a:t>
            </a:r>
            <a:r>
              <a:rPr lang="el-GR" dirty="0" err="1" smtClean="0"/>
              <a:t>σματα</a:t>
            </a:r>
            <a:r>
              <a:rPr lang="el-GR" dirty="0" smtClean="0"/>
              <a:t> </a:t>
            </a:r>
            <a:r>
              <a:rPr lang="el-GR" dirty="0"/>
              <a:t>μορφολογίας εξωτερικού ελέγχου </a:t>
            </a:r>
            <a:r>
              <a:rPr lang="el-GR" dirty="0" smtClean="0"/>
              <a:t>ποιότητας</a:t>
            </a:r>
            <a:endParaRPr lang="el-GR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4069769"/>
                  </p:ext>
                </p:extLst>
              </p:nvPr>
            </p:nvGraphicFramePr>
            <p:xfrm>
              <a:off x="4211960" y="1124744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tail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-1.30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-1.40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1494069769"/>
                  </p:ext>
                </p:extLst>
              </p:nvPr>
            </p:nvGraphicFramePr>
            <p:xfrm>
              <a:off x="4211960" y="1124744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tail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-1.30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877" t="-393651" r="-400877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0.09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-1.40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0280456"/>
                  </p:ext>
                </p:extLst>
              </p:nvPr>
            </p:nvGraphicFramePr>
            <p:xfrm>
              <a:off x="377083" y="1125227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Proportion</a:t>
                          </a:r>
                          <a:r>
                            <a:rPr lang="en-US" baseline="0" dirty="0" smtClean="0"/>
                            <a:t> normal sperm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-0.35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0.95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3410280456"/>
                  </p:ext>
                </p:extLst>
              </p:nvPr>
            </p:nvGraphicFramePr>
            <p:xfrm>
              <a:off x="377083" y="1125227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Proportion</a:t>
                          </a:r>
                          <a:r>
                            <a:rPr lang="en-US" baseline="0" dirty="0" smtClean="0"/>
                            <a:t> normal sperm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-0.35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877" t="-387500" r="-400877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0.95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0794029"/>
                  </p:ext>
                </p:extLst>
              </p:nvPr>
            </p:nvGraphicFramePr>
            <p:xfrm>
              <a:off x="4211960" y="3068960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abnormal cytoplasmic droplet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0.57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0.52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1.31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-0.06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-0.17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4240794029"/>
                  </p:ext>
                </p:extLst>
              </p:nvPr>
            </p:nvGraphicFramePr>
            <p:xfrm>
              <a:off x="4211960" y="3068960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abnormal cytoplasmic droplet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0.57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0.52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1.31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662" t="-387500" r="-400662" b="-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-0.06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-0.17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5338418"/>
                  </p:ext>
                </p:extLst>
              </p:nvPr>
            </p:nvGraphicFramePr>
            <p:xfrm>
              <a:off x="377083" y="3069443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head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-0.68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0.43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0.30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-0.95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685338418"/>
                  </p:ext>
                </p:extLst>
              </p:nvPr>
            </p:nvGraphicFramePr>
            <p:xfrm>
              <a:off x="377083" y="3069443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head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95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-0.68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0.43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0.30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393651" r="-400877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-0.95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4501286"/>
                  </p:ext>
                </p:extLst>
              </p:nvPr>
            </p:nvGraphicFramePr>
            <p:xfrm>
              <a:off x="377083" y="5013659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head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-0.65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-0.77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-1.78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-1.28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954501286"/>
                  </p:ext>
                </p:extLst>
              </p:nvPr>
            </p:nvGraphicFramePr>
            <p:xfrm>
              <a:off x="377083" y="5013659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%sperm with head defect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-0.65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-0.77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-1.78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877" t="-387500" r="-400877" b="-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-1.28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6288252"/>
                  </p:ext>
                </p:extLst>
              </p:nvPr>
            </p:nvGraphicFramePr>
            <p:xfrm>
              <a:off x="4211960" y="4998831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Teratozoospermia</a:t>
                          </a:r>
                          <a:r>
                            <a:rPr lang="en-US" dirty="0" smtClean="0"/>
                            <a:t> index (WHO 1992)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1.50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1.22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-0.67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-0.70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-1.42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-0.28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1.71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046288252"/>
                  </p:ext>
                </p:extLst>
              </p:nvPr>
            </p:nvGraphicFramePr>
            <p:xfrm>
              <a:off x="4211960" y="4998831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Teratozoospermia</a:t>
                          </a:r>
                          <a:r>
                            <a:rPr lang="en-US" dirty="0" smtClean="0"/>
                            <a:t> index (WHO 1992)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1.50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1.22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-0.67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-0.70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-1.42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662" t="-387500" r="-400662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-0.28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1.71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="" xmlns:p14="http://schemas.microsoft.com/office/powerpoint/2010/main" val="21390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Aποτελέσματα</a:t>
            </a:r>
            <a:r>
              <a:rPr lang="el-GR" dirty="0"/>
              <a:t> κινητικότητας εξωτερικού ελέγχου </a:t>
            </a:r>
            <a:r>
              <a:rPr lang="el-GR" dirty="0" smtClean="0"/>
              <a:t>ποιότητας</a:t>
            </a:r>
            <a:endParaRPr lang="el-GR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4289104"/>
                  </p:ext>
                </p:extLst>
              </p:nvPr>
            </p:nvGraphicFramePr>
            <p:xfrm>
              <a:off x="4211960" y="1124744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Non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-0.56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-0.91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-0.70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4104289104"/>
                  </p:ext>
                </p:extLst>
              </p:nvPr>
            </p:nvGraphicFramePr>
            <p:xfrm>
              <a:off x="4211960" y="1124744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Non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-0.56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-0.91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877" t="-393651" r="-400877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-0.56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-0.89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-0.70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5760141"/>
                  </p:ext>
                </p:extLst>
              </p:nvPr>
            </p:nvGraphicFramePr>
            <p:xfrm>
              <a:off x="377083" y="1125227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Rapidly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-1.06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-0.60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-0.72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-0.80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-1.00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-1.33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735760141"/>
                  </p:ext>
                </p:extLst>
              </p:nvPr>
            </p:nvGraphicFramePr>
            <p:xfrm>
              <a:off x="377083" y="1125227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Rapidly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-1.06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-0.60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-0.72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-0.80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877" t="-387500" r="-400877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-1.25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-1.00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-1.33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6358510"/>
                  </p:ext>
                </p:extLst>
              </p:nvPr>
            </p:nvGraphicFramePr>
            <p:xfrm>
              <a:off x="4211960" y="3068960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Immotile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-0.31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0.16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0.41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1256358510"/>
                  </p:ext>
                </p:extLst>
              </p:nvPr>
            </p:nvGraphicFramePr>
            <p:xfrm>
              <a:off x="4211960" y="3068960"/>
              <a:ext cx="460851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1702"/>
                    <a:gridCol w="921702"/>
                    <a:gridCol w="921702"/>
                    <a:gridCol w="921702"/>
                    <a:gridCol w="921702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Immotile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28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-0.41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-0.42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-0.31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0.16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662" t="-387500" r="-400662" b="-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0.41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0.78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9131832"/>
                  </p:ext>
                </p:extLst>
              </p:nvPr>
            </p:nvGraphicFramePr>
            <p:xfrm>
              <a:off x="377083" y="3069443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Slowly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43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1.11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0.92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1.23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4079131832"/>
                  </p:ext>
                </p:extLst>
              </p:nvPr>
            </p:nvGraphicFramePr>
            <p:xfrm>
              <a:off x="377083" y="3069443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Slowly progressive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39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43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1.11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0.82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877" t="-393651" r="-400877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0.92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1.23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5371660"/>
                  </p:ext>
                </p:extLst>
              </p:nvPr>
            </p:nvGraphicFramePr>
            <p:xfrm>
              <a:off x="377083" y="5013659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All progressive motile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0.74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0.76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0.23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-0.32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4045371660"/>
                  </p:ext>
                </p:extLst>
              </p:nvPr>
            </p:nvGraphicFramePr>
            <p:xfrm>
              <a:off x="377083" y="5013659"/>
              <a:ext cx="3479800" cy="1871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5960"/>
                    <a:gridCol w="695960"/>
                    <a:gridCol w="695960"/>
                    <a:gridCol w="695960"/>
                    <a:gridCol w="695960"/>
                  </a:tblGrid>
                  <a:tr h="3708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All progressive motile</a:t>
                          </a:r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l-GR" dirty="0"/>
                        </a:p>
                      </a:txBody>
                      <a:tcPr>
                        <a:solidFill>
                          <a:srgbClr val="004B82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711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714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Raw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60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32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</a:t>
                          </a:r>
                          <a:endParaRPr lang="el-G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l-G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0.74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0.76</a:t>
                          </a:r>
                          <a:endParaRPr lang="el-GR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0.23</a:t>
                          </a:r>
                          <a:endParaRPr lang="el-GR" dirty="0" smtClean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877" t="-387500" r="-400877" b="-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-0.03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0.64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0.67</a:t>
                          </a:r>
                          <a:endParaRPr lang="el-G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-0.32</a:t>
                          </a:r>
                          <a:endParaRPr lang="el-G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="" xmlns:p14="http://schemas.microsoft.com/office/powerpoint/2010/main" val="24708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pic>
        <p:nvPicPr>
          <p:cNvPr id="9" name="7 - Εικόνα" descr="Λογότυπο για Άδειες χρήσης Creative Common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0877" y="5827935"/>
            <a:ext cx="1581685" cy="553393"/>
          </a:xfrm>
          <a:prstGeom prst="rect">
            <a:avLst/>
          </a:prstGeom>
        </p:spPr>
      </p:pic>
      <p:pic>
        <p:nvPicPr>
          <p:cNvPr id="10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2562" y="5733256"/>
            <a:ext cx="3240360" cy="771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Ρευστοποίηση</a:t>
            </a:r>
            <a:endParaRPr lang="el-GR" dirty="0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73764" y="1268760"/>
            <a:ext cx="3601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&lt; 60 λεπτά</a:t>
            </a:r>
          </a:p>
        </p:txBody>
      </p:sp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71195" y="1844824"/>
            <a:ext cx="8572604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5000"/>
              </a:lnSpc>
              <a:spcBef>
                <a:spcPct val="60000"/>
              </a:spcBef>
            </a:pPr>
            <a:r>
              <a:rPr lang="el-GR" sz="2400" dirty="0">
                <a:latin typeface="+mn-lt"/>
              </a:rPr>
              <a:t>Ατελής ρευστοποίηση είναι ενδεικτική λοίμωξης των επικουρικών αδένων, των σπερματικών σωληναρίων ή του προστάτη.</a:t>
            </a:r>
          </a:p>
          <a:p>
            <a:pPr>
              <a:lnSpc>
                <a:spcPct val="125000"/>
              </a:lnSpc>
              <a:spcBef>
                <a:spcPct val="60000"/>
              </a:spcBef>
            </a:pPr>
            <a:r>
              <a:rPr lang="el-GR" sz="2400" dirty="0">
                <a:latin typeface="+mn-lt"/>
              </a:rPr>
              <a:t>Η ρευστοποίηση φαίνεται στο μικροσκόπιο σε νωπό παρασκεύασμα. Συγκεκριμένα παρατηρούμε αν φαίνονται μέσα σε αυτό «πηγαδάκια» ή «νερά».</a:t>
            </a:r>
          </a:p>
          <a:p>
            <a:pPr>
              <a:lnSpc>
                <a:spcPct val="125000"/>
              </a:lnSpc>
              <a:spcBef>
                <a:spcPct val="60000"/>
              </a:spcBef>
            </a:pPr>
            <a:r>
              <a:rPr lang="el-GR" sz="2400" dirty="0">
                <a:latin typeface="+mn-lt"/>
              </a:rPr>
              <a:t>Η ρευστοποίηση προσδιορίζεται για πρώτη φορά 30 λεπτά μετά την λήψη του σπέρματος. Αν μετά 30 λεπτά η ρευστοποίηση δεν έχει ολοκληρωθεί ο έλεγχος επαναλαμβάνεται κάθε 10 – 15 λεπτά.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75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Χροιά</a:t>
            </a:r>
            <a:endParaRPr lang="el-GR" dirty="0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539553" y="1137917"/>
            <a:ext cx="59047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</a:t>
            </a:r>
            <a:r>
              <a:rPr lang="el-GR" sz="2400" u="sng" dirty="0" err="1">
                <a:latin typeface="+mn-lt"/>
              </a:rPr>
              <a:t>Τεφρόχροη</a:t>
            </a:r>
            <a:r>
              <a:rPr lang="el-GR" sz="2400" u="sng" dirty="0">
                <a:latin typeface="+mn-lt"/>
              </a:rPr>
              <a:t> ή </a:t>
            </a:r>
            <a:r>
              <a:rPr lang="el-GR" sz="2400" u="sng" dirty="0" err="1">
                <a:latin typeface="+mn-lt"/>
              </a:rPr>
              <a:t>φαίον</a:t>
            </a:r>
            <a:r>
              <a:rPr lang="el-GR" sz="2400" u="sng" dirty="0">
                <a:latin typeface="+mn-lt"/>
              </a:rPr>
              <a:t> ιριδίζον</a:t>
            </a:r>
          </a:p>
        </p:txBody>
      </p:sp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539553" y="1772816"/>
            <a:ext cx="828092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5738" indent="-185738">
              <a:lnSpc>
                <a:spcPct val="125000"/>
              </a:lnSpc>
              <a:spcBef>
                <a:spcPct val="40000"/>
              </a:spcBef>
              <a:tabLst>
                <a:tab pos="342900" algn="l"/>
              </a:tabLst>
            </a:pPr>
            <a:r>
              <a:rPr lang="el-GR" sz="2400" dirty="0">
                <a:latin typeface="+mn-lt"/>
              </a:rPr>
              <a:t>Παρατηρείται μακροσκοπικά σηκώνοντας το δοχείο στο φως. </a:t>
            </a:r>
          </a:p>
          <a:p>
            <a:pPr marL="185738" indent="-185738">
              <a:lnSpc>
                <a:spcPct val="125000"/>
              </a:lnSpc>
              <a:spcBef>
                <a:spcPct val="40000"/>
              </a:spcBef>
              <a:tabLst>
                <a:tab pos="342900" algn="l"/>
              </a:tabLst>
            </a:pPr>
            <a:r>
              <a:rPr lang="el-GR" sz="2400" dirty="0" smtClean="0">
                <a:latin typeface="+mn-lt"/>
              </a:rPr>
              <a:t>Σε </a:t>
            </a:r>
            <a:r>
              <a:rPr lang="el-GR" sz="2400" dirty="0">
                <a:latin typeface="+mn-lt"/>
              </a:rPr>
              <a:t>παθολογικές καταστάσεις παρατηρούνται:</a:t>
            </a:r>
          </a:p>
          <a:p>
            <a:pPr marL="185738" indent="-185738">
              <a:lnSpc>
                <a:spcPct val="125000"/>
              </a:lnSpc>
              <a:spcBef>
                <a:spcPct val="40000"/>
              </a:spcBef>
              <a:buFontTx/>
              <a:buChar char="•"/>
              <a:tabLst>
                <a:tab pos="342900" algn="l"/>
              </a:tabLst>
            </a:pPr>
            <a:r>
              <a:rPr lang="el-GR" sz="2400" b="1" dirty="0">
                <a:latin typeface="+mn-lt"/>
              </a:rPr>
              <a:t>Αραιό γαλακτώδες </a:t>
            </a:r>
            <a:r>
              <a:rPr lang="el-GR" sz="2400" dirty="0">
                <a:latin typeface="+mn-lt"/>
              </a:rPr>
              <a:t>χρώμα αν η συγκέντρωση των σπερματοζωαρίων είναι μικρή,</a:t>
            </a:r>
          </a:p>
          <a:p>
            <a:pPr marL="185738" indent="-185738">
              <a:lnSpc>
                <a:spcPct val="125000"/>
              </a:lnSpc>
              <a:spcBef>
                <a:spcPct val="40000"/>
              </a:spcBef>
              <a:buFontTx/>
              <a:buChar char="•"/>
              <a:tabLst>
                <a:tab pos="342900" algn="l"/>
              </a:tabLst>
            </a:pPr>
            <a:r>
              <a:rPr lang="el-GR" sz="2400" b="1" dirty="0">
                <a:latin typeface="+mn-lt"/>
              </a:rPr>
              <a:t>Κοκκινωπό-καφέ</a:t>
            </a:r>
            <a:r>
              <a:rPr lang="el-GR" sz="2400" dirty="0">
                <a:latin typeface="+mn-lt"/>
              </a:rPr>
              <a:t> αν υπάρχει πρόσμειξη </a:t>
            </a:r>
            <a:r>
              <a:rPr lang="el-GR" sz="2400" dirty="0" err="1" smtClean="0">
                <a:latin typeface="+mn-lt"/>
              </a:rPr>
              <a:t>ερυθροκυττάρων</a:t>
            </a:r>
            <a:r>
              <a:rPr lang="el-GR" sz="2400" dirty="0">
                <a:latin typeface="+mn-lt"/>
              </a:rPr>
              <a:t>,</a:t>
            </a:r>
          </a:p>
          <a:p>
            <a:pPr marL="185738" indent="-185738">
              <a:lnSpc>
                <a:spcPct val="125000"/>
              </a:lnSpc>
              <a:spcBef>
                <a:spcPct val="40000"/>
              </a:spcBef>
              <a:buFontTx/>
              <a:buChar char="•"/>
              <a:tabLst>
                <a:tab pos="342900" algn="l"/>
              </a:tabLst>
            </a:pPr>
            <a:r>
              <a:rPr lang="el-GR" sz="2400" b="1" dirty="0">
                <a:latin typeface="+mn-lt"/>
              </a:rPr>
              <a:t>Κιτρινωπό</a:t>
            </a:r>
            <a:r>
              <a:rPr lang="el-GR" sz="2400" dirty="0">
                <a:latin typeface="+mn-lt"/>
              </a:rPr>
              <a:t> αν υπάρχει ίκτερος, λήψη σκευασμάτων βιταμινών ή ακόμα παρατεταμένη αποχή.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696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Οσμή</a:t>
            </a:r>
            <a:endParaRPr lang="el-GR" dirty="0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39750" y="1341437"/>
            <a:ext cx="3600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Ιδιάζουσα</a:t>
            </a:r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9750" y="1870244"/>
            <a:ext cx="828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5000"/>
              </a:lnSpc>
              <a:spcBef>
                <a:spcPct val="45000"/>
              </a:spcBef>
            </a:pPr>
            <a:r>
              <a:rPr lang="el-GR" sz="2400" dirty="0">
                <a:latin typeface="+mn-lt"/>
              </a:rPr>
              <a:t>Πρόκειται για την χαρακτηριστική οσμή που θυμίζει μούχλα ή βρασμένα κάστανα. Σημειώνεται αν είναι παθολογική.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051523" y="3271838"/>
            <a:ext cx="496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000" b="1" dirty="0">
                <a:solidFill>
                  <a:srgbClr val="9B0000"/>
                </a:solidFill>
                <a:latin typeface="+mn-lt"/>
              </a:rPr>
              <a:t>Όψη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39750" y="4149080"/>
            <a:ext cx="4140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Τιμή αναφοράς</a:t>
            </a:r>
            <a:r>
              <a:rPr lang="en-US" sz="2400" u="sng" dirty="0">
                <a:latin typeface="+mn-lt"/>
              </a:rPr>
              <a:t>:</a:t>
            </a:r>
            <a:r>
              <a:rPr lang="el-GR" sz="2400" u="sng" dirty="0">
                <a:latin typeface="+mn-lt"/>
              </a:rPr>
              <a:t> Ημιδιαφανής</a:t>
            </a: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539750" y="4797425"/>
            <a:ext cx="8208963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el-GR" sz="2400" dirty="0">
                <a:latin typeface="+mn-lt"/>
              </a:rPr>
              <a:t>Παρατηρείται μακροσκοπικά σηκώνοντας το δοχείο στο φως. 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el-GR" sz="2400" dirty="0">
                <a:latin typeface="+mn-lt"/>
              </a:rPr>
              <a:t>Σημειώνεται η παρουσία κολλοειδών σωματίων ή βλέννας.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39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Διάταξη επωαστικού κλιβάνου για </a:t>
            </a:r>
            <a:r>
              <a:rPr lang="el-GR" dirty="0" err="1" smtClean="0"/>
              <a:t>σπερμοδιάγραμμα</a:t>
            </a:r>
            <a:endParaRPr lang="el-GR" dirty="0"/>
          </a:p>
        </p:txBody>
      </p:sp>
      <p:pic>
        <p:nvPicPr>
          <p:cNvPr id="12290" name="Picture 4" descr="IMG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17975"/>
            <a:ext cx="5797550" cy="387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88775" y="5401869"/>
            <a:ext cx="280531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Επωαστικός κλίβανος</a:t>
            </a: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1691430" y="3513524"/>
            <a:ext cx="676974" cy="18596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796136" y="5633326"/>
            <a:ext cx="293038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Οριζόντιος </a:t>
            </a:r>
            <a:r>
              <a:rPr lang="el-GR" sz="2000" dirty="0" err="1">
                <a:latin typeface="+mn-lt"/>
              </a:rPr>
              <a:t>ανακινητήρας</a:t>
            </a:r>
            <a:r>
              <a:rPr lang="el-GR" sz="2000" dirty="0">
                <a:latin typeface="+mn-lt"/>
              </a:rPr>
              <a:t> </a:t>
            </a:r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 flipH="1" flipV="1">
            <a:off x="3997175" y="3758154"/>
            <a:ext cx="2119446" cy="1900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425877" y="5902100"/>
            <a:ext cx="3479782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Θέση τοποθέτησης δειγμάτων σπέρματος</a:t>
            </a:r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 flipV="1">
            <a:off x="3131988" y="3239053"/>
            <a:ext cx="498935" cy="26368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3905659" y="6032122"/>
            <a:ext cx="3780953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Θερμαινόμενες </a:t>
            </a:r>
            <a:r>
              <a:rPr lang="el-GR" sz="2000" dirty="0" err="1">
                <a:latin typeface="+mn-lt"/>
              </a:rPr>
              <a:t>αντικειμενοφόρες</a:t>
            </a:r>
            <a:r>
              <a:rPr lang="el-GR" sz="2000" dirty="0">
                <a:latin typeface="+mn-lt"/>
              </a:rPr>
              <a:t> πλάκες και </a:t>
            </a:r>
            <a:r>
              <a:rPr lang="el-GR" sz="2000" dirty="0" err="1">
                <a:latin typeface="+mn-lt"/>
              </a:rPr>
              <a:t>καλυπτρίδες</a:t>
            </a:r>
            <a:endParaRPr lang="el-GR" sz="2000" dirty="0">
              <a:latin typeface="+mn-lt"/>
            </a:endParaRPr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 flipV="1">
            <a:off x="4932213" y="3681471"/>
            <a:ext cx="0" cy="23253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 flipV="1">
            <a:off x="4932213" y="3743641"/>
            <a:ext cx="250155" cy="2263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  <p:sp>
        <p:nvSpPr>
          <p:cNvPr id="14" name="Ορθογώνιο 8"/>
          <p:cNvSpPr/>
          <p:nvPr/>
        </p:nvSpPr>
        <p:spPr>
          <a:xfrm>
            <a:off x="2195736" y="5085184"/>
            <a:ext cx="4824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20100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Εκτίμηση της κινητικότητας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67544" y="2060848"/>
            <a:ext cx="820814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διαδικασία πρέπει να ολοκληρωθεί μέσα στην 1</a:t>
            </a:r>
            <a:r>
              <a:rPr lang="el-GR" sz="2400" baseline="30000" dirty="0">
                <a:latin typeface="+mn-lt"/>
              </a:rPr>
              <a:t>η</a:t>
            </a:r>
            <a:r>
              <a:rPr lang="el-GR" sz="2400" dirty="0">
                <a:latin typeface="+mn-lt"/>
              </a:rPr>
              <a:t> ώρα </a:t>
            </a:r>
            <a:r>
              <a:rPr lang="el-GR" sz="2400" dirty="0" smtClean="0">
                <a:latin typeface="+mn-lt"/>
              </a:rPr>
              <a:t>ή μόλις </a:t>
            </a:r>
            <a:r>
              <a:rPr lang="el-GR" sz="2400" dirty="0">
                <a:latin typeface="+mn-lt"/>
              </a:rPr>
              <a:t>ολοκληρωθεί η </a:t>
            </a:r>
            <a:r>
              <a:rPr lang="el-GR" sz="2400" dirty="0" smtClean="0">
                <a:latin typeface="+mn-lt"/>
              </a:rPr>
              <a:t>ρευστοποίηση.</a:t>
            </a: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Μετά τις 2 ώρες χωρίς ρευστοποίηση </a:t>
            </a: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δείγμα </a:t>
            </a:r>
            <a:r>
              <a:rPr lang="el-GR" sz="2400" dirty="0" smtClean="0">
                <a:latin typeface="+mn-lt"/>
              </a:rPr>
              <a:t>είτε απορρίπτεται είτε </a:t>
            </a:r>
            <a:r>
              <a:rPr lang="el-GR" sz="2400" b="1" dirty="0" smtClean="0">
                <a:latin typeface="+mn-lt"/>
              </a:rPr>
              <a:t>ρευστοποιείται με την προσθήκη θρυψίνης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6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Απαιτούμενες εξετάσεις </a:t>
            </a:r>
            <a:r>
              <a:rPr lang="el-GR" sz="3200" b="0" dirty="0"/>
              <a:t>(</a:t>
            </a:r>
            <a:r>
              <a:rPr lang="el-GR" sz="3200" b="0" dirty="0" smtClean="0"/>
              <a:t>1 από 2)</a:t>
            </a:r>
            <a:endParaRPr lang="el-GR" sz="3200" b="0" dirty="0"/>
          </a:p>
        </p:txBody>
      </p:sp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23528" y="1484784"/>
            <a:ext cx="8820472" cy="406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96000">
              <a:spcBef>
                <a:spcPts val="1200"/>
              </a:spcBef>
              <a:buFontTx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Βασική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ανάλυση σπέρματος </a:t>
            </a:r>
            <a:r>
              <a:rPr lang="el-GR" sz="2400" dirty="0">
                <a:latin typeface="+mn-lt"/>
              </a:rPr>
              <a:t>(παλαιότερα </a:t>
            </a:r>
            <a:r>
              <a:rPr lang="el-GR" sz="2400" dirty="0" err="1">
                <a:latin typeface="+mn-lt"/>
              </a:rPr>
              <a:t>σπερμοδιάγραμμα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96000">
              <a:lnSpc>
                <a:spcPct val="135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Μικροβιολογικός έλεγχος </a:t>
            </a:r>
            <a:r>
              <a:rPr lang="el-GR" sz="2400" dirty="0">
                <a:latin typeface="+mn-lt"/>
              </a:rPr>
              <a:t>(καλλιέργεια για αερόβια </a:t>
            </a:r>
            <a:r>
              <a:rPr lang="el-GR" sz="2400" dirty="0" smtClean="0">
                <a:latin typeface="+mn-lt"/>
              </a:rPr>
              <a:t>και αναερόβια </a:t>
            </a:r>
            <a:r>
              <a:rPr lang="el-GR" sz="2400" dirty="0">
                <a:latin typeface="+mn-lt"/>
              </a:rPr>
              <a:t>μικρόβια και </a:t>
            </a:r>
            <a:r>
              <a:rPr lang="el-GR" sz="2400" dirty="0" err="1">
                <a:latin typeface="+mn-lt"/>
              </a:rPr>
              <a:t>μυκοπλάσματα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96000">
              <a:lnSpc>
                <a:spcPct val="135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Βιοχημικός έλεγχος </a:t>
            </a:r>
            <a:r>
              <a:rPr lang="el-GR" sz="2400" dirty="0">
                <a:latin typeface="+mn-lt"/>
              </a:rPr>
              <a:t>(φρουκτόζη, όξινη </a:t>
            </a:r>
            <a:r>
              <a:rPr lang="el-GR" sz="2400" dirty="0" err="1">
                <a:latin typeface="+mn-lt"/>
              </a:rPr>
              <a:t>φωσφατάση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κ.α</a:t>
            </a:r>
            <a:r>
              <a:rPr lang="el-GR" sz="2400" dirty="0" smtClean="0">
                <a:latin typeface="+mn-lt"/>
              </a:rPr>
              <a:t>.),</a:t>
            </a:r>
            <a:endParaRPr lang="el-GR" sz="2400" dirty="0">
              <a:latin typeface="+mn-lt"/>
            </a:endParaRPr>
          </a:p>
          <a:p>
            <a:pPr marL="342900" indent="-396000">
              <a:lnSpc>
                <a:spcPct val="135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Ανοσολογικός έλεγχος </a:t>
            </a:r>
            <a:r>
              <a:rPr lang="el-GR" sz="2400" dirty="0">
                <a:latin typeface="+mn-lt"/>
              </a:rPr>
              <a:t>(</a:t>
            </a:r>
            <a:r>
              <a:rPr lang="el-GR" sz="2400" dirty="0" err="1">
                <a:latin typeface="+mn-lt"/>
              </a:rPr>
              <a:t>αντισπερματικά</a:t>
            </a:r>
            <a:r>
              <a:rPr lang="el-GR" sz="2400" dirty="0">
                <a:latin typeface="+mn-lt"/>
              </a:rPr>
              <a:t> αντισώματα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96000">
              <a:lnSpc>
                <a:spcPct val="135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Ορμονολογικός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έλεγχος </a:t>
            </a:r>
            <a:r>
              <a:rPr lang="el-GR" sz="2400" dirty="0">
                <a:latin typeface="+mn-lt"/>
              </a:rPr>
              <a:t>(τεστοστερόνη, </a:t>
            </a:r>
            <a:r>
              <a:rPr lang="el-GR" sz="2400" dirty="0" err="1">
                <a:latin typeface="+mn-lt"/>
              </a:rPr>
              <a:t>γοναδοτροπίνες</a:t>
            </a:r>
            <a:r>
              <a:rPr lang="el-GR" sz="2400" dirty="0">
                <a:latin typeface="+mn-lt"/>
              </a:rPr>
              <a:t>, </a:t>
            </a:r>
            <a:r>
              <a:rPr lang="el-GR" sz="2400" dirty="0" err="1" smtClean="0">
                <a:latin typeface="+mn-lt"/>
              </a:rPr>
              <a:t>προλακτίνη</a:t>
            </a:r>
            <a:r>
              <a:rPr lang="en-US" sz="2400" dirty="0" smtClean="0">
                <a:latin typeface="+mn-lt"/>
              </a:rPr>
              <a:t>, </a:t>
            </a:r>
            <a:r>
              <a:rPr lang="el-GR" sz="2400" dirty="0" err="1" smtClean="0">
                <a:latin typeface="+mn-lt"/>
              </a:rPr>
              <a:t>ανασταλτίνη</a:t>
            </a:r>
            <a:r>
              <a:rPr lang="el-GR" sz="2400" dirty="0" smtClean="0">
                <a:latin typeface="+mn-lt"/>
              </a:rPr>
              <a:t>).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706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μικροσκόπηση του σπέρματος</a:t>
            </a:r>
            <a:endParaRPr lang="el-GR" dirty="0"/>
          </a:p>
        </p:txBody>
      </p:sp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467544" y="5327099"/>
            <a:ext cx="8208912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sz="2400" dirty="0">
                <a:latin typeface="+mn-lt"/>
              </a:rPr>
              <a:t>H </a:t>
            </a:r>
            <a:r>
              <a:rPr lang="el-GR" sz="2400" dirty="0">
                <a:latin typeface="+mn-lt"/>
              </a:rPr>
              <a:t>μέτρηση της κινητικότητας γίνεται με μικροσκόπιο </a:t>
            </a:r>
            <a:r>
              <a:rPr lang="el-GR" sz="2400" b="1" dirty="0">
                <a:latin typeface="+mn-lt"/>
              </a:rPr>
              <a:t>αντίθετης φάσης </a:t>
            </a:r>
            <a:r>
              <a:rPr lang="el-GR" sz="2400" dirty="0">
                <a:latin typeface="+mn-lt"/>
              </a:rPr>
              <a:t>και με την χρήση </a:t>
            </a:r>
            <a:r>
              <a:rPr lang="el-GR" sz="2400" b="1" dirty="0">
                <a:latin typeface="+mn-lt"/>
              </a:rPr>
              <a:t>προθερμασμένων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αντικειμενοφόρων</a:t>
            </a:r>
            <a:r>
              <a:rPr lang="el-GR" sz="2400" dirty="0">
                <a:latin typeface="+mn-lt"/>
              </a:rPr>
              <a:t> πλακών.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99" t="7507"/>
          <a:stretch/>
        </p:blipFill>
        <p:spPr bwMode="auto">
          <a:xfrm>
            <a:off x="622852" y="1073425"/>
            <a:ext cx="3588464" cy="4005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0" name="3 - TextBox"/>
          <p:cNvSpPr txBox="1">
            <a:spLocks noChangeArrowheads="1"/>
          </p:cNvSpPr>
          <p:nvPr/>
        </p:nvSpPr>
        <p:spPr bwMode="auto">
          <a:xfrm>
            <a:off x="4869210" y="2327898"/>
            <a:ext cx="3024013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Μικροσκόπιο αντίθετης φάσης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rot="10800000">
            <a:off x="3851275" y="2327898"/>
            <a:ext cx="1008063" cy="360362"/>
          </a:xfrm>
          <a:prstGeom prst="straightConnector1">
            <a:avLst/>
          </a:prstGeom>
          <a:ln w="2540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7 - TextBox"/>
          <p:cNvSpPr txBox="1">
            <a:spLocks noChangeArrowheads="1"/>
          </p:cNvSpPr>
          <p:nvPr/>
        </p:nvSpPr>
        <p:spPr bwMode="auto">
          <a:xfrm>
            <a:off x="4859338" y="4559923"/>
            <a:ext cx="2592982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Συσκευή θέρμανσης τράπεζας</a:t>
            </a:r>
          </a:p>
        </p:txBody>
      </p:sp>
      <p:cxnSp>
        <p:nvCxnSpPr>
          <p:cNvPr id="10" name="9 - Ευθύγραμμο βέλος σύνδεσης"/>
          <p:cNvCxnSpPr>
            <a:stCxn id="14342" idx="1"/>
          </p:cNvCxnSpPr>
          <p:nvPr/>
        </p:nvCxnSpPr>
        <p:spPr>
          <a:xfrm flipH="1" flipV="1">
            <a:off x="2051050" y="3551862"/>
            <a:ext cx="2808288" cy="1392782"/>
          </a:xfrm>
          <a:prstGeom prst="straightConnector1">
            <a:avLst/>
          </a:prstGeom>
          <a:ln w="2540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715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08720"/>
          </a:xfrm>
        </p:spPr>
        <p:txBody>
          <a:bodyPr>
            <a:noAutofit/>
          </a:bodyPr>
          <a:lstStyle/>
          <a:p>
            <a:r>
              <a:rPr lang="en-US" dirty="0"/>
              <a:t>H </a:t>
            </a:r>
            <a:r>
              <a:rPr lang="el-GR" dirty="0"/>
              <a:t>κινητικότητα των </a:t>
            </a:r>
            <a:r>
              <a:rPr lang="el-GR" dirty="0" smtClean="0"/>
              <a:t>σπερματοζωαρίων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παλιά οδηγία του ΠΟΥ</a:t>
            </a:r>
            <a:endParaRPr lang="el-GR" dirty="0"/>
          </a:p>
        </p:txBody>
      </p:sp>
      <p:sp>
        <p:nvSpPr>
          <p:cNvPr id="12317" name="Text Box 112"/>
          <p:cNvSpPr txBox="1">
            <a:spLocks noChangeArrowheads="1"/>
          </p:cNvSpPr>
          <p:nvPr/>
        </p:nvSpPr>
        <p:spPr bwMode="auto">
          <a:xfrm>
            <a:off x="827088" y="1412875"/>
            <a:ext cx="6840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M</a:t>
            </a:r>
            <a:r>
              <a:rPr lang="el-GR" sz="2400" dirty="0" err="1">
                <a:latin typeface="+mn-lt"/>
              </a:rPr>
              <a:t>ετριέται</a:t>
            </a:r>
            <a:r>
              <a:rPr lang="el-GR" sz="2400" dirty="0">
                <a:latin typeface="+mn-lt"/>
              </a:rPr>
              <a:t> μέσα σε μία ώρα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και αξιολογείται ως εξής</a:t>
            </a:r>
            <a:r>
              <a:rPr lang="en-US" sz="2400" dirty="0">
                <a:latin typeface="+mn-lt"/>
              </a:rPr>
              <a:t>:</a:t>
            </a:r>
            <a:endParaRPr lang="el-GR" sz="2400" dirty="0">
              <a:latin typeface="+mn-lt"/>
            </a:endParaRPr>
          </a:p>
        </p:txBody>
      </p:sp>
      <p:graphicFrame>
        <p:nvGraphicFramePr>
          <p:cNvPr id="12399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9239129"/>
              </p:ext>
            </p:extLst>
          </p:nvPr>
        </p:nvGraphicFramePr>
        <p:xfrm>
          <a:off x="827088" y="2060575"/>
          <a:ext cx="7272337" cy="2286000"/>
        </p:xfrm>
        <a:graphic>
          <a:graphicData uri="http://schemas.openxmlformats.org/drawingml/2006/table">
            <a:tbl>
              <a:tblPr/>
              <a:tblGrid>
                <a:gridCol w="3529012"/>
                <a:gridCol w="1727200"/>
                <a:gridCol w="2016125"/>
              </a:tblGrid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Κατηγορίες κινητικότητας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6450" algn="l"/>
                        </a:tabLst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Κωδικός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Ταχύτητα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Ζωηρή προωθητική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&gt; 24</a:t>
                      </a: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m/s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Νωθρή προωθητική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Β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5-24 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m/s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Μη προωθητική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Γ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&lt; 5 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m/s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Ακίνητα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</a:t>
                      </a: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0  μ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m/s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8" name="Text Box 113"/>
          <p:cNvSpPr txBox="1">
            <a:spLocks noChangeArrowheads="1"/>
          </p:cNvSpPr>
          <p:nvPr/>
        </p:nvSpPr>
        <p:spPr bwMode="auto">
          <a:xfrm>
            <a:off x="827088" y="4437063"/>
            <a:ext cx="813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0813" indent="-2690813">
              <a:spcBef>
                <a:spcPct val="50000"/>
              </a:spcBef>
            </a:pPr>
            <a:r>
              <a:rPr lang="el-GR" sz="2400" dirty="0">
                <a:latin typeface="+mn-lt"/>
              </a:rPr>
              <a:t>Φυσιολογικές τιμές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 Ζωηρή προωθητική &gt; 25% του </a:t>
            </a:r>
            <a:r>
              <a:rPr lang="el-GR" sz="2400" dirty="0" smtClean="0">
                <a:latin typeface="+mn-lt"/>
              </a:rPr>
              <a:t>συνόλου ή </a:t>
            </a:r>
            <a:r>
              <a:rPr lang="el-GR" sz="2400" dirty="0">
                <a:latin typeface="+mn-lt"/>
              </a:rPr>
              <a:t>Σύνολο προωθητικής &gt; 50% του </a:t>
            </a:r>
            <a:r>
              <a:rPr lang="el-GR" sz="2400" dirty="0" smtClean="0">
                <a:latin typeface="+mn-lt"/>
              </a:rPr>
              <a:t>συνόλου.</a:t>
            </a:r>
            <a:endParaRPr lang="el-GR" sz="2400" dirty="0">
              <a:latin typeface="+mn-lt"/>
            </a:endParaRPr>
          </a:p>
        </p:txBody>
      </p:sp>
      <p:sp>
        <p:nvSpPr>
          <p:cNvPr id="12319" name="Text Box 114"/>
          <p:cNvSpPr txBox="1">
            <a:spLocks noChangeArrowheads="1"/>
          </p:cNvSpPr>
          <p:nvPr/>
        </p:nvSpPr>
        <p:spPr bwMode="auto">
          <a:xfrm>
            <a:off x="827088" y="5661025"/>
            <a:ext cx="7921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Ασθενοσπερμία</a:t>
            </a:r>
            <a:r>
              <a:rPr lang="en-US" sz="2400" dirty="0">
                <a:latin typeface="+mn-lt"/>
              </a:rPr>
              <a:t>: M</a:t>
            </a:r>
            <a:r>
              <a:rPr lang="el-GR" sz="2400" dirty="0" err="1">
                <a:latin typeface="+mn-lt"/>
              </a:rPr>
              <a:t>ειωμένη</a:t>
            </a:r>
            <a:r>
              <a:rPr lang="el-GR" sz="2400" dirty="0">
                <a:latin typeface="+mn-lt"/>
              </a:rPr>
              <a:t> κινητικότητα σπερματοζωαρίων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62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2703935"/>
              </p:ext>
            </p:extLst>
          </p:nvPr>
        </p:nvGraphicFramePr>
        <p:xfrm>
          <a:off x="539552" y="2132856"/>
          <a:ext cx="8352928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4578"/>
                <a:gridCol w="3708350"/>
              </a:tblGrid>
              <a:tr h="360040">
                <a:tc>
                  <a:txBody>
                    <a:bodyPr/>
                    <a:lstStyle/>
                    <a:p>
                      <a:r>
                        <a:rPr lang="el-GR" sz="2000" b="1" dirty="0" smtClean="0">
                          <a:solidFill>
                            <a:srgbClr val="C00000"/>
                          </a:solidFill>
                        </a:rPr>
                        <a:t>Είδος κινητικότητας</a:t>
                      </a:r>
                      <a:endParaRPr lang="el-GR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Ζωηρή προωθητική + νωθρή προωθητική%</a:t>
                      </a:r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Τιμή αναφοράς την 1</a:t>
                      </a:r>
                      <a:r>
                        <a:rPr lang="el-GR" sz="2000" baseline="30000" dirty="0" smtClean="0"/>
                        <a:t>η</a:t>
                      </a:r>
                      <a:r>
                        <a:rPr lang="el-GR" sz="2000" dirty="0" smtClean="0"/>
                        <a:t> ώρα ≥ 32%</a:t>
                      </a:r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Μη προωθητική %</a:t>
                      </a:r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Ακίνητη %</a:t>
                      </a:r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solidFill>
                            <a:srgbClr val="C00000"/>
                          </a:solidFill>
                        </a:rPr>
                        <a:t>Σύνολο κινούμενης%</a:t>
                      </a:r>
                      <a:endParaRPr lang="el-GR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solidFill>
                            <a:srgbClr val="C00000"/>
                          </a:solidFill>
                        </a:rPr>
                        <a:t>Τιμή αναφοράς την 1</a:t>
                      </a:r>
                      <a:r>
                        <a:rPr lang="el-GR" sz="2000" baseline="30000" dirty="0" smtClean="0">
                          <a:solidFill>
                            <a:srgbClr val="C00000"/>
                          </a:solidFill>
                        </a:rPr>
                        <a:t>η</a:t>
                      </a:r>
                      <a:r>
                        <a:rPr lang="el-GR" sz="2000" dirty="0" smtClean="0">
                          <a:solidFill>
                            <a:srgbClr val="C00000"/>
                          </a:solidFill>
                        </a:rPr>
                        <a:t> ώρα ≥ 40%</a:t>
                      </a:r>
                      <a:endParaRPr lang="el-GR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251520" y="188640"/>
            <a:ext cx="8712968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κινητικότητα των σπερματοζωαρίων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νέα οδηγία του ΠΟΥ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3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Τεχνική προσδιορισμού κινητικότητας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07504" y="1279967"/>
            <a:ext cx="9036496" cy="562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Τοποθετούμε 10 μ</a:t>
            </a:r>
            <a:r>
              <a:rPr lang="en-US" sz="2400" dirty="0" smtClean="0">
                <a:latin typeface="+mn-lt"/>
              </a:rPr>
              <a:t>l </a:t>
            </a:r>
            <a:r>
              <a:rPr lang="el-GR" sz="2400" dirty="0" smtClean="0">
                <a:latin typeface="+mn-lt"/>
              </a:rPr>
              <a:t>σπέρματος πάνω σε προθερμασμένη πλάκα στους 37</a:t>
            </a:r>
            <a:r>
              <a:rPr lang="el-GR" sz="2400" baseline="30000" dirty="0" smtClean="0">
                <a:latin typeface="+mn-lt"/>
              </a:rPr>
              <a:t>ο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C</a:t>
            </a:r>
            <a:r>
              <a:rPr lang="el-GR" sz="2400" dirty="0" smtClean="0">
                <a:latin typeface="+mn-lt"/>
              </a:rPr>
              <a:t>,</a:t>
            </a:r>
            <a:endParaRPr lang="en-US" sz="2400" dirty="0" smtClean="0">
              <a:latin typeface="+mn-lt"/>
            </a:endParaRP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n-US" sz="2400" dirty="0" smtClean="0">
                <a:latin typeface="+mn-lt"/>
              </a:rPr>
              <a:t>T</a:t>
            </a:r>
            <a:r>
              <a:rPr lang="el-GR" sz="2400" dirty="0" err="1" smtClean="0">
                <a:latin typeface="+mn-lt"/>
              </a:rPr>
              <a:t>οποθετούμε</a:t>
            </a:r>
            <a:r>
              <a:rPr lang="el-GR" sz="2400" dirty="0" smtClean="0">
                <a:latin typeface="+mn-lt"/>
              </a:rPr>
              <a:t> πάνω από την σταγόνα μία </a:t>
            </a:r>
            <a:r>
              <a:rPr lang="el-GR" sz="2400" dirty="0" err="1" smtClean="0">
                <a:latin typeface="+mn-lt"/>
              </a:rPr>
              <a:t>καλυπτρίδα</a:t>
            </a:r>
            <a:r>
              <a:rPr lang="el-GR" sz="2400" dirty="0" smtClean="0">
                <a:latin typeface="+mn-lt"/>
              </a:rPr>
              <a:t> 22 </a:t>
            </a:r>
            <a:r>
              <a:rPr lang="en-US" sz="2400" dirty="0" smtClean="0">
                <a:latin typeface="+mn-lt"/>
              </a:rPr>
              <a:t>x 22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mm </a:t>
            </a:r>
            <a:r>
              <a:rPr lang="el-GR" sz="2400" dirty="0" smtClean="0">
                <a:latin typeface="+mn-lt"/>
              </a:rPr>
              <a:t>η οποία καλύπτει πλήρως την σταγόνα,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err="1" smtClean="0">
                <a:latin typeface="+mn-lt"/>
              </a:rPr>
              <a:t>Μικροσκοπούμε</a:t>
            </a:r>
            <a:r>
              <a:rPr lang="el-GR" sz="2400" dirty="0" smtClean="0">
                <a:latin typeface="+mn-lt"/>
              </a:rPr>
              <a:t> σε μεγέθυνση 40Χ,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Εκτιμούμε την κινητικότητα 200 σπερματοζωαρίων σε τουλάχιστον 4 οπτικά πεδία,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Επαναλαμβάνουμε την προηγούμενη διαδικασία για άλλα 200 σπερματοζωάρια,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Η τελική κατηγοριοποίηση της κινητικότητας θα είναι η μέση τιμή των δύο μετρήσεων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δείγμα στους 37</a:t>
            </a:r>
            <a:r>
              <a:rPr lang="el-GR" sz="2400" baseline="30000" dirty="0">
                <a:latin typeface="+mn-lt"/>
              </a:rPr>
              <a:t>ο</a:t>
            </a:r>
            <a:r>
              <a:rPr lang="en-US" sz="2400" dirty="0">
                <a:latin typeface="+mn-lt"/>
              </a:rPr>
              <a:t> C</a:t>
            </a:r>
            <a:r>
              <a:rPr lang="el-GR" sz="2400" dirty="0">
                <a:latin typeface="+mn-lt"/>
              </a:rPr>
              <a:t>, τουλάχιστον 20 λεπτά με ανάδευση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71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08112"/>
          </a:xfrm>
        </p:spPr>
        <p:txBody>
          <a:bodyPr/>
          <a:lstStyle/>
          <a:p>
            <a:r>
              <a:rPr lang="en-US" dirty="0" smtClean="0"/>
              <a:t>H </a:t>
            </a:r>
            <a:r>
              <a:rPr lang="el-GR" dirty="0" smtClean="0"/>
              <a:t>τοποθέτηση της </a:t>
            </a:r>
            <a:r>
              <a:rPr lang="el-GR" dirty="0" err="1" smtClean="0"/>
              <a:t>καλυπτρίδας</a:t>
            </a:r>
            <a:endParaRPr lang="el-GR" dirty="0"/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44" y="765175"/>
            <a:ext cx="6767512" cy="1906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601115" y="2924944"/>
            <a:ext cx="394177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Σωστή τοποθέτηση </a:t>
            </a:r>
            <a:r>
              <a:rPr lang="el-GR" sz="2000" dirty="0" err="1">
                <a:latin typeface="+mn-lt"/>
              </a:rPr>
              <a:t>καλυπτρίδας</a:t>
            </a:r>
            <a:endParaRPr lang="el-GR" sz="2000" dirty="0">
              <a:latin typeface="+mn-lt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716338"/>
            <a:ext cx="6769100" cy="1719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2601115" y="5732453"/>
            <a:ext cx="4321075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Λανθασμένη τοποθέτηση </a:t>
            </a:r>
            <a:r>
              <a:rPr lang="el-GR" sz="2000" dirty="0" err="1">
                <a:latin typeface="+mn-lt"/>
              </a:rPr>
              <a:t>καλυπτρίδας</a:t>
            </a:r>
            <a:endParaRPr lang="el-GR" sz="20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40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l-GR" dirty="0" smtClean="0"/>
              <a:t>κίνηση των σπερματοζωαρίων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pic>
        <p:nvPicPr>
          <p:cNvPr id="7" name="Κίνηση σπέρματος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2132856"/>
            <a:ext cx="3539299" cy="2654474"/>
          </a:xfrm>
          <a:prstGeom prst="rect">
            <a:avLst/>
          </a:prstGeom>
        </p:spPr>
      </p:pic>
      <p:sp>
        <p:nvSpPr>
          <p:cNvPr id="5" name="Ορθογώνιο 8"/>
          <p:cNvSpPr/>
          <p:nvPr/>
        </p:nvSpPr>
        <p:spPr>
          <a:xfrm>
            <a:off x="827584" y="494116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38281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0"/>
            <a:ext cx="91043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1042988" y="-2159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 flipV="1">
            <a:off x="2484438" y="-188913"/>
            <a:ext cx="215900" cy="1889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7667625" y="-188913"/>
            <a:ext cx="217488" cy="1889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8926513" y="-188913"/>
            <a:ext cx="217487" cy="1889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1116013" y="2420938"/>
            <a:ext cx="142875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8243888" y="4076700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6985000" cy="9087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Οι </a:t>
            </a:r>
            <a:r>
              <a:rPr lang="en-US" dirty="0" smtClean="0"/>
              <a:t>3</a:t>
            </a:r>
            <a:r>
              <a:rPr lang="el-GR" dirty="0" smtClean="0"/>
              <a:t> διαφορετικές κινήσεις των σπερματοζωαρίων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53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4335E-6 C 0.00868 0.00393 0.01302 0.01248 0.0158 0.02381 C 0.01632 0.0393 0.01666 0.05456 0.01753 0.07006 C 0.01788 0.0756 0.01805 0.08138 0.01944 0.08693 C 0.02153 0.09711 0.02291 0.09271 0.02812 0.09688 C 0.03177 0.09942 0.03489 0.10451 0.03889 0.10636 C 0.04601 0.10982 0.05295 0.11283 0.06007 0.11607 C 0.07639 0.15006 0.05382 0.21688 0.08298 0.24485 C 0.08559 0.2504 0.08698 0.25688 0.0901 0.26173 C 0.09166 0.26404 0.09375 0.26474 0.09531 0.26659 C 0.11007 0.28347 0.11753 0.28832 0.13628 0.29318 C 0.13767 0.29433 0.14722 0.29988 0.14861 0.30312 C 0.15052 0.30751 0.15208 0.31745 0.15208 0.31792 C 0.15156 0.32485 0.15035 0.33202 0.15035 0.33919 C 0.15035 0.38566 0.14878 0.41757 0.16614 0.45341 C 0.16857 0.45803 0.17448 0.45688 0.17847 0.45803 C 0.19132 0.47006 0.20295 0.48277 0.2158 0.4948 C 0.21996 0.49849 0.22656 0.50936 0.22656 0.50959 C 0.22934 0.52046 0.23038 0.53133 0.23177 0.54312 C 0.23246 0.57225 0.22673 0.60693 0.23889 0.63306 C 0.2408 0.6467 0.24427 0.65942 0.25295 0.66705 C 0.26232 0.68647 0.28038 0.68693 0.29531 0.69387 C 0.29774 0.69618 0.30087 0.69711 0.3026 0.70104 C 0.30486 0.7052 0.30382 0.71144 0.30607 0.7156 C 0.30729 0.71792 0.30833 0.72 0.30972 0.72277 C 0.31285 0.75283 0.31614 0.78289 0.32014 0.81248 C 0.32187 0.82451 0.33489 0.83167 0.34149 0.83676 C 0.35104 0.84416 0.34288 0.83815 0.35208 0.84901 C 0.35955 0.85826 0.3691 0.86058 0.37847 0.86335 C 0.38524 0.86959 0.39184 0.87306 0.39982 0.8756 C 0.40156 0.87699 0.40312 0.8793 0.40521 0.88046 C 0.40694 0.88138 0.41024 0.88046 0.41041 0.88277 C 0.41302 0.91006 0.40121 0.96138 0.42465 0.97757 C 0.43125 0.99052 0.43906 0.99098 0.4493 0.99445 C 0.45781 0.99722 0.46597 1.00162 0.4743 1.00416 C 0.48246 1.01595 0.48298 1.01017 0.49184 1.01641 C 0.50399 1.0252 0.49028 1.01873 0.5026 1.02358 C 0.50416 1.03098 0.5026 1.04994 0.50798 1.04323 " pathEditMode="relative" rAng="0" ptsTypes="fffffffffffffffffffffffffffffffffffffA">
                                      <p:cBhvr>
                                        <p:cTn id="6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00" y="5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023 C 0.021 0.00532 0.00347 -0.00324 0.01076 0.04324 C 0.01163 0.04948 0.025 0.04971 0.03142 0.05063 C 0.05486 0.06011 0.02482 0.10566 0.04427 0.12347 C 0.05034 0.14613 0.06458 0.14358 0.07968 0.1452 C 0.10052 0.16393 0.08767 0.21826 0.08889 0.24 C 0.08906 0.24277 0.0908 0.24555 0.09253 0.24717 C 0.10034 0.25341 0.12326 0.26219 0.13159 0.26428 C 0.14062 0.26821 0.1375 0.27376 0.14271 0.2837 C 0.14809 0.30543 0.14218 0.32994 0.14843 0.35167 C 0.15 0.35769 0.15312 0.36092 0.15781 0.3637 C 0.16128 0.36578 0.16857 0.36878 0.16857 0.36925 C 0.18038 0.39006 0.17708 0.38728 0.18194 0.41248 C 0.18316 0.44948 0.17882 0.47977 0.20955 0.49225 C 0.21614 0.50127 0.22396 0.50497 0.23194 0.51191 C 0.23385 0.51352 0.23767 0.51676 0.23767 0.51699 C 0.24444 0.53017 0.24618 0.54497 0.24878 0.56023 C 0.24948 0.58219 0.24444 0.6504 0.271 0.66243 C 0.28837 0.67954 0.3085 0.67191 0.32482 0.6941 C 0.32847 0.72578 0.31771 0.7637 0.33819 0.78636 C 0.34375 0.79306 0.35312 0.80115 0.36007 0.80578 C 0.36718 0.8104 0.37552 0.8111 0.38246 0.81526 C 0.39357 0.82219 0.38715 0.81896 0.40121 0.82497 C 0.40295 0.82589 0.40659 0.82774 0.40659 0.82798 C 0.41267 0.8393 0.41267 0.85087 0.41597 0.86381 C 0.41805 0.9193 0.41163 0.9237 0.43646 0.9563 C 0.44201 0.96324 0.44548 0.9674 0.45312 0.97087 C 0.46041 0.98011 0.46597 0.98173 0.47343 0.99052 C 0.48559 1.00347 0.49948 1.01988 0.5125 1.03144 C 0.5151 1.0363 0.51736 1.04139 0.51996 1.04601 C 0.521 1.04809 0.52031 1.05179 0.52187 1.05341 C 0.52569 1.0585 0.52795 1.05526 0.53142 1.05341 " pathEditMode="relative" rAng="0" ptsTypes="fffffffffffffffffffffffffffffffA">
                                      <p:cBhvr>
                                        <p:cTn id="10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0" y="5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6185E-6 C -0.00938 0.01087 -0.00764 0.00509 -0.00469 0.02497 C -0.00434 0.02728 -0.00417 0.03006 -0.00295 0.03167 C -0.00157 0.03329 0.00087 0.03283 0.00243 0.03399 C 0.00434 0.03514 0.0059 0.03699 0.00764 0.03861 C 0.01232 0.05688 0.01684 0.08185 -0.00104 0.08902 C -0.01181 0.08832 -0.02257 0.08809 -0.03316 0.08693 C -0.04011 0.08601 -0.04601 0.07838 -0.05261 0.07537 C -0.06094 0.07167 -0.06945 0.07006 -0.07761 0.06636 C -0.0915 0.06705 -0.12327 0.0548 -0.12934 0.07977 C -0.12847 0.09595 -0.13177 0.11399 -0.12587 0.12809 C -0.1191 0.14312 -0.10886 0.14982 -0.09722 0.15792 C -0.08698 0.16532 -0.079 0.17641 -0.06875 0.18312 C -0.06459 0.19167 -0.06181 0.19167 -0.05452 0.19445 C -0.04775 0.20347 -0.04566 0.20254 -0.03681 0.20601 C -0.03264 0.2141 -0.02969 0.21688 -0.02257 0.21988 C -0.02118 0.22219 -0.01979 0.22404 -0.01893 0.22659 C -0.01719 0.23098 -0.01528 0.24046 -0.01528 0.24069 C -0.01684 0.25526 -0.01771 0.26798 -0.02969 0.27237 C -0.0349 0.28324 -0.03629 0.28046 -0.04566 0.28393 C -0.04913 0.28532 -0.05625 0.28855 -0.05625 0.28878 C -0.06875 0.28786 -0.08125 0.2874 -0.09358 0.28624 C -0.0967 0.28601 -0.09966 0.28485 -0.10278 0.28393 C -0.10625 0.28277 -0.1132 0.27954 -0.1132 0.27977 C -0.13264 0.26266 -0.10313 0.28693 -0.12587 0.27237 C -0.1283 0.27075 -0.13038 0.26728 -0.13282 0.26566 C -0.13872 0.26196 -0.14653 0.25988 -0.15243 0.25665 C -0.15469 0.25526 -0.15712 0.25364 -0.15938 0.25202 C -0.16198 0.25063 -0.16302 0.24855 -0.16511 0.2474 C -0.17032 0.24439 -0.17552 0.24115 -0.18091 0.23815 C -0.18438 0.2363 -0.18802 0.23491 -0.19167 0.23352 C -0.19341 0.2326 -0.19688 0.23121 -0.19688 0.23144 C -0.20417 0.22497 -0.21285 0.22173 -0.22014 0.21526 C -0.22222 0.21341 -0.22396 0.2104 -0.22535 0.20832 C -0.23073 0.20277 -0.24722 0.19283 -0.254 0.18982 C -0.26459 0.17641 -0.27379 0.17202 -0.28768 0.16693 C -0.29011 0.16601 -0.29236 0.16555 -0.29479 0.16485 C -0.29966 0.16347 -0.30903 0.16023 -0.30903 0.16046 C -0.33455 0.16092 -0.36025 0.15977 -0.38559 0.16254 C -0.39948 0.16416 -0.39132 0.20347 -0.38038 0.21318 C -0.37188 0.2289 -0.37674 0.22358 -0.36771 0.23121 C -0.36216 0.24231 -0.35504 0.24948 -0.34653 0.25665 C -0.34097 0.26728 -0.34497 0.26243 -0.33282 0.26798 C -0.3191 0.27352 -0.325 0.27653 -0.31615 0.28393 C -0.30747 0.29133 -0.29427 0.28717 -0.28438 0.29063 C -0.2757 0.29387 -0.2691 0.2985 -0.26111 0.30243 C -0.25573 0.30497 -0.24983 0.30543 -0.24514 0.30936 C -0.23802 0.31514 -0.24184 0.31283 -0.2342 0.31607 C -0.23073 0.32069 -0.2283 0.32485 -0.22431 0.32763 C -0.21094 0.33549 -0.22552 0.32393 -0.21285 0.33202 C -0.19931 0.3415 -0.21563 0.33318 -0.20243 0.33919 C -0.19636 0.34682 -0.18889 0.35167 -0.18091 0.35514 C -0.18004 0.35653 -0.17309 0.36809 -0.17205 0.3711 C -0.16667 0.38705 -0.16476 0.39954 -0.15052 0.40578 C -0.14462 0.41156 -0.13629 0.41688 -0.13108 0.42404 C -0.12969 0.42589 -0.12934 0.42913 -0.12761 0.43075 C -0.12622 0.43237 -0.12379 0.43191 -0.12222 0.43306 C -0.11841 0.43561 -0.11493 0.4393 -0.11163 0.44231 C -0.10365 0.44925 -0.09775 0.45873 -0.08837 0.46289 C -0.07639 0.47815 -0.08247 0.47445 -0.0724 0.47884 C -0.06771 0.48485 -0.06302 0.49225 -0.05625 0.49503 C -0.05261 0.49665 -0.04566 0.49965 -0.04566 0.49988 C -0.03733 0.51537 -0.03959 0.50798 -0.03681 0.52023 C -0.0382 0.56139 -0.03143 0.57456 -0.0599 0.58682 C -0.06945 0.58613 -0.07882 0.58566 -0.08837 0.58428 C -0.0974 0.58312 -0.10625 0.57826 -0.11493 0.57526 C -0.13091 0.56948 -0.14722 0.56393 -0.1632 0.5593 C -0.18247 0.54659 -0.20226 0.53618 -0.22188 0.52462 C -0.22761 0.52139 -0.23229 0.5163 -0.23785 0.51329 C -0.24757 0.50774 -0.25625 0.50751 -0.26459 0.49734 C -0.26597 0.49549 -0.26667 0.49248 -0.26823 0.49063 C -0.27188 0.48624 -0.27691 0.48509 -0.28073 0.48115 C -0.29792 0.46289 -0.26858 0.48948 -0.29653 0.46497 C -0.30035 0.46196 -0.30382 0.45896 -0.30747 0.45595 C -0.3092 0.45456 -0.31268 0.45156 -0.31268 0.45179 C -0.31771 0.44277 -0.33577 0.42821 -0.34306 0.42613 C -0.34497 0.42543 -0.35295 0.42335 -0.35538 0.4215 C -0.36493 0.4141 -0.37188 0.40509 -0.38038 0.39653 C -0.39341 0.38335 -0.40782 0.37248 -0.42136 0.35954 C -0.42275 0.35815 -0.42483 0.35838 -0.42691 0.35746 C -0.43698 0.35214 -0.44636 0.34613 -0.45712 0.3415 C -0.45903 0.34035 -0.46025 0.3378 -0.46233 0.33665 C -0.4658 0.3348 -0.47275 0.33202 -0.47275 0.33225 C -0.48663 0.33341 -0.49584 0.33202 -0.50677 0.3415 C -0.5125 0.36416 -0.51528 0.39399 -0.50486 0.4148 C -0.5 0.42474 -0.49375 0.43167 -0.48716 0.44 C -0.47917 0.45063 -0.48125 0.4578 -0.47118 0.46751 C -0.46563 0.47815 -0.45816 0.48277 -0.44983 0.49063 C -0.43941 0.49988 -0.42986 0.51075 -0.41962 0.52023 C -0.41563 0.5237 -0.41129 0.52578 -0.40695 0.52925 C -0.40504 0.53133 -0.40382 0.53433 -0.40174 0.53641 C -0.39549 0.54266 -0.39584 0.53873 -0.38924 0.54543 C -0.37396 0.56277 -0.38177 0.55746 -0.36962 0.56832 C -0.36476 0.57318 -0.35799 0.57618 -0.35347 0.58196 C -0.34705 0.59075 -0.3507 0.58821 -0.34306 0.59121 C -0.33733 0.59653 -0.33542 0.60208 -0.32882 0.60509 C -0.32639 0.6074 -0.32413 0.60971 -0.3217 0.61179 C -0.31823 0.61503 -0.31094 0.62104 -0.31094 0.62127 C -0.30972 0.62335 -0.30886 0.62613 -0.30747 0.62798 C -0.30591 0.62982 -0.30278 0.62982 -0.30261 0.63237 C -0.29948 0.643 -0.30157 0.65433 -0.29861 0.66474 C -0.30035 0.7015 -0.29462 0.70104 -0.31615 0.71052 C -0.32622 0.70982 -0.33646 0.70936 -0.34653 0.70821 C -0.35903 0.70659 -0.37014 0.69803 -0.38229 0.69456 C -0.40782 0.67722 -0.37674 0.69618 -0.40521 0.68555 C -0.40729 0.68485 -0.40868 0.68185 -0.41111 0.68069 C -0.42309 0.6726 -0.4165 0.67954 -0.43021 0.67144 C -0.46059 0.65364 -0.49097 0.63491 -0.52275 0.62104 C -0.52934 0.61826 -0.53403 0.61225 -0.54045 0.60971 C -0.54236 0.60809 -0.54393 0.60624 -0.54601 0.60509 C -0.54931 0.60324 -0.55347 0.603 -0.5566 0.60046 C -0.56615 0.59237 -0.57674 0.58844 -0.58681 0.58196 C -0.60278 0.57179 -0.57847 0.58358 -0.60295 0.57295 C -0.60469 0.57225 -0.60816 0.57063 -0.60816 0.57087 C -0.65816 0.57364 -0.63993 0.55907 -0.64913 0.59376 C -0.6474 0.6185 -0.64584 0.64439 -0.63143 0.66243 C -0.62952 0.66982 -0.62865 0.67838 -0.62604 0.68555 C -0.62413 0.69017 -0.6191 0.69757 -0.61754 0.7015 C -0.60782 0.71815 -0.61407 0.71167 -0.60469 0.71954 C -0.60035 0.72786 -0.59879 0.7348 -0.59236 0.74035 C -0.58108 0.76231 -0.56823 0.78474 -0.55538 0.80439 C -0.55174 0.80902 -0.54879 0.81364 -0.54601 0.81826 C -0.54271 0.82335 -0.53716 0.83445 -0.53716 0.83468 C -0.53351 0.84832 -0.52309 0.85641 -0.51927 0.87098 C -0.52188 0.89503 -0.52709 0.90404 -0.5441 0.91468 C -0.54653 0.91607 -0.54861 0.91792 -0.55122 0.91907 C -0.55591 0.92092 -0.56545 0.9237 -0.56545 0.92393 C -0.58212 0.92254 -0.59636 0.92254 -0.61198 0.91699 C -0.62726 0.91144 -0.6408 0.90335 -0.6566 0.90081 C -0.67466 0.89318 -0.69271 0.88069 -0.71163 0.87561 C -0.71927 0.8689 -0.72795 0.86705 -0.73646 0.86173 C -0.73941 0.85965 -0.74219 0.85665 -0.74532 0.85503 C -0.75052 0.85225 -0.75677 0.85248 -0.76129 0.84832 C -0.76354 0.84647 -0.76459 0.84462 -0.76667 0.84347 C -0.77344 0.83977 -0.78091 0.83907 -0.78802 0.83676 C -0.79045 0.83607 -0.79532 0.83445 -0.79532 0.83468 C -0.85851 0.83815 -0.81719 0.8326 -0.84497 0.84347 C -0.85209 0.84971 -0.85591 0.85063 -0.85903 0.85965 C -0.86059 0.86404 -0.86268 0.87329 -0.86268 0.87352 C -0.86372 0.89202 -0.8632 0.9348 -0.87153 0.95376 C -0.87795 0.96855 -0.87865 0.96416 -0.88577 0.97456 " pathEditMode="relative" rAng="0" ptsTypes="ffffffffffffffffffffffffffffffffffffffffffffffffffffffffffffffffffffffffffffffffffffffffffffffffffffffffffffffffffffffffffffffffffffffffffffA">
                                      <p:cBhvr>
                                        <p:cTn id="14" dur="5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0" y="4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5156 C 0.00886 -0.03954 0.01111 -0.04601 0.01458 -0.02312 C 0.01493 -0.02035 0.01511 -0.01711 0.01667 -0.01526 C 0.01788 -0.01341 0.02083 -0.01364 0.02257 -0.01272 C 0.02448 -0.0111 0.02656 -0.00925 0.02865 -0.00717 C 0.03386 0.01295 0.03924 0.04092 0.01875 0.04878 C 0.00625 0.04809 -0.00573 0.04786 -0.01788 0.04647 C -0.02604 0.04555 -0.03264 0.03699 -0.04028 0.03352 C -0.04948 0.02936 -0.0592 0.02751 -0.0684 0.02312 C -0.08403 0.02404 -0.12049 0.01063 -0.12743 0.03861 C -0.12621 0.05688 -0.13003 0.07699 -0.12344 0.09295 C -0.1158 0.11006 -0.10417 0.11722 -0.09097 0.12647 C -0.07917 0.1348 -0.07031 0.14751 -0.05851 0.15514 C -0.05364 0.16485 -0.05017 0.16485 -0.04219 0.16786 C -0.03455 0.1778 -0.03194 0.17688 -0.02205 0.18081 C -0.01701 0.18982 -0.01406 0.19306 -0.00573 0.19653 C -0.00434 0.19907 -0.00295 0.20139 -0.00174 0.20416 C 0.00017 0.20925 0.00243 0.21965 0.00243 0.22011 C 0.0007 0.2363 -0.00069 0.25087 -0.01406 0.25572 C -0.02014 0.26798 -0.0217 0.26497 -0.03194 0.2689 C -0.03628 0.27029 -0.04427 0.27422 -0.04427 0.27445 C -0.05851 0.27329 -0.07257 0.27283 -0.0868 0.27144 C -0.09045 0.27121 -0.09358 0.26982 -0.09705 0.2689 C -0.10104 0.26751 -0.10903 0.26381 -0.10903 0.26404 C -0.13142 0.24485 -0.09739 0.27237 -0.12344 0.25572 C -0.12621 0.25387 -0.12847 0.24994 -0.13142 0.24809 C -0.13819 0.24393 -0.14705 0.24139 -0.15364 0.23792 C -0.15642 0.2363 -0.1592 0.23468 -0.1618 0.23283 C -0.16441 0.23121 -0.1658 0.2289 -0.16823 0.22751 C -0.17378 0.22404 -0.18021 0.22058 -0.18576 0.21711 C -0.18993 0.21503 -0.19392 0.21341 -0.19826 0.21179 C -0.20017 0.2111 -0.20417 0.20948 -0.20417 0.20971 C -0.2125 0.20231 -0.22257 0.19861 -0.23055 0.19121 C -0.23299 0.18913 -0.23507 0.18589 -0.2368 0.18335 C -0.24271 0.17711 -0.26146 0.16601 -0.26927 0.16277 C -0.28142 0.14751 -0.29167 0.14266 -0.30764 0.13688 C -0.31024 0.13595 -0.31302 0.13549 -0.3158 0.13433 C -0.32101 0.13295 -0.33212 0.12925 -0.33212 0.12948 C -0.36128 0.12994 -0.39028 0.12878 -0.41927 0.13179 C -0.43455 0.13364 -0.42552 0.1778 -0.41319 0.1889 C -0.40364 0.2067 -0.40903 0.20092 -0.39878 0.20948 C -0.39219 0.22196 -0.38437 0.23006 -0.37448 0.23792 C -0.36823 0.24994 -0.37309 0.24462 -0.3592 0.25087 C -0.34323 0.25711 -0.35 0.26035 -0.3401 0.2689 C -0.33003 0.27722 -0.31545 0.2726 -0.30382 0.27653 C -0.2941 0.28 -0.28646 0.28485 -0.27726 0.28948 C -0.27135 0.29225 -0.26458 0.29295 -0.25903 0.29734 C -0.25139 0.30404 -0.25555 0.3015 -0.24705 0.3052 C -0.24271 0.31029 -0.23993 0.31514 -0.23559 0.31815 C -0.21996 0.32717 -0.23715 0.31376 -0.22257 0.32324 C -0.20694 0.33341 -0.22569 0.32462 -0.21059 0.3311 C -0.20382 0.33965 -0.19514 0.3452 -0.18576 0.34913 C -0.18489 0.35052 -0.17743 0.3637 -0.17621 0.36717 C -0.16979 0.3852 -0.16736 0.39907 -0.15139 0.40601 C -0.14462 0.41272 -0.13542 0.41873 -0.12917 0.42682 C -0.1276 0.4289 -0.12743 0.4326 -0.12535 0.43445 C -0.12378 0.4363 -0.12101 0.43561 -0.11927 0.43722 C -0.11493 0.44 -0.11128 0.44393 -0.10694 0.4474 C -0.09826 0.45503 -0.09167 0.46613 -0.0809 0.47075 C -0.06719 0.48809 -0.07396 0.4837 -0.06267 0.48878 C -0.05712 0.49572 -0.05174 0.50358 -0.04427 0.50682 C -0.04028 0.50844 -0.03194 0.51214 -0.03194 0.51237 C -0.02274 0.52971 -0.02535 0.52162 -0.02205 0.53526 C -0.02361 0.58196 -0.0158 0.59676 -0.04844 0.6104 C -0.0592 0.60971 -0.06996 0.60902 -0.0809 0.60763 C -0.09114 0.60647 -0.10104 0.60069 -0.11128 0.59746 C -0.12899 0.59098 -0.14757 0.58474 -0.1658 0.57942 C -0.1875 0.56509 -0.21042 0.55329 -0.23281 0.54058 C -0.23906 0.53665 -0.24444 0.5311 -0.25104 0.5274 C -0.26215 0.52139 -0.27187 0.52115 -0.28142 0.50959 C -0.28316 0.50728 -0.28368 0.50381 -0.28542 0.50196 C -0.28941 0.49734 -0.29549 0.49595 -0.29965 0.49133 C -0.31927 0.47075 -0.28611 0.50035 -0.31788 0.47329 C -0.32205 0.46959 -0.32587 0.46636 -0.33003 0.46289 C -0.33229 0.46127 -0.33611 0.45757 -0.33611 0.45803 C -0.34201 0.44786 -0.3625 0.43167 -0.37066 0.42913 C -0.37309 0.42821 -0.38177 0.42613 -0.38489 0.42428 C -0.39566 0.41572 -0.40364 0.40532 -0.41319 0.39584 C -0.42795 0.38104 -0.44462 0.36878 -0.45937 0.35422 C -0.46094 0.3526 -0.46371 0.35283 -0.46597 0.35191 C -0.47743 0.34566 -0.48854 0.33873 -0.50035 0.33341 C -0.50243 0.33248 -0.50417 0.32994 -0.50625 0.32832 C -0.51024 0.32624 -0.51823 0.32324 -0.51823 0.32347 C -0.5342 0.32485 -0.54462 0.32324 -0.55712 0.33341 C -0.56371 0.3593 -0.56649 0.39283 -0.55503 0.41641 C -0.54913 0.42751 -0.54201 0.43537 -0.53472 0.44485 C -0.52552 0.45665 -0.52795 0.46474 -0.51632 0.47584 C -0.51007 0.48809 -0.50174 0.49318 -0.49236 0.50196 C -0.47986 0.51237 -0.46979 0.52462 -0.45799 0.53526 C -0.45312 0.53942 -0.44844 0.54173 -0.44358 0.54589 C -0.44097 0.54798 -0.43958 0.55121 -0.43733 0.55352 C -0.43055 0.56069 -0.43073 0.55607 -0.42344 0.5637 C -0.40573 0.58335 -0.41458 0.57734 -0.40087 0.58982 C -0.39514 0.59491 -0.38767 0.59838 -0.38264 0.60509 C -0.37517 0.6148 -0.37917 0.61202 -0.37066 0.61526 C -0.36424 0.62127 -0.36198 0.62751 -0.35451 0.63121 C -0.35156 0.63376 -0.34878 0.6363 -0.34618 0.63884 C -0.34219 0.64208 -0.33403 0.64902 -0.33403 0.64925 C -0.33264 0.65156 -0.33194 0.65503 -0.33003 0.65711 C -0.32847 0.65896 -0.32465 0.65896 -0.32448 0.66219 C -0.32083 0.67352 -0.32361 0.6867 -0.32014 0.6985 C -0.32205 0.73988 -0.31562 0.73919 -0.3401 0.75006 C -0.35139 0.74936 -0.36302 0.74867 -0.37448 0.74751 C -0.38889 0.74543 -0.40139 0.73595 -0.41493 0.73202 C -0.44462 0.7126 -0.40903 0.73387 -0.44114 0.72162 C -0.44392 0.72092 -0.44514 0.71792 -0.44844 0.7163 C -0.4618 0.70728 -0.45417 0.71491 -0.46996 0.70613 C -0.50434 0.68578 -0.53889 0.66474 -0.57517 0.64902 C -0.58281 0.64601 -0.58767 0.6393 -0.59531 0.6363 C -0.59739 0.63445 -0.5993 0.63237 -0.60156 0.63121 C -0.60555 0.6289 -0.60989 0.62867 -0.61354 0.62589 C -0.62465 0.61688 -0.63646 0.61225 -0.64792 0.60509 C -0.66614 0.59352 -0.63854 0.60693 -0.66632 0.59468 C -0.66823 0.59399 -0.67239 0.59237 -0.67239 0.5926 C -0.72951 0.59561 -0.70851 0.57896 -0.7191 0.61826 C -0.71701 0.64624 -0.71562 0.67537 -0.69861 0.69595 C -0.6967 0.70428 -0.69601 0.71376 -0.69271 0.72162 C -0.69062 0.72693 -0.68472 0.73549 -0.68299 0.73988 C -0.67205 0.75861 -0.67882 0.75121 -0.66823 0.76046 C -0.66354 0.76971 -0.66163 0.77734 -0.65434 0.78381 C -0.64132 0.80855 -0.62674 0.83352 -0.6125 0.85618 C -0.60799 0.86127 -0.60503 0.86636 -0.60156 0.87167 C -0.59774 0.87746 -0.59149 0.88948 -0.59149 0.89017 C -0.58715 0.90543 -0.57552 0.91468 -0.57101 0.93087 C -0.57396 0.95815 -0.58021 0.96832 -0.59948 0.98035 C -0.60208 0.98173 -0.60486 0.98404 -0.60746 0.98543 C -0.61285 0.98751 -0.62378 0.99075 -0.62378 0.99098 C -0.64253 0.98913 -0.65903 0.98913 -0.67674 0.98289 C -0.6941 0.97665 -0.70937 0.96763 -0.72726 0.96462 C -0.74792 0.95607 -0.7684 0.94196 -0.7901 0.93641 C -0.79878 0.92855 -0.80868 0.92693 -0.81823 0.92069 C -0.82187 0.91815 -0.82483 0.91491 -0.82847 0.91306 C -0.83437 0.90982 -0.84167 0.91006 -0.8467 0.90543 C -0.8493 0.90335 -0.85035 0.90127 -0.8526 0.90011 C -0.86059 0.89572 -0.86875 0.89503 -0.87708 0.89248 C -0.87969 0.89156 -0.88524 0.88948 -0.88524 0.89017 C -0.95746 0.89387 -0.91024 0.88763 -0.94167 0.90011 C -0.95017 0.90705 -0.95451 0.90798 -0.95816 0.91815 C -0.95989 0.92324 -0.96233 0.93387 -0.96233 0.9341 C -0.96337 0.95468 -0.96302 1.00277 -0.97222 1.02428 C -0.97951 1.04139 -0.98021 1.0363 -0.98802 1.04786 " pathEditMode="relative" rAng="0" ptsTypes="ffffffffffffffffffffffffff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00" y="5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7168E-6 C -0.00104 -0.00231 -0.00208 -0.00509 -0.00365 -0.0067 C -0.00712 -0.01063 -0.01528 -0.01595 -0.01528 -0.01572 C -0.01996 0.00301 -0.01597 0.00671 -0.00191 0.0111 C -0.00226 0.01642 -0.00104 0.02266 -0.00365 0.02682 C -0.00521 0.0289 -0.0066 0.02266 -0.00764 0.02035 C -0.00937 0.01596 -0.0099 0.0111 -0.01146 0.00671 C -0.01076 -0.00092 -0.01163 -0.00878 -0.00937 -0.01595 C -0.00885 -0.01826 -0.00538 -0.01919 -0.00365 -0.01803 C -0.00208 -0.01688 -0.00226 -0.01364 -0.00191 -0.0111 C -0.00104 0.00139 -0.00278 0.01434 -5.55556E-7 0.02682 C 0.0007 0.02983 0.00451 0.02451 0.00608 0.02243 C 0.00799 0.01942 0.01233 0.00648 0.01354 0.00231 C 0.01406 0.0111 0.01285 0.02058 0.01528 0.02913 C 0.01615 0.03191 0.01823 0.02474 0.0191 0.02243 C 0.02066 0.01896 0.0224 0.00971 0.02326 0.00671 C 0.02379 -0.00231 0.02344 -0.01156 0.025 -0.02035 C 0.02517 -0.02266 0.02708 -0.01595 0.02708 -0.01364 C 0.02708 0.00116 0.02552 0.00856 0.01719 0.01804 C 0.0033 0.01202 0.00851 -0.00948 0.00747 -0.02474 C -0.00555 -0.01942 -0.00226 -0.02474 -0.00555 -0.01364 C -0.00417 0.00023 -0.00156 0.01295 -0.00555 0.02682 C -0.00642 0.03006 -0.0066 0.02058 -0.00764 0.01804 C -0.01858 -0.01202 -0.00521 0.0333 -0.01319 0.00439 C -0.01406 -0.00092 -0.01267 -0.0067 -0.01528 -0.0111 C -0.01649 -0.01318 -0.01962 -0.01063 -0.02101 -0.00925 C -0.0224 -0.0074 -0.0224 -0.00462 -0.02274 -0.00231 C -0.0224 0.00231 -0.02187 0.00671 -0.02101 0.0111 C -0.02049 0.01364 -0.02101 0.01804 -0.0191 0.01804 C -0.01858 0.01804 -0.01528 0.00439 -0.01528 0.00463 C -0.01476 -0.00393 -0.01424 -0.01202 -0.01319 -0.02035 C -0.01319 -0.02266 -0.01319 -0.02774 -0.01146 -0.02682 C -0.00816 -0.02589 -0.00764 -0.02081 -0.00555 -0.01803 C -0.00191 0.00023 -0.00139 0.00624 -5.55556E-7 0.02913 C 0.00521 0.01064 -0.00191 -0.04555 0.00955 -0.0067 C 0.01354 0.05226 0.01406 0.00648 0.01528 -0.01364 C 0.01823 -0.00139 0.0191 0.00971 0.0191 0.02243 C 0.0191 0.02266 -5.55556E-7 -1.27168E-6 -5.55556E-7 0.00023 Z " pathEditMode="relative" rAng="0" ptsTypes="ffffffffffffffffffffffffffffffffffffff">
                                      <p:cBhvr>
                                        <p:cTn id="25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583 -0.25804 C -0.84687 -0.26035 -0.84757 -0.26312 -0.84913 -0.26497 C -0.85225 -0.26867 -0.85937 -0.27399 -0.85937 -0.27376 C -0.86354 -0.25503 -0.86007 -0.2511 -0.84739 -0.24671 C -0.84791 -0.24139 -0.8467 -0.23515 -0.84913 -0.23099 C -0.85034 -0.2289 -0.85173 -0.23515 -0.8526 -0.23769 C -0.85416 -0.24208 -0.85469 -0.24671 -0.8559 -0.25133 C -0.85538 -0.25896 -0.85607 -0.26682 -0.85416 -0.27399 C -0.85364 -0.2763 -0.85069 -0.27723 -0.84913 -0.27607 C -0.84757 -0.27492 -0.84791 -0.27168 -0.84739 -0.26937 C -0.84687 -0.25665 -0.84826 -0.24347 -0.84583 -0.23099 C -0.84531 -0.22821 -0.84184 -0.23353 -0.84062 -0.23561 C -0.83871 -0.23862 -0.83489 -0.25156 -0.83385 -0.25573 C -0.83333 -0.24671 -0.83437 -0.23723 -0.83229 -0.22867 C -0.83159 -0.22613 -0.82969 -0.23307 -0.82882 -0.23561 C -0.8276 -0.23908 -0.82587 -0.24833 -0.82534 -0.25133 C -0.82482 -0.26035 -0.82517 -0.2696 -0.82378 -0.27838 C -0.82344 -0.2807 -0.82205 -0.27399 -0.82205 -0.27168 C -0.82205 -0.25688 -0.82326 -0.24948 -0.83055 -0.24 C -0.84288 -0.24578 -0.83819 -0.26752 -0.83906 -0.28301 C -0.85087 -0.27769 -0.84791 -0.28278 -0.85087 -0.27168 C -0.84948 -0.25781 -0.84722 -0.24509 -0.85087 -0.23099 C -0.85156 -0.22798 -0.85173 -0.23723 -0.8526 -0.24 C -0.86232 -0.27029 -0.85034 -0.22451 -0.85764 -0.25364 C -0.85816 -0.25896 -0.85712 -0.26497 -0.85937 -0.26937 C -0.86041 -0.27122 -0.86319 -0.26867 -0.86441 -0.26705 C -0.86562 -0.26544 -0.86562 -0.26266 -0.86614 -0.26035 C -0.86562 -0.25573 -0.8651 -0.2511 -0.86441 -0.24671 C -0.86406 -0.2444 -0.86441 -0.24 -0.86267 -0.24 C -0.86232 -0.24 -0.85937 -0.25364 -0.85937 -0.25341 C -0.85885 -0.26197 -0.8585 -0.27029 -0.85764 -0.27838 C -0.85746 -0.2807 -0.85764 -0.28578 -0.8559 -0.28509 C -0.85312 -0.28416 -0.8526 -0.27908 -0.85087 -0.27607 C -0.84739 -0.25781 -0.84705 -0.25179 -0.84583 -0.22867 C -0.84114 -0.2474 -0.84739 -0.30405 -0.83732 -0.26497 C -0.83385 -0.20578 -0.83333 -0.25156 -0.83229 -0.27168 C -0.82986 -0.25942 -0.82882 -0.24833 -0.82882 -0.23561 " pathEditMode="relative" rAng="0" ptsTypes="ffffffffffffffffffffffffffffffffffffA">
                                      <p:cBhvr>
                                        <p:cTn id="32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40" grpId="0" animBg="1"/>
      <p:bldP spid="18441" grpId="0" animBg="1"/>
      <p:bldP spid="18442" grpId="0" animBg="1"/>
      <p:bldP spid="18443" grpId="0" animBg="1"/>
      <p:bldP spid="18443" grpId="1" animBg="1"/>
      <p:bldP spid="18444" grpId="0" animBg="1"/>
      <p:bldP spid="1844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Δύο τεχνικές εκτίμησης της </a:t>
            </a:r>
            <a:r>
              <a:rPr lang="el-GR" dirty="0" smtClean="0"/>
              <a:t>κινητικότητας</a:t>
            </a:r>
            <a:endParaRPr lang="el-GR" dirty="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6227763" cy="4752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688" y="1916113"/>
            <a:ext cx="2881312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6767512" y="4653136"/>
            <a:ext cx="1871663" cy="754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5000"/>
              </a:spcBef>
            </a:pPr>
            <a:r>
              <a:rPr lang="el-GR" sz="2000" dirty="0">
                <a:latin typeface="+mn-lt"/>
              </a:rPr>
              <a:t>Οπτικό πεδίο </a:t>
            </a:r>
          </a:p>
          <a:p>
            <a:pPr>
              <a:spcBef>
                <a:spcPct val="15000"/>
              </a:spcBef>
            </a:pPr>
            <a:r>
              <a:rPr lang="el-GR" sz="2000" dirty="0">
                <a:latin typeface="+mn-lt"/>
              </a:rPr>
              <a:t>με </a:t>
            </a:r>
            <a:r>
              <a:rPr lang="el-GR" sz="2000" dirty="0" err="1">
                <a:latin typeface="+mn-lt"/>
              </a:rPr>
              <a:t>μικροπλέγμα</a:t>
            </a:r>
            <a:endParaRPr lang="el-GR" sz="20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  <p:sp>
        <p:nvSpPr>
          <p:cNvPr id="7" name="Ορθογώνιο 8"/>
          <p:cNvSpPr/>
          <p:nvPr/>
        </p:nvSpPr>
        <p:spPr>
          <a:xfrm>
            <a:off x="1115616" y="6165304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17131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Μηχανικός μετρητής </a:t>
            </a:r>
            <a:r>
              <a:rPr lang="el-GR" dirty="0" smtClean="0"/>
              <a:t>κυττάρων</a:t>
            </a:r>
            <a:endParaRPr lang="el-GR" dirty="0"/>
          </a:p>
        </p:txBody>
      </p:sp>
      <p:pic>
        <p:nvPicPr>
          <p:cNvPr id="19458" name="Picture 4" descr="IMG_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052736"/>
            <a:ext cx="4968552" cy="291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539552" y="4509120"/>
            <a:ext cx="86044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Χρησιμεύει για τον προσδιορισμό της κινητικότητας, ζωτικότητας, μορφολογίας και συγκέντρωσης των σπερματοζωαρίων.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Επιπλέον χρησιμεύει για την μέτρηση στρογγυλών κυττάρων και </a:t>
            </a:r>
            <a:r>
              <a:rPr lang="el-GR" sz="2400" dirty="0" err="1">
                <a:latin typeface="+mn-lt"/>
              </a:rPr>
              <a:t>αντισπερματικών</a:t>
            </a:r>
            <a:r>
              <a:rPr lang="el-GR" sz="2400" dirty="0">
                <a:latin typeface="+mn-lt"/>
              </a:rPr>
              <a:t> αντισωμάτων.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1907704" y="4077072"/>
            <a:ext cx="5688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10833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23652"/>
          </a:xfrm>
        </p:spPr>
        <p:txBody>
          <a:bodyPr>
            <a:noAutofit/>
          </a:bodyPr>
          <a:lstStyle/>
          <a:p>
            <a:r>
              <a:rPr lang="el-GR" dirty="0"/>
              <a:t>Εκτίμηση της ζωτικότητας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552" y="1633329"/>
            <a:ext cx="7776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Φυσιολογικά τουλάχιστον το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≥ 58 </a:t>
            </a:r>
            <a:r>
              <a:rPr lang="el-GR" sz="2400" dirty="0">
                <a:solidFill>
                  <a:srgbClr val="C00000"/>
                </a:solidFill>
                <a:latin typeface="+mn-lt"/>
              </a:rPr>
              <a:t>% </a:t>
            </a:r>
            <a:r>
              <a:rPr lang="el-GR" sz="2400" dirty="0" smtClean="0">
                <a:latin typeface="+mn-lt"/>
              </a:rPr>
              <a:t>(≥ 75% - παλιά οδηγία) των </a:t>
            </a:r>
            <a:r>
              <a:rPr lang="el-GR" sz="2400" dirty="0">
                <a:latin typeface="+mn-lt"/>
              </a:rPr>
              <a:t>σπερματοζωαρίων πρέπει να είναι ζωντανά.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552" y="2929473"/>
            <a:ext cx="7056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Νεκροσπερμία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Νεκρά </a:t>
            </a:r>
            <a:r>
              <a:rPr lang="el-GR" sz="2400" dirty="0" smtClean="0">
                <a:latin typeface="+mn-lt"/>
              </a:rPr>
              <a:t>σπερματοζωάρια.</a:t>
            </a:r>
            <a:endParaRPr lang="el-GR" sz="2400" dirty="0"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9552" y="3721561"/>
            <a:ext cx="7776145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Περιορισμοί</a:t>
            </a:r>
            <a:r>
              <a:rPr lang="en-US" sz="2400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χρώση πρέπει να ολοκληρωθεί μέσα στην 1</a:t>
            </a:r>
            <a:r>
              <a:rPr lang="el-GR" sz="2400" baseline="30000" dirty="0">
                <a:latin typeface="+mn-lt"/>
              </a:rPr>
              <a:t>η</a:t>
            </a:r>
            <a:r>
              <a:rPr lang="el-GR" sz="2400" dirty="0">
                <a:latin typeface="+mn-lt"/>
              </a:rPr>
              <a:t> ώρα </a:t>
            </a:r>
            <a:r>
              <a:rPr lang="el-GR" sz="2400" dirty="0" smtClean="0">
                <a:latin typeface="+mn-lt"/>
              </a:rPr>
              <a:t>ή </a:t>
            </a:r>
            <a:r>
              <a:rPr lang="el-GR" sz="2400" dirty="0">
                <a:latin typeface="+mn-lt"/>
              </a:rPr>
              <a:t>μόλις ολοκληρωθεί η </a:t>
            </a:r>
            <a:r>
              <a:rPr lang="el-GR" sz="2400" dirty="0" smtClean="0">
                <a:latin typeface="+mn-lt"/>
              </a:rPr>
              <a:t>ρευστοποίηση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Τα </a:t>
            </a:r>
            <a:r>
              <a:rPr lang="el-GR" sz="2400" dirty="0">
                <a:latin typeface="+mn-lt"/>
              </a:rPr>
              <a:t>βαμμένα παρασκευάσματα διατηρούνται επί </a:t>
            </a:r>
            <a:r>
              <a:rPr lang="el-GR" sz="2400" dirty="0" smtClean="0">
                <a:latin typeface="+mn-lt"/>
              </a:rPr>
              <a:t>μακρόν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733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Απαιτούμενες εξετάσεις </a:t>
            </a:r>
            <a:r>
              <a:rPr lang="el-GR" sz="3200" b="0" dirty="0" smtClean="0"/>
              <a:t>(2 </a:t>
            </a:r>
            <a:r>
              <a:rPr lang="el-GR" sz="3200" b="0" dirty="0"/>
              <a:t>από 2)</a:t>
            </a:r>
            <a:endParaRPr lang="el-GR" dirty="0"/>
          </a:p>
        </p:txBody>
      </p:sp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51488" y="1340768"/>
            <a:ext cx="8024968" cy="448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 startAt="6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Μοριακός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έλεγχος </a:t>
            </a:r>
            <a:r>
              <a:rPr lang="el-GR" sz="2400" dirty="0">
                <a:latin typeface="+mn-lt"/>
              </a:rPr>
              <a:t>(</a:t>
            </a:r>
            <a:r>
              <a:rPr lang="el-GR" sz="2400" dirty="0" err="1">
                <a:latin typeface="+mn-lt"/>
              </a:rPr>
              <a:t>καρυότυπος</a:t>
            </a:r>
            <a:r>
              <a:rPr lang="el-GR" sz="2400" dirty="0">
                <a:latin typeface="+mn-lt"/>
              </a:rPr>
              <a:t>, κυστική νόσο κ.α</a:t>
            </a:r>
            <a:r>
              <a:rPr lang="el-GR" sz="2400" dirty="0" smtClean="0">
                <a:latin typeface="+mn-lt"/>
              </a:rPr>
              <a:t>.),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 startAt="6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Λειτουργικές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δοκιμασίες των σπερματοζωαρίων </a:t>
            </a:r>
            <a:r>
              <a:rPr lang="el-GR" sz="2400" dirty="0">
                <a:latin typeface="+mn-lt"/>
              </a:rPr>
              <a:t>(</a:t>
            </a:r>
            <a:r>
              <a:rPr lang="en-US" sz="2400" dirty="0">
                <a:latin typeface="+mn-lt"/>
              </a:rPr>
              <a:t>test </a:t>
            </a:r>
            <a:r>
              <a:rPr lang="el-GR" sz="2400" dirty="0" err="1">
                <a:latin typeface="+mn-lt"/>
              </a:rPr>
              <a:t>υπεροσμωτικότητας</a:t>
            </a:r>
            <a:r>
              <a:rPr lang="el-GR" sz="2400" dirty="0">
                <a:latin typeface="+mn-lt"/>
              </a:rPr>
              <a:t> κ.α</a:t>
            </a:r>
            <a:r>
              <a:rPr lang="el-GR" sz="2400" dirty="0" smtClean="0">
                <a:latin typeface="+mn-lt"/>
              </a:rPr>
              <a:t>.),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 startAt="6"/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Υπερηχογραφικός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έλεγχος </a:t>
            </a:r>
            <a:r>
              <a:rPr lang="el-GR" sz="2400" dirty="0">
                <a:latin typeface="+mn-lt"/>
              </a:rPr>
              <a:t>(έγχρωμο </a:t>
            </a:r>
            <a:r>
              <a:rPr lang="en-US" sz="2400" dirty="0">
                <a:latin typeface="+mn-lt"/>
              </a:rPr>
              <a:t>triplex </a:t>
            </a:r>
            <a:r>
              <a:rPr lang="el-GR" sz="2400" dirty="0" smtClean="0">
                <a:latin typeface="+mn-lt"/>
              </a:rPr>
              <a:t>όρχεων),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 startAt="6"/>
            </a:pPr>
            <a:r>
              <a:rPr lang="el-GR" sz="2400" dirty="0" smtClean="0">
                <a:latin typeface="+mn-lt"/>
              </a:rPr>
              <a:t>Ειδικός </a:t>
            </a:r>
            <a:r>
              <a:rPr lang="el-GR" sz="2400" dirty="0" err="1">
                <a:latin typeface="+mn-lt"/>
              </a:rPr>
              <a:t>ορμονολογικός</a:t>
            </a:r>
            <a:r>
              <a:rPr lang="el-GR" sz="2400" dirty="0">
                <a:latin typeface="+mn-lt"/>
              </a:rPr>
              <a:t> έλεγχος (</a:t>
            </a:r>
            <a:r>
              <a:rPr lang="el-GR" sz="2400" dirty="0" err="1">
                <a:latin typeface="+mn-lt"/>
              </a:rPr>
              <a:t>ανασταλτίνη</a:t>
            </a:r>
            <a:r>
              <a:rPr lang="el-GR" sz="2400" dirty="0">
                <a:latin typeface="+mn-lt"/>
              </a:rPr>
              <a:t>, </a:t>
            </a:r>
            <a:r>
              <a:rPr lang="el-GR" sz="2400" dirty="0" err="1">
                <a:latin typeface="+mn-lt"/>
              </a:rPr>
              <a:t>αντιμυλλεριανή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ορμόνη),</a:t>
            </a:r>
          </a:p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 startAt="6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Κλινική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εξέταση </a:t>
            </a:r>
            <a:r>
              <a:rPr lang="el-GR" sz="2400" dirty="0">
                <a:latin typeface="+mn-lt"/>
              </a:rPr>
              <a:t>(έλεγχος για απόφραξη, τραυματισμό, ανατομικές δυσπλασίες, ιστορικό</a:t>
            </a:r>
            <a:r>
              <a:rPr lang="el-GR" sz="2400" dirty="0" smtClean="0">
                <a:latin typeface="+mn-lt"/>
              </a:rPr>
              <a:t>).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03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ζωτικότητας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395536" y="1916832"/>
            <a:ext cx="8352928" cy="396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Η εκτίμηση του ποσοστού των ζωντανών σπερματοζωαρίων γίνεται με την χρώση </a:t>
            </a:r>
            <a:r>
              <a:rPr lang="el-GR" sz="2400" b="1" dirty="0" err="1">
                <a:latin typeface="+mn-lt"/>
              </a:rPr>
              <a:t>εωσίνης</a:t>
            </a:r>
            <a:r>
              <a:rPr lang="el-GR" sz="2400" b="1" dirty="0">
                <a:latin typeface="+mn-lt"/>
              </a:rPr>
              <a:t> – </a:t>
            </a:r>
            <a:r>
              <a:rPr lang="el-GR" sz="2400" b="1" dirty="0" err="1">
                <a:latin typeface="+mn-lt"/>
              </a:rPr>
              <a:t>νιγκροσίνης</a:t>
            </a:r>
            <a:r>
              <a:rPr lang="el-GR" sz="2400" dirty="0">
                <a:latin typeface="+mn-lt"/>
              </a:rPr>
              <a:t>. 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Η </a:t>
            </a:r>
            <a:r>
              <a:rPr lang="el-GR" sz="2400" dirty="0" err="1">
                <a:latin typeface="+mn-lt"/>
              </a:rPr>
              <a:t>εωσίνη</a:t>
            </a:r>
            <a:r>
              <a:rPr lang="el-GR" sz="2400" dirty="0">
                <a:latin typeface="+mn-lt"/>
              </a:rPr>
              <a:t> διεισδύει μέσα στα νεκρά σπερματοζωάρια και βάφει τις κεφαλές τους </a:t>
            </a:r>
            <a:r>
              <a:rPr lang="el-GR" sz="2400" b="1" dirty="0">
                <a:latin typeface="+mn-lt"/>
              </a:rPr>
              <a:t>ροζ</a:t>
            </a:r>
            <a:r>
              <a:rPr lang="el-GR" sz="2400" dirty="0">
                <a:latin typeface="+mn-lt"/>
              </a:rPr>
              <a:t>.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Τα ζωντανά σπερματοζωάρια μένουν λευκά.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Η </a:t>
            </a:r>
            <a:r>
              <a:rPr lang="el-GR" sz="2400" dirty="0" err="1">
                <a:latin typeface="+mn-lt"/>
              </a:rPr>
              <a:t>νιγκροσίνη</a:t>
            </a:r>
            <a:r>
              <a:rPr lang="el-GR" sz="2400" dirty="0">
                <a:latin typeface="+mn-lt"/>
              </a:rPr>
              <a:t> δημιουργεί ερυθρό υπόστρωμα για να είναι δυνατή η παρατήρηση των σπερματοζωαρίων.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08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Τεχνική προσδιορισμού ζωτικότητας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89045" y="1340768"/>
            <a:ext cx="4844009" cy="5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Σε μία </a:t>
            </a:r>
            <a:r>
              <a:rPr lang="el-GR" sz="2400" dirty="0" err="1">
                <a:latin typeface="+mn-lt"/>
              </a:rPr>
              <a:t>αντικειμενοφόρο</a:t>
            </a:r>
            <a:r>
              <a:rPr lang="el-GR" sz="2400" dirty="0">
                <a:latin typeface="+mn-lt"/>
              </a:rPr>
              <a:t> πλάκα προσθέτουμε 50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>
                <a:latin typeface="+mn-lt"/>
              </a:rPr>
              <a:t>χρωστικής και 50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>
                <a:latin typeface="+mn-lt"/>
              </a:rPr>
              <a:t>σπέρματος.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Μεταφέρουμε 10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>
                <a:latin typeface="+mn-lt"/>
              </a:rPr>
              <a:t>σπέρματος σε μία άλλη πλάκα και την επιστρώνουμε.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Αφήνουμε την πλάκα να στεγνώσει και </a:t>
            </a:r>
            <a:r>
              <a:rPr lang="el-GR" sz="2400" dirty="0" err="1">
                <a:latin typeface="+mn-lt"/>
              </a:rPr>
              <a:t>μικροσκοπούμε</a:t>
            </a:r>
            <a:r>
              <a:rPr lang="el-GR" sz="2400" dirty="0">
                <a:latin typeface="+mn-lt"/>
              </a:rPr>
              <a:t> με 40</a:t>
            </a:r>
            <a:r>
              <a:rPr lang="en-US" sz="2400" dirty="0">
                <a:latin typeface="+mn-lt"/>
              </a:rPr>
              <a:t>X </a:t>
            </a:r>
            <a:r>
              <a:rPr lang="el-GR" sz="2400" dirty="0">
                <a:latin typeface="+mn-lt"/>
              </a:rPr>
              <a:t>ή 100Χ μεγέθυνση.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Μετράμε τον αριθμό των ζωντανών (λευκών) σπερματοζωαρίων σε 200 σπερματοζωάρια.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3419" y="1484784"/>
            <a:ext cx="3598863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4319464" y="6309320"/>
            <a:ext cx="4824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16722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Χρώση </a:t>
            </a:r>
            <a:r>
              <a:rPr lang="el-GR" dirty="0" err="1" smtClean="0"/>
              <a:t>εωσίνης</a:t>
            </a:r>
            <a:r>
              <a:rPr lang="el-GR" dirty="0" smtClean="0"/>
              <a:t> – </a:t>
            </a:r>
            <a:r>
              <a:rPr lang="el-GR" dirty="0" err="1" smtClean="0"/>
              <a:t>νιγκροσίνης</a:t>
            </a:r>
            <a:r>
              <a:rPr lang="el-GR" dirty="0" smtClean="0"/>
              <a:t> </a:t>
            </a: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pic>
        <p:nvPicPr>
          <p:cNvPr id="17409" name="Picture 1" descr="C:\Documents and Settings\ΠΕΤΡΟΣ\Επιφάνεια εργασίας\Εωσίνη - Νιγκροσίνη\DSCF3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050" y="1268760"/>
            <a:ext cx="7064237" cy="4248472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2195736" y="6021288"/>
            <a:ext cx="4921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+mn-lt"/>
              </a:rPr>
              <a:t>Τρία νεκρά και ένα ζωντανό σπερματοζωάριο</a:t>
            </a:r>
            <a:endParaRPr lang="el-GR" sz="20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1043608" y="558924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35567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Χρώση </a:t>
            </a:r>
            <a:r>
              <a:rPr lang="el-GR" dirty="0" err="1" smtClean="0"/>
              <a:t>εωσίνης</a:t>
            </a:r>
            <a:r>
              <a:rPr lang="el-GR" dirty="0" smtClean="0"/>
              <a:t> – </a:t>
            </a:r>
            <a:r>
              <a:rPr lang="el-GR" dirty="0" err="1" smtClean="0"/>
              <a:t>νιγκροσίνης</a:t>
            </a:r>
            <a:r>
              <a:rPr lang="el-GR" dirty="0" smtClean="0"/>
              <a:t> </a:t>
            </a:r>
            <a:r>
              <a:rPr lang="el-GR" sz="3600" b="0" dirty="0" smtClean="0"/>
              <a:t>(1 από 2)</a:t>
            </a:r>
            <a:endParaRPr lang="el-GR" dirty="0"/>
          </a:p>
        </p:txBody>
      </p:sp>
      <p:pic>
        <p:nvPicPr>
          <p:cNvPr id="73730" name="Picture 2" descr="C:\Documents and Settings\ΠΕΤΡΟΣ\Επιφάνεια εργασίας\Εωσίνη - Νιγκροσίνη\Eωσίνη - Νιγκροσίνη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51319" y="1157193"/>
            <a:ext cx="4173508" cy="425262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195736" y="5949280"/>
            <a:ext cx="492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Πέντε ζωντανά και ένα νεκρό σπερματοζωάριο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1979712" y="5517232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38992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3528" y="1484784"/>
            <a:ext cx="915238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Φυσιολογική συγκέντρωση σπερματοζωαρίων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≥ 15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x 10</a:t>
            </a:r>
            <a:r>
              <a:rPr lang="en-US" sz="2400" baseline="30000" dirty="0">
                <a:solidFill>
                  <a:srgbClr val="C00000"/>
                </a:solidFill>
                <a:latin typeface="+mn-lt"/>
              </a:rPr>
              <a:t>6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/ ml</a:t>
            </a: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Παλιά οδηγία ≥ 20 </a:t>
            </a:r>
            <a:r>
              <a:rPr lang="en-US" sz="2400" dirty="0" smtClean="0">
                <a:latin typeface="+mn-lt"/>
              </a:rPr>
              <a:t>x 10</a:t>
            </a:r>
            <a:r>
              <a:rPr lang="en-US" sz="2400" baseline="30000" dirty="0" smtClean="0">
                <a:latin typeface="+mn-lt"/>
              </a:rPr>
              <a:t>6</a:t>
            </a:r>
            <a:r>
              <a:rPr lang="en-US" sz="2400" dirty="0" smtClean="0">
                <a:latin typeface="+mn-lt"/>
              </a:rPr>
              <a:t> / ml</a:t>
            </a:r>
            <a:endParaRPr lang="el-GR" sz="24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Φυσιολογικός </a:t>
            </a:r>
            <a:r>
              <a:rPr lang="el-GR" sz="2400" dirty="0">
                <a:latin typeface="+mn-lt"/>
              </a:rPr>
              <a:t>αριθμός σπερματοζωαρίων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≥ 39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x 10</a:t>
            </a:r>
            <a:r>
              <a:rPr lang="en-US" sz="2400" baseline="30000" dirty="0">
                <a:solidFill>
                  <a:srgbClr val="C00000"/>
                </a:solidFill>
                <a:latin typeface="+mn-lt"/>
              </a:rPr>
              <a:t>6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/ </a:t>
            </a:r>
            <a:r>
              <a:rPr lang="el-GR" sz="2400" dirty="0" smtClean="0">
                <a:solidFill>
                  <a:srgbClr val="C00000"/>
                </a:solidFill>
                <a:latin typeface="+mn-lt"/>
              </a:rPr>
              <a:t>εκσπερμάτιση</a:t>
            </a: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Παλιά οδηγία ≥ 40 </a:t>
            </a:r>
            <a:r>
              <a:rPr lang="en-US" sz="2400" dirty="0" smtClean="0">
                <a:latin typeface="+mn-lt"/>
              </a:rPr>
              <a:t>x 10</a:t>
            </a:r>
            <a:r>
              <a:rPr lang="en-US" sz="2400" baseline="30000" dirty="0" smtClean="0">
                <a:latin typeface="+mn-lt"/>
              </a:rPr>
              <a:t>6</a:t>
            </a:r>
            <a:r>
              <a:rPr lang="en-US" sz="2400" dirty="0" smtClean="0">
                <a:latin typeface="+mn-lt"/>
              </a:rPr>
              <a:t> / </a:t>
            </a:r>
            <a:r>
              <a:rPr lang="el-GR" sz="2400" dirty="0" smtClean="0">
                <a:latin typeface="+mn-lt"/>
              </a:rPr>
              <a:t>εκσπερμάτιση</a:t>
            </a:r>
            <a:endParaRPr lang="el-GR" sz="2400" dirty="0"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95536" y="4005064"/>
            <a:ext cx="81369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Ολιγοσπερμία</a:t>
            </a:r>
            <a:r>
              <a:rPr lang="en-US" sz="2400" dirty="0">
                <a:latin typeface="+mn-lt"/>
              </a:rPr>
              <a:t>: </a:t>
            </a:r>
            <a:endParaRPr lang="en-US" sz="24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Χαμηλή </a:t>
            </a:r>
            <a:r>
              <a:rPr lang="el-GR" sz="2400" dirty="0">
                <a:latin typeface="+mn-lt"/>
              </a:rPr>
              <a:t>συγκέντρωση σπερματοζωαρίων &lt; </a:t>
            </a:r>
            <a:r>
              <a:rPr lang="el-GR" sz="2400" dirty="0" smtClean="0">
                <a:latin typeface="+mn-lt"/>
              </a:rPr>
              <a:t>15 </a:t>
            </a:r>
            <a:r>
              <a:rPr lang="en-US" sz="2400" dirty="0">
                <a:latin typeface="+mn-lt"/>
              </a:rPr>
              <a:t>x 10</a:t>
            </a:r>
            <a:r>
              <a:rPr lang="en-US" sz="2400" baseline="30000" dirty="0">
                <a:latin typeface="+mn-lt"/>
              </a:rPr>
              <a:t>6</a:t>
            </a:r>
            <a:r>
              <a:rPr lang="en-US" sz="2400" dirty="0">
                <a:latin typeface="+mn-lt"/>
              </a:rPr>
              <a:t> / ml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Σοβαρή ολιγοσπερμία</a:t>
            </a:r>
            <a:r>
              <a:rPr lang="en-US" sz="2400" dirty="0">
                <a:latin typeface="+mn-lt"/>
              </a:rPr>
              <a:t>: </a:t>
            </a:r>
            <a:endParaRPr lang="en-US" sz="24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Πολύ </a:t>
            </a:r>
            <a:r>
              <a:rPr lang="el-GR" sz="2400" dirty="0">
                <a:latin typeface="+mn-lt"/>
              </a:rPr>
              <a:t>χαμηλή συγκέντρωση σπερματοζωαρίων &lt; 5 </a:t>
            </a:r>
            <a:r>
              <a:rPr lang="en-US" sz="2400" dirty="0">
                <a:latin typeface="+mn-lt"/>
              </a:rPr>
              <a:t>x 10</a:t>
            </a:r>
            <a:r>
              <a:rPr lang="en-US" sz="2400" baseline="30000" dirty="0">
                <a:latin typeface="+mn-lt"/>
              </a:rPr>
              <a:t>6</a:t>
            </a:r>
            <a:r>
              <a:rPr lang="en-US" sz="2400" dirty="0">
                <a:latin typeface="+mn-lt"/>
              </a:rPr>
              <a:t> /ml</a:t>
            </a:r>
            <a:endParaRPr lang="el-GR" sz="24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συγκέντρωσης και αριθμού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96813" y="6381328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10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αριθμού </a:t>
            </a:r>
            <a:r>
              <a:rPr lang="el-GR" dirty="0" smtClean="0"/>
              <a:t>σπερματοζωαρίων </a:t>
            </a:r>
            <a:r>
              <a:rPr lang="el-GR" sz="3600" b="0" dirty="0" smtClean="0"/>
              <a:t>(1 από 9)</a:t>
            </a:r>
            <a:endParaRPr lang="el-GR" sz="3600" b="0" dirty="0"/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57943" y="1628800"/>
            <a:ext cx="85689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Μετράμε </a:t>
            </a:r>
            <a:r>
              <a:rPr lang="el-GR" sz="2400" dirty="0">
                <a:latin typeface="+mn-lt"/>
              </a:rPr>
              <a:t>σε μικροσκόπιο αντίθετης φάσης τον αριθμό των σπερματοζωαρίων τεσσάρων οπτικών </a:t>
            </a:r>
            <a:r>
              <a:rPr lang="el-GR" sz="2400" dirty="0" smtClean="0">
                <a:latin typeface="+mn-lt"/>
              </a:rPr>
              <a:t>πεδίων.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Από </a:t>
            </a:r>
            <a:r>
              <a:rPr lang="el-GR" sz="2400" dirty="0">
                <a:latin typeface="+mn-lt"/>
              </a:rPr>
              <a:t>τον μέσο όρο των οπτικών πεδίων προσδιορίζουμε τι αραίωση θα κάνουμε στο νωπό ρευστοποιημένο δείγμα.</a:t>
            </a:r>
          </a:p>
        </p:txBody>
      </p:sp>
      <p:graphicFrame>
        <p:nvGraphicFramePr>
          <p:cNvPr id="27823" name="Group 1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1624944"/>
              </p:ext>
            </p:extLst>
          </p:nvPr>
        </p:nvGraphicFramePr>
        <p:xfrm>
          <a:off x="468964" y="3429000"/>
          <a:ext cx="8137525" cy="3291840"/>
        </p:xfrm>
        <a:graphic>
          <a:graphicData uri="http://schemas.openxmlformats.org/drawingml/2006/table">
            <a:tbl>
              <a:tblPr/>
              <a:tblGrid>
                <a:gridCol w="2374900"/>
                <a:gridCol w="2193925"/>
                <a:gridCol w="1335088"/>
                <a:gridCol w="2233612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Αριθμός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σπερματοζωάριων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 από 4 οπτικά πεδία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Αραίωση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Δείγμα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l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Διάλυμα φορμαλδεΰδης – όξινου ανθρακικού νατρίου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Μέθοδος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Swim-up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: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   (1 +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&lt;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: 5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   (1 + 4)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15 – 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: 10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 (1 + 9)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40 –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: 20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 (1 + 19)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950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&gt; 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: 50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 (1 + 49)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7010400" y="6488886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7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(2 από 9)</a:t>
            </a:r>
            <a:endParaRPr lang="el-GR" dirty="0"/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175061" y="1484784"/>
            <a:ext cx="86454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0" indent="-360000">
              <a:spcBef>
                <a:spcPct val="50000"/>
              </a:spcBef>
              <a:buFont typeface="+mj-lt"/>
              <a:buAutoNum type="arabicPeriod" startAt="3"/>
            </a:pPr>
            <a:r>
              <a:rPr lang="el-GR" sz="2400" dirty="0" smtClean="0">
                <a:latin typeface="+mn-lt"/>
              </a:rPr>
              <a:t>Κάνουμε </a:t>
            </a:r>
            <a:r>
              <a:rPr lang="el-GR" sz="2400" dirty="0">
                <a:latin typeface="+mn-lt"/>
              </a:rPr>
              <a:t>την προηγούμενη αραίωση με σιφώνιο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θετικής αναρρόφησης</a:t>
            </a:r>
            <a:r>
              <a:rPr lang="el-GR" sz="2400" dirty="0">
                <a:latin typeface="+mn-lt"/>
              </a:rPr>
              <a:t>.</a:t>
            </a:r>
          </a:p>
        </p:txBody>
      </p:sp>
      <p:sp>
        <p:nvSpPr>
          <p:cNvPr id="11" name="Rectangle 2"/>
          <p:cNvSpPr/>
          <p:nvPr/>
        </p:nvSpPr>
        <p:spPr>
          <a:xfrm>
            <a:off x="4850319" y="3321132"/>
            <a:ext cx="738664" cy="2214808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/>
              <a:t>Positive replacement pipette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by </a:t>
            </a:r>
            <a:r>
              <a:rPr lang="en-US" sz="1200" dirty="0" err="1" smtClean="0">
                <a:hlinkClick r:id="rId3"/>
              </a:rPr>
              <a:t>S</a:t>
            </a:r>
            <a:r>
              <a:rPr lang="en-US" sz="1200" dirty="0" err="1" smtClean="0"/>
              <a:t>quidonius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available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500722"/>
            <a:ext cx="2429030" cy="38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4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(3 από 9)</a:t>
            </a:r>
            <a:endParaRPr lang="el-GR" dirty="0"/>
          </a:p>
        </p:txBody>
      </p:sp>
      <p:sp>
        <p:nvSpPr>
          <p:cNvPr id="30723" name="3 - Ορθογώνιο"/>
          <p:cNvSpPr>
            <a:spLocks noChangeArrowheads="1"/>
          </p:cNvSpPr>
          <p:nvPr/>
        </p:nvSpPr>
        <p:spPr bwMode="auto">
          <a:xfrm>
            <a:off x="428625" y="1227239"/>
            <a:ext cx="8535863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  <a:tabLst>
                <a:tab pos="185738" algn="l"/>
              </a:tabLst>
            </a:pPr>
            <a:r>
              <a:rPr lang="el-GR" sz="2400" dirty="0" smtClean="0">
                <a:latin typeface="+mn-lt"/>
              </a:rPr>
              <a:t>Τοποθετούμε </a:t>
            </a:r>
            <a:r>
              <a:rPr lang="el-GR" sz="2400" dirty="0">
                <a:latin typeface="+mn-lt"/>
              </a:rPr>
              <a:t>πάνω σε πλάκα </a:t>
            </a:r>
            <a:r>
              <a:rPr lang="en-US" sz="2400" dirty="0" err="1">
                <a:latin typeface="+mn-lt"/>
              </a:rPr>
              <a:t>Neubauer</a:t>
            </a:r>
            <a:r>
              <a:rPr lang="en-US" sz="2400" dirty="0">
                <a:latin typeface="+mn-lt"/>
              </a:rPr>
              <a:t>  </a:t>
            </a:r>
            <a:r>
              <a:rPr lang="el-GR" sz="2400" dirty="0">
                <a:latin typeface="+mn-lt"/>
              </a:rPr>
              <a:t>μία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ειδική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καλυπτρίδα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για πλάκα </a:t>
            </a:r>
            <a:r>
              <a:rPr lang="en-US" sz="2400" dirty="0" err="1">
                <a:latin typeface="+mn-lt"/>
              </a:rPr>
              <a:t>Neubauer</a:t>
            </a:r>
            <a:r>
              <a:rPr lang="en-US" sz="2400" dirty="0">
                <a:latin typeface="+mn-lt"/>
              </a:rPr>
              <a:t>. </a:t>
            </a:r>
            <a:r>
              <a:rPr lang="el-GR" sz="2400" dirty="0" smtClean="0">
                <a:latin typeface="+mn-lt"/>
              </a:rPr>
              <a:t>Βρέχουμε </a:t>
            </a:r>
            <a:r>
              <a:rPr lang="el-GR" sz="2400" dirty="0">
                <a:latin typeface="+mn-lt"/>
              </a:rPr>
              <a:t>ελαφρά τα δύο πλαϊνά αυλάκια της πλάκας </a:t>
            </a:r>
            <a:r>
              <a:rPr lang="en-US" sz="2400" b="1" dirty="0" err="1">
                <a:solidFill>
                  <a:srgbClr val="9B0000"/>
                </a:solidFill>
                <a:latin typeface="+mn-lt"/>
              </a:rPr>
              <a:t>Neubauer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και τρίβουμε την </a:t>
            </a:r>
            <a:r>
              <a:rPr lang="el-GR" sz="2400" dirty="0" err="1">
                <a:latin typeface="+mn-lt"/>
              </a:rPr>
              <a:t>καλυπτρίδα</a:t>
            </a:r>
            <a:r>
              <a:rPr lang="el-GR" sz="2400" dirty="0">
                <a:latin typeface="+mn-lt"/>
              </a:rPr>
              <a:t> πάνω σε αυτά μέχρι να κολλήσει σταθερά.</a:t>
            </a:r>
          </a:p>
        </p:txBody>
      </p:sp>
      <p:sp>
        <p:nvSpPr>
          <p:cNvPr id="30725" name="5 - TextBox"/>
          <p:cNvSpPr txBox="1">
            <a:spLocks noChangeArrowheads="1"/>
          </p:cNvSpPr>
          <p:nvPr/>
        </p:nvSpPr>
        <p:spPr bwMode="auto">
          <a:xfrm>
            <a:off x="5296856" y="3179544"/>
            <a:ext cx="3523616" cy="169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l-GR" sz="2400" dirty="0">
                <a:latin typeface="+mn-lt"/>
              </a:rPr>
              <a:t>Η συγκόλληση της </a:t>
            </a:r>
            <a:r>
              <a:rPr lang="el-GR" sz="2400" dirty="0" err="1">
                <a:latin typeface="+mn-lt"/>
              </a:rPr>
              <a:t>καλυπτρίδας</a:t>
            </a:r>
            <a:r>
              <a:rPr lang="el-GR" sz="2400" dirty="0">
                <a:latin typeface="+mn-lt"/>
              </a:rPr>
              <a:t> επιβεβαιώνεται από τους δακτυλίους </a:t>
            </a:r>
            <a:r>
              <a:rPr lang="en-US" sz="2400" dirty="0">
                <a:latin typeface="+mn-lt"/>
              </a:rPr>
              <a:t>Newton </a:t>
            </a:r>
            <a:r>
              <a:rPr lang="el-GR" sz="2400" dirty="0">
                <a:latin typeface="+mn-lt"/>
              </a:rPr>
              <a:t>που εμφανίζονται στο πλάι.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092365"/>
            <a:ext cx="4572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981575"/>
            <a:ext cx="42195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69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(4 από 9)</a:t>
            </a:r>
            <a:endParaRPr lang="el-GR" dirty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3640" y="1030415"/>
            <a:ext cx="8690359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400" dirty="0" smtClean="0">
                <a:latin typeface="+mn-lt"/>
              </a:rPr>
              <a:t>To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αραιωμένο δείγμα αναδεύεται καλά σε </a:t>
            </a:r>
            <a:r>
              <a:rPr lang="en-US" sz="2400" dirty="0">
                <a:latin typeface="+mn-lt"/>
              </a:rPr>
              <a:t>vortex</a:t>
            </a:r>
            <a:r>
              <a:rPr lang="en-US" sz="2400" b="1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για 15 δευτερόλεπτα. Η τοποθέτηση του αραιωμένου δείγματος πάνω στην πλάκα </a:t>
            </a:r>
            <a:r>
              <a:rPr lang="en-US" sz="2400" dirty="0" err="1">
                <a:latin typeface="+mn-lt"/>
              </a:rPr>
              <a:t>Neubauer</a:t>
            </a:r>
            <a:r>
              <a:rPr lang="el-GR" sz="2400" dirty="0">
                <a:latin typeface="+mn-lt"/>
              </a:rPr>
              <a:t> γίνεται με </a:t>
            </a:r>
            <a:r>
              <a:rPr lang="el-GR" sz="2400" dirty="0" err="1">
                <a:latin typeface="+mn-lt"/>
              </a:rPr>
              <a:t>πιπέτα</a:t>
            </a:r>
            <a:r>
              <a:rPr lang="el-GR" sz="2400" dirty="0">
                <a:latin typeface="+mn-lt"/>
              </a:rPr>
              <a:t> των 10 μ</a:t>
            </a:r>
            <a:r>
              <a:rPr lang="en-US" sz="2400" dirty="0">
                <a:latin typeface="+mn-lt"/>
              </a:rPr>
              <a:t>l</a:t>
            </a:r>
            <a:r>
              <a:rPr lang="el-GR" sz="2400" b="1" dirty="0">
                <a:latin typeface="+mn-lt"/>
              </a:rPr>
              <a:t>. </a:t>
            </a:r>
            <a:r>
              <a:rPr lang="el-GR" sz="2400" dirty="0">
                <a:latin typeface="+mn-lt"/>
              </a:rPr>
              <a:t>Το γέμισμα γίνεται προσεκτικά για να μην ξεχειλίσει ο χώρος της πλάκας. </a:t>
            </a:r>
          </a:p>
        </p:txBody>
      </p:sp>
      <p:pic>
        <p:nvPicPr>
          <p:cNvPr id="31746" name="Picture 2" descr="˺´"/>
          <p:cNvPicPr>
            <a:picLocks noChangeAspect="1" noChangeArrowheads="1"/>
          </p:cNvPicPr>
          <p:nvPr/>
        </p:nvPicPr>
        <p:blipFill rotWithShape="1">
          <a:blip r:embed="rId2" cstate="print"/>
          <a:srcRect t="8978"/>
          <a:stretch/>
        </p:blipFill>
        <p:spPr bwMode="auto">
          <a:xfrm>
            <a:off x="1079500" y="2895541"/>
            <a:ext cx="6985000" cy="209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31577" y="4957499"/>
            <a:ext cx="8496746" cy="190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ct val="50000"/>
              </a:spcBef>
              <a:buFont typeface="+mj-lt"/>
              <a:buAutoNum type="arabicPeriod" startAt="6"/>
            </a:pPr>
            <a:r>
              <a:rPr lang="el-GR" sz="2400" dirty="0" smtClean="0">
                <a:latin typeface="+mn-lt"/>
              </a:rPr>
              <a:t>Στη </a:t>
            </a:r>
            <a:r>
              <a:rPr lang="el-GR" sz="2400" dirty="0">
                <a:latin typeface="+mn-lt"/>
              </a:rPr>
              <a:t>συνέχεια το δείγμα τοποθετείται σε υγρό θάλαμο για 15 λεπτά (</a:t>
            </a:r>
            <a:r>
              <a:rPr lang="el-GR" sz="2400" dirty="0" err="1">
                <a:latin typeface="+mn-lt"/>
              </a:rPr>
              <a:t>τρυβλίο</a:t>
            </a:r>
            <a:r>
              <a:rPr lang="el-GR" sz="2400" dirty="0">
                <a:latin typeface="+mn-lt"/>
              </a:rPr>
              <a:t> με βρεγμένο χαρτί) προκειμένου τα σπερματοζωάρια να </a:t>
            </a:r>
            <a:r>
              <a:rPr lang="el-GR" sz="2400" dirty="0" err="1">
                <a:latin typeface="+mn-lt"/>
              </a:rPr>
              <a:t>καθιζήσουν</a:t>
            </a:r>
            <a:r>
              <a:rPr lang="el-GR" sz="2400" dirty="0">
                <a:latin typeface="+mn-lt"/>
              </a:rPr>
              <a:t> στον πυθμένα της πλάκας </a:t>
            </a:r>
            <a:r>
              <a:rPr lang="en-US" sz="2400" dirty="0" err="1">
                <a:latin typeface="+mn-lt"/>
              </a:rPr>
              <a:t>Neubauer</a:t>
            </a:r>
            <a:r>
              <a:rPr lang="el-GR" sz="2400" dirty="0">
                <a:latin typeface="+mn-lt"/>
              </a:rPr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59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60" y="12846"/>
            <a:ext cx="8064896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(5 από 9)</a:t>
            </a:r>
            <a:endParaRPr lang="el-GR" dirty="0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76584" y="1092041"/>
            <a:ext cx="42484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defTabSz="179388">
              <a:lnSpc>
                <a:spcPct val="125000"/>
              </a:lnSpc>
              <a:buFont typeface="+mj-lt"/>
              <a:buAutoNum type="arabicPeriod" startAt="7"/>
            </a:pPr>
            <a:r>
              <a:rPr lang="el-GR" sz="2400" dirty="0" smtClean="0">
                <a:latin typeface="+mn-lt"/>
              </a:rPr>
              <a:t>Πρώτα </a:t>
            </a:r>
            <a:r>
              <a:rPr lang="el-GR" sz="2400" dirty="0">
                <a:latin typeface="+mn-lt"/>
              </a:rPr>
              <a:t>μετράμε τον αριθμό των σπερματοζωαρίων στο άνω αριστερό τετράγωνο. 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210790" y="872332"/>
            <a:ext cx="4248150" cy="1911350"/>
            <a:chOff x="210790" y="872332"/>
            <a:chExt cx="4248150" cy="1911350"/>
          </a:xfrm>
        </p:grpSpPr>
        <p:pic>
          <p:nvPicPr>
            <p:cNvPr id="3277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0790" y="872332"/>
              <a:ext cx="4248150" cy="19113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277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9577" y="1088232"/>
              <a:ext cx="606425" cy="6175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277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9577" y="1951832"/>
              <a:ext cx="606425" cy="6175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815" y="3391694"/>
            <a:ext cx="3611562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515840" y="1951832"/>
            <a:ext cx="115093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H="1">
            <a:off x="283815" y="1951832"/>
            <a:ext cx="172720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65" y="3680619"/>
            <a:ext cx="31051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Line 11"/>
          <p:cNvSpPr>
            <a:spLocks noChangeShapeType="1"/>
          </p:cNvSpPr>
          <p:nvPr/>
        </p:nvSpPr>
        <p:spPr bwMode="auto">
          <a:xfrm flipH="1">
            <a:off x="2371377" y="3752057"/>
            <a:ext cx="30956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 flipV="1">
            <a:off x="2442815" y="5480844"/>
            <a:ext cx="309721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H="1">
            <a:off x="5467002" y="2528094"/>
            <a:ext cx="576263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6043265" y="2528094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858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1" grpId="0"/>
      <p:bldP spid="37896" grpId="0" animBg="1"/>
      <p:bldP spid="37897" grpId="0" animBg="1"/>
      <p:bldP spid="37899" grpId="0" animBg="1"/>
      <p:bldP spid="37900" grpId="0" animBg="1"/>
      <p:bldP spid="37902" grpId="0" animBg="1"/>
      <p:bldP spid="379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35956" y="3284984"/>
            <a:ext cx="748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Το πρώτο στάδιο κάθε ελέγχου ανδρικής </a:t>
            </a:r>
            <a:r>
              <a:rPr lang="el-GR" sz="2400" dirty="0" err="1" smtClean="0">
                <a:latin typeface="+mn-lt"/>
              </a:rPr>
              <a:t>υπογονιμότητας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232248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Το </a:t>
            </a:r>
            <a:r>
              <a:rPr lang="el-GR" dirty="0" err="1" smtClean="0"/>
              <a:t>σπερμοδιάγραμμα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637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(6 από 9)</a:t>
            </a:r>
            <a:endParaRPr lang="el-GR" dirty="0"/>
          </a:p>
        </p:txBody>
      </p:sp>
      <p:graphicFrame>
        <p:nvGraphicFramePr>
          <p:cNvPr id="36921" name="Group 5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7089442"/>
              </p:ext>
            </p:extLst>
          </p:nvPr>
        </p:nvGraphicFramePr>
        <p:xfrm>
          <a:off x="457977" y="3789040"/>
          <a:ext cx="8229634" cy="1907541"/>
        </p:xfrm>
        <a:graphic>
          <a:graphicData uri="http://schemas.openxmlformats.org/drawingml/2006/table">
            <a:tbl>
              <a:tblPr/>
              <a:tblGrid>
                <a:gridCol w="3824058"/>
                <a:gridCol w="4405576"/>
              </a:tblGrid>
              <a:tr h="5222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Σπερμ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/ρια στο επάνω αριστερό τετράγωνο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124974" marR="1249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Τετράγωνα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124974" marR="1249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&lt; 10</a:t>
                      </a:r>
                    </a:p>
                  </a:txBody>
                  <a:tcPr marL="124974" marR="1249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25</a:t>
                      </a:r>
                    </a:p>
                  </a:txBody>
                  <a:tcPr marL="124974" marR="1249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 – 40</a:t>
                      </a:r>
                    </a:p>
                  </a:txBody>
                  <a:tcPr marL="124974" marR="1249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L="124974" marR="1249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&gt;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40</a:t>
                      </a:r>
                    </a:p>
                  </a:txBody>
                  <a:tcPr marL="124974" marR="1249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 (4 ακριανά και κεντρικό)</a:t>
                      </a:r>
                    </a:p>
                  </a:txBody>
                  <a:tcPr marL="124974" marR="12497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11" name="Text Box 55"/>
          <p:cNvSpPr txBox="1">
            <a:spLocks noChangeArrowheads="1"/>
          </p:cNvSpPr>
          <p:nvPr/>
        </p:nvSpPr>
        <p:spPr bwMode="auto">
          <a:xfrm>
            <a:off x="294642" y="1340768"/>
            <a:ext cx="84978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50000"/>
              </a:spcBef>
              <a:buFont typeface="+mj-lt"/>
              <a:buAutoNum type="arabicPeriod" startAt="8"/>
            </a:pPr>
            <a:r>
              <a:rPr lang="el-GR" sz="2400" dirty="0" smtClean="0">
                <a:latin typeface="+mn-lt"/>
              </a:rPr>
              <a:t>Ανάλογα </a:t>
            </a:r>
            <a:r>
              <a:rPr lang="el-GR" sz="2400" dirty="0">
                <a:latin typeface="+mn-lt"/>
              </a:rPr>
              <a:t>με τον αριθμό των σπερματοζωαρίων στο επάνω αριστερό τετράγωνο αποφασίζουμε πόσα τετράγωνα της πλάκας </a:t>
            </a:r>
            <a:r>
              <a:rPr lang="en-US" sz="2400" dirty="0" err="1">
                <a:latin typeface="+mn-lt"/>
              </a:rPr>
              <a:t>Neubauer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θα χρησιμοποιήσουμε για την μέτρηση σύμφωνα με τον παρακάτω πίνακα.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49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(7 από 9)</a:t>
            </a:r>
            <a:endParaRPr lang="el-GR" dirty="0"/>
          </a:p>
        </p:txBody>
      </p:sp>
      <p:sp>
        <p:nvSpPr>
          <p:cNvPr id="33812" name="Rectangle 58"/>
          <p:cNvSpPr>
            <a:spLocks noChangeArrowheads="1"/>
          </p:cNvSpPr>
          <p:nvPr/>
        </p:nvSpPr>
        <p:spPr bwMode="auto">
          <a:xfrm>
            <a:off x="468650" y="1268760"/>
            <a:ext cx="835342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 startAt="9"/>
            </a:pPr>
            <a:r>
              <a:rPr lang="el-GR" sz="2400" dirty="0" smtClean="0">
                <a:latin typeface="+mn-lt"/>
              </a:rPr>
              <a:t>Μετρώνται </a:t>
            </a:r>
            <a:r>
              <a:rPr lang="el-GR" sz="2400" dirty="0">
                <a:latin typeface="+mn-lt"/>
              </a:rPr>
              <a:t>οι κεφαλές των σπερματοζωαρίων των οποίων οι κεφαλές περιλαμβάνονται στις τριπλές γραμμές που βρίσκονται αριστερά ή </a:t>
            </a:r>
            <a:r>
              <a:rPr lang="el-GR" sz="2400" dirty="0" smtClean="0">
                <a:latin typeface="+mn-lt"/>
              </a:rPr>
              <a:t>πάνω. Αντίθετα </a:t>
            </a:r>
            <a:r>
              <a:rPr lang="el-GR" sz="2400" dirty="0">
                <a:latin typeface="+mn-lt"/>
              </a:rPr>
              <a:t>αποκλείονται τα σπερματοζωάρια που βρίσκονται στις δεξιές και κάτω τριπλές γραμμές.</a:t>
            </a:r>
          </a:p>
          <a:p>
            <a:pPr>
              <a:lnSpc>
                <a:spcPct val="130000"/>
              </a:lnSpc>
              <a:spcBef>
                <a:spcPct val="35000"/>
              </a:spcBef>
            </a:pPr>
            <a:r>
              <a:rPr lang="el-GR" sz="2400" dirty="0">
                <a:latin typeface="+mn-lt"/>
              </a:rPr>
              <a:t>Μετρώνται μόνο τα σπερματοζωάρια που έχουν κεφαλή και ουρά ή μόνο κεφαλή. Απομονωμένες ουρές κεφαλές δεν μετρώνται.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84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55676"/>
            <a:ext cx="3667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387476"/>
            <a:ext cx="3492500" cy="2271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51520" y="3808981"/>
            <a:ext cx="8784975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ct val="30000"/>
              </a:spcBef>
              <a:buFont typeface="+mj-lt"/>
              <a:buAutoNum type="arabicPeriod" startAt="10"/>
            </a:pPr>
            <a:r>
              <a:rPr lang="el-GR" sz="2400" dirty="0" smtClean="0">
                <a:latin typeface="+mn-lt"/>
              </a:rPr>
              <a:t>Μετρώνται σπερματοζωάρια και στις δύο θέσεις της πλάκας </a:t>
            </a:r>
            <a:r>
              <a:rPr lang="en-US" sz="2400" dirty="0" err="1" smtClean="0">
                <a:latin typeface="+mn-lt"/>
              </a:rPr>
              <a:t>Neubauer</a:t>
            </a:r>
            <a:r>
              <a:rPr lang="el-GR" sz="2400" dirty="0" smtClean="0">
                <a:latin typeface="+mn-lt"/>
              </a:rPr>
              <a:t>. 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400" dirty="0" smtClean="0">
                <a:latin typeface="+mn-lt"/>
              </a:rPr>
              <a:t>Προσθέτουμε τον αριθμό των σπερματοζωαρίων στα τετράγωνα και των δύο θέσεων της </a:t>
            </a:r>
            <a:r>
              <a:rPr lang="en-US" sz="2400" dirty="0" err="1" smtClean="0">
                <a:latin typeface="+mn-lt"/>
              </a:rPr>
              <a:t>Neubauer</a:t>
            </a:r>
            <a:r>
              <a:rPr lang="el-GR" sz="2400" dirty="0" smtClean="0">
                <a:latin typeface="+mn-lt"/>
              </a:rPr>
              <a:t>. 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n-US" sz="2400" dirty="0" smtClean="0">
                <a:latin typeface="+mn-lt"/>
              </a:rPr>
              <a:t>O</a:t>
            </a:r>
            <a:r>
              <a:rPr lang="el-GR" sz="2400" dirty="0" smtClean="0">
                <a:latin typeface="+mn-lt"/>
              </a:rPr>
              <a:t> αριθμός αυτός διαιρείται με ένα συντελεστή ο οποίος καθορίζεται από την αραίωση και τον αριθμό των τετραγώνων που επιλέχθηκαν. </a:t>
            </a:r>
            <a:endParaRPr lang="el-GR" sz="24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(8 από 9)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998704" y="6381328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9358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Προσδιορισμός αριθμού σπερματοζωαρίων </a:t>
            </a:r>
            <a:r>
              <a:rPr lang="el-GR" sz="3600" b="0" dirty="0" smtClean="0"/>
              <a:t>(9 από 9)</a:t>
            </a:r>
            <a:endParaRPr lang="el-GR" dirty="0"/>
          </a:p>
        </p:txBody>
      </p:sp>
      <p:graphicFrame>
        <p:nvGraphicFramePr>
          <p:cNvPr id="40098" name="Group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55141"/>
              </p:ext>
            </p:extLst>
          </p:nvPr>
        </p:nvGraphicFramePr>
        <p:xfrm>
          <a:off x="4499992" y="2924944"/>
          <a:ext cx="4508456" cy="3287639"/>
        </p:xfrm>
        <a:graphic>
          <a:graphicData uri="http://schemas.openxmlformats.org/drawingml/2006/table">
            <a:tbl>
              <a:tblPr/>
              <a:tblGrid>
                <a:gridCol w="1211580"/>
                <a:gridCol w="1042202"/>
                <a:gridCol w="1158396"/>
                <a:gridCol w="1096278"/>
              </a:tblGrid>
              <a:tr h="7110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Αραίωση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Αριθμός τετραγώνων που μετρήθηκαν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0154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25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/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/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/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/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 /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5363" algn="l"/>
                        </a:tabLst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Θέση περιεχομένου 6"/>
          <p:cNvSpPr>
            <a:spLocks noGrp="1"/>
          </p:cNvSpPr>
          <p:nvPr>
            <p:ph idx="1"/>
          </p:nvPr>
        </p:nvSpPr>
        <p:spPr>
          <a:xfrm>
            <a:off x="179512" y="1124744"/>
            <a:ext cx="8424936" cy="5040560"/>
          </a:xfrm>
          <a:ln>
            <a:miter lim="800000"/>
            <a:headEnd/>
            <a:tailEnd/>
          </a:ln>
          <a:extLst/>
        </p:spPr>
        <p:txBody>
          <a:bodyPr numCol="2" rtlCol="0"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l-GR" sz="2200" dirty="0" smtClean="0"/>
              <a:t>Π.χ</a:t>
            </a:r>
            <a:r>
              <a:rPr lang="el-GR" sz="2200" dirty="0"/>
              <a:t>. έστω ότι κάναμε αραίωση 1/10.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sz="2200" dirty="0" smtClean="0"/>
              <a:t>μετρήσαμε </a:t>
            </a:r>
            <a:r>
              <a:rPr lang="el-GR" sz="2200" dirty="0"/>
              <a:t>10 τετράγωνα σε κάθε θέση της πλάκας </a:t>
            </a:r>
            <a:r>
              <a:rPr lang="en-US" sz="2200" dirty="0" err="1" smtClean="0"/>
              <a:t>Neubauer</a:t>
            </a:r>
            <a:r>
              <a:rPr lang="el-GR" sz="2200" dirty="0" smtClean="0"/>
              <a:t>, τα </a:t>
            </a:r>
            <a:r>
              <a:rPr lang="el-GR" sz="2200" dirty="0"/>
              <a:t>σπερματοζωάρια ήταν 56 και 65 αντίστοιχα σε κάθε θέση.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sz="2200" dirty="0"/>
              <a:t>Το άθροισμα είναι 56 + 65 = 121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sz="2200" dirty="0"/>
              <a:t>Ο συντελεστής αραίωσης είναι 121 / 8 = 15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l-GR" sz="2200" dirty="0"/>
              <a:t>Πολλαπλασιάζουμε επί 1.000.000 </a:t>
            </a:r>
            <a:r>
              <a:rPr lang="el-GR" sz="2200" dirty="0" smtClean="0"/>
              <a:t> και </a:t>
            </a:r>
            <a:r>
              <a:rPr lang="el-GR" sz="2200" dirty="0"/>
              <a:t>βρίσκουμε συγκέντρωση</a:t>
            </a:r>
            <a:r>
              <a:rPr lang="en-US" sz="2200" dirty="0"/>
              <a:t>: </a:t>
            </a:r>
            <a:r>
              <a:rPr lang="el-GR" sz="2200" dirty="0"/>
              <a:t>15.000.000 σπερματοζωάρια / </a:t>
            </a:r>
            <a:r>
              <a:rPr lang="en-US" sz="2200" dirty="0"/>
              <a:t>ml </a:t>
            </a:r>
            <a:endParaRPr lang="el-GR" sz="2200" dirty="0"/>
          </a:p>
          <a:p>
            <a:pPr marL="0" indent="0">
              <a:spcBef>
                <a:spcPts val="600"/>
              </a:spcBef>
              <a:buNone/>
            </a:pPr>
            <a:r>
              <a:rPr lang="el-GR" sz="2200" dirty="0"/>
              <a:t>Αν ο όγκος είναι 2,5 </a:t>
            </a:r>
            <a:r>
              <a:rPr lang="en-US" sz="2200" dirty="0"/>
              <a:t>ml </a:t>
            </a:r>
            <a:r>
              <a:rPr lang="el-GR" sz="2200" dirty="0"/>
              <a:t>τότε ο συνολικός αριθμός είναι</a:t>
            </a:r>
            <a:r>
              <a:rPr lang="en-US" sz="2200" dirty="0"/>
              <a:t>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dirty="0"/>
              <a:t>2,5 x 15.000.000 =  37.500.000 / </a:t>
            </a:r>
            <a:r>
              <a:rPr lang="el-GR" sz="2200" dirty="0"/>
              <a:t>εκσπερμάτιση</a:t>
            </a:r>
            <a:r>
              <a:rPr lang="en-US" sz="2200" dirty="0"/>
              <a:t>                  </a:t>
            </a:r>
            <a:endParaRPr lang="el-GR" sz="2200" dirty="0"/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endParaRPr lang="el-GR" sz="2200" dirty="0"/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4355976" y="1196752"/>
            <a:ext cx="0" cy="5040560"/>
          </a:xfrm>
          <a:prstGeom prst="line">
            <a:avLst/>
          </a:prstGeom>
          <a:ln w="2540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20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16024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Μέτρηση στρογγυλών </a:t>
            </a:r>
            <a:r>
              <a:rPr lang="el-GR" dirty="0" smtClean="0"/>
              <a:t>κυττάρων Διάκριση </a:t>
            </a:r>
            <a:r>
              <a:rPr lang="el-GR" dirty="0"/>
              <a:t>πυοσφαιρίων από τα υπόλοιπα στρογγυλά </a:t>
            </a:r>
            <a:r>
              <a:rPr lang="el-GR" dirty="0" smtClean="0"/>
              <a:t>κύτταρα</a:t>
            </a:r>
            <a:endParaRPr lang="el-GR" dirty="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9931" y="3861048"/>
            <a:ext cx="770413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Η διαδικασία πρέπει να ολοκληρωθεί μέσα στην 1</a:t>
            </a:r>
            <a:r>
              <a:rPr lang="el-GR" sz="2400" baseline="30000" dirty="0">
                <a:latin typeface="+mn-lt"/>
              </a:rPr>
              <a:t>η</a:t>
            </a:r>
            <a:r>
              <a:rPr lang="el-GR" sz="2400" dirty="0">
                <a:latin typeface="+mn-lt"/>
              </a:rPr>
              <a:t> ώρα </a:t>
            </a:r>
          </a:p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ή μόλις ολοκληρωθεί η </a:t>
            </a:r>
            <a:r>
              <a:rPr lang="el-GR" sz="2400" dirty="0" smtClean="0">
                <a:latin typeface="+mn-lt"/>
              </a:rPr>
              <a:t>ρευστοποίηση.</a:t>
            </a:r>
            <a:endParaRPr lang="el-GR" sz="2400" dirty="0"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el-GR" sz="2400" dirty="0">
              <a:latin typeface="+mn-lt"/>
            </a:endParaRPr>
          </a:p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Μετά τις 2 ώρες χωρίς ρευστοποίηση το δείγμα </a:t>
            </a:r>
            <a:r>
              <a:rPr lang="el-GR" sz="2400" dirty="0" smtClean="0">
                <a:latin typeface="+mn-lt"/>
              </a:rPr>
              <a:t>απορρίπτεται.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199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08720"/>
          </a:xfrm>
        </p:spPr>
        <p:txBody>
          <a:bodyPr>
            <a:noAutofit/>
          </a:bodyPr>
          <a:lstStyle/>
          <a:p>
            <a:r>
              <a:rPr lang="el-GR" dirty="0"/>
              <a:t>Διάκριση στρογγυλών και </a:t>
            </a:r>
            <a:r>
              <a:rPr lang="el-GR" dirty="0" smtClean="0"/>
              <a:t>πυοσφαιρίων</a:t>
            </a:r>
            <a:endParaRPr lang="el-GR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90014" y="917982"/>
            <a:ext cx="8748712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l-GR" sz="2400" dirty="0">
                <a:latin typeface="+mn-lt"/>
              </a:rPr>
              <a:t>Ως στρογγυλά κύτταρα χαρακτηρίζονται τα στρογγυλά κύτταρα του σπέρματος.</a:t>
            </a:r>
          </a:p>
          <a:p>
            <a:pPr>
              <a:spcBef>
                <a:spcPts val="600"/>
              </a:spcBef>
            </a:pPr>
            <a:r>
              <a:rPr lang="el-GR" sz="2400" dirty="0">
                <a:latin typeface="+mn-lt"/>
              </a:rPr>
              <a:t>Τα στρογγυλά κύτταρα μπορεί να είναι κυρίως άωρα κύτταρα </a:t>
            </a:r>
            <a:r>
              <a:rPr lang="el-GR" sz="2400" dirty="0" err="1">
                <a:latin typeface="+mn-lt"/>
              </a:rPr>
              <a:t>σπερμιογένεσης</a:t>
            </a:r>
            <a:r>
              <a:rPr lang="el-GR" sz="2400" dirty="0">
                <a:latin typeface="+mn-lt"/>
              </a:rPr>
              <a:t> ή πυοσφαίρια.</a:t>
            </a:r>
          </a:p>
          <a:p>
            <a:pPr>
              <a:spcBef>
                <a:spcPts val="600"/>
              </a:spcBef>
            </a:pPr>
            <a:r>
              <a:rPr lang="el-GR" sz="2400" b="1" dirty="0">
                <a:latin typeface="+mn-lt"/>
              </a:rPr>
              <a:t>Μεγάλος αριθμός στρογγυλών κυττάρων σημαίνει βλάβη στο επιθήλιο των σπερματικών επιθηλίων.</a:t>
            </a:r>
          </a:p>
          <a:p>
            <a:pPr>
              <a:spcBef>
                <a:spcPts val="600"/>
              </a:spcBef>
            </a:pPr>
            <a:r>
              <a:rPr lang="el-GR" sz="2400" b="1" dirty="0">
                <a:latin typeface="+mn-lt"/>
              </a:rPr>
              <a:t>Μεγάλος αριθμός πυοσφαιρίων σημαίνει λοίμωξη</a:t>
            </a:r>
            <a:r>
              <a:rPr lang="el-GR" sz="2400" dirty="0">
                <a:latin typeface="+mn-lt"/>
              </a:rPr>
              <a:t>.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4445"/>
          <a:stretch/>
        </p:blipFill>
        <p:spPr bwMode="auto">
          <a:xfrm>
            <a:off x="2123728" y="3829877"/>
            <a:ext cx="6143625" cy="293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1907828" y="4906169"/>
            <a:ext cx="3883025" cy="515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467966" y="4558506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 err="1"/>
              <a:t>Σπερματίδα</a:t>
            </a:r>
            <a:endParaRPr lang="el-GR" dirty="0"/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 flipV="1">
            <a:off x="1980853" y="4429919"/>
            <a:ext cx="1941513" cy="344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467966" y="5422106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Πυοσφαίρια</a:t>
            </a:r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>
            <a:off x="1836391" y="5638006"/>
            <a:ext cx="1728787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9466" name="Line 12"/>
          <p:cNvSpPr>
            <a:spLocks noChangeShapeType="1"/>
          </p:cNvSpPr>
          <p:nvPr/>
        </p:nvSpPr>
        <p:spPr bwMode="auto">
          <a:xfrm>
            <a:off x="1836391" y="5709444"/>
            <a:ext cx="1800225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73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Διάκριση στρογγυλών και </a:t>
            </a:r>
            <a:r>
              <a:rPr lang="el-GR" dirty="0" smtClean="0"/>
              <a:t>πυοσφαιρίων</a:t>
            </a:r>
            <a:endParaRPr lang="el-GR" dirty="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67544" y="1268760"/>
            <a:ext cx="813670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Σε ένα φυσιολογικό σπέρμα μπορεί να υπάρχουν μέχρι</a:t>
            </a:r>
            <a:r>
              <a:rPr lang="en-US" sz="2400" dirty="0">
                <a:latin typeface="+mn-lt"/>
              </a:rPr>
              <a:t>:</a:t>
            </a:r>
            <a:r>
              <a:rPr lang="el-GR" sz="2400" dirty="0">
                <a:latin typeface="+mn-lt"/>
              </a:rPr>
              <a:t> </a:t>
            </a:r>
            <a:endParaRPr lang="el-GR" sz="2400" dirty="0" smtClean="0">
              <a:latin typeface="+mn-lt"/>
            </a:endParaRPr>
          </a:p>
          <a:p>
            <a:pPr lvl="7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5 </a:t>
            </a:r>
            <a:r>
              <a:rPr lang="en-US" sz="2400" dirty="0">
                <a:latin typeface="+mn-lt"/>
              </a:rPr>
              <a:t>x 10</a:t>
            </a:r>
            <a:r>
              <a:rPr lang="en-US" sz="2400" baseline="30000" dirty="0">
                <a:latin typeface="+mn-lt"/>
              </a:rPr>
              <a:t>6 </a:t>
            </a:r>
            <a:r>
              <a:rPr lang="el-GR" sz="2400" dirty="0">
                <a:latin typeface="+mn-lt"/>
              </a:rPr>
              <a:t>στρογγυλά κύτταρα / </a:t>
            </a:r>
            <a:r>
              <a:rPr lang="en-US" sz="2400" dirty="0" smtClean="0">
                <a:latin typeface="+mn-lt"/>
              </a:rPr>
              <a:t>ml</a:t>
            </a:r>
            <a:endParaRPr lang="el-GR" sz="2400" dirty="0" smtClean="0">
              <a:latin typeface="+mn-lt"/>
            </a:endParaRPr>
          </a:p>
          <a:p>
            <a:pPr lvl="7">
              <a:spcBef>
                <a:spcPct val="50000"/>
              </a:spcBef>
            </a:pPr>
            <a:r>
              <a:rPr lang="en-US" sz="2400" dirty="0" smtClean="0">
                <a:latin typeface="+mn-lt"/>
              </a:rPr>
              <a:t>1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x 10</a:t>
            </a:r>
            <a:r>
              <a:rPr lang="en-US" sz="2400" baseline="30000" dirty="0">
                <a:latin typeface="+mn-lt"/>
              </a:rPr>
              <a:t>6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πυοσφαίρια / </a:t>
            </a:r>
            <a:r>
              <a:rPr lang="en-US" sz="2400" dirty="0">
                <a:latin typeface="+mn-lt"/>
              </a:rPr>
              <a:t>ml.</a:t>
            </a: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67544" y="2962873"/>
            <a:ext cx="828092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400" dirty="0">
                <a:latin typeface="+mn-lt"/>
              </a:rPr>
              <a:t>A</a:t>
            </a:r>
            <a:r>
              <a:rPr lang="el-GR" sz="2400" dirty="0">
                <a:latin typeface="+mn-lt"/>
              </a:rPr>
              <a:t>ν ο αριθμός των στρογγυλών κυττάρων υπερβεί τα</a:t>
            </a:r>
            <a:r>
              <a:rPr lang="en-US" sz="2400" dirty="0">
                <a:latin typeface="+mn-lt"/>
              </a:rPr>
              <a:t> 5 x 10</a:t>
            </a:r>
            <a:r>
              <a:rPr lang="en-US" sz="2400" baseline="30000" dirty="0">
                <a:latin typeface="+mn-lt"/>
              </a:rPr>
              <a:t>6</a:t>
            </a:r>
            <a:r>
              <a:rPr lang="en-US" sz="2400" dirty="0">
                <a:latin typeface="+mn-lt"/>
              </a:rPr>
              <a:t> / ml </a:t>
            </a:r>
            <a:r>
              <a:rPr lang="el-GR" sz="2400" dirty="0">
                <a:latin typeface="+mn-lt"/>
              </a:rPr>
              <a:t>τότε θα πρέπει να διακριθούν από τα πυοσφαίρια. </a:t>
            </a:r>
            <a:r>
              <a:rPr lang="en-US" sz="2400" dirty="0">
                <a:latin typeface="+mn-lt"/>
              </a:rPr>
              <a:t> </a:t>
            </a:r>
            <a:endParaRPr lang="el-GR" sz="2400" dirty="0">
              <a:latin typeface="+mn-lt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Η μέτρηση της συγκέντρωσης των στρογγυλών κυττάρων μπορεί να γίνει είτε με τον παρακάτω τύπο που συσχετίζει τον αριθμό τους με τα πυοσφαίρια είτε στη πλάκα </a:t>
            </a:r>
            <a:r>
              <a:rPr lang="en-US" sz="2400" dirty="0" err="1">
                <a:latin typeface="+mn-lt"/>
              </a:rPr>
              <a:t>Neubauer</a:t>
            </a:r>
            <a:r>
              <a:rPr lang="en-US" sz="2400" dirty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173521" y="5803263"/>
                <a:ext cx="8868966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900" b="0" i="0" smtClean="0">
                          <a:latin typeface="Cambria Math"/>
                        </a:rPr>
                        <m:t>Σ</m:t>
                      </m:r>
                      <m:r>
                        <a:rPr lang="el-GR" sz="1900" b="0" i="0" smtClean="0"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l-GR" sz="1900" b="0" i="0" smtClean="0">
                          <a:latin typeface="Cambria Math"/>
                        </a:rPr>
                        <m:t>Κ</m:t>
                      </m:r>
                      <m:r>
                        <a:rPr lang="el-GR" sz="1900" b="0" i="0" smtClean="0">
                          <a:latin typeface="Cambria Math"/>
                        </a:rPr>
                        <m:t>. = </m:t>
                      </m:r>
                      <m:f>
                        <m:fPr>
                          <m:ctrlPr>
                            <a:rPr lang="el-GR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l-GR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l-GR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1900">
                                      <a:latin typeface="Cambria Math"/>
                                    </a:rPr>
                                    <m:t>Αριθμός</m:t>
                                  </m:r>
                                  <m:r>
                                    <a:rPr lang="el-GR" sz="190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>
                                      <a:latin typeface="Cambria Math"/>
                                    </a:rPr>
                                    <m:t>Σ</m:t>
                                  </m:r>
                                  <m:r>
                                    <a:rPr lang="el-GR" sz="1900">
                                      <a:latin typeface="Cambria Math"/>
                                    </a:rPr>
                                    <m:t>.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>
                                      <a:latin typeface="Cambria Math"/>
                                    </a:rPr>
                                    <m:t>Κ</m:t>
                                  </m:r>
                                  <m:r>
                                    <a:rPr lang="el-GR" sz="1900">
                                      <a:latin typeface="Cambria Math"/>
                                    </a:rPr>
                                    <m:t>.</m:t>
                                  </m:r>
                                </m:num>
                                <m:den>
                                  <m:r>
                                    <a:rPr lang="el-GR" sz="1900" b="0" i="1" smtClean="0">
                                      <a:latin typeface="Cambria Math"/>
                                    </a:rPr>
                                    <m:t>100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l-GR" sz="1900" b="0" i="0" smtClean="0">
                                  <a:latin typeface="Cambria Math"/>
                                </a:rPr>
                                <m:t>σπερματοζωάρια</m:t>
                              </m:r>
                            </m:e>
                          </m:d>
                          <m:r>
                            <a:rPr lang="el-GR" sz="1900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d>
                            <m:dPr>
                              <m:ctrlPr>
                                <a:rPr lang="el-GR" sz="19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900" b="0" i="0" smtClean="0">
                                  <a:latin typeface="Cambria Math"/>
                                  <a:ea typeface="Cambria Math"/>
                                </a:rPr>
                                <m:t>Συγκέντρωση</m:t>
                              </m:r>
                              <m:r>
                                <a:rPr lang="el-GR" sz="1900" b="0" i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1900" b="0" i="0" smtClean="0">
                                  <a:latin typeface="Cambria Math"/>
                                  <a:ea typeface="Cambria Math"/>
                                </a:rPr>
                                <m:t>σπερματοζωαρίων</m:t>
                              </m:r>
                            </m:e>
                          </m:d>
                        </m:num>
                        <m:den>
                          <m:r>
                            <a:rPr lang="el-GR" sz="19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l-GR" sz="1900" dirty="0">
                  <a:latin typeface="+mn-lt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21" y="5803263"/>
                <a:ext cx="8868966" cy="65979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620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Θέση μέτρησης στρογγυλών κυττάρων</a:t>
            </a:r>
            <a:endParaRPr lang="el-GR" dirty="0"/>
          </a:p>
        </p:txBody>
      </p:sp>
      <p:pic>
        <p:nvPicPr>
          <p:cNvPr id="25602" name="Picture 4" descr="Neubauer - Μέτρηση στρογγυλώ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5400823" cy="543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23823" y="1384398"/>
            <a:ext cx="196979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Μέτρηση στρογγυλών κυττάρων</a:t>
            </a: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>
            <a:off x="2195984" y="1624979"/>
            <a:ext cx="4536256" cy="5078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5605" name="Line 7"/>
          <p:cNvSpPr>
            <a:spLocks noChangeShapeType="1"/>
          </p:cNvSpPr>
          <p:nvPr/>
        </p:nvSpPr>
        <p:spPr bwMode="auto">
          <a:xfrm>
            <a:off x="2195984" y="2243787"/>
            <a:ext cx="1295896" cy="31294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721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1475" y="1142552"/>
            <a:ext cx="6620706" cy="5704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Εικόνα χρώσης </a:t>
            </a:r>
            <a:r>
              <a:rPr lang="el-GR" dirty="0" err="1" smtClean="0"/>
              <a:t>υπεροξειδάσης</a:t>
            </a:r>
            <a:r>
              <a:rPr lang="el-GR" dirty="0" smtClean="0"/>
              <a:t> - </a:t>
            </a:r>
            <a:r>
              <a:rPr lang="el-GR" dirty="0" err="1" smtClean="0"/>
              <a:t>ορθοτολουιδίνης</a:t>
            </a:r>
            <a:endParaRPr lang="el-GR" dirty="0"/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66734" y="1311535"/>
            <a:ext cx="1548086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Επιθηλιακά </a:t>
            </a:r>
          </a:p>
          <a:p>
            <a:r>
              <a:rPr lang="el-GR" sz="2200" dirty="0">
                <a:latin typeface="+mn-lt"/>
              </a:rPr>
              <a:t>κύτταρα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66734" y="2663002"/>
            <a:ext cx="1650417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Πυοσφαίρια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66734" y="3671065"/>
            <a:ext cx="1650417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>
                <a:latin typeface="+mn-lt"/>
              </a:rPr>
              <a:t>Φυσαλίδες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66734" y="4767523"/>
            <a:ext cx="1650417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Στρογγυλά κύτταρα</a:t>
            </a:r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 flipV="1">
            <a:off x="1581724" y="1534676"/>
            <a:ext cx="153685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1614820" y="1748237"/>
            <a:ext cx="2093083" cy="8166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1717151" y="2891428"/>
            <a:ext cx="2998865" cy="68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4" name="Line 13"/>
          <p:cNvSpPr>
            <a:spLocks noChangeShapeType="1"/>
          </p:cNvSpPr>
          <p:nvPr/>
        </p:nvSpPr>
        <p:spPr bwMode="auto">
          <a:xfrm>
            <a:off x="1717150" y="2856256"/>
            <a:ext cx="850779" cy="70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1717151" y="3890983"/>
            <a:ext cx="1774728" cy="69014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6" name="Line 15"/>
          <p:cNvSpPr>
            <a:spLocks noChangeShapeType="1"/>
          </p:cNvSpPr>
          <p:nvPr/>
        </p:nvSpPr>
        <p:spPr bwMode="auto">
          <a:xfrm flipV="1">
            <a:off x="1717150" y="2564903"/>
            <a:ext cx="4943081" cy="129941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6637" name="Line 16"/>
          <p:cNvSpPr>
            <a:spLocks noChangeShapeType="1"/>
          </p:cNvSpPr>
          <p:nvPr/>
        </p:nvSpPr>
        <p:spPr bwMode="auto">
          <a:xfrm>
            <a:off x="1717151" y="5152243"/>
            <a:ext cx="1054649" cy="87266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876256" y="6441312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sp>
        <p:nvSpPr>
          <p:cNvPr id="16" name="Ορθογώνιο 8"/>
          <p:cNvSpPr/>
          <p:nvPr/>
        </p:nvSpPr>
        <p:spPr>
          <a:xfrm>
            <a:off x="107504" y="6093296"/>
            <a:ext cx="195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6570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  <p:pic>
        <p:nvPicPr>
          <p:cNvPr id="84994" name="Picture 2" descr="File:Abnormalsper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276872"/>
            <a:ext cx="3240360" cy="4247073"/>
          </a:xfrm>
          <a:prstGeom prst="rect">
            <a:avLst/>
          </a:prstGeom>
          <a:noFill/>
        </p:spPr>
      </p:pic>
      <p:sp>
        <p:nvSpPr>
          <p:cNvPr id="7" name="Text Box 184"/>
          <p:cNvSpPr txBox="1">
            <a:spLocks noChangeArrowheads="1"/>
          </p:cNvSpPr>
          <p:nvPr/>
        </p:nvSpPr>
        <p:spPr bwMode="auto">
          <a:xfrm>
            <a:off x="467544" y="1412776"/>
            <a:ext cx="84066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olidFill>
                  <a:srgbClr val="9B0000"/>
                </a:solidFill>
                <a:latin typeface="+mn-lt"/>
              </a:rPr>
              <a:t>≥ 4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% </a:t>
            </a:r>
            <a:r>
              <a:rPr lang="el-GR" sz="2400" dirty="0" smtClean="0">
                <a:latin typeface="+mn-lt"/>
              </a:rPr>
              <a:t>(οδηγία 2010) των </a:t>
            </a:r>
            <a:r>
              <a:rPr lang="el-GR" sz="2400" dirty="0">
                <a:latin typeface="+mn-lt"/>
              </a:rPr>
              <a:t>σπερματοζωαρίων πρέπει να είναι φυσιολογικά (τυπικές μορφές</a:t>
            </a:r>
            <a:r>
              <a:rPr lang="el-GR" sz="2400" dirty="0" smtClean="0">
                <a:latin typeface="+mn-lt"/>
              </a:rPr>
              <a:t>).</a:t>
            </a:r>
            <a:r>
              <a:rPr lang="en-US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539552" y="11663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Προσδιορισμός μορφολογίας σπερματοζωαρίων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7524328" y="3429000"/>
            <a:ext cx="738664" cy="2214808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/>
              <a:t>Sperm morphology” b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Xenzo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available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ext Box 184"/>
          <p:cNvSpPr txBox="1">
            <a:spLocks noChangeArrowheads="1"/>
          </p:cNvSpPr>
          <p:nvPr/>
        </p:nvSpPr>
        <p:spPr bwMode="auto">
          <a:xfrm>
            <a:off x="539552" y="3933056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olidFill>
                  <a:srgbClr val="9B0000"/>
                </a:solidFill>
                <a:latin typeface="+mn-lt"/>
              </a:rPr>
              <a:t>≥ 14% </a:t>
            </a:r>
            <a:r>
              <a:rPr lang="el-GR" sz="2400" dirty="0" smtClean="0">
                <a:latin typeface="+mn-lt"/>
              </a:rPr>
              <a:t>(Παλιά οδηγία 2010)</a:t>
            </a:r>
            <a:endParaRPr lang="el-GR" sz="240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Προτεινόμενη </a:t>
            </a:r>
            <a:r>
              <a:rPr lang="el-GR" dirty="0" smtClean="0"/>
              <a:t>βιβλιογραφία</a:t>
            </a:r>
            <a:endParaRPr lang="el-G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44225" y="2232239"/>
            <a:ext cx="3744567" cy="2537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259228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82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3750" y="12129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Η μορφολογία των υγιή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453750" y="1055475"/>
            <a:ext cx="8424167" cy="577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Κεφαλή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ωοειδές σχήμα κεφαλής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με μπροστινό τμήμα (</a:t>
            </a:r>
            <a:r>
              <a:rPr lang="el-GR" sz="2400" dirty="0" err="1">
                <a:latin typeface="+mn-lt"/>
              </a:rPr>
              <a:t>ακρόσωμα</a:t>
            </a:r>
            <a:r>
              <a:rPr lang="el-GR" sz="2400" dirty="0">
                <a:latin typeface="+mn-lt"/>
              </a:rPr>
              <a:t>) ανοιχτόχρωμο,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4 – 5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μήκος </a:t>
            </a:r>
            <a:r>
              <a:rPr lang="el-GR" sz="2400" dirty="0">
                <a:latin typeface="+mn-lt"/>
              </a:rPr>
              <a:t>και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2,5 – 3,5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πλάτος</a:t>
            </a:r>
            <a:r>
              <a:rPr lang="el-GR" sz="2400" dirty="0">
                <a:latin typeface="+mn-lt"/>
              </a:rPr>
              <a:t>. Η αναλογία μήκους προς πλάτος κεφαλής πρέπει να είναι 1,50 – 1,75 μ</a:t>
            </a:r>
            <a:r>
              <a:rPr lang="en-US" sz="2400" dirty="0">
                <a:latin typeface="+mn-lt"/>
              </a:rPr>
              <a:t>m</a:t>
            </a:r>
            <a:r>
              <a:rPr lang="el-GR" sz="2400" dirty="0">
                <a:latin typeface="+mn-lt"/>
              </a:rPr>
              <a:t>.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Ακρόσωμα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Καταλαμβάνει το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40 - 70% </a:t>
            </a:r>
            <a:r>
              <a:rPr lang="el-GR" sz="2400" dirty="0">
                <a:latin typeface="+mn-lt"/>
              </a:rPr>
              <a:t>της κεφαλής και μπορεί να έχει ένα </a:t>
            </a:r>
            <a:r>
              <a:rPr lang="el-GR" sz="2400" dirty="0" err="1">
                <a:latin typeface="+mn-lt"/>
              </a:rPr>
              <a:t>πυρηνίσκο</a:t>
            </a:r>
            <a:r>
              <a:rPr lang="el-GR" sz="2400" dirty="0">
                <a:latin typeface="+mn-lt"/>
              </a:rPr>
              <a:t>. 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Αυχένας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n-US" sz="2400" dirty="0">
                <a:latin typeface="+mn-lt"/>
              </a:rPr>
              <a:t>To </a:t>
            </a:r>
            <a:r>
              <a:rPr lang="el-GR" sz="2400" dirty="0">
                <a:latin typeface="+mn-lt"/>
              </a:rPr>
              <a:t>πρώτο τμήμα της ουράς μετά την κεφαλή. Είναι παχύτερος μετά την ουρά (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μέγιστο πάχος 1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και 7,0 – 8,0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μήκος </a:t>
            </a:r>
            <a:r>
              <a:rPr lang="el-GR" sz="2400" dirty="0">
                <a:latin typeface="+mn-lt"/>
              </a:rPr>
              <a:t>ή μέχρι το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διπλάσιο της κεφαλής). 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Ουρά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Συμμετρικά τοποθετημένη στη βάση της κεφαλής. Μόνο μια ουρά πρέπει να είναι προσκολλημένη (περίπου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45 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μήκος</a:t>
            </a:r>
            <a:r>
              <a:rPr lang="el-GR" sz="2400" dirty="0">
                <a:latin typeface="+mn-lt"/>
              </a:rPr>
              <a:t>), χωρίς να είναι περιελιγμένη, σπασμένη ή διπλωμένη γύρω από τον εαυτό της.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702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Χαρακτηρισμοί ποιότητας σπέρματος</a:t>
            </a:r>
            <a:endParaRPr lang="el-GR" dirty="0"/>
          </a:p>
        </p:txBody>
      </p:sp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56104" y="1124744"/>
            <a:ext cx="8353425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Νορμοζωοσπερμία</a:t>
            </a: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dirty="0" smtClean="0">
                <a:latin typeface="+mn-lt"/>
              </a:rPr>
              <a:t>Φυσιολογικός </a:t>
            </a:r>
            <a:r>
              <a:rPr lang="el-GR" sz="2400" dirty="0">
                <a:latin typeface="+mn-lt"/>
              </a:rPr>
              <a:t>αριθμός σπερματοζωαρίων και φυσιολογική κινητικότητα. </a:t>
            </a: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Δηλαδή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Συνολικός αριθμός &gt; 40.000.000 ανά εκσπερμάτιση, 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Φυσιολογικές μορφές &gt; 14% 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Προωθητική κίνηση (ζωηρή και νωθρή) &gt; 50%.</a:t>
            </a: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Ολιγο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-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τερατο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-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ασθενοσπερμία</a:t>
            </a:r>
            <a:r>
              <a:rPr lang="el-GR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Είναι το αντίθετο της </a:t>
            </a:r>
            <a:r>
              <a:rPr lang="el-GR" sz="2400" dirty="0" err="1">
                <a:latin typeface="+mn-lt"/>
              </a:rPr>
              <a:t>νορμοζωοσπερμίας</a:t>
            </a:r>
            <a:r>
              <a:rPr lang="el-GR" sz="2400" dirty="0">
                <a:latin typeface="+mn-lt"/>
              </a:rPr>
              <a:t> </a:t>
            </a: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Το σύνδρομο αυτό ονομάζεται ΙΑΣΕ (ιδιοπαθής ανεπάρκεια σπερματικού επιθηλίου</a:t>
            </a:r>
            <a:r>
              <a:rPr lang="el-GR" sz="2400" dirty="0" smtClean="0">
                <a:latin typeface="+mn-lt"/>
              </a:rPr>
              <a:t>).</a:t>
            </a:r>
            <a:endParaRPr lang="en-US" sz="2400" dirty="0" smtClean="0">
              <a:latin typeface="+mn-lt"/>
            </a:endParaRPr>
          </a:p>
          <a:p>
            <a:pPr>
              <a:spcBef>
                <a:spcPts val="600"/>
              </a:spcBef>
              <a:tabLst>
                <a:tab pos="228600" algn="l"/>
              </a:tabLst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Τερατοσπερμία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Μεγάλος αριθμός άτυπων σπερματοζωαρίων &lt; 14%.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00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l-GR" dirty="0" err="1"/>
              <a:t>πίστρωση</a:t>
            </a:r>
            <a:r>
              <a:rPr lang="el-GR" dirty="0"/>
              <a:t> </a:t>
            </a:r>
            <a:r>
              <a:rPr lang="el-GR" dirty="0" smtClean="0"/>
              <a:t>παρασκευάσματος</a:t>
            </a:r>
            <a:endParaRPr lang="el-GR" dirty="0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11560" y="1268760"/>
            <a:ext cx="842493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επίστρωση πρέπει να ολοκληρωθεί μέσα στην 1</a:t>
            </a:r>
            <a:r>
              <a:rPr lang="el-GR" sz="2400" baseline="30000" dirty="0">
                <a:latin typeface="+mn-lt"/>
              </a:rPr>
              <a:t>η</a:t>
            </a:r>
            <a:r>
              <a:rPr lang="el-GR" sz="2400" dirty="0">
                <a:latin typeface="+mn-lt"/>
              </a:rPr>
              <a:t> ώρα 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ή μόλις ολοκληρωθεί η </a:t>
            </a:r>
            <a:r>
              <a:rPr lang="el-GR" sz="2400" dirty="0" smtClean="0">
                <a:latin typeface="+mn-lt"/>
              </a:rPr>
              <a:t>ρευστοποίηση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μονιμοποίηση θα πρέπει να ολοκληρωθεί όσο το επίστρωμα είναι νωπό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Τα βαμμένα παρασκευάσματα διατηρούνται επί μακρόν</a:t>
            </a:r>
            <a:r>
              <a:rPr lang="el-GR" sz="2400" dirty="0" smtClean="0">
                <a:latin typeface="+mn-lt"/>
              </a:rPr>
              <a:t>.</a:t>
            </a: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Κατά την επίστρωση τοποθετείται στο κέντρο μιας </a:t>
            </a:r>
            <a:r>
              <a:rPr lang="el-GR" sz="2400" dirty="0" err="1" smtClean="0">
                <a:latin typeface="+mn-lt"/>
              </a:rPr>
              <a:t>αντικειμενοφόρου</a:t>
            </a:r>
            <a:r>
              <a:rPr lang="el-GR" sz="2400" dirty="0" smtClean="0">
                <a:latin typeface="+mn-lt"/>
              </a:rPr>
              <a:t> πλάκας μικρή σταγόνα δείγματος (10 – 30 μ</a:t>
            </a:r>
            <a:r>
              <a:rPr lang="en-US" sz="2400" dirty="0" smtClean="0">
                <a:latin typeface="+mn-lt"/>
              </a:rPr>
              <a:t>L). </a:t>
            </a:r>
            <a:endParaRPr lang="el-GR" sz="24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Με μία δεύτερη πλάκα απλώνουμε το δείγμα μέχρι την μία άκρη και επιστρέφουμε πίσω μέχρι την δεύτερη άκρη. 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458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Ο προσδιορισμός της μορφολογίας </a:t>
            </a:r>
            <a:br>
              <a:rPr lang="el-GR" dirty="0"/>
            </a:br>
            <a:r>
              <a:rPr lang="el-GR" dirty="0"/>
              <a:t>γίνεται με την χρώση </a:t>
            </a:r>
            <a:r>
              <a:rPr lang="el-GR" dirty="0" smtClean="0"/>
              <a:t>Παπανικολάου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125252" y="1484784"/>
            <a:ext cx="8964488" cy="5040560"/>
          </a:xfrm>
          <a:ln>
            <a:miter lim="800000"/>
            <a:headEnd/>
            <a:tailEnd/>
          </a:ln>
          <a:extLst/>
        </p:spPr>
        <p:txBody>
          <a:bodyPr numCol="2" rtlCol="0">
            <a:noAutofit/>
          </a:bodyPr>
          <a:lstStyle/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 smtClean="0"/>
              <a:t>Οινόπνευμα </a:t>
            </a:r>
            <a:r>
              <a:rPr lang="en-US" sz="2200" dirty="0"/>
              <a:t>5</a:t>
            </a:r>
            <a:r>
              <a:rPr lang="el-GR" sz="2200" dirty="0"/>
              <a:t>0% - </a:t>
            </a:r>
            <a:r>
              <a:rPr lang="en-US" sz="2200" dirty="0"/>
              <a:t>10</a:t>
            </a:r>
            <a:r>
              <a:rPr lang="el-GR" sz="2200" dirty="0"/>
              <a:t> εμβαπτίσεις</a:t>
            </a:r>
            <a:r>
              <a:rPr lang="en-US" sz="2200" dirty="0"/>
              <a:t> </a:t>
            </a:r>
            <a:r>
              <a:rPr lang="el-GR" sz="2200" dirty="0"/>
              <a:t>ή 10 </a:t>
            </a:r>
            <a:r>
              <a:rPr lang="en-US" sz="2200" dirty="0" smtClean="0"/>
              <a:t>sec</a:t>
            </a:r>
            <a:r>
              <a:rPr lang="el-GR" sz="2200" dirty="0" smtClean="0"/>
              <a:t>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Αποσταγμένο νερό - 10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Χρωστική </a:t>
            </a:r>
            <a:r>
              <a:rPr lang="el-GR" sz="2200" dirty="0" err="1"/>
              <a:t>Αιματοξυλίνη</a:t>
            </a:r>
            <a:r>
              <a:rPr lang="el-GR" sz="2200" dirty="0"/>
              <a:t> </a:t>
            </a:r>
            <a:r>
              <a:rPr lang="en-US" sz="2200" dirty="0"/>
              <a:t>Harris</a:t>
            </a:r>
            <a:r>
              <a:rPr lang="el-GR" sz="2200" dirty="0"/>
              <a:t> – 3 </a:t>
            </a:r>
            <a:r>
              <a:rPr lang="el-GR" sz="2200" dirty="0" smtClean="0"/>
              <a:t>λεπτά,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Νερό βρύσης – 5 </a:t>
            </a:r>
            <a:r>
              <a:rPr lang="el-GR" sz="2200" dirty="0" smtClean="0"/>
              <a:t>λεπτά,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Όξινη αιθανόλη - 2 </a:t>
            </a:r>
            <a:r>
              <a:rPr lang="el-GR" sz="2200" dirty="0" smtClean="0"/>
              <a:t>βυθίσματα,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Νερό βρύσης – 5 </a:t>
            </a:r>
            <a:r>
              <a:rPr lang="el-GR" sz="2200" dirty="0" smtClean="0"/>
              <a:t>λεπτά,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Αποσταγμένο νερό - 1 </a:t>
            </a:r>
            <a:r>
              <a:rPr lang="el-GR" sz="2200" dirty="0" smtClean="0"/>
              <a:t>εμβάπτιση,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50% - 10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70% - 10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80% - 10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95% - 10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Χρωστική </a:t>
            </a:r>
            <a:r>
              <a:rPr lang="en-US" sz="2200" dirty="0"/>
              <a:t>Orange – </a:t>
            </a:r>
            <a:r>
              <a:rPr lang="el-GR" sz="2200" dirty="0"/>
              <a:t>2</a:t>
            </a:r>
            <a:r>
              <a:rPr lang="en-US" sz="2200" dirty="0"/>
              <a:t> </a:t>
            </a:r>
            <a:r>
              <a:rPr lang="el-GR" sz="2200" dirty="0" smtClean="0"/>
              <a:t>λεπτά,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95% - 8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95% - 8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Χρωστική ΕΑ</a:t>
            </a:r>
            <a:r>
              <a:rPr lang="en-US" sz="2200" dirty="0"/>
              <a:t> 50 – </a:t>
            </a:r>
            <a:r>
              <a:rPr lang="el-GR" sz="2200" dirty="0"/>
              <a:t>5</a:t>
            </a:r>
            <a:r>
              <a:rPr lang="en-US" sz="2200" dirty="0"/>
              <a:t> </a:t>
            </a:r>
            <a:r>
              <a:rPr lang="el-GR" sz="2200" dirty="0" smtClean="0"/>
              <a:t>λεπτά,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95% - 8 </a:t>
            </a:r>
            <a:r>
              <a:rPr lang="el-GR" sz="2200" dirty="0" smtClean="0"/>
              <a:t>εμβαπτίσεις,</a:t>
            </a:r>
            <a:endParaRPr lang="el-GR" sz="2200" dirty="0"/>
          </a:p>
          <a:p>
            <a:pPr>
              <a:spcBef>
                <a:spcPts val="900"/>
              </a:spcBef>
              <a:buFontTx/>
              <a:buAutoNum type="arabicPeriod"/>
            </a:pPr>
            <a:r>
              <a:rPr lang="el-GR" sz="2200" dirty="0"/>
              <a:t>Οινόπνευμα 95% - 8 </a:t>
            </a:r>
            <a:r>
              <a:rPr lang="el-GR" sz="2200" dirty="0" smtClean="0"/>
              <a:t>εμβαπτίσεις,</a:t>
            </a:r>
            <a:endParaRPr lang="el-GR" sz="2200" dirty="0"/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4551205" y="1534480"/>
            <a:ext cx="54260" cy="4990864"/>
          </a:xfrm>
          <a:prstGeom prst="line">
            <a:avLst/>
          </a:prstGeom>
          <a:ln w="22225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258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</a:t>
            </a:r>
            <a:r>
              <a:rPr lang="el-GR" dirty="0" err="1" smtClean="0"/>
              <a:t>μπανάκια</a:t>
            </a:r>
            <a:r>
              <a:rPr lang="el-GR" dirty="0" smtClean="0"/>
              <a:t> της χρώσης Παπανικολάου</a:t>
            </a:r>
            <a:endParaRPr lang="el-GR" dirty="0"/>
          </a:p>
        </p:txBody>
      </p:sp>
      <p:pic>
        <p:nvPicPr>
          <p:cNvPr id="49154" name="Picture 4" descr="IMG_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174797" cy="41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611560" y="5877272"/>
            <a:ext cx="78488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err="1">
                <a:latin typeface="+mn-lt"/>
              </a:rPr>
              <a:t>Μπανάκια</a:t>
            </a:r>
            <a:r>
              <a:rPr lang="el-GR" sz="2000" dirty="0">
                <a:latin typeface="+mn-lt"/>
              </a:rPr>
              <a:t> και </a:t>
            </a:r>
            <a:r>
              <a:rPr lang="el-GR" sz="2000" dirty="0" err="1">
                <a:latin typeface="+mn-lt"/>
              </a:rPr>
              <a:t>στατώ</a:t>
            </a:r>
            <a:r>
              <a:rPr lang="el-GR" sz="2000" dirty="0">
                <a:latin typeface="+mn-lt"/>
              </a:rPr>
              <a:t> χρώσης Παπανικολάου μέσα σε θάλαμο βιολογικής ασφάλειας.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2051720" y="5445224"/>
            <a:ext cx="534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40541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Εργαλεία προσδιορισμού μορφολογίας των σπερματοζωαρίων</a:t>
            </a:r>
            <a:endParaRPr lang="el-GR" dirty="0"/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1144549" cy="352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467545" y="5445224"/>
            <a:ext cx="3672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err="1">
                <a:latin typeface="+mn-lt"/>
              </a:rPr>
              <a:t>Μονιμοποιητικό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σπρέι </a:t>
            </a:r>
            <a:r>
              <a:rPr lang="el-GR" sz="2400" dirty="0">
                <a:latin typeface="+mn-lt"/>
              </a:rPr>
              <a:t>για την γρήγορη μονιμοποίηση νωπού παρασκευάσματος</a:t>
            </a: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28956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4644008" y="5445224"/>
            <a:ext cx="40957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παρατήρηση γίνεται σε κοινό οπτικό μικροσκόπιο με φακό που διαθέτει </a:t>
            </a:r>
            <a:r>
              <a:rPr lang="el-GR" sz="2400" dirty="0" err="1">
                <a:latin typeface="+mn-lt"/>
              </a:rPr>
              <a:t>μικροκλίμακα</a:t>
            </a:r>
            <a:r>
              <a:rPr lang="el-GR" sz="2400" dirty="0">
                <a:latin typeface="+mn-lt"/>
              </a:rPr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  <p:sp>
        <p:nvSpPr>
          <p:cNvPr id="8" name="Ορθογώνιο 8"/>
          <p:cNvSpPr/>
          <p:nvPr/>
        </p:nvSpPr>
        <p:spPr>
          <a:xfrm>
            <a:off x="683568" y="5013176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5220072" y="4941168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25631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Απάντηση της μορφολογίας των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0822683"/>
              </p:ext>
            </p:extLst>
          </p:nvPr>
        </p:nvGraphicFramePr>
        <p:xfrm>
          <a:off x="904018" y="1487293"/>
          <a:ext cx="7335965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8922"/>
                <a:gridCol w="3007043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rgbClr val="9B0000"/>
                          </a:solidFill>
                        </a:rPr>
                        <a:t>Φυσιολογικές μορφές</a:t>
                      </a:r>
                      <a:endParaRPr lang="el-GR" sz="2400" dirty="0">
                        <a:solidFill>
                          <a:srgbClr val="9B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rgbClr val="9B0000"/>
                          </a:solidFill>
                        </a:rPr>
                        <a:t>Τιμή αναφοράς</a:t>
                      </a:r>
                      <a:r>
                        <a:rPr lang="el-GR" sz="2400" baseline="0" dirty="0" smtClean="0">
                          <a:solidFill>
                            <a:srgbClr val="9B0000"/>
                          </a:solidFill>
                        </a:rPr>
                        <a:t> ≥ 4%</a:t>
                      </a:r>
                      <a:endParaRPr lang="el-GR" sz="2400" dirty="0">
                        <a:solidFill>
                          <a:srgbClr val="9B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Ανωμαλίες</a:t>
                      </a:r>
                      <a:r>
                        <a:rPr lang="el-GR" sz="2400" baseline="0" dirty="0" smtClean="0"/>
                        <a:t> κεφαλής %</a:t>
                      </a:r>
                      <a:endParaRPr lang="el-GR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4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Ανωμαλίες αυχένα %</a:t>
                      </a:r>
                      <a:endParaRPr lang="el-GR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40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Ανωμαλίες ουράς</a:t>
                      </a:r>
                      <a:r>
                        <a:rPr lang="el-GR" sz="2400" baseline="0" dirty="0" smtClean="0"/>
                        <a:t> 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40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err="1" smtClean="0"/>
                        <a:t>Κυτταρο</a:t>
                      </a:r>
                      <a:r>
                        <a:rPr lang="el-GR" sz="2400" baseline="0" dirty="0" err="1" smtClean="0"/>
                        <a:t>πλασματικό</a:t>
                      </a:r>
                      <a:r>
                        <a:rPr lang="el-GR" sz="2400" baseline="0" dirty="0" smtClean="0"/>
                        <a:t> υπόλοιπο %</a:t>
                      </a:r>
                      <a:endParaRPr lang="el-GR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l-GR" sz="24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rgbClr val="9B0000"/>
                          </a:solidFill>
                        </a:rPr>
                        <a:t>Δείκτης</a:t>
                      </a:r>
                      <a:r>
                        <a:rPr lang="el-GR" sz="2400" baseline="0" dirty="0" smtClean="0">
                          <a:solidFill>
                            <a:srgbClr val="9B0000"/>
                          </a:solidFill>
                        </a:rPr>
                        <a:t> </a:t>
                      </a:r>
                      <a:r>
                        <a:rPr lang="el-GR" sz="2400" baseline="0" dirty="0" err="1" smtClean="0">
                          <a:solidFill>
                            <a:srgbClr val="9B0000"/>
                          </a:solidFill>
                        </a:rPr>
                        <a:t>τερατοσπερμίας</a:t>
                      </a:r>
                      <a:r>
                        <a:rPr lang="el-GR" sz="2400" baseline="0" dirty="0" smtClean="0">
                          <a:solidFill>
                            <a:srgbClr val="9B0000"/>
                          </a:solidFill>
                        </a:rPr>
                        <a:t> (ΤΖΙ)</a:t>
                      </a:r>
                      <a:endParaRPr lang="el-GR" sz="2400" dirty="0">
                        <a:solidFill>
                          <a:srgbClr val="9B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rgbClr val="9B0000"/>
                          </a:solidFill>
                        </a:rPr>
                        <a:t>Τιμή αναφοράς ≤ 1,60</a:t>
                      </a:r>
                      <a:endParaRPr lang="el-GR" sz="2400" dirty="0">
                        <a:solidFill>
                          <a:srgbClr val="9B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39552" y="4387844"/>
            <a:ext cx="8100392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Ο δείκτης </a:t>
            </a:r>
            <a:r>
              <a:rPr lang="el-GR" sz="2400" dirty="0" err="1">
                <a:latin typeface="+mn-lt"/>
              </a:rPr>
              <a:t>τερατοσπερμίας</a:t>
            </a:r>
            <a:r>
              <a:rPr lang="el-GR" sz="2400" dirty="0">
                <a:latin typeface="+mn-lt"/>
              </a:rPr>
              <a:t> είναι το ποσοστό ανωμαλιών ανά σπερματοζωάριο.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1" y="5631446"/>
                <a:ext cx="91439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ΤΖΙ</m:t>
                      </m:r>
                      <m:r>
                        <a:rPr lang="el-GR" sz="2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Ά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θροισμα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όλων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των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ανωμαλιών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κεφαλής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αυχένα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ουράς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υπόλοιπο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)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100 –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φυσιολογικές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μορφές</m:t>
                          </m:r>
                          <m:r>
                            <m:rPr>
                              <m:nor/>
                            </m:rPr>
                            <a:rPr lang="el-GR" sz="2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l-GR" sz="22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631446"/>
                <a:ext cx="9143999" cy="78483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668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Φυσιολογικά </a:t>
            </a:r>
            <a:r>
              <a:rPr lang="el-GR" dirty="0" smtClean="0"/>
              <a:t>σπερματοζωάρια</a:t>
            </a:r>
            <a:endParaRPr lang="el-GR" dirty="0"/>
          </a:p>
        </p:txBody>
      </p:sp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374491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773238"/>
            <a:ext cx="41830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339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Ανώμαλες </a:t>
            </a:r>
            <a:r>
              <a:rPr lang="el-GR" dirty="0" smtClean="0"/>
              <a:t>κεφαλές</a:t>
            </a:r>
            <a:endParaRPr lang="el-GR" dirty="0"/>
          </a:p>
        </p:txBody>
      </p:sp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16113"/>
            <a:ext cx="4176713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16113"/>
            <a:ext cx="37449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655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Εκτίμηση μορφολογίας με διάφορες χρώσεις σπερματοζωαρίων</a:t>
            </a:r>
            <a:endParaRPr lang="el-GR" dirty="0"/>
          </a:p>
        </p:txBody>
      </p:sp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789363"/>
            <a:ext cx="29527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789363"/>
            <a:ext cx="2695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052736"/>
            <a:ext cx="3455987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3789363"/>
            <a:ext cx="28781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4506" y="1052736"/>
            <a:ext cx="32194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894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Αίτια πραγματοποίησης βασικής ανάλυσης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570717" y="1314447"/>
            <a:ext cx="80645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45000"/>
              </a:lnSpc>
              <a:spcBef>
                <a:spcPct val="55000"/>
              </a:spcBef>
              <a:buFontTx/>
              <a:buAutoNum type="arabicPeriod"/>
              <a:tabLst>
                <a:tab pos="228600" algn="l"/>
              </a:tabLst>
            </a:pP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E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ξέταση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γονιμότητας </a:t>
            </a:r>
            <a:r>
              <a:rPr lang="el-GR" sz="2400" dirty="0" smtClean="0">
                <a:latin typeface="+mn-lt"/>
              </a:rPr>
              <a:t>ζευγαριών που δεν αποκτούν παιδιά (συνιστάται μετά από ένα χρόνο ελεύθερων επαφών χωρίς αποτέλεσμα),</a:t>
            </a:r>
          </a:p>
          <a:p>
            <a:pPr marL="342900" indent="-342900">
              <a:lnSpc>
                <a:spcPct val="145000"/>
              </a:lnSpc>
              <a:spcBef>
                <a:spcPct val="55000"/>
              </a:spcBef>
              <a:buClr>
                <a:srgbClr val="9B0000"/>
              </a:buClr>
              <a:buFontTx/>
              <a:buAutoNum type="arabicPeriod"/>
              <a:tabLst>
                <a:tab pos="228600" algn="l"/>
              </a:tabLst>
            </a:pPr>
            <a:r>
              <a:rPr lang="el-GR" sz="2400" dirty="0" smtClean="0">
                <a:latin typeface="+mn-lt"/>
              </a:rPr>
              <a:t>Εξέταση για την αποτελεσματικότητα της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βασεκτομής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(εγχείρηση στειρότητας),</a:t>
            </a:r>
          </a:p>
          <a:p>
            <a:pPr marL="342900" indent="-342900">
              <a:lnSpc>
                <a:spcPct val="145000"/>
              </a:lnSpc>
              <a:spcBef>
                <a:spcPct val="55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Περιπτώσεις ελέγχου πατρότητας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42900" indent="-342900">
              <a:lnSpc>
                <a:spcPct val="145000"/>
              </a:lnSpc>
              <a:spcBef>
                <a:spcPct val="55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Περιπτώσεις βιασμού </a:t>
            </a:r>
            <a:r>
              <a:rPr lang="el-GR" sz="2400" dirty="0" smtClean="0">
                <a:latin typeface="+mn-lt"/>
              </a:rPr>
              <a:t>γυναικών, παιδιών και άλλων ιατροδικαστικών περιπτώσεων.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62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Ανώμαλες κεφαλές και </a:t>
            </a:r>
            <a:r>
              <a:rPr lang="el-GR" dirty="0" smtClean="0"/>
              <a:t>αυχένας</a:t>
            </a:r>
            <a:endParaRPr lang="el-GR" dirty="0"/>
          </a:p>
        </p:txBody>
      </p:sp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916113"/>
            <a:ext cx="3671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16113"/>
            <a:ext cx="39036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926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 και αυχένα</a:t>
            </a:r>
            <a:endParaRPr lang="el-GR" dirty="0"/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323404" y="1496987"/>
            <a:ext cx="3816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Κεφαλή με πολλά </a:t>
            </a:r>
            <a:r>
              <a:rPr lang="el-GR" sz="2400" dirty="0" err="1">
                <a:latin typeface="+mn-lt"/>
              </a:rPr>
              <a:t>κενοτόπια</a:t>
            </a:r>
            <a:endParaRPr lang="el-GR" sz="2400" dirty="0">
              <a:latin typeface="+mn-lt"/>
            </a:endParaRPr>
          </a:p>
        </p:txBody>
      </p:sp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133600"/>
            <a:ext cx="35433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4211638" y="1484313"/>
            <a:ext cx="4681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Σπασμένος αυχένας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133600"/>
            <a:ext cx="4741863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614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Μεγάλος </a:t>
            </a:r>
            <a:r>
              <a:rPr lang="el-GR" dirty="0" smtClean="0"/>
              <a:t>αυχένας</a:t>
            </a:r>
            <a:endParaRPr lang="el-GR" dirty="0"/>
          </a:p>
        </p:txBody>
      </p:sp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492375"/>
            <a:ext cx="37433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492375"/>
            <a:ext cx="35893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860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Κυτταροπλασματικό</a:t>
            </a:r>
            <a:r>
              <a:rPr lang="el-GR" dirty="0"/>
              <a:t> </a:t>
            </a:r>
            <a:r>
              <a:rPr lang="el-GR" dirty="0" smtClean="0"/>
              <a:t>υπόλοιπο</a:t>
            </a:r>
            <a:endParaRPr lang="el-GR" dirty="0"/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989138"/>
            <a:ext cx="34559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989138"/>
            <a:ext cx="32829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256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</a:t>
            </a:r>
            <a:endParaRPr lang="el-GR" dirty="0"/>
          </a:p>
        </p:txBody>
      </p:sp>
      <p:pic>
        <p:nvPicPr>
          <p:cNvPr id="5" name="4 - Θέση περιεχομένου" descr="2014-05-15 20.00.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196752"/>
            <a:ext cx="6240529" cy="4680397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323528" y="5949280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αυχένα</a:t>
            </a:r>
            <a:endParaRPr lang="el-GR" dirty="0"/>
          </a:p>
        </p:txBody>
      </p:sp>
      <p:pic>
        <p:nvPicPr>
          <p:cNvPr id="6" name="5 - Θέση περιεχομένου" descr="2014-05-15 20.04.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124744"/>
            <a:ext cx="6240528" cy="4680396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  <p:sp>
        <p:nvSpPr>
          <p:cNvPr id="7" name="Ορθογώνιο 8"/>
          <p:cNvSpPr/>
          <p:nvPr/>
        </p:nvSpPr>
        <p:spPr>
          <a:xfrm>
            <a:off x="323528" y="5949280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 και ουράς</a:t>
            </a:r>
            <a:endParaRPr lang="el-GR" dirty="0"/>
          </a:p>
        </p:txBody>
      </p:sp>
      <p:pic>
        <p:nvPicPr>
          <p:cNvPr id="5" name="4 - Θέση περιεχομένου" descr="2014-05-15 20.07.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1791" y="1196975"/>
            <a:ext cx="6312537" cy="4734403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395536" y="602128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</a:t>
            </a:r>
            <a:endParaRPr lang="el-GR" dirty="0"/>
          </a:p>
        </p:txBody>
      </p:sp>
      <p:pic>
        <p:nvPicPr>
          <p:cNvPr id="5" name="4 - Θέση περιεχομένου" descr="2014-05-15 20.08.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1791" y="1196975"/>
            <a:ext cx="6384545" cy="4788409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323528" y="602128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sz="4400" dirty="0" smtClean="0"/>
              <a:t>Ανωμαλίες κεφαλής, ουράς και αυχένα</a:t>
            </a:r>
            <a:endParaRPr lang="el-GR" sz="4400" dirty="0"/>
          </a:p>
        </p:txBody>
      </p:sp>
      <p:pic>
        <p:nvPicPr>
          <p:cNvPr id="5" name="4 - Θέση περιεχομένου" descr="2014-05-15 20.09.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340768"/>
            <a:ext cx="6456552" cy="4842414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251520" y="6237312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αυχένα</a:t>
            </a:r>
            <a:endParaRPr lang="el-GR" dirty="0"/>
          </a:p>
        </p:txBody>
      </p:sp>
      <p:pic>
        <p:nvPicPr>
          <p:cNvPr id="6" name="5 - Θέση περιεχομένου" descr="2014-05-15 20.04.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124744"/>
            <a:ext cx="6240528" cy="4680396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7" name="Ορθογώνιο 8"/>
          <p:cNvSpPr/>
          <p:nvPr/>
        </p:nvSpPr>
        <p:spPr>
          <a:xfrm>
            <a:off x="323528" y="5949280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Στάδια βασικής ανάλυσης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547664" y="1052736"/>
            <a:ext cx="730885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Συλλογή </a:t>
            </a:r>
            <a:r>
              <a:rPr lang="el-GR" sz="2400" dirty="0" smtClean="0">
                <a:latin typeface="+mn-lt"/>
              </a:rPr>
              <a:t>δείγματος,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Προσδιορισμός φυσικών </a:t>
            </a:r>
            <a:r>
              <a:rPr lang="el-GR" sz="2400" dirty="0" smtClean="0">
                <a:latin typeface="+mn-lt"/>
              </a:rPr>
              <a:t>χαρακτήρων,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Προσδιορισμός της κινητικότητας των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Προσδιορισμός της ζωτικότητας των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Εκτίμηση συσσωρεύσεων και </a:t>
            </a:r>
            <a:r>
              <a:rPr lang="el-GR" sz="2400" dirty="0" smtClean="0">
                <a:latin typeface="+mn-lt"/>
              </a:rPr>
              <a:t>συγκολλήσεων,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Αναζήτηση μικροοργανισμών και </a:t>
            </a:r>
            <a:r>
              <a:rPr lang="el-GR" sz="2400" dirty="0" smtClean="0">
                <a:latin typeface="+mn-lt"/>
              </a:rPr>
              <a:t>ερυθρών,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Μέτρηση αριθμού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Προσδιορισμός της μορφολογίας των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Μέτρηση στρογγυλών κυττάρων και </a:t>
            </a:r>
            <a:r>
              <a:rPr lang="el-GR" sz="2400" dirty="0" smtClean="0">
                <a:latin typeface="+mn-lt"/>
              </a:rPr>
              <a:t>πυοσφαιρίων.</a:t>
            </a:r>
            <a:endParaRPr lang="el-GR" sz="2400" dirty="0">
              <a:latin typeface="+mn-lt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199255" y="2312676"/>
            <a:ext cx="108667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Μέσα στην 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1</a:t>
            </a:r>
            <a:r>
              <a:rPr lang="el-GR" sz="2200" baseline="30000" dirty="0">
                <a:latin typeface="+mn-lt"/>
              </a:rPr>
              <a:t>η</a:t>
            </a:r>
            <a:r>
              <a:rPr lang="el-GR" sz="2200" dirty="0">
                <a:latin typeface="+mn-lt"/>
              </a:rPr>
              <a:t> ώρα</a:t>
            </a:r>
          </a:p>
        </p:txBody>
      </p:sp>
      <p:sp>
        <p:nvSpPr>
          <p:cNvPr id="5" name="Αριστερή αγκύλη 4"/>
          <p:cNvSpPr/>
          <p:nvPr/>
        </p:nvSpPr>
        <p:spPr>
          <a:xfrm>
            <a:off x="1285932" y="1079105"/>
            <a:ext cx="432048" cy="3744416"/>
          </a:xfrm>
          <a:prstGeom prst="leftBracket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62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 και ουράς</a:t>
            </a:r>
            <a:endParaRPr lang="el-GR" dirty="0"/>
          </a:p>
        </p:txBody>
      </p:sp>
      <p:pic>
        <p:nvPicPr>
          <p:cNvPr id="5" name="4 - Θέση περιεχομένου" descr="2014-05-15 20.07.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1791" y="1196975"/>
            <a:ext cx="6312537" cy="4734403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395536" y="602128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Ανωμαλίες κεφαλής</a:t>
            </a:r>
            <a:endParaRPr lang="el-GR" dirty="0"/>
          </a:p>
        </p:txBody>
      </p:sp>
      <p:pic>
        <p:nvPicPr>
          <p:cNvPr id="5" name="4 - Θέση περιεχομένου" descr="2014-05-15 20.08.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1791" y="1196975"/>
            <a:ext cx="6384545" cy="4788409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323528" y="602128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sz="4400" dirty="0" smtClean="0"/>
              <a:t>Ανωμαλίες κεφαλής, ουράς και αυχένα</a:t>
            </a:r>
            <a:endParaRPr lang="el-GR" sz="4400" dirty="0"/>
          </a:p>
        </p:txBody>
      </p:sp>
      <p:pic>
        <p:nvPicPr>
          <p:cNvPr id="5" name="4 - Θέση περιεχομένου" descr="2014-05-15 20.09.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340768"/>
            <a:ext cx="6456552" cy="4842414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  <p:sp>
        <p:nvSpPr>
          <p:cNvPr id="6" name="Ορθογώνιο 8"/>
          <p:cNvSpPr/>
          <p:nvPr/>
        </p:nvSpPr>
        <p:spPr>
          <a:xfrm>
            <a:off x="251520" y="6237312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0801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Συγκολλήσεις - </a:t>
            </a:r>
            <a:r>
              <a:rPr lang="el-GR" dirty="0" smtClean="0"/>
              <a:t>Συσσωρεύσεις</a:t>
            </a:r>
            <a:endParaRPr lang="el-GR" dirty="0"/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39750" y="3716338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Ο τρόπος διαχωρισμού τους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09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συγκολλήσεων και </a:t>
            </a:r>
            <a:r>
              <a:rPr lang="el-GR" dirty="0" smtClean="0"/>
              <a:t>συσσωρεύσεων</a:t>
            </a:r>
            <a:endParaRPr lang="el-GR" dirty="0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30791" y="1412776"/>
            <a:ext cx="5400599" cy="533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Συγκολλήσεις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n-US" sz="2400" dirty="0">
                <a:latin typeface="+mn-lt"/>
              </a:rPr>
              <a:t>H </a:t>
            </a:r>
            <a:r>
              <a:rPr lang="el-GR" sz="2400" dirty="0">
                <a:latin typeface="+mn-lt"/>
              </a:rPr>
              <a:t>ένωση των σπερματοζωαρίων λόγω αντισωμάτων στο σπερματικό ή κολπικό υγρό.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Τα αντισώματα αυτά ονομάζονται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αντισπερματικά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αντισώματα</a:t>
            </a:r>
            <a:r>
              <a:rPr lang="el-GR" sz="2400" dirty="0">
                <a:latin typeface="+mn-lt"/>
              </a:rPr>
              <a:t> και πρέπει να είναι λιγότερα από 10%.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Συσσωρεύσεις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Πρόκειται για την ένωση των σπερματοζωαρίων λόγω μηχανικών αιτίων (</a:t>
            </a:r>
            <a:r>
              <a:rPr lang="el-GR" sz="2400" dirty="0" err="1">
                <a:latin typeface="+mn-lt"/>
              </a:rPr>
              <a:t>βλέννη</a:t>
            </a:r>
            <a:r>
              <a:rPr lang="el-GR" sz="2400" dirty="0">
                <a:latin typeface="+mn-lt"/>
              </a:rPr>
              <a:t>, σύγκρουση σπερματοζωαρίων λόγω μεγάλου αριθμού </a:t>
            </a:r>
            <a:r>
              <a:rPr lang="el-GR" sz="2400" dirty="0" smtClean="0">
                <a:latin typeface="+mn-lt"/>
              </a:rPr>
              <a:t>κ.α</a:t>
            </a:r>
            <a:r>
              <a:rPr lang="el-GR" sz="2400" dirty="0">
                <a:latin typeface="+mn-lt"/>
              </a:rPr>
              <a:t>.)</a:t>
            </a:r>
          </a:p>
        </p:txBody>
      </p:sp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0791" y="1797868"/>
            <a:ext cx="2447925" cy="17684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597150" y="3711866"/>
            <a:ext cx="3535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/>
              <a:t>Συγκολλήσεις σπερματοζωαρίων</a:t>
            </a:r>
          </a:p>
        </p:txBody>
      </p:sp>
      <p:pic>
        <p:nvPicPr>
          <p:cNvPr id="7" name="6 - Εικόνα"/>
          <p:cNvPicPr/>
          <p:nvPr/>
        </p:nvPicPr>
        <p:blipFill rotWithShape="1">
          <a:blip r:embed="rId4" cstate="print"/>
          <a:srcRect t="6301"/>
          <a:stretch/>
        </p:blipFill>
        <p:spPr bwMode="auto">
          <a:xfrm>
            <a:off x="5724128" y="4081198"/>
            <a:ext cx="3319184" cy="220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  <p:sp>
        <p:nvSpPr>
          <p:cNvPr id="8" name="Ορθογώνιο 8"/>
          <p:cNvSpPr/>
          <p:nvPr/>
        </p:nvSpPr>
        <p:spPr>
          <a:xfrm>
            <a:off x="5940152" y="6237312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xmlns="" val="30329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Τα </a:t>
            </a:r>
            <a:r>
              <a:rPr lang="el-GR" dirty="0" err="1"/>
              <a:t>αντισπερματικά</a:t>
            </a:r>
            <a:r>
              <a:rPr lang="el-GR" dirty="0"/>
              <a:t> </a:t>
            </a:r>
            <a:r>
              <a:rPr lang="el-GR" dirty="0" smtClean="0"/>
              <a:t>αντισώματα</a:t>
            </a:r>
            <a:endParaRPr lang="el-GR" dirty="0"/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87016" y="1065474"/>
            <a:ext cx="8856984" cy="573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+mn-lt"/>
              </a:rPr>
              <a:t>T</a:t>
            </a:r>
            <a:r>
              <a:rPr lang="el-GR" sz="2400" dirty="0">
                <a:latin typeface="+mn-lt"/>
              </a:rPr>
              <a:t>α </a:t>
            </a:r>
            <a:r>
              <a:rPr lang="el-GR" sz="2400" b="1" dirty="0" err="1">
                <a:latin typeface="+mn-lt"/>
              </a:rPr>
              <a:t>αντισπερματικά</a:t>
            </a:r>
            <a:r>
              <a:rPr lang="el-GR" sz="2400" b="1" dirty="0">
                <a:latin typeface="+mn-lt"/>
              </a:rPr>
              <a:t> αντισώματα</a:t>
            </a:r>
            <a:r>
              <a:rPr lang="el-GR" sz="2400" dirty="0">
                <a:latin typeface="+mn-lt"/>
              </a:rPr>
              <a:t> παράγονται στον άνδρα ή στην γυναίκα και δρουν εναντίον των σπερματοζωαρίων τα οποία αναγνωρίζουν ως ξένες ουσίες (αντιγόνα). </a:t>
            </a:r>
            <a:endParaRPr lang="en-US"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Πρόκειται για αντισώματα της τάξεως των </a:t>
            </a:r>
            <a:r>
              <a:rPr lang="el-GR" sz="2400" b="1" dirty="0">
                <a:latin typeface="+mn-lt"/>
              </a:rPr>
              <a:t>Ι</a:t>
            </a:r>
            <a:r>
              <a:rPr lang="en-US" sz="2400" b="1" dirty="0" err="1">
                <a:latin typeface="+mn-lt"/>
              </a:rPr>
              <a:t>gA</a:t>
            </a:r>
            <a:r>
              <a:rPr lang="el-GR" sz="2400" b="1" dirty="0">
                <a:latin typeface="+mn-lt"/>
              </a:rPr>
              <a:t> και </a:t>
            </a:r>
            <a:r>
              <a:rPr lang="en-US" sz="2400" b="1" dirty="0" err="1">
                <a:latin typeface="+mn-lt"/>
              </a:rPr>
              <a:t>IgG</a:t>
            </a:r>
            <a:r>
              <a:rPr lang="el-GR" sz="2400" dirty="0">
                <a:latin typeface="+mn-lt"/>
              </a:rPr>
              <a:t>. </a:t>
            </a:r>
            <a:r>
              <a:rPr lang="en-US" sz="2400" dirty="0">
                <a:latin typeface="+mn-lt"/>
              </a:rPr>
              <a:t>T</a:t>
            </a:r>
            <a:r>
              <a:rPr lang="el-GR" sz="2400" dirty="0">
                <a:latin typeface="+mn-lt"/>
              </a:rPr>
              <a:t>α αντισώματα αυτά είναι ενωμένα στην κεφαλή ή στον αυχένα των σπερματοζωαρίων και προκαλούν την συγκόλληση των σπερματοζωαρίων μεταξύ τους. </a:t>
            </a:r>
            <a:endParaRPr lang="en-US"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Η συγκόλληση αυτή είναι ορατή στο μικροσκόπιο και </a:t>
            </a:r>
            <a:r>
              <a:rPr lang="el-GR" sz="2400" b="1" dirty="0">
                <a:latin typeface="+mn-lt"/>
              </a:rPr>
              <a:t>μειώνει την γονιμότητα</a:t>
            </a:r>
            <a:r>
              <a:rPr lang="el-GR" sz="2400" dirty="0">
                <a:latin typeface="+mn-lt"/>
              </a:rPr>
              <a:t> του άνδρα. 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Ο προσδιορισμός τους μπορεί να γίνει με </a:t>
            </a:r>
            <a:r>
              <a:rPr lang="el-GR" sz="2400" b="1" dirty="0">
                <a:latin typeface="+mn-lt"/>
              </a:rPr>
              <a:t>άμεση</a:t>
            </a:r>
            <a:r>
              <a:rPr lang="el-GR" sz="2400" dirty="0">
                <a:latin typeface="+mn-lt"/>
              </a:rPr>
              <a:t> ή </a:t>
            </a:r>
            <a:r>
              <a:rPr lang="el-GR" sz="2400" b="1" dirty="0">
                <a:latin typeface="+mn-lt"/>
              </a:rPr>
              <a:t>έμμεση μέτρηση</a:t>
            </a:r>
            <a:r>
              <a:rPr lang="el-GR" sz="2400" dirty="0">
                <a:latin typeface="+mn-lt"/>
              </a:rPr>
              <a:t>. </a:t>
            </a:r>
            <a:endParaRPr lang="en-US" sz="24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Η άμεση μέτρηση γίνεται στο σπέρμα και η έμμεση στον ορό του άνδρα ή της συντρόφου.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3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Η μέθοδος προσδιορισμού των </a:t>
            </a:r>
            <a:r>
              <a:rPr lang="el-GR" dirty="0" err="1"/>
              <a:t>αντισπερματικών</a:t>
            </a:r>
            <a:r>
              <a:rPr lang="el-GR" dirty="0"/>
              <a:t> </a:t>
            </a:r>
            <a:r>
              <a:rPr lang="el-GR" dirty="0" smtClean="0"/>
              <a:t>αντισωμάτων</a:t>
            </a:r>
            <a:endParaRPr lang="el-GR" dirty="0"/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252538" y="1484784"/>
            <a:ext cx="84248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Ελέγχεται χωριστά η παρουσία των </a:t>
            </a:r>
            <a:r>
              <a:rPr lang="en-US" sz="2200" dirty="0" err="1">
                <a:latin typeface="+mn-lt"/>
              </a:rPr>
              <a:t>IgG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>
                <a:latin typeface="+mn-lt"/>
              </a:rPr>
              <a:t>και </a:t>
            </a:r>
            <a:r>
              <a:rPr lang="en-US" sz="2200" dirty="0" err="1">
                <a:latin typeface="+mn-lt"/>
              </a:rPr>
              <a:t>IgA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 err="1">
                <a:latin typeface="+mn-lt"/>
              </a:rPr>
              <a:t>αντισπερματικών</a:t>
            </a:r>
            <a:r>
              <a:rPr lang="el-GR" sz="2200" dirty="0">
                <a:latin typeface="+mn-lt"/>
              </a:rPr>
              <a:t> αντισωμάτων.</a:t>
            </a:r>
          </a:p>
        </p:txBody>
      </p:sp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252538" y="2243637"/>
            <a:ext cx="8639868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25000"/>
              </a:lnSpc>
              <a:spcBef>
                <a:spcPct val="30000"/>
              </a:spcBef>
            </a:pPr>
            <a:r>
              <a:rPr lang="el-GR" sz="2200" dirty="0">
                <a:latin typeface="+mn-lt"/>
              </a:rPr>
              <a:t>Ελέγχουμε το ποσοστό των ζωηρώς κινούμενων σπερματοζωαρίων που είναι κολλημένα πάνω σε μπίλιες στο κεφάλι ή στον αυχένα. </a:t>
            </a:r>
          </a:p>
          <a:p>
            <a:pPr algn="just">
              <a:lnSpc>
                <a:spcPct val="125000"/>
              </a:lnSpc>
              <a:spcBef>
                <a:spcPct val="30000"/>
              </a:spcBef>
            </a:pPr>
            <a:r>
              <a:rPr lang="el-GR" sz="2200" dirty="0">
                <a:latin typeface="+mn-lt"/>
              </a:rPr>
              <a:t>Μετράμε 200 σπερματοζωάρια και υπολογίζουμε το ποσοστό τους. </a:t>
            </a:r>
          </a:p>
          <a:p>
            <a:pPr algn="just">
              <a:lnSpc>
                <a:spcPct val="125000"/>
              </a:lnSpc>
              <a:spcBef>
                <a:spcPct val="30000"/>
              </a:spcBef>
            </a:pPr>
            <a:r>
              <a:rPr lang="el-GR" sz="2200" dirty="0">
                <a:latin typeface="+mn-lt"/>
              </a:rPr>
              <a:t>Σημειώνουμε που βρίσκονται οι συγκολλήσεις (αυχένα ή ουρά).</a:t>
            </a: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252538" y="4318394"/>
            <a:ext cx="8569200" cy="25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200" dirty="0">
                <a:latin typeface="+mn-lt"/>
              </a:rPr>
              <a:t>Ανάλογα με τον αριθμό των συγκολλημένων σπερματοζωαρίων η απάντηση των </a:t>
            </a:r>
            <a:r>
              <a:rPr lang="el-GR" sz="2200" dirty="0" err="1">
                <a:latin typeface="+mn-lt"/>
              </a:rPr>
              <a:t>αντισπερματικών</a:t>
            </a:r>
            <a:r>
              <a:rPr lang="el-GR" sz="2200" dirty="0">
                <a:latin typeface="+mn-lt"/>
              </a:rPr>
              <a:t> αντισωμάτων ερμηνεύεται ως εξής: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200" b="1" dirty="0">
                <a:latin typeface="+mn-lt"/>
              </a:rPr>
              <a:t>&lt; 10%:</a:t>
            </a:r>
            <a:r>
              <a:rPr lang="el-GR" sz="2200" dirty="0">
                <a:latin typeface="+mn-lt"/>
              </a:rPr>
              <a:t> Αρνητικό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200" b="1" dirty="0">
                <a:latin typeface="+mn-lt"/>
              </a:rPr>
              <a:t>10 – 39%:</a:t>
            </a:r>
            <a:r>
              <a:rPr lang="el-GR" sz="2200" dirty="0">
                <a:latin typeface="+mn-lt"/>
              </a:rPr>
              <a:t> Υπάρχει πιθανότητα </a:t>
            </a:r>
            <a:r>
              <a:rPr lang="el-GR" sz="2200" dirty="0" err="1">
                <a:latin typeface="+mn-lt"/>
              </a:rPr>
              <a:t>υπογονιμότητας</a:t>
            </a:r>
            <a:r>
              <a:rPr lang="el-GR" sz="2200" dirty="0">
                <a:latin typeface="+mn-lt"/>
              </a:rPr>
              <a:t> ανοσολογικής αιτίας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200" b="1" dirty="0">
                <a:latin typeface="+mn-lt"/>
              </a:rPr>
              <a:t>&gt; 40%:</a:t>
            </a:r>
            <a:r>
              <a:rPr lang="el-GR" sz="2200" dirty="0">
                <a:latin typeface="+mn-lt"/>
              </a:rPr>
              <a:t> Μεγάλη πιθανότητα </a:t>
            </a:r>
            <a:r>
              <a:rPr lang="el-GR" sz="2200" dirty="0" err="1">
                <a:latin typeface="+mn-lt"/>
              </a:rPr>
              <a:t>υπογονιμότητας</a:t>
            </a:r>
            <a:r>
              <a:rPr lang="el-GR" sz="2200" dirty="0">
                <a:latin typeface="+mn-lt"/>
              </a:rPr>
              <a:t> ανοσολογικής αιτιολογίας.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7006101" y="6447442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675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229600" cy="1207343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</a:t>
            </a:r>
            <a:r>
              <a:rPr lang="el-GR" dirty="0" err="1"/>
              <a:t>αντισπερματικών</a:t>
            </a:r>
            <a:r>
              <a:rPr lang="el-GR" dirty="0"/>
              <a:t> </a:t>
            </a:r>
            <a:r>
              <a:rPr lang="el-GR" dirty="0" smtClean="0"/>
              <a:t>αντισωμάτων</a:t>
            </a:r>
            <a:endParaRPr lang="el-GR" dirty="0"/>
          </a:p>
        </p:txBody>
      </p:sp>
      <p:sp>
        <p:nvSpPr>
          <p:cNvPr id="55309" name="Text Box 17"/>
          <p:cNvSpPr txBox="1">
            <a:spLocks noChangeArrowheads="1"/>
          </p:cNvSpPr>
          <p:nvPr/>
        </p:nvSpPr>
        <p:spPr bwMode="auto">
          <a:xfrm>
            <a:off x="179512" y="1332674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Άμεσος προσδιορισμός με την μέθοδο </a:t>
            </a:r>
            <a:r>
              <a:rPr lang="en-US" sz="2400" u="sng" dirty="0" err="1">
                <a:latin typeface="+mn-lt"/>
              </a:rPr>
              <a:t>SpermMAR</a:t>
            </a:r>
            <a:r>
              <a:rPr lang="en-US" sz="2400" u="sng" dirty="0">
                <a:latin typeface="+mn-lt"/>
              </a:rPr>
              <a:t> </a:t>
            </a:r>
            <a:r>
              <a:rPr lang="el-GR" sz="2400" u="sng" dirty="0">
                <a:latin typeface="+mn-lt"/>
              </a:rPr>
              <a:t>για αναζήτηση </a:t>
            </a:r>
            <a:r>
              <a:rPr lang="en-US" sz="2400" u="sng" dirty="0" err="1">
                <a:latin typeface="+mn-lt"/>
              </a:rPr>
              <a:t>IgG</a:t>
            </a:r>
            <a:endParaRPr lang="el-GR" sz="2400" u="sng" dirty="0">
              <a:latin typeface="+mn-lt"/>
            </a:endParaRPr>
          </a:p>
        </p:txBody>
      </p:sp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0" y="1925788"/>
            <a:ext cx="338455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10"/>
          <p:cNvSpPr txBox="1">
            <a:spLocks noChangeArrowheads="1"/>
          </p:cNvSpPr>
          <p:nvPr/>
        </p:nvSpPr>
        <p:spPr bwMode="auto">
          <a:xfrm>
            <a:off x="3923929" y="1989138"/>
            <a:ext cx="4203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Προσθέτουμε 10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>
                <a:latin typeface="+mn-lt"/>
              </a:rPr>
              <a:t>σπέρματος σε μία </a:t>
            </a:r>
            <a:r>
              <a:rPr lang="el-GR" sz="2400" dirty="0" err="1">
                <a:latin typeface="+mn-lt"/>
              </a:rPr>
              <a:t>αντικειμενοφόρο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πλάκα.</a:t>
            </a:r>
            <a:endParaRPr lang="el-GR" sz="2400" dirty="0">
              <a:latin typeface="+mn-lt"/>
            </a:endParaRPr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33" y="2986822"/>
            <a:ext cx="33829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3923929" y="3141663"/>
            <a:ext cx="28083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Προσθέτουμε 10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 err="1" smtClean="0">
                <a:latin typeface="+mn-lt"/>
              </a:rPr>
              <a:t>ανοσοσφαιριδίων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5530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289674"/>
            <a:ext cx="951700" cy="668706"/>
          </a:xfrm>
          <a:prstGeom prst="rect">
            <a:avLst/>
          </a:prstGeom>
          <a:noFill/>
          <a:ln w="28575">
            <a:solidFill>
              <a:srgbClr val="9B0000"/>
            </a:solidFill>
            <a:miter lim="800000"/>
            <a:headEnd/>
            <a:tailEnd/>
          </a:ln>
        </p:spPr>
      </p:pic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7" y="4250803"/>
            <a:ext cx="3529012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Text Box 13"/>
          <p:cNvSpPr txBox="1">
            <a:spLocks noChangeArrowheads="1"/>
          </p:cNvSpPr>
          <p:nvPr/>
        </p:nvSpPr>
        <p:spPr bwMode="auto">
          <a:xfrm>
            <a:off x="3923929" y="4149725"/>
            <a:ext cx="28083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Προσθέτουμε 10 μ</a:t>
            </a:r>
            <a:r>
              <a:rPr lang="en-US" sz="2400" dirty="0">
                <a:latin typeface="+mn-lt"/>
              </a:rPr>
              <a:t>l </a:t>
            </a:r>
            <a:r>
              <a:rPr lang="el-GR" sz="2400" dirty="0" err="1">
                <a:latin typeface="+mn-lt"/>
              </a:rPr>
              <a:t>αντιορού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αντι</a:t>
            </a:r>
            <a:r>
              <a:rPr lang="el-GR" sz="2400" dirty="0">
                <a:latin typeface="+mn-lt"/>
              </a:rPr>
              <a:t>-</a:t>
            </a:r>
            <a:r>
              <a:rPr lang="en-US" sz="2400" dirty="0" err="1">
                <a:latin typeface="+mn-lt"/>
              </a:rPr>
              <a:t>IgG</a:t>
            </a:r>
            <a:r>
              <a:rPr lang="en-US" sz="2400" dirty="0" smtClean="0">
                <a:latin typeface="+mn-lt"/>
              </a:rPr>
              <a:t>)</a:t>
            </a:r>
            <a:r>
              <a:rPr lang="el-GR" sz="2400" dirty="0">
                <a:latin typeface="+mn-lt"/>
              </a:rPr>
              <a:t>.</a:t>
            </a:r>
          </a:p>
        </p:txBody>
      </p:sp>
      <p:pic>
        <p:nvPicPr>
          <p:cNvPr id="5530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0380" y="4370708"/>
            <a:ext cx="917576" cy="350838"/>
          </a:xfrm>
          <a:prstGeom prst="rect">
            <a:avLst/>
          </a:prstGeom>
          <a:noFill/>
          <a:ln w="28575">
            <a:solidFill>
              <a:srgbClr val="9B0000"/>
            </a:solidFill>
            <a:miter lim="800000"/>
            <a:headEnd/>
            <a:tailEnd/>
          </a:ln>
        </p:spPr>
      </p:pic>
      <p:pic>
        <p:nvPicPr>
          <p:cNvPr id="5530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90305"/>
            <a:ext cx="34559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Text Box 15"/>
          <p:cNvSpPr txBox="1">
            <a:spLocks noChangeArrowheads="1"/>
          </p:cNvSpPr>
          <p:nvPr/>
        </p:nvSpPr>
        <p:spPr bwMode="auto">
          <a:xfrm>
            <a:off x="3923928" y="5300663"/>
            <a:ext cx="51890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Ελέγχουμε στο μικροσκόπιο αντίθετης φάσης αν συγκολλήθηκαν τα κινούμενα σπερματοζωάρια μετά 10 </a:t>
            </a:r>
            <a:r>
              <a:rPr lang="en-US" sz="2400" dirty="0" smtClean="0">
                <a:latin typeface="+mn-lt"/>
              </a:rPr>
              <a:t>min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509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Άλλα κύτταρα που μπορούν να βρεθούν στο </a:t>
            </a:r>
            <a:r>
              <a:rPr lang="el-GR" dirty="0" smtClean="0"/>
              <a:t>σπέρμα</a:t>
            </a:r>
            <a:endParaRPr lang="el-GR" dirty="0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23529" y="1340768"/>
            <a:ext cx="8640960" cy="533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Μέσα στο σπέρμα μπορεί να υπάρχουν εκτός των σπερματοζωαρίων και άλλα κύτταρα</a:t>
            </a:r>
            <a:r>
              <a:rPr lang="en-US" sz="2400" dirty="0">
                <a:latin typeface="+mn-lt"/>
              </a:rPr>
              <a:t>:</a:t>
            </a:r>
            <a:r>
              <a:rPr lang="el-GR" sz="2400" dirty="0">
                <a:latin typeface="+mn-lt"/>
              </a:rPr>
              <a:t> </a:t>
            </a:r>
            <a:endParaRPr lang="en-US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Άωρα κύτταρα </a:t>
            </a:r>
            <a:r>
              <a:rPr lang="el-GR" sz="2400" dirty="0" err="1">
                <a:latin typeface="+mn-lt"/>
              </a:rPr>
              <a:t>σπερμιογένεσης</a:t>
            </a:r>
            <a:r>
              <a:rPr lang="el-GR" sz="2400" dirty="0">
                <a:latin typeface="+mn-lt"/>
              </a:rPr>
              <a:t> (</a:t>
            </a:r>
            <a:r>
              <a:rPr lang="el-GR" sz="2400" dirty="0" err="1">
                <a:latin typeface="+mn-lt"/>
              </a:rPr>
              <a:t>σπερματογόνια</a:t>
            </a:r>
            <a:r>
              <a:rPr lang="el-GR" sz="2400" dirty="0">
                <a:latin typeface="+mn-lt"/>
              </a:rPr>
              <a:t>, </a:t>
            </a:r>
            <a:r>
              <a:rPr lang="el-GR" sz="2400" dirty="0" err="1">
                <a:latin typeface="+mn-lt"/>
              </a:rPr>
              <a:t>σπερματίδες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Πυοσφαίρια  (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Πυοσπερμία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 </a:t>
            </a:r>
            <a:r>
              <a:rPr lang="el-GR" sz="2400" dirty="0">
                <a:latin typeface="+mn-lt"/>
              </a:rPr>
              <a:t>λοίμωξη του αναπαραγωγικού συστήματος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Μικροοργανισμοί (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Λοίμωξη</a:t>
            </a:r>
            <a:r>
              <a:rPr lang="el-GR" sz="2400" dirty="0">
                <a:latin typeface="+mn-lt"/>
              </a:rPr>
              <a:t> του αναπαραγωγικού συστήματος, π.χ. </a:t>
            </a:r>
            <a:r>
              <a:rPr lang="el-GR" sz="2400" dirty="0" err="1">
                <a:latin typeface="+mn-lt"/>
              </a:rPr>
              <a:t>προστατίδα</a:t>
            </a:r>
            <a:r>
              <a:rPr lang="el-GR" sz="2400" dirty="0">
                <a:latin typeface="+mn-lt"/>
              </a:rPr>
              <a:t>, επιδιδυμίδα, ορχίτιδα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Επιθηλιακά </a:t>
            </a:r>
            <a:r>
              <a:rPr lang="el-GR" sz="2400" dirty="0" smtClean="0">
                <a:latin typeface="+mn-lt"/>
              </a:rPr>
              <a:t>κύτταρα,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Ερυθρά αιμοσφαίρια (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Αιμοσπερμία</a:t>
            </a:r>
            <a:r>
              <a:rPr lang="el-GR" sz="2400" dirty="0" smtClean="0">
                <a:latin typeface="+mn-lt"/>
              </a:rPr>
              <a:t>).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94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52128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Ο ενδοκρινολογικός έλεγχος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961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συλλογή του </a:t>
            </a:r>
            <a:r>
              <a:rPr lang="el-GR" dirty="0" smtClean="0"/>
              <a:t>σπέρματος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67544" y="1412776"/>
            <a:ext cx="8223464" cy="365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Απαιτείται αποχή </a:t>
            </a:r>
            <a:r>
              <a:rPr lang="el-GR" sz="2400" b="1" dirty="0">
                <a:latin typeface="+mn-lt"/>
              </a:rPr>
              <a:t>3 – 4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ημερών,</a:t>
            </a:r>
            <a:endParaRPr lang="el-GR" sz="2400" dirty="0">
              <a:latin typeface="+mn-lt"/>
            </a:endParaRPr>
          </a:p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Γίνεται με αυνανισμό (μετά από στύση) στο εργαστήριο ή στο </a:t>
            </a:r>
            <a:r>
              <a:rPr lang="el-GR" sz="2400" dirty="0" smtClean="0">
                <a:latin typeface="+mn-lt"/>
              </a:rPr>
              <a:t>σπίτι,</a:t>
            </a:r>
            <a:endParaRPr lang="el-GR" sz="2400" dirty="0">
              <a:latin typeface="+mn-lt"/>
            </a:endParaRPr>
          </a:p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Απαραίτητη είναι η </a:t>
            </a:r>
            <a:r>
              <a:rPr lang="el-GR" sz="2400" b="1" dirty="0">
                <a:latin typeface="+mn-lt"/>
              </a:rPr>
              <a:t>καλή καθαριότητα</a:t>
            </a:r>
            <a:r>
              <a:rPr lang="el-GR" sz="2400" dirty="0">
                <a:latin typeface="+mn-lt"/>
              </a:rPr>
              <a:t> της βαλάνου πριν την </a:t>
            </a:r>
            <a:r>
              <a:rPr lang="el-GR" sz="2400" dirty="0" smtClean="0">
                <a:latin typeface="+mn-lt"/>
              </a:rPr>
              <a:t>λήψη,</a:t>
            </a:r>
            <a:endParaRPr lang="el-GR" sz="2400" dirty="0">
              <a:latin typeface="+mn-lt"/>
            </a:endParaRPr>
          </a:p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Η συλλογή του δείγματος γίνεται σε </a:t>
            </a:r>
            <a:r>
              <a:rPr lang="el-GR" sz="2400" b="1" dirty="0">
                <a:latin typeface="+mn-lt"/>
              </a:rPr>
              <a:t>αποστειρωμένο ουροδοχείο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783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βασικός </a:t>
            </a:r>
            <a:r>
              <a:rPr lang="el-GR" dirty="0" err="1"/>
              <a:t>ορμονολογικός</a:t>
            </a:r>
            <a:r>
              <a:rPr lang="el-GR" dirty="0"/>
              <a:t> </a:t>
            </a:r>
            <a:r>
              <a:rPr lang="el-GR" dirty="0" smtClean="0"/>
              <a:t>έλεγχος</a:t>
            </a:r>
            <a:endParaRPr lang="el-GR" dirty="0"/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23850" y="1124744"/>
            <a:ext cx="8640638" cy="555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  <a:spcBef>
                <a:spcPct val="60000"/>
              </a:spcBef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Γοναδοτροπίνες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(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LH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FSH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 : </a:t>
            </a:r>
            <a:r>
              <a:rPr lang="el-GR" sz="2400" dirty="0">
                <a:latin typeface="+mn-lt"/>
              </a:rPr>
              <a:t>Ιδιαίτερα σημαντική είναι η μέτρηση της </a:t>
            </a:r>
            <a:r>
              <a:rPr lang="en-US" sz="2400" dirty="0">
                <a:latin typeface="+mn-lt"/>
              </a:rPr>
              <a:t>FSH </a:t>
            </a:r>
            <a:r>
              <a:rPr lang="el-GR" sz="2400" dirty="0">
                <a:latin typeface="+mn-lt"/>
              </a:rPr>
              <a:t>η οποία είναι αντιστρόφως ανάλογη προς τον αριθμό των σπερματικών </a:t>
            </a:r>
            <a:r>
              <a:rPr lang="el-GR" sz="2400" dirty="0" smtClean="0">
                <a:latin typeface="+mn-lt"/>
              </a:rPr>
              <a:t>σωληναρίων.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60000"/>
              </a:spcBef>
            </a:pPr>
            <a:r>
              <a:rPr lang="el-GR" sz="2400" dirty="0">
                <a:latin typeface="+mn-lt"/>
              </a:rPr>
              <a:t>Ο υψηλός λόγος </a:t>
            </a:r>
            <a:r>
              <a:rPr lang="en-US" sz="2400" dirty="0">
                <a:latin typeface="+mn-lt"/>
              </a:rPr>
              <a:t>LH</a:t>
            </a:r>
            <a:r>
              <a:rPr lang="el-GR" sz="2400" dirty="0">
                <a:latin typeface="+mn-lt"/>
              </a:rPr>
              <a:t>/τεστοστερόνη είναι αρνητικός προγνωστικός δείκτης ως προς την επίτευξη </a:t>
            </a:r>
            <a:r>
              <a:rPr lang="el-GR" sz="2400" dirty="0" err="1">
                <a:latin typeface="+mn-lt"/>
              </a:rPr>
              <a:t>υπογονιμότητας</a:t>
            </a:r>
            <a:r>
              <a:rPr lang="el-GR" sz="2400" dirty="0">
                <a:latin typeface="+mn-lt"/>
              </a:rPr>
              <a:t>.</a:t>
            </a:r>
          </a:p>
          <a:p>
            <a:pPr>
              <a:lnSpc>
                <a:spcPct val="130000"/>
              </a:lnSpc>
              <a:spcBef>
                <a:spcPct val="6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Τεστοστερόνη : </a:t>
            </a:r>
            <a:r>
              <a:rPr lang="el-GR" sz="2400" dirty="0">
                <a:latin typeface="+mn-lt"/>
              </a:rPr>
              <a:t>Προτιμάται η μέτρηση της ελεύθερης τεστοστερόνης. </a:t>
            </a:r>
          </a:p>
          <a:p>
            <a:pPr>
              <a:lnSpc>
                <a:spcPct val="130000"/>
              </a:lnSpc>
              <a:spcBef>
                <a:spcPct val="60000"/>
              </a:spcBef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Προλακτίνη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Μετριέται για τον έλεγχο της υπόφυσης. Επειδή η έκκριση της </a:t>
            </a:r>
            <a:r>
              <a:rPr lang="el-GR" sz="2400" dirty="0" err="1">
                <a:latin typeface="+mn-lt"/>
              </a:rPr>
              <a:t>προλακτίνης</a:t>
            </a:r>
            <a:r>
              <a:rPr lang="el-GR" sz="2400" dirty="0">
                <a:latin typeface="+mn-lt"/>
              </a:rPr>
              <a:t> επηρεάζεται από πολλούς παράγοντες η μέτρηση της πρέπει να γίνεται πολλές </a:t>
            </a:r>
            <a:r>
              <a:rPr lang="el-GR" sz="2400" dirty="0" smtClean="0">
                <a:latin typeface="+mn-lt"/>
              </a:rPr>
              <a:t>φορές.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6338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</a:t>
            </a:r>
            <a:r>
              <a:rPr lang="el-GR" dirty="0" smtClean="0"/>
              <a:t>ειδικός </a:t>
            </a:r>
            <a:r>
              <a:rPr lang="el-GR" dirty="0" err="1"/>
              <a:t>ορμονολογικός</a:t>
            </a:r>
            <a:r>
              <a:rPr lang="el-GR" dirty="0"/>
              <a:t> </a:t>
            </a:r>
            <a:r>
              <a:rPr lang="el-GR" dirty="0" smtClean="0"/>
              <a:t>έλεγχος</a:t>
            </a:r>
            <a:endParaRPr lang="el-GR" dirty="0"/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394192" y="1340768"/>
            <a:ext cx="828116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60000"/>
              </a:spcBef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Ανασταλτίνη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Μεταξύ των </a:t>
            </a:r>
            <a:r>
              <a:rPr lang="el-GR" sz="2400" dirty="0" err="1">
                <a:latin typeface="+mn-lt"/>
              </a:rPr>
              <a:t>ισομορφών</a:t>
            </a:r>
            <a:r>
              <a:rPr lang="el-GR" sz="2400" dirty="0">
                <a:latin typeface="+mn-lt"/>
              </a:rPr>
              <a:t> της </a:t>
            </a:r>
            <a:r>
              <a:rPr lang="el-GR" sz="2400" dirty="0" err="1">
                <a:latin typeface="+mn-lt"/>
              </a:rPr>
              <a:t>ανασταλτίνης</a:t>
            </a:r>
            <a:r>
              <a:rPr lang="el-GR" sz="2400" dirty="0">
                <a:latin typeface="+mn-lt"/>
              </a:rPr>
              <a:t> η </a:t>
            </a:r>
            <a:r>
              <a:rPr lang="el-GR" sz="2400" dirty="0" err="1">
                <a:latin typeface="+mn-lt"/>
              </a:rPr>
              <a:t>ανασταλτίνη</a:t>
            </a:r>
            <a:r>
              <a:rPr lang="el-GR" sz="2400" dirty="0">
                <a:latin typeface="+mn-lt"/>
              </a:rPr>
              <a:t>-β είναι ο πιο ευαίσθητος δείκτης της λειτουργικής ικανότητας των κυττάρων </a:t>
            </a:r>
            <a:r>
              <a:rPr lang="en-US" sz="2400" dirty="0" err="1">
                <a:latin typeface="+mn-lt"/>
              </a:rPr>
              <a:t>Sertoli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και της σπερματογένεσης. </a:t>
            </a:r>
          </a:p>
          <a:p>
            <a:pPr>
              <a:lnSpc>
                <a:spcPct val="120000"/>
              </a:lnSpc>
              <a:spcBef>
                <a:spcPct val="60000"/>
              </a:spcBef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Αντιμυλλεριανή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ορμόνη (ΑΜΗ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 : </a:t>
            </a:r>
            <a:r>
              <a:rPr lang="el-GR" sz="2400" dirty="0">
                <a:latin typeface="+mn-lt"/>
              </a:rPr>
              <a:t>Έχει μεγάλη κλινική αξία, ως ευαίσθητος δείκτης για την ανίχνευση προβλημάτων σε αγόρια εφηβικής ηλικίας.</a:t>
            </a:r>
          </a:p>
          <a:p>
            <a:pPr>
              <a:lnSpc>
                <a:spcPct val="120000"/>
              </a:lnSpc>
              <a:spcBef>
                <a:spcPct val="60000"/>
              </a:spcBef>
            </a:pP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Θυρεοειδικές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ορμόνες : </a:t>
            </a:r>
            <a:r>
              <a:rPr lang="el-GR" sz="2400" dirty="0">
                <a:latin typeface="+mn-lt"/>
              </a:rPr>
              <a:t>Μετρώνται οι </a:t>
            </a:r>
            <a:r>
              <a:rPr lang="el-GR" sz="2400" dirty="0" err="1">
                <a:latin typeface="+mn-lt"/>
              </a:rPr>
              <a:t>θυρεοειδικές</a:t>
            </a:r>
            <a:r>
              <a:rPr lang="el-GR" sz="2400" dirty="0">
                <a:latin typeface="+mn-lt"/>
              </a:rPr>
              <a:t> ορμόνες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T</a:t>
            </a:r>
            <a:r>
              <a:rPr lang="el-GR" sz="2400" b="1" baseline="-25000" dirty="0">
                <a:solidFill>
                  <a:srgbClr val="9B0000"/>
                </a:solidFill>
                <a:latin typeface="+mn-lt"/>
              </a:rPr>
              <a:t>3</a:t>
            </a:r>
            <a:r>
              <a:rPr lang="el-GR" sz="2400" dirty="0">
                <a:latin typeface="+mn-lt"/>
              </a:rPr>
              <a:t> και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T</a:t>
            </a:r>
            <a:r>
              <a:rPr lang="el-GR" sz="2400" b="1" baseline="-25000" dirty="0">
                <a:solidFill>
                  <a:srgbClr val="9B0000"/>
                </a:solidFill>
                <a:latin typeface="+mn-lt"/>
              </a:rPr>
              <a:t>4</a:t>
            </a:r>
            <a:r>
              <a:rPr lang="el-GR" sz="2400" dirty="0">
                <a:latin typeface="+mn-lt"/>
              </a:rPr>
              <a:t> καθώς και η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TSH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αλλά και τα </a:t>
            </a:r>
            <a:r>
              <a:rPr lang="el-GR" sz="2400" dirty="0" err="1">
                <a:latin typeface="+mn-lt"/>
              </a:rPr>
              <a:t>αντιθυρεοειδικά</a:t>
            </a:r>
            <a:r>
              <a:rPr lang="el-GR" sz="2400" dirty="0">
                <a:latin typeface="+mn-lt"/>
              </a:rPr>
              <a:t> αντισώματα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anti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-</a:t>
            </a:r>
            <a:r>
              <a:rPr lang="en-US" sz="2400" b="1" dirty="0" err="1">
                <a:solidFill>
                  <a:srgbClr val="9B0000"/>
                </a:solidFill>
                <a:latin typeface="+mn-lt"/>
              </a:rPr>
              <a:t>Tg</a:t>
            </a:r>
            <a:r>
              <a:rPr lang="en-US" sz="2400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και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anti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-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TPO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.</a:t>
            </a:r>
            <a:endParaRPr lang="el-GR" sz="2400" dirty="0">
              <a:solidFill>
                <a:srgbClr val="9B0000"/>
              </a:solidFill>
              <a:latin typeface="+mn-lt"/>
            </a:endParaRPr>
          </a:p>
          <a:p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891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224136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Ο βιοχημικός έλεγχος του </a:t>
            </a:r>
            <a:r>
              <a:rPr lang="el-GR" dirty="0" smtClean="0"/>
              <a:t>σπέρματος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671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Πότε γίνεται βιοχημικός </a:t>
            </a:r>
            <a:r>
              <a:rPr lang="el-GR" dirty="0" smtClean="0"/>
              <a:t>έλεγχος</a:t>
            </a:r>
            <a:endParaRPr lang="el-GR" dirty="0"/>
          </a:p>
        </p:txBody>
      </p:sp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539750" y="1625752"/>
            <a:ext cx="7744300" cy="356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25000"/>
              </a:lnSpc>
              <a:spcBef>
                <a:spcPct val="40000"/>
              </a:spcBef>
            </a:pPr>
            <a:r>
              <a:rPr lang="el-GR" sz="2400" dirty="0">
                <a:latin typeface="+mn-lt"/>
              </a:rPr>
              <a:t>Όταν υπάρχουν οι κάτωθι </a:t>
            </a:r>
            <a:r>
              <a:rPr lang="el-GR" sz="2400" dirty="0" smtClean="0">
                <a:latin typeface="+mn-lt"/>
              </a:rPr>
              <a:t>παράγοντες :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25000"/>
              </a:lnSpc>
              <a:spcBef>
                <a:spcPct val="40000"/>
              </a:spcBef>
              <a:buFont typeface="+mj-lt"/>
              <a:buAutoNum type="arabicParenR"/>
            </a:pPr>
            <a:r>
              <a:rPr lang="el-GR" sz="2400" dirty="0" smtClean="0">
                <a:latin typeface="+mn-lt"/>
              </a:rPr>
              <a:t>ο </a:t>
            </a:r>
            <a:r>
              <a:rPr lang="el-GR" sz="2400" dirty="0">
                <a:latin typeface="+mn-lt"/>
              </a:rPr>
              <a:t>χαμηλός όγκος σπέρματος (&lt; 2 </a:t>
            </a:r>
            <a:r>
              <a:rPr lang="en-US" sz="2400" dirty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25000"/>
              </a:lnSpc>
              <a:spcBef>
                <a:spcPct val="40000"/>
              </a:spcBef>
              <a:buFont typeface="+mj-lt"/>
              <a:buAutoNum type="arabicParenR"/>
            </a:pPr>
            <a:r>
              <a:rPr lang="el-GR" sz="2400" dirty="0" smtClean="0">
                <a:latin typeface="+mn-lt"/>
              </a:rPr>
              <a:t>ταχεία </a:t>
            </a:r>
            <a:r>
              <a:rPr lang="el-GR" sz="2400" dirty="0">
                <a:latin typeface="+mn-lt"/>
              </a:rPr>
              <a:t>μείωση της κινητικότητας των </a:t>
            </a:r>
            <a:r>
              <a:rPr lang="el-GR" sz="2400" dirty="0" smtClean="0">
                <a:latin typeface="+mn-lt"/>
              </a:rPr>
              <a:t>σπερματοζωαρίων,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25000"/>
              </a:lnSpc>
              <a:spcBef>
                <a:spcPct val="40000"/>
              </a:spcBef>
              <a:buFont typeface="+mj-lt"/>
              <a:buAutoNum type="arabicParenR"/>
            </a:pPr>
            <a:r>
              <a:rPr lang="el-GR" sz="2400" dirty="0" err="1" smtClean="0">
                <a:latin typeface="+mn-lt"/>
              </a:rPr>
              <a:t>Αζωοσπερμία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25000"/>
              </a:lnSpc>
              <a:spcBef>
                <a:spcPct val="40000"/>
              </a:spcBef>
              <a:buFont typeface="+mj-lt"/>
              <a:buAutoNum type="arabicParenR"/>
            </a:pPr>
            <a:r>
              <a:rPr lang="el-GR" sz="2400" dirty="0" smtClean="0">
                <a:latin typeface="+mn-lt"/>
              </a:rPr>
              <a:t>ανεξήγητη </a:t>
            </a:r>
            <a:r>
              <a:rPr lang="el-GR" sz="2400" dirty="0" err="1" smtClean="0">
                <a:latin typeface="+mn-lt"/>
              </a:rPr>
              <a:t>υπογονιμότητα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25000"/>
              </a:lnSpc>
              <a:spcBef>
                <a:spcPct val="40000"/>
              </a:spcBef>
              <a:buFont typeface="+mj-lt"/>
              <a:buAutoNum type="arabicParenR"/>
            </a:pPr>
            <a:r>
              <a:rPr lang="el-GR" sz="2400" dirty="0" smtClean="0">
                <a:latin typeface="+mn-lt"/>
              </a:rPr>
              <a:t>εικόνα </a:t>
            </a:r>
            <a:r>
              <a:rPr lang="el-GR" sz="2400" dirty="0">
                <a:latin typeface="+mn-lt"/>
              </a:rPr>
              <a:t>φλεγμονής στο </a:t>
            </a:r>
            <a:r>
              <a:rPr lang="el-GR" sz="2400" dirty="0" smtClean="0">
                <a:latin typeface="+mn-lt"/>
              </a:rPr>
              <a:t>σπέρμα.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575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Προετοιμασία δείγματος σπέρματος για χημικές </a:t>
            </a:r>
            <a:r>
              <a:rPr lang="el-GR" dirty="0" smtClean="0"/>
              <a:t>αναλύσεις</a:t>
            </a:r>
            <a:endParaRPr lang="el-GR" dirty="0"/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611188" y="2039033"/>
            <a:ext cx="8064500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32000" indent="-432000" defTabSz="179388">
              <a:lnSpc>
                <a:spcPct val="13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Περιμένουμε την ρευστοποίηση του </a:t>
            </a:r>
            <a:r>
              <a:rPr lang="el-GR" sz="2400" dirty="0" smtClean="0">
                <a:latin typeface="+mn-lt"/>
              </a:rPr>
              <a:t>δείγματος,</a:t>
            </a:r>
            <a:endParaRPr lang="en-US" sz="2400" dirty="0">
              <a:latin typeface="+mn-lt"/>
            </a:endParaRPr>
          </a:p>
          <a:p>
            <a:pPr marL="432000" indent="-432000" defTabSz="179388">
              <a:lnSpc>
                <a:spcPct val="13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 err="1">
                <a:latin typeface="+mn-lt"/>
              </a:rPr>
              <a:t>Φυγοκεντρούμε</a:t>
            </a:r>
            <a:r>
              <a:rPr lang="el-GR" sz="2400" dirty="0">
                <a:latin typeface="+mn-lt"/>
              </a:rPr>
              <a:t> στις 3000 στροφές/λεπτό για 15 λεπτά και η λήψη του </a:t>
            </a:r>
            <a:r>
              <a:rPr lang="el-GR" sz="2400" dirty="0" smtClean="0">
                <a:latin typeface="+mn-lt"/>
              </a:rPr>
              <a:t>υπερκείμενου</a:t>
            </a:r>
            <a:r>
              <a:rPr lang="el-GR" sz="2400" dirty="0">
                <a:latin typeface="+mn-lt"/>
              </a:rPr>
              <a:t>,</a:t>
            </a:r>
          </a:p>
          <a:p>
            <a:pPr marL="432000" indent="-432000" defTabSz="179388">
              <a:lnSpc>
                <a:spcPct val="13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Αν η ανάλυση δεν γίνει αμέσως τα δείγματα σπέρματος μπορούν να διατηρηθούν επί μακρόν στους -20</a:t>
            </a:r>
            <a:r>
              <a:rPr lang="en-US" sz="2400" baseline="30000" dirty="0" err="1">
                <a:latin typeface="+mn-lt"/>
              </a:rPr>
              <a:t>o</a:t>
            </a:r>
            <a:r>
              <a:rPr lang="en-US" sz="2400" dirty="0" err="1">
                <a:latin typeface="+mn-lt"/>
              </a:rPr>
              <a:t>C</a:t>
            </a:r>
            <a:r>
              <a:rPr lang="el-GR" sz="2400" dirty="0">
                <a:latin typeface="+mn-lt"/>
              </a:rPr>
              <a:t>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99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Έλεγχος </a:t>
            </a:r>
            <a:r>
              <a:rPr lang="el-GR" dirty="0" smtClean="0"/>
              <a:t>σπερματοζωαρίων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14685" y="1268760"/>
            <a:ext cx="8496944" cy="510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Ακροσίνη</a:t>
            </a:r>
            <a:r>
              <a:rPr lang="el-GR" sz="2400" dirty="0" smtClean="0">
                <a:solidFill>
                  <a:srgbClr val="9B0000"/>
                </a:solidFill>
                <a:latin typeface="+mn-lt"/>
              </a:rPr>
              <a:t>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Πρόκειται για μια </a:t>
            </a:r>
            <a:r>
              <a:rPr lang="el-GR" sz="2400" dirty="0" err="1" smtClean="0">
                <a:latin typeface="+mn-lt"/>
              </a:rPr>
              <a:t>πρωτεϊνάση</a:t>
            </a:r>
            <a:r>
              <a:rPr lang="el-GR" sz="2400" dirty="0" smtClean="0">
                <a:latin typeface="+mn-lt"/>
              </a:rPr>
              <a:t> στο </a:t>
            </a:r>
            <a:r>
              <a:rPr lang="el-GR" sz="2400" dirty="0" err="1" smtClean="0">
                <a:latin typeface="+mn-lt"/>
              </a:rPr>
              <a:t>ακρόσωμα</a:t>
            </a:r>
            <a:r>
              <a:rPr lang="el-GR" sz="2400" dirty="0" smtClean="0">
                <a:latin typeface="+mn-lt"/>
              </a:rPr>
              <a:t> των σπερματοζωαρίων. Είναι απαραίτητη για τη γονιμοποίηση. Βοηθά στην προσκόλληση του σπερματοζωαρίου στη διαφανή ζώνη και τη διείσδυσή του στο ωάριο,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u="sng" dirty="0" smtClean="0">
                <a:latin typeface="+mn-lt"/>
              </a:rPr>
              <a:t>Τιμές αναφοράς</a:t>
            </a:r>
            <a:r>
              <a:rPr lang="el-GR" sz="2400" dirty="0" smtClean="0">
                <a:latin typeface="+mn-lt"/>
              </a:rPr>
              <a:t>: ≥ 25 μ</a:t>
            </a:r>
            <a:r>
              <a:rPr lang="en-US" sz="2400" dirty="0" smtClean="0">
                <a:latin typeface="+mn-lt"/>
              </a:rPr>
              <a:t>IU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 err="1" smtClean="0">
                <a:latin typeface="+mn-lt"/>
              </a:rPr>
              <a:t>ακροσίνη</a:t>
            </a:r>
            <a:r>
              <a:rPr lang="el-GR" sz="2400" dirty="0" smtClean="0">
                <a:latin typeface="+mn-lt"/>
              </a:rPr>
              <a:t> / 100 σπερματοζωάρια. 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Φωσφοκινάση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της κρεατίνης (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CK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Είναι το ένζυμο που παίρνει μέρος στη σύνθεση και μεταφορά ενέργειας στα σπερματοζωάρια, ενισχύοντας την κινητικότητα και την ταχύτητά τους.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u="sng" dirty="0" smtClean="0">
                <a:latin typeface="+mn-lt"/>
              </a:rPr>
              <a:t>Τιμές αναφοράς</a:t>
            </a:r>
            <a:r>
              <a:rPr lang="el-GR" sz="2400" dirty="0" smtClean="0">
                <a:latin typeface="+mn-lt"/>
              </a:rPr>
              <a:t>: ≤ 0,25 μονάδες </a:t>
            </a:r>
            <a:r>
              <a:rPr lang="en-US" sz="2400" dirty="0" smtClean="0">
                <a:latin typeface="+mn-lt"/>
              </a:rPr>
              <a:t>CK</a:t>
            </a:r>
            <a:r>
              <a:rPr lang="el-GR" sz="2400" dirty="0" smtClean="0">
                <a:latin typeface="+mn-lt"/>
              </a:rPr>
              <a:t> / 108 σπερματοζωάρια.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939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Έλεγχος σπερματοζωαρίων </a:t>
            </a:r>
            <a:r>
              <a:rPr lang="el-GR" sz="3200" b="0" dirty="0" smtClean="0"/>
              <a:t>(2 </a:t>
            </a:r>
            <a:r>
              <a:rPr lang="el-GR" sz="3200" b="0" dirty="0"/>
              <a:t>από 2)</a:t>
            </a:r>
            <a:endParaRPr lang="el-GR" dirty="0"/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23528" y="1628800"/>
            <a:ext cx="8496944" cy="36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Ενεργείς ενώσεις οξυγόνου (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ROS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Προέρχονται από τα σπερματοκύτταρα και τα λευκοκύτταρα. Η συγκέντρωση μεγάλων ποσοτήτων </a:t>
            </a:r>
            <a:r>
              <a:rPr lang="en-US" sz="2400" dirty="0" smtClean="0">
                <a:latin typeface="+mn-lt"/>
              </a:rPr>
              <a:t>ROS</a:t>
            </a:r>
            <a:r>
              <a:rPr lang="el-GR" sz="2400" dirty="0" smtClean="0">
                <a:latin typeface="+mn-lt"/>
              </a:rPr>
              <a:t> μπορεί να προκαλέσει αλλαγές στην κυτταρική μεμβράνη και στο </a:t>
            </a:r>
            <a:r>
              <a:rPr lang="en-US" sz="2400" dirty="0" smtClean="0">
                <a:latin typeface="+mn-lt"/>
              </a:rPr>
              <a:t>DNA</a:t>
            </a:r>
            <a:r>
              <a:rPr lang="el-GR" sz="2400" dirty="0" smtClean="0">
                <a:latin typeface="+mn-lt"/>
              </a:rPr>
              <a:t> του σπερματοζωαρίου,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Τριφωσφορική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αδενοσίνη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(ΑΤ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Αποτελεί πηγή ενέργειας απαραίτητη για την κίνηση της ουράς.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39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Έλεγχος </a:t>
            </a:r>
            <a:r>
              <a:rPr lang="el-GR" dirty="0" smtClean="0"/>
              <a:t>επιδιδυμίδας</a:t>
            </a:r>
            <a:endParaRPr lang="el-GR" dirty="0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6734" y="1195202"/>
            <a:ext cx="5195569" cy="549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1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. Ουδέτερη α-</a:t>
            </a:r>
            <a:r>
              <a:rPr lang="el-GR" sz="2200" b="1" dirty="0" err="1">
                <a:solidFill>
                  <a:srgbClr val="9B0000"/>
                </a:solidFill>
                <a:latin typeface="+mn-lt"/>
              </a:rPr>
              <a:t>γλυκοσιδάση</a:t>
            </a:r>
            <a:endParaRPr lang="el-GR" sz="2200" dirty="0">
              <a:solidFill>
                <a:srgbClr val="9B0000"/>
              </a:solidFill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dirty="0">
                <a:latin typeface="+mn-lt"/>
              </a:rPr>
              <a:t>Είναι ο καλύτερος δείκτης λειτουργίας της επιδιδυμίδας. Μειώνεται όταν υπάρχει απόφραξη της </a:t>
            </a:r>
            <a:r>
              <a:rPr lang="el-GR" sz="2200" dirty="0" smtClean="0">
                <a:latin typeface="+mn-lt"/>
              </a:rPr>
              <a:t>επιδιδυμίδας.</a:t>
            </a:r>
            <a:endParaRPr lang="el-GR" sz="22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u="sng" dirty="0">
                <a:latin typeface="+mn-lt"/>
              </a:rPr>
              <a:t>Τιμές αναφοράς</a:t>
            </a:r>
            <a:r>
              <a:rPr lang="el-GR" sz="2200" dirty="0">
                <a:latin typeface="+mn-lt"/>
              </a:rPr>
              <a:t>: ≥ 11 </a:t>
            </a:r>
            <a:r>
              <a:rPr lang="en-US" sz="2200" dirty="0" err="1">
                <a:latin typeface="+mn-lt"/>
              </a:rPr>
              <a:t>mIU</a:t>
            </a:r>
            <a:r>
              <a:rPr lang="el-GR" sz="2200" dirty="0">
                <a:latin typeface="+mn-lt"/>
              </a:rPr>
              <a:t> / εκσπερμάτιση.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2. 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L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-</a:t>
            </a:r>
            <a:r>
              <a:rPr lang="el-GR" sz="2200" b="1" dirty="0" err="1">
                <a:solidFill>
                  <a:srgbClr val="9B0000"/>
                </a:solidFill>
                <a:latin typeface="+mn-lt"/>
              </a:rPr>
              <a:t>καρνιτίνη</a:t>
            </a:r>
            <a:endParaRPr lang="el-GR" sz="2200" dirty="0">
              <a:solidFill>
                <a:srgbClr val="9B0000"/>
              </a:solidFill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dirty="0">
                <a:latin typeface="+mn-lt"/>
              </a:rPr>
              <a:t>Είναι ο φορέας των λιπαρών οξέων στο μιτοχόνδριο των σπερματοζωαρίων τα οποία χρησιμοποιούνται ως πηγή ενέργειας από αυτά. Με τον προσδιορισμό της μπορεί να εντοπισθεί η θέση της τυχόν απόφραξης.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u="sng" dirty="0">
                <a:latin typeface="+mn-lt"/>
              </a:rPr>
              <a:t>Τιμές αναφοράς</a:t>
            </a:r>
            <a:r>
              <a:rPr lang="el-GR" sz="2200" dirty="0">
                <a:latin typeface="+mn-lt"/>
              </a:rPr>
              <a:t>:  100 – 480 </a:t>
            </a:r>
            <a:r>
              <a:rPr lang="en-US" sz="2200" dirty="0">
                <a:latin typeface="+mn-lt"/>
              </a:rPr>
              <a:t>mg</a:t>
            </a:r>
            <a:r>
              <a:rPr lang="el-GR" sz="2200" dirty="0">
                <a:latin typeface="+mn-lt"/>
              </a:rPr>
              <a:t>/</a:t>
            </a:r>
            <a:r>
              <a:rPr lang="en-US" sz="2200" dirty="0" err="1" smtClean="0">
                <a:latin typeface="+mn-lt"/>
              </a:rPr>
              <a:t>dL</a:t>
            </a:r>
            <a:endParaRPr lang="el-GR" sz="2200" dirty="0" smtClean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327131" y="1195202"/>
            <a:ext cx="3771800" cy="2175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3. Η </a:t>
            </a:r>
            <a:r>
              <a:rPr lang="el-GR" sz="2200" b="1" dirty="0" err="1">
                <a:solidFill>
                  <a:srgbClr val="9B0000"/>
                </a:solidFill>
                <a:latin typeface="+mn-lt"/>
              </a:rPr>
              <a:t>γλυκεροφωσφορυλχολίνη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 (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GPC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)</a:t>
            </a:r>
            <a:r>
              <a:rPr lang="el-GR" sz="2200" dirty="0">
                <a:solidFill>
                  <a:srgbClr val="9B0000"/>
                </a:solidFill>
                <a:latin typeface="+mn-lt"/>
              </a:rPr>
              <a:t>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dirty="0">
                <a:latin typeface="+mn-lt"/>
              </a:rPr>
              <a:t>Συμμετέχει στην ωρίμανση των σπερματοζωαρίων.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u="sng" dirty="0">
                <a:latin typeface="+mn-lt"/>
              </a:rPr>
              <a:t>Τιμές αναφοράς</a:t>
            </a:r>
            <a:r>
              <a:rPr lang="el-GR" sz="2200" dirty="0">
                <a:latin typeface="+mn-lt"/>
              </a:rPr>
              <a:t>:  &gt; 650 μ</a:t>
            </a:r>
            <a:r>
              <a:rPr lang="en-US" sz="2200" dirty="0">
                <a:latin typeface="+mn-lt"/>
              </a:rPr>
              <a:t>g</a:t>
            </a:r>
            <a:r>
              <a:rPr lang="el-GR" sz="2200" dirty="0">
                <a:latin typeface="+mn-lt"/>
              </a:rPr>
              <a:t>/</a:t>
            </a:r>
            <a:r>
              <a:rPr lang="en-US" sz="2200" dirty="0" err="1" smtClean="0">
                <a:latin typeface="+mn-lt"/>
              </a:rPr>
              <a:t>mL</a:t>
            </a:r>
            <a:endParaRPr lang="el-GR" sz="2200" dirty="0">
              <a:latin typeface="+mn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1580" y="3487844"/>
            <a:ext cx="2882902" cy="3032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5771580" y="6093296"/>
            <a:ext cx="1656184" cy="4271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5202303" y="1195202"/>
            <a:ext cx="0" cy="5494261"/>
          </a:xfrm>
          <a:prstGeom prst="line">
            <a:avLst/>
          </a:prstGeom>
          <a:ln w="25400">
            <a:solidFill>
              <a:srgbClr val="9B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761462" y="6492875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5520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Έλεγχος σπερματοδόχων κύστεων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987824" y="874824"/>
            <a:ext cx="6156176" cy="598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  <a:spcBef>
                <a:spcPct val="95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1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. Φρουκτόζη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latin typeface="+mn-lt"/>
              </a:rPr>
              <a:t>H</a:t>
            </a:r>
            <a:r>
              <a:rPr lang="el-GR" sz="2400" dirty="0">
                <a:latin typeface="+mn-lt"/>
              </a:rPr>
              <a:t> φρουκτόζη παρέχει την ενέργεια για την κίνηση των σπερματοζωαρίων.  </a:t>
            </a:r>
          </a:p>
          <a:p>
            <a:pPr>
              <a:lnSpc>
                <a:spcPct val="130000"/>
              </a:lnSpc>
            </a:pPr>
            <a:r>
              <a:rPr lang="el-GR" sz="2400" u="sng" dirty="0">
                <a:latin typeface="+mn-lt"/>
              </a:rPr>
              <a:t>Τιμές αναφοράς</a:t>
            </a:r>
            <a:r>
              <a:rPr lang="el-GR" sz="2400" dirty="0">
                <a:latin typeface="+mn-lt"/>
              </a:rPr>
              <a:t>: 150 – 450 </a:t>
            </a:r>
            <a:r>
              <a:rPr lang="en-US" sz="2400" dirty="0">
                <a:latin typeface="+mn-lt"/>
              </a:rPr>
              <a:t>mg</a:t>
            </a:r>
            <a:r>
              <a:rPr lang="el-GR" sz="2400" dirty="0">
                <a:latin typeface="+mn-lt"/>
              </a:rPr>
              <a:t>/</a:t>
            </a:r>
            <a:r>
              <a:rPr lang="en-US" sz="2400" dirty="0" err="1" smtClean="0">
                <a:latin typeface="+mn-lt"/>
              </a:rPr>
              <a:t>dL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ή </a:t>
            </a:r>
            <a:endParaRPr lang="en-US" sz="2400" dirty="0" smtClean="0"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&gt; </a:t>
            </a:r>
            <a:r>
              <a:rPr lang="el-GR" sz="2400" dirty="0">
                <a:latin typeface="+mn-lt"/>
              </a:rPr>
              <a:t>13 μ</a:t>
            </a:r>
            <a:r>
              <a:rPr lang="en-US" sz="2400" dirty="0" err="1">
                <a:latin typeface="+mn-lt"/>
              </a:rPr>
              <a:t>mol</a:t>
            </a:r>
            <a:r>
              <a:rPr lang="el-GR" sz="2400" dirty="0">
                <a:latin typeface="+mn-lt"/>
              </a:rPr>
              <a:t> / </a:t>
            </a:r>
            <a:r>
              <a:rPr lang="el-GR" sz="2400" dirty="0" smtClean="0">
                <a:latin typeface="+mn-lt"/>
              </a:rPr>
              <a:t>εκσπερμάτιση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35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2.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Προσταγλανδίνες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endParaRPr lang="el-GR" sz="2400" dirty="0">
              <a:solidFill>
                <a:srgbClr val="9B0000"/>
              </a:solidFill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l-GR" sz="2400" dirty="0">
                <a:latin typeface="+mn-lt"/>
              </a:rPr>
              <a:t>Οι </a:t>
            </a:r>
            <a:r>
              <a:rPr lang="el-GR" sz="2400" dirty="0" err="1">
                <a:latin typeface="+mn-lt"/>
              </a:rPr>
              <a:t>προσταγλανδίνες</a:t>
            </a:r>
            <a:r>
              <a:rPr lang="el-GR" sz="2400" dirty="0">
                <a:latin typeface="+mn-lt"/>
              </a:rPr>
              <a:t> (</a:t>
            </a:r>
            <a:r>
              <a:rPr lang="en-US" sz="2400" dirty="0">
                <a:latin typeface="+mn-lt"/>
              </a:rPr>
              <a:t>PGE</a:t>
            </a:r>
            <a:r>
              <a:rPr lang="el-GR" sz="2400" dirty="0">
                <a:latin typeface="+mn-lt"/>
              </a:rPr>
              <a:t>1 και </a:t>
            </a:r>
            <a:r>
              <a:rPr lang="en-US" sz="2400" dirty="0">
                <a:latin typeface="+mn-lt"/>
              </a:rPr>
              <a:t>PGE</a:t>
            </a:r>
            <a:r>
              <a:rPr lang="el-GR" sz="2400" dirty="0">
                <a:latin typeface="+mn-lt"/>
              </a:rPr>
              <a:t>2) βοηθούν τη μεταφορά του σπέρματος στο γεννητικό σύστημα της γυναίκας, ενισχύοντας την διείσδυση των σπερματοζωαρίων στην τραχηλική </a:t>
            </a:r>
            <a:r>
              <a:rPr lang="el-GR" sz="2400" dirty="0" err="1">
                <a:latin typeface="+mn-lt"/>
              </a:rPr>
              <a:t>βλέννη</a:t>
            </a:r>
            <a:r>
              <a:rPr lang="el-GR" sz="2400" dirty="0">
                <a:latin typeface="+mn-lt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l-GR" sz="2400" u="sng" dirty="0">
                <a:latin typeface="+mn-lt"/>
              </a:rPr>
              <a:t>Τιμές αναφοράς</a:t>
            </a:r>
            <a:r>
              <a:rPr lang="el-GR" sz="2400" dirty="0">
                <a:latin typeface="+mn-lt"/>
              </a:rPr>
              <a:t>: 30 – 200 μ</a:t>
            </a:r>
            <a:r>
              <a:rPr lang="en-US" sz="2400" dirty="0">
                <a:latin typeface="+mn-lt"/>
              </a:rPr>
              <a:t>g</a:t>
            </a:r>
            <a:r>
              <a:rPr lang="el-GR" sz="2400" dirty="0">
                <a:latin typeface="+mn-lt"/>
              </a:rPr>
              <a:t>/</a:t>
            </a:r>
            <a:r>
              <a:rPr lang="en-US" sz="2400" dirty="0" err="1" smtClean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. </a:t>
            </a:r>
            <a:endParaRPr lang="el-GR" sz="2400" dirty="0">
              <a:latin typeface="+mn-lt"/>
            </a:endParaRPr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2" y="2132856"/>
            <a:ext cx="3015605" cy="3172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5" name="Line 4"/>
          <p:cNvSpPr>
            <a:spLocks noChangeShapeType="1"/>
          </p:cNvSpPr>
          <p:nvPr/>
        </p:nvSpPr>
        <p:spPr bwMode="auto">
          <a:xfrm flipV="1">
            <a:off x="683568" y="3573016"/>
            <a:ext cx="432049" cy="173208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3350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Έλεγχος προστάτη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86002" y="1196752"/>
            <a:ext cx="61561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Ψευδάργυρος (Ζ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n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),</a:t>
            </a:r>
          </a:p>
          <a:p>
            <a:pPr lvl="1"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Σταθεροποιεί τις πρωτεΐνες του σπέρματος.</a:t>
            </a:r>
          </a:p>
          <a:p>
            <a:pPr lvl="1">
              <a:spcBef>
                <a:spcPts val="600"/>
              </a:spcBef>
            </a:pPr>
            <a:r>
              <a:rPr lang="el-GR" sz="2400" u="sng" dirty="0" smtClean="0">
                <a:latin typeface="+mn-lt"/>
              </a:rPr>
              <a:t>Τιμές </a:t>
            </a:r>
            <a:r>
              <a:rPr lang="el-GR" sz="2400" u="sng" dirty="0">
                <a:latin typeface="+mn-lt"/>
              </a:rPr>
              <a:t>αναφοράς</a:t>
            </a:r>
            <a:r>
              <a:rPr lang="el-GR" sz="2400" dirty="0">
                <a:latin typeface="+mn-lt"/>
              </a:rPr>
              <a:t>: &gt; 156 μ</a:t>
            </a:r>
            <a:r>
              <a:rPr lang="en-US" sz="2400" dirty="0">
                <a:latin typeface="+mn-lt"/>
              </a:rPr>
              <a:t>g</a:t>
            </a:r>
            <a:r>
              <a:rPr lang="el-GR" sz="2400" dirty="0">
                <a:latin typeface="+mn-lt"/>
              </a:rPr>
              <a:t> / εκσπερμάτιση.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Κιτρικό οξύ,</a:t>
            </a:r>
          </a:p>
          <a:p>
            <a:pPr lvl="1"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Συντελεί </a:t>
            </a:r>
            <a:r>
              <a:rPr lang="el-GR" sz="2400" dirty="0">
                <a:latin typeface="+mn-lt"/>
              </a:rPr>
              <a:t>στη ρύθμιση του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και χρησιμοποιείται ως δείκτης συμμετοχής του </a:t>
            </a:r>
            <a:r>
              <a:rPr lang="el-GR" sz="2400" dirty="0" smtClean="0">
                <a:latin typeface="+mn-lt"/>
              </a:rPr>
              <a:t>προστάτη.</a:t>
            </a:r>
          </a:p>
          <a:p>
            <a:pPr lvl="1">
              <a:spcBef>
                <a:spcPts val="600"/>
              </a:spcBef>
            </a:pPr>
            <a:r>
              <a:rPr lang="el-GR" sz="2400" u="sng" dirty="0" smtClean="0">
                <a:latin typeface="+mn-lt"/>
              </a:rPr>
              <a:t>Τιμές </a:t>
            </a:r>
            <a:r>
              <a:rPr lang="el-GR" sz="2400" u="sng" dirty="0">
                <a:latin typeface="+mn-lt"/>
              </a:rPr>
              <a:t>αναφοράς</a:t>
            </a:r>
            <a:r>
              <a:rPr lang="el-GR" sz="2400" dirty="0">
                <a:latin typeface="+mn-lt"/>
              </a:rPr>
              <a:t>: ≥ 52 μ</a:t>
            </a:r>
            <a:r>
              <a:rPr lang="en-US" sz="2400" dirty="0" err="1">
                <a:latin typeface="+mn-lt"/>
              </a:rPr>
              <a:t>mol</a:t>
            </a:r>
            <a:r>
              <a:rPr lang="el-GR" sz="2400" dirty="0">
                <a:latin typeface="+mn-lt"/>
              </a:rPr>
              <a:t> / εκσπερμάτιση.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Όξινη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φωσφατάση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(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ACP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),</a:t>
            </a:r>
          </a:p>
          <a:p>
            <a:pPr lvl="1"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Χρησιμοποιείται </a:t>
            </a:r>
            <a:r>
              <a:rPr lang="el-GR" sz="2400" dirty="0">
                <a:latin typeface="+mn-lt"/>
              </a:rPr>
              <a:t>στην ιατροδικαστική ως εξέταση ενδεικτική για την παρουσία του </a:t>
            </a:r>
            <a:r>
              <a:rPr lang="el-GR" sz="2400" dirty="0" smtClean="0">
                <a:latin typeface="+mn-lt"/>
              </a:rPr>
              <a:t>σπέρματος.</a:t>
            </a:r>
          </a:p>
          <a:p>
            <a:pPr lvl="1">
              <a:spcBef>
                <a:spcPts val="600"/>
              </a:spcBef>
            </a:pPr>
            <a:r>
              <a:rPr lang="el-GR" sz="2400" u="sng" dirty="0" smtClean="0">
                <a:latin typeface="+mn-lt"/>
              </a:rPr>
              <a:t>Τιμές </a:t>
            </a:r>
            <a:r>
              <a:rPr lang="el-GR" sz="2400" u="sng" dirty="0">
                <a:latin typeface="+mn-lt"/>
              </a:rPr>
              <a:t>αναφοράς</a:t>
            </a:r>
            <a:r>
              <a:rPr lang="el-GR" sz="2400" dirty="0">
                <a:latin typeface="+mn-lt"/>
              </a:rPr>
              <a:t>:  ≥ 200 </a:t>
            </a:r>
            <a:r>
              <a:rPr lang="en-US" sz="2400" dirty="0">
                <a:latin typeface="+mn-lt"/>
              </a:rPr>
              <a:t>IU</a:t>
            </a:r>
            <a:r>
              <a:rPr lang="el-GR" sz="2400" dirty="0">
                <a:latin typeface="+mn-lt"/>
              </a:rPr>
              <a:t> / εκσπερμάτιση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t="3677" r="5685"/>
          <a:stretch/>
        </p:blipFill>
        <p:spPr bwMode="auto">
          <a:xfrm>
            <a:off x="6258284" y="1895168"/>
            <a:ext cx="2855414" cy="306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0" name="Line 8"/>
          <p:cNvSpPr>
            <a:spLocks noChangeShapeType="1"/>
          </p:cNvSpPr>
          <p:nvPr/>
        </p:nvSpPr>
        <p:spPr bwMode="auto">
          <a:xfrm flipH="1" flipV="1">
            <a:off x="7603167" y="3597760"/>
            <a:ext cx="82824" cy="13650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53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συλλογή του </a:t>
            </a:r>
            <a:r>
              <a:rPr lang="el-GR" dirty="0" smtClean="0"/>
              <a:t>σπέρματος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611560" y="1124744"/>
            <a:ext cx="822346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Προσοχή πρέπει να </a:t>
            </a:r>
            <a:r>
              <a:rPr lang="el-GR" sz="2400" b="1" dirty="0" smtClean="0">
                <a:latin typeface="+mn-lt"/>
              </a:rPr>
              <a:t>συλλέξουν τα πρώτα κλάσματα</a:t>
            </a:r>
            <a:r>
              <a:rPr lang="el-GR" sz="2400" dirty="0" smtClean="0">
                <a:latin typeface="+mn-lt"/>
              </a:rPr>
              <a:t> του σπέρματος (περιέχουν τα υγιέστερα σπερματοζωάρια) και γι’ αυτό αποφεύγονται οι μαλάξεις (για να μην γίνει επιμόλυνση),</a:t>
            </a:r>
          </a:p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Αποφεύγεται </a:t>
            </a:r>
            <a:r>
              <a:rPr lang="el-GR" sz="2400" dirty="0">
                <a:latin typeface="+mn-lt"/>
              </a:rPr>
              <a:t>η συλλογή του σπέρματος με κοινό προφυλακτικό (περιέχουν </a:t>
            </a:r>
            <a:r>
              <a:rPr lang="el-GR" sz="2400" dirty="0" err="1">
                <a:latin typeface="+mn-lt"/>
              </a:rPr>
              <a:t>σπερματοκτόνα</a:t>
            </a:r>
            <a:r>
              <a:rPr lang="el-GR" sz="2400" dirty="0">
                <a:latin typeface="+mn-lt"/>
              </a:rPr>
              <a:t>) εκτός και αν χρησιμοποιηθούν </a:t>
            </a:r>
            <a:r>
              <a:rPr lang="el-GR" sz="2400" b="1" dirty="0">
                <a:latin typeface="+mn-lt"/>
              </a:rPr>
              <a:t>ειδικά προφυλακτικά</a:t>
            </a:r>
            <a:r>
              <a:rPr lang="el-GR" sz="2400" dirty="0">
                <a:latin typeface="+mn-lt"/>
              </a:rPr>
              <a:t> για τον σκοπό </a:t>
            </a:r>
            <a:r>
              <a:rPr lang="el-GR" sz="2400" dirty="0" smtClean="0">
                <a:latin typeface="+mn-lt"/>
              </a:rPr>
              <a:t>αυτό,</a:t>
            </a:r>
            <a:endParaRPr lang="el-GR" sz="2400" dirty="0">
              <a:latin typeface="+mn-lt"/>
            </a:endParaRPr>
          </a:p>
          <a:p>
            <a:pPr marL="449263" indent="-355600"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Η μεταφορά του δείγματος στο εργαστήριο πρέπει να γίνει μέσα σε </a:t>
            </a:r>
            <a:r>
              <a:rPr lang="el-GR" sz="2400" b="1" dirty="0">
                <a:latin typeface="+mn-lt"/>
              </a:rPr>
              <a:t>40 λεπτά</a:t>
            </a:r>
            <a:r>
              <a:rPr lang="el-GR" sz="2400" dirty="0">
                <a:latin typeface="+mn-lt"/>
              </a:rPr>
              <a:t> προφυλαγμένο σε θερμοκρασία σώματος (37</a:t>
            </a:r>
            <a:r>
              <a:rPr lang="el-GR" sz="2400" baseline="30000" dirty="0">
                <a:latin typeface="+mn-lt"/>
              </a:rPr>
              <a:t>ο</a:t>
            </a:r>
            <a:r>
              <a:rPr lang="el-GR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C).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134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Έλεγχος προστάτη </a:t>
            </a:r>
            <a:r>
              <a:rPr lang="el-GR" sz="3200" b="0" dirty="0" smtClean="0"/>
              <a:t>(2 </a:t>
            </a:r>
            <a:r>
              <a:rPr lang="el-GR" sz="3200" b="0" dirty="0"/>
              <a:t>από 2)</a:t>
            </a:r>
            <a:endParaRPr lang="el-GR" dirty="0"/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251520" y="1715424"/>
            <a:ext cx="565212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4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Προστατική </a:t>
            </a:r>
            <a:r>
              <a:rPr lang="el-GR" sz="2400" b="1" dirty="0" err="1">
                <a:solidFill>
                  <a:srgbClr val="9B0000"/>
                </a:solidFill>
                <a:latin typeface="+mn-lt"/>
              </a:rPr>
              <a:t>φωσφατάση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(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PAP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),</a:t>
            </a:r>
          </a:p>
          <a:p>
            <a:pPr lvl="1"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συγκέντρωση της στο σπέρμα είναι 10.000 φορές μεγαλύτερη από το αίμα.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 startAt="4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Μαγνήσιο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(Μ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g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),</a:t>
            </a:r>
          </a:p>
          <a:p>
            <a:pPr lvl="1">
              <a:spcBef>
                <a:spcPts val="1200"/>
              </a:spcBef>
            </a:pPr>
            <a:r>
              <a:rPr lang="el-GR" sz="2400" u="sng" dirty="0" smtClean="0">
                <a:latin typeface="+mn-lt"/>
              </a:rPr>
              <a:t>Τιμές αναφοράς</a:t>
            </a:r>
            <a:r>
              <a:rPr lang="el-GR" sz="2400" dirty="0" smtClean="0">
                <a:latin typeface="+mn-lt"/>
              </a:rPr>
              <a:t>: 4 – 25 </a:t>
            </a:r>
            <a:r>
              <a:rPr lang="en-US" sz="2400" dirty="0" smtClean="0">
                <a:latin typeface="+mn-lt"/>
              </a:rPr>
              <a:t>mg</a:t>
            </a:r>
            <a:r>
              <a:rPr lang="el-GR" sz="2400" dirty="0" smtClean="0">
                <a:latin typeface="+mn-lt"/>
              </a:rPr>
              <a:t>/</a:t>
            </a:r>
            <a:r>
              <a:rPr lang="en-US" sz="2400" dirty="0" err="1" smtClean="0">
                <a:latin typeface="+mn-lt"/>
              </a:rPr>
              <a:t>dL</a:t>
            </a:r>
            <a:r>
              <a:rPr lang="el-GR" sz="2400" dirty="0" smtClean="0">
                <a:latin typeface="+mn-lt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 startAt="4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γ-</a:t>
            </a:r>
            <a:r>
              <a:rPr lang="el-GR" sz="2400" b="1" dirty="0" err="1" smtClean="0">
                <a:solidFill>
                  <a:srgbClr val="9B0000"/>
                </a:solidFill>
                <a:latin typeface="+mn-lt"/>
              </a:rPr>
              <a:t>γλουταμυλοτρανσφεράση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(γ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GT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 startAt="4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Κάλιο, Νάτριο (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K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,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Na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).</a:t>
            </a:r>
            <a:endParaRPr lang="el-GR" sz="2400" dirty="0" smtClean="0">
              <a:solidFill>
                <a:srgbClr val="9B0000"/>
              </a:solidFill>
              <a:latin typeface="+mn-lt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t="3677" r="5685"/>
          <a:stretch/>
        </p:blipFill>
        <p:spPr bwMode="auto">
          <a:xfrm>
            <a:off x="6258284" y="1895168"/>
            <a:ext cx="2855414" cy="306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H="1" flipV="1">
            <a:off x="7603167" y="3597760"/>
            <a:ext cx="82824" cy="13650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33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512168"/>
          </a:xfrm>
          <a:ln w="38100">
            <a:solidFill>
              <a:srgbClr val="9B0000"/>
            </a:solidFill>
          </a:ln>
        </p:spPr>
        <p:txBody>
          <a:bodyPr>
            <a:noAutofit/>
          </a:bodyPr>
          <a:lstStyle/>
          <a:p>
            <a:r>
              <a:rPr lang="el-GR" dirty="0"/>
              <a:t>Λειτουργικές δοκιμασίες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087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λειτουργικές δοκιμασίες των σπερματοζωαρίων</a:t>
            </a:r>
            <a:endParaRPr lang="el-GR" dirty="0"/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611188" y="1052513"/>
            <a:ext cx="7993062" cy="14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Οι λειτουργικές δοκιμασίες των σπερματοζωαρίων ελέγχουν την δυνατότητα των σπερματοζωαρίων να εκπληρώσουν τον ρόλο τους.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611189" y="2420938"/>
            <a:ext cx="8208962" cy="402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Έλεγχος της κίνησης των σπερματοζωαρίων πριν τη </a:t>
            </a:r>
            <a:r>
              <a:rPr lang="el-GR" sz="2400" dirty="0" smtClean="0">
                <a:latin typeface="+mn-lt"/>
              </a:rPr>
              <a:t>γονιμοποίηση,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Δοκιμασίες εκτίμησης της λειτουργίας της κυτταρικής </a:t>
            </a:r>
            <a:r>
              <a:rPr lang="el-GR" sz="2400" dirty="0" smtClean="0">
                <a:latin typeface="+mn-lt"/>
              </a:rPr>
              <a:t>μεμβράνης,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Δοκιμασίες σχέσης σπερματοζωαρίων – τραχηλικής </a:t>
            </a:r>
            <a:r>
              <a:rPr lang="el-GR" sz="2400" dirty="0" smtClean="0">
                <a:latin typeface="+mn-lt"/>
              </a:rPr>
              <a:t>βλέννας,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Δοκιμασίες σχέσης σύνδεσης-συνένωσης των δύο </a:t>
            </a:r>
            <a:r>
              <a:rPr lang="el-GR" sz="2400" dirty="0" smtClean="0">
                <a:latin typeface="+mn-lt"/>
              </a:rPr>
              <a:t>γαμετών,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25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Δοκιμασίες ελέγχου της ακεραιότητας του </a:t>
            </a:r>
            <a:r>
              <a:rPr lang="en-US" sz="2400" dirty="0">
                <a:latin typeface="+mn-lt"/>
              </a:rPr>
              <a:t>DNA.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867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Απόπτωση </a:t>
            </a:r>
            <a:r>
              <a:rPr lang="el-GR" dirty="0" smtClean="0"/>
              <a:t>σπερματοζωαρίων</a:t>
            </a:r>
            <a:endParaRPr lang="el-GR" dirty="0"/>
          </a:p>
        </p:txBody>
      </p:sp>
      <p:pic>
        <p:nvPicPr>
          <p:cNvPr id="32770" name="Picture 5" descr="6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97120"/>
            <a:ext cx="3888431" cy="417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3779910" y="1052736"/>
            <a:ext cx="5364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Προγραμματισμένος κυτταρικός θάνατος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4749913" y="1829742"/>
            <a:ext cx="388868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Συμπύκνωση της χρωματίνης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4416454" y="2982267"/>
            <a:ext cx="449999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Κατακερματισμός πυρηνικού </a:t>
            </a:r>
            <a:r>
              <a:rPr lang="en-US" sz="2400" dirty="0">
                <a:latin typeface="+mn-lt"/>
              </a:rPr>
              <a:t>DNA</a:t>
            </a:r>
            <a:endParaRPr lang="el-GR" sz="2400" dirty="0">
              <a:latin typeface="+mn-lt"/>
            </a:endParaRPr>
          </a:p>
        </p:txBody>
      </p:sp>
      <p:sp>
        <p:nvSpPr>
          <p:cNvPr id="32776" name="Text Box 12"/>
          <p:cNvSpPr txBox="1">
            <a:spLocks noChangeArrowheads="1"/>
          </p:cNvSpPr>
          <p:nvPr/>
        </p:nvSpPr>
        <p:spPr bwMode="auto">
          <a:xfrm>
            <a:off x="4924768" y="4208129"/>
            <a:ext cx="353897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Συρρίκνωση του κυττάρου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5176796" y="5393976"/>
            <a:ext cx="303491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sz="2400" dirty="0">
                <a:latin typeface="+mn-lt"/>
              </a:rPr>
              <a:t>Σπάσιμο του κυττάρου </a:t>
            </a: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6666450" y="2261542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6664351" y="3522017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6664351" y="4744688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94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Έλεγχος κερματισμού </a:t>
            </a:r>
            <a:r>
              <a:rPr lang="en-US" dirty="0" smtClean="0"/>
              <a:t>DNA</a:t>
            </a:r>
            <a:endParaRPr lang="el-GR" dirty="0"/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2539206" y="1125537"/>
            <a:ext cx="4103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Τιμές </a:t>
            </a:r>
            <a:r>
              <a:rPr lang="el-GR" sz="2400" u="sng" dirty="0" smtClean="0">
                <a:latin typeface="+mn-lt"/>
              </a:rPr>
              <a:t>αναφοράς 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DFI  &lt; 25%</a:t>
            </a:r>
            <a:endParaRPr lang="el-GR" sz="2400" dirty="0">
              <a:latin typeface="+mn-lt"/>
            </a:endParaRP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28775"/>
            <a:ext cx="5943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342106" y="5895975"/>
            <a:ext cx="8459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latin typeface="+mn-lt"/>
              </a:rPr>
              <a:t>Α</a:t>
            </a:r>
            <a:r>
              <a:rPr lang="en-US" sz="2000" b="1" dirty="0">
                <a:latin typeface="+mn-lt"/>
              </a:rPr>
              <a:t>: </a:t>
            </a:r>
            <a:r>
              <a:rPr lang="en-US" sz="2000" dirty="0">
                <a:latin typeface="+mn-lt"/>
              </a:rPr>
              <a:t>(Apoptotic) </a:t>
            </a:r>
            <a:r>
              <a:rPr lang="el-GR" sz="2000" dirty="0">
                <a:latin typeface="+mn-lt"/>
              </a:rPr>
              <a:t>Κύτταρα απόπτωσης,  </a:t>
            </a:r>
            <a:r>
              <a:rPr lang="en-US" sz="2000" b="1" dirty="0">
                <a:latin typeface="+mn-lt"/>
              </a:rPr>
              <a:t>N: </a:t>
            </a:r>
            <a:r>
              <a:rPr lang="en-US" sz="2000" dirty="0">
                <a:latin typeface="+mn-lt"/>
              </a:rPr>
              <a:t>(Non Apoptotic) </a:t>
            </a:r>
            <a:r>
              <a:rPr lang="el-GR" sz="2000" dirty="0">
                <a:latin typeface="+mn-lt"/>
              </a:rPr>
              <a:t>Φυσιολογικά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6742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Huhners</a:t>
            </a:r>
            <a:r>
              <a:rPr lang="en-US" dirty="0"/>
              <a:t>’ Test</a:t>
            </a:r>
            <a:endParaRPr lang="el-GR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579296" cy="5544616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el-GR" sz="2400" dirty="0" smtClean="0"/>
              <a:t>Πρόκειται για τον έλεγχο της ποιότητας της τραχηλικής </a:t>
            </a:r>
            <a:r>
              <a:rPr lang="el-GR" sz="2400" dirty="0" err="1" smtClean="0"/>
              <a:t>βλέννης</a:t>
            </a:r>
            <a:r>
              <a:rPr lang="el-GR" sz="2400" dirty="0" smtClean="0"/>
              <a:t> και της δυνατότητας των σπερματοζωαρίων να τη διαπεράσουν.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</a:pPr>
            <a:r>
              <a:rPr lang="el-GR" sz="2400" u="sng" dirty="0" smtClean="0"/>
              <a:t>Εκτέλεση</a:t>
            </a:r>
          </a:p>
          <a:p>
            <a:pPr marL="432000" indent="-432000" eaLnBrk="1" hangingPunct="1">
              <a:lnSpc>
                <a:spcPct val="120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dirty="0" smtClean="0"/>
              <a:t>Το ζευγάρι έρχεται σε επαφή τις ημέρες της ωορρηξίας,</a:t>
            </a:r>
          </a:p>
          <a:p>
            <a:pPr marL="432000" indent="-432000" eaLnBrk="1" hangingPunct="1">
              <a:lnSpc>
                <a:spcPct val="120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dirty="0" smtClean="0"/>
              <a:t>Ο γυναικολόγος συλλέγει τραχηλική </a:t>
            </a:r>
            <a:r>
              <a:rPr lang="el-GR" sz="2400" dirty="0" err="1" smtClean="0"/>
              <a:t>βλέννη</a:t>
            </a:r>
            <a:r>
              <a:rPr lang="el-GR" sz="2400" dirty="0"/>
              <a:t>,</a:t>
            </a:r>
            <a:endParaRPr lang="el-GR" sz="2400" dirty="0" smtClean="0"/>
          </a:p>
          <a:p>
            <a:pPr marL="432000" indent="-432000" eaLnBrk="1" hangingPunct="1">
              <a:lnSpc>
                <a:spcPct val="120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dirty="0" smtClean="0"/>
              <a:t>Ελέγχεται η ποιότητα της τραχηλικής </a:t>
            </a:r>
            <a:r>
              <a:rPr lang="el-GR" sz="2400" dirty="0" err="1" smtClean="0"/>
              <a:t>βλέννης</a:t>
            </a:r>
            <a:r>
              <a:rPr lang="el-GR" sz="2400" dirty="0" smtClean="0"/>
              <a:t> (όγκος, </a:t>
            </a:r>
            <a:r>
              <a:rPr lang="el-GR" sz="2400" dirty="0" err="1" smtClean="0"/>
              <a:t>εκτασιμότητα</a:t>
            </a:r>
            <a:r>
              <a:rPr lang="el-GR" sz="2400" dirty="0" smtClean="0"/>
              <a:t>, ρευστότητα, ο αριθμός κυττάρων που περιέχει),</a:t>
            </a:r>
          </a:p>
          <a:p>
            <a:pPr marL="432000" indent="-432000" eaLnBrk="1" hangingPunct="1">
              <a:lnSpc>
                <a:spcPct val="120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dirty="0" smtClean="0"/>
              <a:t>Ελέγχεται η παρουσία σπερματοζωαρίων στην τραχηλική </a:t>
            </a:r>
            <a:r>
              <a:rPr lang="el-GR" sz="2400" dirty="0" err="1" smtClean="0"/>
              <a:t>βλέννη</a:t>
            </a:r>
            <a:r>
              <a:rPr lang="el-GR" sz="2400" dirty="0" smtClean="0"/>
              <a:t> και κρίνεται η κινητικότητα τους.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777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224136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Μοριακός έλεγχος </a:t>
            </a:r>
            <a:r>
              <a:rPr lang="el-GR" dirty="0" smtClean="0"/>
              <a:t>άνδρα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620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Ο μοριακός έλεγχος του άνδρα </a:t>
            </a:r>
            <a:r>
              <a:rPr lang="el-GR" dirty="0" smtClean="0"/>
              <a:t>περιλαμβάνει</a:t>
            </a:r>
            <a:endParaRPr lang="el-GR" dirty="0"/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804735" y="1844824"/>
            <a:ext cx="75612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 </a:t>
            </a:r>
            <a:r>
              <a:rPr lang="el-GR" sz="2400" dirty="0" err="1">
                <a:latin typeface="+mn-lt"/>
              </a:rPr>
              <a:t>Καρυότυπο</a:t>
            </a:r>
            <a:r>
              <a:rPr lang="el-GR" sz="2400" dirty="0">
                <a:latin typeface="+mn-lt"/>
              </a:rPr>
              <a:t> περιφερικού </a:t>
            </a:r>
            <a:r>
              <a:rPr lang="el-GR" sz="2400" dirty="0" smtClean="0">
                <a:latin typeface="+mn-lt"/>
              </a:rPr>
              <a:t>αίματος,</a:t>
            </a:r>
            <a:endParaRPr lang="el-GR" sz="2400" dirty="0">
              <a:latin typeface="+mn-lt"/>
            </a:endParaRPr>
          </a:p>
          <a:p>
            <a:pPr indent="-4572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 Ανίχνευση μετάλλαξης για την κυστική </a:t>
            </a:r>
            <a:r>
              <a:rPr lang="el-GR" sz="2400" dirty="0" err="1" smtClean="0">
                <a:latin typeface="+mn-lt"/>
              </a:rPr>
              <a:t>ίνωση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indent="-4572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 Ανίχνευση </a:t>
            </a:r>
            <a:r>
              <a:rPr lang="el-GR" sz="2400" dirty="0" err="1">
                <a:latin typeface="+mn-lt"/>
              </a:rPr>
              <a:t>μικροελλείψεων</a:t>
            </a:r>
            <a:r>
              <a:rPr lang="el-GR" sz="2400" dirty="0">
                <a:latin typeface="+mn-lt"/>
              </a:rPr>
              <a:t> στο χρωμόσωμα </a:t>
            </a:r>
            <a:r>
              <a:rPr lang="el-GR" sz="2400" dirty="0" smtClean="0">
                <a:latin typeface="+mn-lt"/>
              </a:rPr>
              <a:t>Υ,</a:t>
            </a:r>
            <a:endParaRPr lang="en-US" sz="2400" dirty="0">
              <a:latin typeface="+mn-lt"/>
            </a:endParaRPr>
          </a:p>
          <a:p>
            <a:pPr indent="-4572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 Τεχνική πολυχρωματικού φθορισμού </a:t>
            </a:r>
            <a:r>
              <a:rPr lang="en-US" sz="2400" dirty="0">
                <a:latin typeface="+mn-lt"/>
              </a:rPr>
              <a:t>(F.I.S.H</a:t>
            </a:r>
            <a:r>
              <a:rPr lang="en-US" sz="2400" dirty="0" smtClean="0">
                <a:latin typeface="+mn-lt"/>
              </a:rPr>
              <a:t>.)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512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Καρυότυπος</a:t>
            </a:r>
            <a:endParaRPr lang="el-GR" dirty="0"/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000125" y="1277938"/>
            <a:ext cx="7143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Βαμμένα </a:t>
            </a:r>
            <a:r>
              <a:rPr lang="el-GR" sz="2400" dirty="0">
                <a:latin typeface="+mn-lt"/>
              </a:rPr>
              <a:t>χρωματοσώματα χωρίς </a:t>
            </a:r>
            <a:r>
              <a:rPr lang="el-GR" sz="2400" dirty="0" smtClean="0">
                <a:latin typeface="+mn-lt"/>
              </a:rPr>
              <a:t>επεξεργασία.</a:t>
            </a:r>
            <a:endParaRPr lang="el-GR" sz="2400" dirty="0">
              <a:latin typeface="+mn-lt"/>
            </a:endParaRPr>
          </a:p>
        </p:txBody>
      </p:sp>
      <p:pic>
        <p:nvPicPr>
          <p:cNvPr id="37890" name="Picture 2" descr="http://www.kosmogonia.gr/pics/CV1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30587" y="1785938"/>
            <a:ext cx="5882827" cy="459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046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Καρυότυπος</a:t>
            </a:r>
            <a:endParaRPr lang="el-GR" dirty="0"/>
          </a:p>
        </p:txBody>
      </p:sp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908175" y="1181398"/>
            <a:ext cx="532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Φυσιολογικός </a:t>
            </a:r>
            <a:r>
              <a:rPr lang="el-GR" sz="2400" dirty="0" err="1">
                <a:latin typeface="+mn-lt"/>
              </a:rPr>
              <a:t>καρυότυπος</a:t>
            </a:r>
            <a:r>
              <a:rPr lang="el-GR" sz="2400" dirty="0">
                <a:latin typeface="+mn-lt"/>
              </a:rPr>
              <a:t> άνδρα</a:t>
            </a:r>
          </a:p>
        </p:txBody>
      </p:sp>
      <p:pic>
        <p:nvPicPr>
          <p:cNvPr id="38915" name="Picture 5" descr="http://www.kosmogonia.gr/pics/CV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94619" y="1772816"/>
            <a:ext cx="63547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720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Προσαρμοσμένο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1868</TotalTime>
  <Words>6739</Words>
  <Application>Microsoft Office PowerPoint</Application>
  <PresentationFormat>Προβολή στην οθόνη (4:3)</PresentationFormat>
  <Paragraphs>1273</Paragraphs>
  <Slides>142</Slides>
  <Notes>43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142</vt:i4>
      </vt:variant>
    </vt:vector>
  </HeadingPairs>
  <TitlesOfParts>
    <vt:vector size="143" baseType="lpstr">
      <vt:lpstr>OC_template_updated</vt:lpstr>
      <vt:lpstr>       Θεωρία Μεθόδων Υποβοηθούμενης Αναπαραγωγής</vt:lpstr>
      <vt:lpstr>Απαιτούμενες εξετάσεις (1 από 2)</vt:lpstr>
      <vt:lpstr>Απαιτούμενες εξετάσεις (2 από 2)</vt:lpstr>
      <vt:lpstr>Το σπερμοδιάγραμμα</vt:lpstr>
      <vt:lpstr>Προτεινόμενη βιβλιογραφία</vt:lpstr>
      <vt:lpstr>Αίτια πραγματοποίησης βασικής ανάλυσης σπέρματος</vt:lpstr>
      <vt:lpstr>Στάδια βασικής ανάλυσης σπέρματος</vt:lpstr>
      <vt:lpstr>Η συλλογή του σπέρματος (1 από 2)</vt:lpstr>
      <vt:lpstr>Η συλλογή του σπέρματος (2 από 2)</vt:lpstr>
      <vt:lpstr>Φυσικοί χαρακτήρες του σπέρματος</vt:lpstr>
      <vt:lpstr>Ποια μέτρηση πρέπει να γίνει πρώτη στο δείγμα σπέρματος;</vt:lpstr>
      <vt:lpstr>Αντίδραση pH</vt:lpstr>
      <vt:lpstr>Όγκος εκσπερμάτισης</vt:lpstr>
      <vt:lpstr>Γλοιότητα (ιξώδες)</vt:lpstr>
      <vt:lpstr>Ρευστοποίηση</vt:lpstr>
      <vt:lpstr>Χροιά</vt:lpstr>
      <vt:lpstr>Οσμή</vt:lpstr>
      <vt:lpstr>Διάταξη επωαστικού κλιβάνου για σπερμοδιάγραμμα</vt:lpstr>
      <vt:lpstr>Εκτίμηση της κινητικότητας των σπερματοζωαρίων</vt:lpstr>
      <vt:lpstr>Η μικροσκόπηση του σπέρματος</vt:lpstr>
      <vt:lpstr>H κινητικότητα των σπερματοζωαρίων παλιά οδηγία του ΠΟΥ</vt:lpstr>
      <vt:lpstr>Διαφάνεια 21</vt:lpstr>
      <vt:lpstr>Τεχνική προσδιορισμού κινητικότητας σπερματοζωαρίων</vt:lpstr>
      <vt:lpstr>H τοποθέτηση της καλυπτρίδας</vt:lpstr>
      <vt:lpstr>H κίνηση των σπερματοζωαρίων</vt:lpstr>
      <vt:lpstr>Οι 3 διαφορετικές κινήσεις των σπερματοζωαρίων</vt:lpstr>
      <vt:lpstr>Δύο τεχνικές εκτίμησης της κινητικότητας</vt:lpstr>
      <vt:lpstr>Μηχανικός μετρητής κυττάρων</vt:lpstr>
      <vt:lpstr>Εκτίμηση της ζωτικότητας των σπερματοζωαρίων</vt:lpstr>
      <vt:lpstr>Προσδιορισμός ζωτικότητας σπερματοζωαρίων</vt:lpstr>
      <vt:lpstr>Τεχνική προσδιορισμού ζωτικότητας σπερματοζωαρίων</vt:lpstr>
      <vt:lpstr>Χρώση εωσίνης – νιγκροσίνης (1 από 2)</vt:lpstr>
      <vt:lpstr>Χρώση εωσίνης – νιγκροσίνης (1 από 2)</vt:lpstr>
      <vt:lpstr>Προσδιορισμός συγκέντρωσης και αριθμού σπερματοζωαρίων</vt:lpstr>
      <vt:lpstr>Προσδιορισμός αριθμού σπερματοζωαρίων (1 από 9)</vt:lpstr>
      <vt:lpstr>Προσδιορισμός αριθμού σπερματοζωαρίων (2 από 9)</vt:lpstr>
      <vt:lpstr>Προσδιορισμός αριθμού σπερματοζωαρίων (3 από 9)</vt:lpstr>
      <vt:lpstr>Προσδιορισμός αριθμού σπερματοζωαρίων (4 από 9)</vt:lpstr>
      <vt:lpstr>Προσδιορισμός αριθμού σπερματοζωαρίων (5 από 9)</vt:lpstr>
      <vt:lpstr>Προσδιορισμός αριθμού σπερματοζωαρίων (6 από 9)</vt:lpstr>
      <vt:lpstr>Προσδιορισμός αριθμού σπερματοζωαρίων (7 από 9)</vt:lpstr>
      <vt:lpstr>Προσδιορισμός αριθμού σπερματοζωαρίων (8 από 9)</vt:lpstr>
      <vt:lpstr>Προσδιορισμός αριθμού σπερματοζωαρίων (9 από 9)</vt:lpstr>
      <vt:lpstr>Μέτρηση στρογγυλών κυττάρων Διάκριση πυοσφαιρίων από τα υπόλοιπα στρογγυλά κύτταρα</vt:lpstr>
      <vt:lpstr>Διάκριση στρογγυλών και πυοσφαιρίων</vt:lpstr>
      <vt:lpstr>Διάκριση στρογγυλών και πυοσφαιρίων</vt:lpstr>
      <vt:lpstr>Θέση μέτρησης στρογγυλών κυττάρων</vt:lpstr>
      <vt:lpstr>Εικόνα χρώσης υπεροξειδάσης - ορθοτολουιδίνης</vt:lpstr>
      <vt:lpstr>Διαφάνεια 48</vt:lpstr>
      <vt:lpstr>Η μορφολογία των υγιή σπερματοζωαρίων</vt:lpstr>
      <vt:lpstr>Χαρακτηρισμοί ποιότητας σπέρματος</vt:lpstr>
      <vt:lpstr>Eπίστρωση παρασκευάσματος</vt:lpstr>
      <vt:lpstr>Ο προσδιορισμός της μορφολογίας  γίνεται με την χρώση Παπανικολάου</vt:lpstr>
      <vt:lpstr>Τα μπανάκια της χρώσης Παπανικολάου</vt:lpstr>
      <vt:lpstr>Εργαλεία προσδιορισμού μορφολογίας των σπερματοζωαρίων</vt:lpstr>
      <vt:lpstr>Απάντηση της μορφολογίας των σπερματοζωαρίων</vt:lpstr>
      <vt:lpstr>Φυσιολογικά σπερματοζωάρια</vt:lpstr>
      <vt:lpstr>Ανώμαλες κεφαλές</vt:lpstr>
      <vt:lpstr>Εκτίμηση μορφολογίας με διάφορες χρώσεις σπερματοζωαρίων</vt:lpstr>
      <vt:lpstr>Ανώμαλες κεφαλές και αυχένας</vt:lpstr>
      <vt:lpstr>Ανωμαλίες κεφαλής και αυχένα</vt:lpstr>
      <vt:lpstr>Μεγάλος αυχένας</vt:lpstr>
      <vt:lpstr>Κυτταροπλασματικό υπόλοιπο</vt:lpstr>
      <vt:lpstr>Ανωμαλίες κεφαλής</vt:lpstr>
      <vt:lpstr>Ανωμαλίες αυχένα</vt:lpstr>
      <vt:lpstr>Ανωμαλίες κεφαλής και ουράς</vt:lpstr>
      <vt:lpstr>Ανωμαλίες κεφαλής</vt:lpstr>
      <vt:lpstr>Ανωμαλίες κεφαλής, ουράς και αυχένα</vt:lpstr>
      <vt:lpstr>Ανωμαλίες αυχένα</vt:lpstr>
      <vt:lpstr>Ανωμαλίες κεφαλής και ουράς</vt:lpstr>
      <vt:lpstr>Ανωμαλίες κεφαλής</vt:lpstr>
      <vt:lpstr>Ανωμαλίες κεφαλής, ουράς και αυχένα</vt:lpstr>
      <vt:lpstr>Συγκολλήσεις - Συσσωρεύσεις</vt:lpstr>
      <vt:lpstr>Προσδιορισμός συγκολλήσεων και συσσωρεύσεων</vt:lpstr>
      <vt:lpstr>Τα αντισπερματικά αντισώματα</vt:lpstr>
      <vt:lpstr>Η μέθοδος προσδιορισμού των αντισπερματικών αντισωμάτων</vt:lpstr>
      <vt:lpstr>Προσδιορισμός αντισπερματικών αντισωμάτων</vt:lpstr>
      <vt:lpstr>Άλλα κύτταρα που μπορούν να βρεθούν στο σπέρμα</vt:lpstr>
      <vt:lpstr>Ο ενδοκρινολογικός έλεγχος </vt:lpstr>
      <vt:lpstr>Ο βασικός ορμονολογικός έλεγχος</vt:lpstr>
      <vt:lpstr>Ο ειδικός ορμονολογικός έλεγχος</vt:lpstr>
      <vt:lpstr>Ο βιοχημικός έλεγχος του σπέρματος</vt:lpstr>
      <vt:lpstr>Πότε γίνεται βιοχημικός έλεγχος</vt:lpstr>
      <vt:lpstr>Προετοιμασία δείγματος σπέρματος για χημικές αναλύσεις</vt:lpstr>
      <vt:lpstr>Έλεγχος σπερματοζωαρίων (1 από 2)</vt:lpstr>
      <vt:lpstr>Έλεγχος σπερματοζωαρίων (2 από 2)</vt:lpstr>
      <vt:lpstr>Έλεγχος επιδιδυμίδας</vt:lpstr>
      <vt:lpstr>Έλεγχος σπερματοδόχων κύστεων</vt:lpstr>
      <vt:lpstr>Έλεγχος προστάτη (1 από 2)</vt:lpstr>
      <vt:lpstr>Έλεγχος προστάτη (2 από 2)</vt:lpstr>
      <vt:lpstr>Λειτουργικές δοκιμασίες σπερματοζωαρίων</vt:lpstr>
      <vt:lpstr>Οι λειτουργικές δοκιμασίες των σπερματοζωαρίων</vt:lpstr>
      <vt:lpstr>Απόπτωση σπερματοζωαρίων</vt:lpstr>
      <vt:lpstr>Έλεγχος κερματισμού DNA</vt:lpstr>
      <vt:lpstr>Huhners’ Test</vt:lpstr>
      <vt:lpstr>Μοριακός έλεγχος άνδρα</vt:lpstr>
      <vt:lpstr>Ο μοριακός έλεγχος του άνδρα περιλαμβάνει</vt:lpstr>
      <vt:lpstr>Καρυότυπος</vt:lpstr>
      <vt:lpstr>Καρυότυπος</vt:lpstr>
      <vt:lpstr>Tεχνική πολυχρωματικού F.I.S.H,</vt:lpstr>
      <vt:lpstr>Εντοπισμός μικροελλείψεων του Υ χρωμοσώματος</vt:lpstr>
      <vt:lpstr>Εξετάσεις POC </vt:lpstr>
      <vt:lpstr>Οι αναλυτές σπέρματος</vt:lpstr>
      <vt:lpstr>Συστήματα CASA (1 από 2)</vt:lpstr>
      <vt:lpstr>Συστήματα CASA (2 από 2)</vt:lpstr>
      <vt:lpstr>Ο θάλαμος μέτρησης αριθμού σπερματοζωαρίων Makler</vt:lpstr>
      <vt:lpstr>Ο τρόπος τοποθέτησης του δείγματος στην πλάκα Makler</vt:lpstr>
      <vt:lpstr>Σύστημα CASA για προσδιορισμό κινητικότητας</vt:lpstr>
      <vt:lpstr>Ιστόγραμμα κατανομής μέτρησης σπερματοζωαρίων</vt:lpstr>
      <vt:lpstr>Η μαθηματική εκτίμηση της κινητικότητας  των σπερματοζωαρίων</vt:lpstr>
      <vt:lpstr>Παράμετροι εκτίμησης της κινητικότητας  των σπερματοζωαρίων</vt:lpstr>
      <vt:lpstr>Σχηματική εκτίμηση της κινητικότητας των σπερματοζωαρίων</vt:lpstr>
      <vt:lpstr>Εκτίμηση μορφολογίας σε αναλυτή σπέρματος</vt:lpstr>
      <vt:lpstr>Aπάντηση μορφολογίας σπερματοζωαρίων από αναλυτή σπέρματος</vt:lpstr>
      <vt:lpstr>Aπάντηση εξέτασης σπέρματος από CASA</vt:lpstr>
      <vt:lpstr>Διάκριση ζωντανών και νεκρών σπερματοζωαρίων</vt:lpstr>
      <vt:lpstr>Aναλυτές μέτρησης κινητικότητας και αριθμού σπερματοζωαρίων</vt:lpstr>
      <vt:lpstr>Ο έλεγχος ποιότητας στο σπερμοδιάγραμμα</vt:lpstr>
      <vt:lpstr>Γενικοί κανόνες ελέγχου ποιότητας</vt:lpstr>
      <vt:lpstr>Γενικοί κανόνες ελέγχου ποιότητας</vt:lpstr>
      <vt:lpstr>Τo πρόβλημα της αποχής από την σεξουαλική επαφή</vt:lpstr>
      <vt:lpstr>Πότε πρέπει να γίνεται η βασική ανάλυση σπέρματος</vt:lpstr>
      <vt:lpstr>Έλεγχος ποιότητας στη μέτρηση της κινητικότητας</vt:lpstr>
      <vt:lpstr>Βασικοί κανόνες για τον προσδιορισμό της κινητικότητας</vt:lpstr>
      <vt:lpstr>Βασικοί κανόνες για τον προσδιορισμό της κινητικότητας</vt:lpstr>
      <vt:lpstr>Διαφάνεια 125</vt:lpstr>
      <vt:lpstr>Παράδειγμα ελέγχου ποιότητας  στο προσδιορισμό της κινητικότητας</vt:lpstr>
      <vt:lpstr>Έλεγχος ποιότητας στο προσδιορισμό  της συγκέντρωσης των σπερματοζωαρίων</vt:lpstr>
      <vt:lpstr>Βασικοί κανόνες ποιότητας για τον προσδιορισμό της συγκέντρωσης των σπερματοζωαρίων</vt:lpstr>
      <vt:lpstr>Διαφάνεια 129</vt:lpstr>
      <vt:lpstr>Διαφάνεια 130</vt:lpstr>
      <vt:lpstr>Διαφάνεια 131</vt:lpstr>
      <vt:lpstr>Παράδειγμα ελέγχου ποιότητας  στο προσδιορισμό της συγκέντρωσης</vt:lpstr>
      <vt:lpstr>Έλεγχος ποιότητας στο προσδιορισμό  της μορφολογίας των σπερματοζωαρίων</vt:lpstr>
      <vt:lpstr>Έλεγχος ποιότητας στο προσδιορισμό της μορφολογίας</vt:lpstr>
      <vt:lpstr>Εξωτερικός έλεγχος ποιότητας  στην βασική ανάλυση σπέρματος</vt:lpstr>
      <vt:lpstr>Τα προγράμματα εξωτερικού ελέγχου ποιότητας για την βασική εξέταση σπέρματος</vt:lpstr>
      <vt:lpstr>Τρόπος διενέργειας των προγραμμάτων  εξωτερικού ελέγχου ποιότητας</vt:lpstr>
      <vt:lpstr>Αποτελέσματα ζωτικότητας και συγκέντρωσης εξωτερικού ελέγχου ποιότητας</vt:lpstr>
      <vt:lpstr>Aποτελέσματα μορφολογίας εξωτερικού ελέγχου ποιότητας</vt:lpstr>
      <vt:lpstr>Aποτελέσματα κινητικότητας εξωτερικού ελέγχου ποιότητας</vt:lpstr>
      <vt:lpstr>Τέλος Ενότητας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Θεωρία Ανάλυσης Βιολογικών Υγρών &amp; Εκκριμάτων</dc:title>
  <dc:creator>fkaram2</dc:creator>
  <cp:lastModifiedBy>Πέτρος Καρκαλούσος</cp:lastModifiedBy>
  <cp:revision>89</cp:revision>
  <dcterms:created xsi:type="dcterms:W3CDTF">2013-10-03T09:45:30Z</dcterms:created>
  <dcterms:modified xsi:type="dcterms:W3CDTF">2017-10-27T05:17:11Z</dcterms:modified>
</cp:coreProperties>
</file>