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61" r:id="rId2"/>
    <p:sldId id="309" r:id="rId3"/>
    <p:sldId id="270" r:id="rId4"/>
    <p:sldId id="271" r:id="rId5"/>
    <p:sldId id="272" r:id="rId6"/>
    <p:sldId id="322" r:id="rId7"/>
    <p:sldId id="306" r:id="rId8"/>
    <p:sldId id="307" r:id="rId9"/>
    <p:sldId id="273" r:id="rId10"/>
    <p:sldId id="305" r:id="rId11"/>
    <p:sldId id="310" r:id="rId12"/>
    <p:sldId id="324" r:id="rId13"/>
    <p:sldId id="296" r:id="rId14"/>
    <p:sldId id="288" r:id="rId15"/>
    <p:sldId id="289" r:id="rId16"/>
    <p:sldId id="274" r:id="rId17"/>
    <p:sldId id="276" r:id="rId18"/>
    <p:sldId id="290" r:id="rId19"/>
    <p:sldId id="292" r:id="rId20"/>
    <p:sldId id="291" r:id="rId21"/>
    <p:sldId id="293" r:id="rId22"/>
    <p:sldId id="294" r:id="rId23"/>
    <p:sldId id="295" r:id="rId24"/>
    <p:sldId id="277" r:id="rId25"/>
    <p:sldId id="314" r:id="rId26"/>
    <p:sldId id="315" r:id="rId27"/>
    <p:sldId id="330" r:id="rId28"/>
    <p:sldId id="298" r:id="rId29"/>
    <p:sldId id="299" r:id="rId30"/>
    <p:sldId id="316" r:id="rId31"/>
    <p:sldId id="302" r:id="rId32"/>
    <p:sldId id="303" r:id="rId33"/>
    <p:sldId id="311" r:id="rId34"/>
    <p:sldId id="312" r:id="rId35"/>
    <p:sldId id="317" r:id="rId36"/>
    <p:sldId id="320" r:id="rId37"/>
    <p:sldId id="319" r:id="rId38"/>
    <p:sldId id="321" r:id="rId39"/>
    <p:sldId id="318" r:id="rId40"/>
    <p:sldId id="332" r:id="rId41"/>
    <p:sldId id="327" r:id="rId42"/>
    <p:sldId id="339" r:id="rId43"/>
    <p:sldId id="285" r:id="rId44"/>
    <p:sldId id="331" r:id="rId45"/>
    <p:sldId id="334" r:id="rId46"/>
    <p:sldId id="337" r:id="rId47"/>
    <p:sldId id="335" r:id="rId48"/>
    <p:sldId id="336" r:id="rId49"/>
    <p:sldId id="338" r:id="rId50"/>
    <p:sldId id="326" r:id="rId51"/>
    <p:sldId id="340" r:id="rId52"/>
    <p:sldId id="342" r:id="rId53"/>
    <p:sldId id="343" r:id="rId54"/>
    <p:sldId id="344" r:id="rId55"/>
    <p:sldId id="325" r:id="rId56"/>
    <p:sldId id="304" r:id="rId57"/>
    <p:sldId id="286" r:id="rId58"/>
    <p:sldId id="287" r:id="rId59"/>
    <p:sldId id="328" r:id="rId60"/>
    <p:sldId id="333" r:id="rId61"/>
    <p:sldId id="284" r:id="rId62"/>
    <p:sldId id="301" r:id="rId63"/>
    <p:sldId id="313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4F141-89C9-4590-820F-DF1955447D2C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409B-0C40-42D0-9F46-114E6CB876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231" indent="-158231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5393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0B22-3D83-4E82-B611-34E25B9844E5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7D7-3F64-410E-A27F-BB73AD5FC6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0B22-3D83-4E82-B611-34E25B9844E5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7D7-3F64-410E-A27F-BB73AD5FC6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0B22-3D83-4E82-B611-34E25B9844E5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7D7-3F64-410E-A27F-BB73AD5FC6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0B22-3D83-4E82-B611-34E25B9844E5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7D7-3F64-410E-A27F-BB73AD5FC6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0B22-3D83-4E82-B611-34E25B9844E5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7D7-3F64-410E-A27F-BB73AD5FC6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0B22-3D83-4E82-B611-34E25B9844E5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7D7-3F64-410E-A27F-BB73AD5FC6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0B22-3D83-4E82-B611-34E25B9844E5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7D7-3F64-410E-A27F-BB73AD5FC6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0B22-3D83-4E82-B611-34E25B9844E5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7D7-3F64-410E-A27F-BB73AD5FC6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0B22-3D83-4E82-B611-34E25B9844E5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7D7-3F64-410E-A27F-BB73AD5FC6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0B22-3D83-4E82-B611-34E25B9844E5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7D7-3F64-410E-A27F-BB73AD5FC6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0B22-3D83-4E82-B611-34E25B9844E5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B7D7-3F64-410E-A27F-BB73AD5FC6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C0B22-3D83-4E82-B611-34E25B9844E5}" type="datetimeFigureOut">
              <a:rPr lang="el-GR" smtClean="0"/>
              <a:pPr/>
              <a:t>12/11/2017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AB7D7-3F64-410E-A27F-BB73AD5FC66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PwlRds8Jn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rkakaletris.gr/content/data/multimedia/images/imagescache/6227d7797c74a964efacf46959c2b1674516822d.567.454.a8cdd700c32d675d4394e7e7e3aaac5646e8a2ab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5OvgQW6FG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lsphere.com/viewGroupPhoto.s?showclean=true&amp;id=188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Sperm-egg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GC4B9osMFU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pf090VjyoY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ictures.crystalgraphics.com/photos/view/cg9p9116057c/fetus_development_mode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7772400" cy="1470025"/>
          </a:xfrm>
        </p:spPr>
        <p:txBody>
          <a:bodyPr>
            <a:normAutofit/>
          </a:bodyPr>
          <a:lstStyle/>
          <a:p>
            <a:r>
              <a:rPr lang="el-GR" sz="3200" dirty="0" smtClean="0"/>
              <a:t>      Θεωρία </a:t>
            </a:r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Μέθοδοι Υποβοηθούμενης Αναπαραγωγής</a:t>
            </a:r>
            <a:endParaRPr lang="el-GR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Υπότιτλος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776863" cy="2140223"/>
          </a:xfrm>
        </p:spPr>
        <p:txBody>
          <a:bodyPr>
            <a:noAutofit/>
          </a:bodyPr>
          <a:lstStyle/>
          <a:p>
            <a:pPr>
              <a:tabLst>
                <a:tab pos="0" algn="l"/>
              </a:tabLst>
            </a:pPr>
            <a:r>
              <a:rPr lang="el-GR" sz="2400" dirty="0" smtClean="0">
                <a:solidFill>
                  <a:schemeClr val="tx1"/>
                </a:solidFill>
              </a:rPr>
              <a:t>Ενότητα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6: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Το γυναικείο γεννητικό σύστημα και η διαδικασία της σύλληψης</a:t>
            </a:r>
          </a:p>
          <a:p>
            <a:pPr>
              <a:tabLst>
                <a:tab pos="0" algn="l"/>
              </a:tabLst>
            </a:pPr>
            <a:endParaRPr lang="el-GR" sz="2400" b="1" dirty="0" smtClean="0">
              <a:solidFill>
                <a:schemeClr val="tx1"/>
              </a:solidFill>
            </a:endParaRPr>
          </a:p>
          <a:p>
            <a:pPr>
              <a:tabLst>
                <a:tab pos="0" algn="l"/>
              </a:tabLst>
            </a:pPr>
            <a:r>
              <a:rPr lang="el-GR" sz="2400" dirty="0" smtClean="0">
                <a:solidFill>
                  <a:schemeClr val="tx1"/>
                </a:solidFill>
              </a:rPr>
              <a:t>Πέτρος </a:t>
            </a:r>
            <a:r>
              <a:rPr lang="el-GR" sz="2400" dirty="0" err="1">
                <a:solidFill>
                  <a:schemeClr val="tx1"/>
                </a:solidFill>
              </a:rPr>
              <a:t>Καρκαλούσος</a:t>
            </a: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 smtClean="0">
                <a:solidFill>
                  <a:schemeClr val="tx1"/>
                </a:solidFill>
              </a:rPr>
              <a:t>Επίκουρος καθηγητής κλινικής χημείας</a:t>
            </a:r>
            <a:endParaRPr lang="el-GR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4726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5877272"/>
            <a:ext cx="1971675" cy="7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188640"/>
            <a:ext cx="7669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Η εξέλιξη των </a:t>
            </a:r>
            <a:r>
              <a:rPr lang="el-GR" sz="4000" b="1" dirty="0" err="1" smtClean="0">
                <a:solidFill>
                  <a:srgbClr val="9B0000"/>
                </a:solidFill>
              </a:rPr>
              <a:t>ωοθηλακίων</a:t>
            </a:r>
            <a:r>
              <a:rPr lang="el-GR" sz="4000" b="1" dirty="0" smtClean="0">
                <a:solidFill>
                  <a:srgbClr val="9B0000"/>
                </a:solidFill>
              </a:rPr>
              <a:t> </a:t>
            </a:r>
            <a:endParaRPr lang="el-GR" sz="4000" b="1" dirty="0" smtClean="0">
              <a:solidFill>
                <a:srgbClr val="9B0000"/>
              </a:solidFill>
            </a:endParaRPr>
          </a:p>
          <a:p>
            <a:pPr algn="ctr"/>
            <a:r>
              <a:rPr lang="el-GR" sz="4000" dirty="0" smtClean="0">
                <a:solidFill>
                  <a:srgbClr val="9B0000"/>
                </a:solidFill>
              </a:rPr>
              <a:t>(4 από 5)</a:t>
            </a:r>
            <a:endParaRPr lang="el-GR" sz="4000" dirty="0">
              <a:solidFill>
                <a:srgbClr val="9B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344816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576" y="1844824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Έχει προταθεί ότι η </a:t>
            </a:r>
            <a:r>
              <a:rPr lang="el-GR" sz="2400" b="1" dirty="0" smtClean="0">
                <a:solidFill>
                  <a:srgbClr val="9B0000"/>
                </a:solidFill>
              </a:rPr>
              <a:t>είσοδος στη μείωση </a:t>
            </a:r>
            <a:r>
              <a:rPr lang="el-GR" sz="2400" dirty="0" smtClean="0"/>
              <a:t>αποτελεί και την αιτία της απώλειας μεγάλου αριθμού γεννητικών </a:t>
            </a:r>
            <a:r>
              <a:rPr lang="el-GR" sz="2400" dirty="0" smtClean="0"/>
              <a:t>κυττάρων.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Κατά </a:t>
            </a:r>
            <a:r>
              <a:rPr lang="el-GR" sz="2400" dirty="0" smtClean="0"/>
              <a:t>τη μετάβαση από τη </a:t>
            </a:r>
            <a:r>
              <a:rPr lang="el-GR" sz="2400" dirty="0" err="1" smtClean="0"/>
              <a:t>μιτωτική</a:t>
            </a:r>
            <a:r>
              <a:rPr lang="el-GR" sz="2400" dirty="0" smtClean="0"/>
              <a:t> διεργασία στη διαδικασία σχηματισμού απλοειδών κυττάρων η </a:t>
            </a:r>
            <a:r>
              <a:rPr lang="el-GR" sz="2400" b="1" dirty="0" smtClean="0">
                <a:solidFill>
                  <a:srgbClr val="9B0000"/>
                </a:solidFill>
              </a:rPr>
              <a:t>απόπτωση </a:t>
            </a:r>
            <a:r>
              <a:rPr lang="el-GR" sz="2400" dirty="0" smtClean="0"/>
              <a:t>χαρακτηρίζεται ως σωτήριος μηχανισμός απομάκρυνσης ορισμένων παθολογικών γαμετών με </a:t>
            </a:r>
            <a:r>
              <a:rPr lang="el-GR" sz="2400" dirty="0" err="1" smtClean="0"/>
              <a:t>χρωμοσωμικές</a:t>
            </a:r>
            <a:r>
              <a:rPr lang="el-GR" sz="2400" dirty="0" smtClean="0"/>
              <a:t> </a:t>
            </a:r>
            <a:r>
              <a:rPr lang="el-GR" sz="2400" dirty="0" smtClean="0"/>
              <a:t>ανωμαλίες.</a:t>
            </a:r>
            <a:endParaRPr lang="el-GR" sz="2400" dirty="0"/>
          </a:p>
        </p:txBody>
      </p:sp>
      <p:sp>
        <p:nvSpPr>
          <p:cNvPr id="3" name="2 - Ορθογώνιο"/>
          <p:cNvSpPr/>
          <p:nvPr/>
        </p:nvSpPr>
        <p:spPr>
          <a:xfrm>
            <a:off x="539552" y="188640"/>
            <a:ext cx="7669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Η εξέλιξη των </a:t>
            </a:r>
            <a:r>
              <a:rPr lang="el-GR" sz="4000" b="1" dirty="0" err="1" smtClean="0">
                <a:solidFill>
                  <a:srgbClr val="9B0000"/>
                </a:solidFill>
              </a:rPr>
              <a:t>ωοθηλακίων</a:t>
            </a:r>
            <a:r>
              <a:rPr lang="el-GR" sz="4000" b="1" dirty="0" smtClean="0">
                <a:solidFill>
                  <a:srgbClr val="9B0000"/>
                </a:solidFill>
              </a:rPr>
              <a:t> </a:t>
            </a:r>
            <a:endParaRPr lang="el-GR" sz="4000" b="1" dirty="0" smtClean="0">
              <a:solidFill>
                <a:srgbClr val="9B0000"/>
              </a:solidFill>
            </a:endParaRPr>
          </a:p>
          <a:p>
            <a:pPr algn="ctr"/>
            <a:r>
              <a:rPr lang="el-GR" sz="4000" dirty="0" smtClean="0">
                <a:solidFill>
                  <a:srgbClr val="9B0000"/>
                </a:solidFill>
              </a:rPr>
              <a:t>(5 από 5)</a:t>
            </a:r>
            <a:endParaRPr lang="el-GR" sz="4000" dirty="0">
              <a:solidFill>
                <a:srgbClr val="9B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83568" y="476672"/>
            <a:ext cx="7669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Η ωρίμανση των ωαρίων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611560" y="141277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Στην πρώτη μειωτική διαίρεσή του πριν την </a:t>
            </a:r>
            <a:r>
              <a:rPr lang="el-GR" sz="2400" dirty="0" err="1" smtClean="0"/>
              <a:t>ωοθυλακιορρηξία</a:t>
            </a:r>
            <a:r>
              <a:rPr lang="el-GR" sz="2400" dirty="0" smtClean="0"/>
              <a:t> το </a:t>
            </a:r>
            <a:r>
              <a:rPr lang="el-GR" sz="2400" dirty="0" smtClean="0"/>
              <a:t>κυτταρόπλασμα του πρωτογενούς ωοκυττάρου διαιρείται άνισα. </a:t>
            </a: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683568" y="2780928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Το </a:t>
            </a:r>
            <a:r>
              <a:rPr lang="el-GR" sz="2400" dirty="0" smtClean="0"/>
              <a:t>μεγάλο κύτταρο είναι το </a:t>
            </a:r>
            <a:r>
              <a:rPr lang="el-GR" sz="2400" b="1" dirty="0" smtClean="0">
                <a:solidFill>
                  <a:srgbClr val="9B0000"/>
                </a:solidFill>
              </a:rPr>
              <a:t>δευτερογενές ωοκύτταρο</a:t>
            </a:r>
            <a:r>
              <a:rPr lang="el-GR" sz="2400" dirty="0" smtClean="0"/>
              <a:t>, ή ωάριο, που παραλαμβάνει σχεδόν ολόκληρο το κυτταρόπλασμα και δεν αναπτύσσεται περαιτέρω, εκτός αν γονιμοποιηθεί. </a:t>
            </a:r>
            <a:endParaRPr lang="el-GR" sz="2400" dirty="0" smtClean="0"/>
          </a:p>
          <a:p>
            <a:endParaRPr lang="el-GR" sz="2400" dirty="0" smtClean="0"/>
          </a:p>
          <a:p>
            <a:pPr algn="just"/>
            <a:r>
              <a:rPr lang="el-GR" sz="2400" dirty="0" smtClean="0"/>
              <a:t>Το </a:t>
            </a:r>
            <a:r>
              <a:rPr lang="el-GR" sz="2400" dirty="0" smtClean="0"/>
              <a:t>μικρό κύτταρο ονομάζεται </a:t>
            </a:r>
            <a:r>
              <a:rPr lang="el-GR" sz="2400" b="1" dirty="0" smtClean="0">
                <a:solidFill>
                  <a:srgbClr val="9B0000"/>
                </a:solidFill>
              </a:rPr>
              <a:t>πρώτο πολικό σωμάτιο</a:t>
            </a:r>
            <a:r>
              <a:rPr lang="el-GR" sz="2400" dirty="0" smtClean="0"/>
              <a:t>, περιέχει ελάχιστο κυτταρόπλασμα και τον μισό αριθμό ομολόγων </a:t>
            </a:r>
            <a:r>
              <a:rPr lang="el-GR" sz="2400" dirty="0" smtClean="0"/>
              <a:t>χρωμοσωμάτων. </a:t>
            </a:r>
            <a:endParaRPr lang="el-G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67744" y="2780928"/>
            <a:ext cx="482453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Ο ωοθηκικός κύκλος</a:t>
            </a:r>
            <a:endParaRPr lang="el-GR" sz="4000" b="1" dirty="0">
              <a:solidFill>
                <a:srgbClr val="9B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11560" y="476672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Ο ωοθηκικός κύκλος, </a:t>
            </a:r>
          </a:p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η παραγωγική φάση </a:t>
            </a:r>
            <a:r>
              <a:rPr lang="el-GR" sz="4000" dirty="0" smtClean="0">
                <a:solidFill>
                  <a:srgbClr val="9B0000"/>
                </a:solidFill>
              </a:rPr>
              <a:t>(1 από 4)</a:t>
            </a:r>
            <a:endParaRPr lang="el-GR" sz="4000" dirty="0"/>
          </a:p>
        </p:txBody>
      </p:sp>
      <p:sp>
        <p:nvSpPr>
          <p:cNvPr id="5" name="4 - TextBox"/>
          <p:cNvSpPr txBox="1"/>
          <p:nvPr/>
        </p:nvSpPr>
        <p:spPr>
          <a:xfrm>
            <a:off x="539552" y="1995130"/>
            <a:ext cx="784887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Ξεκινά με το τέλος του προηγούμενου κύκλου (έναρξης εμμηνορρυσίας).</a:t>
            </a:r>
          </a:p>
          <a:p>
            <a:endParaRPr lang="el-GR" sz="2600" dirty="0" smtClean="0"/>
          </a:p>
          <a:p>
            <a:r>
              <a:rPr lang="el-GR" sz="2600" dirty="0" smtClean="0"/>
              <a:t>Χαρακτηρίζεται από την μεγάλη αύξηση της </a:t>
            </a:r>
            <a:r>
              <a:rPr lang="en-US" sz="2600" dirty="0" smtClean="0"/>
              <a:t>FSH (</a:t>
            </a:r>
            <a:r>
              <a:rPr lang="el-GR" sz="2600" dirty="0" smtClean="0"/>
              <a:t>«παράθυρο της </a:t>
            </a:r>
            <a:r>
              <a:rPr lang="en-US" sz="2600" dirty="0" smtClean="0"/>
              <a:t>FSH</a:t>
            </a:r>
            <a:r>
              <a:rPr lang="el-GR" sz="2600" dirty="0" smtClean="0"/>
              <a:t>») η οποία προκαλεί την ανάπτυξη 3 – 7 </a:t>
            </a:r>
            <a:r>
              <a:rPr lang="el-GR" sz="2600" dirty="0" smtClean="0">
                <a:solidFill>
                  <a:srgbClr val="9B0000"/>
                </a:solidFill>
              </a:rPr>
              <a:t>δευτερογενών </a:t>
            </a:r>
            <a:r>
              <a:rPr lang="el-GR" sz="2600" dirty="0" err="1" smtClean="0">
                <a:solidFill>
                  <a:srgbClr val="9B0000"/>
                </a:solidFill>
              </a:rPr>
              <a:t>ωοθηλακίων</a:t>
            </a:r>
            <a:r>
              <a:rPr lang="el-GR" sz="2600" dirty="0" smtClean="0"/>
              <a:t>.</a:t>
            </a:r>
          </a:p>
          <a:p>
            <a:endParaRPr lang="el-GR" sz="2600" dirty="0" smtClean="0"/>
          </a:p>
          <a:p>
            <a:r>
              <a:rPr lang="el-GR" sz="2600" dirty="0" smtClean="0"/>
              <a:t>Την 5</a:t>
            </a:r>
            <a:r>
              <a:rPr lang="el-GR" sz="2600" baseline="30000" dirty="0" smtClean="0"/>
              <a:t>η</a:t>
            </a:r>
            <a:r>
              <a:rPr lang="el-GR" sz="2600" dirty="0" smtClean="0"/>
              <a:t> – 7</a:t>
            </a:r>
            <a:r>
              <a:rPr lang="el-GR" sz="2600" baseline="30000" dirty="0" smtClean="0"/>
              <a:t>η</a:t>
            </a:r>
            <a:r>
              <a:rPr lang="el-GR" sz="2600" dirty="0" smtClean="0"/>
              <a:t> ημέρα του κύκλου ένα από τα </a:t>
            </a:r>
            <a:r>
              <a:rPr lang="el-GR" sz="2600" dirty="0" err="1" smtClean="0"/>
              <a:t>ωοθηλάκια</a:t>
            </a:r>
            <a:r>
              <a:rPr lang="el-GR" sz="2600" dirty="0" smtClean="0"/>
              <a:t> θα ξεχωρίσει ως το </a:t>
            </a:r>
            <a:r>
              <a:rPr lang="el-GR" sz="2600" b="1" dirty="0" smtClean="0">
                <a:solidFill>
                  <a:srgbClr val="9B0000"/>
                </a:solidFill>
              </a:rPr>
              <a:t>κυρίαρχο </a:t>
            </a:r>
            <a:r>
              <a:rPr lang="el-GR" sz="2600" b="1" dirty="0" err="1" smtClean="0">
                <a:solidFill>
                  <a:srgbClr val="9B0000"/>
                </a:solidFill>
              </a:rPr>
              <a:t>ωοθηλάκιο</a:t>
            </a:r>
            <a:r>
              <a:rPr lang="el-GR" sz="2600" dirty="0" smtClean="0"/>
              <a:t>.</a:t>
            </a:r>
          </a:p>
          <a:p>
            <a:endParaRPr lang="el-GR" sz="2600" dirty="0" smtClean="0"/>
          </a:p>
          <a:p>
            <a:r>
              <a:rPr lang="el-GR" sz="2600" dirty="0" smtClean="0"/>
              <a:t>Τα υπόλοιπα </a:t>
            </a:r>
            <a:r>
              <a:rPr lang="el-GR" sz="2600" dirty="0" err="1" smtClean="0"/>
              <a:t>ωοθηλάκια</a:t>
            </a:r>
            <a:r>
              <a:rPr lang="el-GR" sz="2600" dirty="0" smtClean="0"/>
              <a:t> εκφυλίζονται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11560" y="476672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Ο ωοθηκικός κύκλος, </a:t>
            </a:r>
          </a:p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η παραγωγική φάση </a:t>
            </a:r>
            <a:r>
              <a:rPr lang="el-GR" sz="4000" dirty="0" smtClean="0">
                <a:solidFill>
                  <a:srgbClr val="9B0000"/>
                </a:solidFill>
              </a:rPr>
              <a:t>(2 από 4)</a:t>
            </a:r>
            <a:endParaRPr lang="el-GR" sz="4000" dirty="0"/>
          </a:p>
        </p:txBody>
      </p:sp>
      <p:sp>
        <p:nvSpPr>
          <p:cNvPr id="5" name="4 - TextBox"/>
          <p:cNvSpPr txBox="1"/>
          <p:nvPr/>
        </p:nvSpPr>
        <p:spPr>
          <a:xfrm>
            <a:off x="611560" y="2060848"/>
            <a:ext cx="78488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600" dirty="0" smtClean="0"/>
              <a:t>Το</a:t>
            </a:r>
            <a:r>
              <a:rPr lang="en-US" sz="2600" dirty="0" smtClean="0"/>
              <a:t> </a:t>
            </a:r>
            <a:r>
              <a:rPr lang="el-GR" sz="2600" dirty="0" smtClean="0"/>
              <a:t>κυρίαρχο </a:t>
            </a:r>
            <a:r>
              <a:rPr lang="el-GR" sz="2600" dirty="0" err="1" smtClean="0"/>
              <a:t>ωοθηλάκιο</a:t>
            </a:r>
            <a:r>
              <a:rPr lang="el-GR" sz="2600" dirty="0" smtClean="0"/>
              <a:t> αυξάνεται γρήγορα μέχρι τα 20 </a:t>
            </a:r>
            <a:r>
              <a:rPr lang="en-US" sz="2600" dirty="0" smtClean="0"/>
              <a:t>mm </a:t>
            </a:r>
            <a:r>
              <a:rPr lang="el-GR" sz="2600" dirty="0" smtClean="0"/>
              <a:t>λόγω της συσσώρευσης </a:t>
            </a:r>
            <a:r>
              <a:rPr lang="el-GR" sz="2600" dirty="0" err="1" smtClean="0"/>
              <a:t>ωοθηλακικού</a:t>
            </a:r>
            <a:r>
              <a:rPr lang="el-GR" sz="2600" dirty="0" smtClean="0"/>
              <a:t> υγρού στην κοιλότητα του </a:t>
            </a:r>
            <a:r>
              <a:rPr lang="el-GR" sz="2600" b="1" dirty="0" smtClean="0">
                <a:solidFill>
                  <a:srgbClr val="9B0000"/>
                </a:solidFill>
              </a:rPr>
              <a:t>άντρου</a:t>
            </a:r>
            <a:r>
              <a:rPr lang="el-GR" sz="2600" dirty="0" smtClean="0"/>
              <a:t>. </a:t>
            </a:r>
          </a:p>
          <a:p>
            <a:pPr algn="just"/>
            <a:endParaRPr lang="el-GR" sz="2600" dirty="0" smtClean="0"/>
          </a:p>
          <a:p>
            <a:pPr algn="just"/>
            <a:r>
              <a:rPr lang="el-GR" sz="2600" dirty="0" smtClean="0"/>
              <a:t>Αναπτυσσόμενο θα φτάσει στο </a:t>
            </a:r>
            <a:r>
              <a:rPr lang="el-GR" sz="2600" dirty="0" err="1" smtClean="0"/>
              <a:t>προωρρηκτικό</a:t>
            </a:r>
            <a:r>
              <a:rPr lang="el-GR" sz="2600" dirty="0" smtClean="0"/>
              <a:t> στάδιο (</a:t>
            </a:r>
            <a:r>
              <a:rPr lang="el-GR" sz="2600" dirty="0" err="1" smtClean="0"/>
              <a:t>γρααφιανό</a:t>
            </a:r>
            <a:r>
              <a:rPr lang="el-GR" sz="2600" dirty="0" smtClean="0"/>
              <a:t>). </a:t>
            </a:r>
          </a:p>
          <a:p>
            <a:pPr algn="just"/>
            <a:endParaRPr lang="el-GR" sz="2600" dirty="0" smtClean="0"/>
          </a:p>
          <a:p>
            <a:pPr algn="just"/>
            <a:r>
              <a:rPr lang="el-GR" sz="2600" dirty="0" smtClean="0"/>
              <a:t>Το</a:t>
            </a:r>
            <a:r>
              <a:rPr lang="el-GR" sz="2600" b="1" dirty="0" smtClean="0">
                <a:solidFill>
                  <a:srgbClr val="9B0000"/>
                </a:solidFill>
              </a:rPr>
              <a:t> </a:t>
            </a:r>
            <a:r>
              <a:rPr lang="el-GR" sz="2600" b="1" dirty="0" err="1" smtClean="0">
                <a:solidFill>
                  <a:srgbClr val="9B0000"/>
                </a:solidFill>
              </a:rPr>
              <a:t>γρααφιανό</a:t>
            </a:r>
            <a:r>
              <a:rPr lang="el-GR" sz="2600" b="1" dirty="0" smtClean="0">
                <a:solidFill>
                  <a:srgbClr val="9B0000"/>
                </a:solidFill>
              </a:rPr>
              <a:t> σωμάτιο </a:t>
            </a:r>
            <a:r>
              <a:rPr lang="el-GR" sz="2600" dirty="0" smtClean="0"/>
              <a:t>αποτελείται </a:t>
            </a:r>
            <a:r>
              <a:rPr lang="el-GR" sz="2600" dirty="0" smtClean="0"/>
              <a:t>από το ωάριο με τη διαφανή ζώνη που το περιβάλει, τα κοκκιώδη κύτταρα, το άντρο του </a:t>
            </a:r>
            <a:r>
              <a:rPr lang="el-GR" sz="2600" dirty="0" err="1" smtClean="0"/>
              <a:t>ωοθηλακίου</a:t>
            </a:r>
            <a:r>
              <a:rPr lang="el-GR" sz="2600" dirty="0" smtClean="0"/>
              <a:t>, το </a:t>
            </a:r>
            <a:r>
              <a:rPr lang="el-GR" sz="2600" dirty="0" err="1" smtClean="0"/>
              <a:t>ωοθηλακικό</a:t>
            </a:r>
            <a:r>
              <a:rPr lang="el-GR" sz="2600" dirty="0" smtClean="0"/>
              <a:t> υγρό, τη βασική μεμβράνη και τα κύτταρα της θήκης.</a:t>
            </a:r>
            <a:r>
              <a:rPr lang="en-US" sz="2600" dirty="0" smtClean="0"/>
              <a:t> </a:t>
            </a:r>
            <a:r>
              <a:rPr lang="el-GR" sz="2600" dirty="0" smtClean="0"/>
              <a:t> </a:t>
            </a:r>
            <a:endParaRPr lang="el-GR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Η ωρίμανση των </a:t>
            </a:r>
            <a:r>
              <a:rPr lang="el-GR" b="1" dirty="0" err="1" smtClean="0">
                <a:solidFill>
                  <a:srgbClr val="9B0000"/>
                </a:solidFill>
              </a:rPr>
              <a:t>ωοθηλακίων</a:t>
            </a:r>
            <a:r>
              <a:rPr lang="el-GR" b="1" dirty="0" smtClean="0">
                <a:solidFill>
                  <a:srgbClr val="9B0000"/>
                </a:solidFill>
              </a:rPr>
              <a:t> υπό την επίδραση της </a:t>
            </a:r>
            <a:r>
              <a:rPr lang="en-US" b="1" dirty="0" smtClean="0">
                <a:solidFill>
                  <a:srgbClr val="9B0000"/>
                </a:solidFill>
              </a:rPr>
              <a:t>FSH</a:t>
            </a:r>
            <a:endParaRPr lang="el-GR" b="1" dirty="0">
              <a:solidFill>
                <a:srgbClr val="9B00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4874493" cy="463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805264"/>
            <a:ext cx="5112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403648" y="6381328"/>
            <a:ext cx="6534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http://www.eugonia.com.gr/anthropini-anaparagogi/embryologia/oothilakiogenesi/stadia-anaptykshs/</a:t>
            </a:r>
            <a:endParaRPr lang="el-GR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anacea.med.uoa.gr/extra/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457200"/>
            <a:ext cx="7705725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71600" y="47667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Ο ωοθηκικός κύκλος, </a:t>
            </a:r>
          </a:p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η παραγωγική φάση </a:t>
            </a:r>
            <a:r>
              <a:rPr lang="el-GR" sz="4000" dirty="0" smtClean="0">
                <a:solidFill>
                  <a:srgbClr val="9B0000"/>
                </a:solidFill>
              </a:rPr>
              <a:t>(3 από 4)</a:t>
            </a:r>
            <a:endParaRPr lang="el-GR" sz="4000" dirty="0"/>
          </a:p>
        </p:txBody>
      </p:sp>
      <p:sp>
        <p:nvSpPr>
          <p:cNvPr id="3" name="2 - TextBox"/>
          <p:cNvSpPr txBox="1"/>
          <p:nvPr/>
        </p:nvSpPr>
        <p:spPr>
          <a:xfrm>
            <a:off x="611560" y="2060848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600" dirty="0" smtClean="0"/>
              <a:t>Μόλις επιλεγεί το κυρίαρχο </a:t>
            </a:r>
            <a:r>
              <a:rPr lang="el-GR" sz="2600" dirty="0" err="1" smtClean="0"/>
              <a:t>ωοθηλάκιο</a:t>
            </a:r>
            <a:r>
              <a:rPr lang="el-GR" sz="2600" dirty="0" smtClean="0"/>
              <a:t> αρχίζει να </a:t>
            </a:r>
            <a:r>
              <a:rPr lang="el-GR" sz="2600" b="1" dirty="0" smtClean="0">
                <a:solidFill>
                  <a:srgbClr val="9B0000"/>
                </a:solidFill>
              </a:rPr>
              <a:t>παράγει οιστρογόνα </a:t>
            </a:r>
            <a:r>
              <a:rPr lang="el-GR" sz="2600" dirty="0" smtClean="0"/>
              <a:t>και συγκεκριμένα την 17-β-οιστραδιόλη.</a:t>
            </a:r>
          </a:p>
          <a:p>
            <a:endParaRPr lang="el-GR" sz="2600" dirty="0" smtClean="0"/>
          </a:p>
          <a:p>
            <a:pPr algn="just"/>
            <a:r>
              <a:rPr lang="el-GR" sz="2600" dirty="0" smtClean="0"/>
              <a:t>Η 17-β </a:t>
            </a:r>
            <a:r>
              <a:rPr lang="el-GR" sz="2600" dirty="0" err="1" smtClean="0"/>
              <a:t>οιστραδιόλη</a:t>
            </a:r>
            <a:r>
              <a:rPr lang="el-GR" sz="2600" dirty="0" smtClean="0"/>
              <a:t> φτάνει στο μέγιστο </a:t>
            </a:r>
            <a:r>
              <a:rPr lang="el-GR" sz="2600" dirty="0" smtClean="0"/>
              <a:t>24 - 36 </a:t>
            </a:r>
            <a:r>
              <a:rPr lang="el-GR" sz="2600" dirty="0" smtClean="0"/>
              <a:t>ώρες πριν την </a:t>
            </a:r>
            <a:r>
              <a:rPr lang="el-GR" sz="2600" dirty="0" err="1" smtClean="0"/>
              <a:t>ωοθυλακιορρηξία</a:t>
            </a:r>
            <a:r>
              <a:rPr lang="el-GR" sz="2600" dirty="0" smtClean="0"/>
              <a:t> όπου ολοκληρώνεται και η </a:t>
            </a:r>
            <a:r>
              <a:rPr lang="el-GR" sz="2600" b="1" dirty="0" smtClean="0">
                <a:solidFill>
                  <a:srgbClr val="9B0000"/>
                </a:solidFill>
              </a:rPr>
              <a:t>δεύτερη μειωτική διαίρεση.</a:t>
            </a:r>
          </a:p>
          <a:p>
            <a:endParaRPr lang="el-GR" sz="2600" b="1" dirty="0" smtClean="0">
              <a:solidFill>
                <a:srgbClr val="9B0000"/>
              </a:solidFill>
            </a:endParaRPr>
          </a:p>
          <a:p>
            <a:pPr algn="just"/>
            <a:r>
              <a:rPr lang="el-GR" sz="2600" dirty="0" smtClean="0"/>
              <a:t>Τα παραγόμενα οιστρογόνα διεγείρουν την υπόφυση να παράγει </a:t>
            </a:r>
            <a:r>
              <a:rPr lang="en-US" sz="2600" b="1" dirty="0" smtClean="0">
                <a:solidFill>
                  <a:srgbClr val="9B0000"/>
                </a:solidFill>
              </a:rPr>
              <a:t>LH</a:t>
            </a:r>
            <a:r>
              <a:rPr lang="en-US" sz="2600" dirty="0" smtClean="0"/>
              <a:t>.</a:t>
            </a:r>
            <a:endParaRPr lang="el-GR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71600" y="47667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Ο ωοθηκικός κύκλος, </a:t>
            </a:r>
          </a:p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η παραγωγική φάση </a:t>
            </a:r>
            <a:r>
              <a:rPr lang="el-GR" sz="4000" dirty="0" smtClean="0">
                <a:solidFill>
                  <a:srgbClr val="9B0000"/>
                </a:solidFill>
              </a:rPr>
              <a:t>(4 από 4)</a:t>
            </a:r>
            <a:endParaRPr lang="el-GR" sz="4000" dirty="0"/>
          </a:p>
        </p:txBody>
      </p:sp>
      <p:sp>
        <p:nvSpPr>
          <p:cNvPr id="3" name="2 - TextBox"/>
          <p:cNvSpPr txBox="1"/>
          <p:nvPr/>
        </p:nvSpPr>
        <p:spPr>
          <a:xfrm>
            <a:off x="539552" y="2204864"/>
            <a:ext cx="8064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Το </a:t>
            </a:r>
            <a:r>
              <a:rPr lang="el-GR" sz="2600" dirty="0" err="1" smtClean="0"/>
              <a:t>μεσοκυκλικό</a:t>
            </a:r>
            <a:r>
              <a:rPr lang="el-GR" sz="2600" dirty="0" smtClean="0"/>
              <a:t> κύμα της </a:t>
            </a:r>
            <a:r>
              <a:rPr lang="en-US" sz="2600" dirty="0" smtClean="0"/>
              <a:t>LH </a:t>
            </a:r>
            <a:r>
              <a:rPr lang="el-GR" sz="2600" dirty="0" smtClean="0"/>
              <a:t>διαρκεί περίπου 48 ώρες.</a:t>
            </a:r>
          </a:p>
          <a:p>
            <a:endParaRPr lang="el-GR" sz="2600" dirty="0" smtClean="0"/>
          </a:p>
          <a:p>
            <a:r>
              <a:rPr lang="el-GR" sz="2600" dirty="0" smtClean="0"/>
              <a:t>Η </a:t>
            </a:r>
            <a:r>
              <a:rPr lang="el-GR" sz="2600" dirty="0" err="1" smtClean="0"/>
              <a:t>ωοθηλακιορρηξία</a:t>
            </a:r>
            <a:r>
              <a:rPr lang="el-GR" sz="2600" dirty="0" smtClean="0"/>
              <a:t> γίνεται περίπου </a:t>
            </a:r>
            <a:r>
              <a:rPr lang="el-GR" sz="2600" b="1" dirty="0" smtClean="0">
                <a:solidFill>
                  <a:srgbClr val="9B0000"/>
                </a:solidFill>
              </a:rPr>
              <a:t>36 ώρες </a:t>
            </a:r>
            <a:r>
              <a:rPr lang="el-GR" sz="2600" dirty="0" smtClean="0"/>
              <a:t>μετά την έναρξη του </a:t>
            </a:r>
            <a:r>
              <a:rPr lang="el-GR" sz="2600" dirty="0" err="1" smtClean="0"/>
              <a:t>μεσοκυκλικού</a:t>
            </a:r>
            <a:r>
              <a:rPr lang="el-GR" sz="2600" dirty="0" smtClean="0"/>
              <a:t> κύματος.</a:t>
            </a:r>
          </a:p>
          <a:p>
            <a:endParaRPr lang="el-GR" sz="2600" dirty="0" smtClean="0"/>
          </a:p>
          <a:p>
            <a:r>
              <a:rPr lang="el-GR" sz="2600" dirty="0" smtClean="0"/>
              <a:t>Στην φάση αυτή ο ωοθυλάκιο έχει ολοκληρώσει την ανάπτυξή του, το τοίχωμα γίνεται λεπτό και είναι έτοιμο να σπάσει.</a:t>
            </a:r>
            <a:endParaRPr lang="el-GR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67744" y="2780928"/>
            <a:ext cx="482453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Το γυναικείο γεννητικό σύστημα</a:t>
            </a:r>
            <a:endParaRPr lang="el-GR" sz="4000" b="1" dirty="0">
              <a:solidFill>
                <a:srgbClr val="9B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187624" y="764704"/>
            <a:ext cx="6566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B0000"/>
                </a:solidFill>
              </a:rPr>
              <a:t>H </a:t>
            </a:r>
            <a:r>
              <a:rPr lang="el-GR" sz="4000" b="1" dirty="0" err="1" smtClean="0">
                <a:solidFill>
                  <a:srgbClr val="9B0000"/>
                </a:solidFill>
              </a:rPr>
              <a:t>ωοθηλακιορρηξία</a:t>
            </a:r>
            <a:r>
              <a:rPr lang="el-GR" sz="4000" b="1" dirty="0" smtClean="0">
                <a:solidFill>
                  <a:srgbClr val="9B0000"/>
                </a:solidFill>
              </a:rPr>
              <a:t> </a:t>
            </a:r>
            <a:r>
              <a:rPr lang="el-GR" sz="4000" dirty="0" smtClean="0">
                <a:solidFill>
                  <a:srgbClr val="9B0000"/>
                </a:solidFill>
              </a:rPr>
              <a:t>(1 από 2)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67544" y="1844824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Υπό την επίδραση της αιχμής του </a:t>
            </a:r>
            <a:r>
              <a:rPr lang="el-GR" sz="2600" dirty="0" err="1" smtClean="0"/>
              <a:t>μεσοκυκλικού</a:t>
            </a:r>
            <a:r>
              <a:rPr lang="el-GR" sz="2600" dirty="0" smtClean="0"/>
              <a:t> κύματος της </a:t>
            </a:r>
            <a:r>
              <a:rPr lang="en-US" sz="2600" dirty="0" smtClean="0"/>
              <a:t>LH </a:t>
            </a:r>
            <a:r>
              <a:rPr lang="el-GR" sz="2600" dirty="0" smtClean="0"/>
              <a:t>το τοίχωμα του ώριμου ωοθυλάκιου λεπταίνει και διαρρηγνύεται.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39552" y="3429000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dirty="0" smtClean="0"/>
              <a:t>Η ρήξη του </a:t>
            </a:r>
            <a:r>
              <a:rPr lang="el-GR" sz="2600" dirty="0" err="1" smtClean="0"/>
              <a:t>ωοθηλακίου</a:t>
            </a:r>
            <a:r>
              <a:rPr lang="el-GR" sz="2600" dirty="0" smtClean="0"/>
              <a:t> γίνεται με τα ένζυμα </a:t>
            </a:r>
            <a:r>
              <a:rPr lang="el-GR" sz="2600" b="1" dirty="0" err="1" smtClean="0">
                <a:solidFill>
                  <a:srgbClr val="9B0000"/>
                </a:solidFill>
              </a:rPr>
              <a:t>κολλαγο</a:t>
            </a:r>
            <a:r>
              <a:rPr lang="el-GR" sz="2600" b="1" dirty="0" smtClean="0">
                <a:solidFill>
                  <a:srgbClr val="9B0000"/>
                </a:solidFill>
              </a:rPr>
              <a:t>-</a:t>
            </a:r>
            <a:r>
              <a:rPr lang="el-GR" sz="2600" b="1" dirty="0" err="1" smtClean="0">
                <a:solidFill>
                  <a:srgbClr val="9B0000"/>
                </a:solidFill>
              </a:rPr>
              <a:t>νάση</a:t>
            </a:r>
            <a:r>
              <a:rPr lang="el-GR" sz="2600" dirty="0" smtClean="0"/>
              <a:t> και </a:t>
            </a:r>
            <a:r>
              <a:rPr lang="el-GR" sz="2600" b="1" dirty="0" smtClean="0">
                <a:solidFill>
                  <a:srgbClr val="9B0000"/>
                </a:solidFill>
              </a:rPr>
              <a:t>πλασμίνη</a:t>
            </a:r>
            <a:r>
              <a:rPr lang="el-GR" sz="2600" dirty="0" smtClean="0"/>
              <a:t> που βρίσκονται στο </a:t>
            </a:r>
            <a:r>
              <a:rPr lang="el-GR" sz="2600" dirty="0" err="1" smtClean="0"/>
              <a:t>ωοθυλακικό</a:t>
            </a:r>
            <a:r>
              <a:rPr lang="el-GR" sz="2600" dirty="0" smtClean="0"/>
              <a:t> υγρό.  </a:t>
            </a:r>
            <a:endParaRPr lang="el-GR" sz="2600" dirty="0"/>
          </a:p>
        </p:txBody>
      </p:sp>
      <p:sp>
        <p:nvSpPr>
          <p:cNvPr id="5" name="4 - Ορθογώνιο"/>
          <p:cNvSpPr/>
          <p:nvPr/>
        </p:nvSpPr>
        <p:spPr>
          <a:xfrm>
            <a:off x="2411760" y="56612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002060"/>
                </a:solidFill>
                <a:hlinkClick r:id="rId2"/>
              </a:rPr>
              <a:t>You tube: </a:t>
            </a:r>
            <a:r>
              <a:rPr lang="el-GR" sz="2800" u="sng" dirty="0" smtClean="0">
                <a:solidFill>
                  <a:srgbClr val="002060"/>
                </a:solidFill>
                <a:hlinkClick r:id="rId2"/>
              </a:rPr>
              <a:t>Ωορρηξία</a:t>
            </a:r>
            <a:endParaRPr lang="el-GR" sz="28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anh.eva.vn/upload/4-2016/images/2016-12-04/neu-nhan-thay-nhung-dau-hieu-nay-chac-chan-ban-dang-rung-trung-1-1480799312-width500height3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5606" name="Picture 6" descr="Σπάνιες, αληθινές φωτογραφίες από τη στιγμή της ωορρηξίας!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5233763" cy="418701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39552" y="57332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</a:t>
            </a:r>
            <a:r>
              <a:rPr lang="el-GR" sz="2400" dirty="0" smtClean="0"/>
              <a:t>ωορρηξία διαρκεί 15 λεπτά και γίνεται σταδιακά 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539552" y="6165304"/>
            <a:ext cx="84249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http://www.drkakaletris.gr/spanies_alithines_fwtografies_apo_ti_stigmi_tis_worrixias-article-116.html?category_id=5</a:t>
            </a:r>
            <a:endParaRPr lang="el-GR" sz="1100" dirty="0"/>
          </a:p>
        </p:txBody>
      </p:sp>
      <p:sp>
        <p:nvSpPr>
          <p:cNvPr id="8" name="7 - TextBox"/>
          <p:cNvSpPr txBox="1"/>
          <p:nvPr/>
        </p:nvSpPr>
        <p:spPr>
          <a:xfrm>
            <a:off x="1187624" y="548680"/>
            <a:ext cx="6566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B0000"/>
                </a:solidFill>
              </a:rPr>
              <a:t>H </a:t>
            </a:r>
            <a:r>
              <a:rPr lang="el-GR" sz="4000" b="1" dirty="0" err="1" smtClean="0">
                <a:solidFill>
                  <a:srgbClr val="9B0000"/>
                </a:solidFill>
              </a:rPr>
              <a:t>ωοθηλακιορρηξία</a:t>
            </a:r>
            <a:r>
              <a:rPr lang="el-GR" sz="4000" b="1" dirty="0" smtClean="0">
                <a:solidFill>
                  <a:srgbClr val="9B0000"/>
                </a:solidFill>
              </a:rPr>
              <a:t> </a:t>
            </a:r>
            <a:r>
              <a:rPr lang="el-GR" sz="4000" dirty="0" smtClean="0">
                <a:solidFill>
                  <a:srgbClr val="9B0000"/>
                </a:solidFill>
              </a:rPr>
              <a:t>(2 από 2)</a:t>
            </a:r>
            <a:endParaRPr lang="el-GR" sz="4000" dirty="0">
              <a:solidFill>
                <a:srgbClr val="9B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95536" y="83671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Η εκκριτική ή </a:t>
            </a:r>
            <a:r>
              <a:rPr lang="el-GR" sz="4000" b="1" dirty="0" err="1" smtClean="0">
                <a:solidFill>
                  <a:srgbClr val="9B0000"/>
                </a:solidFill>
              </a:rPr>
              <a:t>ωχρινική</a:t>
            </a:r>
            <a:r>
              <a:rPr lang="el-GR" sz="4000" b="1" dirty="0" smtClean="0">
                <a:solidFill>
                  <a:srgbClr val="9B0000"/>
                </a:solidFill>
              </a:rPr>
              <a:t> φάση </a:t>
            </a:r>
            <a:r>
              <a:rPr lang="el-GR" sz="4000" dirty="0" smtClean="0">
                <a:solidFill>
                  <a:srgbClr val="9B0000"/>
                </a:solidFill>
              </a:rPr>
              <a:t>(1 από 2)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5" y="1916832"/>
            <a:ext cx="80648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Μετά την απελευθέρωση του ωαρίου τα κύτταρα του ωοθυλακίου καλύπτονται από κιτρινωπό υλικό και στα κοκκιώδη κύτταρα εισχωρούν αγγεία.</a:t>
            </a:r>
          </a:p>
          <a:p>
            <a:endParaRPr lang="el-GR" sz="2600" dirty="0" smtClean="0"/>
          </a:p>
          <a:p>
            <a:r>
              <a:rPr lang="el-GR" sz="2600" dirty="0" smtClean="0"/>
              <a:t>Το ωοθυλάκιο ονομάζεται </a:t>
            </a:r>
            <a:r>
              <a:rPr lang="el-GR" sz="2600" b="1" dirty="0" smtClean="0">
                <a:solidFill>
                  <a:srgbClr val="9B0000"/>
                </a:solidFill>
              </a:rPr>
              <a:t>ωχρό σωμάτιο </a:t>
            </a:r>
            <a:r>
              <a:rPr lang="el-GR" sz="2600" dirty="0" smtClean="0"/>
              <a:t>και η ζωή του διαρκεί 14 + 2 ημέρες.</a:t>
            </a:r>
          </a:p>
          <a:p>
            <a:endParaRPr lang="el-GR" sz="2800" dirty="0" smtClean="0"/>
          </a:p>
          <a:p>
            <a:endParaRPr lang="el-G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95536" y="83671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Η εκκριτική ή </a:t>
            </a:r>
            <a:r>
              <a:rPr lang="el-GR" sz="4000" b="1" dirty="0" err="1" smtClean="0">
                <a:solidFill>
                  <a:srgbClr val="9B0000"/>
                </a:solidFill>
              </a:rPr>
              <a:t>ωχρινική</a:t>
            </a:r>
            <a:r>
              <a:rPr lang="el-GR" sz="4000" b="1" dirty="0" smtClean="0">
                <a:solidFill>
                  <a:srgbClr val="9B0000"/>
                </a:solidFill>
              </a:rPr>
              <a:t> φάση </a:t>
            </a:r>
            <a:r>
              <a:rPr lang="el-GR" sz="4000" dirty="0" smtClean="0">
                <a:solidFill>
                  <a:srgbClr val="9B0000"/>
                </a:solidFill>
              </a:rPr>
              <a:t>(2 από 2)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1700808"/>
            <a:ext cx="82089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Το ωχρό σωμάτιο παράγει στεροειδή όπως </a:t>
            </a:r>
            <a:r>
              <a:rPr lang="el-GR" sz="2600" dirty="0" smtClean="0">
                <a:solidFill>
                  <a:srgbClr val="C00000"/>
                </a:solidFill>
              </a:rPr>
              <a:t>προγεστερόνη</a:t>
            </a:r>
            <a:r>
              <a:rPr lang="el-GR" sz="2600" dirty="0" smtClean="0"/>
              <a:t>, </a:t>
            </a:r>
            <a:r>
              <a:rPr lang="el-GR" sz="2600" dirty="0" smtClean="0">
                <a:solidFill>
                  <a:srgbClr val="C00000"/>
                </a:solidFill>
              </a:rPr>
              <a:t>οιστρογόνα</a:t>
            </a:r>
            <a:r>
              <a:rPr lang="el-GR" sz="2600" dirty="0" smtClean="0"/>
              <a:t> και </a:t>
            </a:r>
            <a:r>
              <a:rPr lang="el-GR" sz="2600" dirty="0" err="1" smtClean="0">
                <a:solidFill>
                  <a:srgbClr val="C00000"/>
                </a:solidFill>
              </a:rPr>
              <a:t>ανδροστενδιόνη</a:t>
            </a:r>
            <a:r>
              <a:rPr lang="el-GR" sz="2600" dirty="0" smtClean="0"/>
              <a:t>.</a:t>
            </a:r>
          </a:p>
          <a:p>
            <a:endParaRPr lang="el-GR" sz="2600" b="1" dirty="0" smtClean="0">
              <a:solidFill>
                <a:srgbClr val="9B0000"/>
              </a:solidFill>
            </a:endParaRPr>
          </a:p>
          <a:p>
            <a:r>
              <a:rPr lang="el-GR" sz="2600" b="1" dirty="0" smtClean="0">
                <a:solidFill>
                  <a:srgbClr val="9B0000"/>
                </a:solidFill>
              </a:rPr>
              <a:t>Οκτώ ημέρες </a:t>
            </a:r>
            <a:r>
              <a:rPr lang="el-GR" sz="2600" dirty="0" smtClean="0"/>
              <a:t>μετά την </a:t>
            </a:r>
            <a:r>
              <a:rPr lang="el-GR" sz="2600" dirty="0" err="1" smtClean="0"/>
              <a:t>ωοθυλακιορρηξία</a:t>
            </a:r>
            <a:r>
              <a:rPr lang="el-GR" sz="2600" dirty="0" smtClean="0"/>
              <a:t>, το ωχρό σωμάτιο φθάνει στην πλήρη ωριμότητα του και στη μέγιστη παραγωγή </a:t>
            </a:r>
            <a:r>
              <a:rPr lang="el-GR" sz="2600" b="1" dirty="0" smtClean="0">
                <a:solidFill>
                  <a:srgbClr val="9B0000"/>
                </a:solidFill>
              </a:rPr>
              <a:t>προγεστερόνης.</a:t>
            </a:r>
          </a:p>
          <a:p>
            <a:endParaRPr lang="el-GR" sz="2600" b="1" dirty="0" smtClean="0">
              <a:solidFill>
                <a:srgbClr val="9B0000"/>
              </a:solidFill>
            </a:endParaRPr>
          </a:p>
          <a:p>
            <a:r>
              <a:rPr lang="el-GR" sz="2600" dirty="0" smtClean="0"/>
              <a:t>Στην εγκυμοσύνη η λειτουργία του ωχρού σωματίου παρατείνεται μέχρι την </a:t>
            </a:r>
            <a:r>
              <a:rPr lang="el-GR" sz="2600" dirty="0" smtClean="0">
                <a:solidFill>
                  <a:srgbClr val="9B0000"/>
                </a:solidFill>
              </a:rPr>
              <a:t>12</a:t>
            </a:r>
            <a:r>
              <a:rPr lang="el-GR" sz="2600" baseline="30000" dirty="0" smtClean="0">
                <a:solidFill>
                  <a:srgbClr val="9B0000"/>
                </a:solidFill>
              </a:rPr>
              <a:t>η</a:t>
            </a:r>
            <a:r>
              <a:rPr lang="el-GR" sz="2600" dirty="0" smtClean="0">
                <a:solidFill>
                  <a:srgbClr val="9B0000"/>
                </a:solidFill>
              </a:rPr>
              <a:t> εβδομάδα</a:t>
            </a:r>
            <a:r>
              <a:rPr lang="el-GR" sz="2600" dirty="0" smtClean="0"/>
              <a:t> της κύησης λόγω της δράσης σε αυτό της </a:t>
            </a:r>
            <a:r>
              <a:rPr lang="el-GR" sz="2600" b="1" dirty="0" err="1" smtClean="0">
                <a:solidFill>
                  <a:srgbClr val="9B0000"/>
                </a:solidFill>
              </a:rPr>
              <a:t>χοριακής</a:t>
            </a:r>
            <a:r>
              <a:rPr lang="el-GR" sz="2600" b="1" dirty="0" smtClean="0">
                <a:solidFill>
                  <a:srgbClr val="9B0000"/>
                </a:solidFill>
              </a:rPr>
              <a:t> </a:t>
            </a:r>
            <a:r>
              <a:rPr lang="el-GR" sz="2600" b="1" dirty="0" err="1" smtClean="0">
                <a:solidFill>
                  <a:srgbClr val="9B0000"/>
                </a:solidFill>
              </a:rPr>
              <a:t>γοναδοτροπίνης</a:t>
            </a:r>
            <a:r>
              <a:rPr lang="el-GR" sz="2600" b="1" dirty="0" smtClean="0">
                <a:solidFill>
                  <a:srgbClr val="9B0000"/>
                </a:solidFill>
              </a:rPr>
              <a:t> </a:t>
            </a:r>
            <a:r>
              <a:rPr lang="el-GR" sz="2600" dirty="0" smtClean="0"/>
              <a:t>που παράγεται από την </a:t>
            </a:r>
            <a:r>
              <a:rPr lang="el-GR" sz="2600" b="1" dirty="0" err="1" smtClean="0">
                <a:solidFill>
                  <a:srgbClr val="9B0000"/>
                </a:solidFill>
              </a:rPr>
              <a:t>τροφοβλάστη</a:t>
            </a:r>
            <a:r>
              <a:rPr lang="el-GR" sz="2600" dirty="0" smtClean="0"/>
              <a:t>.</a:t>
            </a:r>
          </a:p>
          <a:p>
            <a:endParaRPr lang="el-GR" sz="2800" dirty="0" smtClean="0"/>
          </a:p>
          <a:p>
            <a:endParaRPr lang="el-GR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6375"/>
            <a:ext cx="63246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2132856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Ο φυσιολογικός κύκλος διαρκεί </a:t>
            </a:r>
            <a:r>
              <a:rPr lang="el-GR" sz="2400" b="1" dirty="0" smtClean="0">
                <a:solidFill>
                  <a:srgbClr val="9B0000"/>
                </a:solidFill>
              </a:rPr>
              <a:t>28 ημέρες </a:t>
            </a:r>
            <a:r>
              <a:rPr lang="el-GR" sz="2400" dirty="0" smtClean="0"/>
              <a:t>και η ωορρηξία είναι την 14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ημέρα. Γενικά γυναίκες </a:t>
            </a:r>
            <a:r>
              <a:rPr lang="el-GR" sz="2400" dirty="0" smtClean="0"/>
              <a:t>με σταθερό κύκλο μεταξύ </a:t>
            </a:r>
            <a:r>
              <a:rPr lang="el-GR" sz="2400" b="1" dirty="0" smtClean="0">
                <a:solidFill>
                  <a:srgbClr val="9B0000"/>
                </a:solidFill>
              </a:rPr>
              <a:t>26 - 28 ημερών </a:t>
            </a:r>
            <a:r>
              <a:rPr lang="el-GR" sz="2400" dirty="0" smtClean="0"/>
              <a:t>έχουν κατά </a:t>
            </a:r>
            <a:r>
              <a:rPr lang="el-GR" sz="2400" dirty="0" smtClean="0"/>
              <a:t>90% </a:t>
            </a:r>
            <a:r>
              <a:rPr lang="el-GR" sz="2400" dirty="0" smtClean="0"/>
              <a:t>ωορρηξία</a:t>
            </a:r>
            <a:r>
              <a:rPr lang="el-GR" sz="2400" dirty="0" smtClean="0"/>
              <a:t>. </a:t>
            </a:r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Ωστόσο</a:t>
            </a:r>
            <a:r>
              <a:rPr lang="el-GR" sz="2400" dirty="0" smtClean="0"/>
              <a:t>, οι περισσότερες γυναίκες έχουν κύκλους με μικρές καθυστερήσεις </a:t>
            </a:r>
            <a:r>
              <a:rPr lang="el-GR" sz="2400" dirty="0" smtClean="0"/>
              <a:t>2 - 3 </a:t>
            </a:r>
            <a:r>
              <a:rPr lang="el-GR" sz="2400" dirty="0" smtClean="0"/>
              <a:t>ημερών. Σε αυτές τις περιπτώσεις, όπου η περίοδος είναι ελαφρώς ανώμαλη, π.χ. κύκλος 28 ημέρες ακολουθούμενος από κύκλο 31 ημερών και επόμενος κύκλος 29 ημερών, είναι πιο δύσκολο να προσδιοριστεί με σιγουριά εάν γίνεται ωορρηξία. </a:t>
            </a:r>
            <a:endParaRPr lang="el-GR" sz="2400" dirty="0" smtClean="0"/>
          </a:p>
        </p:txBody>
      </p:sp>
      <p:sp>
        <p:nvSpPr>
          <p:cNvPr id="3" name="2 - TextBox"/>
          <p:cNvSpPr txBox="1"/>
          <p:nvPr/>
        </p:nvSpPr>
        <p:spPr>
          <a:xfrm>
            <a:off x="395536" y="62068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Ο αριθμός ημερών του κύκλου </a:t>
            </a:r>
          </a:p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και η ωορρηξία </a:t>
            </a:r>
            <a:r>
              <a:rPr lang="el-GR" sz="4000" dirty="0" smtClean="0">
                <a:solidFill>
                  <a:srgbClr val="9B0000"/>
                </a:solidFill>
              </a:rPr>
              <a:t>(1 από 2)</a:t>
            </a:r>
            <a:endParaRPr lang="el-GR" sz="4000" dirty="0">
              <a:solidFill>
                <a:srgbClr val="9B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2204864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Γυναίκες </a:t>
            </a:r>
            <a:r>
              <a:rPr lang="el-GR" sz="2800" dirty="0" smtClean="0"/>
              <a:t>με κύκλους </a:t>
            </a:r>
            <a:r>
              <a:rPr lang="el-GR" sz="2800" b="1" dirty="0" smtClean="0">
                <a:solidFill>
                  <a:srgbClr val="9B0000"/>
                </a:solidFill>
              </a:rPr>
              <a:t>μεγαλύτερους των 35 ημερών </a:t>
            </a:r>
            <a:r>
              <a:rPr lang="el-GR" sz="2800" dirty="0" smtClean="0"/>
              <a:t>και </a:t>
            </a:r>
            <a:r>
              <a:rPr lang="el-GR" sz="2800" b="1" dirty="0" smtClean="0">
                <a:solidFill>
                  <a:srgbClr val="9B0000"/>
                </a:solidFill>
              </a:rPr>
              <a:t>μικρότερους των 25 ημερών</a:t>
            </a:r>
            <a:r>
              <a:rPr lang="el-GR" sz="2800" dirty="0" smtClean="0"/>
              <a:t> συνήθως </a:t>
            </a:r>
            <a:r>
              <a:rPr lang="el-GR" sz="2800" b="1" dirty="0" smtClean="0">
                <a:solidFill>
                  <a:srgbClr val="9B0000"/>
                </a:solidFill>
              </a:rPr>
              <a:t>έχουν πρόβλημα </a:t>
            </a:r>
            <a:r>
              <a:rPr lang="el-GR" sz="2800" b="1" dirty="0" smtClean="0">
                <a:solidFill>
                  <a:srgbClr val="9B0000"/>
                </a:solidFill>
              </a:rPr>
              <a:t>ωορρηξίας</a:t>
            </a:r>
            <a:r>
              <a:rPr lang="el-GR" sz="2800" dirty="0" smtClean="0"/>
              <a:t>. </a:t>
            </a:r>
            <a:endParaRPr lang="el-GR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Ωστόσο</a:t>
            </a:r>
            <a:r>
              <a:rPr lang="el-GR" sz="2800" dirty="0" smtClean="0"/>
              <a:t>, ακόμη και αυτές οι γυναίκες κάνουν ενίοτε ωορρηξία, αλλά αυτό μπορεί να συμβαίνει </a:t>
            </a:r>
            <a:r>
              <a:rPr lang="el-GR" sz="2800" dirty="0" smtClean="0"/>
              <a:t>1 - 2 </a:t>
            </a:r>
            <a:r>
              <a:rPr lang="el-GR" sz="2800" dirty="0" smtClean="0"/>
              <a:t>φορές τον χρόνο</a:t>
            </a:r>
            <a:r>
              <a:rPr lang="el-GR" sz="2800" dirty="0" smtClean="0"/>
              <a:t>. </a:t>
            </a:r>
            <a:endParaRPr lang="el-GR" sz="2800" dirty="0"/>
          </a:p>
        </p:txBody>
      </p:sp>
      <p:sp>
        <p:nvSpPr>
          <p:cNvPr id="3" name="2 - TextBox"/>
          <p:cNvSpPr txBox="1"/>
          <p:nvPr/>
        </p:nvSpPr>
        <p:spPr>
          <a:xfrm>
            <a:off x="395536" y="62068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Ο αριθμός ημερών του κύκλου και η ωορρηξία </a:t>
            </a:r>
            <a:r>
              <a:rPr lang="el-GR" sz="4000" dirty="0" smtClean="0">
                <a:solidFill>
                  <a:srgbClr val="9B0000"/>
                </a:solidFill>
              </a:rPr>
              <a:t>(2 από 2)</a:t>
            </a:r>
            <a:endParaRPr lang="el-GR" sz="4000" dirty="0">
              <a:solidFill>
                <a:srgbClr val="9B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67544" y="155679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Το ωάριο αρχίζει να ωριμάζει υπό την επίδραση της φυσικής αιχμής της LH και 25 ώρες αργότερα εξαφανίζεται ο πυρήνας </a:t>
            </a:r>
            <a:r>
              <a:rPr lang="el-GR" sz="2400" dirty="0" smtClean="0"/>
              <a:t>του (ονομάζεται </a:t>
            </a:r>
            <a:r>
              <a:rPr lang="el-GR" sz="2400" b="1" dirty="0" smtClean="0">
                <a:solidFill>
                  <a:srgbClr val="9B0000"/>
                </a:solidFill>
              </a:rPr>
              <a:t>βλαστικό </a:t>
            </a:r>
            <a:r>
              <a:rPr lang="el-GR" sz="2400" b="1" dirty="0" err="1" smtClean="0">
                <a:solidFill>
                  <a:srgbClr val="9B0000"/>
                </a:solidFill>
              </a:rPr>
              <a:t>κυστίδιο</a:t>
            </a:r>
            <a:r>
              <a:rPr lang="el-GR" sz="2400" dirty="0" smtClean="0"/>
              <a:t>). </a:t>
            </a:r>
            <a:endParaRPr lang="el-GR" sz="2400" dirty="0" smtClean="0"/>
          </a:p>
          <a:p>
            <a:endParaRPr lang="el-GR" dirty="0" smtClean="0"/>
          </a:p>
        </p:txBody>
      </p:sp>
      <p:sp>
        <p:nvSpPr>
          <p:cNvPr id="3" name="2 - TextBox"/>
          <p:cNvSpPr txBox="1"/>
          <p:nvPr/>
        </p:nvSpPr>
        <p:spPr>
          <a:xfrm>
            <a:off x="395536" y="62068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Το ωάριο μετά την ωορρηξία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67544" y="278092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 πρώτη μειωτική διαίρεση ολοκληρώνεται με την εκβολή του </a:t>
            </a:r>
            <a:r>
              <a:rPr lang="el-GR" sz="2400" b="1" dirty="0" smtClean="0">
                <a:solidFill>
                  <a:srgbClr val="9B0000"/>
                </a:solidFill>
              </a:rPr>
              <a:t>πρώτου πολικού σωματίου</a:t>
            </a:r>
            <a:r>
              <a:rPr lang="el-GR" sz="2400" dirty="0" smtClean="0"/>
              <a:t>. </a:t>
            </a:r>
            <a:r>
              <a:rPr lang="el-GR" sz="2400" dirty="0" smtClean="0"/>
              <a:t>Τα κοκκιώδη κύτταρα γύρω από το ωάριο γίνονται βλεννώδη και δημιουργούν τον </a:t>
            </a:r>
            <a:r>
              <a:rPr lang="el-GR" sz="2400" b="1" dirty="0" smtClean="0">
                <a:solidFill>
                  <a:srgbClr val="9B0000"/>
                </a:solidFill>
              </a:rPr>
              <a:t>ακτινωτό στέφανο</a:t>
            </a:r>
            <a:r>
              <a:rPr lang="el-GR" sz="2400" dirty="0" smtClean="0"/>
              <a:t>. </a:t>
            </a:r>
            <a:r>
              <a:rPr lang="el-GR" sz="2400" dirty="0" smtClean="0"/>
              <a:t>Το ωοκύτταρο </a:t>
            </a:r>
            <a:r>
              <a:rPr lang="el-GR" sz="2400" dirty="0" smtClean="0"/>
              <a:t>αρχίζει τη δεύτερη μειωτική διαίρεση, αλλά η διεργασία διακόπτεται για άλλη μία φορά, στην </a:t>
            </a:r>
            <a:r>
              <a:rPr lang="el-GR" sz="2400" dirty="0" err="1" smtClean="0"/>
              <a:t>ανάφαση</a:t>
            </a:r>
            <a:r>
              <a:rPr lang="el-GR" sz="2400" dirty="0" smtClean="0"/>
              <a:t>. Το ωάριο είναι </a:t>
            </a:r>
            <a:r>
              <a:rPr lang="el-GR" sz="2400" b="1" dirty="0" smtClean="0">
                <a:solidFill>
                  <a:srgbClr val="9B0000"/>
                </a:solidFill>
              </a:rPr>
              <a:t>πλέον ώριμο </a:t>
            </a:r>
            <a:r>
              <a:rPr lang="el-GR" sz="2400" dirty="0" smtClean="0"/>
              <a:t>και στο κατάλληλο στάδιο για τη γονιμοποίηση. </a:t>
            </a:r>
            <a:endParaRPr lang="el-GR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35696" y="2780928"/>
            <a:ext cx="532859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Ο </a:t>
            </a:r>
            <a:r>
              <a:rPr lang="el-GR" sz="4000" b="1" dirty="0" err="1" smtClean="0">
                <a:solidFill>
                  <a:srgbClr val="9B0000"/>
                </a:solidFill>
              </a:rPr>
              <a:t>ενδομητρικός</a:t>
            </a:r>
            <a:r>
              <a:rPr lang="el-GR" sz="4000" b="1" dirty="0" smtClean="0">
                <a:solidFill>
                  <a:srgbClr val="9B0000"/>
                </a:solidFill>
              </a:rPr>
              <a:t> κύκλος</a:t>
            </a:r>
            <a:endParaRPr lang="el-GR" sz="4000" b="1" dirty="0">
              <a:solidFill>
                <a:srgbClr val="9B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59632" y="62068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Το τοίχωμα της μήτρας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11560" y="1556792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600" dirty="0" smtClean="0"/>
              <a:t>Το τοίχωμα της μήτρας αποτελείται από τρεις χιτώνες</a:t>
            </a:r>
            <a:r>
              <a:rPr lang="en-US" sz="2600" dirty="0" smtClean="0"/>
              <a:t>:</a:t>
            </a:r>
            <a:endParaRPr lang="el-GR" sz="2600" dirty="0" smtClean="0"/>
          </a:p>
          <a:p>
            <a:pPr algn="just"/>
            <a:endParaRPr lang="en-US" sz="2600" dirty="0" smtClean="0"/>
          </a:p>
          <a:p>
            <a:pPr marL="266700" indent="-266700" algn="just">
              <a:buFont typeface="Arial" pitchFamily="34" charset="0"/>
              <a:buChar char="•"/>
            </a:pPr>
            <a:r>
              <a:rPr lang="el-GR" sz="2600" dirty="0" smtClean="0"/>
              <a:t>Ένα λεπτό εξωτερικό χιτώνα που λέγεται </a:t>
            </a:r>
            <a:r>
              <a:rPr lang="el-GR" sz="2600" dirty="0" smtClean="0">
                <a:solidFill>
                  <a:srgbClr val="9B0000"/>
                </a:solidFill>
              </a:rPr>
              <a:t>ορογόνος υμένας,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el-GR" sz="2600" dirty="0" smtClean="0"/>
              <a:t>ένα </a:t>
            </a:r>
            <a:r>
              <a:rPr lang="el-GR" sz="2600" dirty="0" smtClean="0"/>
              <a:t>παχύ </a:t>
            </a:r>
            <a:r>
              <a:rPr lang="el-GR" sz="2600" dirty="0" smtClean="0"/>
              <a:t>μυϊκό </a:t>
            </a:r>
            <a:r>
              <a:rPr lang="el-GR" sz="2600" dirty="0" smtClean="0"/>
              <a:t>χιτώνα στο μέσον, που λέγεται </a:t>
            </a:r>
            <a:r>
              <a:rPr lang="el-GR" sz="2600" dirty="0" smtClean="0">
                <a:solidFill>
                  <a:srgbClr val="9B0000"/>
                </a:solidFill>
              </a:rPr>
              <a:t>μυομήτριο</a:t>
            </a:r>
            <a:r>
              <a:rPr lang="el-GR" sz="2600" dirty="0" smtClean="0"/>
              <a:t>,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el-GR" sz="2600" dirty="0" smtClean="0"/>
              <a:t>ένα </a:t>
            </a:r>
            <a:r>
              <a:rPr lang="el-GR" sz="2600" dirty="0" smtClean="0"/>
              <a:t>λεπτό βλεννογόνο εσωτερικό χιτώνα που επενδύει την κοιλότητα και λέγεται </a:t>
            </a:r>
            <a:r>
              <a:rPr lang="el-GR" sz="2600" b="1" dirty="0" smtClean="0">
                <a:solidFill>
                  <a:srgbClr val="9B0000"/>
                </a:solidFill>
              </a:rPr>
              <a:t>ενδομήτριο</a:t>
            </a:r>
            <a:r>
              <a:rPr lang="el-GR" sz="2600" dirty="0" smtClean="0"/>
              <a:t>.</a:t>
            </a:r>
          </a:p>
          <a:p>
            <a:endParaRPr lang="el-GR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Το γυναικείο γεννητικό σύστημα </a:t>
            </a:r>
            <a:br>
              <a:rPr lang="el-GR" sz="4000" b="1" dirty="0" smtClean="0">
                <a:solidFill>
                  <a:srgbClr val="9B0000"/>
                </a:solidFill>
              </a:rPr>
            </a:br>
            <a:r>
              <a:rPr lang="el-GR" sz="4000" dirty="0" smtClean="0">
                <a:solidFill>
                  <a:srgbClr val="9B0000"/>
                </a:solidFill>
              </a:rPr>
              <a:t>(1 από 2)</a:t>
            </a:r>
            <a:endParaRPr lang="el-GR" sz="4000" dirty="0">
              <a:solidFill>
                <a:srgbClr val="9B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63589" cy="428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83568" y="1412776"/>
            <a:ext cx="79928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</a:pPr>
            <a:r>
              <a:rPr lang="el-GR" sz="2400" dirty="0" smtClean="0"/>
              <a:t>Το ενδομήτριο αποτελείται από </a:t>
            </a:r>
            <a:r>
              <a:rPr lang="el-GR" sz="2400" b="1" dirty="0" smtClean="0">
                <a:solidFill>
                  <a:srgbClr val="9B0000"/>
                </a:solidFill>
              </a:rPr>
              <a:t>δύο στιβάδες</a:t>
            </a:r>
            <a:r>
              <a:rPr lang="el-GR" sz="2400" dirty="0" smtClean="0"/>
              <a:t>:</a:t>
            </a:r>
          </a:p>
          <a:p>
            <a:pPr algn="just" fontAlgn="base">
              <a:spcBef>
                <a:spcPts val="1200"/>
              </a:spcBef>
            </a:pPr>
            <a:r>
              <a:rPr lang="el-GR" sz="2400" dirty="0" smtClean="0"/>
              <a:t>Τη </a:t>
            </a:r>
            <a:r>
              <a:rPr lang="el-GR" sz="2400" b="1" dirty="0" smtClean="0">
                <a:solidFill>
                  <a:srgbClr val="9B0000"/>
                </a:solidFill>
              </a:rPr>
              <a:t>βασική </a:t>
            </a:r>
            <a:r>
              <a:rPr lang="el-GR" sz="2400" b="1" dirty="0" smtClean="0">
                <a:solidFill>
                  <a:srgbClr val="9B0000"/>
                </a:solidFill>
              </a:rPr>
              <a:t>στιβάδα</a:t>
            </a:r>
            <a:r>
              <a:rPr lang="el-GR" sz="2400" dirty="0" smtClean="0"/>
              <a:t>, η οποία βρίσκεται στη συμβολή με το μυομήτριο και περιέχει το χόριο και το αρχικό τμήμα των αδένων της μήτρας και</a:t>
            </a:r>
          </a:p>
          <a:p>
            <a:pPr algn="just" fontAlgn="base">
              <a:spcBef>
                <a:spcPts val="1200"/>
              </a:spcBef>
            </a:pPr>
            <a:r>
              <a:rPr lang="el-GR" sz="2400" dirty="0" smtClean="0"/>
              <a:t>Τη </a:t>
            </a:r>
            <a:r>
              <a:rPr lang="el-GR" sz="2400" b="1" dirty="0" smtClean="0">
                <a:solidFill>
                  <a:srgbClr val="9B0000"/>
                </a:solidFill>
              </a:rPr>
              <a:t>λειτουργική στιβάδα</a:t>
            </a:r>
            <a:r>
              <a:rPr lang="el-GR" sz="2400" dirty="0" smtClean="0"/>
              <a:t>, </a:t>
            </a:r>
            <a:r>
              <a:rPr lang="el-GR" sz="2400" dirty="0" smtClean="0"/>
              <a:t>που αποτελείται από το υπόλοιπο του χορίου και των αδένων, καθώς επίσης και από το </a:t>
            </a:r>
            <a:r>
              <a:rPr lang="el-GR" sz="2400" dirty="0" err="1" smtClean="0"/>
              <a:t>επιπολής</a:t>
            </a:r>
            <a:r>
              <a:rPr lang="el-GR" sz="2400" dirty="0" smtClean="0"/>
              <a:t> επιθήλιο.</a:t>
            </a:r>
            <a:endParaRPr lang="el-GR" sz="2400" dirty="0"/>
          </a:p>
        </p:txBody>
      </p:sp>
      <p:sp>
        <p:nvSpPr>
          <p:cNvPr id="3" name="2 - TextBox"/>
          <p:cNvSpPr txBox="1"/>
          <p:nvPr/>
        </p:nvSpPr>
        <p:spPr>
          <a:xfrm>
            <a:off x="1259632" y="62068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Το τοίχωμα </a:t>
            </a:r>
            <a:r>
              <a:rPr lang="el-GR" sz="4000" b="1" dirty="0" smtClean="0">
                <a:solidFill>
                  <a:srgbClr val="9B0000"/>
                </a:solidFill>
              </a:rPr>
              <a:t>του ενδομητρίου</a:t>
            </a:r>
            <a:endParaRPr lang="el-GR" sz="4000" b="1" dirty="0">
              <a:solidFill>
                <a:srgbClr val="9B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33875"/>
            <a:ext cx="72104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691680" y="764704"/>
            <a:ext cx="5635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B0000"/>
                </a:solidFill>
              </a:rPr>
              <a:t>H </a:t>
            </a:r>
            <a:r>
              <a:rPr lang="el-GR" sz="4000" b="1" dirty="0" err="1" smtClean="0">
                <a:solidFill>
                  <a:srgbClr val="9B0000"/>
                </a:solidFill>
              </a:rPr>
              <a:t>εμμηνορρυσιακή</a:t>
            </a:r>
            <a:r>
              <a:rPr lang="el-GR" sz="4000" b="1" dirty="0" smtClean="0">
                <a:solidFill>
                  <a:srgbClr val="9B0000"/>
                </a:solidFill>
              </a:rPr>
              <a:t> φάση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11560" y="177281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Διαρκεί συνήθως 3 – 5 </a:t>
            </a:r>
            <a:r>
              <a:rPr lang="el-GR" sz="2400" dirty="0" smtClean="0"/>
              <a:t>ημέρες όπου μαζί </a:t>
            </a:r>
            <a:r>
              <a:rPr lang="el-GR" sz="2400" dirty="0" smtClean="0"/>
              <a:t>με το αίμα αποπίπτει και η λειτουργική στιβάδα του ενδομητρίου.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34671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572000" y="4077072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Στο τέλος της εμμήνου ρύσεως παρατηρούνται </a:t>
            </a:r>
            <a:r>
              <a:rPr lang="el-GR" sz="2000" dirty="0" err="1" smtClean="0"/>
              <a:t>πετέχειες</a:t>
            </a:r>
            <a:r>
              <a:rPr lang="el-GR" sz="2000" dirty="0" smtClean="0"/>
              <a:t> που εξαφανίζονται σε 48 </a:t>
            </a:r>
            <a:r>
              <a:rPr lang="el-GR" sz="2000" dirty="0" smtClean="0"/>
              <a:t>ώρες.</a:t>
            </a:r>
            <a:endParaRPr lang="el-GR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11560" y="177281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Στο τέλος της εμμήνου ρύσεως το ενδομήτριο είναι (ξανά) λεπτό και ισχαιμικό.</a:t>
            </a:r>
          </a:p>
          <a:p>
            <a:endParaRPr lang="el-GR" sz="2400" dirty="0" smtClean="0"/>
          </a:p>
          <a:p>
            <a:pPr algn="just"/>
            <a:r>
              <a:rPr lang="el-GR" sz="2400" dirty="0" smtClean="0"/>
              <a:t>Το καλυπτικό επιθήλιο </a:t>
            </a:r>
            <a:r>
              <a:rPr lang="el-GR" sz="2400" b="1" dirty="0" smtClean="0">
                <a:solidFill>
                  <a:srgbClr val="9B0000"/>
                </a:solidFill>
              </a:rPr>
              <a:t>προοδευτικά αυξάνει </a:t>
            </a:r>
            <a:r>
              <a:rPr lang="el-GR" sz="2400" dirty="0" smtClean="0"/>
              <a:t>και γίνεται υψηλότερο και οι αδένες βαθύτεροι, ευρύτεροι με ελικοειδή πορεία, ενώ αυξάνει το πάχος του στρώματος.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Στη δεύτερη εβδομάδα του κύκλου η παραγωγή των οιστρογόνων που εκκρίνονται από το κυρίαρχο </a:t>
            </a:r>
            <a:r>
              <a:rPr lang="el-GR" sz="2400" dirty="0" err="1" smtClean="0"/>
              <a:t>ωοθηλάκιο</a:t>
            </a:r>
            <a:r>
              <a:rPr lang="el-GR" sz="2400" dirty="0" smtClean="0"/>
              <a:t> προκαλούν </a:t>
            </a:r>
            <a:r>
              <a:rPr lang="el-GR" sz="2400" b="1" dirty="0" smtClean="0">
                <a:solidFill>
                  <a:srgbClr val="9B0000"/>
                </a:solidFill>
              </a:rPr>
              <a:t>αναγέννηση του επιθηλίου </a:t>
            </a:r>
            <a:r>
              <a:rPr lang="el-GR" sz="2400" dirty="0" smtClean="0"/>
              <a:t>και αύξηση του πάχους του ενδομητρίου.</a:t>
            </a:r>
          </a:p>
          <a:p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1403648" y="332656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B0000"/>
                </a:solidFill>
              </a:rPr>
              <a:t>H </a:t>
            </a:r>
            <a:r>
              <a:rPr lang="el-GR" sz="4000" b="1" dirty="0" smtClean="0">
                <a:solidFill>
                  <a:srgbClr val="9B0000"/>
                </a:solidFill>
              </a:rPr>
              <a:t>παραγωγική </a:t>
            </a:r>
            <a:r>
              <a:rPr lang="el-GR" sz="4000" b="1" dirty="0" smtClean="0">
                <a:solidFill>
                  <a:srgbClr val="9B0000"/>
                </a:solidFill>
              </a:rPr>
              <a:t>ή </a:t>
            </a:r>
            <a:r>
              <a:rPr lang="el-GR" sz="4000" b="1" dirty="0" err="1" smtClean="0">
                <a:solidFill>
                  <a:srgbClr val="9B0000"/>
                </a:solidFill>
              </a:rPr>
              <a:t>θυλακινική</a:t>
            </a:r>
            <a:r>
              <a:rPr lang="el-GR" sz="4000" b="1" dirty="0" smtClean="0">
                <a:solidFill>
                  <a:srgbClr val="9B0000"/>
                </a:solidFill>
              </a:rPr>
              <a:t> ή </a:t>
            </a:r>
            <a:r>
              <a:rPr lang="el-GR" sz="4000" b="1" dirty="0" err="1" smtClean="0">
                <a:solidFill>
                  <a:srgbClr val="9B0000"/>
                </a:solidFill>
              </a:rPr>
              <a:t>οιστρογονική</a:t>
            </a:r>
            <a:r>
              <a:rPr lang="el-GR" sz="4000" b="1" dirty="0" smtClean="0">
                <a:solidFill>
                  <a:srgbClr val="9B0000"/>
                </a:solidFill>
              </a:rPr>
              <a:t> </a:t>
            </a:r>
            <a:r>
              <a:rPr lang="el-GR" sz="4000" b="1" dirty="0" smtClean="0">
                <a:solidFill>
                  <a:srgbClr val="9B0000"/>
                </a:solidFill>
              </a:rPr>
              <a:t>φάση </a:t>
            </a:r>
            <a:r>
              <a:rPr lang="el-GR" sz="4000" dirty="0" smtClean="0">
                <a:solidFill>
                  <a:srgbClr val="9B0000"/>
                </a:solidFill>
              </a:rPr>
              <a:t>(1 από 2)</a:t>
            </a:r>
            <a:endParaRPr lang="el-GR" sz="4000" dirty="0">
              <a:solidFill>
                <a:srgbClr val="9B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331640" y="40466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B0000"/>
                </a:solidFill>
              </a:rPr>
              <a:t>H </a:t>
            </a:r>
            <a:r>
              <a:rPr lang="el-GR" sz="4000" b="1" dirty="0" smtClean="0">
                <a:solidFill>
                  <a:srgbClr val="9B0000"/>
                </a:solidFill>
              </a:rPr>
              <a:t>εκκριτική ή </a:t>
            </a:r>
            <a:r>
              <a:rPr lang="el-GR" sz="4000" b="1" dirty="0" err="1" smtClean="0">
                <a:solidFill>
                  <a:srgbClr val="9B0000"/>
                </a:solidFill>
              </a:rPr>
              <a:t>ωχρινική</a:t>
            </a:r>
            <a:r>
              <a:rPr lang="el-GR" sz="4000" b="1" dirty="0" smtClean="0">
                <a:solidFill>
                  <a:srgbClr val="9B0000"/>
                </a:solidFill>
              </a:rPr>
              <a:t> φάση </a:t>
            </a:r>
            <a:r>
              <a:rPr lang="el-GR" sz="4000" dirty="0" smtClean="0">
                <a:solidFill>
                  <a:srgbClr val="9B0000"/>
                </a:solidFill>
              </a:rPr>
              <a:t>(1 από 2)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11560" y="1844824"/>
            <a:ext cx="79208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Η φάση αυτή περιλαμβάνει τις δύο τελευταίες εβδομάδες του κύκλου. Αρχίζει μετά την </a:t>
            </a:r>
            <a:r>
              <a:rPr lang="el-GR" sz="2400" dirty="0" err="1" smtClean="0"/>
              <a:t>ωοθυλακιορρηξία</a:t>
            </a:r>
            <a:r>
              <a:rPr lang="el-GR" sz="2400" dirty="0" smtClean="0"/>
              <a:t> και έχει σταθερή διάρκεια </a:t>
            </a:r>
            <a:r>
              <a:rPr lang="el-GR" sz="2400" b="1" dirty="0" smtClean="0">
                <a:solidFill>
                  <a:srgbClr val="9B0000"/>
                </a:solidFill>
              </a:rPr>
              <a:t>14 + 2 </a:t>
            </a:r>
            <a:r>
              <a:rPr lang="el-GR" sz="2400" dirty="0" smtClean="0"/>
              <a:t>ημέρες. </a:t>
            </a:r>
            <a:endParaRPr lang="en-US" sz="2400" dirty="0" smtClean="0"/>
          </a:p>
          <a:p>
            <a:endParaRPr lang="en-US" sz="2400" dirty="0" smtClean="0"/>
          </a:p>
          <a:p>
            <a:pPr algn="just"/>
            <a:r>
              <a:rPr lang="en-US" sz="2400" dirty="0" smtClean="0"/>
              <a:t>Y</a:t>
            </a:r>
            <a:r>
              <a:rPr lang="el-GR" sz="2400" dirty="0" err="1" smtClean="0"/>
              <a:t>πο</a:t>
            </a:r>
            <a:r>
              <a:rPr lang="el-GR" sz="2400" dirty="0" smtClean="0"/>
              <a:t> την επίδραση </a:t>
            </a:r>
            <a:r>
              <a:rPr lang="el-GR" sz="2400" b="1" dirty="0" smtClean="0">
                <a:solidFill>
                  <a:srgbClr val="9B0000"/>
                </a:solidFill>
              </a:rPr>
              <a:t>προγεστερόνης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9B0000"/>
                </a:solidFill>
              </a:rPr>
              <a:t>και οιστρογόνων </a:t>
            </a:r>
            <a:r>
              <a:rPr lang="el-GR" sz="2400" dirty="0" smtClean="0"/>
              <a:t>οι </a:t>
            </a:r>
            <a:r>
              <a:rPr lang="el-GR" sz="2400" dirty="0" err="1" smtClean="0"/>
              <a:t>ενδομητρικοί</a:t>
            </a:r>
            <a:r>
              <a:rPr lang="el-GR" sz="2400" dirty="0" smtClean="0"/>
              <a:t> αδένες επιμηκύνονται, γίνονται δαιδαλώδες και ευρύτεροι.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Το πάχος του στρώματος και η αιμάτωση του ενδομητρίου αυξάνονται. Τα </a:t>
            </a:r>
            <a:r>
              <a:rPr lang="el-GR" sz="2400" dirty="0" err="1" smtClean="0"/>
              <a:t>αρτηρίδια</a:t>
            </a:r>
            <a:r>
              <a:rPr lang="el-GR" sz="2400" dirty="0" smtClean="0"/>
              <a:t> γίνονται περισσότερο ελικοειδή με σκοπό να θρέψουν το στρώμα του ενδομητρίου εφόσον γίνει σύλληψη.</a:t>
            </a:r>
            <a:endParaRPr lang="el-GR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331640" y="40466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B0000"/>
                </a:solidFill>
              </a:rPr>
              <a:t>H </a:t>
            </a:r>
            <a:r>
              <a:rPr lang="el-GR" sz="4000" b="1" dirty="0" smtClean="0">
                <a:solidFill>
                  <a:srgbClr val="9B0000"/>
                </a:solidFill>
              </a:rPr>
              <a:t>εκκριτική ή </a:t>
            </a:r>
            <a:r>
              <a:rPr lang="el-GR" sz="4000" b="1" dirty="0" err="1" smtClean="0">
                <a:solidFill>
                  <a:srgbClr val="9B0000"/>
                </a:solidFill>
              </a:rPr>
              <a:t>ωχρινική</a:t>
            </a:r>
            <a:r>
              <a:rPr lang="el-GR" sz="4000" b="1" dirty="0" smtClean="0">
                <a:solidFill>
                  <a:srgbClr val="9B0000"/>
                </a:solidFill>
              </a:rPr>
              <a:t> φάση (</a:t>
            </a:r>
            <a:r>
              <a:rPr lang="el-GR" sz="4000" dirty="0" smtClean="0">
                <a:solidFill>
                  <a:srgbClr val="9B0000"/>
                </a:solidFill>
              </a:rPr>
              <a:t>2 από 2)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95536" y="2060848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Το τέλος αυτής φάσης είναι η </a:t>
            </a:r>
            <a:r>
              <a:rPr lang="el-GR" sz="2400" dirty="0" err="1" smtClean="0"/>
              <a:t>προεμμηνορρυσιακή</a:t>
            </a:r>
            <a:r>
              <a:rPr lang="el-GR" sz="2400" dirty="0" smtClean="0"/>
              <a:t> ή ισχαιμική φάση. </a:t>
            </a:r>
          </a:p>
          <a:p>
            <a:endParaRPr lang="el-GR" sz="2400" dirty="0" smtClean="0"/>
          </a:p>
          <a:p>
            <a:pPr algn="just"/>
            <a:r>
              <a:rPr lang="el-GR" sz="2400" dirty="0" smtClean="0"/>
              <a:t>Στην ισχαιμική φάση, δηλαδή </a:t>
            </a:r>
            <a:r>
              <a:rPr lang="el-GR" sz="2400" b="1" dirty="0" smtClean="0">
                <a:solidFill>
                  <a:srgbClr val="9B0000"/>
                </a:solidFill>
              </a:rPr>
              <a:t>13 – 14 ημέρες </a:t>
            </a:r>
            <a:r>
              <a:rPr lang="el-GR" sz="2400" dirty="0" smtClean="0"/>
              <a:t>μετά την </a:t>
            </a:r>
            <a:r>
              <a:rPr lang="el-GR" sz="2400" dirty="0" err="1" smtClean="0"/>
              <a:t>ωοθυλακιορρηξία</a:t>
            </a:r>
            <a:r>
              <a:rPr lang="el-GR" sz="2400" dirty="0" smtClean="0"/>
              <a:t>, συστέλλονται οι ελικοειδείς αρτηρίες του ενδομητρίου, το λειτουργικό στρώμα γίνεται ωχρό και πτυχώνεται λόγω της </a:t>
            </a:r>
            <a:r>
              <a:rPr lang="el-GR" sz="2400" dirty="0" err="1" smtClean="0"/>
              <a:t>ανοξίας</a:t>
            </a:r>
            <a:r>
              <a:rPr lang="el-GR" sz="2400" dirty="0" smtClean="0"/>
              <a:t> και αναιμίας. </a:t>
            </a:r>
          </a:p>
          <a:p>
            <a:endParaRPr lang="el-GR" sz="2400" dirty="0" smtClean="0"/>
          </a:p>
          <a:p>
            <a:pPr algn="just"/>
            <a:r>
              <a:rPr lang="el-GR" sz="2400" dirty="0" smtClean="0"/>
              <a:t>Λίγο αργότερα ακολουθεί η αιμορραγία και η φάση της εμμήνου ρύσεως.</a:t>
            </a:r>
            <a:endParaRPr lang="el-GR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35696" y="2780928"/>
            <a:ext cx="532859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Ο </a:t>
            </a:r>
            <a:r>
              <a:rPr lang="el-GR" sz="4000" b="1" dirty="0" smtClean="0">
                <a:solidFill>
                  <a:srgbClr val="9B0000"/>
                </a:solidFill>
              </a:rPr>
              <a:t>τραχηλικός </a:t>
            </a:r>
            <a:r>
              <a:rPr lang="el-GR" sz="4000" b="1" dirty="0" smtClean="0">
                <a:solidFill>
                  <a:srgbClr val="9B0000"/>
                </a:solidFill>
              </a:rPr>
              <a:t>κύκλος</a:t>
            </a:r>
            <a:endParaRPr lang="el-GR" sz="4000" b="1" dirty="0">
              <a:solidFill>
                <a:srgbClr val="9B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835696" y="548680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B0000"/>
                </a:solidFill>
              </a:rPr>
              <a:t>H </a:t>
            </a:r>
            <a:r>
              <a:rPr lang="el-GR" sz="4000" b="1" dirty="0" smtClean="0">
                <a:solidFill>
                  <a:srgbClr val="9B0000"/>
                </a:solidFill>
              </a:rPr>
              <a:t>σύσταση και λειτουργία της τραχηλικής </a:t>
            </a:r>
            <a:r>
              <a:rPr lang="el-GR" sz="4000" b="1" dirty="0" err="1" smtClean="0">
                <a:solidFill>
                  <a:srgbClr val="9B0000"/>
                </a:solidFill>
              </a:rPr>
              <a:t>βλέννης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611560" y="1964353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 Η </a:t>
            </a:r>
            <a:r>
              <a:rPr lang="el-GR" sz="2400" dirty="0" smtClean="0"/>
              <a:t>τραχηλική </a:t>
            </a:r>
            <a:r>
              <a:rPr lang="el-GR" sz="2400" dirty="0" err="1" smtClean="0"/>
              <a:t>βλέννη</a:t>
            </a:r>
            <a:r>
              <a:rPr lang="el-GR" sz="2400" dirty="0" smtClean="0"/>
              <a:t> αποτελείται </a:t>
            </a:r>
            <a:r>
              <a:rPr lang="el-GR" sz="2400" dirty="0" smtClean="0"/>
              <a:t>από ύδωρ σε ποσοστό </a:t>
            </a:r>
            <a:r>
              <a:rPr lang="el-GR" sz="2400" dirty="0" smtClean="0"/>
              <a:t>85 - 99</a:t>
            </a:r>
            <a:r>
              <a:rPr lang="el-GR" sz="2400" dirty="0" smtClean="0"/>
              <a:t>%, </a:t>
            </a:r>
            <a:r>
              <a:rPr lang="el-GR" sz="2400" dirty="0" err="1" smtClean="0"/>
              <a:t>υδατοδιαλυτές</a:t>
            </a:r>
            <a:r>
              <a:rPr lang="el-GR" sz="2400" dirty="0" smtClean="0"/>
              <a:t> ουσίες (όπως πρωτεΐνες, λιπίδια, ηλεκτρολύτες), μη </a:t>
            </a:r>
            <a:r>
              <a:rPr lang="el-GR" sz="2400" dirty="0" err="1" smtClean="0"/>
              <a:t>υδατοδιαλυτές</a:t>
            </a:r>
            <a:r>
              <a:rPr lang="el-GR" sz="2400" dirty="0" smtClean="0"/>
              <a:t> ουσίες </a:t>
            </a:r>
            <a:r>
              <a:rPr lang="el-GR" sz="2400" dirty="0" smtClean="0"/>
              <a:t>(π.χ. </a:t>
            </a:r>
            <a:r>
              <a:rPr lang="el-GR" sz="2400" dirty="0" err="1" smtClean="0"/>
              <a:t>πρωτεογλυκάνες</a:t>
            </a:r>
            <a:r>
              <a:rPr lang="el-GR" sz="2400" dirty="0" smtClean="0"/>
              <a:t> </a:t>
            </a:r>
            <a:r>
              <a:rPr lang="el-GR" sz="2400" dirty="0" smtClean="0"/>
              <a:t>που δίνουν στη βλέννα </a:t>
            </a:r>
            <a:r>
              <a:rPr lang="el-GR" sz="2400" dirty="0" smtClean="0"/>
              <a:t>σύσταση </a:t>
            </a:r>
            <a:r>
              <a:rPr lang="en-US" sz="2400" dirty="0" smtClean="0"/>
              <a:t>gel</a:t>
            </a:r>
            <a:r>
              <a:rPr lang="el-GR" sz="2400" dirty="0" smtClean="0"/>
              <a:t>), </a:t>
            </a:r>
            <a:r>
              <a:rPr lang="el-GR" sz="2400" dirty="0" smtClean="0"/>
              <a:t>καθώς επίσης και κύτταρα του τραχήλου, του γεννητικού συστήματος και του αίματος. </a:t>
            </a:r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Η λειτουργία είναι να </a:t>
            </a:r>
            <a:r>
              <a:rPr lang="el-GR" sz="2400" b="1" dirty="0" smtClean="0">
                <a:solidFill>
                  <a:srgbClr val="9B0000"/>
                </a:solidFill>
              </a:rPr>
              <a:t>φράσει τον τράχηλο </a:t>
            </a:r>
            <a:r>
              <a:rPr lang="el-GR" sz="2400" dirty="0" smtClean="0"/>
              <a:t>και να προστατεύει τα εσωτερικά γεννητικά όργανα από λοιμώξεις. Κατά την ωορρηξία όμως γίνεται </a:t>
            </a:r>
            <a:r>
              <a:rPr lang="el-GR" sz="2400" dirty="0" err="1" smtClean="0"/>
              <a:t>λεπτόρευστη</a:t>
            </a:r>
            <a:r>
              <a:rPr lang="el-GR" sz="2400" dirty="0" smtClean="0"/>
              <a:t> και «</a:t>
            </a:r>
            <a:r>
              <a:rPr lang="el-GR" sz="2400" b="1" dirty="0" smtClean="0">
                <a:solidFill>
                  <a:srgbClr val="9B0000"/>
                </a:solidFill>
              </a:rPr>
              <a:t>ενεργοποιεί</a:t>
            </a:r>
            <a:r>
              <a:rPr lang="el-GR" sz="2400" dirty="0" smtClean="0"/>
              <a:t>» τα σπερματοζωάρια που ελεύθερα περνούν δια μέσου της. </a:t>
            </a:r>
            <a:endParaRPr lang="el-GR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835696" y="692696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B0000"/>
                </a:solidFill>
              </a:rPr>
              <a:t>H </a:t>
            </a:r>
            <a:r>
              <a:rPr lang="el-GR" sz="4000" b="1" dirty="0" smtClean="0">
                <a:solidFill>
                  <a:srgbClr val="9B0000"/>
                </a:solidFill>
              </a:rPr>
              <a:t>παραγωγική </a:t>
            </a:r>
            <a:r>
              <a:rPr lang="el-GR" sz="4000" b="1" dirty="0" smtClean="0">
                <a:solidFill>
                  <a:srgbClr val="9B0000"/>
                </a:solidFill>
              </a:rPr>
              <a:t>φάση 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67544" y="1700808"/>
            <a:ext cx="7920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Τα αυξημένα οιστρογόνα επηρεάζουν τον </a:t>
            </a:r>
            <a:r>
              <a:rPr lang="el-GR" sz="2400" b="1" dirty="0" smtClean="0">
                <a:solidFill>
                  <a:srgbClr val="9B0000"/>
                </a:solidFill>
              </a:rPr>
              <a:t>βλεννογόνο του </a:t>
            </a:r>
            <a:r>
              <a:rPr lang="el-GR" sz="2400" b="1" dirty="0" err="1" smtClean="0">
                <a:solidFill>
                  <a:srgbClr val="9B0000"/>
                </a:solidFill>
              </a:rPr>
              <a:t>ενδοτραχήλου</a:t>
            </a:r>
            <a:r>
              <a:rPr lang="el-GR" sz="2400" dirty="0" smtClean="0"/>
              <a:t> και επηρεάζουν την </a:t>
            </a:r>
            <a:r>
              <a:rPr lang="el-GR" sz="2400" dirty="0" err="1" smtClean="0"/>
              <a:t>αγγείωση</a:t>
            </a:r>
            <a:r>
              <a:rPr lang="el-GR" sz="2400" dirty="0" smtClean="0"/>
              <a:t>, διαστολή και το μέγεθος του τραχήλου. </a:t>
            </a:r>
          </a:p>
          <a:p>
            <a:endParaRPr lang="el-GR" sz="2400" dirty="0" smtClean="0"/>
          </a:p>
          <a:p>
            <a:pPr algn="just"/>
            <a:r>
              <a:rPr lang="el-GR" sz="2400" dirty="0" smtClean="0"/>
              <a:t>Επίσης αλλάζει η σύσταση της τραχηλικής βλέννας αφού αυξάνεται η ποσότητα, </a:t>
            </a:r>
            <a:r>
              <a:rPr lang="el-GR" sz="2400" dirty="0" err="1" smtClean="0"/>
              <a:t>γλοιότητα</a:t>
            </a:r>
            <a:r>
              <a:rPr lang="el-GR" sz="2400" dirty="0" smtClean="0"/>
              <a:t> και η </a:t>
            </a:r>
            <a:r>
              <a:rPr lang="el-GR" sz="2400" dirty="0" err="1" smtClean="0"/>
              <a:t>εκτασιμότητα</a:t>
            </a:r>
            <a:r>
              <a:rPr lang="el-GR" sz="2400" dirty="0" smtClean="0"/>
              <a:t> της βλέννας με σκοπό να διευκολυνθεί η </a:t>
            </a:r>
            <a:r>
              <a:rPr lang="el-GR" sz="2400" b="1" dirty="0" smtClean="0">
                <a:solidFill>
                  <a:srgbClr val="9B0000"/>
                </a:solidFill>
              </a:rPr>
              <a:t>δίοδος και η ενεργοποίηση των σπερματοζωαρίων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576" y="1772816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/>
              <a:t>Στην εκκριτική φάση, η </a:t>
            </a:r>
            <a:r>
              <a:rPr lang="el-GR" sz="2800" dirty="0" smtClean="0"/>
              <a:t>τραχηλική βλέννα </a:t>
            </a:r>
            <a:r>
              <a:rPr lang="el-GR" sz="2800" dirty="0" smtClean="0"/>
              <a:t>είναι πολύ </a:t>
            </a:r>
            <a:r>
              <a:rPr lang="el-GR" sz="2800" b="1" dirty="0" smtClean="0">
                <a:solidFill>
                  <a:srgbClr val="9B0000"/>
                </a:solidFill>
              </a:rPr>
              <a:t>πιο παχύρρευστη</a:t>
            </a:r>
            <a:r>
              <a:rPr lang="el-GR" sz="2800" dirty="0" smtClean="0"/>
              <a:t>, με συνέπεια να καθίσταται απροσπέλαστη από τα σπερματοζωάρια.</a:t>
            </a:r>
            <a:endParaRPr lang="el-GR" sz="2800" dirty="0"/>
          </a:p>
        </p:txBody>
      </p:sp>
      <p:sp>
        <p:nvSpPr>
          <p:cNvPr id="3" name="2 - Ορθογώνιο"/>
          <p:cNvSpPr/>
          <p:nvPr/>
        </p:nvSpPr>
        <p:spPr>
          <a:xfrm>
            <a:off x="1835696" y="692696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B0000"/>
                </a:solidFill>
              </a:rPr>
              <a:t>H </a:t>
            </a:r>
            <a:r>
              <a:rPr lang="el-GR" sz="4000" b="1" dirty="0" smtClean="0">
                <a:solidFill>
                  <a:srgbClr val="9B0000"/>
                </a:solidFill>
              </a:rPr>
              <a:t>εκκριτική φάση </a:t>
            </a:r>
            <a:endParaRPr lang="el-GR" sz="4000" dirty="0">
              <a:solidFill>
                <a:srgbClr val="9B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835696" y="2780928"/>
            <a:ext cx="532859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Η σύλληψη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Ορθογώνιο">
            <a:hlinkClick r:id="rId2"/>
          </p:cNvPr>
          <p:cNvSpPr/>
          <p:nvPr/>
        </p:nvSpPr>
        <p:spPr>
          <a:xfrm>
            <a:off x="2267744" y="41490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hlinkClick r:id="rId2"/>
              </a:rPr>
              <a:t>You tube: </a:t>
            </a:r>
            <a:r>
              <a:rPr lang="el-GR" sz="2800" dirty="0" smtClean="0">
                <a:hlinkClick r:id="rId2"/>
              </a:rPr>
              <a:t>Η γονιμοποίηση</a:t>
            </a:r>
            <a:endParaRPr lang="el-G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are.gr/media/enc/body/e24p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882291" cy="3756645"/>
          </a:xfrm>
          <a:prstGeom prst="rect">
            <a:avLst/>
          </a:prstGeom>
          <a:noFill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Το γυναικείο γεννητικό σύστημα </a:t>
            </a:r>
            <a:br>
              <a:rPr lang="el-GR" sz="4000" b="1" dirty="0" smtClean="0">
                <a:solidFill>
                  <a:srgbClr val="9B0000"/>
                </a:solidFill>
              </a:rPr>
            </a:br>
            <a:r>
              <a:rPr lang="el-GR" sz="4000" dirty="0" smtClean="0">
                <a:solidFill>
                  <a:srgbClr val="9B0000"/>
                </a:solidFill>
              </a:rPr>
              <a:t>(2 από 2)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39552" y="5805264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http://www.care.gr/post/73/gennitika-organa-tis-gynaikas</a:t>
            </a:r>
            <a:endParaRPr lang="el-GR" sz="1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Το ώριμο ωάριο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60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 smtClean="0"/>
              <a:t>ωάριο ωριμάζει πλήρως 24 ώρες μετά τη </a:t>
            </a:r>
            <a:r>
              <a:rPr lang="el-GR" sz="2400" dirty="0" err="1" smtClean="0"/>
              <a:t>ωοθηλακιορρηξία</a:t>
            </a:r>
            <a:r>
              <a:rPr lang="el-GR" sz="2400" dirty="0" smtClean="0"/>
              <a:t>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39552" y="227687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/>
              <a:t>Έχει διάμετρο 110 - 120 </a:t>
            </a:r>
            <a:r>
              <a:rPr lang="el-GR" sz="2400" dirty="0" err="1" smtClean="0"/>
              <a:t>μm</a:t>
            </a:r>
            <a:r>
              <a:rPr lang="el-GR" sz="2400" dirty="0" smtClean="0"/>
              <a:t>, ενώ μαζί με τη διαφανή ζώνη η διάμετρός του φθάνει τα 140 - 150 </a:t>
            </a:r>
            <a:r>
              <a:rPr lang="el-GR" sz="2400" dirty="0" err="1" smtClean="0"/>
              <a:t>μm</a:t>
            </a:r>
            <a:r>
              <a:rPr lang="el-GR" sz="2400" dirty="0" smtClean="0"/>
              <a:t>. Οι μειωτικές διαιρέσεις είναι πολύ ασύμμετρες. </a:t>
            </a:r>
          </a:p>
          <a:p>
            <a:endParaRPr lang="el-GR" sz="2400" dirty="0" smtClean="0"/>
          </a:p>
          <a:p>
            <a:r>
              <a:rPr lang="el-GR" sz="2400" dirty="0" smtClean="0"/>
              <a:t>Τα </a:t>
            </a:r>
            <a:r>
              <a:rPr lang="el-GR" sz="2400" dirty="0" smtClean="0"/>
              <a:t>πολικά σωμάτια έχουν διάμετρο μόλις μερικά </a:t>
            </a:r>
            <a:r>
              <a:rPr lang="el-GR" sz="2400" dirty="0" err="1" smtClean="0"/>
              <a:t>μm</a:t>
            </a:r>
            <a:r>
              <a:rPr lang="el-GR" sz="2400" dirty="0" smtClean="0"/>
              <a:t>, ενώ το ώριμο ωάριο είναι </a:t>
            </a:r>
            <a:r>
              <a:rPr lang="el-GR" sz="2400" b="1" dirty="0" smtClean="0">
                <a:solidFill>
                  <a:srgbClr val="9B0000"/>
                </a:solidFill>
              </a:rPr>
              <a:t>το πιο μεγάλο κύτταρο</a:t>
            </a:r>
            <a:r>
              <a:rPr lang="el-GR" sz="2400" dirty="0" smtClean="0"/>
              <a:t> του ανθρώπινου οργανισμού. </a:t>
            </a:r>
            <a:endParaRPr lang="el-GR" sz="24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64904"/>
            <a:ext cx="3238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5292080" y="537321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Αρχείο «Ευγονίας»</a:t>
            </a:r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Το ωάριο απορροφάται από το κροσσωτό επιθήλιο της σάλπιγγας</a:t>
            </a:r>
            <a:endParaRPr lang="el-GR" b="1" dirty="0">
              <a:solidFill>
                <a:srgbClr val="9B000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988338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043608" y="6381328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https://en.wikipedia.org/wiki/Human_fertilization#/media/File:Blausen_0404_Fertilization.png</a:t>
            </a:r>
            <a:endParaRPr lang="el-GR" sz="1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9B0000"/>
                </a:solidFill>
              </a:rPr>
              <a:t>Που γίνεται η γονιμοποίηση</a:t>
            </a:r>
            <a:endParaRPr lang="el-GR" b="1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 smtClean="0"/>
              <a:t>Η γονιμοποίηση συνήθως γίνεται στην </a:t>
            </a:r>
            <a:r>
              <a:rPr lang="el-GR" sz="2800" b="1" dirty="0" smtClean="0">
                <a:solidFill>
                  <a:srgbClr val="9B0000"/>
                </a:solidFill>
              </a:rPr>
              <a:t>λήκυθο της σάλπιγγας</a:t>
            </a:r>
            <a:r>
              <a:rPr lang="el-GR" sz="2800" dirty="0" smtClean="0"/>
              <a:t>. </a:t>
            </a: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Είναι </a:t>
            </a:r>
            <a:r>
              <a:rPr lang="el-GR" sz="2800" dirty="0" smtClean="0"/>
              <a:t>το αποτέλεσμα της συνένωσης ενός ωαρίου με ένα σπερματοζωάριο, που είναι απλοειδή κύτταρα με 23 χρωμοσώματα το κάθε ένα, με αποτέλεσμα την δημιουργία ενός </a:t>
            </a:r>
            <a:r>
              <a:rPr lang="el-GR" sz="2800" dirty="0" err="1" smtClean="0"/>
              <a:t>διπλοειδούς</a:t>
            </a:r>
            <a:r>
              <a:rPr lang="el-GR" sz="2800" dirty="0" smtClean="0"/>
              <a:t> </a:t>
            </a:r>
            <a:r>
              <a:rPr lang="el-GR" sz="2800" dirty="0" err="1" smtClean="0"/>
              <a:t>ζυγώτη</a:t>
            </a:r>
            <a:r>
              <a:rPr lang="el-GR" sz="2800" dirty="0" smtClean="0"/>
              <a:t> με 46 </a:t>
            </a:r>
            <a:r>
              <a:rPr lang="el-GR" sz="2800" dirty="0" smtClean="0"/>
              <a:t>χρωμοσώματα.</a:t>
            </a:r>
            <a:endParaRPr lang="el-GR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Τα σπερματοζωάρια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9"/>
            <a:ext cx="8507289" cy="5380706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ct val="80000"/>
              </a:spcBef>
              <a:buNone/>
            </a:pPr>
            <a:r>
              <a:rPr lang="el-GR" altLang="el-GR" sz="2800" dirty="0"/>
              <a:t>Το σπέρμα μπορεί να επιζήσει στα γεννητικά όργανα της γυναίκας για </a:t>
            </a:r>
            <a:r>
              <a:rPr lang="el-GR" altLang="el-GR" sz="2800" b="1" dirty="0">
                <a:solidFill>
                  <a:srgbClr val="9B0000"/>
                </a:solidFill>
              </a:rPr>
              <a:t>48 ώρες </a:t>
            </a:r>
            <a:r>
              <a:rPr lang="el-GR" altLang="el-GR" sz="2800" dirty="0"/>
              <a:t>ή και περισσότερο. </a:t>
            </a:r>
            <a:r>
              <a:rPr lang="el-GR" altLang="el-GR" sz="2800" dirty="0" smtClean="0"/>
              <a:t>Μόνο </a:t>
            </a:r>
            <a:r>
              <a:rPr lang="el-GR" altLang="el-GR" sz="2800" b="1" dirty="0" smtClean="0">
                <a:solidFill>
                  <a:srgbClr val="9B0000"/>
                </a:solidFill>
              </a:rPr>
              <a:t>μερικές εκατοντάδες σπερματοζωάρια</a:t>
            </a:r>
            <a:r>
              <a:rPr lang="el-GR" altLang="el-GR" sz="2800" dirty="0" smtClean="0"/>
              <a:t> θα καταφέρουν να φτάσουν στο ωάριο. </a:t>
            </a:r>
          </a:p>
          <a:p>
            <a:pPr marL="0" indent="0">
              <a:lnSpc>
                <a:spcPct val="125000"/>
              </a:lnSpc>
              <a:spcBef>
                <a:spcPct val="80000"/>
              </a:spcBef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pic>
        <p:nvPicPr>
          <p:cNvPr id="25603" name="Picture 5" descr="Fotolia_4039570_Subscription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4559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331640" y="6165304"/>
            <a:ext cx="1175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wellsphere.com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3270832" cy="2216805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>
          <a:xfrm>
            <a:off x="4355976" y="6093296"/>
            <a:ext cx="294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Sperm-egg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by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Cropbot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under public domain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6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Το ώριμο σπερματοζωάριο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7117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l-GR" sz="2800" dirty="0" smtClean="0"/>
              <a:t>Το σπερματοζωάριο υφίσταται διεργασία ωρίμανσης στην επιδιδυμίδα αλλά δεν είναι ικανό να γονιμοποιήσει το ωάριο μετά την εκσπερμάτιση. 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Υφίσταται </a:t>
            </a:r>
            <a:r>
              <a:rPr lang="el-GR" sz="2800" dirty="0" smtClean="0"/>
              <a:t>περαιτέρω ωρίμανση </a:t>
            </a:r>
            <a:r>
              <a:rPr lang="el-GR" sz="2800" dirty="0" smtClean="0"/>
              <a:t>στην τραχηλική </a:t>
            </a:r>
            <a:r>
              <a:rPr lang="el-GR" sz="2800" dirty="0" err="1" smtClean="0"/>
              <a:t>βλέννη</a:t>
            </a:r>
            <a:r>
              <a:rPr lang="el-GR" sz="2800" dirty="0" smtClean="0"/>
              <a:t> της </a:t>
            </a:r>
            <a:r>
              <a:rPr lang="el-GR" sz="2800" dirty="0" smtClean="0"/>
              <a:t>γυναίκας (</a:t>
            </a:r>
            <a:r>
              <a:rPr lang="el-GR" sz="2800" b="1" dirty="0" smtClean="0">
                <a:solidFill>
                  <a:srgbClr val="9B0000"/>
                </a:solidFill>
              </a:rPr>
              <a:t>ενεργοποίηση</a:t>
            </a:r>
            <a:r>
              <a:rPr lang="el-GR" sz="2800" dirty="0" smtClean="0"/>
              <a:t>/</a:t>
            </a:r>
            <a:r>
              <a:rPr lang="en-US" sz="2800" dirty="0" err="1" smtClean="0"/>
              <a:t>capitization</a:t>
            </a:r>
            <a:r>
              <a:rPr lang="el-GR" sz="2800" dirty="0" smtClean="0"/>
              <a:t>). </a:t>
            </a:r>
          </a:p>
          <a:p>
            <a:pPr marL="0" indent="0">
              <a:buNone/>
            </a:pPr>
            <a:r>
              <a:rPr lang="el-GR" sz="2800" dirty="0" smtClean="0"/>
              <a:t>Με </a:t>
            </a:r>
            <a:r>
              <a:rPr lang="el-GR" sz="2800" dirty="0" smtClean="0"/>
              <a:t>την ενεργοποίηση αφαιρείται </a:t>
            </a:r>
            <a:r>
              <a:rPr lang="el-GR" sz="2800" dirty="0" smtClean="0"/>
              <a:t>ένα προστατευτικό </a:t>
            </a:r>
            <a:r>
              <a:rPr lang="el-GR" sz="2800" dirty="0" smtClean="0"/>
              <a:t>κάλυμμα που περιβάλλει το σπερματοζωάριο για να ακολουθήσει η </a:t>
            </a:r>
            <a:r>
              <a:rPr lang="el-GR" sz="2800" dirty="0" err="1" smtClean="0"/>
              <a:t>ακροσωματική</a:t>
            </a:r>
            <a:r>
              <a:rPr lang="el-GR" sz="2800" dirty="0" smtClean="0"/>
              <a:t> </a:t>
            </a:r>
            <a:r>
              <a:rPr lang="el-GR" sz="2800" dirty="0" smtClean="0"/>
              <a:t>αντίδραση</a:t>
            </a:r>
            <a:r>
              <a:rPr lang="en-US" sz="2800" dirty="0" smtClean="0"/>
              <a:t>.</a:t>
            </a:r>
            <a:r>
              <a:rPr lang="el-GR" sz="2800" dirty="0" smtClean="0"/>
              <a:t>  </a:t>
            </a:r>
            <a:endParaRPr lang="el-GR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Τα εμπόδια που πρέπει να περάσει το σπερματοζωάριο </a:t>
            </a:r>
            <a:r>
              <a:rPr lang="el-GR" dirty="0" smtClean="0">
                <a:solidFill>
                  <a:srgbClr val="9B0000"/>
                </a:solidFill>
              </a:rPr>
              <a:t>(1 από 6)</a:t>
            </a:r>
            <a:endParaRPr lang="el-GR" dirty="0">
              <a:solidFill>
                <a:srgbClr val="9B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 smtClean="0"/>
              <a:t>Για να εισέλθει το σπερματοζωάριο μέσα στο ωάριο πρέπει να περάσει τρία εμπόδια</a:t>
            </a:r>
            <a:r>
              <a:rPr lang="en-US" sz="28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τα </a:t>
            </a:r>
            <a:r>
              <a:rPr lang="el-GR" sz="2800" dirty="0" smtClean="0"/>
              <a:t>κοκκιώδη </a:t>
            </a:r>
            <a:r>
              <a:rPr lang="el-GR" sz="2800" dirty="0" smtClean="0"/>
              <a:t>κύτταρα</a:t>
            </a:r>
            <a:r>
              <a:rPr lang="en-US" sz="2800" dirty="0" smtClean="0"/>
              <a:t> (</a:t>
            </a:r>
            <a:r>
              <a:rPr lang="el-GR" sz="2800" dirty="0" smtClean="0"/>
              <a:t>ακτινωτός στέφανος), 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τη </a:t>
            </a:r>
            <a:r>
              <a:rPr lang="el-GR" sz="2800" dirty="0" smtClean="0"/>
              <a:t>διαφανή ζώνη, 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την </a:t>
            </a:r>
            <a:r>
              <a:rPr lang="el-GR" sz="2800" dirty="0" err="1" smtClean="0"/>
              <a:t>κυτταροπλασματική</a:t>
            </a:r>
            <a:r>
              <a:rPr lang="el-GR" sz="2800" dirty="0" smtClean="0"/>
              <a:t> μεμβράνη του ωαρίου.</a:t>
            </a:r>
            <a:endParaRPr lang="el-GR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Τα εμπόδια που πρέπει να περάσει το σπερματοζωάριο </a:t>
            </a:r>
            <a:r>
              <a:rPr lang="el-GR" dirty="0" smtClean="0">
                <a:solidFill>
                  <a:srgbClr val="9B0000"/>
                </a:solidFill>
              </a:rPr>
              <a:t>(2 </a:t>
            </a:r>
            <a:r>
              <a:rPr lang="el-GR" dirty="0" smtClean="0">
                <a:solidFill>
                  <a:srgbClr val="9B0000"/>
                </a:solidFill>
              </a:rPr>
              <a:t>από 6)</a:t>
            </a:r>
            <a:endParaRPr lang="el-GR" b="1" dirty="0">
              <a:solidFill>
                <a:srgbClr val="9B0000"/>
              </a:solidFill>
            </a:endParaRPr>
          </a:p>
        </p:txBody>
      </p:sp>
      <p:sp>
        <p:nvSpPr>
          <p:cNvPr id="69634" name="AutoShape 2" descr="https://lh5.googleusercontent.com/N8IspGDPlA5yTCKEJvWm1eDdmZ9AkQeTsKzfkBantWexHXhAYt-TdZQZtCUanNMxf8fn3JmRHoop6bhswhVpWypmv5YNustBi5IRF-nuuka-W7-BE6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51604"/>
            <a:ext cx="6048672" cy="465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259632" y="609329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https://lh5.googleusercontent.com/N8IspGDPlA5yTCKEJvWm1eDdmZ9AkQeTsKzfkBantWexHXhAYt-TdZQZtCUanNMxf8fn3JmRHoop6bhswhVpWypmv5YNustBi5IRF-nuuka-W7-BE6M</a:t>
            </a:r>
            <a:endParaRPr lang="el-GR" sz="1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Τα εμπόδια που πρέπει να περάσει το </a:t>
            </a:r>
            <a:r>
              <a:rPr lang="el-GR" b="1" dirty="0" smtClean="0">
                <a:solidFill>
                  <a:srgbClr val="9B0000"/>
                </a:solidFill>
              </a:rPr>
              <a:t>σπερματοζωάριο, ο ακτινωτός στέφανος </a:t>
            </a:r>
            <a:r>
              <a:rPr lang="el-GR" dirty="0" smtClean="0">
                <a:solidFill>
                  <a:srgbClr val="9B0000"/>
                </a:solidFill>
              </a:rPr>
              <a:t>(3 </a:t>
            </a:r>
            <a:r>
              <a:rPr lang="el-GR" dirty="0" smtClean="0">
                <a:solidFill>
                  <a:srgbClr val="9B0000"/>
                </a:solidFill>
              </a:rPr>
              <a:t>από </a:t>
            </a:r>
            <a:r>
              <a:rPr lang="el-GR" dirty="0" smtClean="0">
                <a:solidFill>
                  <a:srgbClr val="9B0000"/>
                </a:solidFill>
              </a:rPr>
              <a:t>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Τα κοκκιώδη </a:t>
            </a:r>
            <a:r>
              <a:rPr lang="el-GR" sz="2800" dirty="0" smtClean="0"/>
              <a:t>κύτταρα είναι διεσπαρμένα μέσα σε ένα </a:t>
            </a:r>
            <a:r>
              <a:rPr lang="el-GR" sz="2800" dirty="0" err="1" smtClean="0"/>
              <a:t>βλεννοπολυσακχαριτικό</a:t>
            </a:r>
            <a:r>
              <a:rPr lang="el-GR" sz="2800" dirty="0" smtClean="0"/>
              <a:t> πήκτωμα, το οποίο διασπάται από το ένζυμο </a:t>
            </a:r>
            <a:r>
              <a:rPr lang="el-GR" sz="2800" b="1" dirty="0" err="1" smtClean="0">
                <a:solidFill>
                  <a:srgbClr val="9B0000"/>
                </a:solidFill>
              </a:rPr>
              <a:t>υαλουρονιδάση</a:t>
            </a:r>
            <a:r>
              <a:rPr lang="el-GR" sz="2800" dirty="0" smtClean="0"/>
              <a:t>. 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Κατά </a:t>
            </a:r>
            <a:r>
              <a:rPr lang="el-GR" sz="2800" dirty="0" smtClean="0"/>
              <a:t>τη διάρκεια της διέλευσής τους δια μέσου των </a:t>
            </a:r>
            <a:r>
              <a:rPr lang="el-GR" sz="2800" dirty="0" smtClean="0"/>
              <a:t>στοιβάδων των </a:t>
            </a:r>
            <a:r>
              <a:rPr lang="el-GR" sz="2800" dirty="0" smtClean="0"/>
              <a:t>κοκκιωδών κυττάρων τα σπερματοζωάρια </a:t>
            </a:r>
            <a:r>
              <a:rPr lang="el-GR" sz="2800" b="1" dirty="0" err="1" smtClean="0">
                <a:solidFill>
                  <a:srgbClr val="9B0000"/>
                </a:solidFill>
              </a:rPr>
              <a:t>υπερενεργοποιούνται</a:t>
            </a:r>
            <a:r>
              <a:rPr lang="el-GR" sz="2800" dirty="0" smtClean="0"/>
              <a:t>: η ουρά αρχίζει να κινείται σε τρεις, αντί σε δύο διαστάσεις. </a:t>
            </a:r>
            <a:endParaRPr lang="el-GR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Τα εμπόδια που πρέπει να περάσει το </a:t>
            </a:r>
            <a:r>
              <a:rPr lang="el-GR" b="1" dirty="0" smtClean="0">
                <a:solidFill>
                  <a:srgbClr val="9B0000"/>
                </a:solidFill>
              </a:rPr>
              <a:t>σπερματοζωάριο, </a:t>
            </a:r>
            <a:br>
              <a:rPr lang="el-GR" b="1" dirty="0" smtClean="0">
                <a:solidFill>
                  <a:srgbClr val="9B0000"/>
                </a:solidFill>
              </a:rPr>
            </a:br>
            <a:r>
              <a:rPr lang="el-GR" b="1" dirty="0" smtClean="0">
                <a:solidFill>
                  <a:srgbClr val="9B0000"/>
                </a:solidFill>
              </a:rPr>
              <a:t>η διαφανής ζώνη </a:t>
            </a:r>
            <a:r>
              <a:rPr lang="el-GR" dirty="0" smtClean="0">
                <a:solidFill>
                  <a:srgbClr val="9B0000"/>
                </a:solidFill>
              </a:rPr>
              <a:t>(4 </a:t>
            </a:r>
            <a:r>
              <a:rPr lang="el-GR" dirty="0" smtClean="0">
                <a:solidFill>
                  <a:srgbClr val="9B0000"/>
                </a:solidFill>
              </a:rPr>
              <a:t>από </a:t>
            </a:r>
            <a:r>
              <a:rPr lang="el-GR" dirty="0" smtClean="0">
                <a:solidFill>
                  <a:srgbClr val="9B0000"/>
                </a:solidFill>
              </a:rPr>
              <a:t>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 smtClean="0"/>
              <a:t>Η διαφανής ζώνη έχει πάχος </a:t>
            </a:r>
            <a:r>
              <a:rPr lang="el-GR" sz="2800" dirty="0" smtClean="0"/>
              <a:t>15 - 20 </a:t>
            </a:r>
            <a:r>
              <a:rPr lang="el-GR" sz="2800" dirty="0" err="1" smtClean="0"/>
              <a:t>μm</a:t>
            </a:r>
            <a:r>
              <a:rPr lang="el-GR" sz="2800" dirty="0" smtClean="0"/>
              <a:t> και περιέχει, μεταξύ άλλων, τις </a:t>
            </a:r>
            <a:r>
              <a:rPr lang="el-GR" sz="2800" dirty="0" err="1" smtClean="0"/>
              <a:t>γλυκοπρωτεΐνες</a:t>
            </a:r>
            <a:r>
              <a:rPr lang="el-GR" sz="2800" dirty="0" smtClean="0"/>
              <a:t> ΖΡ1, ΖΡ2, ΖΡ3, που αποτελούν </a:t>
            </a:r>
            <a:r>
              <a:rPr lang="el-GR" sz="2800" b="1" dirty="0" smtClean="0">
                <a:solidFill>
                  <a:srgbClr val="9B0000"/>
                </a:solidFill>
              </a:rPr>
              <a:t>ειδικούς υποδοχείς </a:t>
            </a:r>
            <a:r>
              <a:rPr lang="el-GR" sz="2800" dirty="0" smtClean="0"/>
              <a:t>της κεφαλής των </a:t>
            </a:r>
            <a:r>
              <a:rPr lang="el-GR" sz="2800" dirty="0" smtClean="0"/>
              <a:t>σπερματοζωαρίων.</a:t>
            </a:r>
          </a:p>
          <a:p>
            <a:pPr marL="0" indent="0">
              <a:buNone/>
            </a:pPr>
            <a:r>
              <a:rPr lang="el-GR" sz="2800" dirty="0" smtClean="0"/>
              <a:t>Τα </a:t>
            </a:r>
            <a:r>
              <a:rPr lang="el-GR" sz="2800" dirty="0" smtClean="0"/>
              <a:t>σπερματοζωάρια που φέρουν </a:t>
            </a:r>
            <a:r>
              <a:rPr lang="el-GR" sz="2800" dirty="0" err="1" smtClean="0"/>
              <a:t>ατυπίες</a:t>
            </a:r>
            <a:r>
              <a:rPr lang="el-GR" sz="2800" dirty="0" smtClean="0"/>
              <a:t> της κεφαλής δεν μπορούν να προσδεθούν επαρκώς με τη διαφανή ζώνη. 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Η </a:t>
            </a:r>
            <a:r>
              <a:rPr lang="el-GR" sz="2800" b="1" dirty="0" err="1" smtClean="0">
                <a:solidFill>
                  <a:srgbClr val="9B0000"/>
                </a:solidFill>
              </a:rPr>
              <a:t>ακροσωματική</a:t>
            </a:r>
            <a:r>
              <a:rPr lang="el-GR" sz="2800" b="1" dirty="0" smtClean="0">
                <a:solidFill>
                  <a:srgbClr val="9B0000"/>
                </a:solidFill>
              </a:rPr>
              <a:t> αντίδραση </a:t>
            </a:r>
            <a:r>
              <a:rPr lang="el-GR" sz="2800" dirty="0" smtClean="0"/>
              <a:t>αρχίζει μετά την πρόσδεση με τη διαφανή </a:t>
            </a:r>
            <a:r>
              <a:rPr lang="el-GR" sz="2800" dirty="0" smtClean="0"/>
              <a:t>ζώνη. </a:t>
            </a:r>
            <a:r>
              <a:rPr lang="el-GR" sz="2800" dirty="0" smtClean="0"/>
              <a:t>Η διάρκειά της υπολογίζεται σε </a:t>
            </a:r>
            <a:r>
              <a:rPr lang="el-GR" sz="2800" dirty="0" smtClean="0"/>
              <a:t>10 - 15 λεπτά.</a:t>
            </a:r>
            <a:endParaRPr lang="el-GR" sz="28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Τα εμπόδια που πρέπει να περάσει το σπερματοζωάριο, </a:t>
            </a:r>
            <a:r>
              <a:rPr lang="el-GR" b="1" dirty="0" smtClean="0">
                <a:solidFill>
                  <a:srgbClr val="9B0000"/>
                </a:solidFill>
              </a:rPr>
              <a:t>η μεταμόρφωση των σπερματοζωαρίων </a:t>
            </a:r>
            <a:r>
              <a:rPr lang="el-GR" dirty="0" smtClean="0">
                <a:solidFill>
                  <a:srgbClr val="9B0000"/>
                </a:solidFill>
              </a:rPr>
              <a:t>(5 </a:t>
            </a:r>
            <a:r>
              <a:rPr lang="el-GR" dirty="0" smtClean="0">
                <a:solidFill>
                  <a:srgbClr val="9B0000"/>
                </a:solidFill>
              </a:rPr>
              <a:t>από </a:t>
            </a:r>
            <a:r>
              <a:rPr lang="el-GR" dirty="0" smtClean="0">
                <a:solidFill>
                  <a:srgbClr val="9B0000"/>
                </a:solidFill>
              </a:rPr>
              <a:t>6)</a:t>
            </a:r>
            <a:endParaRPr lang="el-GR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6102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TextBox"/>
          <p:cNvSpPr txBox="1">
            <a:spLocks noChangeArrowheads="1"/>
          </p:cNvSpPr>
          <p:nvPr/>
        </p:nvSpPr>
        <p:spPr bwMode="auto">
          <a:xfrm>
            <a:off x="2438400" y="3048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GnRH</a:t>
            </a:r>
            <a:endParaRPr lang="el-GR"/>
          </a:p>
        </p:txBody>
      </p:sp>
      <p:sp>
        <p:nvSpPr>
          <p:cNvPr id="7171" name="2 - TextBox"/>
          <p:cNvSpPr txBox="1">
            <a:spLocks noChangeArrowheads="1"/>
          </p:cNvSpPr>
          <p:nvPr/>
        </p:nvSpPr>
        <p:spPr bwMode="auto">
          <a:xfrm>
            <a:off x="2133600" y="9906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FSH              </a:t>
            </a:r>
            <a:r>
              <a:rPr lang="el-GR"/>
              <a:t>       </a:t>
            </a:r>
            <a:r>
              <a:rPr lang="en-US"/>
              <a:t> </a:t>
            </a:r>
            <a:r>
              <a:rPr lang="el-GR"/>
              <a:t>   </a:t>
            </a:r>
            <a:r>
              <a:rPr lang="en-US"/>
              <a:t> LH</a:t>
            </a:r>
            <a:endParaRPr lang="el-GR"/>
          </a:p>
        </p:txBody>
      </p:sp>
      <p:sp>
        <p:nvSpPr>
          <p:cNvPr id="7172" name="3 - TextBox"/>
          <p:cNvSpPr txBox="1">
            <a:spLocks noChangeArrowheads="1"/>
          </p:cNvSpPr>
          <p:nvPr/>
        </p:nvSpPr>
        <p:spPr bwMode="auto">
          <a:xfrm>
            <a:off x="228600" y="17526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Παράγονται 8 – 12 ωοθηλάκια</a:t>
            </a:r>
          </a:p>
        </p:txBody>
      </p:sp>
      <p:sp>
        <p:nvSpPr>
          <p:cNvPr id="7173" name="4 - TextBox"/>
          <p:cNvSpPr txBox="1">
            <a:spLocks noChangeArrowheads="1"/>
          </p:cNvSpPr>
          <p:nvPr/>
        </p:nvSpPr>
        <p:spPr bwMode="auto">
          <a:xfrm>
            <a:off x="6324600" y="3048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Υποθάλαμος</a:t>
            </a:r>
          </a:p>
        </p:txBody>
      </p:sp>
      <p:sp>
        <p:nvSpPr>
          <p:cNvPr id="7174" name="5 - TextBox"/>
          <p:cNvSpPr txBox="1">
            <a:spLocks noChangeArrowheads="1"/>
          </p:cNvSpPr>
          <p:nvPr/>
        </p:nvSpPr>
        <p:spPr bwMode="auto">
          <a:xfrm>
            <a:off x="6324600" y="914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FF0000"/>
                </a:solidFill>
              </a:rPr>
              <a:t>Υπόφυση</a:t>
            </a: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81000" y="1447800"/>
            <a:ext cx="807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381000" y="838200"/>
            <a:ext cx="800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10 - TextBox"/>
          <p:cNvSpPr txBox="1">
            <a:spLocks noChangeArrowheads="1"/>
          </p:cNvSpPr>
          <p:nvPr/>
        </p:nvSpPr>
        <p:spPr bwMode="auto">
          <a:xfrm>
            <a:off x="6400800" y="1600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FF0000"/>
                </a:solidFill>
              </a:rPr>
              <a:t>Ωοθήκες</a:t>
            </a:r>
          </a:p>
        </p:txBody>
      </p:sp>
      <p:sp>
        <p:nvSpPr>
          <p:cNvPr id="7178" name="10 - TextBox"/>
          <p:cNvSpPr txBox="1">
            <a:spLocks noChangeArrowheads="1"/>
          </p:cNvSpPr>
          <p:nvPr/>
        </p:nvSpPr>
        <p:spPr bwMode="auto">
          <a:xfrm>
            <a:off x="228600" y="22098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Ένα από αυτά ξεχωρίζει «κυρίαρχο </a:t>
            </a:r>
            <a:r>
              <a:rPr lang="el-GR" dirty="0" err="1"/>
              <a:t>ωοθηλάκιο</a:t>
            </a:r>
            <a:r>
              <a:rPr lang="el-GR" dirty="0" smtClean="0"/>
              <a:t>»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Τα υπόλοιπα ατροφούν «άτρητα </a:t>
            </a:r>
            <a:r>
              <a:rPr lang="el-GR" dirty="0" err="1"/>
              <a:t>ωοθηλάκια</a:t>
            </a:r>
            <a:r>
              <a:rPr lang="el-GR" dirty="0" smtClean="0"/>
              <a:t>»</a:t>
            </a:r>
            <a:endParaRPr lang="el-GR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>
            <a:off x="2247901" y="1562100"/>
            <a:ext cx="381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5400000">
            <a:off x="4268788" y="1600200"/>
            <a:ext cx="4556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16 - TextBox"/>
          <p:cNvSpPr txBox="1">
            <a:spLocks noChangeArrowheads="1"/>
          </p:cNvSpPr>
          <p:nvPr/>
        </p:nvSpPr>
        <p:spPr bwMode="auto">
          <a:xfrm>
            <a:off x="3733800" y="1676400"/>
            <a:ext cx="22098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/>
              <a:t>Προκαλεί ωοθηλακιορρηξία.</a:t>
            </a:r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5400000">
            <a:off x="6743701" y="2171700"/>
            <a:ext cx="381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20 - TextBox"/>
          <p:cNvSpPr txBox="1">
            <a:spLocks noChangeArrowheads="1"/>
          </p:cNvSpPr>
          <p:nvPr/>
        </p:nvSpPr>
        <p:spPr bwMode="auto">
          <a:xfrm>
            <a:off x="6172200" y="24384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Οιστραδιόλη (Ε</a:t>
            </a:r>
            <a:r>
              <a:rPr lang="el-GR" baseline="-25000"/>
              <a:t>2</a:t>
            </a:r>
            <a:r>
              <a:rPr lang="el-GR"/>
              <a:t>)</a:t>
            </a:r>
          </a:p>
        </p:txBody>
      </p:sp>
      <p:cxnSp>
        <p:nvCxnSpPr>
          <p:cNvPr id="39" name="38 - Ευθύγραμμο βέλος σύνδεσης"/>
          <p:cNvCxnSpPr/>
          <p:nvPr/>
        </p:nvCxnSpPr>
        <p:spPr>
          <a:xfrm>
            <a:off x="5867400" y="24384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- Ευθύγραμμο βέλος σύνδεσης"/>
          <p:cNvCxnSpPr/>
          <p:nvPr/>
        </p:nvCxnSpPr>
        <p:spPr>
          <a:xfrm rot="5400000" flipH="1" flipV="1">
            <a:off x="4227513" y="2857500"/>
            <a:ext cx="5349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- Ευθύγραμμο βέλος σύνδεσης"/>
          <p:cNvCxnSpPr>
            <a:stCxn id="7170" idx="2"/>
          </p:cNvCxnSpPr>
          <p:nvPr/>
        </p:nvCxnSpPr>
        <p:spPr>
          <a:xfrm rot="5400000">
            <a:off x="3004344" y="413544"/>
            <a:ext cx="315912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- Ευθύγραμμο βέλος σύνδεσης"/>
          <p:cNvCxnSpPr>
            <a:stCxn id="7170" idx="2"/>
          </p:cNvCxnSpPr>
          <p:nvPr/>
        </p:nvCxnSpPr>
        <p:spPr>
          <a:xfrm rot="16200000" flipH="1">
            <a:off x="3804444" y="451644"/>
            <a:ext cx="315912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- Ευθύγραμμο βέλος σύνδεσης"/>
          <p:cNvCxnSpPr/>
          <p:nvPr/>
        </p:nvCxnSpPr>
        <p:spPr>
          <a:xfrm rot="5400000">
            <a:off x="3811588" y="3276600"/>
            <a:ext cx="15224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9" name="69 - TextBox"/>
          <p:cNvSpPr txBox="1">
            <a:spLocks noChangeArrowheads="1"/>
          </p:cNvSpPr>
          <p:nvPr/>
        </p:nvSpPr>
        <p:spPr bwMode="auto">
          <a:xfrm>
            <a:off x="2819400" y="4114800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/>
              <a:t>Το ωοθηλάκιο μετατρέπεται σε «ωχρό σωμάτιο»</a:t>
            </a:r>
          </a:p>
        </p:txBody>
      </p:sp>
      <p:sp>
        <p:nvSpPr>
          <p:cNvPr id="7190" name="70 - TextBox"/>
          <p:cNvSpPr txBox="1">
            <a:spLocks noChangeArrowheads="1"/>
          </p:cNvSpPr>
          <p:nvPr/>
        </p:nvSpPr>
        <p:spPr bwMode="auto">
          <a:xfrm>
            <a:off x="6019800" y="6019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Ωρίμανση ενδομήτριου</a:t>
            </a:r>
          </a:p>
        </p:txBody>
      </p:sp>
      <p:cxnSp>
        <p:nvCxnSpPr>
          <p:cNvPr id="73" name="72 - Ευθύγραμμο βέλος σύνδεσης"/>
          <p:cNvCxnSpPr/>
          <p:nvPr/>
        </p:nvCxnSpPr>
        <p:spPr>
          <a:xfrm rot="5400000">
            <a:off x="5487988" y="4419600"/>
            <a:ext cx="31988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- Ευθύγραμμο βέλος σύνδεσης"/>
          <p:cNvCxnSpPr/>
          <p:nvPr/>
        </p:nvCxnSpPr>
        <p:spPr>
          <a:xfrm rot="5400000">
            <a:off x="3659188" y="5334000"/>
            <a:ext cx="6080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78 - TextBox"/>
          <p:cNvSpPr txBox="1">
            <a:spLocks noChangeArrowheads="1"/>
          </p:cNvSpPr>
          <p:nvPr/>
        </p:nvSpPr>
        <p:spPr bwMode="auto">
          <a:xfrm>
            <a:off x="2819400" y="57150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Προγεστερόνη </a:t>
            </a:r>
            <a:r>
              <a:rPr lang="en-US"/>
              <a:t>(PRG)</a:t>
            </a:r>
            <a:endParaRPr lang="el-GR"/>
          </a:p>
        </p:txBody>
      </p:sp>
      <p:cxnSp>
        <p:nvCxnSpPr>
          <p:cNvPr id="84" name="83 - Ευθύγραμμο βέλος σύνδεσης"/>
          <p:cNvCxnSpPr>
            <a:endCxn id="7190" idx="1"/>
          </p:cNvCxnSpPr>
          <p:nvPr/>
        </p:nvCxnSpPr>
        <p:spPr>
          <a:xfrm>
            <a:off x="5257800" y="5943600"/>
            <a:ext cx="762000" cy="260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- Ευθεία γραμμή σύνδεσης"/>
          <p:cNvCxnSpPr/>
          <p:nvPr/>
        </p:nvCxnSpPr>
        <p:spPr>
          <a:xfrm rot="5400000" flipH="1" flipV="1">
            <a:off x="3238501" y="1714500"/>
            <a:ext cx="228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- Ευθεία γραμμή σύνδεσης"/>
          <p:cNvCxnSpPr/>
          <p:nvPr/>
        </p:nvCxnSpPr>
        <p:spPr>
          <a:xfrm>
            <a:off x="3352800" y="1600200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- Ευθεία γραμμή σύνδεσης"/>
          <p:cNvCxnSpPr/>
          <p:nvPr/>
        </p:nvCxnSpPr>
        <p:spPr>
          <a:xfrm rot="5400000">
            <a:off x="5449094" y="2018506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- Ευθεία γραμμή σύνδεσης"/>
          <p:cNvCxnSpPr/>
          <p:nvPr/>
        </p:nvCxnSpPr>
        <p:spPr>
          <a:xfrm>
            <a:off x="4495800" y="3124200"/>
            <a:ext cx="3886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- Ευθεία γραμμή σύνδεσης"/>
          <p:cNvCxnSpPr>
            <a:endCxn id="7183" idx="3"/>
          </p:cNvCxnSpPr>
          <p:nvPr/>
        </p:nvCxnSpPr>
        <p:spPr>
          <a:xfrm rot="5400000" flipH="1" flipV="1">
            <a:off x="8167688" y="2835275"/>
            <a:ext cx="503238" cy="77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- Ευθεία γραμμή σύνδεσης"/>
          <p:cNvCxnSpPr>
            <a:endCxn id="7183" idx="3"/>
          </p:cNvCxnSpPr>
          <p:nvPr/>
        </p:nvCxnSpPr>
        <p:spPr>
          <a:xfrm>
            <a:off x="8001000" y="2590800"/>
            <a:ext cx="457200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- Ευθεία γραμμή σύνδεσης"/>
          <p:cNvCxnSpPr/>
          <p:nvPr/>
        </p:nvCxnSpPr>
        <p:spPr>
          <a:xfrm>
            <a:off x="228600" y="5181600"/>
            <a:ext cx="807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2" name="4 - TextBox"/>
          <p:cNvSpPr txBox="1">
            <a:spLocks noChangeArrowheads="1"/>
          </p:cNvSpPr>
          <p:nvPr/>
        </p:nvSpPr>
        <p:spPr bwMode="auto">
          <a:xfrm>
            <a:off x="7162800" y="5334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FF0000"/>
                </a:solidFill>
              </a:rPr>
              <a:t>Μήτρα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Τα εμπόδια που πρέπει να περάσει το σπερματοζωάριο, </a:t>
            </a:r>
            <a:r>
              <a:rPr lang="el-GR" b="1" dirty="0" smtClean="0">
                <a:solidFill>
                  <a:srgbClr val="9B0000"/>
                </a:solidFill>
              </a:rPr>
              <a:t/>
            </a:r>
            <a:br>
              <a:rPr lang="el-GR" b="1" dirty="0" smtClean="0">
                <a:solidFill>
                  <a:srgbClr val="9B0000"/>
                </a:solidFill>
              </a:rPr>
            </a:br>
            <a:r>
              <a:rPr lang="el-GR" b="1" dirty="0" smtClean="0">
                <a:solidFill>
                  <a:srgbClr val="9B0000"/>
                </a:solidFill>
              </a:rPr>
              <a:t>η </a:t>
            </a:r>
            <a:r>
              <a:rPr lang="el-GR" b="1" dirty="0" err="1" smtClean="0">
                <a:solidFill>
                  <a:srgbClr val="9B0000"/>
                </a:solidFill>
              </a:rPr>
              <a:t>ακροσωμική</a:t>
            </a:r>
            <a:r>
              <a:rPr lang="el-GR" b="1" dirty="0" smtClean="0">
                <a:solidFill>
                  <a:srgbClr val="9B0000"/>
                </a:solidFill>
              </a:rPr>
              <a:t> αντίδραση </a:t>
            </a:r>
            <a:r>
              <a:rPr lang="el-GR" dirty="0" smtClean="0">
                <a:solidFill>
                  <a:srgbClr val="9B0000"/>
                </a:solidFill>
              </a:rPr>
              <a:t>(6 </a:t>
            </a:r>
            <a:r>
              <a:rPr lang="el-GR" dirty="0" smtClean="0">
                <a:solidFill>
                  <a:srgbClr val="9B0000"/>
                </a:solidFill>
              </a:rPr>
              <a:t>από </a:t>
            </a:r>
            <a:r>
              <a:rPr lang="el-GR" dirty="0" smtClean="0">
                <a:solidFill>
                  <a:srgbClr val="9B0000"/>
                </a:solidFill>
              </a:rPr>
              <a:t>6)</a:t>
            </a:r>
            <a:endParaRPr lang="el-GR" dirty="0"/>
          </a:p>
        </p:txBody>
      </p:sp>
      <p:pic>
        <p:nvPicPr>
          <p:cNvPr id="5122" name="Picture 2" descr="https://upload.wikimedia.org/wikipedia/commons/thumb/8/83/Acrosome_reaction_diagram_en.svg/688px-Acrosome_reaction_diagram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25100"/>
            <a:ext cx="6337176" cy="446734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39552" y="6309320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https://en.wikipedia.org/wiki/Human_fertilization#/media/File:Acrosome_reaction_diagram_en.svg</a:t>
            </a:r>
            <a:endParaRPr lang="el-GR" sz="1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Τα εμπόδια που πρέπει να περάσει το σπερματοζωάριο </a:t>
            </a:r>
            <a:r>
              <a:rPr lang="el-GR" dirty="0" smtClean="0">
                <a:solidFill>
                  <a:srgbClr val="9B0000"/>
                </a:solidFill>
              </a:rPr>
              <a:t>(7 </a:t>
            </a:r>
            <a:r>
              <a:rPr lang="el-GR" dirty="0" smtClean="0">
                <a:solidFill>
                  <a:srgbClr val="9B0000"/>
                </a:solidFill>
              </a:rPr>
              <a:t>από 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Τα </a:t>
            </a:r>
            <a:r>
              <a:rPr lang="el-GR" sz="2800" b="1" dirty="0" smtClean="0">
                <a:solidFill>
                  <a:srgbClr val="9B0000"/>
                </a:solidFill>
              </a:rPr>
              <a:t>πρωτεολυτικά ένζυμα </a:t>
            </a:r>
            <a:r>
              <a:rPr lang="el-GR" sz="2800" dirty="0" smtClean="0"/>
              <a:t>που απελευθερώνονται από το </a:t>
            </a:r>
            <a:r>
              <a:rPr lang="el-GR" sz="2800" dirty="0" err="1" smtClean="0"/>
              <a:t>ακρόσωμα</a:t>
            </a:r>
            <a:r>
              <a:rPr lang="el-GR" sz="2800" dirty="0" smtClean="0"/>
              <a:t> διαβρώνουν τοπικά τη διαφανή ζώνη και έτσι το σπερματοζωάριο είναι δυνατόν να διέλθει δια μέσου αυτής, με τις αυξημένες κινήσεις της ουράς που έχει προηγουμένως </a:t>
            </a:r>
            <a:r>
              <a:rPr lang="el-GR" sz="2800" dirty="0" err="1" smtClean="0"/>
              <a:t>υπερενεργοποιηθεί</a:t>
            </a:r>
            <a:r>
              <a:rPr lang="el-GR" sz="2800" dirty="0" smtClean="0"/>
              <a:t>. </a:t>
            </a:r>
            <a:endParaRPr lang="el-GR" sz="2800" dirty="0" smtClean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b="1" dirty="0" smtClean="0">
                <a:solidFill>
                  <a:srgbClr val="9B0000"/>
                </a:solidFill>
              </a:rPr>
              <a:t>Μετά </a:t>
            </a:r>
            <a:r>
              <a:rPr lang="el-GR" sz="2800" b="1" dirty="0" smtClean="0">
                <a:solidFill>
                  <a:srgbClr val="9B0000"/>
                </a:solidFill>
              </a:rPr>
              <a:t>την πλήρη διάτρηση της διαφανούς ζώνης </a:t>
            </a:r>
            <a:r>
              <a:rPr lang="el-GR" sz="2800" dirty="0" smtClean="0"/>
              <a:t>το σπερματοζωάριο βρίσκεται στο </a:t>
            </a:r>
            <a:r>
              <a:rPr lang="el-GR" sz="2800" dirty="0" err="1" smtClean="0"/>
              <a:t>περιλεκιθικό</a:t>
            </a:r>
            <a:r>
              <a:rPr lang="el-GR" sz="2800" dirty="0" smtClean="0"/>
              <a:t> διάστημα, όπου συναντά το τελευταίο εμπόδιο: την </a:t>
            </a:r>
            <a:r>
              <a:rPr lang="el-GR" sz="2800" b="1" dirty="0" err="1" smtClean="0">
                <a:solidFill>
                  <a:srgbClr val="9B0000"/>
                </a:solidFill>
              </a:rPr>
              <a:t>κυτταροπλασματική</a:t>
            </a:r>
            <a:r>
              <a:rPr lang="el-GR" sz="2800" b="1" dirty="0" smtClean="0">
                <a:solidFill>
                  <a:srgbClr val="9B0000"/>
                </a:solidFill>
              </a:rPr>
              <a:t> μεμβράνη του ωαρίου</a:t>
            </a:r>
            <a:r>
              <a:rPr lang="el-GR" sz="2800" dirty="0" smtClean="0"/>
              <a:t>. </a:t>
            </a:r>
            <a:endParaRPr lang="el-GR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Τα εμπόδια που πρέπει να περάσει το </a:t>
            </a:r>
            <a:r>
              <a:rPr lang="el-GR" b="1" dirty="0" smtClean="0">
                <a:solidFill>
                  <a:srgbClr val="9B0000"/>
                </a:solidFill>
              </a:rPr>
              <a:t>σπερματοζωάριο, η κυτταρική μεμβράνη </a:t>
            </a:r>
            <a:r>
              <a:rPr lang="el-GR" dirty="0" smtClean="0">
                <a:solidFill>
                  <a:srgbClr val="9B0000"/>
                </a:solidFill>
              </a:rPr>
              <a:t>(8 </a:t>
            </a:r>
            <a:r>
              <a:rPr lang="el-GR" dirty="0" smtClean="0">
                <a:solidFill>
                  <a:srgbClr val="9B0000"/>
                </a:solidFill>
              </a:rPr>
              <a:t>από 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Υποδοχείς </a:t>
            </a:r>
            <a:r>
              <a:rPr lang="el-GR" sz="2800" dirty="0" smtClean="0"/>
              <a:t>στην κεφαλή του σπερματοζωαρίου πρέπει να έλθουν σε επαφή με </a:t>
            </a:r>
            <a:r>
              <a:rPr lang="el-GR" sz="2800" b="1" dirty="0" smtClean="0">
                <a:solidFill>
                  <a:srgbClr val="9B0000"/>
                </a:solidFill>
              </a:rPr>
              <a:t>υποδοχείς</a:t>
            </a:r>
            <a:r>
              <a:rPr lang="el-GR" sz="2800" dirty="0" smtClean="0"/>
              <a:t> </a:t>
            </a:r>
            <a:r>
              <a:rPr lang="el-GR" sz="2800" dirty="0" smtClean="0"/>
              <a:t>της </a:t>
            </a:r>
            <a:r>
              <a:rPr lang="el-GR" sz="2800" dirty="0" err="1" smtClean="0"/>
              <a:t>κυτταροπλασματικής</a:t>
            </a:r>
            <a:r>
              <a:rPr lang="el-GR" sz="2800" dirty="0" smtClean="0"/>
              <a:t> μεμβράνης του ωαρίου. 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Το σπερματοζωάριο προσεγγίζει την επιφάνεια του ωαρίου </a:t>
            </a:r>
            <a:r>
              <a:rPr lang="el-GR" sz="2800" b="1" dirty="0" smtClean="0">
                <a:solidFill>
                  <a:srgbClr val="9B0000"/>
                </a:solidFill>
              </a:rPr>
              <a:t>υπό </a:t>
            </a:r>
            <a:r>
              <a:rPr lang="el-GR" sz="2800" b="1" dirty="0" err="1" smtClean="0">
                <a:solidFill>
                  <a:srgbClr val="9B0000"/>
                </a:solidFill>
              </a:rPr>
              <a:t>γωνίαν</a:t>
            </a:r>
            <a:r>
              <a:rPr lang="el-GR" sz="2800" b="1" dirty="0" smtClean="0">
                <a:solidFill>
                  <a:srgbClr val="9B0000"/>
                </a:solidFill>
              </a:rPr>
              <a:t> </a:t>
            </a:r>
            <a:r>
              <a:rPr lang="el-GR" sz="2800" dirty="0" smtClean="0"/>
              <a:t>και η πρόσδεση του σπερματοζωαρίου γίνεται στο μέσο του.</a:t>
            </a:r>
            <a:endParaRPr lang="el-GR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708920"/>
            <a:ext cx="8496944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Μετά την πρόσδεση </a:t>
            </a:r>
            <a:r>
              <a:rPr lang="el-GR" sz="2800" dirty="0" smtClean="0"/>
              <a:t>της κεφαλής του σπερματοζωαρίου </a:t>
            </a:r>
            <a:r>
              <a:rPr lang="el-GR" sz="2800" dirty="0" smtClean="0"/>
              <a:t> </a:t>
            </a:r>
            <a:r>
              <a:rPr lang="el-GR" sz="2800" dirty="0" smtClean="0"/>
              <a:t>στην </a:t>
            </a:r>
            <a:r>
              <a:rPr lang="el-GR" sz="2800" dirty="0" err="1" smtClean="0"/>
              <a:t>κυτταροπλασματική</a:t>
            </a:r>
            <a:r>
              <a:rPr lang="el-GR" sz="2800" dirty="0" smtClean="0"/>
              <a:t> μεμβράνη του </a:t>
            </a:r>
            <a:r>
              <a:rPr lang="el-GR" sz="2800" dirty="0" smtClean="0"/>
              <a:t>ωαρίου, τα </a:t>
            </a:r>
            <a:r>
              <a:rPr lang="el-GR" sz="2800" b="1" dirty="0" smtClean="0">
                <a:solidFill>
                  <a:srgbClr val="9B0000"/>
                </a:solidFill>
              </a:rPr>
              <a:t>φλοιώδη </a:t>
            </a:r>
            <a:r>
              <a:rPr lang="el-GR" sz="2800" b="1" dirty="0" smtClean="0">
                <a:solidFill>
                  <a:srgbClr val="9B0000"/>
                </a:solidFill>
              </a:rPr>
              <a:t>κοκκία </a:t>
            </a:r>
            <a:r>
              <a:rPr lang="el-GR" sz="2800" dirty="0" smtClean="0"/>
              <a:t>του ωαρίου προσδένονται </a:t>
            </a:r>
            <a:r>
              <a:rPr lang="el-GR" sz="2800" dirty="0" smtClean="0"/>
              <a:t>στη μεμβράνη και το περιεχόμενό τους </a:t>
            </a:r>
            <a:r>
              <a:rPr lang="el-GR" sz="2800" dirty="0" err="1" smtClean="0"/>
              <a:t>εξωκυτταρώνεται</a:t>
            </a:r>
            <a:r>
              <a:rPr lang="el-GR" sz="2800" dirty="0" smtClean="0"/>
              <a:t> στο </a:t>
            </a:r>
            <a:r>
              <a:rPr lang="el-GR" sz="2800" dirty="0" err="1" smtClean="0"/>
              <a:t>περιλεκιθικό</a:t>
            </a:r>
            <a:r>
              <a:rPr lang="el-GR" sz="2800" dirty="0" smtClean="0"/>
              <a:t> διάστημα, απελευθερώνοντας ένζυμα (</a:t>
            </a:r>
            <a:r>
              <a:rPr lang="el-GR" sz="2800" dirty="0" err="1" smtClean="0"/>
              <a:t>πρωτεάσες</a:t>
            </a:r>
            <a:r>
              <a:rPr lang="el-GR" sz="2800" dirty="0" smtClean="0"/>
              <a:t>) που τροποποιούν τη χημική δομή της διαφανούς </a:t>
            </a:r>
            <a:r>
              <a:rPr lang="el-GR" sz="2800" dirty="0" smtClean="0"/>
              <a:t>ζώνης και την καθιστούν </a:t>
            </a:r>
            <a:r>
              <a:rPr lang="el-GR" sz="2800" b="1" dirty="0" smtClean="0">
                <a:solidFill>
                  <a:srgbClr val="9B0000"/>
                </a:solidFill>
              </a:rPr>
              <a:t>αδιαπέραστη</a:t>
            </a:r>
            <a:r>
              <a:rPr lang="el-GR" sz="2800" dirty="0" smtClean="0"/>
              <a:t> </a:t>
            </a:r>
            <a:r>
              <a:rPr lang="el-GR" sz="2800" dirty="0" smtClean="0"/>
              <a:t>για τα υπόλοιπα σπερματοζωάρια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9B0000"/>
                </a:solidFill>
              </a:rPr>
              <a:t>Τα εμπόδια που πρέπει να περάσει το </a:t>
            </a:r>
            <a:r>
              <a:rPr lang="el-GR" b="1" dirty="0" smtClean="0">
                <a:solidFill>
                  <a:srgbClr val="9B0000"/>
                </a:solidFill>
              </a:rPr>
              <a:t>σπερματοζωάριο, η φλοιώδη αντίδραση στη κυτταρική μεμβράνη </a:t>
            </a:r>
            <a:r>
              <a:rPr lang="el-GR" dirty="0" smtClean="0">
                <a:solidFill>
                  <a:srgbClr val="9B0000"/>
                </a:solidFill>
              </a:rPr>
              <a:t>(9 </a:t>
            </a:r>
            <a:r>
              <a:rPr lang="el-GR" dirty="0" smtClean="0">
                <a:solidFill>
                  <a:srgbClr val="9B0000"/>
                </a:solidFill>
              </a:rPr>
              <a:t>από 6)</a:t>
            </a:r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67544" y="1340768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Αμέσως μετά τη σύντηξη, η μεμβράνη που περικλείει τον πυρήνα του σπερματοζωαρίου αρχίζει να </a:t>
            </a:r>
            <a:r>
              <a:rPr lang="el-GR" sz="2400" dirty="0" err="1" smtClean="0"/>
              <a:t>ρηγνύεται</a:t>
            </a:r>
            <a:r>
              <a:rPr lang="el-GR" sz="2400" dirty="0" smtClean="0"/>
              <a:t> </a:t>
            </a:r>
            <a:r>
              <a:rPr lang="el-GR" sz="2400" dirty="0" smtClean="0"/>
              <a:t>υπό την επίδραση </a:t>
            </a:r>
            <a:r>
              <a:rPr lang="el-GR" sz="2400" dirty="0" err="1" smtClean="0"/>
              <a:t>κυτταροπλασματικών</a:t>
            </a:r>
            <a:r>
              <a:rPr lang="el-GR" sz="2400" dirty="0" smtClean="0"/>
              <a:t> παραγόντων του ωαρίου. 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 smtClean="0"/>
              <a:t>δεύτερη μειωτική </a:t>
            </a:r>
            <a:r>
              <a:rPr lang="el-GR" sz="2400" dirty="0" smtClean="0"/>
              <a:t>διαίρεση του ωαρίου, </a:t>
            </a:r>
            <a:r>
              <a:rPr lang="el-GR" sz="2400" dirty="0" smtClean="0"/>
              <a:t>που είχε διακοπεί στην </a:t>
            </a:r>
            <a:r>
              <a:rPr lang="el-GR" sz="2400" dirty="0" err="1" smtClean="0"/>
              <a:t>ανάφαση</a:t>
            </a:r>
            <a:r>
              <a:rPr lang="el-GR" sz="2400" dirty="0" smtClean="0"/>
              <a:t>, ολοκληρώνεται και εκβάλλεται το </a:t>
            </a:r>
            <a:r>
              <a:rPr lang="el-GR" sz="2400" b="1" dirty="0" smtClean="0">
                <a:solidFill>
                  <a:srgbClr val="9B0000"/>
                </a:solidFill>
              </a:rPr>
              <a:t>δεύτερο πολικό σωμάτιο</a:t>
            </a:r>
            <a:r>
              <a:rPr lang="el-GR" sz="2400" dirty="0" smtClean="0"/>
              <a:t>. </a:t>
            </a:r>
            <a:endParaRPr lang="el-GR" sz="2400" dirty="0" smtClean="0"/>
          </a:p>
          <a:p>
            <a:r>
              <a:rPr lang="el-GR" sz="2400" dirty="0" smtClean="0"/>
              <a:t>Τα </a:t>
            </a:r>
            <a:r>
              <a:rPr lang="el-GR" sz="2400" dirty="0" smtClean="0"/>
              <a:t>χρωμοσώματα του ωαρίου περιβάλλονται από μεμβράνη και σχηματίζουν τον </a:t>
            </a:r>
            <a:r>
              <a:rPr lang="el-GR" sz="2400" b="1" dirty="0" smtClean="0">
                <a:solidFill>
                  <a:srgbClr val="9B0000"/>
                </a:solidFill>
              </a:rPr>
              <a:t>θήλυ </a:t>
            </a:r>
            <a:r>
              <a:rPr lang="el-GR" sz="2400" b="1" dirty="0" err="1" smtClean="0">
                <a:solidFill>
                  <a:srgbClr val="9B0000"/>
                </a:solidFill>
              </a:rPr>
              <a:t>προπυρήνα</a:t>
            </a:r>
            <a:r>
              <a:rPr lang="el-GR" sz="2400" dirty="0" smtClean="0"/>
              <a:t>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 smtClean="0"/>
              <a:t>χρωματίνη στην κεφαλή του σπερματοζωαρίου </a:t>
            </a:r>
            <a:r>
              <a:rPr lang="el-GR" sz="2400" dirty="0" err="1" smtClean="0"/>
              <a:t>αποσυμπυκνώνεται</a:t>
            </a:r>
            <a:r>
              <a:rPr lang="el-GR" sz="2400" dirty="0" smtClean="0"/>
              <a:t> και περιβάλλεται από μεμβράνη, σχηματίζοντας έτσι τον </a:t>
            </a:r>
            <a:r>
              <a:rPr lang="el-GR" sz="2400" b="1" dirty="0" smtClean="0">
                <a:solidFill>
                  <a:srgbClr val="9B0000"/>
                </a:solidFill>
              </a:rPr>
              <a:t>άρρενα </a:t>
            </a:r>
            <a:r>
              <a:rPr lang="el-GR" sz="2400" b="1" dirty="0" err="1" smtClean="0">
                <a:solidFill>
                  <a:srgbClr val="9B0000"/>
                </a:solidFill>
              </a:rPr>
              <a:t>προπυρήνα</a:t>
            </a:r>
            <a:r>
              <a:rPr lang="el-GR" sz="2400" dirty="0" smtClean="0"/>
              <a:t>. Κατά τη διάρκεια του σχηματισμού των </a:t>
            </a:r>
            <a:r>
              <a:rPr lang="el-GR" sz="2400" dirty="0" err="1" smtClean="0"/>
              <a:t>προπυρήνων</a:t>
            </a:r>
            <a:r>
              <a:rPr lang="el-GR" sz="2400" dirty="0" smtClean="0"/>
              <a:t> λαμβάνει χώρα σύνθεση DNA. </a:t>
            </a:r>
            <a:endParaRPr lang="el-GR" sz="2400" dirty="0"/>
          </a:p>
        </p:txBody>
      </p:sp>
      <p:sp>
        <p:nvSpPr>
          <p:cNvPr id="3" name="2 - Ορθογώνιο"/>
          <p:cNvSpPr/>
          <p:nvPr/>
        </p:nvSpPr>
        <p:spPr>
          <a:xfrm>
            <a:off x="683568" y="476672"/>
            <a:ext cx="7910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000" b="1" dirty="0" smtClean="0">
                <a:solidFill>
                  <a:srgbClr val="9B0000"/>
                </a:solidFill>
              </a:rPr>
              <a:t>Στο εσωτερικό του ωαρίου </a:t>
            </a:r>
            <a:r>
              <a:rPr lang="el-GR" sz="4000" dirty="0" smtClean="0">
                <a:solidFill>
                  <a:srgbClr val="9B0000"/>
                </a:solidFill>
              </a:rPr>
              <a:t>(1 </a:t>
            </a:r>
            <a:r>
              <a:rPr lang="el-GR" sz="4000" dirty="0" smtClean="0">
                <a:solidFill>
                  <a:srgbClr val="9B0000"/>
                </a:solidFill>
              </a:rPr>
              <a:t>από 4)</a:t>
            </a:r>
            <a:endParaRPr lang="el-GR" sz="4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032448" cy="38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876925"/>
            <a:ext cx="53721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l-GR" sz="4000" b="1" dirty="0" smtClean="0">
                <a:solidFill>
                  <a:srgbClr val="9B0000"/>
                </a:solidFill>
              </a:rPr>
              <a:t>Στο εσωτερικό του ωαρίου </a:t>
            </a:r>
            <a:endParaRPr lang="el-GR" sz="4000" dirty="0" smtClean="0"/>
          </a:p>
          <a:p>
            <a:pPr lvl="0" algn="ctr">
              <a:spcBef>
                <a:spcPct val="0"/>
              </a:spcBef>
              <a:defRPr/>
            </a:pPr>
            <a:r>
              <a:rPr lang="el-GR" sz="4000" b="1" dirty="0" smtClean="0">
                <a:solidFill>
                  <a:srgbClr val="9B0000"/>
                </a:solidFill>
              </a:rPr>
              <a:t>οι </a:t>
            </a:r>
            <a:r>
              <a:rPr lang="el-GR" sz="4000" b="1" dirty="0" err="1" smtClean="0">
                <a:solidFill>
                  <a:srgbClr val="9B0000"/>
                </a:solidFill>
              </a:rPr>
              <a:t>προγαμέτες</a:t>
            </a:r>
            <a:r>
              <a:rPr lang="el-GR" sz="4000" b="1" dirty="0" smtClean="0">
                <a:solidFill>
                  <a:srgbClr val="9B0000"/>
                </a:solidFill>
              </a:rPr>
              <a:t> </a:t>
            </a:r>
            <a:r>
              <a:rPr lang="el-GR" sz="4000" dirty="0" smtClean="0">
                <a:solidFill>
                  <a:srgbClr val="9B0000"/>
                </a:solidFill>
              </a:rPr>
              <a:t>(2 </a:t>
            </a:r>
            <a:r>
              <a:rPr lang="el-GR" sz="4000" dirty="0" smtClean="0">
                <a:solidFill>
                  <a:srgbClr val="9B0000"/>
                </a:solidFill>
              </a:rPr>
              <a:t>από </a:t>
            </a:r>
            <a:r>
              <a:rPr lang="el-GR" sz="4000" dirty="0" smtClean="0">
                <a:solidFill>
                  <a:srgbClr val="9B0000"/>
                </a:solidFill>
              </a:rPr>
              <a:t>4)</a:t>
            </a:r>
            <a:endParaRPr lang="el-GR" sz="4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sz="4000" b="1" dirty="0" smtClean="0">
                <a:solidFill>
                  <a:srgbClr val="9B0000"/>
                </a:solidFill>
              </a:rPr>
              <a:t>Στο εσωτερικό του </a:t>
            </a:r>
            <a:r>
              <a:rPr lang="el-GR" sz="4000" b="1" dirty="0" smtClean="0">
                <a:solidFill>
                  <a:srgbClr val="9B0000"/>
                </a:solidFill>
              </a:rPr>
              <a:t>ωαρίου, </a:t>
            </a:r>
            <a:br>
              <a:rPr lang="el-GR" sz="4000" b="1" dirty="0" smtClean="0">
                <a:solidFill>
                  <a:srgbClr val="9B0000"/>
                </a:solidFill>
              </a:rPr>
            </a:br>
            <a:r>
              <a:rPr lang="el-GR" sz="4000" b="1" dirty="0" smtClean="0">
                <a:solidFill>
                  <a:srgbClr val="9B0000"/>
                </a:solidFill>
              </a:rPr>
              <a:t>η </a:t>
            </a:r>
            <a:r>
              <a:rPr lang="el-GR" sz="4000" b="1" dirty="0" err="1" smtClean="0">
                <a:solidFill>
                  <a:srgbClr val="9B0000"/>
                </a:solidFill>
              </a:rPr>
              <a:t>συγγαμία</a:t>
            </a:r>
            <a:r>
              <a:rPr lang="el-GR" sz="4000" b="1" dirty="0" smtClean="0">
                <a:solidFill>
                  <a:srgbClr val="9B0000"/>
                </a:solidFill>
              </a:rPr>
              <a:t> </a:t>
            </a:r>
            <a:r>
              <a:rPr lang="el-GR" sz="4000" dirty="0" smtClean="0">
                <a:solidFill>
                  <a:srgbClr val="9B0000"/>
                </a:solidFill>
              </a:rPr>
              <a:t>(3 </a:t>
            </a:r>
            <a:r>
              <a:rPr lang="el-GR" sz="4000" dirty="0" smtClean="0">
                <a:solidFill>
                  <a:srgbClr val="9B0000"/>
                </a:solidFill>
              </a:rPr>
              <a:t>από </a:t>
            </a:r>
            <a:r>
              <a:rPr lang="el-GR" sz="4000" dirty="0" smtClean="0">
                <a:solidFill>
                  <a:srgbClr val="9B0000"/>
                </a:solidFill>
              </a:rPr>
              <a:t>4)</a:t>
            </a:r>
            <a:endParaRPr lang="el-GR" sz="4000" dirty="0"/>
          </a:p>
        </p:txBody>
      </p:sp>
      <p:sp>
        <p:nvSpPr>
          <p:cNvPr id="6" name="5 - Ορθογώνιο"/>
          <p:cNvSpPr/>
          <p:nvPr/>
        </p:nvSpPr>
        <p:spPr>
          <a:xfrm>
            <a:off x="539552" y="1772816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Λίγες </a:t>
            </a:r>
            <a:r>
              <a:rPr lang="el-GR" sz="2800" dirty="0" smtClean="0"/>
              <a:t>ώρες αργότερα, οι μεμβράνες των </a:t>
            </a:r>
            <a:r>
              <a:rPr lang="el-GR" sz="2800" dirty="0" err="1" smtClean="0"/>
              <a:t>προπυρήνων</a:t>
            </a:r>
            <a:r>
              <a:rPr lang="el-GR" sz="2800" dirty="0" smtClean="0"/>
              <a:t> διαλύονται και το γενετικό υλικό τους </a:t>
            </a:r>
            <a:r>
              <a:rPr lang="el-GR" sz="2800" dirty="0" smtClean="0"/>
              <a:t>συντήκεται (</a:t>
            </a:r>
            <a:r>
              <a:rPr lang="el-GR" sz="2800" dirty="0" err="1" smtClean="0"/>
              <a:t>καρυογαμία</a:t>
            </a:r>
            <a:r>
              <a:rPr lang="el-GR" sz="2800" dirty="0" smtClean="0"/>
              <a:t> </a:t>
            </a:r>
            <a:r>
              <a:rPr lang="el-GR" sz="2800" dirty="0" smtClean="0"/>
              <a:t>ή </a:t>
            </a:r>
            <a:r>
              <a:rPr lang="el-GR" sz="2800" dirty="0" err="1" smtClean="0"/>
              <a:t>συγγαμία</a:t>
            </a:r>
            <a:r>
              <a:rPr lang="el-GR" sz="2800" dirty="0" smtClean="0"/>
              <a:t>).  Έτσι </a:t>
            </a:r>
            <a:r>
              <a:rPr lang="el-GR" sz="2800" b="1" dirty="0" smtClean="0">
                <a:solidFill>
                  <a:srgbClr val="9B0000"/>
                </a:solidFill>
              </a:rPr>
              <a:t>ολοκληρώνεται</a:t>
            </a:r>
            <a:r>
              <a:rPr lang="el-GR" sz="2800" dirty="0" smtClean="0"/>
              <a:t> η διεργασία της γονιμοποίησης. </a:t>
            </a:r>
            <a:endParaRPr lang="el-GR" sz="28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645024"/>
            <a:ext cx="56864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3995936" y="6165304"/>
            <a:ext cx="118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«Ευγονία»</a:t>
            </a:r>
            <a:endParaRPr lang="el-G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l-GR" sz="4000" b="1" dirty="0" smtClean="0">
                <a:solidFill>
                  <a:srgbClr val="9B0000"/>
                </a:solidFill>
              </a:rPr>
              <a:t>Στο εσωτερικό του ωαρίου </a:t>
            </a:r>
            <a:r>
              <a:rPr lang="el-GR" sz="4000" dirty="0" smtClean="0">
                <a:solidFill>
                  <a:srgbClr val="9B0000"/>
                </a:solidFill>
              </a:rPr>
              <a:t>(4 </a:t>
            </a:r>
            <a:r>
              <a:rPr lang="el-GR" sz="4000" dirty="0" smtClean="0">
                <a:solidFill>
                  <a:srgbClr val="9B0000"/>
                </a:solidFill>
              </a:rPr>
              <a:t>από 4)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ct val="80000"/>
              </a:spcBef>
              <a:buNone/>
            </a:pPr>
            <a:r>
              <a:rPr lang="el-GR" altLang="el-GR" sz="2800" dirty="0" smtClean="0"/>
              <a:t>Μετά τη συνένωση </a:t>
            </a:r>
            <a:r>
              <a:rPr lang="el-GR" altLang="el-GR" sz="2800" dirty="0" smtClean="0"/>
              <a:t>των </a:t>
            </a:r>
            <a:r>
              <a:rPr lang="el-GR" altLang="el-GR" sz="2800" dirty="0" err="1" smtClean="0"/>
              <a:t>προπυρήνων</a:t>
            </a:r>
            <a:r>
              <a:rPr lang="el-GR" altLang="el-GR" sz="2800" dirty="0" smtClean="0"/>
              <a:t> </a:t>
            </a:r>
            <a:r>
              <a:rPr lang="el-GR" altLang="el-GR" sz="2800" dirty="0" smtClean="0"/>
              <a:t>θα αρχίσει η φάση της κυτταρικής διαίρεσης</a:t>
            </a:r>
            <a:r>
              <a:rPr lang="el-GR" altLang="el-GR" sz="2800" dirty="0" smtClean="0"/>
              <a:t>.</a:t>
            </a:r>
          </a:p>
          <a:p>
            <a:pPr marL="0" indent="0" algn="just">
              <a:lnSpc>
                <a:spcPct val="125000"/>
              </a:lnSpc>
              <a:spcBef>
                <a:spcPct val="80000"/>
              </a:spcBef>
              <a:buNone/>
            </a:pPr>
            <a:r>
              <a:rPr lang="el-GR" altLang="el-GR" sz="2800" dirty="0" smtClean="0"/>
              <a:t> </a:t>
            </a:r>
            <a:r>
              <a:rPr lang="el-GR" altLang="el-GR" sz="2800" b="1" dirty="0" smtClean="0">
                <a:solidFill>
                  <a:srgbClr val="9B0000"/>
                </a:solidFill>
              </a:rPr>
              <a:t>Έξι ή επτά μέρες </a:t>
            </a:r>
            <a:r>
              <a:rPr lang="el-GR" altLang="el-GR" sz="2800" dirty="0" smtClean="0"/>
              <a:t>μετά την </a:t>
            </a:r>
            <a:r>
              <a:rPr lang="el-GR" altLang="el-GR" sz="2800" dirty="0" err="1" smtClean="0"/>
              <a:t>ωοθυλακιορρηξία</a:t>
            </a:r>
            <a:r>
              <a:rPr lang="el-GR" altLang="el-GR" sz="2800" dirty="0" smtClean="0"/>
              <a:t>, το έμβρυο θα εμφυτευτεί στη μήτρα. 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115616" y="558924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hlinkClick r:id="rId2"/>
              </a:rPr>
              <a:t>Υο</a:t>
            </a:r>
            <a:r>
              <a:rPr lang="en-US" sz="2800" dirty="0" smtClean="0">
                <a:hlinkClick r:id="rId2"/>
              </a:rPr>
              <a:t>u Tube: </a:t>
            </a:r>
            <a:r>
              <a:rPr lang="el-GR" sz="2800" dirty="0" err="1" smtClean="0">
                <a:hlinkClick r:id="rId2"/>
              </a:rPr>
              <a:t>Ωοθηλάκιο</a:t>
            </a:r>
            <a:r>
              <a:rPr lang="el-GR" sz="2800" dirty="0" smtClean="0">
                <a:hlinkClick r:id="rId2"/>
              </a:rPr>
              <a:t> με ωάριο</a:t>
            </a:r>
            <a:endParaRPr lang="el-GR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9B0000"/>
                </a:solidFill>
              </a:rPr>
              <a:t>Τα </a:t>
            </a:r>
            <a:r>
              <a:rPr lang="el-GR" sz="4000" b="1" dirty="0" smtClean="0">
                <a:solidFill>
                  <a:srgbClr val="9B0000"/>
                </a:solidFill>
              </a:rPr>
              <a:t>πρώτα στάδια εξέλιξης </a:t>
            </a:r>
          </a:p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του </a:t>
            </a:r>
            <a:r>
              <a:rPr lang="el-GR" sz="4000" b="1" dirty="0">
                <a:solidFill>
                  <a:srgbClr val="9B0000"/>
                </a:solidFill>
              </a:rPr>
              <a:t>εμβρύου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upload.wikimedia.org/wikipedia/commons/5/5b/Human_Fertiliz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480720" cy="4860541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Τα στάδια εξέλιξης του εμβρύου </a:t>
            </a:r>
          </a:p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ανά ημέρα πριν την εμφύτευση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187624" y="6309320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https://upload.wikimedia.org/wikipedia/commons/5/5b/Human_Fertilization.png</a:t>
            </a:r>
            <a:endParaRPr lang="el-GR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91952" y="341040"/>
            <a:ext cx="7669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Ο αριθμός των </a:t>
            </a:r>
            <a:r>
              <a:rPr lang="el-GR" sz="4000" b="1" dirty="0" err="1" smtClean="0">
                <a:solidFill>
                  <a:srgbClr val="9B0000"/>
                </a:solidFill>
              </a:rPr>
              <a:t>ωοθηλακίων</a:t>
            </a:r>
            <a:r>
              <a:rPr lang="el-GR" sz="4000" b="1" dirty="0" smtClean="0">
                <a:solidFill>
                  <a:srgbClr val="9B0000"/>
                </a:solidFill>
              </a:rPr>
              <a:t> 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467544" y="1484784"/>
            <a:ext cx="79928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l-GR" sz="2400" dirty="0" smtClean="0"/>
              <a:t>Στην γέννηση η ωοθήκη περιέχει </a:t>
            </a:r>
            <a:r>
              <a:rPr lang="el-GR" sz="2400" b="1" dirty="0" smtClean="0">
                <a:solidFill>
                  <a:srgbClr val="9B0000"/>
                </a:solidFill>
              </a:rPr>
              <a:t>1 – 2 εκατομμύρια </a:t>
            </a:r>
            <a:r>
              <a:rPr lang="el-GR" sz="2400" b="1" dirty="0" err="1" smtClean="0">
                <a:solidFill>
                  <a:srgbClr val="9B0000"/>
                </a:solidFill>
              </a:rPr>
              <a:t>ωοθηλάκια</a:t>
            </a:r>
            <a:r>
              <a:rPr lang="el-GR" sz="2400" b="1" dirty="0" smtClean="0">
                <a:solidFill>
                  <a:srgbClr val="9B0000"/>
                </a:solidFill>
              </a:rPr>
              <a:t>.</a:t>
            </a:r>
            <a:r>
              <a:rPr lang="el-GR" sz="2400" dirty="0" smtClean="0"/>
              <a:t> Μέχρι την εφηβεία καταστρέφονται διαρκώς μέχρι να παραμείνουν περίπου </a:t>
            </a:r>
            <a:r>
              <a:rPr lang="el-GR" sz="2400" dirty="0" smtClean="0">
                <a:solidFill>
                  <a:srgbClr val="C00000"/>
                </a:solidFill>
              </a:rPr>
              <a:t>300.00 – 400.000 </a:t>
            </a:r>
            <a:r>
              <a:rPr lang="el-GR" sz="2400" dirty="0" err="1" smtClean="0">
                <a:solidFill>
                  <a:srgbClr val="C00000"/>
                </a:solidFill>
              </a:rPr>
              <a:t>ωοθηλάκια</a:t>
            </a:r>
            <a:r>
              <a:rPr lang="el-GR" sz="2400" dirty="0" smtClean="0"/>
              <a:t>.</a:t>
            </a:r>
          </a:p>
          <a:p>
            <a:pPr algn="just">
              <a:spcAft>
                <a:spcPts val="1800"/>
              </a:spcAft>
            </a:pPr>
            <a:r>
              <a:rPr lang="el-GR" sz="2400" dirty="0" smtClean="0"/>
              <a:t>Μέχρι τα 37 χρόνια παραμένουν περίπου </a:t>
            </a:r>
            <a:r>
              <a:rPr lang="el-GR" sz="2400" dirty="0" smtClean="0">
                <a:solidFill>
                  <a:srgbClr val="C00000"/>
                </a:solidFill>
              </a:rPr>
              <a:t>25.000 </a:t>
            </a:r>
            <a:r>
              <a:rPr lang="el-GR" sz="2400" dirty="0" err="1" smtClean="0">
                <a:solidFill>
                  <a:srgbClr val="C00000"/>
                </a:solidFill>
              </a:rPr>
              <a:t>ωοθηλάκια</a:t>
            </a:r>
            <a:r>
              <a:rPr lang="el-GR" sz="2400" dirty="0" smtClean="0"/>
              <a:t>. </a:t>
            </a:r>
            <a:r>
              <a:rPr lang="el-GR" sz="2400" dirty="0" smtClean="0"/>
              <a:t>Σε κάθε κύκλο χρησιμοποιούνται και αδρανοποιούνται 12 – 15 ωοθυλάκια.</a:t>
            </a:r>
            <a:endParaRPr lang="el-GR" sz="2400" dirty="0" smtClean="0"/>
          </a:p>
          <a:p>
            <a:pPr algn="just">
              <a:spcAft>
                <a:spcPts val="1800"/>
              </a:spcAft>
            </a:pPr>
            <a:r>
              <a:rPr lang="el-GR" sz="2400" dirty="0" smtClean="0"/>
              <a:t>Μετά την εμμηνόπαυση </a:t>
            </a:r>
            <a:r>
              <a:rPr lang="el-GR" sz="2400" dirty="0" smtClean="0"/>
              <a:t>(52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έτος) και </a:t>
            </a:r>
            <a:r>
              <a:rPr lang="el-GR" sz="2400" dirty="0" smtClean="0"/>
              <a:t>μέχρι τα 71 χρόνια έχουν παραμείνει </a:t>
            </a:r>
            <a:r>
              <a:rPr lang="el-GR" sz="2400" dirty="0" smtClean="0">
                <a:solidFill>
                  <a:srgbClr val="C00000"/>
                </a:solidFill>
              </a:rPr>
              <a:t>1000 </a:t>
            </a:r>
            <a:r>
              <a:rPr lang="el-GR" sz="2400" dirty="0" err="1" smtClean="0">
                <a:solidFill>
                  <a:srgbClr val="C00000"/>
                </a:solidFill>
              </a:rPr>
              <a:t>ωοθηλάκια</a:t>
            </a:r>
            <a:r>
              <a:rPr lang="el-GR" sz="2400" dirty="0" smtClean="0"/>
              <a:t>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4106044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000" b="1" dirty="0" smtClean="0">
                <a:solidFill>
                  <a:srgbClr val="9B0000"/>
                </a:solidFill>
              </a:rPr>
              <a:t>Η δομή της εξέλιξης του εμβρύου πριν την εμφύτευση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11560" y="609329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https://www.istockphoto.com/vector/human-embryonic-development-showing-stages-from-egg-and-fertilization-to-gm835790860-135902325</a:t>
            </a:r>
            <a:endParaRPr lang="el-GR" sz="1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55576" y="40466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9B0000"/>
                </a:solidFill>
              </a:rPr>
              <a:t>Τα στάδια ανάπτυξης του </a:t>
            </a:r>
            <a:r>
              <a:rPr lang="el-GR" sz="4000" b="1" dirty="0" smtClean="0">
                <a:solidFill>
                  <a:srgbClr val="9B0000"/>
                </a:solidFill>
              </a:rPr>
              <a:t>εμβρύου μέσα στην σάλπιγγα</a:t>
            </a:r>
            <a:endParaRPr lang="el-GR" sz="4000" b="1" dirty="0">
              <a:solidFill>
                <a:srgbClr val="9B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83568" y="1844824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Στάδιο 2 κυττάρων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Στάδιο 4 κυττάρων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Στάδιο 8 κυττάρων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err="1" smtClean="0"/>
              <a:t>Μορίδιο</a:t>
            </a: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 err="1" smtClean="0"/>
              <a:t>Βλαστομερίδιο</a:t>
            </a: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 err="1" smtClean="0"/>
              <a:t>Βλαστοκύστη</a:t>
            </a:r>
            <a:endParaRPr lang="el-GR" sz="2800" dirty="0"/>
          </a:p>
        </p:txBody>
      </p:sp>
      <p:sp>
        <p:nvSpPr>
          <p:cNvPr id="4" name="3 - Ορθογώνιο"/>
          <p:cNvSpPr/>
          <p:nvPr/>
        </p:nvSpPr>
        <p:spPr>
          <a:xfrm>
            <a:off x="1979712" y="5733256"/>
            <a:ext cx="5652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2"/>
              </a:rPr>
              <a:t>You tube: </a:t>
            </a:r>
            <a:r>
              <a:rPr lang="el-GR" sz="2400" dirty="0" smtClean="0">
                <a:hlinkClick r:id="rId2"/>
              </a:rPr>
              <a:t>Εγκυμοσύνη 1 – 9</a:t>
            </a:r>
            <a:r>
              <a:rPr lang="el-GR" sz="2400" baseline="30000" dirty="0" smtClean="0">
                <a:hlinkClick r:id="rId2"/>
              </a:rPr>
              <a:t>η</a:t>
            </a:r>
            <a:r>
              <a:rPr lang="el-GR" sz="2400" dirty="0" smtClean="0">
                <a:hlinkClick r:id="rId2"/>
              </a:rPr>
              <a:t> εβδομάδα</a:t>
            </a:r>
            <a:endParaRPr lang="el-GR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of Fetus Development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5996704" cy="4544169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611560" y="587727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http://powerpictures.crystalgraphics.com/photos/view/cg9p9116057c/fetus_development_model</a:t>
            </a:r>
            <a:endParaRPr lang="el-G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9B0000"/>
                </a:solidFill>
              </a:rPr>
              <a:t>H </a:t>
            </a:r>
            <a:r>
              <a:rPr lang="el-GR" sz="4000" b="1" dirty="0" smtClean="0">
                <a:solidFill>
                  <a:srgbClr val="9B0000"/>
                </a:solidFill>
              </a:rPr>
              <a:t>τοκετός και η κύηση</a:t>
            </a:r>
            <a:endParaRPr lang="el-GR" sz="4000" b="1" dirty="0">
              <a:solidFill>
                <a:srgbClr val="9B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771800" y="2636912"/>
            <a:ext cx="3777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/>
              <a:t>Τέλος ενότητας</a:t>
            </a:r>
            <a:endParaRPr lang="el-GR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91952" y="341040"/>
            <a:ext cx="7669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Η εξέλιξη των </a:t>
            </a:r>
            <a:r>
              <a:rPr lang="el-GR" sz="4000" b="1" dirty="0" err="1" smtClean="0">
                <a:solidFill>
                  <a:srgbClr val="9B0000"/>
                </a:solidFill>
              </a:rPr>
              <a:t>ωοθηλακίων</a:t>
            </a:r>
            <a:r>
              <a:rPr lang="el-GR" sz="4000" b="1" dirty="0" smtClean="0">
                <a:solidFill>
                  <a:srgbClr val="9B0000"/>
                </a:solidFill>
              </a:rPr>
              <a:t> </a:t>
            </a:r>
          </a:p>
          <a:p>
            <a:pPr algn="ctr"/>
            <a:r>
              <a:rPr lang="el-GR" sz="4000" dirty="0" smtClean="0">
                <a:solidFill>
                  <a:srgbClr val="9B0000"/>
                </a:solidFill>
              </a:rPr>
              <a:t>(1 από 5)</a:t>
            </a:r>
            <a:endParaRPr lang="el-GR" sz="4000" dirty="0">
              <a:solidFill>
                <a:srgbClr val="9B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83568" y="1988840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Στις γυναίκες, σε αντίθεση με τους άνδρες, η </a:t>
            </a:r>
            <a:r>
              <a:rPr lang="el-GR" sz="2400" b="1" dirty="0" smtClean="0">
                <a:solidFill>
                  <a:srgbClr val="9B0000"/>
                </a:solidFill>
              </a:rPr>
              <a:t>πρώτη μειωτική διαίρεση</a:t>
            </a:r>
            <a:r>
              <a:rPr lang="el-GR" sz="2400" dirty="0" smtClean="0"/>
              <a:t> των γεννητικών κυττάρων γίνεται κατά την </a:t>
            </a:r>
            <a:r>
              <a:rPr lang="el-GR" sz="2400" b="1" dirty="0" smtClean="0">
                <a:solidFill>
                  <a:srgbClr val="9B0000"/>
                </a:solidFill>
              </a:rPr>
              <a:t>εμβρυακή ζωή</a:t>
            </a:r>
            <a:r>
              <a:rPr lang="el-GR" sz="2400" dirty="0" smtClean="0"/>
              <a:t>. 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Οι </a:t>
            </a:r>
            <a:r>
              <a:rPr lang="el-GR" sz="2400" dirty="0" err="1" smtClean="0"/>
              <a:t>μιτωτικές</a:t>
            </a:r>
            <a:r>
              <a:rPr lang="el-GR" sz="2400" dirty="0" smtClean="0"/>
              <a:t> διαιρέσεις σταματούν στο </a:t>
            </a:r>
            <a:r>
              <a:rPr lang="el-GR" sz="2400" b="1" dirty="0" smtClean="0">
                <a:solidFill>
                  <a:srgbClr val="9B0000"/>
                </a:solidFill>
              </a:rPr>
              <a:t>αρχέγονο </a:t>
            </a:r>
            <a:r>
              <a:rPr lang="el-GR" sz="2400" b="1" dirty="0" err="1" smtClean="0">
                <a:solidFill>
                  <a:srgbClr val="9B0000"/>
                </a:solidFill>
              </a:rPr>
              <a:t>ωοθηλάκιο</a:t>
            </a:r>
            <a:r>
              <a:rPr lang="el-GR" sz="2400" dirty="0" smtClean="0"/>
              <a:t> που περιβάλλουν τα </a:t>
            </a:r>
            <a:r>
              <a:rPr lang="el-GR" sz="2400" dirty="0" smtClean="0">
                <a:solidFill>
                  <a:srgbClr val="9B0000"/>
                </a:solidFill>
              </a:rPr>
              <a:t>πρωτογενή </a:t>
            </a:r>
            <a:r>
              <a:rPr lang="el-GR" sz="2400" dirty="0" err="1" smtClean="0">
                <a:solidFill>
                  <a:srgbClr val="9B0000"/>
                </a:solidFill>
              </a:rPr>
              <a:t>ωοθηλάκια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3048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580112" y="55892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Ευγονία</a:t>
            </a:r>
            <a:r>
              <a:rPr lang="en-US" dirty="0" smtClean="0"/>
              <a:t>: </a:t>
            </a:r>
            <a:endParaRPr lang="el-GR" dirty="0" smtClean="0"/>
          </a:p>
          <a:p>
            <a:r>
              <a:rPr lang="el-GR" dirty="0" smtClean="0"/>
              <a:t>Ανθρώπινη αναπαραγωγή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576" y="198884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Τα </a:t>
            </a:r>
            <a:r>
              <a:rPr lang="el-GR" sz="2400" dirty="0" err="1" smtClean="0"/>
              <a:t>θυλακικά</a:t>
            </a:r>
            <a:r>
              <a:rPr lang="el-GR" sz="2400" dirty="0" smtClean="0"/>
              <a:t> κύτταρα στην ωοθήκη προέρχονται </a:t>
            </a:r>
            <a:r>
              <a:rPr lang="el-GR" sz="2400" dirty="0" smtClean="0"/>
              <a:t>από </a:t>
            </a:r>
            <a:r>
              <a:rPr lang="el-GR" sz="2400" dirty="0" smtClean="0"/>
              <a:t>το </a:t>
            </a:r>
            <a:r>
              <a:rPr lang="el-GR" sz="2400" dirty="0" err="1" smtClean="0"/>
              <a:t>κοιλωματικό</a:t>
            </a:r>
            <a:r>
              <a:rPr lang="el-GR" sz="2400" dirty="0" smtClean="0"/>
              <a:t> επιθήλιο </a:t>
            </a:r>
            <a:r>
              <a:rPr lang="el-GR" sz="2400" dirty="0" smtClean="0"/>
              <a:t>και </a:t>
            </a:r>
            <a:r>
              <a:rPr lang="el-GR" sz="2400" dirty="0" smtClean="0"/>
              <a:t>περιβάλλουν αθροίσματα </a:t>
            </a:r>
            <a:r>
              <a:rPr lang="el-GR" sz="2400" dirty="0" smtClean="0"/>
              <a:t>βλαστικών </a:t>
            </a:r>
            <a:r>
              <a:rPr lang="el-GR" sz="2400" dirty="0" smtClean="0"/>
              <a:t>γεννητικών κυττάρων που διαφοροποιούνται σε </a:t>
            </a:r>
            <a:r>
              <a:rPr lang="el-GR" sz="2400" dirty="0" err="1" smtClean="0"/>
              <a:t>ωογόνια</a:t>
            </a:r>
            <a:r>
              <a:rPr lang="el-GR" sz="2400" dirty="0" smtClean="0"/>
              <a:t> που πολλαπλασιάζονται και εισέρχονται στην πρόφαση της 1ης μειωτικής διαίρεσης σχηματίζοντας τα </a:t>
            </a:r>
            <a:r>
              <a:rPr lang="el-GR" sz="2400" b="1" dirty="0" smtClean="0">
                <a:solidFill>
                  <a:srgbClr val="9B0000"/>
                </a:solidFill>
              </a:rPr>
              <a:t>πρωτογενή ωοκύτταρα</a:t>
            </a:r>
            <a:r>
              <a:rPr lang="el-GR" sz="2400" dirty="0" smtClean="0"/>
              <a:t>. </a:t>
            </a:r>
            <a:endParaRPr lang="el-GR" sz="2400" dirty="0" smtClean="0"/>
          </a:p>
          <a:p>
            <a:endParaRPr lang="el-GR" sz="2400" dirty="0" smtClean="0"/>
          </a:p>
          <a:p>
            <a:pPr algn="just"/>
            <a:r>
              <a:rPr lang="el-GR" sz="2400" dirty="0" smtClean="0"/>
              <a:t>Τα </a:t>
            </a:r>
            <a:r>
              <a:rPr lang="el-GR" sz="2400" dirty="0" smtClean="0"/>
              <a:t>τελευταία επάγουν τα γειτονικά σωματικά </a:t>
            </a:r>
            <a:r>
              <a:rPr lang="el-GR" sz="2400" dirty="0" err="1" smtClean="0"/>
              <a:t>στρωματικά</a:t>
            </a:r>
            <a:r>
              <a:rPr lang="el-GR" sz="2400" dirty="0" smtClean="0"/>
              <a:t> κύτταρα να διαφοροποιηθούν σε </a:t>
            </a:r>
            <a:r>
              <a:rPr lang="el-GR" sz="2400" dirty="0" err="1" smtClean="0"/>
              <a:t>θυλακικά</a:t>
            </a:r>
            <a:r>
              <a:rPr lang="el-GR" sz="2400" dirty="0" smtClean="0"/>
              <a:t> κύτταρα και να σχηματιστούν </a:t>
            </a:r>
            <a:r>
              <a:rPr lang="el-GR" sz="2400" b="1" dirty="0" smtClean="0">
                <a:solidFill>
                  <a:srgbClr val="9B0000"/>
                </a:solidFill>
              </a:rPr>
              <a:t>αρχέγονα </a:t>
            </a:r>
            <a:r>
              <a:rPr lang="el-GR" sz="2400" b="1" dirty="0" smtClean="0">
                <a:solidFill>
                  <a:srgbClr val="9B0000"/>
                </a:solidFill>
              </a:rPr>
              <a:t>ωοθυλάκια.</a:t>
            </a:r>
            <a:endParaRPr lang="el-GR" sz="2400" b="1" dirty="0">
              <a:solidFill>
                <a:srgbClr val="9B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467544" y="47667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Η εξέλιξη των </a:t>
            </a:r>
            <a:r>
              <a:rPr lang="el-GR" sz="4000" b="1" dirty="0" err="1" smtClean="0">
                <a:solidFill>
                  <a:srgbClr val="9B0000"/>
                </a:solidFill>
              </a:rPr>
              <a:t>ωοθηλακίων</a:t>
            </a:r>
            <a:r>
              <a:rPr lang="el-GR" sz="4000" b="1" dirty="0" smtClean="0">
                <a:solidFill>
                  <a:srgbClr val="9B0000"/>
                </a:solidFill>
              </a:rPr>
              <a:t> </a:t>
            </a:r>
            <a:endParaRPr lang="el-GR" sz="4000" b="1" dirty="0" smtClean="0">
              <a:solidFill>
                <a:srgbClr val="9B0000"/>
              </a:solidFill>
            </a:endParaRPr>
          </a:p>
          <a:p>
            <a:pPr algn="ctr"/>
            <a:r>
              <a:rPr lang="el-GR" sz="4000" dirty="0" smtClean="0">
                <a:solidFill>
                  <a:srgbClr val="9B0000"/>
                </a:solidFill>
              </a:rPr>
              <a:t>(2 </a:t>
            </a:r>
            <a:r>
              <a:rPr lang="el-GR" sz="4000" dirty="0" smtClean="0">
                <a:solidFill>
                  <a:srgbClr val="9B0000"/>
                </a:solidFill>
              </a:rPr>
              <a:t>από </a:t>
            </a:r>
            <a:r>
              <a:rPr lang="el-GR" sz="4000" dirty="0" smtClean="0">
                <a:solidFill>
                  <a:srgbClr val="9B0000"/>
                </a:solidFill>
              </a:rPr>
              <a:t>5)</a:t>
            </a:r>
            <a:endParaRPr lang="el-GR" sz="4000" dirty="0">
              <a:solidFill>
                <a:srgbClr val="9B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1916832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Το </a:t>
            </a:r>
            <a:r>
              <a:rPr lang="el-GR" sz="2400" b="1" dirty="0" smtClean="0">
                <a:solidFill>
                  <a:srgbClr val="9B0000"/>
                </a:solidFill>
              </a:rPr>
              <a:t>αρχέγονο </a:t>
            </a:r>
            <a:r>
              <a:rPr lang="el-GR" sz="2400" b="1" dirty="0" err="1" smtClean="0">
                <a:solidFill>
                  <a:srgbClr val="9B0000"/>
                </a:solidFill>
              </a:rPr>
              <a:t>ωοθηλάκιο</a:t>
            </a:r>
            <a:r>
              <a:rPr lang="el-GR" sz="2400" b="1" dirty="0" smtClean="0">
                <a:solidFill>
                  <a:srgbClr val="9B0000"/>
                </a:solidFill>
              </a:rPr>
              <a:t> </a:t>
            </a:r>
            <a:r>
              <a:rPr lang="el-GR" sz="2400" dirty="0" smtClean="0"/>
              <a:t>αποτελείται </a:t>
            </a:r>
            <a:r>
              <a:rPr lang="el-GR" sz="2400" dirty="0" smtClean="0"/>
              <a:t>από ένα ωοκύτταρο με </a:t>
            </a:r>
            <a:r>
              <a:rPr lang="el-GR" sz="2400" dirty="0" err="1" smtClean="0"/>
              <a:t>διπλοειδή</a:t>
            </a:r>
            <a:r>
              <a:rPr lang="el-GR" sz="2400" dirty="0" smtClean="0"/>
              <a:t> αριθμό χρωμοσωμάτων, καθώς η μειωτική του διαίρεση έχει ανασταλεί στο στάδιο της πρόφασης. </a:t>
            </a:r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Το </a:t>
            </a:r>
            <a:r>
              <a:rPr lang="el-GR" sz="2400" dirty="0" smtClean="0"/>
              <a:t>ωοκύτταρο αυτό περιβάλλεται από μια σειρά </a:t>
            </a:r>
            <a:r>
              <a:rPr lang="el-GR" sz="2400" dirty="0" smtClean="0">
                <a:solidFill>
                  <a:srgbClr val="9B0000"/>
                </a:solidFill>
              </a:rPr>
              <a:t>κοκκωδών κυττάρων </a:t>
            </a:r>
            <a:r>
              <a:rPr lang="el-GR" sz="2400" dirty="0" smtClean="0"/>
              <a:t>και μια </a:t>
            </a:r>
            <a:r>
              <a:rPr lang="el-GR" sz="2400" dirty="0" smtClean="0">
                <a:solidFill>
                  <a:srgbClr val="9B0000"/>
                </a:solidFill>
              </a:rPr>
              <a:t>βασική μεμβράνη </a:t>
            </a:r>
            <a:r>
              <a:rPr lang="el-GR" sz="2400" dirty="0" smtClean="0"/>
              <a:t>που χωρίζει το σύμπλεγμα ωαρίου-κοκκιωδών κυττάρων από τον πέριξ ιστό.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Όσα από τα αρχέγονα ωοθυλάκια συνεχίσουν να εξελίσσονται, μετατρέπονται αρχικά σε </a:t>
            </a:r>
            <a:r>
              <a:rPr lang="el-GR" sz="2400" b="1" dirty="0" smtClean="0">
                <a:solidFill>
                  <a:srgbClr val="9B0000"/>
                </a:solidFill>
              </a:rPr>
              <a:t>πρωτογενή</a:t>
            </a:r>
            <a:r>
              <a:rPr lang="el-GR" sz="2400" dirty="0" smtClean="0"/>
              <a:t> και αργότερα σε </a:t>
            </a:r>
            <a:r>
              <a:rPr lang="el-GR" sz="2400" b="1" dirty="0" smtClean="0">
                <a:solidFill>
                  <a:srgbClr val="9B0000"/>
                </a:solidFill>
              </a:rPr>
              <a:t>δευτερογενή ωοθυλάκια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3" name="2 - Ορθογώνιο"/>
          <p:cNvSpPr/>
          <p:nvPr/>
        </p:nvSpPr>
        <p:spPr>
          <a:xfrm>
            <a:off x="467544" y="47667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9B0000"/>
                </a:solidFill>
              </a:rPr>
              <a:t>Η εξέλιξη των </a:t>
            </a:r>
            <a:r>
              <a:rPr lang="el-GR" sz="4000" b="1" dirty="0" err="1" smtClean="0">
                <a:solidFill>
                  <a:srgbClr val="9B0000"/>
                </a:solidFill>
              </a:rPr>
              <a:t>ωοθηλακίων</a:t>
            </a:r>
            <a:r>
              <a:rPr lang="el-GR" sz="4000" b="1" dirty="0" smtClean="0">
                <a:solidFill>
                  <a:srgbClr val="9B0000"/>
                </a:solidFill>
              </a:rPr>
              <a:t> </a:t>
            </a:r>
            <a:endParaRPr lang="el-GR" sz="4000" b="1" dirty="0" smtClean="0">
              <a:solidFill>
                <a:srgbClr val="9B0000"/>
              </a:solidFill>
            </a:endParaRPr>
          </a:p>
          <a:p>
            <a:pPr algn="ctr"/>
            <a:r>
              <a:rPr lang="el-GR" sz="4000" dirty="0" smtClean="0">
                <a:solidFill>
                  <a:srgbClr val="9B0000"/>
                </a:solidFill>
              </a:rPr>
              <a:t>(3 </a:t>
            </a:r>
            <a:r>
              <a:rPr lang="el-GR" sz="4000" dirty="0" smtClean="0">
                <a:solidFill>
                  <a:srgbClr val="9B0000"/>
                </a:solidFill>
              </a:rPr>
              <a:t>από </a:t>
            </a:r>
            <a:r>
              <a:rPr lang="el-GR" sz="4000" dirty="0" smtClean="0">
                <a:solidFill>
                  <a:srgbClr val="9B0000"/>
                </a:solidFill>
              </a:rPr>
              <a:t>5)</a:t>
            </a:r>
            <a:endParaRPr lang="el-GR" sz="4000" dirty="0">
              <a:solidFill>
                <a:srgbClr val="9B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2605</Words>
  <Application>Microsoft Office PowerPoint</Application>
  <PresentationFormat>Προβολή στην οθόνη (4:3)</PresentationFormat>
  <Paragraphs>246</Paragraphs>
  <Slides>63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64" baseType="lpstr">
      <vt:lpstr>Θέμα του Office</vt:lpstr>
      <vt:lpstr>      Θεωρία Μέθοδοι Υποβοηθούμενης Αναπαραγωγής</vt:lpstr>
      <vt:lpstr>Διαφάνεια 2</vt:lpstr>
      <vt:lpstr>Το γυναικείο γεννητικό σύστημα  (1 από 2)</vt:lpstr>
      <vt:lpstr>Το γυναικείο γεννητικό σύστημα  (2 από 2)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Η ωρίμανση των ωοθηλακίων υπό την επίδραση της FSH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Το ώριμο ωάριο</vt:lpstr>
      <vt:lpstr>Το ωάριο απορροφάται από το κροσσωτό επιθήλιο της σάλπιγγας</vt:lpstr>
      <vt:lpstr>Που γίνεται η γονιμοποίηση</vt:lpstr>
      <vt:lpstr>Τα σπερματοζωάρια</vt:lpstr>
      <vt:lpstr>Το ώριμο σπερματοζωάριο</vt:lpstr>
      <vt:lpstr>Τα εμπόδια που πρέπει να περάσει το σπερματοζωάριο (1 από 6)</vt:lpstr>
      <vt:lpstr>Τα εμπόδια που πρέπει να περάσει το σπερματοζωάριο (2 από 6)</vt:lpstr>
      <vt:lpstr>Τα εμπόδια που πρέπει να περάσει το σπερματοζωάριο, ο ακτινωτός στέφανος (3 από 6)</vt:lpstr>
      <vt:lpstr>Τα εμπόδια που πρέπει να περάσει το σπερματοζωάριο,  η διαφανής ζώνη (4 από 6)</vt:lpstr>
      <vt:lpstr>Τα εμπόδια που πρέπει να περάσει το σπερματοζωάριο, η μεταμόρφωση των σπερματοζωαρίων (5 από 6)</vt:lpstr>
      <vt:lpstr>Τα εμπόδια που πρέπει να περάσει το σπερματοζωάριο,  η ακροσωμική αντίδραση (6 από 6)</vt:lpstr>
      <vt:lpstr>Τα εμπόδια που πρέπει να περάσει το σπερματοζωάριο (7 από 6)</vt:lpstr>
      <vt:lpstr>Τα εμπόδια που πρέπει να περάσει το σπερματοζωάριο, η κυτταρική μεμβράνη (8 από 6)</vt:lpstr>
      <vt:lpstr>Τα εμπόδια που πρέπει να περάσει το σπερματοζωάριο, η φλοιώδη αντίδραση στη κυτταρική μεμβράνη (9 από 6)</vt:lpstr>
      <vt:lpstr>Διαφάνεια 54</vt:lpstr>
      <vt:lpstr>Διαφάνεια 55</vt:lpstr>
      <vt:lpstr>Στο εσωτερικό του ωαρίου,  η συγγαμία (3 από 4)</vt:lpstr>
      <vt:lpstr>Στο εσωτερικό του ωαρίου (4 από 4)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Τεχνολογίας Ανθρώπινης Αναπαραγωγής</dc:title>
  <dc:creator>Πέτρος Καρκαλούσος</dc:creator>
  <cp:lastModifiedBy>petef</cp:lastModifiedBy>
  <cp:revision>148</cp:revision>
  <dcterms:created xsi:type="dcterms:W3CDTF">2016-08-14T14:30:38Z</dcterms:created>
  <dcterms:modified xsi:type="dcterms:W3CDTF">2017-11-13T07:55:02Z</dcterms:modified>
</cp:coreProperties>
</file>