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1" r:id="rId2"/>
    <p:sldId id="281" r:id="rId3"/>
    <p:sldId id="276" r:id="rId4"/>
    <p:sldId id="351" r:id="rId5"/>
    <p:sldId id="267" r:id="rId6"/>
    <p:sldId id="278" r:id="rId7"/>
    <p:sldId id="279" r:id="rId8"/>
    <p:sldId id="283" r:id="rId9"/>
    <p:sldId id="284" r:id="rId10"/>
    <p:sldId id="285" r:id="rId11"/>
    <p:sldId id="287"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86" r:id="rId38"/>
    <p:sldId id="389" r:id="rId39"/>
    <p:sldId id="391" r:id="rId40"/>
    <p:sldId id="392" r:id="rId41"/>
    <p:sldId id="390" r:id="rId42"/>
    <p:sldId id="387" r:id="rId43"/>
    <p:sldId id="388" r:id="rId4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6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339131-CCC5-4AE7-811E-7A4411DD1808}" type="datetimeFigureOut">
              <a:rPr lang="el-GR" smtClean="0"/>
              <a:pPr/>
              <a:t>22/11/2017</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A80084-7C30-4B5D-9E30-97ED172B7B5F}"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5EB50E4-46F6-4B72-9C1C-3BE656C0EE6C}" type="datetime1">
              <a:rPr lang="el-GR" smtClean="0"/>
              <a:pPr/>
              <a:t>22/11/2017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D0AB7D7-3F64-410E-A27F-BB73AD5FC66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63F28A1-29A4-438F-AD28-FD894CCF73EE}" type="datetime1">
              <a:rPr lang="el-GR" smtClean="0"/>
              <a:pPr/>
              <a:t>22/11/2017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D0AB7D7-3F64-410E-A27F-BB73AD5FC66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427F2A8-FFFB-4E7E-9BDC-D3918B710189}" type="datetime1">
              <a:rPr lang="el-GR" smtClean="0"/>
              <a:pPr/>
              <a:t>22/11/2017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D0AB7D7-3F64-410E-A27F-BB73AD5FC66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6341E56-5C7C-4750-AF6D-677F34D05D86}" type="datetime1">
              <a:rPr lang="el-GR" smtClean="0"/>
              <a:pPr/>
              <a:t>22/11/2017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D0AB7D7-3F64-410E-A27F-BB73AD5FC66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EB5356-B95B-4904-86E1-A18DB86569B9}" type="datetime1">
              <a:rPr lang="el-GR" smtClean="0"/>
              <a:pPr/>
              <a:t>22/11/2017</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D0AB7D7-3F64-410E-A27F-BB73AD5FC66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C11BAAD-2121-4DB1-94D1-6E1D6B824A21}" type="datetime1">
              <a:rPr lang="el-GR" smtClean="0"/>
              <a:pPr/>
              <a:t>22/11/2017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D0AB7D7-3F64-410E-A27F-BB73AD5FC66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AC68DED-D047-4268-AC41-B109BDFB6FA0}" type="datetime1">
              <a:rPr lang="el-GR" smtClean="0"/>
              <a:pPr/>
              <a:t>22/11/2017</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D0AB7D7-3F64-410E-A27F-BB73AD5FC66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5000CB0-9928-4D24-B194-87F0EBC66D09}" type="datetime1">
              <a:rPr lang="el-GR" smtClean="0"/>
              <a:pPr/>
              <a:t>22/11/2017</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D0AB7D7-3F64-410E-A27F-BB73AD5FC66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9E842B3-FFD1-4570-9291-7F54F9F5548F}" type="datetime1">
              <a:rPr lang="el-GR" smtClean="0"/>
              <a:pPr/>
              <a:t>22/11/2017</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D0AB7D7-3F64-410E-A27F-BB73AD5FC66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87D6900-F929-4875-8B0B-E47FF4DDA3B5}" type="datetime1">
              <a:rPr lang="el-GR" smtClean="0"/>
              <a:pPr/>
              <a:t>22/11/2017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D0AB7D7-3F64-410E-A27F-BB73AD5FC66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2068358-3A78-4DCE-897E-67C884EB3D49}" type="datetime1">
              <a:rPr lang="el-GR" smtClean="0"/>
              <a:pPr/>
              <a:t>22/11/2017</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D0AB7D7-3F64-410E-A27F-BB73AD5FC66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12AD5-0D43-4193-8DA2-E03F33B786D8}" type="datetime1">
              <a:rPr lang="el-GR" smtClean="0"/>
              <a:pPr/>
              <a:t>22/11/2017</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AB7D7-3F64-410E-A27F-BB73AD5FC66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p:cNvSpPr>
            <a:spLocks noGrp="1"/>
          </p:cNvSpPr>
          <p:nvPr>
            <p:ph type="ctrTitle"/>
          </p:nvPr>
        </p:nvSpPr>
        <p:spPr>
          <a:xfrm>
            <a:off x="683568" y="1628800"/>
            <a:ext cx="7772400" cy="1470025"/>
          </a:xfrm>
        </p:spPr>
        <p:txBody>
          <a:bodyPr>
            <a:normAutofit/>
          </a:bodyPr>
          <a:lstStyle/>
          <a:p>
            <a:r>
              <a:rPr lang="el-GR" sz="3200" dirty="0" smtClean="0"/>
              <a:t>       Θεωρία </a:t>
            </a:r>
            <a:r>
              <a:rPr lang="el-GR" sz="3200" b="1" dirty="0" smtClean="0"/>
              <a:t>Μεθόδων Υποβοηθούμενης Αναπαραγωγής</a:t>
            </a:r>
            <a:endParaRPr lang="el-GR" sz="3200" b="1" dirty="0"/>
          </a:p>
        </p:txBody>
      </p:sp>
      <p:sp>
        <p:nvSpPr>
          <p:cNvPr id="9" name="Υπότιτλος 2"/>
          <p:cNvSpPr>
            <a:spLocks noGrp="1"/>
          </p:cNvSpPr>
          <p:nvPr>
            <p:ph type="subTitle" idx="1"/>
          </p:nvPr>
        </p:nvSpPr>
        <p:spPr>
          <a:xfrm>
            <a:off x="755576" y="3140968"/>
            <a:ext cx="7776863" cy="2140223"/>
          </a:xfrm>
        </p:spPr>
        <p:txBody>
          <a:bodyPr>
            <a:noAutofit/>
          </a:bodyPr>
          <a:lstStyle/>
          <a:p>
            <a:r>
              <a:rPr lang="el-GR" sz="2400" dirty="0" smtClean="0">
                <a:solidFill>
                  <a:schemeClr val="tx1"/>
                </a:solidFill>
              </a:rPr>
              <a:t>Ενότητα</a:t>
            </a:r>
            <a:r>
              <a:rPr lang="en-US" sz="2400" dirty="0" smtClean="0">
                <a:solidFill>
                  <a:schemeClr val="tx1"/>
                </a:solidFill>
              </a:rPr>
              <a:t> </a:t>
            </a:r>
            <a:r>
              <a:rPr lang="el-GR" sz="2400" dirty="0" smtClean="0">
                <a:solidFill>
                  <a:schemeClr val="tx1"/>
                </a:solidFill>
              </a:rPr>
              <a:t>7:</a:t>
            </a:r>
            <a:r>
              <a:rPr lang="en-US" sz="2400" dirty="0" smtClean="0">
                <a:solidFill>
                  <a:schemeClr val="tx1"/>
                </a:solidFill>
              </a:rPr>
              <a:t> </a:t>
            </a:r>
            <a:r>
              <a:rPr lang="el-GR" b="1" dirty="0" smtClean="0">
                <a:solidFill>
                  <a:schemeClr val="tx1"/>
                </a:solidFill>
              </a:rPr>
              <a:t>Αίτια γυναικείας </a:t>
            </a:r>
            <a:r>
              <a:rPr lang="el-GR" b="1" dirty="0" err="1" smtClean="0">
                <a:solidFill>
                  <a:schemeClr val="tx1"/>
                </a:solidFill>
              </a:rPr>
              <a:t>υπογονιμότητας</a:t>
            </a:r>
            <a:endParaRPr lang="el-GR" sz="2400" b="1" dirty="0" smtClean="0">
              <a:solidFill>
                <a:schemeClr val="tx1"/>
              </a:solidFill>
            </a:endParaRPr>
          </a:p>
          <a:p>
            <a:r>
              <a:rPr lang="en-US" sz="2400" dirty="0">
                <a:solidFill>
                  <a:schemeClr val="tx1"/>
                </a:solidFill>
              </a:rPr>
              <a:t/>
            </a:r>
            <a:br>
              <a:rPr lang="en-US" sz="2400" dirty="0">
                <a:solidFill>
                  <a:schemeClr val="tx1"/>
                </a:solidFill>
              </a:rPr>
            </a:br>
            <a:r>
              <a:rPr lang="el-GR" sz="2400" dirty="0" smtClean="0">
                <a:solidFill>
                  <a:schemeClr val="tx1"/>
                </a:solidFill>
              </a:rPr>
              <a:t>Πέτρος </a:t>
            </a:r>
            <a:r>
              <a:rPr lang="el-GR" sz="2400" dirty="0" err="1" smtClean="0">
                <a:solidFill>
                  <a:schemeClr val="tx1"/>
                </a:solidFill>
              </a:rPr>
              <a:t>Καρκαλούσος</a:t>
            </a:r>
            <a:endParaRPr lang="el-GR" sz="2400" dirty="0" smtClean="0">
              <a:solidFill>
                <a:schemeClr val="tx1"/>
              </a:solidFill>
            </a:endParaRPr>
          </a:p>
          <a:p>
            <a:r>
              <a:rPr lang="el-GR" sz="2400" dirty="0" smtClean="0">
                <a:solidFill>
                  <a:schemeClr val="tx1"/>
                </a:solidFill>
              </a:rPr>
              <a:t>Επίκουρος καθηγητής κλινικής χημείας</a:t>
            </a:r>
            <a:endParaRPr lang="el-GR" sz="2400" dirty="0">
              <a:solidFill>
                <a:schemeClr val="tx1"/>
              </a:solidFill>
            </a:endParaRPr>
          </a:p>
          <a:p>
            <a:endParaRPr lang="en-US" sz="2400" dirty="0" smtClean="0">
              <a:solidFill>
                <a:schemeClr val="tx1"/>
              </a:solidFill>
            </a:endParaRPr>
          </a:p>
        </p:txBody>
      </p:sp>
      <p:pic>
        <p:nvPicPr>
          <p:cNvPr id="5" name="4 - Εικόνα"/>
          <p:cNvPicPr/>
          <p:nvPr/>
        </p:nvPicPr>
        <p:blipFill>
          <a:blip r:embed="rId2" cstate="print"/>
          <a:srcRect/>
          <a:stretch>
            <a:fillRect/>
          </a:stretch>
        </p:blipFill>
        <p:spPr bwMode="auto">
          <a:xfrm>
            <a:off x="1763688" y="332656"/>
            <a:ext cx="5472608" cy="1224136"/>
          </a:xfrm>
          <a:prstGeom prst="rect">
            <a:avLst/>
          </a:prstGeom>
          <a:noFill/>
          <a:ln w="9525">
            <a:noFill/>
            <a:miter lim="800000"/>
            <a:headEnd/>
            <a:tailEnd/>
          </a:ln>
        </p:spPr>
      </p:pic>
      <p:pic>
        <p:nvPicPr>
          <p:cNvPr id="6" name="Picture 1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3707904" y="5661248"/>
            <a:ext cx="1971675" cy="702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988840"/>
            <a:ext cx="8229600" cy="4320480"/>
          </a:xfrm>
        </p:spPr>
        <p:txBody>
          <a:bodyPr>
            <a:normAutofit fontScale="85000" lnSpcReduction="20000"/>
          </a:bodyPr>
          <a:lstStyle/>
          <a:p>
            <a:r>
              <a:rPr lang="el-GR" sz="2400" dirty="0" smtClean="0"/>
              <a:t>Πρωτοπαθείς και δευτεροπαθείς βλάβες του υποθαλάμου.</a:t>
            </a:r>
          </a:p>
          <a:p>
            <a:r>
              <a:rPr lang="el-GR" sz="2400" dirty="0" smtClean="0"/>
              <a:t>Ιδιοπαθής </a:t>
            </a:r>
            <a:r>
              <a:rPr lang="el-GR" sz="2400" dirty="0"/>
              <a:t>υπογοναδοτροπικός υπογοναδισμός</a:t>
            </a:r>
            <a:r>
              <a:rPr lang="el-GR" sz="2400" dirty="0" smtClean="0"/>
              <a:t>.</a:t>
            </a:r>
            <a:endParaRPr lang="el-GR" sz="2400" dirty="0"/>
          </a:p>
          <a:p>
            <a:r>
              <a:rPr lang="el-GR" sz="2400" dirty="0" smtClean="0"/>
              <a:t>Σύνδρομο Kallmann.</a:t>
            </a:r>
            <a:endParaRPr lang="el-GR" sz="2400" dirty="0"/>
          </a:p>
          <a:p>
            <a:r>
              <a:rPr lang="el-GR" sz="2400" dirty="0" smtClean="0"/>
              <a:t>Συγγενής </a:t>
            </a:r>
            <a:r>
              <a:rPr lang="el-GR" sz="2400" dirty="0"/>
              <a:t>υποπλασία </a:t>
            </a:r>
            <a:r>
              <a:rPr lang="el-GR" sz="2400" dirty="0" smtClean="0"/>
              <a:t>επινεφριδίων.</a:t>
            </a:r>
            <a:endParaRPr lang="el-GR" sz="2400" dirty="0"/>
          </a:p>
          <a:p>
            <a:r>
              <a:rPr lang="el-GR" sz="2400" dirty="0" smtClean="0"/>
              <a:t> </a:t>
            </a:r>
            <a:r>
              <a:rPr lang="el-GR" sz="2400" dirty="0"/>
              <a:t>Παρεγκεφαλιδική </a:t>
            </a:r>
            <a:r>
              <a:rPr lang="el-GR" sz="2400" dirty="0" smtClean="0"/>
              <a:t>αταξία.</a:t>
            </a:r>
            <a:endParaRPr lang="el-GR" sz="2400" dirty="0"/>
          </a:p>
          <a:p>
            <a:r>
              <a:rPr lang="el-GR" sz="2400" dirty="0" smtClean="0"/>
              <a:t>Μεσογειακή </a:t>
            </a:r>
            <a:r>
              <a:rPr lang="el-GR" sz="2400" dirty="0"/>
              <a:t>και δρεπανοκυτταρική αναιμία</a:t>
            </a:r>
            <a:r>
              <a:rPr lang="el-GR" sz="2400" dirty="0" smtClean="0"/>
              <a:t>.</a:t>
            </a:r>
          </a:p>
          <a:p>
            <a:r>
              <a:rPr lang="el-GR" sz="2400" dirty="0" smtClean="0"/>
              <a:t>Σύνδρομο </a:t>
            </a:r>
            <a:r>
              <a:rPr lang="el-GR" sz="2400" dirty="0" err="1" smtClean="0"/>
              <a:t>Sheehan</a:t>
            </a:r>
            <a:r>
              <a:rPr lang="el-GR" sz="2400" dirty="0" smtClean="0"/>
              <a:t>.</a:t>
            </a:r>
          </a:p>
          <a:p>
            <a:r>
              <a:rPr lang="el-GR" sz="2400" dirty="0" smtClean="0"/>
              <a:t> Υποφυσιακή αποπληξία.</a:t>
            </a:r>
          </a:p>
          <a:p>
            <a:r>
              <a:rPr lang="el-GR" sz="2400" dirty="0" smtClean="0"/>
              <a:t>Ανατομικές βλάβες της υπόφυσης:</a:t>
            </a:r>
          </a:p>
          <a:p>
            <a:r>
              <a:rPr lang="el-GR" sz="2400" dirty="0" smtClean="0"/>
              <a:t>Αδένωμα της υπόφυσης</a:t>
            </a:r>
          </a:p>
          <a:p>
            <a:r>
              <a:rPr lang="el-GR" sz="2400" dirty="0" smtClean="0"/>
              <a:t>Συγγενής υποφυσιακή ανεπάρκεια</a:t>
            </a:r>
          </a:p>
          <a:p>
            <a:r>
              <a:rPr lang="el-GR" sz="2400" dirty="0" smtClean="0"/>
              <a:t>Λεμφοκυτταρική </a:t>
            </a:r>
            <a:r>
              <a:rPr lang="el-GR" sz="2400" dirty="0" err="1" smtClean="0"/>
              <a:t>υποφυσίτιδα</a:t>
            </a:r>
            <a:endParaRPr lang="el-GR" sz="2400" dirty="0" smtClean="0"/>
          </a:p>
          <a:p>
            <a:r>
              <a:rPr lang="el-GR" sz="2400" dirty="0" smtClean="0"/>
              <a:t>Σύνδρομο κενού τουρκικού εφιππίου</a:t>
            </a:r>
          </a:p>
          <a:p>
            <a:r>
              <a:rPr lang="el-GR" sz="2400" dirty="0" smtClean="0"/>
              <a:t>Σύνδρομο</a:t>
            </a:r>
            <a:r>
              <a:rPr lang="en-GB" sz="2400" dirty="0" smtClean="0"/>
              <a:t> </a:t>
            </a:r>
            <a:r>
              <a:rPr lang="en-GB" sz="2400" dirty="0" err="1" smtClean="0"/>
              <a:t>Prader</a:t>
            </a:r>
            <a:r>
              <a:rPr lang="en-GB" sz="2400" dirty="0" smtClean="0"/>
              <a:t> </a:t>
            </a:r>
            <a:r>
              <a:rPr lang="en-GB" sz="2400" dirty="0" err="1" smtClean="0"/>
              <a:t>Willi</a:t>
            </a:r>
            <a:r>
              <a:rPr lang="en-GB" sz="2400" dirty="0" smtClean="0"/>
              <a:t> </a:t>
            </a:r>
            <a:r>
              <a:rPr lang="el-GR" sz="2400" dirty="0" smtClean="0"/>
              <a:t>και</a:t>
            </a:r>
            <a:r>
              <a:rPr lang="en-GB" sz="2400" dirty="0" smtClean="0"/>
              <a:t> Laurence-Moon-</a:t>
            </a:r>
            <a:r>
              <a:rPr lang="en-GB" sz="2400" dirty="0" err="1" smtClean="0"/>
              <a:t>Bied</a:t>
            </a:r>
            <a:r>
              <a:rPr lang="en-US" sz="2400" dirty="0" smtClean="0"/>
              <a:t>l</a:t>
            </a:r>
            <a:r>
              <a:rPr lang="en-GB" sz="2400" dirty="0" smtClean="0"/>
              <a:t>.</a:t>
            </a:r>
            <a:endParaRPr lang="el-GR" sz="2400" dirty="0" smtClean="0"/>
          </a:p>
          <a:p>
            <a:endParaRPr lang="el-GR" sz="2400" dirty="0"/>
          </a:p>
        </p:txBody>
      </p:sp>
      <p:sp>
        <p:nvSpPr>
          <p:cNvPr id="4" name="Τίτλος 1"/>
          <p:cNvSpPr txBox="1">
            <a:spLocks/>
          </p:cNvSpPr>
          <p:nvPr/>
        </p:nvSpPr>
        <p:spPr>
          <a:xfrm>
            <a:off x="457200" y="274638"/>
            <a:ext cx="8003232" cy="1570186"/>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err="1" smtClean="0">
                <a:ln>
                  <a:noFill/>
                </a:ln>
                <a:solidFill>
                  <a:srgbClr val="9B0000"/>
                </a:solidFill>
                <a:effectLst/>
                <a:uLnTx/>
                <a:uFillTx/>
                <a:latin typeface="+mj-lt"/>
                <a:ea typeface="+mj-ea"/>
                <a:cs typeface="+mj-cs"/>
              </a:rPr>
              <a:t>Υπογοναδοτροπικός</a:t>
            </a:r>
            <a:r>
              <a:rPr kumimoji="0" lang="el-GR" sz="4400" b="1" i="0" u="none" strike="noStrike" kern="1200" cap="none" spc="0" normalizeH="0" baseline="0" noProof="0" dirty="0" smtClean="0">
                <a:ln>
                  <a:noFill/>
                </a:ln>
                <a:solidFill>
                  <a:srgbClr val="9B0000"/>
                </a:solidFill>
                <a:effectLst/>
                <a:uLnTx/>
                <a:uFillTx/>
                <a:latin typeface="+mj-lt"/>
                <a:ea typeface="+mj-ea"/>
                <a:cs typeface="+mj-cs"/>
              </a:rPr>
              <a:t> υπογοναδισμός</a:t>
            </a:r>
            <a:endParaRPr kumimoji="0" lang="en-US" sz="4400" b="1" i="0" u="none" strike="noStrike" kern="1200" cap="none" spc="0" normalizeH="0" baseline="0" noProof="0" dirty="0" smtClean="0">
              <a:ln>
                <a:noFill/>
              </a:ln>
              <a:solidFill>
                <a:srgbClr val="9B0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b="1" noProof="0" dirty="0" smtClean="0">
                <a:solidFill>
                  <a:srgbClr val="9B0000"/>
                </a:solidFill>
                <a:latin typeface="+mj-lt"/>
                <a:ea typeface="+mj-ea"/>
                <a:cs typeface="+mj-cs"/>
              </a:rPr>
              <a:t>Αίτια διαταραχής του άξονα «υποθάλαμος – υπόφυση»</a:t>
            </a:r>
            <a:endParaRPr kumimoji="0" lang="el-GR" sz="4400" b="1" i="0" u="none" strike="noStrike" kern="1200" cap="none" spc="0" normalizeH="0" baseline="0" noProof="0" dirty="0">
              <a:ln>
                <a:noFill/>
              </a:ln>
              <a:solidFill>
                <a:srgbClr val="9B0000"/>
              </a:solidFill>
              <a:effectLst/>
              <a:uLnTx/>
              <a:uFillTx/>
              <a:latin typeface="+mj-lt"/>
              <a:ea typeface="+mj-ea"/>
              <a:cs typeface="+mj-cs"/>
            </a:endParaRPr>
          </a:p>
        </p:txBody>
      </p:sp>
    </p:spTree>
    <p:extLst>
      <p:ext uri="{BB962C8B-B14F-4D97-AF65-F5344CB8AC3E}">
        <p14:creationId xmlns="" xmlns:p14="http://schemas.microsoft.com/office/powerpoint/2010/main" val="3161295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060848"/>
            <a:ext cx="8291264" cy="4464496"/>
          </a:xfrm>
        </p:spPr>
        <p:txBody>
          <a:bodyPr>
            <a:normAutofit lnSpcReduction="10000"/>
          </a:bodyPr>
          <a:lstStyle/>
          <a:p>
            <a:r>
              <a:rPr lang="el-GR" sz="2200" dirty="0" err="1" smtClean="0"/>
              <a:t>Νευρογενής</a:t>
            </a:r>
            <a:r>
              <a:rPr lang="el-GR" sz="2200" dirty="0" smtClean="0"/>
              <a:t> ανορεξία.</a:t>
            </a:r>
            <a:endParaRPr lang="el-GR" sz="2200" dirty="0"/>
          </a:p>
          <a:p>
            <a:r>
              <a:rPr lang="el-GR" sz="2200" dirty="0" smtClean="0"/>
              <a:t>Ψυχογενής αμηνόρροια.</a:t>
            </a:r>
            <a:endParaRPr lang="el-GR" sz="2200" dirty="0"/>
          </a:p>
          <a:p>
            <a:r>
              <a:rPr lang="el-GR" sz="2200" dirty="0" smtClean="0"/>
              <a:t>Αμηνόρροια άσκησης.</a:t>
            </a:r>
            <a:endParaRPr lang="el-GR" sz="2200" dirty="0"/>
          </a:p>
          <a:p>
            <a:r>
              <a:rPr lang="el-GR" sz="2200" dirty="0" smtClean="0"/>
              <a:t>Ψευδοκύηση</a:t>
            </a:r>
            <a:r>
              <a:rPr lang="el-GR" sz="2200" dirty="0"/>
              <a:t>.</a:t>
            </a:r>
          </a:p>
          <a:p>
            <a:pPr marL="0" indent="0" algn="just">
              <a:buNone/>
            </a:pPr>
            <a:endParaRPr lang="el-GR" sz="2200" dirty="0" smtClean="0"/>
          </a:p>
          <a:p>
            <a:pPr marL="0" indent="0" algn="just">
              <a:buNone/>
            </a:pPr>
            <a:r>
              <a:rPr lang="el-GR" sz="2200" dirty="0" smtClean="0"/>
              <a:t>Η </a:t>
            </a:r>
            <a:r>
              <a:rPr lang="el-GR" sz="2200" dirty="0"/>
              <a:t>νόσος μπορεί να αφορά την έκπτωση αποκλειστικά του άξονα </a:t>
            </a:r>
            <a:r>
              <a:rPr lang="el-GR" sz="2200" dirty="0" smtClean="0"/>
              <a:t>«υποθάλαμος-υπόφυση-ωοθήκες» </a:t>
            </a:r>
            <a:r>
              <a:rPr lang="el-GR" sz="2200" dirty="0"/>
              <a:t>ή να συνυπάρχει μία ευρύτερη διαταραχή του συστήματος </a:t>
            </a:r>
            <a:r>
              <a:rPr lang="el-GR" sz="2200" dirty="0" smtClean="0"/>
              <a:t>«υποθάλαμος-υπόφυση». </a:t>
            </a:r>
          </a:p>
          <a:p>
            <a:pPr marL="0" indent="0" algn="just">
              <a:buNone/>
            </a:pPr>
            <a:r>
              <a:rPr lang="el-GR" sz="2200" dirty="0" smtClean="0"/>
              <a:t>Ανεξάρτητα </a:t>
            </a:r>
            <a:r>
              <a:rPr lang="el-GR" sz="2200" dirty="0"/>
              <a:t>από την αιτιολογία της νόσου το τελικό αποτέλεσμα είναι  η </a:t>
            </a:r>
            <a:r>
              <a:rPr lang="el-GR" sz="2200" dirty="0">
                <a:solidFill>
                  <a:srgbClr val="9B0000"/>
                </a:solidFill>
              </a:rPr>
              <a:t>απώλεια της κυκλικότητας, η υποοιστρογοναιμία και η χρόνια </a:t>
            </a:r>
            <a:r>
              <a:rPr lang="el-GR" sz="2200" dirty="0" smtClean="0">
                <a:solidFill>
                  <a:srgbClr val="9B0000"/>
                </a:solidFill>
              </a:rPr>
              <a:t>ανωοθυλακιορρηξία. </a:t>
            </a:r>
            <a:r>
              <a:rPr lang="el-GR" sz="2200" dirty="0" smtClean="0"/>
              <a:t>Χαρακτηριστική </a:t>
            </a:r>
            <a:r>
              <a:rPr lang="el-GR" sz="2200" dirty="0"/>
              <a:t>είναι η αδυναμία πρόκλησης εμμηνορρυσίας με χορήγηση προγεστερόνης</a:t>
            </a:r>
            <a:r>
              <a:rPr lang="el-GR" sz="2200" dirty="0" smtClean="0"/>
              <a:t>.</a:t>
            </a:r>
            <a:endParaRPr lang="el-GR" sz="2200" dirty="0"/>
          </a:p>
        </p:txBody>
      </p:sp>
      <p:sp>
        <p:nvSpPr>
          <p:cNvPr id="6" name="Τίτλος 1"/>
          <p:cNvSpPr txBox="1">
            <a:spLocks/>
          </p:cNvSpPr>
          <p:nvPr/>
        </p:nvSpPr>
        <p:spPr>
          <a:xfrm>
            <a:off x="467544" y="260648"/>
            <a:ext cx="8003232" cy="1570186"/>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err="1" smtClean="0">
                <a:ln>
                  <a:noFill/>
                </a:ln>
                <a:solidFill>
                  <a:srgbClr val="9B0000"/>
                </a:solidFill>
                <a:effectLst/>
                <a:uLnTx/>
                <a:uFillTx/>
                <a:latin typeface="+mj-lt"/>
                <a:ea typeface="+mj-ea"/>
                <a:cs typeface="+mj-cs"/>
              </a:rPr>
              <a:t>Υπογοναδοτροπικός</a:t>
            </a:r>
            <a:r>
              <a:rPr kumimoji="0" lang="el-GR" sz="4400" b="1" i="0" u="none" strike="noStrike" kern="1200" cap="none" spc="0" normalizeH="0" baseline="0" noProof="0" dirty="0" smtClean="0">
                <a:ln>
                  <a:noFill/>
                </a:ln>
                <a:solidFill>
                  <a:srgbClr val="9B0000"/>
                </a:solidFill>
                <a:effectLst/>
                <a:uLnTx/>
                <a:uFillTx/>
                <a:latin typeface="+mj-lt"/>
                <a:ea typeface="+mj-ea"/>
                <a:cs typeface="+mj-cs"/>
              </a:rPr>
              <a:t> υπογοναδισμός</a:t>
            </a:r>
            <a:endParaRPr kumimoji="0" lang="en-US" sz="4400" b="1" i="0" u="none" strike="noStrike" kern="1200" cap="none" spc="0" normalizeH="0" baseline="0" noProof="0" dirty="0" smtClean="0">
              <a:ln>
                <a:noFill/>
              </a:ln>
              <a:solidFill>
                <a:srgbClr val="9B0000"/>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l-GR" sz="4400" b="1" noProof="0" dirty="0" smtClean="0">
                <a:solidFill>
                  <a:srgbClr val="9B0000"/>
                </a:solidFill>
                <a:latin typeface="+mj-lt"/>
                <a:ea typeface="+mj-ea"/>
                <a:cs typeface="+mj-cs"/>
              </a:rPr>
              <a:t>Αίτια διαταραχής του άξονα «κεντρικό νευρικό σύστημα – υποθάλαμος»</a:t>
            </a:r>
            <a:endParaRPr kumimoji="0" lang="el-GR" sz="4400" b="1" i="0" u="none" strike="noStrike" kern="1200" cap="none" spc="0" normalizeH="0" baseline="0" noProof="0" dirty="0">
              <a:ln>
                <a:noFill/>
              </a:ln>
              <a:solidFill>
                <a:srgbClr val="9B0000"/>
              </a:solidFill>
              <a:effectLst/>
              <a:uLnTx/>
              <a:uFillTx/>
              <a:latin typeface="+mj-lt"/>
              <a:ea typeface="+mj-ea"/>
              <a:cs typeface="+mj-cs"/>
            </a:endParaRPr>
          </a:p>
        </p:txBody>
      </p:sp>
    </p:spTree>
    <p:extLst>
      <p:ext uri="{BB962C8B-B14F-4D97-AF65-F5344CB8AC3E}">
        <p14:creationId xmlns="" xmlns:p14="http://schemas.microsoft.com/office/powerpoint/2010/main" val="776270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9B0000"/>
                </a:solidFill>
              </a:rPr>
              <a:t>Ινομυώματα μήτρας</a:t>
            </a:r>
            <a:r>
              <a:rPr lang="en-US" sz="4000" b="1" dirty="0" smtClean="0">
                <a:solidFill>
                  <a:srgbClr val="9B0000"/>
                </a:solidFill>
              </a:rPr>
              <a:t> </a:t>
            </a:r>
            <a:r>
              <a:rPr lang="en-US" sz="4000" dirty="0" smtClean="0">
                <a:solidFill>
                  <a:srgbClr val="9B0000"/>
                </a:solidFill>
              </a:rPr>
              <a:t>(1 </a:t>
            </a:r>
            <a:r>
              <a:rPr lang="el-GR" sz="4000" dirty="0" smtClean="0">
                <a:solidFill>
                  <a:srgbClr val="9B0000"/>
                </a:solidFill>
              </a:rPr>
              <a:t>από 2)</a:t>
            </a:r>
            <a:endParaRPr lang="el-GR" sz="4000" dirty="0">
              <a:solidFill>
                <a:srgbClr val="9B0000"/>
              </a:solidFill>
            </a:endParaRPr>
          </a:p>
        </p:txBody>
      </p:sp>
      <p:pic>
        <p:nvPicPr>
          <p:cNvPr id="96258" name="Picture 2" descr="Τα ινομυώματα της μήτρας φωτογραφία"/>
          <p:cNvPicPr>
            <a:picLocks noChangeAspect="1" noChangeArrowheads="1"/>
          </p:cNvPicPr>
          <p:nvPr/>
        </p:nvPicPr>
        <p:blipFill>
          <a:blip r:embed="rId2" cstate="print"/>
          <a:srcRect/>
          <a:stretch>
            <a:fillRect/>
          </a:stretch>
        </p:blipFill>
        <p:spPr bwMode="auto">
          <a:xfrm>
            <a:off x="5148064" y="2055467"/>
            <a:ext cx="3180581" cy="3214537"/>
          </a:xfrm>
          <a:prstGeom prst="rect">
            <a:avLst/>
          </a:prstGeom>
          <a:noFill/>
        </p:spPr>
      </p:pic>
      <p:sp>
        <p:nvSpPr>
          <p:cNvPr id="4" name="3 - Ορθογώνιο"/>
          <p:cNvSpPr/>
          <p:nvPr/>
        </p:nvSpPr>
        <p:spPr>
          <a:xfrm>
            <a:off x="467544" y="1628800"/>
            <a:ext cx="4789040" cy="3785652"/>
          </a:xfrm>
          <a:prstGeom prst="rect">
            <a:avLst/>
          </a:prstGeom>
        </p:spPr>
        <p:txBody>
          <a:bodyPr wrap="square">
            <a:spAutoFit/>
          </a:bodyPr>
          <a:lstStyle/>
          <a:p>
            <a:r>
              <a:rPr lang="el-GR" sz="2400" dirty="0" smtClean="0"/>
              <a:t>Τα ινομυώματα είναι </a:t>
            </a:r>
            <a:r>
              <a:rPr lang="el-GR" sz="2400" b="1" dirty="0" smtClean="0">
                <a:solidFill>
                  <a:srgbClr val="9B0000"/>
                </a:solidFill>
              </a:rPr>
              <a:t>καλοήθεις όγκοι </a:t>
            </a:r>
            <a:r>
              <a:rPr lang="el-GR" sz="2400" dirty="0" smtClean="0"/>
              <a:t>της μήτρας και διακρίνονται σε </a:t>
            </a:r>
            <a:r>
              <a:rPr lang="el-GR" sz="2400" dirty="0" err="1" smtClean="0"/>
              <a:t>υποβλεννογόνια</a:t>
            </a:r>
            <a:r>
              <a:rPr lang="el-GR" sz="2400" dirty="0" smtClean="0"/>
              <a:t>, </a:t>
            </a:r>
            <a:r>
              <a:rPr lang="el-GR" sz="2400" dirty="0" err="1" smtClean="0"/>
              <a:t>ενδοτοιχωματικά</a:t>
            </a:r>
            <a:r>
              <a:rPr lang="el-GR" sz="2400" dirty="0" smtClean="0"/>
              <a:t> και </a:t>
            </a:r>
            <a:r>
              <a:rPr lang="el-GR" sz="2400" dirty="0" err="1" smtClean="0"/>
              <a:t>υπορρογόνια</a:t>
            </a:r>
            <a:r>
              <a:rPr lang="el-GR" sz="2400" dirty="0" smtClean="0"/>
              <a:t>.</a:t>
            </a:r>
          </a:p>
          <a:p>
            <a:endParaRPr lang="el-GR" sz="2400" dirty="0" smtClean="0"/>
          </a:p>
          <a:p>
            <a:r>
              <a:rPr lang="el-GR" sz="2400" dirty="0" smtClean="0"/>
              <a:t>Τα </a:t>
            </a:r>
            <a:r>
              <a:rPr lang="el-GR" sz="2400" b="1" dirty="0" err="1" smtClean="0">
                <a:solidFill>
                  <a:srgbClr val="9B0000"/>
                </a:solidFill>
              </a:rPr>
              <a:t>ενδοτοιχωματικά</a:t>
            </a:r>
            <a:r>
              <a:rPr lang="el-GR" sz="2400" dirty="0" smtClean="0"/>
              <a:t> και </a:t>
            </a:r>
            <a:r>
              <a:rPr lang="el-GR" sz="2400" b="1" dirty="0" err="1" smtClean="0">
                <a:solidFill>
                  <a:srgbClr val="9B0000"/>
                </a:solidFill>
              </a:rPr>
              <a:t>υπορρογόνια</a:t>
            </a:r>
            <a:r>
              <a:rPr lang="el-GR" sz="2400" b="1" dirty="0" smtClean="0">
                <a:solidFill>
                  <a:srgbClr val="9B0000"/>
                </a:solidFill>
              </a:rPr>
              <a:t> </a:t>
            </a:r>
            <a:r>
              <a:rPr lang="el-GR" sz="2400" dirty="0" smtClean="0"/>
              <a:t>ινομυώματα είναι συνήθως </a:t>
            </a:r>
            <a:r>
              <a:rPr lang="el-GR" sz="2400" dirty="0" err="1" smtClean="0"/>
              <a:t>ασυμπτωματικά</a:t>
            </a:r>
            <a:r>
              <a:rPr lang="el-GR" sz="2400" dirty="0" smtClean="0"/>
              <a:t>, εκτός αν είναι πολύ μεγάλα και προκαλούν πιεστικά φαινόμενα.</a:t>
            </a:r>
          </a:p>
        </p:txBody>
      </p:sp>
      <p:sp>
        <p:nvSpPr>
          <p:cNvPr id="5" name="4 - Ορθογώνιο"/>
          <p:cNvSpPr/>
          <p:nvPr/>
        </p:nvSpPr>
        <p:spPr>
          <a:xfrm>
            <a:off x="4211960" y="5661248"/>
            <a:ext cx="4572000" cy="276999"/>
          </a:xfrm>
          <a:prstGeom prst="rect">
            <a:avLst/>
          </a:prstGeom>
        </p:spPr>
        <p:txBody>
          <a:bodyPr>
            <a:spAutoFit/>
          </a:bodyPr>
          <a:lstStyle/>
          <a:p>
            <a:pPr algn="ctr"/>
            <a:r>
              <a:rPr lang="en-US" sz="1200" dirty="0" smtClean="0"/>
              <a:t>http://el.medicine-worlds.com/mioma-matki.htm</a:t>
            </a:r>
            <a:endParaRPr lang="el-GR"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 Τίτλος"/>
          <p:cNvSpPr>
            <a:spLocks noGrp="1"/>
          </p:cNvSpPr>
          <p:nvPr>
            <p:ph type="title"/>
          </p:nvPr>
        </p:nvSpPr>
        <p:spPr/>
        <p:txBody>
          <a:bodyPr>
            <a:normAutofit/>
          </a:bodyPr>
          <a:lstStyle/>
          <a:p>
            <a:r>
              <a:rPr lang="el-GR" sz="4000" b="1" dirty="0" smtClean="0">
                <a:solidFill>
                  <a:srgbClr val="9B0000"/>
                </a:solidFill>
              </a:rPr>
              <a:t>Ινομυώματα μήτρας</a:t>
            </a:r>
            <a:r>
              <a:rPr lang="en-US" sz="4000" b="1" dirty="0" smtClean="0">
                <a:solidFill>
                  <a:srgbClr val="9B0000"/>
                </a:solidFill>
              </a:rPr>
              <a:t> </a:t>
            </a:r>
            <a:r>
              <a:rPr lang="en-US" sz="4000" dirty="0" smtClean="0">
                <a:solidFill>
                  <a:srgbClr val="9B0000"/>
                </a:solidFill>
              </a:rPr>
              <a:t>(</a:t>
            </a:r>
            <a:r>
              <a:rPr lang="el-GR" sz="4000" dirty="0" smtClean="0">
                <a:solidFill>
                  <a:srgbClr val="9B0000"/>
                </a:solidFill>
              </a:rPr>
              <a:t>2</a:t>
            </a:r>
            <a:r>
              <a:rPr lang="en-US" sz="4000" dirty="0" smtClean="0">
                <a:solidFill>
                  <a:srgbClr val="9B0000"/>
                </a:solidFill>
              </a:rPr>
              <a:t> </a:t>
            </a:r>
            <a:r>
              <a:rPr lang="el-GR" sz="4000" dirty="0" smtClean="0">
                <a:solidFill>
                  <a:srgbClr val="9B0000"/>
                </a:solidFill>
              </a:rPr>
              <a:t>από 2)</a:t>
            </a:r>
            <a:endParaRPr lang="el-GR" sz="4000" dirty="0">
              <a:solidFill>
                <a:srgbClr val="9B0000"/>
              </a:solidFill>
            </a:endParaRPr>
          </a:p>
        </p:txBody>
      </p:sp>
      <p:sp>
        <p:nvSpPr>
          <p:cNvPr id="4" name="3 - Ορθογώνιο"/>
          <p:cNvSpPr/>
          <p:nvPr/>
        </p:nvSpPr>
        <p:spPr>
          <a:xfrm>
            <a:off x="611560" y="1412776"/>
            <a:ext cx="7704856" cy="2308324"/>
          </a:xfrm>
          <a:prstGeom prst="rect">
            <a:avLst/>
          </a:prstGeom>
        </p:spPr>
        <p:txBody>
          <a:bodyPr wrap="square">
            <a:spAutoFit/>
          </a:bodyPr>
          <a:lstStyle/>
          <a:p>
            <a:r>
              <a:rPr lang="el-GR" sz="2400" dirty="0" smtClean="0"/>
              <a:t>Τα </a:t>
            </a:r>
            <a:r>
              <a:rPr lang="el-GR" sz="2400" b="1" dirty="0" err="1" smtClean="0">
                <a:solidFill>
                  <a:srgbClr val="9B0000"/>
                </a:solidFill>
              </a:rPr>
              <a:t>υποβλεννογόνια</a:t>
            </a:r>
            <a:r>
              <a:rPr lang="el-GR" sz="2400" b="1" dirty="0" smtClean="0">
                <a:solidFill>
                  <a:srgbClr val="9B0000"/>
                </a:solidFill>
              </a:rPr>
              <a:t> ινομυώματα </a:t>
            </a:r>
            <a:r>
              <a:rPr lang="el-GR" sz="2400" dirty="0" smtClean="0"/>
              <a:t>προβάλλουν ολικώς ή μερικώς στην κοιλότητα της μήτρας και την παραμορφώνουν.</a:t>
            </a:r>
          </a:p>
          <a:p>
            <a:r>
              <a:rPr lang="el-GR" sz="2400" dirty="0" smtClean="0"/>
              <a:t>Τα </a:t>
            </a:r>
            <a:r>
              <a:rPr lang="el-GR" sz="2400" dirty="0" err="1" smtClean="0"/>
              <a:t>υποβλεννογόνια</a:t>
            </a:r>
            <a:r>
              <a:rPr lang="el-GR" sz="2400" dirty="0" smtClean="0"/>
              <a:t> ινομυώματα σε αντίθεση με τα </a:t>
            </a:r>
            <a:r>
              <a:rPr lang="el-GR" sz="2400" dirty="0" err="1" smtClean="0"/>
              <a:t>υποορρογόνια</a:t>
            </a:r>
            <a:r>
              <a:rPr lang="el-GR" sz="2400" dirty="0" smtClean="0"/>
              <a:t> και </a:t>
            </a:r>
            <a:r>
              <a:rPr lang="el-GR" sz="2400" dirty="0" err="1" smtClean="0"/>
              <a:t>ενδοτοιχωματικά</a:t>
            </a:r>
            <a:r>
              <a:rPr lang="el-GR" sz="2400" dirty="0" smtClean="0"/>
              <a:t> εμποδίζουν την φυσιολογική κύηση.</a:t>
            </a:r>
            <a:endParaRPr lang="el-GR" sz="2400" dirty="0"/>
          </a:p>
        </p:txBody>
      </p:sp>
      <p:pic>
        <p:nvPicPr>
          <p:cNvPr id="98307" name="Picture 3"/>
          <p:cNvPicPr>
            <a:picLocks noChangeAspect="1" noChangeArrowheads="1"/>
          </p:cNvPicPr>
          <p:nvPr/>
        </p:nvPicPr>
        <p:blipFill>
          <a:blip r:embed="rId2" cstate="print"/>
          <a:srcRect/>
          <a:stretch>
            <a:fillRect/>
          </a:stretch>
        </p:blipFill>
        <p:spPr bwMode="auto">
          <a:xfrm>
            <a:off x="1979712" y="3789040"/>
            <a:ext cx="4824536" cy="2412268"/>
          </a:xfrm>
          <a:prstGeom prst="rect">
            <a:avLst/>
          </a:prstGeom>
          <a:noFill/>
          <a:ln w="9525">
            <a:noFill/>
            <a:miter lim="800000"/>
            <a:headEnd/>
            <a:tailEnd/>
          </a:ln>
        </p:spPr>
      </p:pic>
      <p:sp>
        <p:nvSpPr>
          <p:cNvPr id="8" name="7 - Ορθογώνιο"/>
          <p:cNvSpPr/>
          <p:nvPr/>
        </p:nvSpPr>
        <p:spPr>
          <a:xfrm>
            <a:off x="539552" y="6237312"/>
            <a:ext cx="7920880" cy="276999"/>
          </a:xfrm>
          <a:prstGeom prst="rect">
            <a:avLst/>
          </a:prstGeom>
        </p:spPr>
        <p:txBody>
          <a:bodyPr wrap="square">
            <a:spAutoFit/>
          </a:bodyPr>
          <a:lstStyle/>
          <a:p>
            <a:pPr algn="ctr"/>
            <a:r>
              <a:rPr lang="en-US" sz="1200" dirty="0" smtClean="0"/>
              <a:t>http://www.eugonia.com.gr/ypogonimotita/aitia-ypogonimothtas/mhtrikos-paragwn/inomywmata-mhtras/</a:t>
            </a:r>
            <a:endParaRPr lang="el-GR"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9B0000"/>
                </a:solidFill>
              </a:rPr>
              <a:t>Ανατομικές ανωμαλίες της μήτρας</a:t>
            </a:r>
            <a:br>
              <a:rPr lang="el-GR" b="1" dirty="0" smtClean="0">
                <a:solidFill>
                  <a:srgbClr val="9B0000"/>
                </a:solidFill>
              </a:rPr>
            </a:br>
            <a:r>
              <a:rPr lang="el-GR" b="1" dirty="0" smtClean="0">
                <a:solidFill>
                  <a:srgbClr val="9B0000"/>
                </a:solidFill>
              </a:rPr>
              <a:t> </a:t>
            </a:r>
            <a:r>
              <a:rPr lang="el-GR" dirty="0" smtClean="0">
                <a:solidFill>
                  <a:srgbClr val="9B0000"/>
                </a:solidFill>
              </a:rPr>
              <a:t>(1 από 4)</a:t>
            </a:r>
            <a:endParaRPr lang="el-GR" dirty="0"/>
          </a:p>
        </p:txBody>
      </p:sp>
      <p:sp>
        <p:nvSpPr>
          <p:cNvPr id="4" name="3 - TextBox"/>
          <p:cNvSpPr txBox="1"/>
          <p:nvPr/>
        </p:nvSpPr>
        <p:spPr>
          <a:xfrm>
            <a:off x="395536" y="1700808"/>
            <a:ext cx="3384376" cy="4154984"/>
          </a:xfrm>
          <a:prstGeom prst="rect">
            <a:avLst/>
          </a:prstGeom>
          <a:noFill/>
        </p:spPr>
        <p:txBody>
          <a:bodyPr wrap="square" rtlCol="0">
            <a:spAutoFit/>
          </a:bodyPr>
          <a:lstStyle/>
          <a:p>
            <a:r>
              <a:rPr lang="el-GR" sz="2400" dirty="0" smtClean="0"/>
              <a:t>Αφορούν 1 στις 13 γυναίκες.</a:t>
            </a:r>
          </a:p>
          <a:p>
            <a:endParaRPr lang="el-GR" sz="2400" dirty="0" smtClean="0"/>
          </a:p>
          <a:p>
            <a:r>
              <a:rPr lang="el-GR" sz="2400" dirty="0" smtClean="0"/>
              <a:t>Σε κάποιες περιπτώσεις προκαλούν αποβολές ή προβλήματα </a:t>
            </a:r>
            <a:r>
              <a:rPr lang="el-GR" sz="2400" dirty="0" err="1" smtClean="0"/>
              <a:t>υπογονιμότητας</a:t>
            </a:r>
            <a:r>
              <a:rPr lang="el-GR" sz="2400" dirty="0" smtClean="0"/>
              <a:t>. Συνήθως όμως αυτό γίνεται αν συνυπάρχουν και άλλα προβλήματα.</a:t>
            </a:r>
          </a:p>
          <a:p>
            <a:endParaRPr lang="el-GR" sz="2400" dirty="0"/>
          </a:p>
        </p:txBody>
      </p:sp>
      <p:sp>
        <p:nvSpPr>
          <p:cNvPr id="1028" name="AutoShape 4" descr="Uterine Abnormal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30" name="AutoShape 6" descr="Uterine Abnormaliti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2" name="Picture 8" descr="Uterine Abnormalities"/>
          <p:cNvPicPr>
            <a:picLocks noChangeAspect="1" noChangeArrowheads="1"/>
          </p:cNvPicPr>
          <p:nvPr/>
        </p:nvPicPr>
        <p:blipFill>
          <a:blip r:embed="rId2" cstate="print"/>
          <a:srcRect/>
          <a:stretch>
            <a:fillRect/>
          </a:stretch>
        </p:blipFill>
        <p:spPr bwMode="auto">
          <a:xfrm>
            <a:off x="3491880" y="1772816"/>
            <a:ext cx="5381836" cy="3816424"/>
          </a:xfrm>
          <a:prstGeom prst="rect">
            <a:avLst/>
          </a:prstGeom>
          <a:noFill/>
        </p:spPr>
      </p:pic>
      <p:sp>
        <p:nvSpPr>
          <p:cNvPr id="8" name="7 - Ορθογώνιο"/>
          <p:cNvSpPr/>
          <p:nvPr/>
        </p:nvSpPr>
        <p:spPr>
          <a:xfrm>
            <a:off x="3923928" y="5733256"/>
            <a:ext cx="4176464" cy="430887"/>
          </a:xfrm>
          <a:prstGeom prst="rect">
            <a:avLst/>
          </a:prstGeom>
        </p:spPr>
        <p:txBody>
          <a:bodyPr wrap="square">
            <a:spAutoFit/>
          </a:bodyPr>
          <a:lstStyle/>
          <a:p>
            <a:r>
              <a:rPr lang="en-US" sz="1100" dirty="0" smtClean="0"/>
              <a:t>http://www.momjunction.com/articles/uterine-abnormalities-during-pregnancy_00398428/</a:t>
            </a:r>
            <a:endParaRPr lang="el-GR"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620688"/>
            <a:ext cx="8229600" cy="1143000"/>
          </a:xfrm>
        </p:spPr>
        <p:txBody>
          <a:bodyPr>
            <a:normAutofit fontScale="90000"/>
          </a:bodyPr>
          <a:lstStyle/>
          <a:p>
            <a:r>
              <a:rPr lang="el-GR" b="1" dirty="0" smtClean="0">
                <a:solidFill>
                  <a:srgbClr val="9B0000"/>
                </a:solidFill>
              </a:rPr>
              <a:t>Ανατομικές ανωμαλίες της μήτρας </a:t>
            </a:r>
            <a:br>
              <a:rPr lang="el-GR" b="1" dirty="0" smtClean="0">
                <a:solidFill>
                  <a:srgbClr val="9B0000"/>
                </a:solidFill>
              </a:rPr>
            </a:br>
            <a:r>
              <a:rPr lang="el-GR" dirty="0" smtClean="0">
                <a:solidFill>
                  <a:srgbClr val="9B0000"/>
                </a:solidFill>
              </a:rPr>
              <a:t>(2 από 4)</a:t>
            </a:r>
            <a:r>
              <a:rPr lang="el-GR" b="1" dirty="0" smtClean="0">
                <a:solidFill>
                  <a:srgbClr val="9B0000"/>
                </a:solidFill>
              </a:rPr>
              <a:t>, </a:t>
            </a:r>
            <a:r>
              <a:rPr lang="el-GR" b="1" dirty="0" err="1" smtClean="0">
                <a:solidFill>
                  <a:srgbClr val="9B0000"/>
                </a:solidFill>
              </a:rPr>
              <a:t>Δίκερω</a:t>
            </a:r>
            <a:r>
              <a:rPr lang="el-GR" b="1" dirty="0" smtClean="0">
                <a:solidFill>
                  <a:srgbClr val="9B0000"/>
                </a:solidFill>
              </a:rPr>
              <a:t> μήτρα</a:t>
            </a:r>
            <a:endParaRPr lang="el-GR" b="1" dirty="0">
              <a:solidFill>
                <a:srgbClr val="9B0000"/>
              </a:solidFill>
            </a:endParaRPr>
          </a:p>
        </p:txBody>
      </p:sp>
      <p:sp>
        <p:nvSpPr>
          <p:cNvPr id="5" name="4 - TextBox"/>
          <p:cNvSpPr txBox="1"/>
          <p:nvPr/>
        </p:nvSpPr>
        <p:spPr>
          <a:xfrm>
            <a:off x="683568" y="2564904"/>
            <a:ext cx="3960440" cy="2893100"/>
          </a:xfrm>
          <a:prstGeom prst="rect">
            <a:avLst/>
          </a:prstGeom>
          <a:noFill/>
        </p:spPr>
        <p:txBody>
          <a:bodyPr wrap="square" rtlCol="0">
            <a:spAutoFit/>
          </a:bodyPr>
          <a:lstStyle/>
          <a:p>
            <a:r>
              <a:rPr lang="el-GR" sz="2600" dirty="0" smtClean="0"/>
              <a:t>Η </a:t>
            </a:r>
            <a:r>
              <a:rPr lang="el-GR" sz="2600" dirty="0" err="1" smtClean="0"/>
              <a:t>δίκερω</a:t>
            </a:r>
            <a:r>
              <a:rPr lang="el-GR" sz="2600" dirty="0" smtClean="0"/>
              <a:t> ή και η </a:t>
            </a:r>
            <a:r>
              <a:rPr lang="el-GR" sz="2600" dirty="0" err="1" smtClean="0">
                <a:solidFill>
                  <a:srgbClr val="9B0000"/>
                </a:solidFill>
              </a:rPr>
              <a:t>μονόκερω</a:t>
            </a:r>
            <a:r>
              <a:rPr lang="el-GR" sz="2600" dirty="0" smtClean="0">
                <a:solidFill>
                  <a:srgbClr val="9B0000"/>
                </a:solidFill>
              </a:rPr>
              <a:t> </a:t>
            </a:r>
            <a:r>
              <a:rPr lang="el-GR" sz="2600" dirty="0" smtClean="0"/>
              <a:t>μήτρα μπορεί να επηρεάσει την εξέλιξη της κύησης. </a:t>
            </a:r>
          </a:p>
          <a:p>
            <a:endParaRPr lang="el-GR" sz="2600" dirty="0" smtClean="0"/>
          </a:p>
          <a:p>
            <a:r>
              <a:rPr lang="el-GR" sz="2600" dirty="0" smtClean="0"/>
              <a:t>Σήμερα θεραπεύεται χειρουργικά (</a:t>
            </a:r>
            <a:r>
              <a:rPr lang="el-GR" sz="2600" dirty="0" err="1" smtClean="0"/>
              <a:t>λαπαροσκοπικά</a:t>
            </a:r>
            <a:r>
              <a:rPr lang="el-GR" sz="2600" dirty="0" smtClean="0"/>
              <a:t>).</a:t>
            </a:r>
            <a:endParaRPr lang="el-GR" sz="2600" dirty="0"/>
          </a:p>
        </p:txBody>
      </p:sp>
      <p:pic>
        <p:nvPicPr>
          <p:cNvPr id="100356" name="Picture 4" descr="δίκερη μήτρα"/>
          <p:cNvPicPr>
            <a:picLocks noChangeAspect="1" noChangeArrowheads="1"/>
          </p:cNvPicPr>
          <p:nvPr/>
        </p:nvPicPr>
        <p:blipFill>
          <a:blip r:embed="rId2" cstate="print"/>
          <a:srcRect/>
          <a:stretch>
            <a:fillRect/>
          </a:stretch>
        </p:blipFill>
        <p:spPr bwMode="auto">
          <a:xfrm>
            <a:off x="5076056" y="2132856"/>
            <a:ext cx="3285300" cy="361034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76672"/>
            <a:ext cx="8229600" cy="1143000"/>
          </a:xfrm>
        </p:spPr>
        <p:txBody>
          <a:bodyPr>
            <a:normAutofit fontScale="90000"/>
          </a:bodyPr>
          <a:lstStyle/>
          <a:p>
            <a:r>
              <a:rPr lang="el-GR" b="1" dirty="0" smtClean="0">
                <a:solidFill>
                  <a:srgbClr val="9B0000"/>
                </a:solidFill>
              </a:rPr>
              <a:t>Ανατομικές ανωμαλίες της μήτρας</a:t>
            </a:r>
            <a:r>
              <a:rPr lang="el-GR" dirty="0" smtClean="0">
                <a:solidFill>
                  <a:srgbClr val="9B0000"/>
                </a:solidFill>
              </a:rPr>
              <a:t> </a:t>
            </a:r>
            <a:br>
              <a:rPr lang="el-GR" dirty="0" smtClean="0">
                <a:solidFill>
                  <a:srgbClr val="9B0000"/>
                </a:solidFill>
              </a:rPr>
            </a:br>
            <a:r>
              <a:rPr lang="el-GR" dirty="0" smtClean="0">
                <a:solidFill>
                  <a:srgbClr val="9B0000"/>
                </a:solidFill>
              </a:rPr>
              <a:t>(3 από 4)</a:t>
            </a:r>
            <a:r>
              <a:rPr lang="el-GR" b="1" dirty="0" smtClean="0">
                <a:solidFill>
                  <a:srgbClr val="9B0000"/>
                </a:solidFill>
              </a:rPr>
              <a:t>, Διάφραγμα μήτρας </a:t>
            </a:r>
            <a:endParaRPr lang="el-GR" dirty="0"/>
          </a:p>
        </p:txBody>
      </p:sp>
      <p:sp>
        <p:nvSpPr>
          <p:cNvPr id="5" name="4 - Ορθογώνιο"/>
          <p:cNvSpPr/>
          <p:nvPr/>
        </p:nvSpPr>
        <p:spPr>
          <a:xfrm>
            <a:off x="539552" y="2204864"/>
            <a:ext cx="4176464" cy="2677656"/>
          </a:xfrm>
          <a:prstGeom prst="rect">
            <a:avLst/>
          </a:prstGeom>
        </p:spPr>
        <p:txBody>
          <a:bodyPr wrap="square">
            <a:spAutoFit/>
          </a:bodyPr>
          <a:lstStyle/>
          <a:p>
            <a:r>
              <a:rPr lang="el-GR" sz="2400" dirty="0" smtClean="0"/>
              <a:t>Τα διαφράγματα της μήτρας αποτελούν τη συχνότερη συγγενή ανωμαλία διαπλάσεως της μήτρας. </a:t>
            </a:r>
          </a:p>
          <a:p>
            <a:endParaRPr lang="el-GR" sz="2400" dirty="0" smtClean="0"/>
          </a:p>
          <a:p>
            <a:r>
              <a:rPr lang="el-GR" sz="2400" dirty="0" smtClean="0"/>
              <a:t>Εμποδίζει την εμφύτευση του εμβρύου και την αιμάτωσή του.</a:t>
            </a:r>
            <a:endParaRPr lang="el-GR" sz="2400" dirty="0"/>
          </a:p>
        </p:txBody>
      </p:sp>
      <p:sp>
        <p:nvSpPr>
          <p:cNvPr id="6" name="5 - Ορθογώνιο"/>
          <p:cNvSpPr/>
          <p:nvPr/>
        </p:nvSpPr>
        <p:spPr>
          <a:xfrm>
            <a:off x="539552" y="5229200"/>
            <a:ext cx="4824536" cy="830997"/>
          </a:xfrm>
          <a:prstGeom prst="rect">
            <a:avLst/>
          </a:prstGeom>
        </p:spPr>
        <p:txBody>
          <a:bodyPr wrap="square">
            <a:spAutoFit/>
          </a:bodyPr>
          <a:lstStyle/>
          <a:p>
            <a:r>
              <a:rPr lang="el-GR" sz="2400" dirty="0" smtClean="0"/>
              <a:t>Σήμερα θεραπεύονται χειρουργικά (</a:t>
            </a:r>
            <a:r>
              <a:rPr lang="el-GR" sz="2400" dirty="0" err="1" smtClean="0"/>
              <a:t>λαπαροσκοπικά</a:t>
            </a:r>
            <a:r>
              <a:rPr lang="el-GR" sz="2400" dirty="0" smtClean="0"/>
              <a:t>).</a:t>
            </a:r>
            <a:endParaRPr lang="el-GR" sz="2400" dirty="0"/>
          </a:p>
        </p:txBody>
      </p:sp>
      <p:pic>
        <p:nvPicPr>
          <p:cNvPr id="102404" name="Picture 4" descr="https://gynaikologos.org/wp-content/uploads/2014/11/8045500_orig.jpg"/>
          <p:cNvPicPr>
            <a:picLocks noChangeAspect="1" noChangeArrowheads="1"/>
          </p:cNvPicPr>
          <p:nvPr/>
        </p:nvPicPr>
        <p:blipFill>
          <a:blip r:embed="rId2" cstate="print"/>
          <a:srcRect/>
          <a:stretch>
            <a:fillRect/>
          </a:stretch>
        </p:blipFill>
        <p:spPr bwMode="auto">
          <a:xfrm>
            <a:off x="5292079" y="2492897"/>
            <a:ext cx="3053249" cy="284606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9B0000"/>
                </a:solidFill>
              </a:rPr>
              <a:t>Ανατομικές ανωμαλίες της μήτρας</a:t>
            </a:r>
            <a:r>
              <a:rPr lang="el-GR" dirty="0" smtClean="0">
                <a:solidFill>
                  <a:srgbClr val="9B0000"/>
                </a:solidFill>
              </a:rPr>
              <a:t> </a:t>
            </a:r>
            <a:br>
              <a:rPr lang="el-GR" dirty="0" smtClean="0">
                <a:solidFill>
                  <a:srgbClr val="9B0000"/>
                </a:solidFill>
              </a:rPr>
            </a:br>
            <a:r>
              <a:rPr lang="el-GR" dirty="0" smtClean="0">
                <a:solidFill>
                  <a:srgbClr val="9B0000"/>
                </a:solidFill>
              </a:rPr>
              <a:t>(4 από 4)</a:t>
            </a:r>
            <a:r>
              <a:rPr lang="el-GR" b="1" dirty="0" smtClean="0">
                <a:solidFill>
                  <a:srgbClr val="9B0000"/>
                </a:solidFill>
              </a:rPr>
              <a:t>, </a:t>
            </a:r>
            <a:r>
              <a:rPr lang="el-GR" b="1" dirty="0" err="1" smtClean="0">
                <a:solidFill>
                  <a:srgbClr val="9B0000"/>
                </a:solidFill>
              </a:rPr>
              <a:t>Δίδελφις</a:t>
            </a:r>
            <a:r>
              <a:rPr lang="el-GR" b="1" dirty="0" smtClean="0">
                <a:solidFill>
                  <a:srgbClr val="9B0000"/>
                </a:solidFill>
              </a:rPr>
              <a:t> μήτρα </a:t>
            </a:r>
            <a:endParaRPr lang="el-GR" dirty="0"/>
          </a:p>
        </p:txBody>
      </p:sp>
      <p:sp>
        <p:nvSpPr>
          <p:cNvPr id="3" name="2 - Ορθογώνιο"/>
          <p:cNvSpPr/>
          <p:nvPr/>
        </p:nvSpPr>
        <p:spPr>
          <a:xfrm>
            <a:off x="539552" y="2060848"/>
            <a:ext cx="4572000" cy="3785652"/>
          </a:xfrm>
          <a:prstGeom prst="rect">
            <a:avLst/>
          </a:prstGeom>
        </p:spPr>
        <p:txBody>
          <a:bodyPr>
            <a:spAutoFit/>
          </a:bodyPr>
          <a:lstStyle/>
          <a:p>
            <a:r>
              <a:rPr lang="el-GR" sz="2000" dirty="0" smtClean="0"/>
              <a:t>Αυτό συμβαίνει όταν η μήτρα έχει δύο εσωτερικές κοιλότητες. Κάθε κοιλότητα μπορεί να φέρει δικό της τράχηλο και κόλπο, δηλαδή υπάρχουν δύο τράχηλοι και δύο κόλποι. </a:t>
            </a:r>
          </a:p>
          <a:p>
            <a:endParaRPr lang="el-GR" sz="2000" dirty="0" smtClean="0"/>
          </a:p>
          <a:p>
            <a:r>
              <a:rPr lang="el-GR" sz="2000" dirty="0" smtClean="0"/>
              <a:t>Είναι ασυνήθιστο, και επηρεάζει περίπου 1 στις 400 γυναίκες. </a:t>
            </a:r>
          </a:p>
          <a:p>
            <a:endParaRPr lang="el-GR" sz="2000" dirty="0" smtClean="0"/>
          </a:p>
          <a:p>
            <a:r>
              <a:rPr lang="el-GR" sz="2000" dirty="0" smtClean="0"/>
              <a:t>Η εγκυμοσύνη μπορεί να επιτευχθεί και να ολοκληρωθεί με επιτυχία αλλά θέλει ειδική παρακολούθηση.</a:t>
            </a:r>
            <a:endParaRPr lang="el-GR" sz="2000" dirty="0"/>
          </a:p>
        </p:txBody>
      </p:sp>
      <p:pic>
        <p:nvPicPr>
          <p:cNvPr id="103429" name="Picture 5"/>
          <p:cNvPicPr>
            <a:picLocks noChangeAspect="1" noChangeArrowheads="1"/>
          </p:cNvPicPr>
          <p:nvPr/>
        </p:nvPicPr>
        <p:blipFill>
          <a:blip r:embed="rId2" cstate="print"/>
          <a:srcRect/>
          <a:stretch>
            <a:fillRect/>
          </a:stretch>
        </p:blipFill>
        <p:spPr bwMode="auto">
          <a:xfrm>
            <a:off x="5292080" y="1772816"/>
            <a:ext cx="3152775" cy="2400300"/>
          </a:xfrm>
          <a:prstGeom prst="rect">
            <a:avLst/>
          </a:prstGeom>
          <a:noFill/>
          <a:ln w="9525">
            <a:noFill/>
            <a:miter lim="800000"/>
            <a:headEnd/>
            <a:tailEnd/>
          </a:ln>
        </p:spPr>
      </p:pic>
      <p:sp>
        <p:nvSpPr>
          <p:cNvPr id="7" name="6 - TextBox"/>
          <p:cNvSpPr txBox="1"/>
          <p:nvPr/>
        </p:nvSpPr>
        <p:spPr>
          <a:xfrm>
            <a:off x="5364088" y="4149080"/>
            <a:ext cx="3240360" cy="276999"/>
          </a:xfrm>
          <a:prstGeom prst="rect">
            <a:avLst/>
          </a:prstGeom>
          <a:noFill/>
        </p:spPr>
        <p:txBody>
          <a:bodyPr wrap="square" rtlCol="0">
            <a:spAutoFit/>
          </a:bodyPr>
          <a:lstStyle/>
          <a:p>
            <a:pPr algn="ctr"/>
            <a:r>
              <a:rPr lang="en-US" sz="1200" dirty="0" smtClean="0"/>
              <a:t>Congenital </a:t>
            </a:r>
            <a:r>
              <a:rPr lang="en-US" sz="1200" dirty="0" err="1" smtClean="0"/>
              <a:t>adnormalies</a:t>
            </a:r>
            <a:r>
              <a:rPr lang="en-US" sz="1200" dirty="0" smtClean="0"/>
              <a:t> by </a:t>
            </a:r>
            <a:r>
              <a:rPr lang="en-US" sz="1200" dirty="0" err="1" smtClean="0"/>
              <a:t>Mahmound</a:t>
            </a:r>
            <a:r>
              <a:rPr lang="en-US" sz="1200" dirty="0" smtClean="0"/>
              <a:t> </a:t>
            </a:r>
            <a:r>
              <a:rPr lang="en-US" sz="1200" dirty="0" err="1" smtClean="0"/>
              <a:t>Ashour</a:t>
            </a:r>
            <a:endParaRPr lang="el-GR" sz="1200" dirty="0"/>
          </a:p>
        </p:txBody>
      </p:sp>
      <p:pic>
        <p:nvPicPr>
          <p:cNvPr id="103431" name="Picture 7" descr="Αποτέλεσμα εικόνας για didelphys uterus pictures"/>
          <p:cNvPicPr>
            <a:picLocks noChangeAspect="1" noChangeArrowheads="1"/>
          </p:cNvPicPr>
          <p:nvPr/>
        </p:nvPicPr>
        <p:blipFill>
          <a:blip r:embed="rId3" cstate="print"/>
          <a:srcRect/>
          <a:stretch>
            <a:fillRect/>
          </a:stretch>
        </p:blipFill>
        <p:spPr bwMode="auto">
          <a:xfrm>
            <a:off x="5796136" y="4653136"/>
            <a:ext cx="2295525" cy="19907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9B0000"/>
                </a:solidFill>
              </a:rPr>
              <a:t>Καρκίνοι γυναικείων </a:t>
            </a:r>
            <a:br>
              <a:rPr lang="el-GR" b="1" dirty="0" smtClean="0">
                <a:solidFill>
                  <a:srgbClr val="9B0000"/>
                </a:solidFill>
              </a:rPr>
            </a:br>
            <a:r>
              <a:rPr lang="el-GR" b="1" dirty="0" smtClean="0">
                <a:solidFill>
                  <a:srgbClr val="9B0000"/>
                </a:solidFill>
              </a:rPr>
              <a:t>γεννητικών οργάνων </a:t>
            </a:r>
            <a:r>
              <a:rPr lang="el-GR" dirty="0" smtClean="0">
                <a:solidFill>
                  <a:srgbClr val="9B0000"/>
                </a:solidFill>
              </a:rPr>
              <a:t>(1 από 2)</a:t>
            </a:r>
            <a:endParaRPr lang="el-GR" dirty="0">
              <a:solidFill>
                <a:srgbClr val="9B0000"/>
              </a:solidFill>
            </a:endParaRPr>
          </a:p>
        </p:txBody>
      </p:sp>
      <p:sp>
        <p:nvSpPr>
          <p:cNvPr id="104450" name="AutoShape 2" descr="https://sites.google.com/site/anniesdmssite/_/rsrc/1335660358226/uterine-anomalies/endo%20c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4454" name="AutoShape 6" descr="https://upload.wikimedia.org/wikipedia/commons/thumb/9/9b/Blausen_0348_EndometrialCancer.png/230px-Blausen_0348_EndometrialCancer.png"/>
          <p:cNvSpPr>
            <a:spLocks noChangeAspect="1" noChangeArrowheads="1"/>
          </p:cNvSpPr>
          <p:nvPr/>
        </p:nvSpPr>
        <p:spPr bwMode="auto">
          <a:xfrm>
            <a:off x="155575" y="-784225"/>
            <a:ext cx="2190750" cy="16478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 name="7 - TextBox"/>
          <p:cNvSpPr txBox="1"/>
          <p:nvPr/>
        </p:nvSpPr>
        <p:spPr>
          <a:xfrm>
            <a:off x="323528" y="1628800"/>
            <a:ext cx="4248472" cy="461665"/>
          </a:xfrm>
          <a:prstGeom prst="rect">
            <a:avLst/>
          </a:prstGeom>
          <a:noFill/>
        </p:spPr>
        <p:txBody>
          <a:bodyPr wrap="square" rtlCol="0">
            <a:spAutoFit/>
          </a:bodyPr>
          <a:lstStyle/>
          <a:p>
            <a:pPr algn="ctr"/>
            <a:r>
              <a:rPr lang="el-GR" sz="2400" b="1" dirty="0" smtClean="0">
                <a:solidFill>
                  <a:srgbClr val="9B0000"/>
                </a:solidFill>
              </a:rPr>
              <a:t>Καρκίνος ωοθηκών</a:t>
            </a:r>
            <a:endParaRPr lang="el-GR" sz="2400" b="1" dirty="0">
              <a:solidFill>
                <a:srgbClr val="9B0000"/>
              </a:solidFill>
            </a:endParaRPr>
          </a:p>
        </p:txBody>
      </p:sp>
      <p:sp>
        <p:nvSpPr>
          <p:cNvPr id="9" name="8 - Ορθογώνιο"/>
          <p:cNvSpPr/>
          <p:nvPr/>
        </p:nvSpPr>
        <p:spPr>
          <a:xfrm>
            <a:off x="323528" y="3573016"/>
            <a:ext cx="4572000" cy="1631216"/>
          </a:xfrm>
          <a:prstGeom prst="rect">
            <a:avLst/>
          </a:prstGeom>
        </p:spPr>
        <p:txBody>
          <a:bodyPr>
            <a:spAutoFit/>
          </a:bodyPr>
          <a:lstStyle/>
          <a:p>
            <a:pPr>
              <a:spcAft>
                <a:spcPts val="1200"/>
              </a:spcAft>
            </a:pPr>
            <a:r>
              <a:rPr lang="el-GR" dirty="0" smtClean="0"/>
              <a:t>Ο καρκίνος του ωοθηκών είναι ο συχνότερος καρκίνος στη γυναίκα. </a:t>
            </a:r>
          </a:p>
          <a:p>
            <a:pPr>
              <a:spcAft>
                <a:spcPts val="1200"/>
              </a:spcAft>
            </a:pPr>
            <a:r>
              <a:rPr lang="el-GR" dirty="0" smtClean="0"/>
              <a:t>Οι περισσότεροι όγκοι του καρκίνου των ωοθηκών υπάρχουν για κάποιο χρονικό διάστημα πριν βρεθούν. </a:t>
            </a:r>
            <a:endParaRPr lang="el-GR" dirty="0"/>
          </a:p>
        </p:txBody>
      </p:sp>
      <p:sp>
        <p:nvSpPr>
          <p:cNvPr id="10" name="9 - Ορθογώνιο"/>
          <p:cNvSpPr/>
          <p:nvPr/>
        </p:nvSpPr>
        <p:spPr>
          <a:xfrm>
            <a:off x="395536" y="2204864"/>
            <a:ext cx="4572000" cy="1200329"/>
          </a:xfrm>
          <a:prstGeom prst="rect">
            <a:avLst/>
          </a:prstGeom>
        </p:spPr>
        <p:txBody>
          <a:bodyPr>
            <a:spAutoFit/>
          </a:bodyPr>
          <a:lstStyle/>
          <a:p>
            <a:r>
              <a:rPr lang="el-GR" dirty="0" smtClean="0"/>
              <a:t>Υπάρχουν δύο τύποι, ο </a:t>
            </a:r>
            <a:r>
              <a:rPr lang="el-GR" b="1" dirty="0" smtClean="0">
                <a:solidFill>
                  <a:srgbClr val="9B0000"/>
                </a:solidFill>
              </a:rPr>
              <a:t>επιθηλιακός καρκίνος των ωοθηκών</a:t>
            </a:r>
            <a:r>
              <a:rPr lang="el-GR" dirty="0" smtClean="0"/>
              <a:t>, που είναι ο πιο κοινός τύπος καρκίνου των ωοθηκών, και ο μη επιθηλιακός καρκίνος. </a:t>
            </a:r>
            <a:endParaRPr lang="el-GR" dirty="0"/>
          </a:p>
        </p:txBody>
      </p:sp>
      <p:pic>
        <p:nvPicPr>
          <p:cNvPr id="107522" name="Picture 2" descr="What do normal ovaries look like"/>
          <p:cNvPicPr>
            <a:picLocks noChangeAspect="1" noChangeArrowheads="1"/>
          </p:cNvPicPr>
          <p:nvPr/>
        </p:nvPicPr>
        <p:blipFill>
          <a:blip r:embed="rId2" cstate="print"/>
          <a:srcRect/>
          <a:stretch>
            <a:fillRect/>
          </a:stretch>
        </p:blipFill>
        <p:spPr bwMode="auto">
          <a:xfrm>
            <a:off x="5220072" y="2276872"/>
            <a:ext cx="1771650" cy="1428750"/>
          </a:xfrm>
          <a:prstGeom prst="rect">
            <a:avLst/>
          </a:prstGeom>
          <a:noFill/>
        </p:spPr>
      </p:pic>
      <p:pic>
        <p:nvPicPr>
          <p:cNvPr id="107524" name="Picture 4" descr="ovarian cancer chemotherapy"/>
          <p:cNvPicPr>
            <a:picLocks noChangeAspect="1" noChangeArrowheads="1"/>
          </p:cNvPicPr>
          <p:nvPr/>
        </p:nvPicPr>
        <p:blipFill>
          <a:blip r:embed="rId3" cstate="print"/>
          <a:srcRect/>
          <a:stretch>
            <a:fillRect/>
          </a:stretch>
        </p:blipFill>
        <p:spPr bwMode="auto">
          <a:xfrm>
            <a:off x="7092280" y="2060848"/>
            <a:ext cx="1687124" cy="1860798"/>
          </a:xfrm>
          <a:prstGeom prst="rect">
            <a:avLst/>
          </a:prstGeom>
          <a:noFill/>
        </p:spPr>
      </p:pic>
      <p:sp>
        <p:nvSpPr>
          <p:cNvPr id="14" name="13 - Ορθογώνιο"/>
          <p:cNvSpPr/>
          <p:nvPr/>
        </p:nvSpPr>
        <p:spPr>
          <a:xfrm>
            <a:off x="251520" y="5733256"/>
            <a:ext cx="4572000" cy="307777"/>
          </a:xfrm>
          <a:prstGeom prst="rect">
            <a:avLst/>
          </a:prstGeom>
        </p:spPr>
        <p:txBody>
          <a:bodyPr>
            <a:spAutoFit/>
          </a:bodyPr>
          <a:lstStyle/>
          <a:p>
            <a:r>
              <a:rPr lang="en-US" sz="1400" dirty="0" smtClean="0"/>
              <a:t>http://www.drjenniferashton.com/ovarian-cancer-pictures/</a:t>
            </a:r>
            <a:endParaRPr lang="el-GR" sz="1400" dirty="0"/>
          </a:p>
        </p:txBody>
      </p:sp>
      <p:pic>
        <p:nvPicPr>
          <p:cNvPr id="107526" name="Picture 6" descr="http://www.drjenniferashton.com/wp-content/uploads/2013/05/brca1-and-brca2-mutations-ovarian-cancer-risk-factor.jpg?x66296"/>
          <p:cNvPicPr>
            <a:picLocks noChangeAspect="1" noChangeArrowheads="1"/>
          </p:cNvPicPr>
          <p:nvPr/>
        </p:nvPicPr>
        <p:blipFill>
          <a:blip r:embed="rId4" cstate="print"/>
          <a:srcRect/>
          <a:stretch>
            <a:fillRect/>
          </a:stretch>
        </p:blipFill>
        <p:spPr bwMode="auto">
          <a:xfrm>
            <a:off x="4860032" y="4077072"/>
            <a:ext cx="3941578" cy="263691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9B0000"/>
                </a:solidFill>
              </a:rPr>
              <a:t>Καρκίνοι γυναικείων </a:t>
            </a:r>
            <a:br>
              <a:rPr lang="el-GR" b="1" dirty="0" smtClean="0">
                <a:solidFill>
                  <a:srgbClr val="9B0000"/>
                </a:solidFill>
              </a:rPr>
            </a:br>
            <a:r>
              <a:rPr lang="el-GR" b="1" dirty="0" smtClean="0">
                <a:solidFill>
                  <a:srgbClr val="9B0000"/>
                </a:solidFill>
              </a:rPr>
              <a:t>γεννητικών οργάνων </a:t>
            </a:r>
            <a:r>
              <a:rPr lang="el-GR" dirty="0" smtClean="0">
                <a:solidFill>
                  <a:srgbClr val="9B0000"/>
                </a:solidFill>
              </a:rPr>
              <a:t>(2 από 2)</a:t>
            </a:r>
            <a:endParaRPr lang="el-GR" dirty="0">
              <a:solidFill>
                <a:srgbClr val="9B0000"/>
              </a:solidFill>
            </a:endParaRPr>
          </a:p>
        </p:txBody>
      </p:sp>
      <p:sp>
        <p:nvSpPr>
          <p:cNvPr id="104450" name="AutoShape 2" descr="https://sites.google.com/site/anniesdmssite/_/rsrc/1335660358226/uterine-anomalies/endo%20c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4452" name="Picture 4" descr="https://sites.google.com/site/anniesdmssite/_/rsrc/1335660358226/uterine-anomalies/endo%20ca.jpg"/>
          <p:cNvPicPr>
            <a:picLocks noChangeAspect="1" noChangeArrowheads="1"/>
          </p:cNvPicPr>
          <p:nvPr/>
        </p:nvPicPr>
        <p:blipFill>
          <a:blip r:embed="rId2" cstate="print"/>
          <a:srcRect/>
          <a:stretch>
            <a:fillRect/>
          </a:stretch>
        </p:blipFill>
        <p:spPr bwMode="auto">
          <a:xfrm>
            <a:off x="4644008" y="2204864"/>
            <a:ext cx="3838575" cy="3067050"/>
          </a:xfrm>
          <a:prstGeom prst="rect">
            <a:avLst/>
          </a:prstGeom>
          <a:noFill/>
        </p:spPr>
      </p:pic>
      <p:sp>
        <p:nvSpPr>
          <p:cNvPr id="104454" name="AutoShape 6" descr="https://upload.wikimedia.org/wikipedia/commons/thumb/9/9b/Blausen_0348_EndometrialCancer.png/230px-Blausen_0348_EndometrialCancer.png"/>
          <p:cNvSpPr>
            <a:spLocks noChangeAspect="1" noChangeArrowheads="1"/>
          </p:cNvSpPr>
          <p:nvPr/>
        </p:nvSpPr>
        <p:spPr bwMode="auto">
          <a:xfrm>
            <a:off x="155575" y="-784225"/>
            <a:ext cx="2190750" cy="1647825"/>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 name="5 - TextBox"/>
          <p:cNvSpPr txBox="1"/>
          <p:nvPr/>
        </p:nvSpPr>
        <p:spPr>
          <a:xfrm>
            <a:off x="4788024" y="1556792"/>
            <a:ext cx="4248472" cy="461665"/>
          </a:xfrm>
          <a:prstGeom prst="rect">
            <a:avLst/>
          </a:prstGeom>
          <a:noFill/>
        </p:spPr>
        <p:txBody>
          <a:bodyPr wrap="square" rtlCol="0">
            <a:spAutoFit/>
          </a:bodyPr>
          <a:lstStyle/>
          <a:p>
            <a:pPr algn="ctr"/>
            <a:r>
              <a:rPr lang="el-GR" sz="2400" b="1" dirty="0" smtClean="0">
                <a:solidFill>
                  <a:srgbClr val="9B0000"/>
                </a:solidFill>
              </a:rPr>
              <a:t>Καρκίνος ενδομητρίου μήτρας</a:t>
            </a:r>
            <a:endParaRPr lang="el-GR" sz="2400" b="1" dirty="0">
              <a:solidFill>
                <a:srgbClr val="9B0000"/>
              </a:solidFill>
            </a:endParaRPr>
          </a:p>
        </p:txBody>
      </p:sp>
      <p:sp>
        <p:nvSpPr>
          <p:cNvPr id="7" name="6 - TextBox"/>
          <p:cNvSpPr txBox="1"/>
          <p:nvPr/>
        </p:nvSpPr>
        <p:spPr>
          <a:xfrm>
            <a:off x="4932040" y="5373216"/>
            <a:ext cx="4032448" cy="923330"/>
          </a:xfrm>
          <a:prstGeom prst="rect">
            <a:avLst/>
          </a:prstGeom>
          <a:noFill/>
        </p:spPr>
        <p:txBody>
          <a:bodyPr wrap="square" rtlCol="0">
            <a:spAutoFit/>
          </a:bodyPr>
          <a:lstStyle/>
          <a:p>
            <a:r>
              <a:rPr lang="el-GR" dirty="0" smtClean="0"/>
              <a:t>Εμφανίζεται συνήθως μετά την εμμηνόπαυση και σχετίζεται με μεγάλη παραγωγή οιστρογόνων.</a:t>
            </a:r>
            <a:endParaRPr lang="el-GR" dirty="0"/>
          </a:p>
        </p:txBody>
      </p:sp>
      <p:sp>
        <p:nvSpPr>
          <p:cNvPr id="8" name="7 - TextBox"/>
          <p:cNvSpPr txBox="1"/>
          <p:nvPr/>
        </p:nvSpPr>
        <p:spPr>
          <a:xfrm>
            <a:off x="323528" y="1628800"/>
            <a:ext cx="4248472" cy="461665"/>
          </a:xfrm>
          <a:prstGeom prst="rect">
            <a:avLst/>
          </a:prstGeom>
          <a:noFill/>
        </p:spPr>
        <p:txBody>
          <a:bodyPr wrap="square" rtlCol="0">
            <a:spAutoFit/>
          </a:bodyPr>
          <a:lstStyle/>
          <a:p>
            <a:pPr algn="ctr"/>
            <a:r>
              <a:rPr lang="el-GR" sz="2400" b="1" dirty="0" smtClean="0">
                <a:solidFill>
                  <a:srgbClr val="9B0000"/>
                </a:solidFill>
              </a:rPr>
              <a:t>Καρκίνος τραχήλου μήτρας</a:t>
            </a:r>
            <a:endParaRPr lang="el-GR" sz="2400" b="1" dirty="0">
              <a:solidFill>
                <a:srgbClr val="9B0000"/>
              </a:solidFill>
            </a:endParaRPr>
          </a:p>
        </p:txBody>
      </p:sp>
      <p:sp>
        <p:nvSpPr>
          <p:cNvPr id="9" name="8 - Ορθογώνιο"/>
          <p:cNvSpPr/>
          <p:nvPr/>
        </p:nvSpPr>
        <p:spPr>
          <a:xfrm>
            <a:off x="323528" y="2204864"/>
            <a:ext cx="4572000" cy="2893100"/>
          </a:xfrm>
          <a:prstGeom prst="rect">
            <a:avLst/>
          </a:prstGeom>
        </p:spPr>
        <p:txBody>
          <a:bodyPr>
            <a:spAutoFit/>
          </a:bodyPr>
          <a:lstStyle/>
          <a:p>
            <a:pPr>
              <a:spcAft>
                <a:spcPts val="1200"/>
              </a:spcAft>
            </a:pPr>
            <a:r>
              <a:rPr lang="el-GR" dirty="0" smtClean="0"/>
              <a:t>Ο καρκίνος του τραχήλου της μήτρας (είναι ο δεύτερος συχνότερος καρκίνος των γυναικείων γενετικών οργάνων μετά από τον καρκίνο της ωοθήκης. </a:t>
            </a:r>
          </a:p>
          <a:p>
            <a:pPr>
              <a:spcAft>
                <a:spcPts val="1200"/>
              </a:spcAft>
            </a:pPr>
            <a:r>
              <a:rPr lang="el-GR" dirty="0" smtClean="0"/>
              <a:t>Σήμερα προλαμβάνεται αποτελεσματικά με το τεστ ΠΑΠ.</a:t>
            </a:r>
          </a:p>
          <a:p>
            <a:pPr>
              <a:spcAft>
                <a:spcPts val="1200"/>
              </a:spcAft>
            </a:pPr>
            <a:r>
              <a:rPr lang="el-GR" dirty="0" smtClean="0"/>
              <a:t>Μετά από αυτόν ακολουθεί ο καρκίνος του ενδομητρίου που έχει λίγο χαμηλότερη συχνότητα.</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9B0000"/>
                </a:solidFill>
              </a:rPr>
              <a:t>Η ωοθηκική ανεπάρκεια</a:t>
            </a:r>
            <a:endParaRPr lang="el-GR" sz="4000" b="1" dirty="0">
              <a:solidFill>
                <a:srgbClr val="9B0000"/>
              </a:solidFill>
            </a:endParaRPr>
          </a:p>
        </p:txBody>
      </p:sp>
      <p:sp>
        <p:nvSpPr>
          <p:cNvPr id="3" name="2 - Θέση περιεχομένου"/>
          <p:cNvSpPr>
            <a:spLocks noGrp="1"/>
          </p:cNvSpPr>
          <p:nvPr>
            <p:ph idx="1"/>
          </p:nvPr>
        </p:nvSpPr>
        <p:spPr>
          <a:xfrm>
            <a:off x="539552" y="1412776"/>
            <a:ext cx="8229600" cy="4525963"/>
          </a:xfrm>
        </p:spPr>
        <p:txBody>
          <a:bodyPr>
            <a:normAutofit/>
          </a:bodyPr>
          <a:lstStyle/>
          <a:p>
            <a:pPr marL="0" indent="0">
              <a:buNone/>
            </a:pPr>
            <a:r>
              <a:rPr lang="el-GR" sz="2400" dirty="0" smtClean="0"/>
              <a:t>Πρόκειται για την ανεπάρκεια των ωοθηκών να παράγουν καλής ποιότητας ωάρια όταν η γυναίκα έχει περίοδο. </a:t>
            </a:r>
          </a:p>
          <a:p>
            <a:pPr marL="0" indent="0">
              <a:buNone/>
            </a:pPr>
            <a:r>
              <a:rPr lang="el-GR" sz="2400" dirty="0" smtClean="0"/>
              <a:t>Μία γυναίκα μπορεί να πάψει να παράγει καλής ποιότητας ωάρια (στάδιο </a:t>
            </a:r>
            <a:r>
              <a:rPr lang="el-GR" sz="2400" dirty="0" err="1" smtClean="0"/>
              <a:t>προεμμηνόπαυσης</a:t>
            </a:r>
            <a:r>
              <a:rPr lang="el-GR" sz="2400" dirty="0" smtClean="0"/>
              <a:t>) ακόμα και </a:t>
            </a:r>
            <a:r>
              <a:rPr lang="el-GR" sz="2400" b="1" dirty="0" smtClean="0">
                <a:solidFill>
                  <a:srgbClr val="9B0000"/>
                </a:solidFill>
              </a:rPr>
              <a:t>πάνω από 10 χρόνια πριν την εμμηνόπαυση</a:t>
            </a:r>
            <a:r>
              <a:rPr lang="el-GR" sz="2400" dirty="0" smtClean="0"/>
              <a:t>.</a:t>
            </a:r>
          </a:p>
          <a:p>
            <a:pPr marL="0" indent="0">
              <a:buNone/>
            </a:pPr>
            <a:r>
              <a:rPr lang="el-GR" sz="2400" dirty="0" smtClean="0"/>
              <a:t>Συγκεκριμένα όταν έχει</a:t>
            </a:r>
            <a:r>
              <a:rPr lang="en-US" sz="2400" dirty="0" smtClean="0"/>
              <a:t> </a:t>
            </a:r>
            <a:r>
              <a:rPr lang="el-GR" sz="2400" dirty="0" smtClean="0"/>
              <a:t>την 2</a:t>
            </a:r>
            <a:r>
              <a:rPr lang="el-GR" sz="2400" baseline="30000" dirty="0" smtClean="0"/>
              <a:t>η</a:t>
            </a:r>
            <a:r>
              <a:rPr lang="el-GR" sz="2400" dirty="0" smtClean="0"/>
              <a:t> ημέρα του κύκλου</a:t>
            </a:r>
            <a:r>
              <a:rPr lang="en-US" sz="2400" dirty="0" smtClean="0"/>
              <a:t>:</a:t>
            </a:r>
          </a:p>
          <a:p>
            <a:pPr marL="0" indent="0">
              <a:buNone/>
            </a:pPr>
            <a:r>
              <a:rPr lang="el-GR" sz="2400" dirty="0" smtClean="0"/>
              <a:t>Τιμή </a:t>
            </a:r>
            <a:r>
              <a:rPr lang="en-US" sz="2400" b="1" dirty="0" smtClean="0">
                <a:solidFill>
                  <a:srgbClr val="9B0000"/>
                </a:solidFill>
              </a:rPr>
              <a:t>FSH &gt; 12 </a:t>
            </a:r>
            <a:r>
              <a:rPr lang="en-US" sz="2400" dirty="0" err="1" smtClean="0"/>
              <a:t>mU</a:t>
            </a:r>
            <a:r>
              <a:rPr lang="en-US" sz="2400" dirty="0" smtClean="0"/>
              <a:t>/</a:t>
            </a:r>
            <a:r>
              <a:rPr lang="en-US" sz="2400" dirty="0" err="1" smtClean="0"/>
              <a:t>mL</a:t>
            </a:r>
            <a:r>
              <a:rPr lang="en-US" sz="2400" dirty="0" smtClean="0"/>
              <a:t> (</a:t>
            </a:r>
            <a:r>
              <a:rPr lang="el-GR" sz="2400" dirty="0" smtClean="0"/>
              <a:t>κακής ποιότητας ωάρια)</a:t>
            </a:r>
          </a:p>
          <a:p>
            <a:pPr marL="0" indent="0">
              <a:buNone/>
            </a:pPr>
            <a:r>
              <a:rPr lang="el-GR" sz="2400" dirty="0" smtClean="0"/>
              <a:t>Τιμή </a:t>
            </a:r>
            <a:r>
              <a:rPr lang="en-US" sz="2400" b="1" dirty="0" smtClean="0">
                <a:solidFill>
                  <a:srgbClr val="9B0000"/>
                </a:solidFill>
              </a:rPr>
              <a:t>FSH &gt; 25 </a:t>
            </a:r>
            <a:r>
              <a:rPr lang="en-US" sz="2400" dirty="0" err="1" smtClean="0"/>
              <a:t>mU</a:t>
            </a:r>
            <a:r>
              <a:rPr lang="en-US" sz="2400" dirty="0" smtClean="0"/>
              <a:t>/</a:t>
            </a:r>
            <a:r>
              <a:rPr lang="en-US" sz="2400" dirty="0" err="1" smtClean="0"/>
              <a:t>mL</a:t>
            </a:r>
            <a:r>
              <a:rPr lang="en-US" sz="2400" dirty="0" smtClean="0"/>
              <a:t> (</a:t>
            </a:r>
            <a:r>
              <a:rPr lang="el-GR" sz="2400" dirty="0" smtClean="0"/>
              <a:t>μη παραγωγή ωαρίων)</a:t>
            </a:r>
          </a:p>
          <a:p>
            <a:pPr marL="0" indent="0">
              <a:buNone/>
            </a:pPr>
            <a:r>
              <a:rPr lang="el-GR" sz="2400" dirty="0" smtClean="0"/>
              <a:t>Ταυτόχρονα η </a:t>
            </a:r>
            <a:r>
              <a:rPr lang="en-US" sz="2400" dirty="0" smtClean="0"/>
              <a:t>E</a:t>
            </a:r>
            <a:r>
              <a:rPr lang="en-US" sz="2400" baseline="-25000" dirty="0" smtClean="0"/>
              <a:t>2</a:t>
            </a:r>
            <a:r>
              <a:rPr lang="en-US" sz="2400" dirty="0" smtClean="0"/>
              <a:t> &lt; 50 </a:t>
            </a:r>
            <a:r>
              <a:rPr lang="el-GR" sz="2400" dirty="0" smtClean="0"/>
              <a:t>μ</a:t>
            </a:r>
            <a:r>
              <a:rPr lang="en-US" sz="2400" dirty="0" smtClean="0"/>
              <a:t>g/</a:t>
            </a:r>
            <a:r>
              <a:rPr lang="en-US" sz="2400" dirty="0" err="1" smtClean="0"/>
              <a:t>dL</a:t>
            </a:r>
            <a:endParaRPr lang="en-US" sz="2400" dirty="0" smtClean="0"/>
          </a:p>
          <a:p>
            <a:pPr marL="0" indent="0">
              <a:buNone/>
            </a:pPr>
            <a:endParaRPr lang="el-GR" sz="2400" dirty="0" smtClean="0"/>
          </a:p>
          <a:p>
            <a:pPr marL="0" indent="0">
              <a:buNone/>
            </a:pPr>
            <a:endParaRPr lang="el-G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8075240" cy="4525963"/>
          </a:xfrm>
        </p:spPr>
        <p:txBody>
          <a:bodyPr>
            <a:normAutofit/>
          </a:bodyPr>
          <a:lstStyle/>
          <a:p>
            <a:pPr marL="0" indent="0">
              <a:buNone/>
            </a:pPr>
            <a:r>
              <a:rPr lang="el-GR" sz="2400" dirty="0" smtClean="0"/>
              <a:t>Το σύνδρομο </a:t>
            </a:r>
            <a:r>
              <a:rPr lang="en-US" sz="2400" b="1" dirty="0" smtClean="0">
                <a:solidFill>
                  <a:srgbClr val="9B0000"/>
                </a:solidFill>
              </a:rPr>
              <a:t>PCOS</a:t>
            </a:r>
            <a:r>
              <a:rPr lang="en-US" sz="2400" dirty="0" smtClean="0"/>
              <a:t> (</a:t>
            </a:r>
            <a:r>
              <a:rPr lang="en-US" sz="2400" b="1" dirty="0" err="1" smtClean="0">
                <a:solidFill>
                  <a:srgbClr val="9B0000"/>
                </a:solidFill>
              </a:rPr>
              <a:t>PolyCystic</a:t>
            </a:r>
            <a:r>
              <a:rPr lang="en-US" sz="2400" b="1" dirty="0" smtClean="0">
                <a:solidFill>
                  <a:srgbClr val="9B0000"/>
                </a:solidFill>
              </a:rPr>
              <a:t> Ovarian Syndrome</a:t>
            </a:r>
            <a:r>
              <a:rPr lang="en-US" sz="2400" dirty="0" smtClean="0"/>
              <a:t>) </a:t>
            </a:r>
            <a:r>
              <a:rPr lang="el-GR" sz="2400" dirty="0" smtClean="0"/>
              <a:t>αφορά την ταυτόχρονη ωρίμανση υπερβολικά μεγάλου αριθμού </a:t>
            </a:r>
            <a:r>
              <a:rPr lang="el-GR" sz="2400" dirty="0" err="1" smtClean="0"/>
              <a:t>ωοθηλακίων</a:t>
            </a:r>
            <a:r>
              <a:rPr lang="el-GR" sz="2400" dirty="0" smtClean="0"/>
              <a:t>. </a:t>
            </a:r>
          </a:p>
        </p:txBody>
      </p:sp>
      <p:sp>
        <p:nvSpPr>
          <p:cNvPr id="4" name="Τίτλος 1"/>
          <p:cNvSpPr>
            <a:spLocks noGrp="1"/>
          </p:cNvSpPr>
          <p:nvPr>
            <p:ph type="title"/>
          </p:nvPr>
        </p:nvSpPr>
        <p:spPr/>
        <p:txBody>
          <a:bodyPr>
            <a:noAutofit/>
          </a:bodyPr>
          <a:lstStyle/>
          <a:p>
            <a:r>
              <a:rPr lang="el-GR" sz="4000" b="1" dirty="0" smtClean="0">
                <a:solidFill>
                  <a:srgbClr val="9B0000"/>
                </a:solidFill>
              </a:rPr>
              <a:t>Σύνδρομο </a:t>
            </a:r>
            <a:r>
              <a:rPr lang="el-GR" sz="4000" b="1" dirty="0" err="1" smtClean="0">
                <a:solidFill>
                  <a:srgbClr val="9B0000"/>
                </a:solidFill>
              </a:rPr>
              <a:t>πολυκυστικών</a:t>
            </a:r>
            <a:r>
              <a:rPr lang="el-GR" sz="4000" b="1" dirty="0" smtClean="0">
                <a:solidFill>
                  <a:srgbClr val="9B0000"/>
                </a:solidFill>
              </a:rPr>
              <a:t> ωοθηκών</a:t>
            </a:r>
            <a:br>
              <a:rPr lang="el-GR" sz="4000" b="1" dirty="0" smtClean="0">
                <a:solidFill>
                  <a:srgbClr val="9B0000"/>
                </a:solidFill>
              </a:rPr>
            </a:br>
            <a:r>
              <a:rPr lang="el-GR" sz="4000" b="1" dirty="0" smtClean="0">
                <a:solidFill>
                  <a:srgbClr val="9B0000"/>
                </a:solidFill>
              </a:rPr>
              <a:t> </a:t>
            </a:r>
            <a:r>
              <a:rPr lang="el-GR" sz="4000" dirty="0" smtClean="0">
                <a:solidFill>
                  <a:srgbClr val="9B0000"/>
                </a:solidFill>
              </a:rPr>
              <a:t>(1 από 4)</a:t>
            </a:r>
            <a:endParaRPr lang="el-GR" sz="4000" dirty="0">
              <a:solidFill>
                <a:srgbClr val="9B0000"/>
              </a:solidFill>
            </a:endParaRPr>
          </a:p>
        </p:txBody>
      </p:sp>
      <p:pic>
        <p:nvPicPr>
          <p:cNvPr id="29698" name="Picture 2" descr="http://www.womens-health-advice.com/assets/images/photos/pcos-picture.jpg"/>
          <p:cNvPicPr>
            <a:picLocks noChangeAspect="1" noChangeArrowheads="1"/>
          </p:cNvPicPr>
          <p:nvPr/>
        </p:nvPicPr>
        <p:blipFill>
          <a:blip r:embed="rId2" cstate="print"/>
          <a:srcRect/>
          <a:stretch>
            <a:fillRect/>
          </a:stretch>
        </p:blipFill>
        <p:spPr bwMode="auto">
          <a:xfrm>
            <a:off x="1907704" y="3140968"/>
            <a:ext cx="5040560" cy="303712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9B0000"/>
                </a:solidFill>
              </a:rPr>
              <a:t>Σύνδρομο </a:t>
            </a:r>
            <a:r>
              <a:rPr lang="el-GR" b="1" dirty="0" err="1" smtClean="0">
                <a:solidFill>
                  <a:srgbClr val="9B0000"/>
                </a:solidFill>
              </a:rPr>
              <a:t>πολυκυστικών</a:t>
            </a:r>
            <a:r>
              <a:rPr lang="el-GR" b="1" dirty="0" smtClean="0">
                <a:solidFill>
                  <a:srgbClr val="9B0000"/>
                </a:solidFill>
              </a:rPr>
              <a:t> ωοθηκών</a:t>
            </a:r>
            <a:br>
              <a:rPr lang="el-GR" b="1" dirty="0" smtClean="0">
                <a:solidFill>
                  <a:srgbClr val="9B0000"/>
                </a:solidFill>
              </a:rPr>
            </a:br>
            <a:r>
              <a:rPr lang="el-GR" b="1" dirty="0" smtClean="0">
                <a:solidFill>
                  <a:srgbClr val="9B0000"/>
                </a:solidFill>
              </a:rPr>
              <a:t> </a:t>
            </a:r>
            <a:r>
              <a:rPr lang="el-GR" dirty="0" smtClean="0">
                <a:solidFill>
                  <a:srgbClr val="9B0000"/>
                </a:solidFill>
              </a:rPr>
              <a:t>(</a:t>
            </a:r>
            <a:r>
              <a:rPr lang="en-US" dirty="0" smtClean="0">
                <a:solidFill>
                  <a:srgbClr val="9B0000"/>
                </a:solidFill>
              </a:rPr>
              <a:t>2</a:t>
            </a:r>
            <a:r>
              <a:rPr lang="el-GR" dirty="0" smtClean="0">
                <a:solidFill>
                  <a:srgbClr val="9B0000"/>
                </a:solidFill>
              </a:rPr>
              <a:t> από 4)</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sz="2600" dirty="0" smtClean="0"/>
              <a:t>Αποτελεί την </a:t>
            </a:r>
            <a:r>
              <a:rPr lang="el-GR" sz="2600" b="1" dirty="0" smtClean="0">
                <a:solidFill>
                  <a:srgbClr val="9B0000"/>
                </a:solidFill>
              </a:rPr>
              <a:t>πιο συχνή αιτία </a:t>
            </a:r>
            <a:r>
              <a:rPr lang="el-GR" sz="2600" b="1" dirty="0" err="1" smtClean="0">
                <a:solidFill>
                  <a:srgbClr val="9B0000"/>
                </a:solidFill>
              </a:rPr>
              <a:t>υπογονιμότητας</a:t>
            </a:r>
            <a:r>
              <a:rPr lang="el-GR" sz="2600" b="1" dirty="0" smtClean="0">
                <a:solidFill>
                  <a:srgbClr val="9B0000"/>
                </a:solidFill>
              </a:rPr>
              <a:t> </a:t>
            </a:r>
            <a:r>
              <a:rPr lang="el-GR" sz="2600" dirty="0" smtClean="0"/>
              <a:t>στην γυναίκα</a:t>
            </a:r>
            <a:r>
              <a:rPr lang="en-US" sz="2600" dirty="0" smtClean="0"/>
              <a:t> (20%)</a:t>
            </a:r>
            <a:r>
              <a:rPr lang="el-GR" sz="2600" dirty="0" smtClean="0"/>
              <a:t>.</a:t>
            </a:r>
            <a:endParaRPr lang="en-US" sz="2600" dirty="0" smtClean="0"/>
          </a:p>
          <a:p>
            <a:pPr marL="0" indent="0">
              <a:buNone/>
            </a:pPr>
            <a:r>
              <a:rPr lang="el-GR" sz="2600" dirty="0" smtClean="0"/>
              <a:t>Ως νόσος </a:t>
            </a:r>
            <a:r>
              <a:rPr lang="el-GR" sz="2600" dirty="0" smtClean="0">
                <a:solidFill>
                  <a:srgbClr val="9B0000"/>
                </a:solidFill>
              </a:rPr>
              <a:t>εμφανίζεται στο 70% των γυναικών </a:t>
            </a:r>
            <a:r>
              <a:rPr lang="el-GR" sz="2600" dirty="0" smtClean="0"/>
              <a:t>αλλά δεν υπάρχουν πάντα συμπτώματα.</a:t>
            </a:r>
            <a:endParaRPr lang="en-US" sz="2600" dirty="0" smtClean="0"/>
          </a:p>
          <a:p>
            <a:pPr marL="0" indent="0">
              <a:buNone/>
            </a:pPr>
            <a:r>
              <a:rPr lang="el-GR" sz="2600" b="1" dirty="0" smtClean="0">
                <a:solidFill>
                  <a:srgbClr val="9B0000"/>
                </a:solidFill>
              </a:rPr>
              <a:t>Δεν γνωρίζουμε τα αίτια του</a:t>
            </a:r>
            <a:r>
              <a:rPr lang="el-GR" sz="2600" dirty="0" smtClean="0"/>
              <a:t>. Μπορεί να συνδέεται με δυσλειτουργία του υποθαλάμου ή της υπόφυσης, ή με δυσλειτουργία της ωοθήκης ή και των επινεφριδίων. Υπάρχουν επίσης ενδείξεις για εμπλοκή ενός ή περισσότερων γονιδίων δηλαδή μπορεί το νόσημα να είναι  γενετικά μεταδιδόμενο.</a:t>
            </a:r>
          </a:p>
          <a:p>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9B0000"/>
                </a:solidFill>
              </a:rPr>
              <a:t>Σύνδρομο </a:t>
            </a:r>
            <a:r>
              <a:rPr lang="el-GR" b="1" dirty="0" err="1" smtClean="0">
                <a:solidFill>
                  <a:srgbClr val="9B0000"/>
                </a:solidFill>
              </a:rPr>
              <a:t>πολυκυστικών</a:t>
            </a:r>
            <a:r>
              <a:rPr lang="el-GR" b="1" dirty="0" smtClean="0">
                <a:solidFill>
                  <a:srgbClr val="9B0000"/>
                </a:solidFill>
              </a:rPr>
              <a:t> ωοθηκών</a:t>
            </a:r>
            <a:br>
              <a:rPr lang="el-GR" b="1" dirty="0" smtClean="0">
                <a:solidFill>
                  <a:srgbClr val="9B0000"/>
                </a:solidFill>
              </a:rPr>
            </a:br>
            <a:r>
              <a:rPr lang="el-GR" b="1" dirty="0" smtClean="0">
                <a:solidFill>
                  <a:srgbClr val="9B0000"/>
                </a:solidFill>
              </a:rPr>
              <a:t> </a:t>
            </a:r>
            <a:r>
              <a:rPr lang="el-GR" dirty="0" smtClean="0">
                <a:solidFill>
                  <a:srgbClr val="9B0000"/>
                </a:solidFill>
              </a:rPr>
              <a:t>(3 από 4)</a:t>
            </a:r>
            <a:endParaRPr lang="el-GR" dirty="0"/>
          </a:p>
        </p:txBody>
      </p:sp>
      <p:sp>
        <p:nvSpPr>
          <p:cNvPr id="3" name="2 - Θέση περιεχομένου"/>
          <p:cNvSpPr>
            <a:spLocks noGrp="1"/>
          </p:cNvSpPr>
          <p:nvPr>
            <p:ph idx="1"/>
          </p:nvPr>
        </p:nvSpPr>
        <p:spPr>
          <a:xfrm>
            <a:off x="251520" y="1600201"/>
            <a:ext cx="8640960" cy="3052936"/>
          </a:xfrm>
        </p:spPr>
        <p:txBody>
          <a:bodyPr>
            <a:noAutofit/>
          </a:bodyPr>
          <a:lstStyle/>
          <a:p>
            <a:pPr marL="0" indent="0">
              <a:buNone/>
            </a:pPr>
            <a:r>
              <a:rPr lang="el-GR" sz="2500" dirty="0" smtClean="0"/>
              <a:t>Το σύνδρομο καλύπτει ευρύ φάσμα συμπτωμάτων: </a:t>
            </a:r>
          </a:p>
          <a:p>
            <a:pPr marL="447675" indent="-179388"/>
            <a:r>
              <a:rPr lang="el-GR" sz="2500" dirty="0" smtClean="0"/>
              <a:t>στο ένα άκρο του φάσματος βρίσκονται γυναίκες με </a:t>
            </a:r>
            <a:r>
              <a:rPr lang="el-GR" sz="2500" b="1" dirty="0" smtClean="0">
                <a:solidFill>
                  <a:srgbClr val="9B0000"/>
                </a:solidFill>
              </a:rPr>
              <a:t>φυσιολογικό κύκλο </a:t>
            </a:r>
            <a:r>
              <a:rPr lang="el-GR" sz="2500" dirty="0" smtClean="0"/>
              <a:t>και </a:t>
            </a:r>
            <a:r>
              <a:rPr lang="el-GR" sz="2500" dirty="0" err="1" smtClean="0"/>
              <a:t>πολυκυστική</a:t>
            </a:r>
            <a:r>
              <a:rPr lang="el-GR" sz="2500" dirty="0" smtClean="0"/>
              <a:t> εμφάνιση των ωοθηκών στο κολπικό υπερηχογράφημα, </a:t>
            </a:r>
          </a:p>
          <a:p>
            <a:pPr marL="447675" indent="-179388"/>
            <a:r>
              <a:rPr lang="el-GR" sz="2500" dirty="0" smtClean="0"/>
              <a:t>στο άλλο άκρο του φάσματος βρίσκονται γυναίκες με </a:t>
            </a:r>
            <a:r>
              <a:rPr lang="el-GR" sz="2500" b="1" dirty="0" err="1" smtClean="0">
                <a:solidFill>
                  <a:srgbClr val="9B0000"/>
                </a:solidFill>
              </a:rPr>
              <a:t>αραιομηνόρροια</a:t>
            </a:r>
            <a:r>
              <a:rPr lang="el-GR" sz="2500" dirty="0" smtClean="0"/>
              <a:t> (κύκλους 3-6 μηνών), υπερτρίχωση, </a:t>
            </a:r>
            <a:r>
              <a:rPr lang="el-GR" sz="2500" dirty="0" err="1" smtClean="0"/>
              <a:t>υπογονιμότητα</a:t>
            </a:r>
            <a:r>
              <a:rPr lang="el-GR" sz="2500" dirty="0" smtClean="0"/>
              <a:t> και παχυσαρκία. </a:t>
            </a:r>
          </a:p>
          <a:p>
            <a:pPr marL="0" indent="0">
              <a:buNone/>
            </a:pPr>
            <a:r>
              <a:rPr lang="el-GR" sz="2500" dirty="0" smtClean="0"/>
              <a:t>Τα τελευταία χρόνια απεδείχθη σαφώς ότι το σύνδρομο συνοδεύεται από χαρακτηριστικές μεταβολικές διαταραχές όπως </a:t>
            </a:r>
            <a:r>
              <a:rPr lang="el-GR" sz="2500" dirty="0" err="1" smtClean="0"/>
              <a:t>υπερινσουλιναιμία</a:t>
            </a:r>
            <a:r>
              <a:rPr lang="el-GR" sz="2500" dirty="0" smtClean="0"/>
              <a:t>, αντίσταση στην ινσουλίνη και </a:t>
            </a:r>
            <a:r>
              <a:rPr lang="el-GR" sz="2500" dirty="0" err="1" smtClean="0"/>
              <a:t>δυσλιπιδαιμία.Τα</a:t>
            </a:r>
            <a:r>
              <a:rPr lang="el-GR" sz="2500" dirty="0" smtClean="0"/>
              <a:t> συμπτώματα του συνδρόμου </a:t>
            </a:r>
            <a:r>
              <a:rPr lang="el-GR" sz="2500" dirty="0" err="1" smtClean="0"/>
              <a:t>πολυκυστικών</a:t>
            </a:r>
            <a:r>
              <a:rPr lang="el-GR" sz="2500" dirty="0" smtClean="0"/>
              <a:t> ωοθηκών συνήθως πρωτοεμφανίζονται στην </a:t>
            </a:r>
            <a:r>
              <a:rPr lang="el-GR" sz="2500" b="1" dirty="0" smtClean="0">
                <a:solidFill>
                  <a:srgbClr val="9B0000"/>
                </a:solidFill>
              </a:rPr>
              <a:t>ήβη</a:t>
            </a:r>
            <a:r>
              <a:rPr lang="el-GR" sz="2500" dirty="0" smtClean="0"/>
              <a:t>. </a:t>
            </a:r>
            <a:endParaRPr lang="el-GR" sz="25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9B0000"/>
                </a:solidFill>
              </a:rPr>
              <a:t>Σύνδρομο </a:t>
            </a:r>
            <a:r>
              <a:rPr lang="el-GR" b="1" dirty="0" err="1" smtClean="0">
                <a:solidFill>
                  <a:srgbClr val="9B0000"/>
                </a:solidFill>
              </a:rPr>
              <a:t>πολυκυστικών</a:t>
            </a:r>
            <a:r>
              <a:rPr lang="el-GR" b="1" dirty="0" smtClean="0">
                <a:solidFill>
                  <a:srgbClr val="9B0000"/>
                </a:solidFill>
              </a:rPr>
              <a:t> ωοθηκών</a:t>
            </a:r>
            <a:br>
              <a:rPr lang="el-GR" b="1" dirty="0" smtClean="0">
                <a:solidFill>
                  <a:srgbClr val="9B0000"/>
                </a:solidFill>
              </a:rPr>
            </a:br>
            <a:r>
              <a:rPr lang="el-GR" b="1" dirty="0" smtClean="0">
                <a:solidFill>
                  <a:srgbClr val="9B0000"/>
                </a:solidFill>
              </a:rPr>
              <a:t> </a:t>
            </a:r>
            <a:r>
              <a:rPr lang="el-GR" dirty="0" smtClean="0">
                <a:solidFill>
                  <a:srgbClr val="9B0000"/>
                </a:solidFill>
              </a:rPr>
              <a:t>(4</a:t>
            </a:r>
            <a:r>
              <a:rPr lang="en-US" dirty="0" smtClean="0">
                <a:solidFill>
                  <a:srgbClr val="9B0000"/>
                </a:solidFill>
              </a:rPr>
              <a:t> </a:t>
            </a:r>
            <a:r>
              <a:rPr lang="el-GR" dirty="0" smtClean="0">
                <a:solidFill>
                  <a:srgbClr val="9B0000"/>
                </a:solidFill>
              </a:rPr>
              <a:t>από 5)</a:t>
            </a:r>
            <a:endParaRPr lang="el-GR" dirty="0"/>
          </a:p>
        </p:txBody>
      </p:sp>
      <p:sp>
        <p:nvSpPr>
          <p:cNvPr id="3" name="2 - Θέση περιεχομένου"/>
          <p:cNvSpPr>
            <a:spLocks noGrp="1"/>
          </p:cNvSpPr>
          <p:nvPr>
            <p:ph idx="1"/>
          </p:nvPr>
        </p:nvSpPr>
        <p:spPr>
          <a:xfrm>
            <a:off x="467544" y="1556792"/>
            <a:ext cx="8229600" cy="4525963"/>
          </a:xfrm>
        </p:spPr>
        <p:txBody>
          <a:bodyPr/>
          <a:lstStyle/>
          <a:p>
            <a:pPr marL="0" indent="0" algn="just">
              <a:buNone/>
            </a:pPr>
            <a:r>
              <a:rPr lang="el-GR" sz="2400" dirty="0" smtClean="0"/>
              <a:t>Για να τεθεί η διάγνωση του </a:t>
            </a:r>
            <a:r>
              <a:rPr lang="en-US" sz="2400" b="1" dirty="0" smtClean="0">
                <a:solidFill>
                  <a:srgbClr val="9B0000"/>
                </a:solidFill>
              </a:rPr>
              <a:t>PCOS</a:t>
            </a:r>
            <a:r>
              <a:rPr lang="en-US" sz="2400" dirty="0" smtClean="0"/>
              <a:t> </a:t>
            </a:r>
            <a:r>
              <a:rPr lang="el-GR" sz="2400" dirty="0" smtClean="0"/>
              <a:t>θα πρέπει να ισχύουν </a:t>
            </a:r>
            <a:r>
              <a:rPr lang="el-GR" sz="2400" dirty="0" smtClean="0">
                <a:solidFill>
                  <a:srgbClr val="9B0000"/>
                </a:solidFill>
              </a:rPr>
              <a:t>δύο από τα τρία </a:t>
            </a:r>
            <a:r>
              <a:rPr lang="el-GR" sz="2400" dirty="0" smtClean="0"/>
              <a:t>παρακάτω </a:t>
            </a:r>
            <a:r>
              <a:rPr lang="el-GR" sz="2400" dirty="0" smtClean="0">
                <a:solidFill>
                  <a:srgbClr val="9B0000"/>
                </a:solidFill>
              </a:rPr>
              <a:t>συμπτώματα</a:t>
            </a:r>
            <a:r>
              <a:rPr lang="en-US" sz="2400" dirty="0" smtClean="0"/>
              <a:t>:</a:t>
            </a:r>
          </a:p>
          <a:p>
            <a:r>
              <a:rPr lang="en-US" sz="2400" dirty="0" smtClean="0"/>
              <a:t>A</a:t>
            </a:r>
            <a:r>
              <a:rPr lang="el-GR" sz="2400" dirty="0" err="1" smtClean="0"/>
              <a:t>νωοθυλακιορρηξία</a:t>
            </a:r>
            <a:r>
              <a:rPr lang="el-GR" sz="2400" dirty="0" smtClean="0"/>
              <a:t> ή </a:t>
            </a:r>
            <a:r>
              <a:rPr lang="el-GR" sz="2400" dirty="0" err="1" smtClean="0"/>
              <a:t>αραιωοθυλακιορρηξία</a:t>
            </a:r>
            <a:r>
              <a:rPr lang="el-GR" sz="2400" dirty="0" smtClean="0"/>
              <a:t>,</a:t>
            </a:r>
          </a:p>
          <a:p>
            <a:r>
              <a:rPr lang="el-GR" sz="2400" dirty="0" smtClean="0"/>
              <a:t>κλινικά συμπτώματα ή εργαστηριακά ευρήματα </a:t>
            </a:r>
            <a:r>
              <a:rPr lang="el-GR" sz="2400" dirty="0" err="1" smtClean="0"/>
              <a:t>υπερανδρογοναιμίας</a:t>
            </a:r>
            <a:r>
              <a:rPr lang="el-GR" sz="2400" dirty="0" smtClean="0"/>
              <a:t>,</a:t>
            </a:r>
          </a:p>
          <a:p>
            <a:r>
              <a:rPr lang="el-GR" sz="2400" dirty="0" err="1" smtClean="0"/>
              <a:t>πολυκυστική</a:t>
            </a:r>
            <a:r>
              <a:rPr lang="el-GR" sz="2400" dirty="0" smtClean="0"/>
              <a:t> </a:t>
            </a:r>
            <a:r>
              <a:rPr lang="el-GR" sz="2400" dirty="0" err="1" smtClean="0"/>
              <a:t>υπερηχογραφική</a:t>
            </a:r>
            <a:r>
              <a:rPr lang="el-GR" sz="2400" dirty="0" smtClean="0"/>
              <a:t> εμφάνιση των ωοθηκών</a:t>
            </a:r>
            <a:r>
              <a:rPr lang="el-GR" sz="2600" dirty="0" smtClean="0"/>
              <a:t>.</a:t>
            </a:r>
            <a:endParaRPr lang="el-GR" dirty="0"/>
          </a:p>
        </p:txBody>
      </p:sp>
      <p:pic>
        <p:nvPicPr>
          <p:cNvPr id="1026" name="Picture 2" descr="http://www.womens-health-advice.com/assets/images/photos/pcos-swollen-ovary.jpg"/>
          <p:cNvPicPr>
            <a:picLocks noChangeAspect="1" noChangeArrowheads="1"/>
          </p:cNvPicPr>
          <p:nvPr/>
        </p:nvPicPr>
        <p:blipFill>
          <a:blip r:embed="rId2" cstate="print"/>
          <a:srcRect/>
          <a:stretch>
            <a:fillRect/>
          </a:stretch>
        </p:blipFill>
        <p:spPr bwMode="auto">
          <a:xfrm>
            <a:off x="3275856" y="4149080"/>
            <a:ext cx="2759968" cy="2069977"/>
          </a:xfrm>
          <a:prstGeom prst="rect">
            <a:avLst/>
          </a:prstGeom>
          <a:noFill/>
        </p:spPr>
      </p:pic>
      <p:sp>
        <p:nvSpPr>
          <p:cNvPr id="5" name="4 - Ορθογώνιο"/>
          <p:cNvSpPr/>
          <p:nvPr/>
        </p:nvSpPr>
        <p:spPr>
          <a:xfrm>
            <a:off x="2411760" y="6309320"/>
            <a:ext cx="4572000" cy="307777"/>
          </a:xfrm>
          <a:prstGeom prst="rect">
            <a:avLst/>
          </a:prstGeom>
        </p:spPr>
        <p:txBody>
          <a:bodyPr>
            <a:spAutoFit/>
          </a:bodyPr>
          <a:lstStyle/>
          <a:p>
            <a:r>
              <a:rPr lang="en-US" sz="1400" dirty="0" smtClean="0"/>
              <a:t>http://www.womens-health-advice.com/photos/pcos.html</a:t>
            </a:r>
            <a:endParaRPr lang="el-GR"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9B0000"/>
                </a:solidFill>
              </a:rPr>
              <a:t>Σύνδρομο </a:t>
            </a:r>
            <a:r>
              <a:rPr lang="el-GR" b="1" dirty="0" err="1" smtClean="0">
                <a:solidFill>
                  <a:srgbClr val="9B0000"/>
                </a:solidFill>
              </a:rPr>
              <a:t>πολυκυστικών</a:t>
            </a:r>
            <a:r>
              <a:rPr lang="el-GR" b="1" dirty="0" smtClean="0">
                <a:solidFill>
                  <a:srgbClr val="9B0000"/>
                </a:solidFill>
              </a:rPr>
              <a:t> ωοθηκών</a:t>
            </a:r>
            <a:br>
              <a:rPr lang="el-GR" b="1" dirty="0" smtClean="0">
                <a:solidFill>
                  <a:srgbClr val="9B0000"/>
                </a:solidFill>
              </a:rPr>
            </a:br>
            <a:r>
              <a:rPr lang="el-GR" b="1" dirty="0" smtClean="0">
                <a:solidFill>
                  <a:srgbClr val="9B0000"/>
                </a:solidFill>
              </a:rPr>
              <a:t> </a:t>
            </a:r>
            <a:r>
              <a:rPr lang="el-GR" dirty="0" smtClean="0">
                <a:solidFill>
                  <a:srgbClr val="9B0000"/>
                </a:solidFill>
              </a:rPr>
              <a:t>(5 από 5)</a:t>
            </a:r>
            <a:endParaRPr lang="el-GR" dirty="0"/>
          </a:p>
        </p:txBody>
      </p:sp>
      <p:sp>
        <p:nvSpPr>
          <p:cNvPr id="3" name="2 - Θέση περιεχομένου"/>
          <p:cNvSpPr>
            <a:spLocks noGrp="1"/>
          </p:cNvSpPr>
          <p:nvPr>
            <p:ph idx="1"/>
          </p:nvPr>
        </p:nvSpPr>
        <p:spPr/>
        <p:txBody>
          <a:bodyPr>
            <a:normAutofit/>
          </a:bodyPr>
          <a:lstStyle/>
          <a:p>
            <a:pPr>
              <a:buNone/>
            </a:pPr>
            <a:r>
              <a:rPr lang="en-US" sz="2800" dirty="0" smtClean="0"/>
              <a:t>T</a:t>
            </a:r>
            <a:r>
              <a:rPr lang="el-GR" sz="2800" dirty="0" smtClean="0"/>
              <a:t>α εργαστηριακά ευρήματα είναι</a:t>
            </a:r>
            <a:r>
              <a:rPr lang="en-US" sz="2800" dirty="0" smtClean="0"/>
              <a:t>:</a:t>
            </a:r>
            <a:endParaRPr lang="el-GR" sz="2800" dirty="0"/>
          </a:p>
        </p:txBody>
      </p:sp>
      <p:graphicFrame>
        <p:nvGraphicFramePr>
          <p:cNvPr id="4" name="3 - Πίνακας"/>
          <p:cNvGraphicFramePr>
            <a:graphicFrameLocks noGrp="1"/>
          </p:cNvGraphicFramePr>
          <p:nvPr/>
        </p:nvGraphicFramePr>
        <p:xfrm>
          <a:off x="755576" y="2132855"/>
          <a:ext cx="6096000" cy="4117660"/>
        </p:xfrm>
        <a:graphic>
          <a:graphicData uri="http://schemas.openxmlformats.org/drawingml/2006/table">
            <a:tbl>
              <a:tblPr/>
              <a:tblGrid>
                <a:gridCol w="1224136"/>
                <a:gridCol w="4871864"/>
              </a:tblGrid>
              <a:tr h="469199">
                <a:tc>
                  <a:txBody>
                    <a:bodyPr/>
                    <a:lstStyle/>
                    <a:p>
                      <a:r>
                        <a:rPr lang="en-US" sz="2400" dirty="0"/>
                        <a:t>FSH</a:t>
                      </a:r>
                    </a:p>
                  </a:txBody>
                  <a:tcPr marL="47625" marR="47625" marT="47625" marB="47625" anchor="ctr">
                    <a:lnL>
                      <a:noFill/>
                    </a:lnL>
                    <a:lnR>
                      <a:noFill/>
                    </a:lnR>
                    <a:lnT>
                      <a:noFill/>
                    </a:lnT>
                    <a:lnB>
                      <a:noFill/>
                    </a:lnB>
                    <a:noFill/>
                  </a:tcPr>
                </a:tc>
                <a:tc>
                  <a:txBody>
                    <a:bodyPr/>
                    <a:lstStyle/>
                    <a:p>
                      <a:r>
                        <a:rPr lang="el-GR" sz="2400" dirty="0" err="1"/>
                        <a:t>κ.φ</a:t>
                      </a:r>
                      <a:r>
                        <a:rPr lang="el-GR" sz="2400" dirty="0"/>
                        <a:t>. ή ↓</a:t>
                      </a:r>
                    </a:p>
                  </a:txBody>
                  <a:tcPr marL="47625" marR="47625" marT="47625" marB="47625" anchor="ctr">
                    <a:lnL>
                      <a:noFill/>
                    </a:lnL>
                    <a:lnR>
                      <a:noFill/>
                    </a:lnR>
                    <a:lnT>
                      <a:noFill/>
                    </a:lnT>
                    <a:lnB>
                      <a:noFill/>
                    </a:lnB>
                    <a:noFill/>
                  </a:tcPr>
                </a:tc>
              </a:tr>
              <a:tr h="469199">
                <a:tc>
                  <a:txBody>
                    <a:bodyPr/>
                    <a:lstStyle/>
                    <a:p>
                      <a:r>
                        <a:rPr lang="en-US" sz="2400" dirty="0"/>
                        <a:t>LH</a:t>
                      </a:r>
                    </a:p>
                  </a:txBody>
                  <a:tcPr marL="47625" marR="47625" marT="47625" marB="47625" anchor="ctr">
                    <a:lnL>
                      <a:noFill/>
                    </a:lnL>
                    <a:lnR>
                      <a:noFill/>
                    </a:lnR>
                    <a:lnT>
                      <a:noFill/>
                    </a:lnT>
                    <a:lnB>
                      <a:noFill/>
                    </a:lnB>
                    <a:noFill/>
                  </a:tcPr>
                </a:tc>
                <a:tc>
                  <a:txBody>
                    <a:bodyPr/>
                    <a:lstStyle/>
                    <a:p>
                      <a:r>
                        <a:rPr lang="el-GR" sz="2400" dirty="0" err="1"/>
                        <a:t>κ.φ</a:t>
                      </a:r>
                      <a:r>
                        <a:rPr lang="el-GR" sz="2400" dirty="0"/>
                        <a:t>. ή ↑</a:t>
                      </a:r>
                    </a:p>
                  </a:txBody>
                  <a:tcPr marL="47625" marR="47625" marT="47625" marB="47625" anchor="ctr">
                    <a:lnL>
                      <a:noFill/>
                    </a:lnL>
                    <a:lnR>
                      <a:noFill/>
                    </a:lnR>
                    <a:lnT>
                      <a:noFill/>
                    </a:lnT>
                    <a:lnB>
                      <a:noFill/>
                    </a:lnB>
                    <a:noFill/>
                  </a:tcPr>
                </a:tc>
              </a:tr>
              <a:tr h="357747">
                <a:tc>
                  <a:txBody>
                    <a:bodyPr/>
                    <a:lstStyle/>
                    <a:p>
                      <a:r>
                        <a:rPr lang="en-US" sz="2400" dirty="0"/>
                        <a:t>FSH/LH</a:t>
                      </a:r>
                    </a:p>
                  </a:txBody>
                  <a:tcPr marL="47625" marR="47625" marT="47625" marB="47625" anchor="ctr">
                    <a:lnL>
                      <a:noFill/>
                    </a:lnL>
                    <a:lnR>
                      <a:noFill/>
                    </a:lnR>
                    <a:lnT>
                      <a:noFill/>
                    </a:lnT>
                    <a:lnB>
                      <a:noFill/>
                    </a:lnB>
                    <a:noFill/>
                  </a:tcPr>
                </a:tc>
                <a:tc>
                  <a:txBody>
                    <a:bodyPr/>
                    <a:lstStyle/>
                    <a:p>
                      <a:r>
                        <a:rPr lang="el-GR" sz="2400" dirty="0"/>
                        <a:t>↓</a:t>
                      </a:r>
                    </a:p>
                  </a:txBody>
                  <a:tcPr marL="47625" marR="47625" marT="47625" marB="47625" anchor="ctr">
                    <a:lnL>
                      <a:noFill/>
                    </a:lnL>
                    <a:lnR>
                      <a:noFill/>
                    </a:lnR>
                    <a:lnT>
                      <a:noFill/>
                    </a:lnT>
                    <a:lnB>
                      <a:noFill/>
                    </a:lnB>
                    <a:noFill/>
                  </a:tcPr>
                </a:tc>
              </a:tr>
              <a:tr h="841456">
                <a:tc>
                  <a:txBody>
                    <a:bodyPr/>
                    <a:lstStyle/>
                    <a:p>
                      <a:r>
                        <a:rPr lang="en-US" sz="2400" dirty="0"/>
                        <a:t>TESTO</a:t>
                      </a:r>
                    </a:p>
                  </a:txBody>
                  <a:tcPr marL="47625" marR="47625" marT="47625" marB="47625" anchor="ctr">
                    <a:lnL>
                      <a:noFill/>
                    </a:lnL>
                    <a:lnR>
                      <a:noFill/>
                    </a:lnR>
                    <a:lnT>
                      <a:noFill/>
                    </a:lnT>
                    <a:lnB>
                      <a:noFill/>
                    </a:lnB>
                    <a:noFill/>
                  </a:tcPr>
                </a:tc>
                <a:tc>
                  <a:txBody>
                    <a:bodyPr/>
                    <a:lstStyle/>
                    <a:p>
                      <a:r>
                        <a:rPr lang="el-GR" sz="2400" dirty="0"/>
                        <a:t>↑ ή στα ανώτερα φυσιολογικά όρια</a:t>
                      </a:r>
                    </a:p>
                  </a:txBody>
                  <a:tcPr marL="47625" marR="47625" marT="47625" marB="47625" anchor="ctr">
                    <a:lnL>
                      <a:noFill/>
                    </a:lnL>
                    <a:lnR>
                      <a:noFill/>
                    </a:lnR>
                    <a:lnT>
                      <a:noFill/>
                    </a:lnT>
                    <a:lnB>
                      <a:noFill/>
                    </a:lnB>
                    <a:noFill/>
                  </a:tcPr>
                </a:tc>
              </a:tr>
              <a:tr h="469199">
                <a:tc>
                  <a:txBody>
                    <a:bodyPr/>
                    <a:lstStyle/>
                    <a:p>
                      <a:r>
                        <a:rPr lang="en-US" sz="2400" dirty="0"/>
                        <a:t>D4-A</a:t>
                      </a:r>
                    </a:p>
                  </a:txBody>
                  <a:tcPr marL="47625" marR="47625" marT="47625" marB="47625" anchor="ctr">
                    <a:lnL>
                      <a:noFill/>
                    </a:lnL>
                    <a:lnR>
                      <a:noFill/>
                    </a:lnR>
                    <a:lnT>
                      <a:noFill/>
                    </a:lnT>
                    <a:lnB>
                      <a:noFill/>
                    </a:lnB>
                    <a:noFill/>
                  </a:tcPr>
                </a:tc>
                <a:tc>
                  <a:txBody>
                    <a:bodyPr/>
                    <a:lstStyle/>
                    <a:p>
                      <a:r>
                        <a:rPr lang="el-GR" sz="2400" dirty="0"/>
                        <a:t>↑</a:t>
                      </a:r>
                    </a:p>
                  </a:txBody>
                  <a:tcPr marL="47625" marR="47625" marT="47625" marB="47625" anchor="ctr">
                    <a:lnL>
                      <a:noFill/>
                    </a:lnL>
                    <a:lnR>
                      <a:noFill/>
                    </a:lnR>
                    <a:lnT>
                      <a:noFill/>
                    </a:lnT>
                    <a:lnB>
                      <a:noFill/>
                    </a:lnB>
                    <a:noFill/>
                  </a:tcPr>
                </a:tc>
              </a:tr>
              <a:tr h="469199">
                <a:tc>
                  <a:txBody>
                    <a:bodyPr/>
                    <a:lstStyle/>
                    <a:p>
                      <a:r>
                        <a:rPr lang="en-US" sz="2400"/>
                        <a:t>DHEA-S</a:t>
                      </a:r>
                    </a:p>
                  </a:txBody>
                  <a:tcPr marL="47625" marR="47625" marT="47625" marB="47625" anchor="ctr">
                    <a:lnL>
                      <a:noFill/>
                    </a:lnL>
                    <a:lnR>
                      <a:noFill/>
                    </a:lnR>
                    <a:lnT>
                      <a:noFill/>
                    </a:lnT>
                    <a:lnB>
                      <a:noFill/>
                    </a:lnB>
                    <a:noFill/>
                  </a:tcPr>
                </a:tc>
                <a:tc>
                  <a:txBody>
                    <a:bodyPr/>
                    <a:lstStyle/>
                    <a:p>
                      <a:r>
                        <a:rPr lang="el-GR" sz="2400" dirty="0" err="1"/>
                        <a:t>κ.φ</a:t>
                      </a:r>
                      <a:r>
                        <a:rPr lang="el-GR" sz="2400" dirty="0"/>
                        <a:t>. ή ↑</a:t>
                      </a:r>
                    </a:p>
                  </a:txBody>
                  <a:tcPr marL="47625" marR="47625" marT="47625" marB="47625" anchor="ctr">
                    <a:lnL>
                      <a:noFill/>
                    </a:lnL>
                    <a:lnR>
                      <a:noFill/>
                    </a:lnR>
                    <a:lnT>
                      <a:noFill/>
                    </a:lnT>
                    <a:lnB>
                      <a:noFill/>
                    </a:lnB>
                    <a:noFill/>
                  </a:tcPr>
                </a:tc>
              </a:tr>
              <a:tr h="469199">
                <a:tc>
                  <a:txBody>
                    <a:bodyPr/>
                    <a:lstStyle/>
                    <a:p>
                      <a:r>
                        <a:rPr lang="el-GR" sz="2400"/>
                        <a:t>Ε2</a:t>
                      </a:r>
                    </a:p>
                  </a:txBody>
                  <a:tcPr marL="47625" marR="47625" marT="47625" marB="47625" anchor="ctr">
                    <a:lnL>
                      <a:noFill/>
                    </a:lnL>
                    <a:lnR>
                      <a:noFill/>
                    </a:lnR>
                    <a:lnT>
                      <a:noFill/>
                    </a:lnT>
                    <a:lnB>
                      <a:noFill/>
                    </a:lnB>
                    <a:noFill/>
                  </a:tcPr>
                </a:tc>
                <a:tc>
                  <a:txBody>
                    <a:bodyPr/>
                    <a:lstStyle/>
                    <a:p>
                      <a:r>
                        <a:rPr lang="el-GR" sz="2400" dirty="0" err="1"/>
                        <a:t>κ.φ</a:t>
                      </a:r>
                      <a:r>
                        <a:rPr lang="el-GR" sz="2400" dirty="0"/>
                        <a:t>. ή ↓</a:t>
                      </a:r>
                    </a:p>
                  </a:txBody>
                  <a:tcPr marL="47625" marR="47625" marT="47625" marB="47625" anchor="ctr">
                    <a:lnL>
                      <a:noFill/>
                    </a:lnL>
                    <a:lnR>
                      <a:noFill/>
                    </a:lnR>
                    <a:lnT>
                      <a:noFill/>
                    </a:lnT>
                    <a:lnB>
                      <a:noFill/>
                    </a:lnB>
                    <a:noFill/>
                  </a:tcPr>
                </a:tc>
              </a:tr>
              <a:tr h="469199">
                <a:tc>
                  <a:txBody>
                    <a:bodyPr/>
                    <a:lstStyle/>
                    <a:p>
                      <a:r>
                        <a:rPr lang="en-US" sz="2400"/>
                        <a:t>SHBG</a:t>
                      </a:r>
                    </a:p>
                  </a:txBody>
                  <a:tcPr marL="47625" marR="47625" marT="47625" marB="47625" anchor="ctr">
                    <a:lnL>
                      <a:noFill/>
                    </a:lnL>
                    <a:lnR>
                      <a:noFill/>
                    </a:lnR>
                    <a:lnT>
                      <a:noFill/>
                    </a:lnT>
                    <a:lnB>
                      <a:noFill/>
                    </a:lnB>
                    <a:noFill/>
                  </a:tcPr>
                </a:tc>
                <a:tc>
                  <a:txBody>
                    <a:bodyPr/>
                    <a:lstStyle/>
                    <a:p>
                      <a:r>
                        <a:rPr lang="el-GR" sz="2400" dirty="0"/>
                        <a:t>↓</a:t>
                      </a:r>
                    </a:p>
                  </a:txBody>
                  <a:tcPr marL="47625" marR="47625" marT="47625" marB="47625" anchor="ctr">
                    <a:lnL>
                      <a:noFill/>
                    </a:lnL>
                    <a:lnR>
                      <a:noFill/>
                    </a:lnR>
                    <a:lnT>
                      <a:noFill/>
                    </a:lnT>
                    <a:lnB>
                      <a:noFill/>
                    </a:lnB>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88640"/>
            <a:ext cx="9144000" cy="908720"/>
          </a:xfrm>
        </p:spPr>
        <p:txBody>
          <a:bodyPr>
            <a:noAutofit/>
          </a:bodyPr>
          <a:lstStyle/>
          <a:p>
            <a:r>
              <a:rPr lang="el-GR" sz="4000" b="1" dirty="0" err="1" smtClean="0">
                <a:solidFill>
                  <a:srgbClr val="9B0000"/>
                </a:solidFill>
              </a:rPr>
              <a:t>Υπερανδρογοναιμία</a:t>
            </a:r>
            <a:r>
              <a:rPr lang="el-GR" sz="4000" b="1" dirty="0" smtClean="0">
                <a:solidFill>
                  <a:srgbClr val="9B0000"/>
                </a:solidFill>
              </a:rPr>
              <a:t> </a:t>
            </a:r>
            <a:r>
              <a:rPr lang="el-GR" sz="4000" dirty="0" smtClean="0">
                <a:solidFill>
                  <a:srgbClr val="9B0000"/>
                </a:solidFill>
              </a:rPr>
              <a:t>(1 από 4)</a:t>
            </a:r>
            <a:endParaRPr lang="el-GR" sz="4000" dirty="0">
              <a:solidFill>
                <a:srgbClr val="9B0000"/>
              </a:solidFill>
            </a:endParaRPr>
          </a:p>
        </p:txBody>
      </p:sp>
      <p:sp>
        <p:nvSpPr>
          <p:cNvPr id="3" name="2 - Θέση περιεχομένου"/>
          <p:cNvSpPr>
            <a:spLocks noGrp="1"/>
          </p:cNvSpPr>
          <p:nvPr>
            <p:ph idx="1"/>
          </p:nvPr>
        </p:nvSpPr>
        <p:spPr>
          <a:xfrm>
            <a:off x="395536" y="1340768"/>
            <a:ext cx="8064896" cy="4525963"/>
          </a:xfrm>
        </p:spPr>
        <p:txBody>
          <a:bodyPr>
            <a:noAutofit/>
          </a:bodyPr>
          <a:lstStyle/>
          <a:p>
            <a:pPr algn="just"/>
            <a:r>
              <a:rPr lang="el-GR" sz="2400" dirty="0" smtClean="0"/>
              <a:t>Η </a:t>
            </a:r>
            <a:r>
              <a:rPr lang="el-GR" sz="2400" dirty="0"/>
              <a:t>υπερανδρογοναιμία αποτελεί τη </a:t>
            </a:r>
            <a:r>
              <a:rPr lang="el-GR" sz="2400" b="1" dirty="0">
                <a:solidFill>
                  <a:srgbClr val="9B0000"/>
                </a:solidFill>
              </a:rPr>
              <a:t>συχνότερη ορμονική διαταραχή</a:t>
            </a:r>
            <a:r>
              <a:rPr lang="el-GR" sz="2400" dirty="0"/>
              <a:t> στις γυναίκες με υπογονιμότητα.   </a:t>
            </a:r>
          </a:p>
          <a:p>
            <a:pPr algn="just"/>
            <a:r>
              <a:rPr lang="el-GR" sz="2400" dirty="0"/>
              <a:t>Στις περισσότερες υπερανδρογοναιμικές γυναίκες η διαταραχή εμφανίζεται κατά την </a:t>
            </a:r>
            <a:r>
              <a:rPr lang="el-GR" sz="2400" b="1" dirty="0">
                <a:solidFill>
                  <a:srgbClr val="9B0000"/>
                </a:solidFill>
              </a:rPr>
              <a:t>εφηβεία</a:t>
            </a:r>
            <a:r>
              <a:rPr lang="el-GR" sz="2400" dirty="0"/>
              <a:t> και τα επίπεδα των ανδρογόνων παρουσιάζουν αρνητική συσχέτιση με τη γονιμότητα</a:t>
            </a:r>
            <a:r>
              <a:rPr lang="el-GR" sz="2400" dirty="0" smtClean="0"/>
              <a:t>.</a:t>
            </a:r>
            <a:endParaRPr lang="el-GR" sz="2400" dirty="0"/>
          </a:p>
        </p:txBody>
      </p:sp>
    </p:spTree>
    <p:extLst>
      <p:ext uri="{BB962C8B-B14F-4D97-AF65-F5344CB8AC3E}">
        <p14:creationId xmlns="" xmlns:p14="http://schemas.microsoft.com/office/powerpoint/2010/main" val="3620901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2060848"/>
            <a:ext cx="8229600" cy="4525963"/>
          </a:xfrm>
        </p:spPr>
        <p:txBody>
          <a:bodyPr>
            <a:normAutofit/>
          </a:bodyPr>
          <a:lstStyle/>
          <a:p>
            <a:pPr marL="0" indent="0" algn="just">
              <a:buNone/>
            </a:pPr>
            <a:r>
              <a:rPr lang="el-GR" sz="2400" dirty="0" smtClean="0"/>
              <a:t>Οι ωοθήκες και τα επινεφρίδια αποτελούν τις κύριες πηγές παραγωγής ανδρογόνων. </a:t>
            </a:r>
            <a:endParaRPr lang="en-US" sz="2400" dirty="0" smtClean="0"/>
          </a:p>
          <a:p>
            <a:pPr marL="0" indent="0" algn="just">
              <a:buNone/>
            </a:pPr>
            <a:r>
              <a:rPr lang="el-GR" sz="2400" dirty="0" smtClean="0"/>
              <a:t>Τα ανδρογόνα που κυκλοφορούν στο πλάσμα είναι η δευδροεπιανδροστερόνη (DHEA), η θειική </a:t>
            </a:r>
            <a:r>
              <a:rPr lang="el-GR" sz="2400" dirty="0" err="1" smtClean="0"/>
              <a:t>δευδροεπιανδρο</a:t>
            </a:r>
            <a:r>
              <a:rPr lang="el-GR" sz="2400" dirty="0" smtClean="0"/>
              <a:t>-</a:t>
            </a:r>
            <a:r>
              <a:rPr lang="el-GR" sz="2400" dirty="0" err="1" smtClean="0"/>
              <a:t>στερόνη</a:t>
            </a:r>
            <a:r>
              <a:rPr lang="el-GR" sz="2400" dirty="0" smtClean="0"/>
              <a:t>  (DHEA-S), η ανδροστενδιόνη  (Δ4Α), η τεστοστερόνη (T) και η διυδροτεστοστερόνη (DHT). </a:t>
            </a:r>
            <a:endParaRPr lang="en-US" sz="2400" dirty="0" smtClean="0"/>
          </a:p>
          <a:p>
            <a:pPr marL="0" indent="0" algn="just">
              <a:buNone/>
            </a:pPr>
            <a:r>
              <a:rPr lang="el-GR" sz="2400" dirty="0" smtClean="0"/>
              <a:t>Οι βιολογικές τους δράσεις, σε περιφερικό επίπεδο, εξαρτώνται από τη μετατροπή της τεστοστερόνης σε </a:t>
            </a:r>
            <a:r>
              <a:rPr lang="el-GR" sz="2400" dirty="0" err="1" smtClean="0"/>
              <a:t>διυδροτεστοστερόνη</a:t>
            </a:r>
            <a:r>
              <a:rPr lang="el-GR" sz="2400" dirty="0" smtClean="0"/>
              <a:t>, από την ικανότητα διάχυσής τους  διαμέσου της μεμβράνης και από την τελική αλληλεπίδρασή τους με ενδοκυττάριους υποδοχείς.  </a:t>
            </a:r>
          </a:p>
          <a:p>
            <a:endParaRPr lang="el-GR" sz="2400" dirty="0"/>
          </a:p>
        </p:txBody>
      </p:sp>
      <p:sp>
        <p:nvSpPr>
          <p:cNvPr id="5" name="Τίτλος 1"/>
          <p:cNvSpPr>
            <a:spLocks noGrp="1"/>
          </p:cNvSpPr>
          <p:nvPr>
            <p:ph type="title"/>
          </p:nvPr>
        </p:nvSpPr>
        <p:spPr>
          <a:xfrm>
            <a:off x="0" y="620688"/>
            <a:ext cx="9396536" cy="908720"/>
          </a:xfrm>
        </p:spPr>
        <p:txBody>
          <a:bodyPr>
            <a:noAutofit/>
          </a:bodyPr>
          <a:lstStyle/>
          <a:p>
            <a:r>
              <a:rPr lang="el-GR" sz="4000" b="1" dirty="0" err="1" smtClean="0">
                <a:solidFill>
                  <a:srgbClr val="9B0000"/>
                </a:solidFill>
              </a:rPr>
              <a:t>Υπερανδρογοναιμία</a:t>
            </a:r>
            <a:r>
              <a:rPr lang="el-GR" sz="4000" b="1" dirty="0" smtClean="0">
                <a:solidFill>
                  <a:srgbClr val="9B0000"/>
                </a:solidFill>
              </a:rPr>
              <a:t> </a:t>
            </a:r>
            <a:r>
              <a:rPr lang="el-GR" sz="4000" dirty="0" smtClean="0">
                <a:solidFill>
                  <a:srgbClr val="9B0000"/>
                </a:solidFill>
              </a:rPr>
              <a:t>(2 από 4)</a:t>
            </a:r>
            <a:br>
              <a:rPr lang="el-GR" sz="4000" dirty="0" smtClean="0">
                <a:solidFill>
                  <a:srgbClr val="9B0000"/>
                </a:solidFill>
              </a:rPr>
            </a:br>
            <a:r>
              <a:rPr lang="el-GR" sz="3600" b="1" dirty="0" smtClean="0">
                <a:solidFill>
                  <a:srgbClr val="9B0000"/>
                </a:solidFill>
              </a:rPr>
              <a:t>Φυσιολογία – μεταβολισμός των ανδρογόνων</a:t>
            </a:r>
            <a:endParaRPr lang="el-GR" sz="3600" b="1" dirty="0">
              <a:solidFill>
                <a:srgbClr val="9B0000"/>
              </a:solidFill>
            </a:endParaRPr>
          </a:p>
        </p:txBody>
      </p:sp>
    </p:spTree>
    <p:extLst>
      <p:ext uri="{BB962C8B-B14F-4D97-AF65-F5344CB8AC3E}">
        <p14:creationId xmlns="" xmlns:p14="http://schemas.microsoft.com/office/powerpoint/2010/main" val="3391050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340768"/>
            <a:ext cx="8229600" cy="4785395"/>
          </a:xfrm>
        </p:spPr>
        <p:txBody>
          <a:bodyPr>
            <a:normAutofit/>
          </a:bodyPr>
          <a:lstStyle/>
          <a:p>
            <a:pPr marL="0" indent="0">
              <a:buNone/>
            </a:pPr>
            <a:r>
              <a:rPr lang="el-GR" sz="2400" dirty="0" smtClean="0"/>
              <a:t>Τα κύρια ανδρογόνα, που παράγονται από τις ωοθήκες είναι η Δ4Α,  παράγονται από τα κύτταρα της έσω θήκης  και η </a:t>
            </a:r>
            <a:r>
              <a:rPr lang="el-GR" sz="2400" b="1" dirty="0" smtClean="0">
                <a:solidFill>
                  <a:srgbClr val="9B0000"/>
                </a:solidFill>
              </a:rPr>
              <a:t>τεστοστερόνη</a:t>
            </a:r>
            <a:r>
              <a:rPr lang="el-GR" sz="2400" dirty="0" smtClean="0"/>
              <a:t>, που θεωρείται </a:t>
            </a:r>
            <a:r>
              <a:rPr lang="el-GR" sz="2400" b="1" dirty="0" smtClean="0">
                <a:solidFill>
                  <a:srgbClr val="9B0000"/>
                </a:solidFill>
              </a:rPr>
              <a:t>δείκτης</a:t>
            </a:r>
            <a:r>
              <a:rPr lang="el-GR" sz="2400" dirty="0" smtClean="0"/>
              <a:t> των ανδρογόνων της ωοθήκης στις περισσότερες γυναίκες.  </a:t>
            </a:r>
            <a:endParaRPr lang="en-US" sz="2400" dirty="0" smtClean="0"/>
          </a:p>
          <a:p>
            <a:pPr marL="0" indent="0">
              <a:buNone/>
            </a:pPr>
            <a:r>
              <a:rPr lang="el-GR" sz="2400" dirty="0" smtClean="0"/>
              <a:t>Η  DHEA  και η Δ5-ανδροστενδιόλη παράγονται σε μικρότερο ποσοστό.</a:t>
            </a:r>
          </a:p>
          <a:p>
            <a:pPr marL="0" indent="0">
              <a:buNone/>
            </a:pPr>
            <a:r>
              <a:rPr lang="el-GR" sz="2400" dirty="0" smtClean="0"/>
              <a:t>Ο μεταβολισμός των ανδρογόνων λαμβάνει χώρα κυρίως στους σπλαχνικούς ιστούς. Το ήπαρ  αποτελεί το κύριο μεταβολικό όργανο ενώ το δέρμα και ο πλακούντας δευτερεύοντα.</a:t>
            </a:r>
          </a:p>
          <a:p>
            <a:endParaRPr lang="el-GR" sz="2400" dirty="0"/>
          </a:p>
        </p:txBody>
      </p:sp>
      <p:sp>
        <p:nvSpPr>
          <p:cNvPr id="6" name="Τίτλος 1"/>
          <p:cNvSpPr>
            <a:spLocks noGrp="1"/>
          </p:cNvSpPr>
          <p:nvPr>
            <p:ph type="title"/>
          </p:nvPr>
        </p:nvSpPr>
        <p:spPr>
          <a:xfrm>
            <a:off x="0" y="188640"/>
            <a:ext cx="9144000" cy="908720"/>
          </a:xfrm>
        </p:spPr>
        <p:txBody>
          <a:bodyPr>
            <a:noAutofit/>
          </a:bodyPr>
          <a:lstStyle/>
          <a:p>
            <a:r>
              <a:rPr lang="el-GR" sz="4000" b="1" dirty="0" err="1" smtClean="0">
                <a:solidFill>
                  <a:srgbClr val="9B0000"/>
                </a:solidFill>
              </a:rPr>
              <a:t>Υπερανδρογοναιμία</a:t>
            </a:r>
            <a:r>
              <a:rPr lang="el-GR" sz="4000" b="1" dirty="0" smtClean="0">
                <a:solidFill>
                  <a:srgbClr val="9B0000"/>
                </a:solidFill>
              </a:rPr>
              <a:t> </a:t>
            </a:r>
            <a:r>
              <a:rPr lang="el-GR" sz="4000" dirty="0" smtClean="0">
                <a:solidFill>
                  <a:srgbClr val="9B0000"/>
                </a:solidFill>
              </a:rPr>
              <a:t>(3 από 4)</a:t>
            </a:r>
            <a:endParaRPr lang="el-GR" sz="4000" dirty="0">
              <a:solidFill>
                <a:srgbClr val="9B0000"/>
              </a:solidFill>
            </a:endParaRPr>
          </a:p>
        </p:txBody>
      </p:sp>
    </p:spTree>
    <p:extLst>
      <p:ext uri="{BB962C8B-B14F-4D97-AF65-F5344CB8AC3E}">
        <p14:creationId xmlns="" xmlns:p14="http://schemas.microsoft.com/office/powerpoint/2010/main" val="1579360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39552" y="1412776"/>
            <a:ext cx="8136904" cy="4525963"/>
          </a:xfrm>
        </p:spPr>
        <p:txBody>
          <a:bodyPr>
            <a:noAutofit/>
          </a:bodyPr>
          <a:lstStyle/>
          <a:p>
            <a:pPr marL="0" indent="0" algn="just">
              <a:spcBef>
                <a:spcPts val="1800"/>
              </a:spcBef>
              <a:buNone/>
            </a:pPr>
            <a:r>
              <a:rPr lang="el-GR" sz="2400" dirty="0" smtClean="0"/>
              <a:t>Η </a:t>
            </a:r>
            <a:r>
              <a:rPr lang="el-GR" sz="2400" dirty="0"/>
              <a:t>υπερανδρογοναιμία της εφηβείας παραμένει και στην ενήλικη ζωή και συμβάλλει στις διαταραχές της ωοθυλακιορρηξίας.  </a:t>
            </a:r>
            <a:endParaRPr lang="el-GR" sz="2400" dirty="0" smtClean="0"/>
          </a:p>
          <a:p>
            <a:pPr marL="0" indent="0" algn="just">
              <a:spcBef>
                <a:spcPts val="1800"/>
              </a:spcBef>
              <a:buNone/>
            </a:pPr>
            <a:r>
              <a:rPr lang="el-GR" sz="2400" dirty="0" smtClean="0"/>
              <a:t>Η </a:t>
            </a:r>
            <a:r>
              <a:rPr lang="el-GR" sz="2400" dirty="0">
                <a:solidFill>
                  <a:srgbClr val="9B0000"/>
                </a:solidFill>
              </a:rPr>
              <a:t>βελτίωση, όμως, της ωοθηκικής δυσλειτουργίας σε υπερανδρογοναιμικές γυναίκες είναι </a:t>
            </a:r>
            <a:r>
              <a:rPr lang="el-GR" sz="2400" b="1" dirty="0">
                <a:solidFill>
                  <a:srgbClr val="9B0000"/>
                </a:solidFill>
              </a:rPr>
              <a:t>συχνές</a:t>
            </a:r>
            <a:r>
              <a:rPr lang="el-GR" sz="2400" dirty="0"/>
              <a:t> και καλύπτουν ένα ευρύ φάσμα, από τη φυσιολογική αυτόματη σύλληψη έως και την υπογονιμότητα.  </a:t>
            </a:r>
            <a:endParaRPr lang="el-GR" sz="2400" dirty="0" smtClean="0"/>
          </a:p>
          <a:p>
            <a:pPr marL="0" indent="0" algn="just">
              <a:spcBef>
                <a:spcPts val="1800"/>
              </a:spcBef>
              <a:buNone/>
            </a:pPr>
            <a:r>
              <a:rPr lang="el-GR" sz="2400" dirty="0" smtClean="0"/>
              <a:t>Δεδομένου </a:t>
            </a:r>
            <a:r>
              <a:rPr lang="el-GR" sz="2400" dirty="0"/>
              <a:t>ότι οι μηχανισμοί που εμπλέκονται στην υπερανδρογοναιμία παραμένουν </a:t>
            </a:r>
            <a:r>
              <a:rPr lang="el-GR" sz="2400" dirty="0">
                <a:solidFill>
                  <a:srgbClr val="9B0000"/>
                </a:solidFill>
              </a:rPr>
              <a:t>αδιευκρίνιστοι</a:t>
            </a:r>
            <a:r>
              <a:rPr lang="el-GR" sz="2400" dirty="0"/>
              <a:t>, απαιτείται σφαιρική προσέγγιση.</a:t>
            </a:r>
          </a:p>
          <a:p>
            <a:endParaRPr lang="el-GR" sz="2400" dirty="0"/>
          </a:p>
        </p:txBody>
      </p:sp>
      <p:sp>
        <p:nvSpPr>
          <p:cNvPr id="5" name="Τίτλος 1"/>
          <p:cNvSpPr>
            <a:spLocks noGrp="1"/>
          </p:cNvSpPr>
          <p:nvPr>
            <p:ph type="title"/>
          </p:nvPr>
        </p:nvSpPr>
        <p:spPr>
          <a:xfrm>
            <a:off x="0" y="188640"/>
            <a:ext cx="9144000" cy="908720"/>
          </a:xfrm>
        </p:spPr>
        <p:txBody>
          <a:bodyPr>
            <a:noAutofit/>
          </a:bodyPr>
          <a:lstStyle/>
          <a:p>
            <a:r>
              <a:rPr lang="el-GR" sz="4000" b="1" dirty="0" err="1" smtClean="0">
                <a:solidFill>
                  <a:srgbClr val="9B0000"/>
                </a:solidFill>
              </a:rPr>
              <a:t>Υπερανδρογοναιμία</a:t>
            </a:r>
            <a:r>
              <a:rPr lang="el-GR" sz="4000" b="1" dirty="0" smtClean="0">
                <a:solidFill>
                  <a:srgbClr val="9B0000"/>
                </a:solidFill>
              </a:rPr>
              <a:t> </a:t>
            </a:r>
            <a:r>
              <a:rPr lang="el-GR" sz="4000" dirty="0" smtClean="0">
                <a:solidFill>
                  <a:srgbClr val="9B0000"/>
                </a:solidFill>
              </a:rPr>
              <a:t>(4 από 4)</a:t>
            </a:r>
            <a:endParaRPr lang="el-GR" sz="4000" dirty="0">
              <a:solidFill>
                <a:srgbClr val="9B0000"/>
              </a:solidFill>
            </a:endParaRPr>
          </a:p>
        </p:txBody>
      </p:sp>
    </p:spTree>
    <p:extLst>
      <p:ext uri="{BB962C8B-B14F-4D97-AF65-F5344CB8AC3E}">
        <p14:creationId xmlns="" xmlns:p14="http://schemas.microsoft.com/office/powerpoint/2010/main" val="716515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9B0000"/>
                </a:solidFill>
              </a:rPr>
              <a:t>Οι αποβολές του εμβρύου </a:t>
            </a:r>
            <a:r>
              <a:rPr lang="el-GR" sz="4000" dirty="0" smtClean="0">
                <a:solidFill>
                  <a:srgbClr val="9B0000"/>
                </a:solidFill>
              </a:rPr>
              <a:t>(1 από 2)</a:t>
            </a:r>
            <a:endParaRPr lang="el-GR" sz="4000" dirty="0">
              <a:solidFill>
                <a:srgbClr val="9B0000"/>
              </a:solidFill>
            </a:endParaRPr>
          </a:p>
        </p:txBody>
      </p:sp>
      <p:sp>
        <p:nvSpPr>
          <p:cNvPr id="3" name="2 - Θέση περιεχομένου"/>
          <p:cNvSpPr>
            <a:spLocks noGrp="1"/>
          </p:cNvSpPr>
          <p:nvPr>
            <p:ph idx="1"/>
          </p:nvPr>
        </p:nvSpPr>
        <p:spPr/>
        <p:txBody>
          <a:bodyPr>
            <a:normAutofit/>
          </a:bodyPr>
          <a:lstStyle/>
          <a:p>
            <a:pPr marL="0" indent="0" algn="just">
              <a:buNone/>
            </a:pPr>
            <a:r>
              <a:rPr lang="el-GR" sz="2400" dirty="0" smtClean="0"/>
              <a:t>Σύμφωνα με την Παγκόσμια Οργάνωση Υγείας (WHO) ως αυτόματη αποβολή ορίζεται η διακοπή της κύησης η οποία γίνεται χωρίς ιατρική παρέμβαση πριν από την </a:t>
            </a:r>
            <a:r>
              <a:rPr lang="el-GR" sz="2400" b="1" dirty="0" smtClean="0">
                <a:solidFill>
                  <a:srgbClr val="9B0000"/>
                </a:solidFill>
              </a:rPr>
              <a:t>20η εβδομάδα</a:t>
            </a:r>
            <a:r>
              <a:rPr lang="el-GR" sz="2400" dirty="0" smtClean="0"/>
              <a:t>, δηλαδή πριν από το στάδιο κατά το οποίο το κύημα μπορεί να θεωρηθεί βιώσιμο (σύνολο κύησης 40</a:t>
            </a:r>
            <a:r>
              <a:rPr lang="el-GR" sz="2400" baseline="30000" dirty="0" smtClean="0"/>
              <a:t>η</a:t>
            </a:r>
            <a:r>
              <a:rPr lang="el-GR" sz="2400" dirty="0" smtClean="0"/>
              <a:t> εβδομάδα).</a:t>
            </a:r>
          </a:p>
          <a:p>
            <a:pPr marL="0" indent="0" algn="just">
              <a:lnSpc>
                <a:spcPts val="2900"/>
              </a:lnSpc>
              <a:spcBef>
                <a:spcPts val="0"/>
              </a:spcBef>
              <a:buNone/>
            </a:pPr>
            <a:endParaRPr lang="el-GR" sz="2400" dirty="0" smtClean="0"/>
          </a:p>
          <a:p>
            <a:pPr marL="0" indent="0" algn="just">
              <a:lnSpc>
                <a:spcPts val="2900"/>
              </a:lnSpc>
              <a:spcBef>
                <a:spcPts val="0"/>
              </a:spcBef>
              <a:buNone/>
            </a:pPr>
            <a:r>
              <a:rPr lang="el-GR" sz="2400" dirty="0" smtClean="0"/>
              <a:t>Το μεγαλύτερο ποσοστό αυτών (80%) συμβαίνει </a:t>
            </a:r>
            <a:r>
              <a:rPr lang="el-GR" sz="2400" b="1" dirty="0" smtClean="0">
                <a:solidFill>
                  <a:srgbClr val="9B0000"/>
                </a:solidFill>
              </a:rPr>
              <a:t>πριν από την 12η εβδομάδα </a:t>
            </a:r>
            <a:r>
              <a:rPr lang="el-GR" sz="2400" dirty="0" smtClean="0"/>
              <a:t>της κυήσεως. </a:t>
            </a:r>
          </a:p>
          <a:p>
            <a:pPr marL="0" indent="0" algn="just">
              <a:lnSpc>
                <a:spcPts val="2900"/>
              </a:lnSpc>
              <a:spcBef>
                <a:spcPts val="0"/>
              </a:spcBef>
              <a:buNone/>
            </a:pPr>
            <a:r>
              <a:rPr lang="el-GR" sz="2400" dirty="0" smtClean="0"/>
              <a:t>Τα 2/3 των χαμένων αυτών κυήσεων δεν επιβεβαιώνονται κλινικά με αποτέλεσμα το ποσοστό των εκδηλωμένων αυτόματων αποβολών να κυμαίνεται από 10 - 15%. </a:t>
            </a:r>
          </a:p>
          <a:p>
            <a:pPr marL="0" indent="0">
              <a:buNone/>
            </a:pPr>
            <a:endParaRPr lang="el-GR" sz="2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971600" y="476672"/>
            <a:ext cx="7272808" cy="707886"/>
          </a:xfrm>
          <a:prstGeom prst="rect">
            <a:avLst/>
          </a:prstGeom>
          <a:noFill/>
        </p:spPr>
        <p:txBody>
          <a:bodyPr wrap="square" rtlCol="0">
            <a:spAutoFit/>
          </a:bodyPr>
          <a:lstStyle/>
          <a:p>
            <a:pPr algn="ctr"/>
            <a:r>
              <a:rPr lang="el-GR" sz="4000" b="1" dirty="0" smtClean="0">
                <a:solidFill>
                  <a:srgbClr val="9B0000"/>
                </a:solidFill>
              </a:rPr>
              <a:t>Η </a:t>
            </a:r>
            <a:r>
              <a:rPr lang="el-GR" sz="4000" b="1" dirty="0" err="1" smtClean="0">
                <a:solidFill>
                  <a:srgbClr val="9B0000"/>
                </a:solidFill>
              </a:rPr>
              <a:t>ενδομητρίωση</a:t>
            </a:r>
            <a:r>
              <a:rPr lang="el-GR" sz="4000" b="1" dirty="0" smtClean="0">
                <a:solidFill>
                  <a:srgbClr val="9B0000"/>
                </a:solidFill>
              </a:rPr>
              <a:t> </a:t>
            </a:r>
            <a:r>
              <a:rPr lang="el-GR" sz="4000" dirty="0" smtClean="0">
                <a:solidFill>
                  <a:srgbClr val="9B0000"/>
                </a:solidFill>
              </a:rPr>
              <a:t>(1 από 3)</a:t>
            </a:r>
            <a:endParaRPr lang="el-GR" sz="4000" dirty="0">
              <a:solidFill>
                <a:srgbClr val="9B0000"/>
              </a:solidFill>
            </a:endParaRPr>
          </a:p>
        </p:txBody>
      </p:sp>
      <p:sp>
        <p:nvSpPr>
          <p:cNvPr id="3" name="2 - TextBox"/>
          <p:cNvSpPr txBox="1"/>
          <p:nvPr/>
        </p:nvSpPr>
        <p:spPr>
          <a:xfrm>
            <a:off x="755576" y="1484784"/>
            <a:ext cx="2232248" cy="4893647"/>
          </a:xfrm>
          <a:prstGeom prst="rect">
            <a:avLst/>
          </a:prstGeom>
          <a:noFill/>
        </p:spPr>
        <p:txBody>
          <a:bodyPr wrap="square" rtlCol="0">
            <a:spAutoFit/>
          </a:bodyPr>
          <a:lstStyle/>
          <a:p>
            <a:r>
              <a:rPr lang="el-GR" sz="2400" dirty="0" smtClean="0"/>
              <a:t>Πρόκειται για την ανάπτυξη ενδομητρίου (κύτταρα ενδομητρίου που περιλαμβάνουν αδένες και στρώμα) σε μία </a:t>
            </a:r>
            <a:r>
              <a:rPr lang="el-GR" sz="2400" b="1" dirty="0" smtClean="0">
                <a:solidFill>
                  <a:srgbClr val="9B0000"/>
                </a:solidFill>
              </a:rPr>
              <a:t>έκτοπη θέση </a:t>
            </a:r>
            <a:r>
              <a:rPr lang="el-GR" sz="2400" dirty="0" smtClean="0"/>
              <a:t>(εκτός μήτρας).</a:t>
            </a:r>
          </a:p>
          <a:p>
            <a:pPr algn="just"/>
            <a:endParaRPr lang="el-GR" sz="2400" dirty="0" smtClean="0"/>
          </a:p>
          <a:p>
            <a:endParaRPr lang="el-GR" sz="2400" dirty="0"/>
          </a:p>
        </p:txBody>
      </p:sp>
      <p:pic>
        <p:nvPicPr>
          <p:cNvPr id="4" name="Picture 2"/>
          <p:cNvPicPr>
            <a:picLocks noChangeAspect="1" noChangeArrowheads="1"/>
          </p:cNvPicPr>
          <p:nvPr/>
        </p:nvPicPr>
        <p:blipFill>
          <a:blip r:embed="rId2" cstate="print"/>
          <a:srcRect/>
          <a:stretch>
            <a:fillRect/>
          </a:stretch>
        </p:blipFill>
        <p:spPr bwMode="auto">
          <a:xfrm>
            <a:off x="3275856" y="1196752"/>
            <a:ext cx="5438775" cy="4857750"/>
          </a:xfrm>
          <a:prstGeom prst="rect">
            <a:avLst/>
          </a:prstGeom>
          <a:noFill/>
          <a:ln w="9525">
            <a:noFill/>
            <a:miter lim="800000"/>
            <a:headEnd/>
            <a:tailEnd/>
          </a:ln>
        </p:spPr>
      </p:pic>
      <p:sp>
        <p:nvSpPr>
          <p:cNvPr id="5" name="4 - Ορθογώνιο"/>
          <p:cNvSpPr/>
          <p:nvPr/>
        </p:nvSpPr>
        <p:spPr>
          <a:xfrm>
            <a:off x="3491880" y="6237312"/>
            <a:ext cx="4572000" cy="307777"/>
          </a:xfrm>
          <a:prstGeom prst="rect">
            <a:avLst/>
          </a:prstGeom>
        </p:spPr>
        <p:txBody>
          <a:bodyPr>
            <a:spAutoFit/>
          </a:bodyPr>
          <a:lstStyle/>
          <a:p>
            <a:r>
              <a:rPr lang="en-US" sz="1400" dirty="0" smtClean="0"/>
              <a:t>http://www.reamaternity.gr/files/pdf/anos_factor.pdf</a:t>
            </a:r>
            <a:endParaRPr lang="el-GR"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9B0000"/>
                </a:solidFill>
              </a:rPr>
              <a:t>Οι αποβολές του εμβρύου </a:t>
            </a:r>
            <a:r>
              <a:rPr lang="el-GR" dirty="0" smtClean="0">
                <a:solidFill>
                  <a:srgbClr val="9B0000"/>
                </a:solidFill>
              </a:rPr>
              <a:t>(2 από 2)</a:t>
            </a:r>
            <a:endParaRPr lang="el-GR" dirty="0"/>
          </a:p>
        </p:txBody>
      </p:sp>
      <p:sp>
        <p:nvSpPr>
          <p:cNvPr id="3" name="2 - Θέση περιεχομένου"/>
          <p:cNvSpPr>
            <a:spLocks noGrp="1"/>
          </p:cNvSpPr>
          <p:nvPr>
            <p:ph idx="1"/>
          </p:nvPr>
        </p:nvSpPr>
        <p:spPr>
          <a:xfrm>
            <a:off x="457200" y="1600200"/>
            <a:ext cx="8291264" cy="4525963"/>
          </a:xfrm>
        </p:spPr>
        <p:txBody>
          <a:bodyPr>
            <a:noAutofit/>
          </a:bodyPr>
          <a:lstStyle/>
          <a:p>
            <a:pPr marL="0" indent="0">
              <a:buNone/>
            </a:pPr>
            <a:r>
              <a:rPr lang="el-GR" sz="2400" dirty="0" smtClean="0"/>
              <a:t>Οι αυτόματες αποβολές του εμβρύου μπορεί να είναι συνεχόμενες ή σποραδικές.</a:t>
            </a:r>
          </a:p>
          <a:p>
            <a:pPr marL="0" indent="0">
              <a:buNone/>
            </a:pPr>
            <a:r>
              <a:rPr lang="el-GR" sz="2400" dirty="0" smtClean="0"/>
              <a:t>Κλινική αξία έχουν οι </a:t>
            </a:r>
            <a:r>
              <a:rPr lang="el-GR" sz="2400" b="1" dirty="0" smtClean="0">
                <a:solidFill>
                  <a:srgbClr val="9B0000"/>
                </a:solidFill>
              </a:rPr>
              <a:t>συνεχόμενες αποβολές </a:t>
            </a:r>
            <a:r>
              <a:rPr lang="el-GR" sz="2400" dirty="0" smtClean="0"/>
              <a:t>οι οποίες ονομάζονται </a:t>
            </a:r>
            <a:r>
              <a:rPr lang="el-GR" sz="2400" b="1" dirty="0" err="1" smtClean="0">
                <a:solidFill>
                  <a:srgbClr val="9B0000"/>
                </a:solidFill>
              </a:rPr>
              <a:t>καθ’έξιν</a:t>
            </a:r>
            <a:r>
              <a:rPr lang="el-GR" sz="2400" b="1" dirty="0" smtClean="0">
                <a:solidFill>
                  <a:srgbClr val="9B0000"/>
                </a:solidFill>
              </a:rPr>
              <a:t> αποβολές</a:t>
            </a:r>
            <a:r>
              <a:rPr lang="el-GR" sz="2400" dirty="0" smtClean="0"/>
              <a:t>.</a:t>
            </a:r>
          </a:p>
          <a:p>
            <a:pPr marL="0" indent="0">
              <a:buNone/>
            </a:pPr>
            <a:r>
              <a:rPr lang="el-GR" sz="2400" dirty="0" smtClean="0"/>
              <a:t>Οι καθ’ </a:t>
            </a:r>
            <a:r>
              <a:rPr lang="el-GR" sz="2400" dirty="0" err="1" smtClean="0"/>
              <a:t>έξιν</a:t>
            </a:r>
            <a:r>
              <a:rPr lang="el-GR" sz="2400" dirty="0" smtClean="0"/>
              <a:t> αποβολές επηρεάζουν το </a:t>
            </a:r>
            <a:r>
              <a:rPr lang="el-GR" sz="2400" dirty="0" smtClean="0">
                <a:solidFill>
                  <a:srgbClr val="9B0000"/>
                </a:solidFill>
              </a:rPr>
              <a:t>1%</a:t>
            </a:r>
            <a:r>
              <a:rPr lang="el-GR" sz="2400" dirty="0" smtClean="0"/>
              <a:t> του συνόλου των γυναικών. Το 10 - 15% όλων των κλινικά αναγνωρισμένων κυήσεων καταλήγουν σε αποβολή και ο θεωρητικός κίνδυνος για τρεις διαδοχικές απώλειες κύησης είναι 0,34%. </a:t>
            </a:r>
            <a:endParaRPr lang="el-GR"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9B0000"/>
                </a:solidFill>
              </a:rPr>
              <a:t>Έλεγχος εμβρύου μετά την αποβολή</a:t>
            </a:r>
            <a:endParaRPr lang="el-GR" sz="4000" b="1" dirty="0">
              <a:solidFill>
                <a:srgbClr val="9B0000"/>
              </a:solidFill>
            </a:endParaRPr>
          </a:p>
        </p:txBody>
      </p:sp>
      <p:sp>
        <p:nvSpPr>
          <p:cNvPr id="3" name="2 - Θέση περιεχομένου"/>
          <p:cNvSpPr>
            <a:spLocks noGrp="1"/>
          </p:cNvSpPr>
          <p:nvPr>
            <p:ph idx="1"/>
          </p:nvPr>
        </p:nvSpPr>
        <p:spPr/>
        <p:txBody>
          <a:bodyPr>
            <a:normAutofit/>
          </a:bodyPr>
          <a:lstStyle/>
          <a:p>
            <a:pPr marL="0" indent="0" algn="just">
              <a:buNone/>
            </a:pPr>
            <a:r>
              <a:rPr lang="el-GR" sz="2400" dirty="0" smtClean="0"/>
              <a:t>Είναι υποχρεωτικό στις </a:t>
            </a:r>
            <a:r>
              <a:rPr lang="el-GR" sz="2400" dirty="0" err="1" smtClean="0"/>
              <a:t>καθ’έξιν</a:t>
            </a:r>
            <a:r>
              <a:rPr lang="el-GR" sz="2400" dirty="0" smtClean="0"/>
              <a:t> αποβολές αλλά και στις σποραδικές αποβολές να γίνεται </a:t>
            </a:r>
            <a:r>
              <a:rPr lang="el-GR" sz="2400" b="1" dirty="0" err="1" smtClean="0">
                <a:solidFill>
                  <a:srgbClr val="9B0000"/>
                </a:solidFill>
              </a:rPr>
              <a:t>ιστοπαθολογικός</a:t>
            </a:r>
            <a:r>
              <a:rPr lang="el-GR" sz="2400" dirty="0" smtClean="0"/>
              <a:t> και κυτταρολογικός έλεγχος στο έμβρυο.</a:t>
            </a:r>
            <a:endParaRPr lang="el-GR"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9B0000"/>
                </a:solidFill>
              </a:rPr>
              <a:t>Οι </a:t>
            </a:r>
            <a:r>
              <a:rPr lang="el-GR" sz="4000" b="1" dirty="0" err="1" smtClean="0">
                <a:solidFill>
                  <a:srgbClr val="9B0000"/>
                </a:solidFill>
              </a:rPr>
              <a:t>καθ’έξιν</a:t>
            </a:r>
            <a:r>
              <a:rPr lang="el-GR" sz="4000" b="1" dirty="0" smtClean="0">
                <a:solidFill>
                  <a:srgbClr val="9B0000"/>
                </a:solidFill>
              </a:rPr>
              <a:t> αποβολές </a:t>
            </a:r>
            <a:r>
              <a:rPr lang="el-GR" sz="4000" dirty="0" smtClean="0">
                <a:solidFill>
                  <a:srgbClr val="9B0000"/>
                </a:solidFill>
              </a:rPr>
              <a:t>(1 από 7)</a:t>
            </a:r>
            <a:endParaRPr lang="el-GR" sz="4000" dirty="0">
              <a:solidFill>
                <a:srgbClr val="9B0000"/>
              </a:solidFill>
            </a:endParaRPr>
          </a:p>
        </p:txBody>
      </p:sp>
      <p:sp>
        <p:nvSpPr>
          <p:cNvPr id="3" name="2 - Θέση περιεχομένου"/>
          <p:cNvSpPr>
            <a:spLocks noGrp="1"/>
          </p:cNvSpPr>
          <p:nvPr>
            <p:ph idx="1"/>
          </p:nvPr>
        </p:nvSpPr>
        <p:spPr>
          <a:xfrm>
            <a:off x="395536" y="1484784"/>
            <a:ext cx="8496944" cy="4525963"/>
          </a:xfrm>
        </p:spPr>
        <p:txBody>
          <a:bodyPr>
            <a:noAutofit/>
          </a:bodyPr>
          <a:lstStyle/>
          <a:p>
            <a:pPr marL="0" indent="0">
              <a:buNone/>
            </a:pPr>
            <a:r>
              <a:rPr lang="el-GR" sz="2200" dirty="0" smtClean="0"/>
              <a:t>Υπάρχουν δύο ειδών </a:t>
            </a:r>
            <a:r>
              <a:rPr lang="el-GR" sz="2200" dirty="0" err="1" smtClean="0"/>
              <a:t>καθ’έξιν</a:t>
            </a:r>
            <a:r>
              <a:rPr lang="el-GR" sz="2200" dirty="0" smtClean="0"/>
              <a:t> αποβολών, οι πρωτοπαθείς και οι δευτεροπαθείς</a:t>
            </a:r>
            <a:r>
              <a:rPr lang="en-US" sz="2200" dirty="0" smtClean="0"/>
              <a:t>:</a:t>
            </a:r>
            <a:endParaRPr lang="el-GR" sz="2200" dirty="0" smtClean="0"/>
          </a:p>
          <a:p>
            <a:pPr marL="0" indent="0">
              <a:buNone/>
            </a:pPr>
            <a:endParaRPr lang="en-US" sz="2200" dirty="0" smtClean="0"/>
          </a:p>
          <a:p>
            <a:pPr marL="0" indent="0">
              <a:buNone/>
            </a:pPr>
            <a:r>
              <a:rPr lang="el-GR" sz="2200" dirty="0" smtClean="0"/>
              <a:t>Οι </a:t>
            </a:r>
            <a:r>
              <a:rPr lang="el-GR" sz="2200" b="1" dirty="0" smtClean="0">
                <a:solidFill>
                  <a:srgbClr val="9B0000"/>
                </a:solidFill>
              </a:rPr>
              <a:t>πρωτοπαθείς αποβολές</a:t>
            </a:r>
            <a:r>
              <a:rPr lang="el-GR" sz="2200" dirty="0" smtClean="0"/>
              <a:t>  αναφέρονται σε γυναίκες που έχουν τρεις ή περισσότερες συνεχόμενες αυτόματες αποβολές, με τον ίδιο σύντροφο και καμία κύηση μετά την 20η εβδομάδα.  </a:t>
            </a:r>
            <a:endParaRPr lang="en-US" sz="2200" dirty="0" smtClean="0"/>
          </a:p>
          <a:p>
            <a:pPr marL="0" indent="0">
              <a:buNone/>
            </a:pPr>
            <a:r>
              <a:rPr lang="el-GR" sz="2200" dirty="0" smtClean="0"/>
              <a:t>Περίπου το </a:t>
            </a:r>
            <a:r>
              <a:rPr lang="el-GR" sz="2200" dirty="0" smtClean="0">
                <a:solidFill>
                  <a:srgbClr val="9B0000"/>
                </a:solidFill>
              </a:rPr>
              <a:t>80% των ζευγαριών </a:t>
            </a:r>
            <a:r>
              <a:rPr lang="el-GR" sz="2200" dirty="0" smtClean="0"/>
              <a:t>με </a:t>
            </a:r>
            <a:r>
              <a:rPr lang="el-GR" sz="2200" dirty="0" err="1" smtClean="0"/>
              <a:t>καθ’έξιν</a:t>
            </a:r>
            <a:r>
              <a:rPr lang="el-GR" sz="2200" dirty="0" smtClean="0"/>
              <a:t> αποβολές ανήκουν σε αυτή  την κατηγορία.</a:t>
            </a:r>
            <a:br>
              <a:rPr lang="el-GR" sz="2200" dirty="0" smtClean="0"/>
            </a:br>
            <a:endParaRPr lang="en-US" sz="2200" dirty="0" smtClean="0"/>
          </a:p>
          <a:p>
            <a:pPr marL="0" indent="0">
              <a:buNone/>
            </a:pPr>
            <a:r>
              <a:rPr lang="el-GR" sz="2200" dirty="0" smtClean="0"/>
              <a:t>Οι </a:t>
            </a:r>
            <a:r>
              <a:rPr lang="el-GR" sz="2200" b="1" dirty="0" smtClean="0">
                <a:solidFill>
                  <a:srgbClr val="9B0000"/>
                </a:solidFill>
              </a:rPr>
              <a:t>δευτεροπαθείς αποβολές </a:t>
            </a:r>
            <a:r>
              <a:rPr lang="el-GR" sz="2200" dirty="0" smtClean="0"/>
              <a:t>αναφέρονται σε γυναίκες που είχαν τρεις αυτόματες αποβολές, με τον ίδιο σύντροφο, μετά τη γέννηση ενός παιδιού ή μετά από έναν ενδομήτριο θάνατο. </a:t>
            </a:r>
            <a:endParaRPr lang="en-US" sz="2200" dirty="0" smtClean="0"/>
          </a:p>
          <a:p>
            <a:pPr marL="0" indent="0">
              <a:buNone/>
            </a:pPr>
            <a:r>
              <a:rPr lang="el-GR" sz="2200" dirty="0" smtClean="0"/>
              <a:t>Αφορά περίπου το 20% των ζευγαριών με ιστορικό </a:t>
            </a:r>
            <a:r>
              <a:rPr lang="el-GR" sz="2200" dirty="0" err="1" smtClean="0"/>
              <a:t>καθ’έξιν</a:t>
            </a:r>
            <a:r>
              <a:rPr lang="el-GR" sz="2200" dirty="0" smtClean="0"/>
              <a:t> αποβολών.</a:t>
            </a:r>
            <a:br>
              <a:rPr lang="el-GR" sz="2200" dirty="0" smtClean="0"/>
            </a:br>
            <a:r>
              <a:rPr lang="el-GR" sz="2200" dirty="0" smtClean="0"/>
              <a:t/>
            </a:r>
            <a:br>
              <a:rPr lang="el-GR" sz="2200" dirty="0" smtClean="0"/>
            </a:br>
            <a:endParaRPr lang="el-GR" sz="2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9B0000"/>
                </a:solidFill>
              </a:rPr>
              <a:t>Οι </a:t>
            </a:r>
            <a:r>
              <a:rPr lang="el-GR" sz="4000" b="1" dirty="0" err="1" smtClean="0">
                <a:solidFill>
                  <a:srgbClr val="9B0000"/>
                </a:solidFill>
              </a:rPr>
              <a:t>καθ’έξιν</a:t>
            </a:r>
            <a:r>
              <a:rPr lang="el-GR" sz="4000" b="1" dirty="0" smtClean="0">
                <a:solidFill>
                  <a:srgbClr val="9B0000"/>
                </a:solidFill>
              </a:rPr>
              <a:t> αποβολές </a:t>
            </a:r>
            <a:r>
              <a:rPr lang="el-GR" sz="4000" dirty="0" smtClean="0">
                <a:solidFill>
                  <a:srgbClr val="9B0000"/>
                </a:solidFill>
              </a:rPr>
              <a:t>(2 από 7)</a:t>
            </a:r>
            <a:endParaRPr lang="el-GR" sz="4000" dirty="0"/>
          </a:p>
        </p:txBody>
      </p:sp>
      <p:sp>
        <p:nvSpPr>
          <p:cNvPr id="3" name="2 - Θέση περιεχομένου"/>
          <p:cNvSpPr>
            <a:spLocks noGrp="1"/>
          </p:cNvSpPr>
          <p:nvPr>
            <p:ph idx="1"/>
          </p:nvPr>
        </p:nvSpPr>
        <p:spPr/>
        <p:txBody>
          <a:bodyPr/>
          <a:lstStyle/>
          <a:p>
            <a:pPr marL="0" indent="0">
              <a:buNone/>
            </a:pPr>
            <a:r>
              <a:rPr lang="el-GR" sz="2400" dirty="0" smtClean="0"/>
              <a:t>Τα αίτια των </a:t>
            </a:r>
            <a:r>
              <a:rPr lang="el-GR" sz="2400" dirty="0" err="1" smtClean="0"/>
              <a:t>καθ΄</a:t>
            </a:r>
            <a:r>
              <a:rPr lang="el-GR" sz="2400" dirty="0" smtClean="0"/>
              <a:t> </a:t>
            </a:r>
            <a:r>
              <a:rPr lang="el-GR" sz="2400" dirty="0" err="1" smtClean="0"/>
              <a:t>έξιν</a:t>
            </a:r>
            <a:r>
              <a:rPr lang="el-GR" sz="2400" dirty="0" smtClean="0"/>
              <a:t> αποβολών είναι γενετικά, ανατομικά, λοιμώδη, ορμονικά και ανοσολογικά.</a:t>
            </a:r>
            <a:endParaRPr lang="en-US" sz="2400" dirty="0" smtClean="0"/>
          </a:p>
          <a:p>
            <a:pPr marL="0" indent="0">
              <a:buNone/>
            </a:pPr>
            <a:endParaRPr lang="en-US" sz="2400" dirty="0" smtClean="0"/>
          </a:p>
          <a:p>
            <a:pPr marL="0" indent="0">
              <a:buNone/>
            </a:pPr>
            <a:r>
              <a:rPr lang="el-GR" sz="2400" b="1" dirty="0" smtClean="0">
                <a:solidFill>
                  <a:srgbClr val="9B0000"/>
                </a:solidFill>
              </a:rPr>
              <a:t>Λοιμώδεις Παράγοντες  </a:t>
            </a:r>
            <a:r>
              <a:rPr lang="el-GR" sz="2400" dirty="0" smtClean="0"/>
              <a:t/>
            </a:r>
            <a:br>
              <a:rPr lang="el-GR" sz="2400" dirty="0" smtClean="0"/>
            </a:br>
            <a:r>
              <a:rPr lang="el-GR" sz="2400" dirty="0" smtClean="0"/>
              <a:t>Όπως </a:t>
            </a:r>
            <a:r>
              <a:rPr lang="el-GR" sz="2400" dirty="0" err="1" smtClean="0"/>
              <a:t>μυκόπλασμα</a:t>
            </a:r>
            <a:r>
              <a:rPr lang="el-GR" sz="2400" dirty="0" smtClean="0"/>
              <a:t>, </a:t>
            </a:r>
            <a:r>
              <a:rPr lang="el-GR" sz="2400" dirty="0" err="1" smtClean="0"/>
              <a:t>χλαμύδια</a:t>
            </a:r>
            <a:r>
              <a:rPr lang="en-US" sz="2400" dirty="0" smtClean="0"/>
              <a:t>, </a:t>
            </a:r>
            <a:r>
              <a:rPr lang="el-GR" sz="2400" dirty="0" smtClean="0"/>
              <a:t>βακτήρια (γονόκοκκος), ιοί (</a:t>
            </a:r>
            <a:r>
              <a:rPr lang="en-US" sz="2400" dirty="0" smtClean="0"/>
              <a:t>CMV, </a:t>
            </a:r>
            <a:r>
              <a:rPr lang="el-GR" sz="2400" dirty="0" err="1" smtClean="0"/>
              <a:t>έρπης</a:t>
            </a:r>
            <a:r>
              <a:rPr lang="el-GR" sz="2400" dirty="0" smtClean="0"/>
              <a:t>, ερυθρά), παράσιτα (τοξόπλασμα).</a:t>
            </a:r>
            <a:br>
              <a:rPr lang="el-GR" sz="2400" dirty="0" smtClean="0"/>
            </a:br>
            <a:r>
              <a:rPr lang="el-GR" sz="2400" dirty="0" smtClean="0"/>
              <a:t>Η επίδραση των λοιμώξεων στις </a:t>
            </a:r>
            <a:r>
              <a:rPr lang="el-GR" sz="2400" dirty="0" err="1" smtClean="0"/>
              <a:t>καθ’έξιν</a:t>
            </a:r>
            <a:r>
              <a:rPr lang="el-GR" sz="2400" dirty="0" smtClean="0"/>
              <a:t> αποβολών δεν είναι σαφής.</a:t>
            </a:r>
          </a:p>
          <a:p>
            <a:pPr marL="0" indent="0">
              <a:buNone/>
            </a:pPr>
            <a:endParaRPr lang="en-US" sz="2400" dirty="0" smtClean="0"/>
          </a:p>
          <a:p>
            <a:pPr marL="0" indent="0">
              <a:buNone/>
            </a:pPr>
            <a:endParaRPr lang="en-US" sz="2400" dirty="0" smtClean="0"/>
          </a:p>
          <a:p>
            <a:pPr marL="0" indent="0">
              <a:buNone/>
            </a:pPr>
            <a:endParaRPr lang="el-GR" sz="2400" dirty="0" smtClean="0"/>
          </a:p>
          <a:p>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9B0000"/>
                </a:solidFill>
              </a:rPr>
              <a:t>Οι </a:t>
            </a:r>
            <a:r>
              <a:rPr lang="el-GR" sz="4000" b="1" dirty="0" err="1" smtClean="0">
                <a:solidFill>
                  <a:srgbClr val="9B0000"/>
                </a:solidFill>
              </a:rPr>
              <a:t>καθ’έξιν</a:t>
            </a:r>
            <a:r>
              <a:rPr lang="el-GR" sz="4000" b="1" dirty="0" smtClean="0">
                <a:solidFill>
                  <a:srgbClr val="9B0000"/>
                </a:solidFill>
              </a:rPr>
              <a:t> αποβολές </a:t>
            </a:r>
            <a:r>
              <a:rPr lang="el-GR" sz="4000" dirty="0" smtClean="0">
                <a:solidFill>
                  <a:srgbClr val="9B0000"/>
                </a:solidFill>
              </a:rPr>
              <a:t>(3 από 7)</a:t>
            </a:r>
            <a:endParaRPr lang="el-GR" sz="4000" dirty="0"/>
          </a:p>
        </p:txBody>
      </p:sp>
      <p:sp>
        <p:nvSpPr>
          <p:cNvPr id="3" name="2 - Θέση περιεχομένου"/>
          <p:cNvSpPr>
            <a:spLocks noGrp="1"/>
          </p:cNvSpPr>
          <p:nvPr>
            <p:ph idx="1"/>
          </p:nvPr>
        </p:nvSpPr>
        <p:spPr/>
        <p:txBody>
          <a:bodyPr>
            <a:normAutofit lnSpcReduction="10000"/>
          </a:bodyPr>
          <a:lstStyle/>
          <a:p>
            <a:pPr marL="0" indent="0">
              <a:buNone/>
            </a:pPr>
            <a:r>
              <a:rPr lang="el-GR" sz="2800" b="1" dirty="0" smtClean="0">
                <a:solidFill>
                  <a:srgbClr val="9B0000"/>
                </a:solidFill>
              </a:rPr>
              <a:t>Γενετικοί παράγοντες </a:t>
            </a:r>
            <a:r>
              <a:rPr lang="el-GR" sz="2800" dirty="0" smtClean="0">
                <a:solidFill>
                  <a:srgbClr val="9B0000"/>
                </a:solidFill>
              </a:rPr>
              <a:t>(1 από 2)</a:t>
            </a:r>
            <a:r>
              <a:rPr lang="el-GR" sz="2400" dirty="0" smtClean="0"/>
              <a:t/>
            </a:r>
            <a:br>
              <a:rPr lang="el-GR" sz="2400" dirty="0" smtClean="0"/>
            </a:br>
            <a:r>
              <a:rPr lang="el-GR" sz="2400" dirty="0" smtClean="0"/>
              <a:t>Οι ανωμαλίες αυτές της ανάπτυξης του εμβρύου αφορούν εκείνες με παρουσία παθολογικού αριθμού χρωμοσωμάτων (</a:t>
            </a:r>
            <a:r>
              <a:rPr lang="el-GR" sz="2400" dirty="0" err="1" smtClean="0"/>
              <a:t>ανευπλοϊδία</a:t>
            </a:r>
            <a:r>
              <a:rPr lang="el-GR" sz="2400" dirty="0" smtClean="0"/>
              <a:t>) και εκείνες με φυσιολογικό </a:t>
            </a:r>
            <a:r>
              <a:rPr lang="el-GR" sz="2400" dirty="0" err="1" smtClean="0"/>
              <a:t>καρυότυπο</a:t>
            </a:r>
            <a:r>
              <a:rPr lang="el-GR" sz="2400" dirty="0" smtClean="0"/>
              <a:t> (</a:t>
            </a:r>
            <a:r>
              <a:rPr lang="el-GR" sz="2400" dirty="0" err="1" smtClean="0"/>
              <a:t>ευπλοϊδία</a:t>
            </a:r>
            <a:r>
              <a:rPr lang="el-GR" sz="2400" dirty="0" smtClean="0"/>
              <a:t>).</a:t>
            </a:r>
          </a:p>
          <a:p>
            <a:pPr marL="0" indent="0">
              <a:buNone/>
            </a:pPr>
            <a:r>
              <a:rPr lang="el-GR" sz="2400" dirty="0" smtClean="0"/>
              <a:t>Υπολογίζεται ότι το 50 - 60% των αυτομάτων αποβολών οφείλεται σε </a:t>
            </a:r>
            <a:r>
              <a:rPr lang="el-GR" sz="2400" dirty="0" err="1" smtClean="0"/>
              <a:t>χρωμοσωματικές</a:t>
            </a:r>
            <a:r>
              <a:rPr lang="el-GR" sz="2400" dirty="0" smtClean="0"/>
              <a:t> ανωμαλίες του εμβρύου. Περίπου το 50% των ανωμαλιών αυτών είναι </a:t>
            </a:r>
            <a:r>
              <a:rPr lang="el-GR" sz="2400" dirty="0" err="1" smtClean="0"/>
              <a:t>αυτοσωματικές</a:t>
            </a:r>
            <a:r>
              <a:rPr lang="el-GR" sz="2400" dirty="0" smtClean="0"/>
              <a:t> με συχνότερη την </a:t>
            </a:r>
            <a:r>
              <a:rPr lang="el-GR" sz="2400" b="1" dirty="0" err="1" smtClean="0">
                <a:solidFill>
                  <a:srgbClr val="9B0000"/>
                </a:solidFill>
              </a:rPr>
              <a:t>τρισωμία</a:t>
            </a:r>
            <a:r>
              <a:rPr lang="el-GR" sz="2400" b="1" dirty="0" smtClean="0">
                <a:solidFill>
                  <a:srgbClr val="9B0000"/>
                </a:solidFill>
              </a:rPr>
              <a:t> 16</a:t>
            </a:r>
            <a:r>
              <a:rPr lang="el-GR" sz="2400" dirty="0" smtClean="0"/>
              <a:t>, αλλά και τις </a:t>
            </a:r>
            <a:r>
              <a:rPr lang="el-GR" sz="2400" dirty="0" err="1" smtClean="0"/>
              <a:t>τρισωμίες</a:t>
            </a:r>
            <a:r>
              <a:rPr lang="el-GR" sz="2400" dirty="0" smtClean="0"/>
              <a:t> 13, 18, 21 και 22. </a:t>
            </a:r>
          </a:p>
          <a:p>
            <a:pPr marL="0" indent="0">
              <a:buNone/>
            </a:pPr>
            <a:r>
              <a:rPr lang="el-GR" sz="2400" dirty="0" smtClean="0"/>
              <a:t>Η </a:t>
            </a:r>
            <a:r>
              <a:rPr lang="el-GR" sz="2400" dirty="0" err="1" smtClean="0"/>
              <a:t>μονοσωμία</a:t>
            </a:r>
            <a:r>
              <a:rPr lang="el-GR" sz="2400" dirty="0" smtClean="0"/>
              <a:t> Χ (45 Χ) και η </a:t>
            </a:r>
            <a:r>
              <a:rPr lang="el-GR" sz="2400" dirty="0" err="1" smtClean="0"/>
              <a:t>πολυπλοϊδία</a:t>
            </a:r>
            <a:r>
              <a:rPr lang="el-GR" sz="2400" dirty="0" smtClean="0"/>
              <a:t> ευθύνονται, η κάθε μία για ένα επιπλέον ποσοστό 20 - 25%.</a:t>
            </a:r>
          </a:p>
          <a:p>
            <a:pPr marL="0" indent="0">
              <a:buNone/>
            </a:pPr>
            <a:endParaRPr lang="el-GR" sz="2400" dirty="0" smtClean="0"/>
          </a:p>
          <a:p>
            <a:pPr marL="0" indent="0">
              <a:buNone/>
            </a:pPr>
            <a:endParaRPr lang="en-US" sz="2400" dirty="0" smtClean="0"/>
          </a:p>
          <a:p>
            <a:pPr marL="0" indent="0">
              <a:buNone/>
            </a:pPr>
            <a:endParaRPr lang="en-US" sz="2400" dirty="0" smtClean="0"/>
          </a:p>
          <a:p>
            <a:pPr marL="0" indent="0">
              <a:buNone/>
            </a:pPr>
            <a:endParaRPr lang="el-GR" sz="2400" dirty="0" smtClean="0"/>
          </a:p>
          <a:p>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9B0000"/>
                </a:solidFill>
              </a:rPr>
              <a:t>Οι </a:t>
            </a:r>
            <a:r>
              <a:rPr lang="el-GR" sz="4000" b="1" dirty="0" err="1" smtClean="0">
                <a:solidFill>
                  <a:srgbClr val="9B0000"/>
                </a:solidFill>
              </a:rPr>
              <a:t>καθ’έξιν</a:t>
            </a:r>
            <a:r>
              <a:rPr lang="el-GR" sz="4000" b="1" dirty="0" smtClean="0">
                <a:solidFill>
                  <a:srgbClr val="9B0000"/>
                </a:solidFill>
              </a:rPr>
              <a:t> αποβολές </a:t>
            </a:r>
            <a:r>
              <a:rPr lang="el-GR" sz="4000" dirty="0" smtClean="0">
                <a:solidFill>
                  <a:srgbClr val="9B0000"/>
                </a:solidFill>
              </a:rPr>
              <a:t>(4 από 7)</a:t>
            </a:r>
            <a:endParaRPr lang="el-GR" sz="4000" dirty="0"/>
          </a:p>
        </p:txBody>
      </p:sp>
      <p:sp>
        <p:nvSpPr>
          <p:cNvPr id="3" name="2 - Θέση περιεχομένου"/>
          <p:cNvSpPr>
            <a:spLocks noGrp="1"/>
          </p:cNvSpPr>
          <p:nvPr>
            <p:ph idx="1"/>
          </p:nvPr>
        </p:nvSpPr>
        <p:spPr/>
        <p:txBody>
          <a:bodyPr>
            <a:normAutofit/>
          </a:bodyPr>
          <a:lstStyle/>
          <a:p>
            <a:pPr marL="0" indent="0">
              <a:buNone/>
            </a:pPr>
            <a:r>
              <a:rPr lang="el-GR" sz="2800" b="1" dirty="0" smtClean="0">
                <a:solidFill>
                  <a:srgbClr val="9B0000"/>
                </a:solidFill>
              </a:rPr>
              <a:t>Γενετικοί παράγοντες </a:t>
            </a:r>
            <a:r>
              <a:rPr lang="el-GR" sz="2800" dirty="0" smtClean="0">
                <a:solidFill>
                  <a:srgbClr val="9B0000"/>
                </a:solidFill>
              </a:rPr>
              <a:t>(2 από 2)</a:t>
            </a:r>
            <a:r>
              <a:rPr lang="el-GR" sz="2400" dirty="0" smtClean="0"/>
              <a:t/>
            </a:r>
            <a:br>
              <a:rPr lang="el-GR" sz="2400" dirty="0" smtClean="0"/>
            </a:br>
            <a:r>
              <a:rPr lang="el-GR" sz="2400" dirty="0" smtClean="0"/>
              <a:t>Γονείς που έχουν ιστορικό δύο ή περισσοτέρων αποβολών παρουσιάζουν </a:t>
            </a:r>
            <a:r>
              <a:rPr lang="el-GR" sz="2400" dirty="0" err="1" smtClean="0"/>
              <a:t>χρωμοσωματικές</a:t>
            </a:r>
            <a:r>
              <a:rPr lang="el-GR" sz="2400" dirty="0" smtClean="0"/>
              <a:t> ανωμαλίες σε ποσοστό 3 - 6%. Το μεγαλύτερο ποσοστό των ανωμαλιών αυτών (75 - 85%) είναι </a:t>
            </a:r>
            <a:r>
              <a:rPr lang="el-GR" sz="2400" b="1" dirty="0" smtClean="0">
                <a:solidFill>
                  <a:srgbClr val="9B0000"/>
                </a:solidFill>
              </a:rPr>
              <a:t>ισόρροπες μεταθέσεις </a:t>
            </a:r>
            <a:r>
              <a:rPr lang="el-GR" sz="2400" dirty="0" smtClean="0"/>
              <a:t>και από αυτές τα 2/3 είναι αμοιβαίες μεταθέσεις και το 1/3 μεταθέσεις </a:t>
            </a:r>
            <a:r>
              <a:rPr lang="el-GR" sz="2400" dirty="0" err="1" smtClean="0"/>
              <a:t>Robertson</a:t>
            </a:r>
            <a:r>
              <a:rPr lang="el-GR" sz="2400" dirty="0" smtClean="0"/>
              <a:t>. </a:t>
            </a:r>
          </a:p>
          <a:p>
            <a:pPr marL="0" indent="0">
              <a:buNone/>
            </a:pPr>
            <a:r>
              <a:rPr lang="el-GR" sz="2400" dirty="0" smtClean="0"/>
              <a:t>Το υπόλοιπο ποσοστό (15 - 25%) αναφέρεται σε χαμηλού βαθμού </a:t>
            </a:r>
            <a:r>
              <a:rPr lang="el-GR" sz="2400" dirty="0" err="1" smtClean="0"/>
              <a:t>χρωμοσωματικό</a:t>
            </a:r>
            <a:r>
              <a:rPr lang="el-GR" sz="2400" dirty="0" smtClean="0"/>
              <a:t> </a:t>
            </a:r>
            <a:r>
              <a:rPr lang="el-GR" sz="2400" dirty="0" err="1" smtClean="0"/>
              <a:t>μωσαϊκισμό</a:t>
            </a:r>
            <a:r>
              <a:rPr lang="el-GR" sz="2400" dirty="0" smtClean="0"/>
              <a:t> και αφορά το χρωμόσωμα Χ.</a:t>
            </a:r>
          </a:p>
          <a:p>
            <a:pPr marL="0" indent="0">
              <a:buNone/>
            </a:pPr>
            <a:endParaRPr lang="el-GR" sz="2400" dirty="0" smtClean="0"/>
          </a:p>
          <a:p>
            <a:pPr marL="0" indent="0">
              <a:buNone/>
            </a:pPr>
            <a:endParaRPr lang="en-US" sz="2400" dirty="0" smtClean="0"/>
          </a:p>
          <a:p>
            <a:pPr marL="0" indent="0">
              <a:buNone/>
            </a:pPr>
            <a:endParaRPr lang="en-US" sz="2400" dirty="0" smtClean="0"/>
          </a:p>
          <a:p>
            <a:pPr marL="0" indent="0">
              <a:buNone/>
            </a:pPr>
            <a:endParaRPr lang="el-GR" sz="2400" dirty="0" smtClean="0"/>
          </a:p>
          <a:p>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9B0000"/>
                </a:solidFill>
              </a:rPr>
              <a:t>Οι </a:t>
            </a:r>
            <a:r>
              <a:rPr lang="el-GR" sz="4000" b="1" dirty="0" err="1" smtClean="0">
                <a:solidFill>
                  <a:srgbClr val="9B0000"/>
                </a:solidFill>
              </a:rPr>
              <a:t>καθ’έξιν</a:t>
            </a:r>
            <a:r>
              <a:rPr lang="el-GR" sz="4000" b="1" dirty="0" smtClean="0">
                <a:solidFill>
                  <a:srgbClr val="9B0000"/>
                </a:solidFill>
              </a:rPr>
              <a:t> αποβολές </a:t>
            </a:r>
            <a:r>
              <a:rPr lang="el-GR" sz="4000" dirty="0" smtClean="0">
                <a:solidFill>
                  <a:srgbClr val="9B0000"/>
                </a:solidFill>
              </a:rPr>
              <a:t>(5 από 7)</a:t>
            </a:r>
            <a:endParaRPr lang="el-GR" sz="4000" dirty="0"/>
          </a:p>
        </p:txBody>
      </p:sp>
      <p:sp>
        <p:nvSpPr>
          <p:cNvPr id="3" name="2 - Θέση περιεχομένου"/>
          <p:cNvSpPr>
            <a:spLocks noGrp="1"/>
          </p:cNvSpPr>
          <p:nvPr>
            <p:ph idx="1"/>
          </p:nvPr>
        </p:nvSpPr>
        <p:spPr>
          <a:xfrm>
            <a:off x="467544" y="1484784"/>
            <a:ext cx="8229600" cy="4525963"/>
          </a:xfrm>
        </p:spPr>
        <p:txBody>
          <a:bodyPr>
            <a:normAutofit fontScale="92500" lnSpcReduction="10000"/>
          </a:bodyPr>
          <a:lstStyle/>
          <a:p>
            <a:pPr>
              <a:buNone/>
            </a:pPr>
            <a:r>
              <a:rPr lang="el-GR" sz="3300" b="1" dirty="0" smtClean="0">
                <a:solidFill>
                  <a:srgbClr val="9B0000"/>
                </a:solidFill>
              </a:rPr>
              <a:t>Ανατομικές ανωμαλίες μήτρας</a:t>
            </a:r>
          </a:p>
          <a:p>
            <a:pPr marL="0" indent="0">
              <a:buNone/>
              <a:tabLst>
                <a:tab pos="0" algn="l"/>
              </a:tabLst>
            </a:pPr>
            <a:r>
              <a:rPr lang="el-GR" sz="2400" dirty="0" smtClean="0"/>
              <a:t>Οι ανατομικές ανωμαλίες της μήτρας μπορούν να επηρεάσουν λίγο έως πολύ την εξέλιξη της κύησης.</a:t>
            </a:r>
          </a:p>
          <a:p>
            <a:pPr marL="0" indent="0">
              <a:buNone/>
              <a:tabLst>
                <a:tab pos="0" algn="l"/>
              </a:tabLst>
            </a:pPr>
            <a:r>
              <a:rPr lang="el-GR" sz="2400" dirty="0" smtClean="0"/>
              <a:t>Για τον λόγο αυτό γίνεται έλεγχος της μήτρας και των υπολοίπων οργάνων με</a:t>
            </a:r>
            <a:r>
              <a:rPr lang="en-US" sz="2400" dirty="0" smtClean="0"/>
              <a:t>:</a:t>
            </a:r>
            <a:endParaRPr lang="el-GR" sz="2400" dirty="0" smtClean="0"/>
          </a:p>
          <a:p>
            <a:pPr marL="268288" indent="-268288">
              <a:tabLst>
                <a:tab pos="268288" algn="l"/>
              </a:tabLst>
            </a:pPr>
            <a:r>
              <a:rPr lang="en-US" sz="2400" dirty="0" smtClean="0"/>
              <a:t>Y</a:t>
            </a:r>
            <a:r>
              <a:rPr lang="el-GR" sz="2400" dirty="0" err="1" smtClean="0"/>
              <a:t>στεροσαλπιγγογραφίας</a:t>
            </a:r>
            <a:r>
              <a:rPr lang="el-GR" sz="2400" dirty="0" smtClean="0"/>
              <a:t> </a:t>
            </a:r>
            <a:endParaRPr lang="en-US" sz="2400" dirty="0" smtClean="0"/>
          </a:p>
          <a:p>
            <a:pPr marL="268288" indent="-268288">
              <a:tabLst>
                <a:tab pos="268288" algn="l"/>
              </a:tabLst>
            </a:pPr>
            <a:r>
              <a:rPr lang="en-US" sz="2400" dirty="0" smtClean="0"/>
              <a:t>Y</a:t>
            </a:r>
            <a:r>
              <a:rPr lang="el-GR" sz="2400" dirty="0" err="1" smtClean="0"/>
              <a:t>δροϋπερηχογραφία</a:t>
            </a:r>
            <a:r>
              <a:rPr lang="el-GR" sz="2400" dirty="0" smtClean="0"/>
              <a:t> </a:t>
            </a:r>
          </a:p>
          <a:p>
            <a:pPr marL="268288" indent="-268288">
              <a:tabLst>
                <a:tab pos="268288" algn="l"/>
              </a:tabLst>
            </a:pPr>
            <a:r>
              <a:rPr lang="en-US" sz="2400" dirty="0" smtClean="0"/>
              <a:t>T</a:t>
            </a:r>
            <a:r>
              <a:rPr lang="el-GR" sz="2400" dirty="0" err="1" smtClean="0"/>
              <a:t>ρισδιάστατη</a:t>
            </a:r>
            <a:r>
              <a:rPr lang="el-GR" sz="2400" dirty="0" smtClean="0"/>
              <a:t> υπερηχογραφία</a:t>
            </a:r>
          </a:p>
          <a:p>
            <a:pPr marL="0" indent="0">
              <a:buNone/>
              <a:tabLst>
                <a:tab pos="0" algn="l"/>
              </a:tabLst>
            </a:pPr>
            <a:endParaRPr lang="el-GR" sz="2400" dirty="0" smtClean="0"/>
          </a:p>
          <a:p>
            <a:pPr marL="0" indent="0">
              <a:buNone/>
              <a:tabLst>
                <a:tab pos="0" algn="l"/>
              </a:tabLst>
            </a:pPr>
            <a:r>
              <a:rPr lang="el-GR" sz="2400" dirty="0" smtClean="0"/>
              <a:t>Όλες οι γυναίκες με </a:t>
            </a:r>
            <a:r>
              <a:rPr lang="el-GR" sz="2400" dirty="0" err="1" smtClean="0"/>
              <a:t>καθ’έξιν</a:t>
            </a:r>
            <a:r>
              <a:rPr lang="el-GR" sz="2400" dirty="0" smtClean="0"/>
              <a:t> αποβολές πρέπει να υποβάλλονται σε </a:t>
            </a:r>
            <a:r>
              <a:rPr lang="el-GR" sz="2400" dirty="0" err="1" smtClean="0">
                <a:solidFill>
                  <a:srgbClr val="9B0000"/>
                </a:solidFill>
              </a:rPr>
              <a:t>υπερηχογραφική</a:t>
            </a:r>
            <a:r>
              <a:rPr lang="el-GR" sz="2400" dirty="0" smtClean="0">
                <a:solidFill>
                  <a:srgbClr val="9B0000"/>
                </a:solidFill>
              </a:rPr>
              <a:t> εξέταση της </a:t>
            </a:r>
            <a:r>
              <a:rPr lang="el-GR" sz="2400" dirty="0" smtClean="0"/>
              <a:t>πυέλου για την εκτίμηση της ανατομίας και μορφολογίας της μήτρας.</a:t>
            </a:r>
          </a:p>
          <a:p>
            <a:pPr marL="0" indent="0">
              <a:buNone/>
            </a:pPr>
            <a:endParaRPr lang="el-GR" sz="2400" dirty="0" smtClean="0"/>
          </a:p>
          <a:p>
            <a:pPr marL="0" indent="0">
              <a:buNone/>
            </a:pPr>
            <a:endParaRPr lang="en-US" sz="2400" dirty="0" smtClean="0"/>
          </a:p>
          <a:p>
            <a:pPr marL="0" indent="0">
              <a:buNone/>
            </a:pPr>
            <a:endParaRPr lang="en-US" sz="2400" dirty="0" smtClean="0"/>
          </a:p>
          <a:p>
            <a:pPr marL="0" indent="0">
              <a:buNone/>
            </a:pPr>
            <a:endParaRPr lang="el-GR" sz="2400" dirty="0" smtClean="0"/>
          </a:p>
          <a:p>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9B0000"/>
                </a:solidFill>
              </a:rPr>
              <a:t>Οι </a:t>
            </a:r>
            <a:r>
              <a:rPr lang="el-GR" sz="4000" b="1" dirty="0" err="1" smtClean="0">
                <a:solidFill>
                  <a:srgbClr val="9B0000"/>
                </a:solidFill>
              </a:rPr>
              <a:t>καθ’έξιν</a:t>
            </a:r>
            <a:r>
              <a:rPr lang="el-GR" sz="4000" b="1" dirty="0" smtClean="0">
                <a:solidFill>
                  <a:srgbClr val="9B0000"/>
                </a:solidFill>
              </a:rPr>
              <a:t> αποβολές </a:t>
            </a:r>
            <a:r>
              <a:rPr lang="el-GR" sz="4000" dirty="0" smtClean="0">
                <a:solidFill>
                  <a:srgbClr val="9B0000"/>
                </a:solidFill>
              </a:rPr>
              <a:t>(6 από 7)</a:t>
            </a:r>
            <a:endParaRPr lang="el-GR" sz="4000" dirty="0"/>
          </a:p>
        </p:txBody>
      </p:sp>
      <p:sp>
        <p:nvSpPr>
          <p:cNvPr id="3" name="2 - Θέση περιεχομένου"/>
          <p:cNvSpPr>
            <a:spLocks noGrp="1"/>
          </p:cNvSpPr>
          <p:nvPr>
            <p:ph idx="1"/>
          </p:nvPr>
        </p:nvSpPr>
        <p:spPr>
          <a:xfrm>
            <a:off x="467544" y="1412776"/>
            <a:ext cx="8229600" cy="4525963"/>
          </a:xfrm>
        </p:spPr>
        <p:txBody>
          <a:bodyPr>
            <a:normAutofit/>
          </a:bodyPr>
          <a:lstStyle/>
          <a:p>
            <a:pPr>
              <a:lnSpc>
                <a:spcPct val="120000"/>
              </a:lnSpc>
              <a:spcBef>
                <a:spcPts val="0"/>
              </a:spcBef>
              <a:buNone/>
            </a:pPr>
            <a:r>
              <a:rPr lang="el-GR" b="1" dirty="0" smtClean="0">
                <a:solidFill>
                  <a:srgbClr val="9B0000"/>
                </a:solidFill>
              </a:rPr>
              <a:t>Ενδοκρινολογικές διαταραχές</a:t>
            </a:r>
          </a:p>
          <a:p>
            <a:pPr marL="0" indent="0">
              <a:spcBef>
                <a:spcPts val="0"/>
              </a:spcBef>
              <a:buNone/>
            </a:pPr>
            <a:r>
              <a:rPr lang="el-GR" sz="2400" dirty="0" smtClean="0"/>
              <a:t>Επιδημιολογικά δεδομένα έχουν δείξει συσχέτιση μεταξύ καθ’ </a:t>
            </a:r>
            <a:r>
              <a:rPr lang="el-GR" sz="2400" dirty="0" err="1" smtClean="0"/>
              <a:t>έξιν</a:t>
            </a:r>
            <a:r>
              <a:rPr lang="el-GR" sz="2400" dirty="0" smtClean="0"/>
              <a:t> αποβολών και υποθυρεοειδισμού και σακχαρώδη διαβήτη. Ωστόσο ο καλά ρυθμισμένος  σακχαρώδης διαβήτης και θυρεοειδής δεν αποτελούν κίνδυνο για αποβολή.</a:t>
            </a:r>
          </a:p>
          <a:p>
            <a:pPr marL="0" indent="0">
              <a:spcBef>
                <a:spcPts val="0"/>
              </a:spcBef>
              <a:buNone/>
            </a:pPr>
            <a:endParaRPr lang="el-GR" sz="2400" dirty="0" smtClean="0"/>
          </a:p>
          <a:p>
            <a:pPr marL="0" indent="0">
              <a:spcBef>
                <a:spcPts val="0"/>
              </a:spcBef>
              <a:buNone/>
            </a:pPr>
            <a:r>
              <a:rPr lang="el-GR" sz="2400" dirty="0" smtClean="0"/>
              <a:t>Έτσι είναι επιβεβλημένος ο έλεγχος για:</a:t>
            </a:r>
          </a:p>
          <a:p>
            <a:pPr marL="447675" indent="-447675">
              <a:lnSpc>
                <a:spcPct val="150000"/>
              </a:lnSpc>
              <a:spcBef>
                <a:spcPts val="0"/>
              </a:spcBef>
              <a:buNone/>
            </a:pPr>
            <a:r>
              <a:rPr lang="el-GR" sz="2400" dirty="0" smtClean="0"/>
              <a:t>•  Καμπύλη σακχάρου</a:t>
            </a:r>
          </a:p>
          <a:p>
            <a:pPr marL="447675" indent="-447675">
              <a:lnSpc>
                <a:spcPct val="150000"/>
              </a:lnSpc>
              <a:spcBef>
                <a:spcPts val="0"/>
              </a:spcBef>
              <a:buNone/>
            </a:pPr>
            <a:r>
              <a:rPr lang="el-GR" sz="2400" dirty="0" smtClean="0"/>
              <a:t>•  </a:t>
            </a:r>
            <a:r>
              <a:rPr lang="el-GR" sz="2400" dirty="0" err="1" smtClean="0"/>
              <a:t>Γλυκοζυλιωμένη</a:t>
            </a:r>
            <a:r>
              <a:rPr lang="el-GR" sz="2400" dirty="0" smtClean="0"/>
              <a:t> αιμοσφαιρίνη (</a:t>
            </a:r>
            <a:r>
              <a:rPr lang="el-GR" sz="2400" dirty="0" err="1" smtClean="0"/>
              <a:t>Hb</a:t>
            </a:r>
            <a:r>
              <a:rPr lang="el-GR" sz="2400" dirty="0" smtClean="0"/>
              <a:t> A</a:t>
            </a:r>
            <a:r>
              <a:rPr lang="el-GR" sz="2400" baseline="-25000" dirty="0" smtClean="0"/>
              <a:t>1C</a:t>
            </a:r>
            <a:r>
              <a:rPr lang="el-GR" sz="2400" dirty="0" smtClean="0"/>
              <a:t>)</a:t>
            </a:r>
          </a:p>
          <a:p>
            <a:pPr marL="447675" indent="-447675">
              <a:lnSpc>
                <a:spcPct val="150000"/>
              </a:lnSpc>
              <a:spcBef>
                <a:spcPts val="0"/>
              </a:spcBef>
              <a:buNone/>
            </a:pPr>
            <a:r>
              <a:rPr lang="el-GR" sz="2400" dirty="0" smtClean="0"/>
              <a:t>•  Δοκιμασίες </a:t>
            </a:r>
            <a:r>
              <a:rPr lang="el-GR" sz="2400" dirty="0" err="1" smtClean="0"/>
              <a:t>θυρεοειδικής</a:t>
            </a:r>
            <a:r>
              <a:rPr lang="el-GR" sz="2400" dirty="0" smtClean="0"/>
              <a:t> λειτουργίας</a:t>
            </a:r>
          </a:p>
          <a:p>
            <a:pPr marL="0" indent="0">
              <a:lnSpc>
                <a:spcPct val="120000"/>
              </a:lnSpc>
              <a:spcBef>
                <a:spcPts val="0"/>
              </a:spcBef>
              <a:buNone/>
            </a:pPr>
            <a:endParaRPr lang="el-GR" sz="4800" dirty="0" smtClean="0"/>
          </a:p>
          <a:p>
            <a:pPr marL="0" indent="0">
              <a:buNone/>
            </a:pPr>
            <a:endParaRPr lang="en-US" sz="2400" dirty="0" smtClean="0"/>
          </a:p>
          <a:p>
            <a:pPr marL="0" indent="0">
              <a:buNone/>
            </a:pPr>
            <a:endParaRPr lang="en-US" sz="2400" dirty="0" smtClean="0"/>
          </a:p>
          <a:p>
            <a:pPr marL="0" indent="0">
              <a:buNone/>
            </a:pPr>
            <a:endParaRPr lang="el-GR" sz="2400" dirty="0" smtClean="0"/>
          </a:p>
          <a:p>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9B0000"/>
                </a:solidFill>
              </a:rPr>
              <a:t>Οι </a:t>
            </a:r>
            <a:r>
              <a:rPr lang="el-GR" sz="4000" b="1" dirty="0" err="1" smtClean="0">
                <a:solidFill>
                  <a:srgbClr val="9B0000"/>
                </a:solidFill>
              </a:rPr>
              <a:t>καθ’έξιν</a:t>
            </a:r>
            <a:r>
              <a:rPr lang="el-GR" sz="4000" b="1" dirty="0" smtClean="0">
                <a:solidFill>
                  <a:srgbClr val="9B0000"/>
                </a:solidFill>
              </a:rPr>
              <a:t> αποβολές </a:t>
            </a:r>
            <a:r>
              <a:rPr lang="el-GR" sz="4000" dirty="0" smtClean="0">
                <a:solidFill>
                  <a:srgbClr val="9B0000"/>
                </a:solidFill>
              </a:rPr>
              <a:t>(6 από 7)</a:t>
            </a:r>
            <a:endParaRPr lang="el-GR" sz="4000" dirty="0"/>
          </a:p>
        </p:txBody>
      </p:sp>
      <p:sp>
        <p:nvSpPr>
          <p:cNvPr id="3" name="2 - Θέση περιεχομένου"/>
          <p:cNvSpPr>
            <a:spLocks noGrp="1"/>
          </p:cNvSpPr>
          <p:nvPr>
            <p:ph idx="1"/>
          </p:nvPr>
        </p:nvSpPr>
        <p:spPr>
          <a:xfrm>
            <a:off x="467544" y="1412776"/>
            <a:ext cx="8229600" cy="5445224"/>
          </a:xfrm>
        </p:spPr>
        <p:txBody>
          <a:bodyPr>
            <a:normAutofit/>
          </a:bodyPr>
          <a:lstStyle/>
          <a:p>
            <a:pPr marL="0" indent="0">
              <a:lnSpc>
                <a:spcPct val="120000"/>
              </a:lnSpc>
              <a:spcBef>
                <a:spcPts val="0"/>
              </a:spcBef>
              <a:buNone/>
            </a:pPr>
            <a:r>
              <a:rPr lang="el-GR" sz="3000" b="1" dirty="0" smtClean="0">
                <a:solidFill>
                  <a:srgbClr val="9B0000"/>
                </a:solidFill>
              </a:rPr>
              <a:t>Ανοσολογικές διαταραχές (</a:t>
            </a:r>
            <a:r>
              <a:rPr lang="el-GR" sz="3000" b="1" dirty="0" err="1" smtClean="0">
                <a:solidFill>
                  <a:srgbClr val="9B0000"/>
                </a:solidFill>
              </a:rPr>
              <a:t>αντιφωφολιπιδικό</a:t>
            </a:r>
            <a:r>
              <a:rPr lang="el-GR" sz="3000" b="1" dirty="0" smtClean="0">
                <a:solidFill>
                  <a:srgbClr val="9B0000"/>
                </a:solidFill>
              </a:rPr>
              <a:t> </a:t>
            </a:r>
            <a:r>
              <a:rPr lang="el-GR" sz="3000" b="1" dirty="0" smtClean="0">
                <a:solidFill>
                  <a:srgbClr val="9B0000"/>
                </a:solidFill>
              </a:rPr>
              <a:t>σύνδρομο ή </a:t>
            </a:r>
            <a:r>
              <a:rPr lang="en-US" sz="3000" b="1" dirty="0" smtClean="0">
                <a:solidFill>
                  <a:srgbClr val="9B0000"/>
                </a:solidFill>
              </a:rPr>
              <a:t>APS</a:t>
            </a:r>
            <a:r>
              <a:rPr lang="el-GR" sz="3000" b="1" dirty="0" smtClean="0">
                <a:solidFill>
                  <a:srgbClr val="9B0000"/>
                </a:solidFill>
              </a:rPr>
              <a:t>)</a:t>
            </a:r>
            <a:r>
              <a:rPr lang="en-US" sz="3000" b="1" dirty="0" smtClean="0">
                <a:solidFill>
                  <a:srgbClr val="9B0000"/>
                </a:solidFill>
              </a:rPr>
              <a:t>  </a:t>
            </a:r>
            <a:r>
              <a:rPr lang="en-US" sz="3000" dirty="0" smtClean="0">
                <a:solidFill>
                  <a:srgbClr val="9B0000"/>
                </a:solidFill>
              </a:rPr>
              <a:t>(1 </a:t>
            </a:r>
            <a:r>
              <a:rPr lang="el-GR" sz="3000" dirty="0" smtClean="0">
                <a:solidFill>
                  <a:srgbClr val="9B0000"/>
                </a:solidFill>
              </a:rPr>
              <a:t>από 2)</a:t>
            </a:r>
            <a:endParaRPr lang="el-GR" sz="3000" dirty="0" smtClean="0">
              <a:solidFill>
                <a:srgbClr val="9B0000"/>
              </a:solidFill>
            </a:endParaRPr>
          </a:p>
          <a:p>
            <a:pPr marL="0" indent="0">
              <a:spcBef>
                <a:spcPts val="0"/>
              </a:spcBef>
              <a:buNone/>
            </a:pPr>
            <a:r>
              <a:rPr lang="el-GR" sz="2400" dirty="0" smtClean="0"/>
              <a:t>Το πρωτοπαθές APS</a:t>
            </a:r>
            <a:r>
              <a:rPr lang="en-US" sz="2400" dirty="0" smtClean="0"/>
              <a:t> </a:t>
            </a:r>
            <a:r>
              <a:rPr lang="el-GR" sz="2400" dirty="0" smtClean="0"/>
              <a:t>σχετίζεται με αποβολές  </a:t>
            </a:r>
            <a:r>
              <a:rPr lang="el-GR" sz="2400" dirty="0" smtClean="0"/>
              <a:t>μορφολογικά φυσιολογικών εμβρύων </a:t>
            </a:r>
            <a:r>
              <a:rPr lang="el-GR" sz="2400" b="1" dirty="0" smtClean="0">
                <a:solidFill>
                  <a:srgbClr val="9B0000"/>
                </a:solidFill>
              </a:rPr>
              <a:t>μετά την 10</a:t>
            </a:r>
            <a:r>
              <a:rPr lang="el-GR" sz="2400" b="1" baseline="30000" dirty="0" smtClean="0">
                <a:solidFill>
                  <a:srgbClr val="9B0000"/>
                </a:solidFill>
              </a:rPr>
              <a:t>η</a:t>
            </a:r>
            <a:r>
              <a:rPr lang="el-GR" sz="2400" b="1" dirty="0" smtClean="0">
                <a:solidFill>
                  <a:srgbClr val="9B0000"/>
                </a:solidFill>
              </a:rPr>
              <a:t> εβδομάδα</a:t>
            </a:r>
            <a:r>
              <a:rPr lang="el-GR" sz="2400" dirty="0" smtClean="0"/>
              <a:t>. Σχετίζεται επίσης και με πρόωρους τοκετούς πριν την 34</a:t>
            </a:r>
            <a:r>
              <a:rPr lang="el-GR" sz="2400" baseline="30000" dirty="0" smtClean="0"/>
              <a:t>η</a:t>
            </a:r>
            <a:r>
              <a:rPr lang="el-GR" sz="2400" dirty="0" smtClean="0"/>
              <a:t> εβδομάδα λόγω σοβαρής </a:t>
            </a:r>
            <a:r>
              <a:rPr lang="el-GR" sz="2400" dirty="0" err="1" smtClean="0"/>
              <a:t>προεκλαμψίας</a:t>
            </a:r>
            <a:r>
              <a:rPr lang="el-GR" sz="2400" dirty="0" smtClean="0"/>
              <a:t>, εκλαμψία ή </a:t>
            </a:r>
            <a:r>
              <a:rPr lang="el-GR" sz="2400" dirty="0" err="1" smtClean="0"/>
              <a:t>πλακουντιακής</a:t>
            </a:r>
            <a:r>
              <a:rPr lang="el-GR" sz="2400" dirty="0" smtClean="0"/>
              <a:t> </a:t>
            </a:r>
            <a:r>
              <a:rPr lang="el-GR" sz="2400" dirty="0" smtClean="0"/>
              <a:t>ανεπάρκειας</a:t>
            </a:r>
            <a:r>
              <a:rPr lang="el-GR" sz="2400" dirty="0" smtClean="0"/>
              <a:t>.</a:t>
            </a:r>
          </a:p>
          <a:p>
            <a:pPr marL="0" indent="0">
              <a:spcBef>
                <a:spcPts val="0"/>
              </a:spcBef>
              <a:buNone/>
            </a:pPr>
            <a:endParaRPr lang="el-GR" sz="2400" dirty="0" smtClean="0"/>
          </a:p>
          <a:p>
            <a:pPr marL="0" indent="0">
              <a:spcBef>
                <a:spcPts val="0"/>
              </a:spcBef>
              <a:buNone/>
            </a:pPr>
            <a:r>
              <a:rPr lang="el-GR" sz="2400" dirty="0" smtClean="0"/>
              <a:t>Στις γυναίκες αυτές πρέπει να γίνεται έλεγχος των </a:t>
            </a:r>
            <a:r>
              <a:rPr lang="el-GR" sz="2400" dirty="0" err="1" smtClean="0"/>
              <a:t>aPL</a:t>
            </a:r>
            <a:r>
              <a:rPr lang="el-GR" sz="2400" dirty="0" smtClean="0"/>
              <a:t>:</a:t>
            </a:r>
          </a:p>
          <a:p>
            <a:pPr marL="0" indent="0">
              <a:spcBef>
                <a:spcPts val="0"/>
              </a:spcBef>
              <a:buNone/>
            </a:pPr>
            <a:r>
              <a:rPr lang="el-GR" sz="2400" dirty="0" smtClean="0"/>
              <a:t>•</a:t>
            </a:r>
            <a:r>
              <a:rPr lang="en-US" sz="2400" dirty="0" smtClean="0"/>
              <a:t>  </a:t>
            </a:r>
            <a:r>
              <a:rPr lang="el-GR" sz="2400" dirty="0" smtClean="0"/>
              <a:t>Αντιπηκτικό του λύκου (LAC)</a:t>
            </a:r>
          </a:p>
          <a:p>
            <a:pPr marL="0" indent="0">
              <a:spcBef>
                <a:spcPts val="0"/>
              </a:spcBef>
              <a:buNone/>
            </a:pPr>
            <a:r>
              <a:rPr lang="el-GR" sz="2400" dirty="0" smtClean="0"/>
              <a:t>•</a:t>
            </a:r>
            <a:r>
              <a:rPr lang="en-US" sz="2400" dirty="0" smtClean="0"/>
              <a:t> </a:t>
            </a:r>
            <a:r>
              <a:rPr lang="el-GR" sz="2400" dirty="0" smtClean="0"/>
              <a:t> Αντισώματα </a:t>
            </a:r>
            <a:r>
              <a:rPr lang="el-GR" sz="2400" dirty="0" err="1" smtClean="0"/>
              <a:t>καρδιολιπίνης</a:t>
            </a:r>
            <a:r>
              <a:rPr lang="el-GR" sz="2400" dirty="0" smtClean="0"/>
              <a:t>(</a:t>
            </a:r>
            <a:r>
              <a:rPr lang="el-GR" sz="2400" dirty="0" err="1" smtClean="0"/>
              <a:t>aCL</a:t>
            </a:r>
            <a:r>
              <a:rPr lang="en-US" sz="2400" dirty="0" smtClean="0"/>
              <a:t>)</a:t>
            </a:r>
            <a:endParaRPr lang="el-GR" sz="2400" dirty="0" smtClean="0"/>
          </a:p>
          <a:p>
            <a:pPr marL="0" indent="0">
              <a:spcBef>
                <a:spcPts val="0"/>
              </a:spcBef>
              <a:buNone/>
            </a:pPr>
            <a:endParaRPr lang="el-GR" sz="24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normAutofit fontScale="47500" lnSpcReduction="20000"/>
          </a:bodyPr>
          <a:lstStyle/>
          <a:p>
            <a:pPr marL="0" indent="0">
              <a:buNone/>
            </a:pPr>
            <a:r>
              <a:rPr lang="el-GR" sz="5800" b="1" dirty="0" smtClean="0">
                <a:solidFill>
                  <a:srgbClr val="9B0000"/>
                </a:solidFill>
              </a:rPr>
              <a:t>Ανοσολογικές διαταραχές </a:t>
            </a:r>
            <a:r>
              <a:rPr lang="el-GR" sz="3300" b="1" dirty="0" smtClean="0">
                <a:solidFill>
                  <a:srgbClr val="9B0000"/>
                </a:solidFill>
              </a:rPr>
              <a:t>(</a:t>
            </a:r>
            <a:r>
              <a:rPr lang="el-GR" sz="4400" b="1" dirty="0" smtClean="0">
                <a:solidFill>
                  <a:srgbClr val="9B0000"/>
                </a:solidFill>
              </a:rPr>
              <a:t>τα κύτταρα «φυσικοί </a:t>
            </a:r>
            <a:r>
              <a:rPr lang="el-GR" sz="4400" b="1" dirty="0" err="1" smtClean="0">
                <a:solidFill>
                  <a:srgbClr val="9B0000"/>
                </a:solidFill>
              </a:rPr>
              <a:t>φονείς</a:t>
            </a:r>
            <a:r>
              <a:rPr lang="el-GR" sz="4400" b="1" dirty="0" smtClean="0">
                <a:solidFill>
                  <a:srgbClr val="9B0000"/>
                </a:solidFill>
              </a:rPr>
              <a:t>» ή ΒΚ</a:t>
            </a:r>
            <a:r>
              <a:rPr lang="el-GR" sz="4400" dirty="0" smtClean="0">
                <a:solidFill>
                  <a:srgbClr val="9B0000"/>
                </a:solidFill>
              </a:rPr>
              <a:t>)</a:t>
            </a:r>
            <a:r>
              <a:rPr lang="en-US" sz="4400" dirty="0" smtClean="0">
                <a:solidFill>
                  <a:srgbClr val="9B0000"/>
                </a:solidFill>
              </a:rPr>
              <a:t>  </a:t>
            </a:r>
            <a:r>
              <a:rPr lang="en-US" sz="5100" dirty="0" smtClean="0">
                <a:solidFill>
                  <a:srgbClr val="9B0000"/>
                </a:solidFill>
              </a:rPr>
              <a:t>(</a:t>
            </a:r>
            <a:r>
              <a:rPr lang="el-GR" sz="5100" dirty="0" smtClean="0">
                <a:solidFill>
                  <a:srgbClr val="9B0000"/>
                </a:solidFill>
              </a:rPr>
              <a:t>2</a:t>
            </a:r>
            <a:r>
              <a:rPr lang="en-US" sz="5100" dirty="0" smtClean="0">
                <a:solidFill>
                  <a:srgbClr val="9B0000"/>
                </a:solidFill>
              </a:rPr>
              <a:t> </a:t>
            </a:r>
            <a:r>
              <a:rPr lang="el-GR" sz="5100" dirty="0" smtClean="0">
                <a:solidFill>
                  <a:srgbClr val="9B0000"/>
                </a:solidFill>
              </a:rPr>
              <a:t>από 2)</a:t>
            </a:r>
            <a:endParaRPr lang="el-GR" sz="3400" dirty="0" smtClean="0">
              <a:solidFill>
                <a:srgbClr val="9B0000"/>
              </a:solidFill>
            </a:endParaRPr>
          </a:p>
          <a:p>
            <a:pPr marL="0" indent="0">
              <a:buNone/>
            </a:pPr>
            <a:r>
              <a:rPr lang="el-GR" sz="4400" dirty="0" smtClean="0"/>
              <a:t>Τα </a:t>
            </a:r>
            <a:r>
              <a:rPr lang="el-GR" sz="4400" dirty="0" smtClean="0"/>
              <a:t>NK </a:t>
            </a:r>
            <a:r>
              <a:rPr lang="el-GR" sz="4400" dirty="0" err="1" smtClean="0"/>
              <a:t>cells</a:t>
            </a:r>
            <a:r>
              <a:rPr lang="el-GR" sz="4400" dirty="0" smtClean="0"/>
              <a:t> είναι </a:t>
            </a:r>
            <a:r>
              <a:rPr lang="el-GR" sz="4400" b="1" dirty="0" smtClean="0">
                <a:solidFill>
                  <a:srgbClr val="9B0000"/>
                </a:solidFill>
              </a:rPr>
              <a:t>λεμφοκύτταρα</a:t>
            </a:r>
            <a:r>
              <a:rPr lang="el-GR" sz="4400" dirty="0" smtClean="0"/>
              <a:t> που σκοτώνουν </a:t>
            </a:r>
            <a:r>
              <a:rPr lang="el-GR" sz="4400" dirty="0" err="1" smtClean="0"/>
              <a:t>νεοπλασματικά</a:t>
            </a:r>
            <a:r>
              <a:rPr lang="el-GR" sz="4400" dirty="0" smtClean="0"/>
              <a:t> κύτταρα αλλά και κύτταρα που έχουν μολυνθεί από ιούς και βακτήρια. </a:t>
            </a:r>
          </a:p>
          <a:p>
            <a:pPr marL="0" indent="0">
              <a:buNone/>
            </a:pPr>
            <a:r>
              <a:rPr lang="el-GR" sz="4400" dirty="0" smtClean="0"/>
              <a:t>Υπάρχουν </a:t>
            </a:r>
            <a:r>
              <a:rPr lang="el-GR" sz="4400" dirty="0" smtClean="0"/>
              <a:t>όμως και διαφορετικής μορφής NK </a:t>
            </a:r>
            <a:r>
              <a:rPr lang="el-GR" sz="4400" dirty="0" err="1" smtClean="0"/>
              <a:t>cells</a:t>
            </a:r>
            <a:r>
              <a:rPr lang="el-GR" sz="4400" dirty="0" smtClean="0"/>
              <a:t> που βρίσκονται στην επιφάνεια που επενδύει την κοιλότητα της μήτρας, τα οποία μοιάζουν με τα κύτταρα ΝΚ του αίματος και αποκαλούνται </a:t>
            </a:r>
            <a:r>
              <a:rPr lang="el-GR" sz="4400" b="1" dirty="0" smtClean="0">
                <a:solidFill>
                  <a:srgbClr val="9B0000"/>
                </a:solidFill>
              </a:rPr>
              <a:t>κύτταρα ΝΚ της μήτρας</a:t>
            </a:r>
            <a:r>
              <a:rPr lang="el-GR" sz="4400" dirty="0" smtClean="0"/>
              <a:t>.</a:t>
            </a:r>
          </a:p>
          <a:p>
            <a:pPr marL="0" indent="0">
              <a:buNone/>
            </a:pPr>
            <a:r>
              <a:rPr lang="el-GR" sz="4400" dirty="0" smtClean="0"/>
              <a:t>Τα κύτταρα αυτά έχουν μεταξύ τους σημαντικές διαφορές:</a:t>
            </a:r>
          </a:p>
          <a:p>
            <a:pPr marL="0" indent="0">
              <a:buNone/>
            </a:pPr>
            <a:r>
              <a:rPr lang="el-GR" sz="4400" dirty="0" smtClean="0"/>
              <a:t>Τα μητρικά ΝΚ δεν ανευρίσκονται στο αίμα, αλλά εμφανίζονται μόνο στην επένδυση της μήτρας κατά τη διάρκεια της εγκυμοσύνης ενώ το έμβρυο έχει ήδη </a:t>
            </a:r>
            <a:r>
              <a:rPr lang="el-GR" sz="4400" dirty="0" smtClean="0"/>
              <a:t>εμφυτευθεί.</a:t>
            </a:r>
            <a:endParaRPr lang="el-GR" sz="4400" dirty="0" smtClean="0"/>
          </a:p>
          <a:p>
            <a:pPr marL="0" indent="0">
              <a:buNone/>
            </a:pPr>
            <a:r>
              <a:rPr lang="el-GR" sz="4400" dirty="0" smtClean="0"/>
              <a:t>Δεν υπάρχει καμία απόδειξη ότι τα μητρικά ΝΚ είναι καταστροφικά και μπορούν να στραφούν ενάντια στον πλακούντα ή το έμβρυο</a:t>
            </a:r>
            <a:r>
              <a:rPr lang="el-GR" sz="4400" dirty="0" smtClean="0"/>
              <a:t>.</a:t>
            </a:r>
            <a:endParaRPr lang="el-GR" dirty="0"/>
          </a:p>
        </p:txBody>
      </p:sp>
      <p:sp>
        <p:nvSpPr>
          <p:cNvPr id="4" name="1 - Τίτλος"/>
          <p:cNvSpPr>
            <a:spLocks noGrp="1"/>
          </p:cNvSpPr>
          <p:nvPr>
            <p:ph type="title"/>
          </p:nvPr>
        </p:nvSpPr>
        <p:spPr/>
        <p:txBody>
          <a:bodyPr>
            <a:normAutofit/>
          </a:bodyPr>
          <a:lstStyle/>
          <a:p>
            <a:r>
              <a:rPr lang="el-GR" sz="4000" b="1" dirty="0" smtClean="0">
                <a:solidFill>
                  <a:srgbClr val="9B0000"/>
                </a:solidFill>
              </a:rPr>
              <a:t>Οι </a:t>
            </a:r>
            <a:r>
              <a:rPr lang="el-GR" sz="4000" b="1" dirty="0" err="1" smtClean="0">
                <a:solidFill>
                  <a:srgbClr val="9B0000"/>
                </a:solidFill>
              </a:rPr>
              <a:t>καθ’έξιν</a:t>
            </a:r>
            <a:r>
              <a:rPr lang="el-GR" sz="4000" b="1" dirty="0" smtClean="0">
                <a:solidFill>
                  <a:srgbClr val="9B0000"/>
                </a:solidFill>
              </a:rPr>
              <a:t> αποβολές </a:t>
            </a:r>
            <a:r>
              <a:rPr lang="el-GR" sz="4000" dirty="0" smtClean="0">
                <a:solidFill>
                  <a:srgbClr val="9B0000"/>
                </a:solidFill>
              </a:rPr>
              <a:t>(7 </a:t>
            </a:r>
            <a:r>
              <a:rPr lang="el-GR" sz="4000" dirty="0" smtClean="0">
                <a:solidFill>
                  <a:srgbClr val="9B0000"/>
                </a:solidFill>
              </a:rPr>
              <a:t>από 7)</a:t>
            </a:r>
            <a:endParaRPr lang="el-GR"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187624" y="476672"/>
            <a:ext cx="6801786" cy="707886"/>
          </a:xfrm>
          <a:prstGeom prst="rect">
            <a:avLst/>
          </a:prstGeom>
        </p:spPr>
        <p:txBody>
          <a:bodyPr wrap="square">
            <a:spAutoFit/>
          </a:bodyPr>
          <a:lstStyle/>
          <a:p>
            <a:pPr algn="ctr"/>
            <a:r>
              <a:rPr lang="el-GR" sz="4000" b="1" dirty="0" smtClean="0">
                <a:solidFill>
                  <a:srgbClr val="9B0000"/>
                </a:solidFill>
              </a:rPr>
              <a:t>Η </a:t>
            </a:r>
            <a:r>
              <a:rPr lang="el-GR" sz="4000" b="1" dirty="0" err="1" smtClean="0">
                <a:solidFill>
                  <a:srgbClr val="9B0000"/>
                </a:solidFill>
              </a:rPr>
              <a:t>ενδομητρίωση</a:t>
            </a:r>
            <a:r>
              <a:rPr lang="el-GR" sz="4000" b="1" dirty="0" smtClean="0">
                <a:solidFill>
                  <a:srgbClr val="9B0000"/>
                </a:solidFill>
              </a:rPr>
              <a:t> </a:t>
            </a:r>
            <a:r>
              <a:rPr lang="el-GR" sz="4000" dirty="0" smtClean="0">
                <a:solidFill>
                  <a:srgbClr val="9B0000"/>
                </a:solidFill>
              </a:rPr>
              <a:t>(2 από 3)</a:t>
            </a:r>
            <a:endParaRPr lang="el-GR" sz="4000" dirty="0">
              <a:solidFill>
                <a:srgbClr val="9B0000"/>
              </a:solidFill>
            </a:endParaRPr>
          </a:p>
        </p:txBody>
      </p:sp>
      <p:sp>
        <p:nvSpPr>
          <p:cNvPr id="4" name="3 - Ορθογώνιο"/>
          <p:cNvSpPr/>
          <p:nvPr/>
        </p:nvSpPr>
        <p:spPr>
          <a:xfrm>
            <a:off x="683568" y="1268760"/>
            <a:ext cx="7632848" cy="1477328"/>
          </a:xfrm>
          <a:prstGeom prst="rect">
            <a:avLst/>
          </a:prstGeom>
        </p:spPr>
        <p:txBody>
          <a:bodyPr wrap="square">
            <a:spAutoFit/>
          </a:bodyPr>
          <a:lstStyle/>
          <a:p>
            <a:pPr algn="just"/>
            <a:r>
              <a:rPr lang="el-GR" dirty="0" smtClean="0"/>
              <a:t>Ο </a:t>
            </a:r>
            <a:r>
              <a:rPr lang="el-GR" dirty="0" err="1" smtClean="0"/>
              <a:t>ενδομητρικός</a:t>
            </a:r>
            <a:r>
              <a:rPr lang="el-GR" dirty="0" smtClean="0"/>
              <a:t> ιστός βγαίνει εκτός της μήτρας και προσκολλάται σε άλλα σημεία, </a:t>
            </a:r>
            <a:r>
              <a:rPr lang="el-GR" dirty="0" smtClean="0">
                <a:solidFill>
                  <a:srgbClr val="9B0000"/>
                </a:solidFill>
              </a:rPr>
              <a:t>κυρίως της πυελικής περιοχής, όπως οι σάλπιγγες και οι ωοθήκες</a:t>
            </a:r>
            <a:r>
              <a:rPr lang="el-GR" dirty="0" smtClean="0"/>
              <a:t>. Σε ορισμένες περιπτώσεις, η νόσος επεκτείνεται στο έντερο, στην ουροδόχο κύστη ή και σε άλλα μέρη του σώματος, μακριά από τα γεννητικά όργανα, ενώ σπάνια μπορεί να φτάσει ακόμα και στους πνεύμονες. </a:t>
            </a:r>
          </a:p>
        </p:txBody>
      </p:sp>
      <p:pic>
        <p:nvPicPr>
          <p:cNvPr id="2050" name="Picture 2"/>
          <p:cNvPicPr>
            <a:picLocks noChangeAspect="1" noChangeArrowheads="1"/>
          </p:cNvPicPr>
          <p:nvPr/>
        </p:nvPicPr>
        <p:blipFill>
          <a:blip r:embed="rId2" cstate="print"/>
          <a:srcRect/>
          <a:stretch>
            <a:fillRect/>
          </a:stretch>
        </p:blipFill>
        <p:spPr bwMode="auto">
          <a:xfrm>
            <a:off x="2483768" y="2708920"/>
            <a:ext cx="4231390" cy="3312368"/>
          </a:xfrm>
          <a:prstGeom prst="rect">
            <a:avLst/>
          </a:prstGeom>
          <a:noFill/>
          <a:ln w="9525">
            <a:noFill/>
            <a:miter lim="800000"/>
            <a:headEnd/>
            <a:tailEnd/>
          </a:ln>
        </p:spPr>
      </p:pic>
      <p:sp>
        <p:nvSpPr>
          <p:cNvPr id="6" name="5 - Ορθογώνιο"/>
          <p:cNvSpPr/>
          <p:nvPr/>
        </p:nvSpPr>
        <p:spPr>
          <a:xfrm>
            <a:off x="2195736" y="6093296"/>
            <a:ext cx="4572000" cy="307777"/>
          </a:xfrm>
          <a:prstGeom prst="rect">
            <a:avLst/>
          </a:prstGeom>
        </p:spPr>
        <p:txBody>
          <a:bodyPr>
            <a:spAutoFit/>
          </a:bodyPr>
          <a:lstStyle/>
          <a:p>
            <a:pPr algn="ctr"/>
            <a:r>
              <a:rPr lang="en-US" sz="1400" dirty="0" smtClean="0"/>
              <a:t>http://www.reamaternity.gr/files/pdf/anos_factor.pdf</a:t>
            </a:r>
            <a:endParaRPr lang="el-GR" sz="1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1412776"/>
            <a:ext cx="8229600" cy="4525963"/>
          </a:xfrm>
        </p:spPr>
        <p:txBody>
          <a:bodyPr>
            <a:normAutofit/>
          </a:bodyPr>
          <a:lstStyle/>
          <a:p>
            <a:pPr marL="0" indent="0">
              <a:buNone/>
            </a:pPr>
            <a:r>
              <a:rPr lang="el-GR" b="1" dirty="0" smtClean="0">
                <a:solidFill>
                  <a:srgbClr val="9B0000"/>
                </a:solidFill>
              </a:rPr>
              <a:t>Ανοσολογικές διαταραχές </a:t>
            </a:r>
            <a:r>
              <a:rPr lang="el-GR" sz="2800" b="1" dirty="0" smtClean="0">
                <a:solidFill>
                  <a:srgbClr val="9B0000"/>
                </a:solidFill>
              </a:rPr>
              <a:t>(τα </a:t>
            </a:r>
            <a:r>
              <a:rPr lang="en-US" sz="2800" b="1" dirty="0" smtClean="0">
                <a:solidFill>
                  <a:srgbClr val="9B0000"/>
                </a:solidFill>
              </a:rPr>
              <a:t>NKs </a:t>
            </a:r>
            <a:r>
              <a:rPr lang="el-GR" sz="2800" b="1" dirty="0" smtClean="0">
                <a:solidFill>
                  <a:srgbClr val="9B0000"/>
                </a:solidFill>
              </a:rPr>
              <a:t>στην μήτρα)</a:t>
            </a:r>
            <a:r>
              <a:rPr lang="en-US" sz="2800" b="1" dirty="0" smtClean="0">
                <a:solidFill>
                  <a:srgbClr val="9B0000"/>
                </a:solidFill>
              </a:rPr>
              <a:t>  </a:t>
            </a:r>
            <a:r>
              <a:rPr lang="en-US" sz="2800" dirty="0" smtClean="0">
                <a:solidFill>
                  <a:srgbClr val="9B0000"/>
                </a:solidFill>
              </a:rPr>
              <a:t>(</a:t>
            </a:r>
            <a:r>
              <a:rPr lang="el-GR" sz="2800" dirty="0" smtClean="0">
                <a:solidFill>
                  <a:srgbClr val="9B0000"/>
                </a:solidFill>
              </a:rPr>
              <a:t>2</a:t>
            </a:r>
            <a:r>
              <a:rPr lang="en-US" sz="2800" dirty="0" smtClean="0">
                <a:solidFill>
                  <a:srgbClr val="9B0000"/>
                </a:solidFill>
              </a:rPr>
              <a:t> </a:t>
            </a:r>
            <a:r>
              <a:rPr lang="el-GR" sz="2800" dirty="0" smtClean="0">
                <a:solidFill>
                  <a:srgbClr val="9B0000"/>
                </a:solidFill>
              </a:rPr>
              <a:t>από 2)</a:t>
            </a:r>
            <a:endParaRPr lang="el-GR" sz="2000" dirty="0" smtClean="0">
              <a:solidFill>
                <a:srgbClr val="9B0000"/>
              </a:solidFill>
            </a:endParaRPr>
          </a:p>
          <a:p>
            <a:pPr marL="0" indent="0">
              <a:buNone/>
            </a:pPr>
            <a:endParaRPr lang="el-GR" sz="2400" dirty="0"/>
          </a:p>
        </p:txBody>
      </p:sp>
      <p:sp>
        <p:nvSpPr>
          <p:cNvPr id="4" name="1 - Τίτλος"/>
          <p:cNvSpPr>
            <a:spLocks noGrp="1"/>
          </p:cNvSpPr>
          <p:nvPr>
            <p:ph type="title"/>
          </p:nvPr>
        </p:nvSpPr>
        <p:spPr/>
        <p:txBody>
          <a:bodyPr>
            <a:normAutofit/>
          </a:bodyPr>
          <a:lstStyle/>
          <a:p>
            <a:r>
              <a:rPr lang="el-GR" sz="4000" b="1" dirty="0" smtClean="0">
                <a:solidFill>
                  <a:srgbClr val="9B0000"/>
                </a:solidFill>
              </a:rPr>
              <a:t>Οι </a:t>
            </a:r>
            <a:r>
              <a:rPr lang="el-GR" sz="4000" b="1" dirty="0" err="1" smtClean="0">
                <a:solidFill>
                  <a:srgbClr val="9B0000"/>
                </a:solidFill>
              </a:rPr>
              <a:t>καθ’έξιν</a:t>
            </a:r>
            <a:r>
              <a:rPr lang="el-GR" sz="4000" b="1" dirty="0" smtClean="0">
                <a:solidFill>
                  <a:srgbClr val="9B0000"/>
                </a:solidFill>
              </a:rPr>
              <a:t> αποβολές </a:t>
            </a:r>
            <a:r>
              <a:rPr lang="el-GR" sz="4000" dirty="0" smtClean="0">
                <a:solidFill>
                  <a:srgbClr val="9B0000"/>
                </a:solidFill>
              </a:rPr>
              <a:t>(8 </a:t>
            </a:r>
            <a:r>
              <a:rPr lang="el-GR" sz="4000" dirty="0" smtClean="0">
                <a:solidFill>
                  <a:srgbClr val="9B0000"/>
                </a:solidFill>
              </a:rPr>
              <a:t>από 7)</a:t>
            </a:r>
            <a:endParaRPr lang="el-GR" sz="4000" dirty="0"/>
          </a:p>
        </p:txBody>
      </p:sp>
      <p:sp>
        <p:nvSpPr>
          <p:cNvPr id="5" name="4 - Ορθογώνιο"/>
          <p:cNvSpPr/>
          <p:nvPr/>
        </p:nvSpPr>
        <p:spPr>
          <a:xfrm>
            <a:off x="395536" y="2420888"/>
            <a:ext cx="8568952" cy="3631763"/>
          </a:xfrm>
          <a:prstGeom prst="rect">
            <a:avLst/>
          </a:prstGeom>
        </p:spPr>
        <p:txBody>
          <a:bodyPr wrap="square">
            <a:spAutoFit/>
          </a:bodyPr>
          <a:lstStyle/>
          <a:p>
            <a:pPr>
              <a:spcAft>
                <a:spcPts val="600"/>
              </a:spcAft>
            </a:pPr>
            <a:r>
              <a:rPr lang="el-GR" sz="2200" dirty="0" smtClean="0"/>
              <a:t>Τα </a:t>
            </a:r>
            <a:r>
              <a:rPr lang="en-US" sz="2200" dirty="0" smtClean="0"/>
              <a:t>NKs </a:t>
            </a:r>
            <a:r>
              <a:rPr lang="el-GR" sz="2200" dirty="0" smtClean="0"/>
              <a:t>εμφανίζονται στο τοίχωμα της μήτρας κατά την εμφύτευση του εμβρύου και κατά τους πρώτους μήνες της εγκυμοσύνης και βοηθούν τη σύνδεση του πλακούντα με τα αιμοφόρα αγγεία και τη δημιουργία μιας υγιούς γραμμής τροφοδοσίας αίματος για το έμβρυο.</a:t>
            </a:r>
          </a:p>
          <a:p>
            <a:pPr>
              <a:spcAft>
                <a:spcPts val="600"/>
              </a:spcAft>
            </a:pPr>
            <a:r>
              <a:rPr lang="el-GR" sz="2200" dirty="0" smtClean="0"/>
              <a:t>Πιστεύεται ότι </a:t>
            </a:r>
            <a:r>
              <a:rPr lang="el-GR" sz="2200" b="1" dirty="0" smtClean="0">
                <a:solidFill>
                  <a:srgbClr val="9B0000"/>
                </a:solidFill>
              </a:rPr>
              <a:t>εάν τα επίπεδα των ΝΚ στο αίμα είναι ιδιαίτερα υψηλά τότε μπορεί να θανατώσουν το έμβρυο</a:t>
            </a:r>
            <a:r>
              <a:rPr lang="el-GR" sz="2200" dirty="0" smtClean="0"/>
              <a:t>. </a:t>
            </a:r>
          </a:p>
          <a:p>
            <a:pPr>
              <a:spcAft>
                <a:spcPts val="600"/>
              </a:spcAft>
            </a:pPr>
            <a:r>
              <a:rPr lang="el-GR" sz="2200" dirty="0" smtClean="0"/>
              <a:t>Δεν υπάρχει καμία ισχυρή απόδειξη στην παγκόσμια βιβλιογραφία, ότι ο αριθμός και η δραστηριότητα των κυττάρων ΝΚ στο αίμα μπορεί να συσχετισθεί με τον αριθμό και τη δραστηριότητα των κυττάρων ΝΚ μήτρας.</a:t>
            </a:r>
            <a:endParaRPr lang="el-GR" sz="22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9B0000"/>
                </a:solidFill>
              </a:rPr>
              <a:t>Οι </a:t>
            </a:r>
            <a:r>
              <a:rPr lang="el-GR" sz="4000" b="1" dirty="0" err="1" smtClean="0">
                <a:solidFill>
                  <a:srgbClr val="9B0000"/>
                </a:solidFill>
              </a:rPr>
              <a:t>καθ’έξιν</a:t>
            </a:r>
            <a:r>
              <a:rPr lang="el-GR" sz="4000" b="1" dirty="0" smtClean="0">
                <a:solidFill>
                  <a:srgbClr val="9B0000"/>
                </a:solidFill>
              </a:rPr>
              <a:t> αποβολές </a:t>
            </a:r>
            <a:r>
              <a:rPr lang="el-GR" sz="4000" dirty="0" smtClean="0">
                <a:solidFill>
                  <a:srgbClr val="9B0000"/>
                </a:solidFill>
              </a:rPr>
              <a:t>(7 από 7)</a:t>
            </a:r>
            <a:endParaRPr lang="el-GR" sz="4000" dirty="0"/>
          </a:p>
        </p:txBody>
      </p:sp>
      <p:sp>
        <p:nvSpPr>
          <p:cNvPr id="3" name="2 - Θέση περιεχομένου"/>
          <p:cNvSpPr>
            <a:spLocks noGrp="1"/>
          </p:cNvSpPr>
          <p:nvPr>
            <p:ph idx="1"/>
          </p:nvPr>
        </p:nvSpPr>
        <p:spPr/>
        <p:txBody>
          <a:bodyPr>
            <a:normAutofit/>
          </a:bodyPr>
          <a:lstStyle/>
          <a:p>
            <a:pPr>
              <a:buNone/>
            </a:pPr>
            <a:r>
              <a:rPr lang="el-GR" sz="2800" b="1" dirty="0" smtClean="0">
                <a:solidFill>
                  <a:srgbClr val="9B0000"/>
                </a:solidFill>
              </a:rPr>
              <a:t>Έλλειψη παραγόντων πήξης</a:t>
            </a:r>
          </a:p>
          <a:p>
            <a:pPr marL="0" indent="0">
              <a:buNone/>
            </a:pPr>
            <a:r>
              <a:rPr lang="el-GR" sz="2400" dirty="0" smtClean="0"/>
              <a:t>Σε γυναίκες με υποψία κληρονομικής </a:t>
            </a:r>
            <a:r>
              <a:rPr lang="el-GR" sz="2400" dirty="0" err="1" smtClean="0"/>
              <a:t>θρομβοφιλίας</a:t>
            </a:r>
            <a:r>
              <a:rPr lang="el-GR" sz="2400" dirty="0" smtClean="0"/>
              <a:t> πρέπει να γίνεται έλεγχος των:</a:t>
            </a:r>
          </a:p>
          <a:p>
            <a:pPr marL="0" indent="0">
              <a:buNone/>
            </a:pPr>
            <a:r>
              <a:rPr lang="el-GR" sz="2400" dirty="0" smtClean="0"/>
              <a:t>• Παράγοντα V </a:t>
            </a:r>
            <a:r>
              <a:rPr lang="el-GR" sz="2400" dirty="0" err="1" smtClean="0"/>
              <a:t>Leiden</a:t>
            </a:r>
            <a:endParaRPr lang="el-GR" sz="2400" dirty="0" smtClean="0"/>
          </a:p>
          <a:p>
            <a:pPr marL="0" indent="0">
              <a:buNone/>
            </a:pPr>
            <a:r>
              <a:rPr lang="el-GR" sz="2400" dirty="0" smtClean="0"/>
              <a:t>• Αντίσταση στην ενεργοποιημένη πρωτεΐνη C</a:t>
            </a:r>
          </a:p>
          <a:p>
            <a:pPr marL="0" indent="0">
              <a:buNone/>
            </a:pPr>
            <a:r>
              <a:rPr lang="el-GR" sz="2400" dirty="0" smtClean="0"/>
              <a:t>• Ανεπάρκεια πρωτεΐνης S</a:t>
            </a:r>
          </a:p>
          <a:p>
            <a:pPr marL="0" indent="0">
              <a:buNone/>
            </a:pPr>
            <a:r>
              <a:rPr lang="el-GR" sz="2400" dirty="0" smtClean="0"/>
              <a:t>• Προθρομβίνη G20210</a:t>
            </a:r>
          </a:p>
          <a:p>
            <a:endParaRPr lang="el-G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9B0000"/>
                </a:solidFill>
              </a:rPr>
              <a:t>Οι </a:t>
            </a:r>
            <a:r>
              <a:rPr lang="el-GR" sz="4000" b="1" dirty="0" err="1" smtClean="0">
                <a:solidFill>
                  <a:srgbClr val="9B0000"/>
                </a:solidFill>
              </a:rPr>
              <a:t>καθ’έξιν</a:t>
            </a:r>
            <a:r>
              <a:rPr lang="el-GR" sz="4000" b="1" dirty="0" smtClean="0">
                <a:solidFill>
                  <a:srgbClr val="9B0000"/>
                </a:solidFill>
              </a:rPr>
              <a:t> αποβολές </a:t>
            </a:r>
            <a:r>
              <a:rPr lang="el-GR" sz="4000" dirty="0" smtClean="0">
                <a:solidFill>
                  <a:srgbClr val="9B0000"/>
                </a:solidFill>
              </a:rPr>
              <a:t>(7 από 7)</a:t>
            </a:r>
            <a:endParaRPr lang="el-GR" sz="4000" dirty="0"/>
          </a:p>
        </p:txBody>
      </p:sp>
      <p:sp>
        <p:nvSpPr>
          <p:cNvPr id="3" name="2 - Θέση περιεχομένου"/>
          <p:cNvSpPr>
            <a:spLocks noGrp="1"/>
          </p:cNvSpPr>
          <p:nvPr>
            <p:ph idx="1"/>
          </p:nvPr>
        </p:nvSpPr>
        <p:spPr/>
        <p:txBody>
          <a:bodyPr>
            <a:normAutofit/>
          </a:bodyPr>
          <a:lstStyle/>
          <a:p>
            <a:pPr marL="0" indent="0">
              <a:spcBef>
                <a:spcPts val="0"/>
              </a:spcBef>
              <a:buNone/>
            </a:pPr>
            <a:r>
              <a:rPr lang="el-GR" b="1" dirty="0" smtClean="0">
                <a:solidFill>
                  <a:srgbClr val="9B0000"/>
                </a:solidFill>
              </a:rPr>
              <a:t>‘Έλλειψη μεταβολιτών</a:t>
            </a:r>
          </a:p>
          <a:p>
            <a:pPr marL="0" indent="0">
              <a:buNone/>
            </a:pPr>
            <a:r>
              <a:rPr lang="el-GR" sz="2400" dirty="0" smtClean="0"/>
              <a:t>Υψηλά επίπεδα </a:t>
            </a:r>
            <a:r>
              <a:rPr lang="el-GR" sz="2400" b="1" dirty="0" err="1" smtClean="0">
                <a:solidFill>
                  <a:srgbClr val="9B0000"/>
                </a:solidFill>
              </a:rPr>
              <a:t>ομοκυστεΐνης</a:t>
            </a:r>
            <a:r>
              <a:rPr lang="el-GR" sz="2400" b="1" dirty="0" smtClean="0">
                <a:solidFill>
                  <a:srgbClr val="9B0000"/>
                </a:solidFill>
              </a:rPr>
              <a:t> </a:t>
            </a:r>
            <a:r>
              <a:rPr lang="el-GR" sz="2400" dirty="0" smtClean="0"/>
              <a:t>συσχετίζονται με καθ’ </a:t>
            </a:r>
            <a:r>
              <a:rPr lang="el-GR" sz="2400" dirty="0" err="1" smtClean="0"/>
              <a:t>έξιν</a:t>
            </a:r>
            <a:r>
              <a:rPr lang="el-GR" sz="2400" dirty="0" smtClean="0"/>
              <a:t> αποβολές. Μια από τις γενετικές αιτίες της </a:t>
            </a:r>
            <a:r>
              <a:rPr lang="el-GR" sz="2400" dirty="0" err="1" smtClean="0"/>
              <a:t>ομοκυστεϊναιμίας</a:t>
            </a:r>
            <a:r>
              <a:rPr lang="el-GR" sz="2400" dirty="0" smtClean="0"/>
              <a:t>, είναι η ανεπάρκεια του ενζύμου </a:t>
            </a:r>
            <a:r>
              <a:rPr lang="el-GR" sz="2400" dirty="0" err="1" smtClean="0"/>
              <a:t>μεθυλ</a:t>
            </a:r>
            <a:r>
              <a:rPr lang="el-GR" sz="2400" dirty="0" smtClean="0"/>
              <a:t>-</a:t>
            </a:r>
            <a:r>
              <a:rPr lang="el-GR" sz="2400" dirty="0" err="1" smtClean="0"/>
              <a:t>τετραϋδροφυλλική</a:t>
            </a:r>
            <a:r>
              <a:rPr lang="el-GR" sz="2400" dirty="0" smtClean="0"/>
              <a:t> </a:t>
            </a:r>
            <a:r>
              <a:rPr lang="el-GR" sz="2400" dirty="0" err="1" smtClean="0"/>
              <a:t>ρεδουκτάση</a:t>
            </a:r>
            <a:r>
              <a:rPr lang="el-GR" sz="2400" dirty="0" smtClean="0"/>
              <a:t> (MTHFR).</a:t>
            </a:r>
          </a:p>
          <a:p>
            <a:pPr marL="0" indent="0">
              <a:buNone/>
            </a:pPr>
            <a:r>
              <a:rPr lang="el-GR" sz="2400" dirty="0" smtClean="0"/>
              <a:t>Επίσης χαμηλά επίπεδα </a:t>
            </a:r>
            <a:r>
              <a:rPr lang="el-GR" sz="2400" b="1" dirty="0" err="1" smtClean="0">
                <a:solidFill>
                  <a:srgbClr val="9B0000"/>
                </a:solidFill>
              </a:rPr>
              <a:t>φυλλικού</a:t>
            </a:r>
            <a:r>
              <a:rPr lang="el-GR" sz="2400" b="1" dirty="0" smtClean="0">
                <a:solidFill>
                  <a:srgbClr val="9B0000"/>
                </a:solidFill>
              </a:rPr>
              <a:t> οξέος</a:t>
            </a:r>
            <a:r>
              <a:rPr lang="el-GR" sz="2400" dirty="0" smtClean="0"/>
              <a:t>, έχουν σχετιστεί με αποβολές 1</a:t>
            </a:r>
            <a:r>
              <a:rPr lang="el-GR" sz="2400" baseline="30000" dirty="0" smtClean="0"/>
              <a:t>ου</a:t>
            </a:r>
            <a:r>
              <a:rPr lang="el-GR" sz="2400" dirty="0" smtClean="0"/>
              <a:t> τριμήνου.</a:t>
            </a:r>
          </a:p>
          <a:p>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843808" y="2852936"/>
            <a:ext cx="3777829" cy="769441"/>
          </a:xfrm>
          <a:prstGeom prst="rect">
            <a:avLst/>
          </a:prstGeom>
          <a:noFill/>
        </p:spPr>
        <p:txBody>
          <a:bodyPr wrap="none" rtlCol="0">
            <a:spAutoFit/>
          </a:bodyPr>
          <a:lstStyle/>
          <a:p>
            <a:r>
              <a:rPr lang="el-GR" sz="4400" b="1" dirty="0" smtClean="0"/>
              <a:t>Τέλος ενότητας</a:t>
            </a:r>
            <a:endParaRPr lang="el-GR" sz="44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971600" y="476672"/>
            <a:ext cx="7272808" cy="707886"/>
          </a:xfrm>
          <a:prstGeom prst="rect">
            <a:avLst/>
          </a:prstGeom>
          <a:noFill/>
        </p:spPr>
        <p:txBody>
          <a:bodyPr wrap="square" rtlCol="0">
            <a:spAutoFit/>
          </a:bodyPr>
          <a:lstStyle/>
          <a:p>
            <a:pPr algn="ctr"/>
            <a:r>
              <a:rPr lang="el-GR" sz="4000" b="1" dirty="0" smtClean="0">
                <a:solidFill>
                  <a:srgbClr val="9B0000"/>
                </a:solidFill>
              </a:rPr>
              <a:t>Η </a:t>
            </a:r>
            <a:r>
              <a:rPr lang="el-GR" sz="4000" b="1" dirty="0" err="1" smtClean="0">
                <a:solidFill>
                  <a:srgbClr val="9B0000"/>
                </a:solidFill>
              </a:rPr>
              <a:t>ενδομητρίωση</a:t>
            </a:r>
            <a:r>
              <a:rPr lang="el-GR" sz="4000" b="1" dirty="0" smtClean="0">
                <a:solidFill>
                  <a:srgbClr val="9B0000"/>
                </a:solidFill>
              </a:rPr>
              <a:t> </a:t>
            </a:r>
            <a:r>
              <a:rPr lang="el-GR" sz="4000" dirty="0" smtClean="0">
                <a:solidFill>
                  <a:srgbClr val="9B0000"/>
                </a:solidFill>
              </a:rPr>
              <a:t>(3 από 3)</a:t>
            </a:r>
            <a:endParaRPr lang="el-GR" sz="4000" dirty="0">
              <a:solidFill>
                <a:srgbClr val="9B0000"/>
              </a:solidFill>
            </a:endParaRPr>
          </a:p>
        </p:txBody>
      </p:sp>
      <p:sp>
        <p:nvSpPr>
          <p:cNvPr id="3" name="2 - TextBox"/>
          <p:cNvSpPr txBox="1"/>
          <p:nvPr/>
        </p:nvSpPr>
        <p:spPr>
          <a:xfrm>
            <a:off x="683568" y="1268760"/>
            <a:ext cx="7920880" cy="4154984"/>
          </a:xfrm>
          <a:prstGeom prst="rect">
            <a:avLst/>
          </a:prstGeom>
          <a:noFill/>
        </p:spPr>
        <p:txBody>
          <a:bodyPr wrap="square" rtlCol="0">
            <a:spAutoFit/>
          </a:bodyPr>
          <a:lstStyle/>
          <a:p>
            <a:pPr algn="just"/>
            <a:r>
              <a:rPr lang="el-GR" sz="2400" dirty="0" smtClean="0"/>
              <a:t>Το ενδομήτριο που βρίσκεται που βρίσκεται σε σημεία εκτός της μήτρας, </a:t>
            </a:r>
            <a:r>
              <a:rPr lang="el-GR" sz="2400" b="1" dirty="0" smtClean="0">
                <a:solidFill>
                  <a:srgbClr val="9B0000"/>
                </a:solidFill>
              </a:rPr>
              <a:t>δεν βρίσκει διέξοδο να αποβληθεί από τον οργανισμό με τη μορφή της εμμήνου ρύσεως </a:t>
            </a:r>
            <a:r>
              <a:rPr lang="el-GR" sz="2400" dirty="0" smtClean="0"/>
              <a:t>και έτσι δημιουργείται εσωτερική αιμορραγία και φλεγμονή στις γύρω περιοχές, με αποτέλεσμα τον έντονο πόνο που χαρακτηρίζει την </a:t>
            </a:r>
            <a:r>
              <a:rPr lang="el-GR" sz="2400" dirty="0" err="1" smtClean="0"/>
              <a:t>ενδομητρίωση</a:t>
            </a:r>
            <a:r>
              <a:rPr lang="el-GR" sz="2400" dirty="0" smtClean="0"/>
              <a:t>.</a:t>
            </a:r>
          </a:p>
          <a:p>
            <a:endParaRPr lang="el-GR" sz="2400" dirty="0" smtClean="0"/>
          </a:p>
          <a:p>
            <a:pPr algn="just"/>
            <a:r>
              <a:rPr lang="el-GR" sz="2400" dirty="0" smtClean="0"/>
              <a:t>Τα μεγαλύτερα εμφυτεύματα </a:t>
            </a:r>
            <a:r>
              <a:rPr lang="el-GR" sz="2400" dirty="0" err="1" smtClean="0"/>
              <a:t>ενδομητρίωσης</a:t>
            </a:r>
            <a:r>
              <a:rPr lang="el-GR" sz="2400" dirty="0" smtClean="0"/>
              <a:t> όταν ανταποκρίνονται στα ορμονικά ερεθίσματα μπορούν να μεγαλώσουν και να </a:t>
            </a:r>
            <a:r>
              <a:rPr lang="el-GR" sz="2400" dirty="0" smtClean="0">
                <a:solidFill>
                  <a:srgbClr val="9B0000"/>
                </a:solidFill>
              </a:rPr>
              <a:t>διηθήσουν τα όργανα </a:t>
            </a:r>
            <a:r>
              <a:rPr lang="el-GR" sz="2400" dirty="0" smtClean="0"/>
              <a:t>επάνω στα οποία εντοπίζονται. </a:t>
            </a:r>
            <a:endParaRPr lang="el-GR"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971600" y="476672"/>
            <a:ext cx="7272808" cy="707886"/>
          </a:xfrm>
          <a:prstGeom prst="rect">
            <a:avLst/>
          </a:prstGeom>
          <a:noFill/>
        </p:spPr>
        <p:txBody>
          <a:bodyPr wrap="square" rtlCol="0">
            <a:spAutoFit/>
          </a:bodyPr>
          <a:lstStyle/>
          <a:p>
            <a:pPr algn="ctr"/>
            <a:r>
              <a:rPr lang="el-GR" sz="4000" b="1" dirty="0" smtClean="0">
                <a:solidFill>
                  <a:srgbClr val="9B0000"/>
                </a:solidFill>
              </a:rPr>
              <a:t>Η </a:t>
            </a:r>
            <a:r>
              <a:rPr lang="el-GR" sz="4000" b="1" dirty="0" err="1" smtClean="0">
                <a:solidFill>
                  <a:srgbClr val="9B0000"/>
                </a:solidFill>
              </a:rPr>
              <a:t>ενδομητρίωση</a:t>
            </a:r>
            <a:r>
              <a:rPr lang="el-GR" sz="4000" b="1" dirty="0" smtClean="0">
                <a:solidFill>
                  <a:srgbClr val="9B0000"/>
                </a:solidFill>
              </a:rPr>
              <a:t> </a:t>
            </a:r>
            <a:r>
              <a:rPr lang="el-GR" sz="4000" dirty="0" smtClean="0">
                <a:solidFill>
                  <a:srgbClr val="9B0000"/>
                </a:solidFill>
              </a:rPr>
              <a:t>(4 από 4)</a:t>
            </a:r>
            <a:endParaRPr lang="el-GR" sz="4000" dirty="0">
              <a:solidFill>
                <a:srgbClr val="9B0000"/>
              </a:solidFill>
            </a:endParaRPr>
          </a:p>
        </p:txBody>
      </p:sp>
      <p:sp>
        <p:nvSpPr>
          <p:cNvPr id="3" name="2 - TextBox"/>
          <p:cNvSpPr txBox="1"/>
          <p:nvPr/>
        </p:nvSpPr>
        <p:spPr>
          <a:xfrm>
            <a:off x="467544" y="1340768"/>
            <a:ext cx="7632848" cy="4524315"/>
          </a:xfrm>
          <a:prstGeom prst="rect">
            <a:avLst/>
          </a:prstGeom>
          <a:noFill/>
        </p:spPr>
        <p:txBody>
          <a:bodyPr wrap="square" rtlCol="0">
            <a:spAutoFit/>
          </a:bodyPr>
          <a:lstStyle/>
          <a:p>
            <a:r>
              <a:rPr lang="el-GR" sz="2400" b="1" dirty="0" smtClean="0">
                <a:solidFill>
                  <a:srgbClr val="9B0000"/>
                </a:solidFill>
              </a:rPr>
              <a:t>Τα συμπτώματα περιλαμβάνουν:</a:t>
            </a:r>
          </a:p>
          <a:p>
            <a:r>
              <a:rPr lang="el-GR" sz="2400" dirty="0" smtClean="0"/>
              <a:t>Σοβαρές κράμπες στην έμμηνο ροή</a:t>
            </a:r>
          </a:p>
          <a:p>
            <a:r>
              <a:rPr lang="el-GR" sz="2400" dirty="0" smtClean="0"/>
              <a:t>Πυελικό πόνο εκτός εμμήνου ροής</a:t>
            </a:r>
          </a:p>
          <a:p>
            <a:r>
              <a:rPr lang="el-GR" sz="2400" dirty="0" smtClean="0"/>
              <a:t>Οσφυαλγία</a:t>
            </a:r>
          </a:p>
          <a:p>
            <a:r>
              <a:rPr lang="el-GR" sz="2400" dirty="0" smtClean="0"/>
              <a:t>Επώδυνη συνουσία</a:t>
            </a:r>
          </a:p>
          <a:p>
            <a:r>
              <a:rPr lang="el-GR" sz="2400" dirty="0" smtClean="0"/>
              <a:t>Επώδυνες κενώσεις εντέρου</a:t>
            </a:r>
          </a:p>
          <a:p>
            <a:r>
              <a:rPr lang="el-GR" sz="2400" dirty="0" smtClean="0"/>
              <a:t>Κοιλιακή διάταση</a:t>
            </a:r>
          </a:p>
          <a:p>
            <a:r>
              <a:rPr lang="el-GR" sz="2400" dirty="0" smtClean="0"/>
              <a:t>Μετεωρισμός</a:t>
            </a:r>
          </a:p>
          <a:p>
            <a:r>
              <a:rPr lang="el-GR" sz="2400" dirty="0" smtClean="0"/>
              <a:t>Δυσκοιλιότητα</a:t>
            </a:r>
          </a:p>
          <a:p>
            <a:r>
              <a:rPr lang="el-GR" sz="2400" dirty="0" smtClean="0"/>
              <a:t>Πόνο κατά τη διάρκεια της άσκησης</a:t>
            </a:r>
          </a:p>
          <a:p>
            <a:r>
              <a:rPr lang="el-GR" sz="2400" dirty="0" smtClean="0"/>
              <a:t>Επώδυνη εξέταση πυέλου</a:t>
            </a:r>
          </a:p>
          <a:p>
            <a:r>
              <a:rPr lang="el-GR" sz="2400" dirty="0" smtClean="0"/>
              <a:t>Επώδυνη και συχνή ούρηση καθώς και άλλα συμπτώματα.</a:t>
            </a:r>
            <a:endParaRPr lang="el-GR"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b="1" dirty="0" smtClean="0">
                <a:solidFill>
                  <a:srgbClr val="9B0000"/>
                </a:solidFill>
              </a:rPr>
              <a:t>Το σύνδρομο </a:t>
            </a:r>
            <a:r>
              <a:rPr lang="en-US" sz="4000" b="1" dirty="0" smtClean="0">
                <a:solidFill>
                  <a:srgbClr val="9B0000"/>
                </a:solidFill>
              </a:rPr>
              <a:t>Turner </a:t>
            </a:r>
            <a:r>
              <a:rPr lang="en-US" sz="4000" dirty="0" smtClean="0">
                <a:solidFill>
                  <a:srgbClr val="9B0000"/>
                </a:solidFill>
              </a:rPr>
              <a:t>(1 </a:t>
            </a:r>
            <a:r>
              <a:rPr lang="el-GR" sz="4000" dirty="0" smtClean="0">
                <a:solidFill>
                  <a:srgbClr val="9B0000"/>
                </a:solidFill>
              </a:rPr>
              <a:t>από 2)</a:t>
            </a:r>
            <a:endParaRPr lang="el-GR" sz="4000" dirty="0">
              <a:solidFill>
                <a:srgbClr val="9B0000"/>
              </a:solidFill>
            </a:endParaRPr>
          </a:p>
        </p:txBody>
      </p:sp>
      <p:sp>
        <p:nvSpPr>
          <p:cNvPr id="3" name="2 - Θέση περιεχομένου"/>
          <p:cNvSpPr>
            <a:spLocks noGrp="1"/>
          </p:cNvSpPr>
          <p:nvPr>
            <p:ph idx="1"/>
          </p:nvPr>
        </p:nvSpPr>
        <p:spPr>
          <a:xfrm>
            <a:off x="467544" y="1412776"/>
            <a:ext cx="8229600" cy="4896544"/>
          </a:xfrm>
        </p:spPr>
        <p:txBody>
          <a:bodyPr>
            <a:normAutofit/>
          </a:bodyPr>
          <a:lstStyle/>
          <a:p>
            <a:pPr marL="0" indent="0">
              <a:buNone/>
            </a:pPr>
            <a:r>
              <a:rPr lang="el-GR" sz="2600" dirty="0" smtClean="0"/>
              <a:t>Το </a:t>
            </a:r>
            <a:r>
              <a:rPr lang="el-GR" sz="2600" dirty="0" err="1" smtClean="0"/>
              <a:t>σύνδροµο</a:t>
            </a:r>
            <a:r>
              <a:rPr lang="el-GR" sz="2600" dirty="0" smtClean="0"/>
              <a:t> </a:t>
            </a:r>
            <a:r>
              <a:rPr lang="el-GR" sz="2600" b="1" dirty="0" err="1" smtClean="0">
                <a:solidFill>
                  <a:srgbClr val="9B0000"/>
                </a:solidFill>
              </a:rPr>
              <a:t>Ullrich</a:t>
            </a:r>
            <a:r>
              <a:rPr lang="el-GR" sz="2600" b="1" dirty="0" smtClean="0">
                <a:solidFill>
                  <a:srgbClr val="9B0000"/>
                </a:solidFill>
              </a:rPr>
              <a:t> -</a:t>
            </a:r>
            <a:r>
              <a:rPr lang="el-GR" sz="2600" b="1" dirty="0" err="1" smtClean="0">
                <a:solidFill>
                  <a:srgbClr val="9B0000"/>
                </a:solidFill>
              </a:rPr>
              <a:t>Turner</a:t>
            </a:r>
            <a:r>
              <a:rPr lang="el-GR" sz="2600" b="1" dirty="0" smtClean="0">
                <a:solidFill>
                  <a:srgbClr val="9B0000"/>
                </a:solidFill>
              </a:rPr>
              <a:t> </a:t>
            </a:r>
            <a:r>
              <a:rPr lang="el-GR" sz="2600" dirty="0" smtClean="0"/>
              <a:t>είναι η συχνότερη </a:t>
            </a:r>
            <a:r>
              <a:rPr lang="el-GR" sz="2600" dirty="0" err="1" smtClean="0"/>
              <a:t>χρωµοσωµική</a:t>
            </a:r>
            <a:r>
              <a:rPr lang="el-GR" sz="2600" dirty="0" smtClean="0"/>
              <a:t> </a:t>
            </a:r>
            <a:r>
              <a:rPr lang="el-GR" sz="2600" dirty="0" err="1" smtClean="0"/>
              <a:t>ανωµαλία</a:t>
            </a:r>
            <a:r>
              <a:rPr lang="el-GR" sz="2600" dirty="0" smtClean="0"/>
              <a:t> στα κορίτσια. </a:t>
            </a:r>
          </a:p>
          <a:p>
            <a:pPr marL="0" indent="0">
              <a:buNone/>
            </a:pPr>
            <a:r>
              <a:rPr lang="el-GR" sz="2600" dirty="0" err="1" smtClean="0"/>
              <a:t>Εµφανίζεται</a:t>
            </a:r>
            <a:r>
              <a:rPr lang="el-GR" sz="2600" dirty="0" smtClean="0"/>
              <a:t> µε συχνότητα 1:2500 -1:3000 γεννήσεις. </a:t>
            </a:r>
          </a:p>
          <a:p>
            <a:pPr marL="0" indent="0">
              <a:buNone/>
            </a:pPr>
            <a:r>
              <a:rPr lang="el-GR" sz="2600" dirty="0" smtClean="0"/>
              <a:t>Μόνο 1 στα 100 </a:t>
            </a:r>
            <a:r>
              <a:rPr lang="el-GR" sz="2600" dirty="0" err="1" smtClean="0"/>
              <a:t>έµβρυα</a:t>
            </a:r>
            <a:r>
              <a:rPr lang="el-GR" sz="2600" dirty="0" smtClean="0"/>
              <a:t> µε </a:t>
            </a:r>
            <a:r>
              <a:rPr lang="el-GR" sz="2600" dirty="0" err="1" smtClean="0"/>
              <a:t>καρυότυπο</a:t>
            </a:r>
            <a:r>
              <a:rPr lang="el-GR" sz="2600" dirty="0" smtClean="0"/>
              <a:t> </a:t>
            </a:r>
            <a:r>
              <a:rPr lang="el-GR" sz="2600" b="1" dirty="0" smtClean="0">
                <a:solidFill>
                  <a:srgbClr val="9B0000"/>
                </a:solidFill>
              </a:rPr>
              <a:t>45 ΧΟ </a:t>
            </a:r>
            <a:r>
              <a:rPr lang="el-GR" sz="2600" dirty="0" smtClean="0"/>
              <a:t>επιβιώνουν, ενώ το 99% αποβάλλεται κατά το πρώτο </a:t>
            </a:r>
            <a:r>
              <a:rPr lang="el-GR" sz="2600" dirty="0" err="1" smtClean="0"/>
              <a:t>τρίµηνο</a:t>
            </a:r>
            <a:r>
              <a:rPr lang="el-GR" sz="2600" dirty="0" smtClean="0"/>
              <a:t> της κυήσεως. </a:t>
            </a:r>
          </a:p>
          <a:p>
            <a:pPr marL="0" indent="0">
              <a:buNone/>
            </a:pPr>
            <a:r>
              <a:rPr lang="el-GR" sz="2600" dirty="0" smtClean="0"/>
              <a:t>Το </a:t>
            </a:r>
            <a:r>
              <a:rPr lang="el-GR" sz="2600" dirty="0" err="1" smtClean="0"/>
              <a:t>σύνδροµο</a:t>
            </a:r>
            <a:r>
              <a:rPr lang="el-GR" sz="2600" dirty="0" smtClean="0"/>
              <a:t> ενοχοποιείται για περίπου </a:t>
            </a:r>
            <a:r>
              <a:rPr lang="el-GR" sz="2600" b="1" dirty="0" smtClean="0">
                <a:solidFill>
                  <a:srgbClr val="9B0000"/>
                </a:solidFill>
              </a:rPr>
              <a:t>10% των </a:t>
            </a:r>
            <a:r>
              <a:rPr lang="el-GR" sz="2600" b="1" dirty="0" err="1" smtClean="0">
                <a:solidFill>
                  <a:srgbClr val="9B0000"/>
                </a:solidFill>
              </a:rPr>
              <a:t>αυτόµατων</a:t>
            </a:r>
            <a:r>
              <a:rPr lang="el-GR" sz="2600" b="1" dirty="0" smtClean="0">
                <a:solidFill>
                  <a:srgbClr val="9B0000"/>
                </a:solidFill>
              </a:rPr>
              <a:t> αποβολών</a:t>
            </a:r>
            <a:r>
              <a:rPr lang="el-GR" sz="2600" dirty="0" smtClean="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b="1" dirty="0" smtClean="0">
                <a:solidFill>
                  <a:srgbClr val="9B0000"/>
                </a:solidFill>
              </a:rPr>
              <a:t>Το σύνδρομο </a:t>
            </a:r>
            <a:r>
              <a:rPr lang="en-US" sz="4000" b="1" dirty="0" smtClean="0">
                <a:solidFill>
                  <a:srgbClr val="9B0000"/>
                </a:solidFill>
              </a:rPr>
              <a:t>Turner </a:t>
            </a:r>
            <a:r>
              <a:rPr lang="en-US" sz="4000" dirty="0" smtClean="0">
                <a:solidFill>
                  <a:srgbClr val="9B0000"/>
                </a:solidFill>
              </a:rPr>
              <a:t>(</a:t>
            </a:r>
            <a:r>
              <a:rPr lang="el-GR" sz="4000" dirty="0" smtClean="0">
                <a:solidFill>
                  <a:srgbClr val="9B0000"/>
                </a:solidFill>
              </a:rPr>
              <a:t>2</a:t>
            </a:r>
            <a:r>
              <a:rPr lang="en-US" sz="4000" dirty="0" smtClean="0">
                <a:solidFill>
                  <a:srgbClr val="9B0000"/>
                </a:solidFill>
              </a:rPr>
              <a:t> </a:t>
            </a:r>
            <a:r>
              <a:rPr lang="el-GR" sz="4000" dirty="0" smtClean="0">
                <a:solidFill>
                  <a:srgbClr val="9B0000"/>
                </a:solidFill>
              </a:rPr>
              <a:t>από 2)</a:t>
            </a:r>
            <a:endParaRPr lang="el-GR" sz="4000" dirty="0">
              <a:solidFill>
                <a:srgbClr val="9B0000"/>
              </a:solidFill>
            </a:endParaRPr>
          </a:p>
        </p:txBody>
      </p:sp>
      <p:sp>
        <p:nvSpPr>
          <p:cNvPr id="3" name="2 - Θέση περιεχομένου"/>
          <p:cNvSpPr>
            <a:spLocks noGrp="1"/>
          </p:cNvSpPr>
          <p:nvPr>
            <p:ph idx="1"/>
          </p:nvPr>
        </p:nvSpPr>
        <p:spPr>
          <a:xfrm>
            <a:off x="467544" y="1700808"/>
            <a:ext cx="4968552" cy="4608512"/>
          </a:xfrm>
        </p:spPr>
        <p:txBody>
          <a:bodyPr>
            <a:normAutofit/>
          </a:bodyPr>
          <a:lstStyle/>
          <a:p>
            <a:pPr marL="0" indent="0">
              <a:buNone/>
            </a:pPr>
            <a:r>
              <a:rPr lang="el-GR" sz="2400" dirty="0" smtClean="0"/>
              <a:t>Τα κύρια χαρακτηριστικά του συνδρόμου </a:t>
            </a:r>
            <a:r>
              <a:rPr lang="el-GR" sz="2400" dirty="0" err="1" smtClean="0"/>
              <a:t>Turner</a:t>
            </a:r>
            <a:r>
              <a:rPr lang="el-GR" sz="2400" dirty="0" smtClean="0"/>
              <a:t> είναι:</a:t>
            </a:r>
          </a:p>
          <a:p>
            <a:pPr marL="268288" indent="-268288"/>
            <a:r>
              <a:rPr lang="el-GR" sz="2400" dirty="0" err="1" smtClean="0"/>
              <a:t>Χαµηλό</a:t>
            </a:r>
            <a:r>
              <a:rPr lang="el-GR" sz="2400" dirty="0" smtClean="0"/>
              <a:t> </a:t>
            </a:r>
            <a:r>
              <a:rPr lang="el-GR" sz="2400" dirty="0" err="1" smtClean="0"/>
              <a:t>ανάστηµα</a:t>
            </a:r>
            <a:r>
              <a:rPr lang="el-GR" sz="2400" dirty="0" smtClean="0"/>
              <a:t> (95-100%) </a:t>
            </a:r>
          </a:p>
          <a:p>
            <a:pPr marL="268288" indent="-268288"/>
            <a:r>
              <a:rPr lang="el-GR" sz="2400" dirty="0" err="1" smtClean="0"/>
              <a:t>∆υσγενεσία</a:t>
            </a:r>
            <a:r>
              <a:rPr lang="el-GR" sz="2400" dirty="0" smtClean="0"/>
              <a:t> </a:t>
            </a:r>
            <a:r>
              <a:rPr lang="el-GR" sz="2400" dirty="0" err="1" smtClean="0"/>
              <a:t>γονάδων</a:t>
            </a:r>
            <a:r>
              <a:rPr lang="el-GR" sz="2400" dirty="0" smtClean="0"/>
              <a:t> (85%) </a:t>
            </a:r>
          </a:p>
          <a:p>
            <a:pPr marL="268288" indent="-268288"/>
            <a:r>
              <a:rPr lang="el-GR" sz="2400" dirty="0" err="1" smtClean="0"/>
              <a:t>Ανωµαλίες</a:t>
            </a:r>
            <a:r>
              <a:rPr lang="el-GR" sz="2400" dirty="0" smtClean="0"/>
              <a:t> στην </a:t>
            </a:r>
            <a:r>
              <a:rPr lang="el-GR" sz="2400" dirty="0" err="1" smtClean="0"/>
              <a:t>εµφάνιση</a:t>
            </a:r>
            <a:r>
              <a:rPr lang="el-GR" sz="2400" dirty="0" smtClean="0"/>
              <a:t> «</a:t>
            </a:r>
            <a:r>
              <a:rPr lang="el-GR" sz="2400" dirty="0" err="1" smtClean="0"/>
              <a:t>στίγµατα</a:t>
            </a:r>
            <a:r>
              <a:rPr lang="el-GR" sz="2400" dirty="0" smtClean="0"/>
              <a:t>» ή/ και συγγενείς </a:t>
            </a:r>
            <a:r>
              <a:rPr lang="el-GR" sz="2400" dirty="0" err="1" smtClean="0"/>
              <a:t>ανωµαλίες</a:t>
            </a:r>
            <a:r>
              <a:rPr lang="el-GR" sz="2400" dirty="0" smtClean="0"/>
              <a:t> εσωτερικών οργάνων.</a:t>
            </a:r>
          </a:p>
        </p:txBody>
      </p:sp>
      <p:pic>
        <p:nvPicPr>
          <p:cNvPr id="1027" name="Picture 3"/>
          <p:cNvPicPr>
            <a:picLocks noChangeAspect="1" noChangeArrowheads="1"/>
          </p:cNvPicPr>
          <p:nvPr/>
        </p:nvPicPr>
        <p:blipFill>
          <a:blip r:embed="rId2" cstate="print"/>
          <a:srcRect/>
          <a:stretch>
            <a:fillRect/>
          </a:stretch>
        </p:blipFill>
        <p:spPr bwMode="auto">
          <a:xfrm>
            <a:off x="5436096" y="1556792"/>
            <a:ext cx="3009900" cy="39719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003232" cy="1143000"/>
          </a:xfrm>
        </p:spPr>
        <p:txBody>
          <a:bodyPr>
            <a:normAutofit fontScale="90000"/>
          </a:bodyPr>
          <a:lstStyle/>
          <a:p>
            <a:r>
              <a:rPr lang="el-GR" b="1" dirty="0" err="1">
                <a:solidFill>
                  <a:srgbClr val="9B0000"/>
                </a:solidFill>
              </a:rPr>
              <a:t>Υπογοναδοτροπικός</a:t>
            </a:r>
            <a:r>
              <a:rPr lang="el-GR" b="1" dirty="0">
                <a:solidFill>
                  <a:srgbClr val="9B0000"/>
                </a:solidFill>
              </a:rPr>
              <a:t> </a:t>
            </a:r>
            <a:r>
              <a:rPr lang="el-GR" b="1" dirty="0" smtClean="0">
                <a:solidFill>
                  <a:srgbClr val="9B0000"/>
                </a:solidFill>
              </a:rPr>
              <a:t>υπογοναδισμός</a:t>
            </a:r>
            <a:endParaRPr lang="el-GR" b="1" dirty="0">
              <a:solidFill>
                <a:srgbClr val="9B0000"/>
              </a:solidFill>
            </a:endParaRPr>
          </a:p>
        </p:txBody>
      </p:sp>
      <p:sp>
        <p:nvSpPr>
          <p:cNvPr id="3" name="2 - Θέση περιεχομένου"/>
          <p:cNvSpPr>
            <a:spLocks noGrp="1"/>
          </p:cNvSpPr>
          <p:nvPr>
            <p:ph idx="1"/>
          </p:nvPr>
        </p:nvSpPr>
        <p:spPr>
          <a:xfrm>
            <a:off x="457200" y="1600200"/>
            <a:ext cx="8147248" cy="4525963"/>
          </a:xfrm>
        </p:spPr>
        <p:txBody>
          <a:bodyPr>
            <a:normAutofit fontScale="92500" lnSpcReduction="10000"/>
          </a:bodyPr>
          <a:lstStyle/>
          <a:p>
            <a:pPr marL="0" indent="0" algn="just">
              <a:buNone/>
            </a:pPr>
            <a:r>
              <a:rPr lang="el-GR" sz="2800" dirty="0" smtClean="0"/>
              <a:t>Η </a:t>
            </a:r>
            <a:r>
              <a:rPr lang="el-GR" sz="2800" b="1" dirty="0">
                <a:solidFill>
                  <a:srgbClr val="9B0000"/>
                </a:solidFill>
              </a:rPr>
              <a:t>χρόνια ανωοθυλακιορρηξία</a:t>
            </a:r>
            <a:r>
              <a:rPr lang="el-GR" sz="2800" dirty="0"/>
              <a:t> κεντρικής αιτιολογίας οφείλεται σε διαταραχή της αρτιότητας ή της λειτουργικότητας του άξονα </a:t>
            </a:r>
            <a:r>
              <a:rPr lang="el-GR" sz="2800" dirty="0" smtClean="0"/>
              <a:t>«κεντρικό </a:t>
            </a:r>
            <a:r>
              <a:rPr lang="el-GR" sz="2800" dirty="0"/>
              <a:t>νευρικό </a:t>
            </a:r>
            <a:r>
              <a:rPr lang="el-GR" sz="2800" dirty="0" smtClean="0"/>
              <a:t>σύστημα –υποθάλαμος - υπόφυση» με </a:t>
            </a:r>
            <a:r>
              <a:rPr lang="el-GR" sz="2800" dirty="0"/>
              <a:t>τελικό αποτέλεσμα την αδυναμία έκκρισης των υποφυσιακών γοναδοτροπινών θεωρώντας τον υποθάλαμο ως το σημείο σύνδεσης των συνιστωσών  του άξονα.  </a:t>
            </a:r>
            <a:endParaRPr lang="el-GR" sz="2800" dirty="0" smtClean="0"/>
          </a:p>
          <a:p>
            <a:pPr marL="0" indent="0">
              <a:buNone/>
            </a:pPr>
            <a:r>
              <a:rPr lang="el-GR" sz="2800" dirty="0" smtClean="0"/>
              <a:t>Η </a:t>
            </a:r>
            <a:r>
              <a:rPr lang="el-GR" sz="2800" dirty="0"/>
              <a:t>χρόνια ανωοθυλακιορρηξία μπορεί να ταξινομηθεί  σε οργανικές ή λειτουργικές </a:t>
            </a:r>
            <a:r>
              <a:rPr lang="el-GR" sz="2800" dirty="0" smtClean="0"/>
              <a:t>διαταραχές</a:t>
            </a:r>
            <a:r>
              <a:rPr lang="en-US" sz="2800" dirty="0" smtClean="0"/>
              <a:t>:</a:t>
            </a:r>
          </a:p>
          <a:p>
            <a:pPr marL="0" indent="0"/>
            <a:r>
              <a:rPr lang="el-GR" sz="2800" dirty="0" smtClean="0"/>
              <a:t> </a:t>
            </a:r>
            <a:r>
              <a:rPr lang="el-GR" sz="2800" dirty="0"/>
              <a:t>της </a:t>
            </a:r>
            <a:r>
              <a:rPr lang="el-GR" sz="2800" dirty="0">
                <a:solidFill>
                  <a:srgbClr val="9B0000"/>
                </a:solidFill>
              </a:rPr>
              <a:t>σύνδεσης </a:t>
            </a:r>
            <a:r>
              <a:rPr lang="el-GR" sz="2800" dirty="0" smtClean="0">
                <a:solidFill>
                  <a:srgbClr val="9B0000"/>
                </a:solidFill>
              </a:rPr>
              <a:t>«υποθάλαμος – υπόφυση» </a:t>
            </a:r>
            <a:endParaRPr lang="en-US" sz="2800" dirty="0" smtClean="0">
              <a:solidFill>
                <a:srgbClr val="9B0000"/>
              </a:solidFill>
            </a:endParaRPr>
          </a:p>
          <a:p>
            <a:pPr marL="0" indent="0"/>
            <a:r>
              <a:rPr lang="en-US" sz="2800" dirty="0" smtClean="0"/>
              <a:t> </a:t>
            </a:r>
            <a:r>
              <a:rPr lang="el-GR" sz="2800" dirty="0" smtClean="0"/>
              <a:t>ή </a:t>
            </a:r>
            <a:r>
              <a:rPr lang="el-GR" sz="2800" dirty="0"/>
              <a:t>της </a:t>
            </a:r>
            <a:r>
              <a:rPr lang="el-GR" sz="2800" dirty="0" smtClean="0">
                <a:solidFill>
                  <a:srgbClr val="9B0000"/>
                </a:solidFill>
              </a:rPr>
              <a:t>σύνδεσης «Κ.Ν.Σ</a:t>
            </a:r>
            <a:r>
              <a:rPr lang="el-GR" sz="2800" dirty="0">
                <a:solidFill>
                  <a:srgbClr val="9B0000"/>
                </a:solidFill>
              </a:rPr>
              <a:t>. </a:t>
            </a:r>
            <a:r>
              <a:rPr lang="el-GR" sz="2800" dirty="0" smtClean="0">
                <a:solidFill>
                  <a:srgbClr val="9B0000"/>
                </a:solidFill>
              </a:rPr>
              <a:t>– υποθάλαμος»</a:t>
            </a:r>
            <a:endParaRPr lang="el-GR" sz="2800" dirty="0">
              <a:solidFill>
                <a:srgbClr val="9B0000"/>
              </a:solidFill>
            </a:endParaRPr>
          </a:p>
          <a:p>
            <a:pPr>
              <a:buNone/>
            </a:pPr>
            <a:endParaRPr lang="el-GR" dirty="0"/>
          </a:p>
          <a:p>
            <a:endParaRPr lang="el-GR" dirty="0"/>
          </a:p>
        </p:txBody>
      </p:sp>
    </p:spTree>
    <p:extLst>
      <p:ext uri="{BB962C8B-B14F-4D97-AF65-F5344CB8AC3E}">
        <p14:creationId xmlns="" xmlns:p14="http://schemas.microsoft.com/office/powerpoint/2010/main" val="717407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3041</TotalTime>
  <Words>2329</Words>
  <Application>Microsoft Office PowerPoint</Application>
  <PresentationFormat>Προβολή στην οθόνη (4:3)</PresentationFormat>
  <Paragraphs>258</Paragraphs>
  <Slides>43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43</vt:i4>
      </vt:variant>
    </vt:vector>
  </HeadingPairs>
  <TitlesOfParts>
    <vt:vector size="44" baseType="lpstr">
      <vt:lpstr>Θέμα του Office</vt:lpstr>
      <vt:lpstr>       Θεωρία Μεθόδων Υποβοηθούμενης Αναπαραγωγής</vt:lpstr>
      <vt:lpstr>Η ωοθηκική ανεπάρκεια</vt:lpstr>
      <vt:lpstr>Διαφάνεια 3</vt:lpstr>
      <vt:lpstr>Διαφάνεια 4</vt:lpstr>
      <vt:lpstr>Διαφάνεια 5</vt:lpstr>
      <vt:lpstr>Διαφάνεια 6</vt:lpstr>
      <vt:lpstr>Το σύνδρομο Turner (1 από 2)</vt:lpstr>
      <vt:lpstr>Το σύνδρομο Turner (2 από 2)</vt:lpstr>
      <vt:lpstr>Υπογοναδοτροπικός υπογοναδισμός</vt:lpstr>
      <vt:lpstr>Διαφάνεια 10</vt:lpstr>
      <vt:lpstr>Διαφάνεια 11</vt:lpstr>
      <vt:lpstr>Ινομυώματα μήτρας (1 από 2)</vt:lpstr>
      <vt:lpstr>Ινομυώματα μήτρας (2 από 2)</vt:lpstr>
      <vt:lpstr>Ανατομικές ανωμαλίες της μήτρας  (1 από 4)</vt:lpstr>
      <vt:lpstr>Ανατομικές ανωμαλίες της μήτρας  (2 από 4), Δίκερω μήτρα</vt:lpstr>
      <vt:lpstr>Ανατομικές ανωμαλίες της μήτρας  (3 από 4), Διάφραγμα μήτρας </vt:lpstr>
      <vt:lpstr>Ανατομικές ανωμαλίες της μήτρας  (4 από 4), Δίδελφις μήτρα </vt:lpstr>
      <vt:lpstr>Καρκίνοι γυναικείων  γεννητικών οργάνων (1 από 2)</vt:lpstr>
      <vt:lpstr>Καρκίνοι γυναικείων  γεννητικών οργάνων (2 από 2)</vt:lpstr>
      <vt:lpstr>Σύνδρομο πολυκυστικών ωοθηκών  (1 από 4)</vt:lpstr>
      <vt:lpstr>Σύνδρομο πολυκυστικών ωοθηκών  (2 από 4)</vt:lpstr>
      <vt:lpstr>Σύνδρομο πολυκυστικών ωοθηκών  (3 από 4)</vt:lpstr>
      <vt:lpstr>Σύνδρομο πολυκυστικών ωοθηκών  (4 από 5)</vt:lpstr>
      <vt:lpstr>Σύνδρομο πολυκυστικών ωοθηκών  (5 από 5)</vt:lpstr>
      <vt:lpstr>Υπερανδρογοναιμία (1 από 4)</vt:lpstr>
      <vt:lpstr>Υπερανδρογοναιμία (2 από 4) Φυσιολογία – μεταβολισμός των ανδρογόνων</vt:lpstr>
      <vt:lpstr>Υπερανδρογοναιμία (3 από 4)</vt:lpstr>
      <vt:lpstr>Υπερανδρογοναιμία (4 από 4)</vt:lpstr>
      <vt:lpstr>Οι αποβολές του εμβρύου (1 από 2)</vt:lpstr>
      <vt:lpstr>Οι αποβολές του εμβρύου (2 από 2)</vt:lpstr>
      <vt:lpstr>Έλεγχος εμβρύου μετά την αποβολή</vt:lpstr>
      <vt:lpstr>Οι καθ’έξιν αποβολές (1 από 7)</vt:lpstr>
      <vt:lpstr>Οι καθ’έξιν αποβολές (2 από 7)</vt:lpstr>
      <vt:lpstr>Οι καθ’έξιν αποβολές (3 από 7)</vt:lpstr>
      <vt:lpstr>Οι καθ’έξιν αποβολές (4 από 7)</vt:lpstr>
      <vt:lpstr>Οι καθ’έξιν αποβολές (5 από 7)</vt:lpstr>
      <vt:lpstr>Οι καθ’έξιν αποβολές (6 από 7)</vt:lpstr>
      <vt:lpstr>Οι καθ’έξιν αποβολές (6 από 7)</vt:lpstr>
      <vt:lpstr>Οι καθ’έξιν αποβολές (7 από 7)</vt:lpstr>
      <vt:lpstr>Οι καθ’έξιν αποβολές (8 από 7)</vt:lpstr>
      <vt:lpstr>Οι καθ’έξιν αποβολές (7 από 7)</vt:lpstr>
      <vt:lpstr>Οι καθ’έξιν αποβολές (7 από 7)</vt:lpstr>
      <vt:lpstr>Διαφάνεια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Θεωρία Τεχνολογίας Ανθρώπινης Αναπαραγωγής</dc:title>
  <dc:creator>Πέτρος Καρκαλούσος</dc:creator>
  <cp:lastModifiedBy>petef</cp:lastModifiedBy>
  <cp:revision>223</cp:revision>
  <dcterms:created xsi:type="dcterms:W3CDTF">2016-08-14T14:30:38Z</dcterms:created>
  <dcterms:modified xsi:type="dcterms:W3CDTF">2017-11-23T05:32:20Z</dcterms:modified>
</cp:coreProperties>
</file>