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72" r:id="rId2"/>
    <p:sldId id="295" r:id="rId3"/>
    <p:sldId id="273" r:id="rId4"/>
    <p:sldId id="274" r:id="rId5"/>
    <p:sldId id="276" r:id="rId6"/>
    <p:sldId id="303" r:id="rId7"/>
    <p:sldId id="304" r:id="rId8"/>
    <p:sldId id="305" r:id="rId9"/>
    <p:sldId id="296" r:id="rId10"/>
    <p:sldId id="277" r:id="rId11"/>
    <p:sldId id="278" r:id="rId12"/>
    <p:sldId id="298" r:id="rId13"/>
    <p:sldId id="279" r:id="rId14"/>
    <p:sldId id="297" r:id="rId15"/>
    <p:sldId id="299" r:id="rId16"/>
    <p:sldId id="280" r:id="rId17"/>
    <p:sldId id="300" r:id="rId18"/>
    <p:sldId id="281" r:id="rId19"/>
    <p:sldId id="282" r:id="rId20"/>
    <p:sldId id="283" r:id="rId21"/>
    <p:sldId id="284" r:id="rId22"/>
    <p:sldId id="285" r:id="rId23"/>
    <p:sldId id="309" r:id="rId24"/>
    <p:sldId id="301" r:id="rId25"/>
    <p:sldId id="286" r:id="rId26"/>
    <p:sldId id="287" r:id="rId27"/>
    <p:sldId id="288" r:id="rId28"/>
    <p:sldId id="289" r:id="rId29"/>
    <p:sldId id="290" r:id="rId30"/>
    <p:sldId id="292" r:id="rId31"/>
    <p:sldId id="306" r:id="rId32"/>
    <p:sldId id="307" r:id="rId33"/>
    <p:sldId id="308" r:id="rId34"/>
    <p:sldId id="293" r:id="rId35"/>
    <p:sldId id="302" r:id="rId3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700514-9788-41BD-AE77-E89FB43490A0}" type="datetimeFigureOut">
              <a:rPr lang="el-GR" smtClean="0"/>
              <a:t>6/1/2018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18240-231A-46B8-BEA2-410691A37816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18852-5192-4935-A4DB-1EB164C7A410}" type="datetime1">
              <a:rPr lang="el-GR" smtClean="0"/>
              <a:t>6/1/2018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0D95-7B5F-4352-A913-D57AF98F59B2}" type="datetime1">
              <a:rPr lang="el-GR" smtClean="0"/>
              <a:t>6/1/2018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8BFA-5798-49C0-8120-72F176561B4B}" type="datetime1">
              <a:rPr lang="el-GR" smtClean="0"/>
              <a:t>6/1/2018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40A-269B-4896-B4BD-3B643ABCA682}" type="datetime1">
              <a:rPr lang="el-GR" smtClean="0"/>
              <a:t>6/1/2018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830F0-6264-4924-87F2-A2ADAC7E93BD}" type="datetime1">
              <a:rPr lang="el-GR" smtClean="0"/>
              <a:t>6/1/2018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22BC-8B15-4475-ADC3-9AB1787BBEBE}" type="datetime1">
              <a:rPr lang="el-GR" smtClean="0"/>
              <a:t>6/1/2018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400D7-207E-4317-9F37-9A5EA0DBA127}" type="datetime1">
              <a:rPr lang="el-GR" smtClean="0"/>
              <a:t>6/1/2018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0482-683A-4E19-832B-BEFC93E746AB}" type="datetime1">
              <a:rPr lang="el-GR" smtClean="0"/>
              <a:t>6/1/2018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DA742-4A4E-4996-8914-5ABBC266E56A}" type="datetime1">
              <a:rPr lang="el-GR" smtClean="0"/>
              <a:t>6/1/2018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FDDAB-7C48-47F0-8923-9BD5B1F6469D}" type="datetime1">
              <a:rPr lang="el-GR" smtClean="0"/>
              <a:t>6/1/2018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1F976-A432-4A8F-928B-2DEB8598C5F8}" type="datetime1">
              <a:rPr lang="el-GR" smtClean="0"/>
              <a:t>6/1/2018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E3999-BF87-4A72-862C-62F5E2D7020E}" type="datetime1">
              <a:rPr lang="el-GR" smtClean="0"/>
              <a:t>6/1/2018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AE691-1FE8-4C6D-AF6F-66F93EB8161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7uUdG601SSI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0zM5QVDW7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0zM5QVDW74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b="0" dirty="0" smtClean="0"/>
              <a:t>       </a:t>
            </a:r>
            <a:r>
              <a:rPr lang="el-GR" sz="3200" b="0" dirty="0" smtClean="0"/>
              <a:t>Θεωρία </a:t>
            </a:r>
            <a:r>
              <a:rPr lang="el-GR" sz="3200" b="1" dirty="0" smtClean="0"/>
              <a:t>Μεθόδων Υποβοηθούμενης Αναπαραγωγής</a:t>
            </a:r>
            <a:endParaRPr lang="el-GR" sz="3200" b="1" dirty="0"/>
          </a:p>
        </p:txBody>
      </p:sp>
      <p:sp>
        <p:nvSpPr>
          <p:cNvPr id="9" name="Υπότιτλος 2"/>
          <p:cNvSpPr>
            <a:spLocks noGrp="1"/>
          </p:cNvSpPr>
          <p:nvPr>
            <p:ph type="subTitle" idx="1"/>
          </p:nvPr>
        </p:nvSpPr>
        <p:spPr>
          <a:xfrm>
            <a:off x="755576" y="3140968"/>
            <a:ext cx="7776863" cy="2140223"/>
          </a:xfrm>
        </p:spPr>
        <p:txBody>
          <a:bodyPr>
            <a:noAutofit/>
          </a:bodyPr>
          <a:lstStyle/>
          <a:p>
            <a:r>
              <a:rPr lang="el-GR" sz="2400" dirty="0" smtClean="0">
                <a:solidFill>
                  <a:schemeClr val="tx1"/>
                </a:solidFill>
              </a:rPr>
              <a:t>Ενότητα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 smtClean="0">
                <a:solidFill>
                  <a:schemeClr val="tx1"/>
                </a:solidFill>
              </a:rPr>
              <a:t>8: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H </a:t>
            </a:r>
            <a:r>
              <a:rPr lang="el-GR" b="1" dirty="0" smtClean="0">
                <a:solidFill>
                  <a:schemeClr val="tx1"/>
                </a:solidFill>
              </a:rPr>
              <a:t>προετοιμασία πριν την εφαρμογή των τεχνικών Ι.Υ.Α.</a:t>
            </a:r>
          </a:p>
          <a:p>
            <a:endParaRPr lang="el-GR" sz="2400" b="1" dirty="0" smtClean="0"/>
          </a:p>
          <a:p>
            <a:r>
              <a:rPr lang="el-GR" sz="2400" dirty="0" smtClean="0">
                <a:solidFill>
                  <a:schemeClr val="tx1"/>
                </a:solidFill>
              </a:rPr>
              <a:t>Πέτρος </a:t>
            </a:r>
            <a:r>
              <a:rPr lang="el-GR" sz="2400" dirty="0" err="1" smtClean="0">
                <a:solidFill>
                  <a:schemeClr val="tx1"/>
                </a:solidFill>
              </a:rPr>
              <a:t>Καρκαλούσος</a:t>
            </a:r>
            <a:endParaRPr lang="el-GR" sz="2400" dirty="0" smtClean="0">
              <a:solidFill>
                <a:schemeClr val="tx1"/>
              </a:solidFill>
            </a:endParaRPr>
          </a:p>
          <a:p>
            <a:r>
              <a:rPr lang="el-GR" sz="2400" dirty="0" smtClean="0">
                <a:solidFill>
                  <a:schemeClr val="tx1"/>
                </a:solidFill>
              </a:rPr>
              <a:t>Επίκουρος καθηγητής κλινικής χημείας</a:t>
            </a:r>
            <a:endParaRPr lang="el-GR" sz="2400" dirty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5" name="4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88640"/>
            <a:ext cx="53285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/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23928" y="5733256"/>
            <a:ext cx="1971675" cy="702000"/>
          </a:xfrm>
          <a:prstGeom prst="rect">
            <a:avLst/>
          </a:prstGeom>
          <a:noFill/>
        </p:spPr>
      </p:pic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Η ορμονική διέγερση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 νόμος επιτρέπει την </a:t>
            </a:r>
            <a:r>
              <a:rPr lang="el-GR" sz="2400" dirty="0" err="1" smtClean="0"/>
              <a:t>εμβρυομεταφορά</a:t>
            </a:r>
            <a:r>
              <a:rPr lang="el-GR" sz="2400" dirty="0" smtClean="0"/>
              <a:t> 3 εμβρύων στις γυναίκες κάτω των 40 ετών και 4 στις γυναίκες άνω των 40 ετών.</a:t>
            </a:r>
          </a:p>
          <a:p>
            <a:pPr marL="0" indent="0">
              <a:buNone/>
            </a:pPr>
            <a:r>
              <a:rPr lang="el-GR" sz="2400" dirty="0" smtClean="0"/>
              <a:t>Για να γίνει αυτό πρέπει να γίνει διέγερση των </a:t>
            </a:r>
            <a:r>
              <a:rPr lang="el-GR" sz="2400" dirty="0" err="1" smtClean="0"/>
              <a:t>ωοθηλακίων</a:t>
            </a:r>
            <a:r>
              <a:rPr lang="el-GR" sz="2400" dirty="0" smtClean="0"/>
              <a:t>. </a:t>
            </a:r>
          </a:p>
          <a:p>
            <a:pPr marL="0" indent="0">
              <a:buNone/>
            </a:pPr>
            <a:r>
              <a:rPr lang="el-GR" sz="2400" dirty="0" smtClean="0"/>
              <a:t>Όλα τα σχετικά φάρμακα χορηγούνται ενέσιμα επί 14 ημέρες μέχρι την </a:t>
            </a:r>
            <a:r>
              <a:rPr lang="el-GR" sz="2400" dirty="0" err="1" smtClean="0"/>
              <a:t>ωοθηλακιορρηξία</a:t>
            </a:r>
            <a:r>
              <a:rPr lang="el-GR" sz="2400" dirty="0" smtClean="0"/>
              <a:t>.</a:t>
            </a:r>
          </a:p>
          <a:p>
            <a:pPr marL="0" indent="0">
              <a:buNone/>
            </a:pPr>
            <a:r>
              <a:rPr lang="el-GR" sz="2400" dirty="0" smtClean="0"/>
              <a:t>Η επιτυχή ωρίμανση των </a:t>
            </a:r>
            <a:r>
              <a:rPr lang="el-GR" sz="2400" dirty="0" err="1" smtClean="0"/>
              <a:t>ωοθηλακίων</a:t>
            </a:r>
            <a:r>
              <a:rPr lang="el-GR" sz="2400" dirty="0" smtClean="0"/>
              <a:t> παρακολουθείται με υπέρηχο από τον γυναικολόγο.</a:t>
            </a:r>
            <a:endParaRPr lang="el-GR" sz="2400" dirty="0"/>
          </a:p>
        </p:txBody>
      </p:sp>
      <p:sp>
        <p:nvSpPr>
          <p:cNvPr id="5" name="4 - Διάγραμμα ροής: Λογικό &quot;Ή&quot;">
            <a:hlinkClick r:id="rId2"/>
          </p:cNvPr>
          <p:cNvSpPr/>
          <p:nvPr/>
        </p:nvSpPr>
        <p:spPr>
          <a:xfrm>
            <a:off x="1763688" y="5805264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1187624" y="5949280"/>
            <a:ext cx="6768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 smtClean="0"/>
              <a:t>Η διέγερση των ωοθηκών από το </a:t>
            </a:r>
            <a:r>
              <a:rPr lang="en-US" sz="1400" dirty="0" err="1" smtClean="0"/>
              <a:t>embyo</a:t>
            </a:r>
            <a:r>
              <a:rPr lang="en-US" sz="1400" dirty="0" smtClean="0"/>
              <a:t> medical center</a:t>
            </a:r>
            <a:endParaRPr lang="el-GR" sz="1400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Τα φάρμακα της ορμονικής διέγερσης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>
                <a:solidFill>
                  <a:srgbClr val="9B0000"/>
                </a:solidFill>
              </a:rPr>
              <a:t>Τα </a:t>
            </a:r>
            <a:r>
              <a:rPr lang="el-GR" sz="2400" b="1" dirty="0" smtClean="0">
                <a:solidFill>
                  <a:srgbClr val="9B0000"/>
                </a:solidFill>
              </a:rPr>
              <a:t>ανάλογα/αγωνιστές/ανταγωνιστές </a:t>
            </a:r>
            <a:r>
              <a:rPr lang="el-GR" sz="2400" b="1" dirty="0" smtClean="0">
                <a:solidFill>
                  <a:srgbClr val="9B0000"/>
                </a:solidFill>
              </a:rPr>
              <a:t>της </a:t>
            </a:r>
            <a:r>
              <a:rPr lang="en-US" sz="2400" b="1" dirty="0" err="1" smtClean="0">
                <a:solidFill>
                  <a:srgbClr val="9B0000"/>
                </a:solidFill>
              </a:rPr>
              <a:t>GnRH</a:t>
            </a:r>
            <a:r>
              <a:rPr lang="el-GR" sz="2400" dirty="0" smtClean="0"/>
              <a:t>. Χορηγούνται για την αναστολή της παραγωγής </a:t>
            </a:r>
            <a:r>
              <a:rPr lang="en-US" sz="2400" dirty="0" smtClean="0"/>
              <a:t>LH </a:t>
            </a:r>
            <a:r>
              <a:rPr lang="el-GR" sz="2400" dirty="0" smtClean="0"/>
              <a:t>και της πρόωρης ανάπτυξης των </a:t>
            </a:r>
            <a:r>
              <a:rPr lang="el-GR" sz="2400" dirty="0" err="1" smtClean="0"/>
              <a:t>ωοθυλακιορηξίας</a:t>
            </a:r>
            <a:r>
              <a:rPr lang="el-GR" sz="2400" dirty="0" smtClean="0"/>
              <a:t>. </a:t>
            </a:r>
            <a:endParaRPr lang="en-US" sz="2400" dirty="0" smtClean="0"/>
          </a:p>
          <a:p>
            <a:r>
              <a:rPr lang="en-US" sz="2400" b="1" dirty="0" smtClean="0">
                <a:solidFill>
                  <a:srgbClr val="9B0000"/>
                </a:solidFill>
              </a:rPr>
              <a:t>O</a:t>
            </a:r>
            <a:r>
              <a:rPr lang="el-GR" sz="2400" b="1" dirty="0" smtClean="0">
                <a:solidFill>
                  <a:srgbClr val="9B0000"/>
                </a:solidFill>
              </a:rPr>
              <a:t>ι </a:t>
            </a:r>
            <a:r>
              <a:rPr lang="el-GR" sz="2400" b="1" dirty="0" err="1" smtClean="0">
                <a:solidFill>
                  <a:srgbClr val="9B0000"/>
                </a:solidFill>
              </a:rPr>
              <a:t>γοναδοτροπίνες</a:t>
            </a:r>
            <a:r>
              <a:rPr lang="el-GR" sz="2400" b="1" dirty="0" smtClean="0">
                <a:solidFill>
                  <a:srgbClr val="9B0000"/>
                </a:solidFill>
              </a:rPr>
              <a:t> </a:t>
            </a:r>
            <a:r>
              <a:rPr lang="en-US" sz="2400" b="1" dirty="0" smtClean="0">
                <a:solidFill>
                  <a:srgbClr val="9B0000"/>
                </a:solidFill>
              </a:rPr>
              <a:t>LH, FSH</a:t>
            </a:r>
            <a:r>
              <a:rPr lang="en-US" sz="2400" dirty="0" smtClean="0"/>
              <a:t>. Xo</a:t>
            </a:r>
            <a:r>
              <a:rPr lang="el-GR" sz="2400" dirty="0" err="1" smtClean="0"/>
              <a:t>ρηγούνται</a:t>
            </a:r>
            <a:r>
              <a:rPr lang="el-GR" sz="2400" dirty="0" smtClean="0"/>
              <a:t> για την πολλαπλή ανάπτυξη των </a:t>
            </a:r>
            <a:r>
              <a:rPr lang="el-GR" sz="2400" dirty="0" err="1" smtClean="0"/>
              <a:t>ωοθηλακίων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r>
              <a:rPr lang="en-US" sz="2400" b="1" dirty="0" smtClean="0">
                <a:solidFill>
                  <a:srgbClr val="9B0000"/>
                </a:solidFill>
              </a:rPr>
              <a:t>H </a:t>
            </a:r>
            <a:r>
              <a:rPr lang="el-GR" sz="2400" b="1" dirty="0" err="1" smtClean="0">
                <a:solidFill>
                  <a:srgbClr val="9B0000"/>
                </a:solidFill>
              </a:rPr>
              <a:t>χοριακή</a:t>
            </a:r>
            <a:r>
              <a:rPr lang="el-GR" sz="2400" b="1" dirty="0" smtClean="0">
                <a:solidFill>
                  <a:srgbClr val="9B0000"/>
                </a:solidFill>
              </a:rPr>
              <a:t> </a:t>
            </a:r>
            <a:r>
              <a:rPr lang="el-GR" sz="2400" b="1" dirty="0" err="1" smtClean="0">
                <a:solidFill>
                  <a:srgbClr val="9B0000"/>
                </a:solidFill>
              </a:rPr>
              <a:t>γοναδοτροπίνη</a:t>
            </a:r>
            <a:r>
              <a:rPr lang="el-GR" sz="2400" b="1" dirty="0" smtClean="0">
                <a:solidFill>
                  <a:srgbClr val="9B00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hcG</a:t>
            </a:r>
            <a:r>
              <a:rPr lang="en-US" sz="2400" dirty="0" smtClean="0"/>
              <a:t>)</a:t>
            </a:r>
            <a:r>
              <a:rPr lang="el-GR" sz="2400" dirty="0" smtClean="0"/>
              <a:t>. Χορηγείται για την πρόκληση </a:t>
            </a:r>
            <a:r>
              <a:rPr lang="el-GR" sz="2400" dirty="0" err="1" smtClean="0"/>
              <a:t>ωοθηλακιορηξίας</a:t>
            </a:r>
            <a:endParaRPr lang="el-GR" sz="2400" dirty="0" smtClean="0"/>
          </a:p>
          <a:p>
            <a:r>
              <a:rPr lang="el-GR" sz="2400" b="1" dirty="0" smtClean="0">
                <a:solidFill>
                  <a:srgbClr val="9B0000"/>
                </a:solidFill>
              </a:rPr>
              <a:t>Η προγεστερόνη</a:t>
            </a:r>
            <a:r>
              <a:rPr lang="el-GR" sz="2400" dirty="0" smtClean="0"/>
              <a:t>. Χορηγείται για την ανάπτυξη της </a:t>
            </a:r>
            <a:r>
              <a:rPr lang="el-GR" sz="2400" dirty="0" err="1" smtClean="0"/>
              <a:t>ωχρινικής</a:t>
            </a:r>
            <a:r>
              <a:rPr lang="el-GR" sz="2400" dirty="0" smtClean="0"/>
              <a:t> </a:t>
            </a:r>
            <a:r>
              <a:rPr lang="el-GR" sz="2400" dirty="0" smtClean="0"/>
              <a:t>φάσης και την ωρίμανση των ενδομήτριου.</a:t>
            </a:r>
            <a:endParaRPr lang="en-US" sz="2400" dirty="0" smtClean="0"/>
          </a:p>
          <a:p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Η δράση της </a:t>
            </a:r>
            <a:r>
              <a:rPr lang="en-US" b="1" dirty="0" err="1" smtClean="0">
                <a:solidFill>
                  <a:srgbClr val="9B0000"/>
                </a:solidFill>
              </a:rPr>
              <a:t>GnRH</a:t>
            </a:r>
            <a:r>
              <a:rPr lang="el-GR" b="1" dirty="0" smtClean="0">
                <a:solidFill>
                  <a:srgbClr val="9B0000"/>
                </a:solidFill>
              </a:rPr>
              <a:t> και η ρύθμιση του χρόνου </a:t>
            </a:r>
            <a:r>
              <a:rPr lang="el-GR" b="1" dirty="0" err="1" smtClean="0">
                <a:solidFill>
                  <a:srgbClr val="9B0000"/>
                </a:solidFill>
              </a:rPr>
              <a:t>ωοληψίας</a:t>
            </a:r>
            <a:r>
              <a:rPr lang="el-GR" sz="4000" b="1" dirty="0" smtClean="0">
                <a:solidFill>
                  <a:srgbClr val="9B0000"/>
                </a:solidFill>
              </a:rPr>
              <a:t/>
            </a:r>
            <a:br>
              <a:rPr lang="el-GR" sz="4000" b="1" dirty="0" smtClean="0">
                <a:solidFill>
                  <a:srgbClr val="9B0000"/>
                </a:solidFill>
              </a:rPr>
            </a:b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205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Οι </a:t>
            </a:r>
            <a:r>
              <a:rPr lang="el-GR" sz="2400" dirty="0" err="1" smtClean="0"/>
              <a:t>γοναδοτροπίνες</a:t>
            </a:r>
            <a:r>
              <a:rPr lang="el-GR" sz="2400" dirty="0" smtClean="0"/>
              <a:t> που παράγονται από την υπόφυση δρουν στα </a:t>
            </a:r>
            <a:r>
              <a:rPr lang="el-GR" sz="2400" dirty="0" err="1" smtClean="0"/>
              <a:t>ωοθηλάκια</a:t>
            </a:r>
            <a:r>
              <a:rPr lang="el-GR" sz="2400" dirty="0" smtClean="0"/>
              <a:t> με σκοπό την ωρίμανση τους και την παραγωγή του ωαρίου χωρίς όμως ο χρόνος αυτός να είναι σταθερός.</a:t>
            </a:r>
          </a:p>
          <a:p>
            <a:pPr marL="0" indent="0">
              <a:buNone/>
            </a:pPr>
            <a:r>
              <a:rPr lang="el-GR" sz="2400" dirty="0" smtClean="0"/>
              <a:t>Παλαιότερα το </a:t>
            </a:r>
            <a:r>
              <a:rPr lang="el-GR" sz="2400" dirty="0" smtClean="0"/>
              <a:t>20-30% των γυναικών </a:t>
            </a:r>
            <a:r>
              <a:rPr lang="el-GR" sz="2400" dirty="0" smtClean="0"/>
              <a:t>ακύρωνε </a:t>
            </a:r>
            <a:r>
              <a:rPr lang="el-GR" sz="2400" dirty="0" smtClean="0"/>
              <a:t>την </a:t>
            </a:r>
            <a:r>
              <a:rPr lang="el-GR" sz="2400" dirty="0" smtClean="0"/>
              <a:t>προσπάθεια εξωσωματικής λόγω πρόωρης </a:t>
            </a:r>
            <a:r>
              <a:rPr lang="el-GR" sz="2400" dirty="0" err="1" smtClean="0"/>
              <a:t>ωοθηλακιορηξίας</a:t>
            </a:r>
            <a:r>
              <a:rPr lang="el-GR" sz="2400" dirty="0" smtClean="0"/>
              <a:t> πριν την </a:t>
            </a:r>
            <a:r>
              <a:rPr lang="el-GR" sz="2400" dirty="0" err="1" smtClean="0"/>
              <a:t>ωοληψία</a:t>
            </a:r>
            <a:r>
              <a:rPr lang="el-GR" sz="2400" dirty="0" smtClean="0"/>
              <a:t>.</a:t>
            </a: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Η φαρμακευτική χορήγηση </a:t>
            </a:r>
            <a:r>
              <a:rPr lang="en-US" sz="2400" dirty="0" err="1" smtClean="0"/>
              <a:t>GnRH</a:t>
            </a:r>
            <a:r>
              <a:rPr lang="en-US" sz="2400" dirty="0" smtClean="0"/>
              <a:t> </a:t>
            </a:r>
            <a:r>
              <a:rPr lang="el-GR" sz="2400" dirty="0" smtClean="0"/>
              <a:t>έχει ως στόχο την </a:t>
            </a:r>
            <a:r>
              <a:rPr lang="el-GR" sz="2400" b="1" dirty="0" smtClean="0">
                <a:solidFill>
                  <a:srgbClr val="9B0000"/>
                </a:solidFill>
              </a:rPr>
              <a:t>σταθεροποίηση του χρόνου </a:t>
            </a:r>
            <a:r>
              <a:rPr lang="el-GR" sz="2400" dirty="0" err="1" smtClean="0"/>
              <a:t>ωοθηλακιορηξίας</a:t>
            </a:r>
            <a:r>
              <a:rPr lang="el-GR" sz="2400" dirty="0" smtClean="0"/>
              <a:t>.</a:t>
            </a:r>
            <a:endParaRPr lang="el-GR" sz="2400" dirty="0" smtClean="0"/>
          </a:p>
          <a:p>
            <a:pPr marL="0" indent="0">
              <a:buNone/>
            </a:pPr>
            <a:endParaRPr lang="el-GR" sz="24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Η δράση της </a:t>
            </a:r>
            <a:r>
              <a:rPr lang="en-US" sz="4000" b="1" dirty="0" err="1" smtClean="0">
                <a:solidFill>
                  <a:srgbClr val="9B0000"/>
                </a:solidFill>
              </a:rPr>
              <a:t>GnRH</a:t>
            </a:r>
            <a:r>
              <a:rPr lang="el-GR" sz="4000" b="1" dirty="0" smtClean="0">
                <a:solidFill>
                  <a:srgbClr val="9B0000"/>
                </a:solidFill>
              </a:rPr>
              <a:t>,</a:t>
            </a:r>
            <a:br>
              <a:rPr lang="el-GR" sz="4000" b="1" dirty="0" smtClean="0">
                <a:solidFill>
                  <a:srgbClr val="9B0000"/>
                </a:solidFill>
              </a:rPr>
            </a:br>
            <a:r>
              <a:rPr lang="el-GR" sz="4000" b="1" dirty="0" smtClean="0">
                <a:solidFill>
                  <a:srgbClr val="9B0000"/>
                </a:solidFill>
              </a:rPr>
              <a:t>οι συναγωνιστές της </a:t>
            </a:r>
            <a:r>
              <a:rPr lang="en-US" sz="4000" b="1" dirty="0" err="1" smtClean="0">
                <a:solidFill>
                  <a:srgbClr val="9B0000"/>
                </a:solidFill>
              </a:rPr>
              <a:t>GnRH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Δεν χορηγείται «φυσική </a:t>
            </a:r>
            <a:r>
              <a:rPr lang="en-US" sz="2400" dirty="0" err="1" smtClean="0"/>
              <a:t>GnRH</a:t>
            </a:r>
            <a:r>
              <a:rPr lang="el-GR" sz="2400" dirty="0" smtClean="0"/>
              <a:t>» αλλά </a:t>
            </a:r>
            <a:r>
              <a:rPr lang="el-GR" sz="2400" dirty="0" smtClean="0"/>
              <a:t>«</a:t>
            </a:r>
            <a:r>
              <a:rPr lang="el-GR" sz="2400" b="1" dirty="0" smtClean="0">
                <a:solidFill>
                  <a:srgbClr val="9B0000"/>
                </a:solidFill>
              </a:rPr>
              <a:t>συναγωνιστές </a:t>
            </a:r>
            <a:r>
              <a:rPr lang="el-GR" sz="2400" b="1" dirty="0" smtClean="0">
                <a:solidFill>
                  <a:srgbClr val="9B0000"/>
                </a:solidFill>
              </a:rPr>
              <a:t>της </a:t>
            </a:r>
            <a:r>
              <a:rPr lang="en-US" sz="2400" b="1" dirty="0" err="1" smtClean="0">
                <a:solidFill>
                  <a:srgbClr val="9B0000"/>
                </a:solidFill>
              </a:rPr>
              <a:t>GnRH</a:t>
            </a:r>
            <a:r>
              <a:rPr lang="el-GR" sz="2400" dirty="0" smtClean="0"/>
              <a:t>»</a:t>
            </a:r>
            <a:r>
              <a:rPr lang="en-US" sz="2400" dirty="0" smtClean="0"/>
              <a:t> </a:t>
            </a:r>
            <a:r>
              <a:rPr lang="el-GR" sz="2400" dirty="0" smtClean="0"/>
              <a:t>δηλαδή τροποποιημένη </a:t>
            </a:r>
            <a:r>
              <a:rPr lang="en-US" sz="2400" dirty="0" err="1" smtClean="0"/>
              <a:t>GnRH</a:t>
            </a:r>
            <a:r>
              <a:rPr lang="en-US" sz="2400" dirty="0" smtClean="0"/>
              <a:t> </a:t>
            </a:r>
            <a:r>
              <a:rPr lang="el-GR" sz="2400" dirty="0" smtClean="0"/>
              <a:t>που συνδέεται ισχυρότερα με τους υποδοχείς της στην υπόφυση.</a:t>
            </a:r>
            <a:endParaRPr lang="en-US" sz="2400" dirty="0" smtClean="0"/>
          </a:p>
          <a:p>
            <a:pPr marL="0" indent="0">
              <a:buNone/>
            </a:pPr>
            <a:r>
              <a:rPr lang="el-GR" sz="2400" dirty="0" smtClean="0"/>
              <a:t>Οι συναγωνιστές της </a:t>
            </a:r>
            <a:r>
              <a:rPr lang="en-US" sz="2400" dirty="0" err="1" smtClean="0"/>
              <a:t>GnRH</a:t>
            </a:r>
            <a:r>
              <a:rPr lang="en-US" sz="2400" dirty="0" smtClean="0"/>
              <a:t> </a:t>
            </a:r>
            <a:r>
              <a:rPr lang="el-GR" sz="2400" dirty="0" smtClean="0"/>
              <a:t>αυξάνουν, ως </a:t>
            </a:r>
            <a:r>
              <a:rPr lang="el-GR" sz="2400" dirty="0" smtClean="0"/>
              <a:t>αναμενόμενο, την παραγωγή των </a:t>
            </a:r>
            <a:r>
              <a:rPr lang="en-US" sz="2400" dirty="0" smtClean="0"/>
              <a:t>LH, FSH, </a:t>
            </a:r>
            <a:r>
              <a:rPr lang="el-GR" sz="2400" dirty="0" smtClean="0"/>
              <a:t>γρήγορα </a:t>
            </a:r>
            <a:r>
              <a:rPr lang="el-GR" sz="2400" dirty="0" smtClean="0"/>
              <a:t>όμως επέρχεται κορεσμός και τελικά διακοπή της παραγωγής τους</a:t>
            </a:r>
            <a:r>
              <a:rPr lang="en-US" sz="2400" dirty="0" smtClean="0"/>
              <a:t> (</a:t>
            </a:r>
            <a:r>
              <a:rPr lang="el-GR" sz="2400" dirty="0" smtClean="0"/>
              <a:t>το ορμονικό παράδοξο</a:t>
            </a:r>
            <a:r>
              <a:rPr lang="el-GR" sz="2400" dirty="0" smtClean="0"/>
              <a:t>)</a:t>
            </a:r>
            <a:r>
              <a:rPr lang="en-US" sz="2400" dirty="0" smtClean="0"/>
              <a:t>, </a:t>
            </a:r>
            <a:r>
              <a:rPr lang="el-GR" sz="2400" dirty="0" smtClean="0"/>
              <a:t>γίνεται δηλαδή καταστολή της υπόφυσης.</a:t>
            </a:r>
            <a:endParaRPr lang="el-GR" sz="24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Η δράση της </a:t>
            </a:r>
            <a:r>
              <a:rPr lang="en-US" sz="4000" b="1" dirty="0" err="1" smtClean="0">
                <a:solidFill>
                  <a:srgbClr val="9B0000"/>
                </a:solidFill>
              </a:rPr>
              <a:t>GnRH</a:t>
            </a:r>
            <a:r>
              <a:rPr lang="el-GR" sz="4000" b="1" dirty="0" smtClean="0">
                <a:solidFill>
                  <a:srgbClr val="9B0000"/>
                </a:solidFill>
              </a:rPr>
              <a:t>,</a:t>
            </a:r>
            <a:br>
              <a:rPr lang="el-GR" sz="4000" b="1" dirty="0" smtClean="0">
                <a:solidFill>
                  <a:srgbClr val="9B0000"/>
                </a:solidFill>
              </a:rPr>
            </a:br>
            <a:r>
              <a:rPr lang="el-GR" sz="4000" b="1" dirty="0" smtClean="0">
                <a:solidFill>
                  <a:srgbClr val="9B0000"/>
                </a:solidFill>
              </a:rPr>
              <a:t>οι ανταγωνιστές της </a:t>
            </a:r>
            <a:r>
              <a:rPr lang="en-US" sz="4000" b="1" dirty="0" err="1" smtClean="0">
                <a:solidFill>
                  <a:srgbClr val="9B0000"/>
                </a:solidFill>
              </a:rPr>
              <a:t>GnRH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Εναλλακτικά </a:t>
            </a:r>
            <a:r>
              <a:rPr lang="el-GR" sz="2400" dirty="0" smtClean="0"/>
              <a:t>χρησιμοποιούνται και οι «</a:t>
            </a:r>
            <a:r>
              <a:rPr lang="el-GR" sz="2400" b="1" dirty="0" smtClean="0">
                <a:solidFill>
                  <a:srgbClr val="9B0000"/>
                </a:solidFill>
              </a:rPr>
              <a:t>ανταγωνιστές </a:t>
            </a:r>
            <a:r>
              <a:rPr lang="en-US" sz="2400" b="1" dirty="0" err="1" smtClean="0">
                <a:solidFill>
                  <a:srgbClr val="9B0000"/>
                </a:solidFill>
              </a:rPr>
              <a:t>GnRH</a:t>
            </a:r>
            <a:r>
              <a:rPr lang="el-GR" sz="2400" dirty="0" smtClean="0"/>
              <a:t>» οι οποίοι αναστέλλουν την έκκριση των </a:t>
            </a:r>
            <a:r>
              <a:rPr lang="en-US" sz="2400" dirty="0" smtClean="0"/>
              <a:t>LH, FSH </a:t>
            </a:r>
            <a:r>
              <a:rPr lang="el-GR" sz="2400" dirty="0" smtClean="0"/>
              <a:t>χωρίς να προηγείται το στάδιο της υπερπαραγωγής τους</a:t>
            </a:r>
            <a:r>
              <a:rPr lang="el-GR" sz="2400" dirty="0" smtClean="0"/>
              <a:t>. Πρόκειται για διαφορετικές ορμόνες που δεσμεύουν τους υποδοχείς της</a:t>
            </a:r>
            <a:r>
              <a:rPr lang="en-US" sz="2400" dirty="0" smtClean="0"/>
              <a:t> </a:t>
            </a:r>
            <a:r>
              <a:rPr lang="el-GR" sz="2400" dirty="0" smtClean="0"/>
              <a:t>πραγματικής </a:t>
            </a:r>
            <a:r>
              <a:rPr lang="en-US" sz="2400" dirty="0" err="1" smtClean="0"/>
              <a:t>GnRH</a:t>
            </a:r>
            <a:r>
              <a:rPr lang="en-US" sz="2400" dirty="0" smtClean="0"/>
              <a:t> </a:t>
            </a:r>
            <a:r>
              <a:rPr lang="el-GR" sz="2400" dirty="0" smtClean="0"/>
              <a:t>στην υπόφυση.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611560" y="3933056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smtClean="0"/>
              <a:t>Εκτός από την </a:t>
            </a:r>
            <a:r>
              <a:rPr lang="en-US" sz="2400" dirty="0" smtClean="0"/>
              <a:t>IVF </a:t>
            </a:r>
            <a:r>
              <a:rPr lang="el-GR" sz="2400" dirty="0" smtClean="0"/>
              <a:t>οι συναγωνιστές </a:t>
            </a:r>
            <a:r>
              <a:rPr lang="en-US" sz="2400" dirty="0" err="1" smtClean="0"/>
              <a:t>GnRH</a:t>
            </a:r>
            <a:r>
              <a:rPr lang="en-US" sz="2400" dirty="0" smtClean="0"/>
              <a:t> </a:t>
            </a:r>
            <a:r>
              <a:rPr lang="el-GR" sz="2400" dirty="0" smtClean="0"/>
              <a:t>χρησιμοποιούνται και για θεραπευτικούς σκοπούς όπου ζητείται η σχετική ορμονική καταστολή.</a:t>
            </a:r>
            <a:endParaRPr lang="el-GR" sz="2400" dirty="0" smtClean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Η δράση της </a:t>
            </a:r>
            <a:r>
              <a:rPr lang="en-US" sz="4000" b="1" dirty="0" err="1" smtClean="0">
                <a:solidFill>
                  <a:srgbClr val="9B0000"/>
                </a:solidFill>
              </a:rPr>
              <a:t>GnRH</a:t>
            </a:r>
            <a:r>
              <a:rPr lang="el-GR" sz="4000" b="1" dirty="0" smtClean="0">
                <a:solidFill>
                  <a:srgbClr val="9B0000"/>
                </a:solidFill>
              </a:rPr>
              <a:t>,</a:t>
            </a:r>
            <a:br>
              <a:rPr lang="el-GR" sz="4000" b="1" dirty="0" smtClean="0">
                <a:solidFill>
                  <a:srgbClr val="9B0000"/>
                </a:solidFill>
              </a:rPr>
            </a:br>
            <a:r>
              <a:rPr lang="el-GR" sz="4000" b="1" dirty="0" smtClean="0">
                <a:solidFill>
                  <a:srgbClr val="9B0000"/>
                </a:solidFill>
              </a:rPr>
              <a:t>τα ανάλογα της </a:t>
            </a:r>
            <a:r>
              <a:rPr lang="en-US" sz="4000" b="1" dirty="0" err="1" smtClean="0">
                <a:solidFill>
                  <a:srgbClr val="9B0000"/>
                </a:solidFill>
              </a:rPr>
              <a:t>GnRH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70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Πρόκειται </a:t>
            </a:r>
            <a:r>
              <a:rPr lang="el-GR" sz="2400" dirty="0" smtClean="0"/>
              <a:t>για φαρμακευτικά ανάλογα της </a:t>
            </a:r>
            <a:r>
              <a:rPr lang="el-GR" sz="2400" dirty="0" err="1" smtClean="0"/>
              <a:t>GnRH</a:t>
            </a:r>
            <a:r>
              <a:rPr lang="el-GR" sz="2400" dirty="0" smtClean="0"/>
              <a:t> που χορηγούνται με σκοπό να παρεμποδιστεί η έκκριση της ορμόνης LH που προκαλεί </a:t>
            </a:r>
            <a:r>
              <a:rPr lang="el-GR" sz="2400" dirty="0" err="1" smtClean="0"/>
              <a:t>ωοθυλακιορρηξία</a:t>
            </a:r>
            <a:r>
              <a:rPr lang="el-GR" sz="2400" dirty="0" smtClean="0"/>
              <a:t>. Τα παραπάνω φάρμακα </a:t>
            </a:r>
            <a:r>
              <a:rPr lang="el-GR" sz="2400" b="1" dirty="0" smtClean="0">
                <a:solidFill>
                  <a:srgbClr val="9B0000"/>
                </a:solidFill>
              </a:rPr>
              <a:t>σταματούν τελείως την έκκριση της LH</a:t>
            </a:r>
            <a:r>
              <a:rPr lang="el-GR" sz="2400" dirty="0" smtClean="0"/>
              <a:t> για όσο διάστημα χορηγούνται.</a:t>
            </a:r>
            <a:endParaRPr lang="el-GR" sz="2400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Εμπορικά ονόματα </a:t>
            </a:r>
            <a:r>
              <a:rPr lang="en-US" sz="4000" b="1" dirty="0" err="1" smtClean="0">
                <a:solidFill>
                  <a:srgbClr val="9B0000"/>
                </a:solidFill>
              </a:rPr>
              <a:t>GnRH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Αγωνιστές </a:t>
            </a:r>
            <a:r>
              <a:rPr lang="el-GR" sz="2400" dirty="0" smtClean="0"/>
              <a:t>ή συναγωνιστές της </a:t>
            </a:r>
            <a:r>
              <a:rPr lang="en-US" sz="2400" dirty="0" err="1" smtClean="0"/>
              <a:t>GnRH</a:t>
            </a:r>
            <a:r>
              <a:rPr lang="el-GR" sz="2400" dirty="0" smtClean="0"/>
              <a:t>: </a:t>
            </a:r>
            <a:r>
              <a:rPr lang="el-GR" sz="2400" dirty="0" err="1" smtClean="0"/>
              <a:t>λευπρολίδη</a:t>
            </a:r>
            <a:r>
              <a:rPr lang="el-GR" sz="2400" dirty="0" smtClean="0"/>
              <a:t> (</a:t>
            </a:r>
            <a:r>
              <a:rPr lang="en-US" sz="2400" dirty="0" err="1" smtClean="0"/>
              <a:t>leuprolide</a:t>
            </a:r>
            <a:r>
              <a:rPr lang="en-US" sz="2400" dirty="0" smtClean="0"/>
              <a:t>), </a:t>
            </a:r>
            <a:r>
              <a:rPr lang="el-GR" sz="2400" dirty="0" err="1" smtClean="0"/>
              <a:t>μπουσερελίνη</a:t>
            </a:r>
            <a:r>
              <a:rPr lang="el-GR" sz="2400" dirty="0" smtClean="0"/>
              <a:t> (</a:t>
            </a:r>
            <a:r>
              <a:rPr lang="en-US" sz="2400" dirty="0" err="1" smtClean="0"/>
              <a:t>buserelin</a:t>
            </a:r>
            <a:r>
              <a:rPr lang="en-US" sz="2400" dirty="0" smtClean="0"/>
              <a:t>), </a:t>
            </a:r>
            <a:r>
              <a:rPr lang="el-GR" sz="2400" dirty="0" err="1" smtClean="0"/>
              <a:t>τριπτορελίνη</a:t>
            </a:r>
            <a:r>
              <a:rPr lang="el-GR" sz="2400" dirty="0" smtClean="0"/>
              <a:t> (</a:t>
            </a:r>
            <a:r>
              <a:rPr lang="en-US" sz="2400" dirty="0" err="1" smtClean="0"/>
              <a:t>triptorelin</a:t>
            </a:r>
            <a:r>
              <a:rPr lang="en-US" sz="2400" dirty="0" smtClean="0"/>
              <a:t>), </a:t>
            </a:r>
            <a:r>
              <a:rPr lang="el-GR" sz="2400" dirty="0" err="1" smtClean="0"/>
              <a:t>ναφαρελίνη</a:t>
            </a:r>
            <a:r>
              <a:rPr lang="el-GR" sz="2400" dirty="0" smtClean="0"/>
              <a:t> (</a:t>
            </a:r>
            <a:r>
              <a:rPr lang="en-US" sz="2400" dirty="0" err="1" smtClean="0"/>
              <a:t>nafarelin</a:t>
            </a:r>
            <a:r>
              <a:rPr lang="en-US" sz="2400" dirty="0" smtClean="0"/>
              <a:t>), </a:t>
            </a:r>
            <a:r>
              <a:rPr lang="el-GR" sz="2400" dirty="0" err="1" smtClean="0"/>
              <a:t>γοσερελίνη</a:t>
            </a:r>
            <a:r>
              <a:rPr lang="el-GR" sz="2400" dirty="0" smtClean="0"/>
              <a:t> (</a:t>
            </a:r>
            <a:r>
              <a:rPr lang="en-US" sz="2400" dirty="0" err="1" smtClean="0"/>
              <a:t>goserelin</a:t>
            </a:r>
            <a:r>
              <a:rPr lang="en-US" sz="2400" dirty="0" smtClean="0"/>
              <a:t>), </a:t>
            </a:r>
            <a:r>
              <a:rPr lang="el-GR" sz="2400" dirty="0" err="1" smtClean="0"/>
              <a:t>ιστρελίνη</a:t>
            </a:r>
            <a:r>
              <a:rPr lang="el-GR" sz="2400" dirty="0" smtClean="0"/>
              <a:t> (</a:t>
            </a:r>
            <a:r>
              <a:rPr lang="en-US" sz="2400" dirty="0" err="1" smtClean="0"/>
              <a:t>histrelin</a:t>
            </a:r>
            <a:r>
              <a:rPr lang="en-US" sz="2400" dirty="0" smtClean="0"/>
              <a:t>), </a:t>
            </a:r>
            <a:r>
              <a:rPr lang="el-GR" sz="2400" dirty="0" err="1" smtClean="0"/>
              <a:t>δεσλορελίνη</a:t>
            </a:r>
            <a:r>
              <a:rPr lang="el-GR" sz="2400" dirty="0" smtClean="0"/>
              <a:t> (</a:t>
            </a:r>
            <a:r>
              <a:rPr lang="en-US" sz="2400" dirty="0" err="1" smtClean="0"/>
              <a:t>deslorelin</a:t>
            </a:r>
            <a:r>
              <a:rPr lang="en-US" sz="2400" dirty="0" smtClean="0"/>
              <a:t>).</a:t>
            </a:r>
            <a:endParaRPr lang="el-GR" sz="2400" dirty="0" smtClean="0"/>
          </a:p>
          <a:p>
            <a:r>
              <a:rPr lang="el-GR" sz="2400" dirty="0" smtClean="0"/>
              <a:t>Ανταγωνιστές της </a:t>
            </a:r>
            <a:r>
              <a:rPr lang="en-US" sz="2400" dirty="0" err="1" smtClean="0"/>
              <a:t>GnRH</a:t>
            </a:r>
            <a:r>
              <a:rPr lang="en-US" sz="2400" dirty="0" smtClean="0"/>
              <a:t>: </a:t>
            </a:r>
            <a:r>
              <a:rPr lang="el-GR" sz="2400" dirty="0" err="1" smtClean="0"/>
              <a:t>cetrorelix</a:t>
            </a:r>
            <a:r>
              <a:rPr lang="el-GR" sz="2400" dirty="0" smtClean="0"/>
              <a:t>, </a:t>
            </a:r>
            <a:r>
              <a:rPr lang="el-GR" sz="2400" dirty="0" err="1" smtClean="0"/>
              <a:t>ganirelix</a:t>
            </a:r>
            <a:r>
              <a:rPr lang="el-GR" sz="2400" dirty="0" smtClean="0"/>
              <a:t>, </a:t>
            </a:r>
            <a:r>
              <a:rPr lang="en-US" sz="2400" dirty="0" err="1" smtClean="0"/>
              <a:t>centrotide</a:t>
            </a:r>
            <a:r>
              <a:rPr lang="en-US" sz="2400" dirty="0" smtClean="0"/>
              <a:t>, </a:t>
            </a:r>
            <a:r>
              <a:rPr lang="en-US" sz="2400" dirty="0" err="1" smtClean="0"/>
              <a:t>orgalutran</a:t>
            </a:r>
            <a:r>
              <a:rPr lang="en-US" sz="2400" dirty="0" smtClean="0"/>
              <a:t>.</a:t>
            </a:r>
            <a:endParaRPr lang="el-GR" sz="2400" dirty="0" smtClean="0"/>
          </a:p>
          <a:p>
            <a:r>
              <a:rPr lang="el-GR" sz="2400" dirty="0" smtClean="0"/>
              <a:t>Ανάλογα της </a:t>
            </a:r>
            <a:r>
              <a:rPr lang="en-US" sz="2400" dirty="0" err="1" smtClean="0"/>
              <a:t>GnRH</a:t>
            </a:r>
            <a:r>
              <a:rPr lang="en-US" sz="2400" dirty="0" smtClean="0"/>
              <a:t>: </a:t>
            </a:r>
            <a:r>
              <a:rPr lang="en-US" sz="2400" dirty="0" err="1" smtClean="0"/>
              <a:t>GnRH</a:t>
            </a:r>
            <a:r>
              <a:rPr lang="en-US" sz="2400" dirty="0" smtClean="0"/>
              <a:t>: </a:t>
            </a:r>
            <a:r>
              <a:rPr lang="en-US" sz="2400" dirty="0" err="1" smtClean="0"/>
              <a:t>suprefact</a:t>
            </a:r>
            <a:r>
              <a:rPr lang="en-US" sz="2400" dirty="0" smtClean="0"/>
              <a:t>, </a:t>
            </a:r>
            <a:r>
              <a:rPr lang="en-US" sz="2400" dirty="0" err="1" smtClean="0"/>
              <a:t>daronda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n-US" sz="2400" dirty="0" err="1" smtClean="0"/>
              <a:t>arvekap</a:t>
            </a:r>
            <a:endParaRPr lang="en-US" sz="2400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n-US" sz="2400" dirty="0" smtClean="0"/>
              <a:t>Xo</a:t>
            </a:r>
            <a:r>
              <a:rPr lang="el-GR" sz="2400" dirty="0" err="1" smtClean="0"/>
              <a:t>ρηγούνται</a:t>
            </a:r>
            <a:r>
              <a:rPr lang="el-GR" sz="2400" dirty="0" smtClean="0"/>
              <a:t> με υποδόρια ένεση στην κοιλιά</a:t>
            </a:r>
            <a:r>
              <a:rPr lang="el-GR" sz="2400" dirty="0" smtClean="0"/>
              <a:t>.</a:t>
            </a:r>
            <a:r>
              <a:rPr lang="en-US" sz="2400" dirty="0" smtClean="0"/>
              <a:t> O</a:t>
            </a:r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Η χορήγηση της </a:t>
            </a:r>
            <a:r>
              <a:rPr lang="en-US" sz="4000" b="1" dirty="0" err="1" smtClean="0">
                <a:solidFill>
                  <a:srgbClr val="9B0000"/>
                </a:solidFill>
              </a:rPr>
              <a:t>GnRH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Χορηγείται με υποδόρια ένεση στη κοιλιά.</a:t>
            </a:r>
          </a:p>
          <a:p>
            <a:pPr marL="0" indent="0">
              <a:buNone/>
            </a:pPr>
            <a:r>
              <a:rPr lang="el-GR" sz="2400" dirty="0" smtClean="0"/>
              <a:t>Εκτός από την εξωσωματική χορηγούνται και για θεραπευτικούς σκοπούς για την ρύθμιση του κύκλου.</a:t>
            </a:r>
          </a:p>
          <a:p>
            <a:pPr marL="0" indent="0">
              <a:buNone/>
            </a:pPr>
            <a:r>
              <a:rPr lang="el-GR" sz="2400" dirty="0" smtClean="0"/>
              <a:t>Οι συναγωνιστές μπορεί να προκαλέσουν εμμηνόρροια.</a:t>
            </a:r>
          </a:p>
          <a:p>
            <a:pPr marL="0" indent="0">
              <a:buNone/>
            </a:pPr>
            <a:r>
              <a:rPr lang="el-GR" sz="2400" dirty="0" smtClean="0"/>
              <a:t>Όλα τα φάρμακα </a:t>
            </a:r>
            <a:r>
              <a:rPr lang="en-US" sz="2400" dirty="0" err="1" smtClean="0"/>
              <a:t>GnRH</a:t>
            </a:r>
            <a:r>
              <a:rPr lang="en-US" sz="2400" dirty="0" smtClean="0"/>
              <a:t> </a:t>
            </a:r>
            <a:r>
              <a:rPr lang="el-GR" sz="2400" dirty="0" smtClean="0"/>
              <a:t>μπορούν να προκαλέσουν εξάψεις, εφίδρωση, πονοκέφαλο κ.α.</a:t>
            </a:r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Η δράση των </a:t>
            </a:r>
            <a:r>
              <a:rPr lang="en-US" sz="4000" b="1" dirty="0" smtClean="0">
                <a:solidFill>
                  <a:srgbClr val="9B0000"/>
                </a:solidFill>
              </a:rPr>
              <a:t>LH</a:t>
            </a:r>
            <a:r>
              <a:rPr lang="en-US" sz="4000" b="1" dirty="0" smtClean="0">
                <a:solidFill>
                  <a:srgbClr val="9B0000"/>
                </a:solidFill>
              </a:rPr>
              <a:t>, FSH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Η χορήγηση της </a:t>
            </a:r>
            <a:r>
              <a:rPr lang="en-US" sz="2400" dirty="0" err="1" smtClean="0"/>
              <a:t>GnRH</a:t>
            </a:r>
            <a:r>
              <a:rPr lang="en-US" sz="2400" dirty="0" smtClean="0"/>
              <a:t> </a:t>
            </a:r>
            <a:r>
              <a:rPr lang="el-GR" sz="2400" dirty="0" smtClean="0"/>
              <a:t>ξεκινά στην αρχή του κύκλου (2η ημέρα) ή στο τέλος του (21η ημέρα) του προηγούμενου κύκλου. </a:t>
            </a:r>
          </a:p>
          <a:p>
            <a:pPr marL="0" indent="0">
              <a:buNone/>
            </a:pPr>
            <a:r>
              <a:rPr lang="el-GR" sz="2400" dirty="0" smtClean="0"/>
              <a:t>Η χορήγηση της </a:t>
            </a:r>
            <a:r>
              <a:rPr lang="en-US" sz="2400" dirty="0" err="1" smtClean="0"/>
              <a:t>GnRH</a:t>
            </a:r>
            <a:r>
              <a:rPr lang="en-US" sz="2400" dirty="0" smtClean="0"/>
              <a:t> </a:t>
            </a:r>
            <a:r>
              <a:rPr lang="el-GR" sz="2400" dirty="0" smtClean="0"/>
              <a:t>αναστέλλει την παραγωγή </a:t>
            </a:r>
            <a:r>
              <a:rPr lang="en-US" sz="2400" dirty="0" smtClean="0"/>
              <a:t>LH, FSH </a:t>
            </a:r>
            <a:r>
              <a:rPr lang="el-GR" sz="2400" dirty="0" smtClean="0"/>
              <a:t>από την υπόφυση και κατά συνέπεια την φυσιολογική ωρίμανση 1 ή  2 </a:t>
            </a:r>
            <a:r>
              <a:rPr lang="el-GR" sz="2400" dirty="0" err="1" smtClean="0"/>
              <a:t>ωοθηλακίων</a:t>
            </a:r>
            <a:r>
              <a:rPr lang="el-GR" sz="2400" dirty="0" smtClean="0"/>
              <a:t>.</a:t>
            </a:r>
          </a:p>
          <a:p>
            <a:pPr marL="0" indent="0">
              <a:buNone/>
            </a:pPr>
            <a:r>
              <a:rPr lang="el-GR" sz="2400" dirty="0" smtClean="0"/>
              <a:t>Η καταστολή της παραγωγής </a:t>
            </a:r>
            <a:r>
              <a:rPr lang="en-US" sz="2400" dirty="0" smtClean="0"/>
              <a:t>LH, FSH, </a:t>
            </a:r>
            <a:r>
              <a:rPr lang="el-GR" sz="2400" dirty="0" smtClean="0"/>
              <a:t>συνήθως ελέγχεται με εξετάσεις αίματος. </a:t>
            </a:r>
          </a:p>
          <a:p>
            <a:pPr marL="0" indent="0">
              <a:buNone/>
            </a:pPr>
            <a:r>
              <a:rPr lang="el-GR" sz="2400" b="1" dirty="0" smtClean="0">
                <a:solidFill>
                  <a:srgbClr val="9B0000"/>
                </a:solidFill>
              </a:rPr>
              <a:t>Όταν βεβαιωθεί η καταστολή χορηγούνται </a:t>
            </a:r>
            <a:r>
              <a:rPr lang="el-GR" sz="2400" b="1" dirty="0" err="1" smtClean="0">
                <a:solidFill>
                  <a:srgbClr val="9B0000"/>
                </a:solidFill>
              </a:rPr>
              <a:t>γοναδοτροπίνες</a:t>
            </a:r>
            <a:r>
              <a:rPr lang="el-GR" sz="2400" b="1" dirty="0" smtClean="0">
                <a:solidFill>
                  <a:srgbClr val="9B0000"/>
                </a:solidFill>
              </a:rPr>
              <a:t> </a:t>
            </a:r>
            <a:r>
              <a:rPr lang="en-US" sz="2400" dirty="0" smtClean="0"/>
              <a:t>LH, FSH </a:t>
            </a:r>
            <a:r>
              <a:rPr lang="el-GR" sz="2400" dirty="0" smtClean="0"/>
              <a:t>είτε «φυσικές» είτε συνθετικά «</a:t>
            </a:r>
            <a:r>
              <a:rPr lang="el-GR" sz="2400" dirty="0" err="1" smtClean="0"/>
              <a:t>ανασυνδιασμένες</a:t>
            </a:r>
            <a:r>
              <a:rPr lang="el-GR" sz="2400" dirty="0" smtClean="0"/>
              <a:t>». Η χορήγηση των </a:t>
            </a:r>
            <a:r>
              <a:rPr lang="en-US" sz="2400" dirty="0" smtClean="0"/>
              <a:t>LH, FSH </a:t>
            </a:r>
            <a:r>
              <a:rPr lang="el-GR" sz="2400" dirty="0" smtClean="0"/>
              <a:t>γίνεται παράλληλα με την χορήγηση </a:t>
            </a:r>
            <a:r>
              <a:rPr lang="en-US" sz="2400" dirty="0" err="1" smtClean="0"/>
              <a:t>GnRH</a:t>
            </a:r>
            <a:r>
              <a:rPr lang="el-GR" sz="2400" dirty="0" smtClean="0"/>
              <a:t>. </a:t>
            </a:r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Εμπορικά ονόματα </a:t>
            </a:r>
            <a:r>
              <a:rPr lang="el-GR" b="1" dirty="0" err="1" smtClean="0">
                <a:solidFill>
                  <a:srgbClr val="9B0000"/>
                </a:solidFill>
              </a:rPr>
              <a:t>γοναδοτροπινών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 smtClean="0"/>
              <a:t>Μέχρι την δεκαετία του 90 κυκλοφορούσαν μόνο σκευάσματα από φυσικές </a:t>
            </a:r>
            <a:r>
              <a:rPr lang="el-GR" sz="2400" dirty="0" err="1" smtClean="0"/>
              <a:t>γοναδοτροπίνες</a:t>
            </a:r>
            <a:r>
              <a:rPr lang="el-GR" sz="2400" dirty="0" smtClean="0"/>
              <a:t>, όπως τα σύγχρονα</a:t>
            </a:r>
            <a:r>
              <a:rPr lang="en-US" sz="2400" dirty="0" smtClean="0"/>
              <a:t> </a:t>
            </a:r>
            <a:r>
              <a:rPr lang="en-US" sz="2400" dirty="0" err="1" smtClean="0"/>
              <a:t>Altermon</a:t>
            </a:r>
            <a:r>
              <a:rPr lang="en-US" sz="2400" dirty="0" smtClean="0"/>
              <a:t> (FSH), </a:t>
            </a:r>
            <a:r>
              <a:rPr lang="en-US" sz="2400" dirty="0" err="1" smtClean="0"/>
              <a:t>Metrodin</a:t>
            </a:r>
            <a:r>
              <a:rPr lang="en-US" sz="2400" dirty="0" smtClean="0"/>
              <a:t>-HP (FSH), </a:t>
            </a:r>
            <a:r>
              <a:rPr lang="en-US" sz="2400" dirty="0" err="1" smtClean="0"/>
              <a:t>Menogon</a:t>
            </a:r>
            <a:r>
              <a:rPr lang="en-US" sz="2400" dirty="0" smtClean="0"/>
              <a:t> (FSH, LH) </a:t>
            </a:r>
            <a:r>
              <a:rPr lang="el-GR" sz="2400" dirty="0" smtClean="0"/>
              <a:t>τα οποία παράγονται από ούρα γυναικών με εμμηνόπαυση. 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Σήμερα </a:t>
            </a:r>
            <a:r>
              <a:rPr lang="el-GR" sz="2400" dirty="0" smtClean="0"/>
              <a:t>κυκλοφορούν και </a:t>
            </a:r>
            <a:r>
              <a:rPr lang="el-GR" sz="2400" b="1" dirty="0" smtClean="0"/>
              <a:t>γενετικά </a:t>
            </a:r>
            <a:r>
              <a:rPr lang="el-GR" sz="2400" b="1" dirty="0" err="1" smtClean="0"/>
              <a:t>ανασυνδιασμένες</a:t>
            </a:r>
            <a:r>
              <a:rPr lang="el-GR" sz="2400" b="1" dirty="0" smtClean="0"/>
              <a:t> </a:t>
            </a:r>
            <a:r>
              <a:rPr lang="el-GR" sz="2400" b="1" dirty="0" err="1" smtClean="0"/>
              <a:t>γοναδοτροπίνες</a:t>
            </a:r>
            <a:r>
              <a:rPr lang="el-GR" sz="2400" dirty="0" smtClean="0"/>
              <a:t>.</a:t>
            </a:r>
          </a:p>
          <a:p>
            <a:r>
              <a:rPr lang="en-US" sz="2400" dirty="0" smtClean="0"/>
              <a:t>FSH: </a:t>
            </a:r>
            <a:r>
              <a:rPr lang="en-US" sz="2400" dirty="0" err="1" smtClean="0"/>
              <a:t>Puregon</a:t>
            </a:r>
            <a:r>
              <a:rPr lang="en-US" sz="2400" dirty="0" smtClean="0"/>
              <a:t>,  </a:t>
            </a:r>
            <a:r>
              <a:rPr lang="en-US" sz="2400" dirty="0" err="1" smtClean="0"/>
              <a:t>Gonal</a:t>
            </a:r>
            <a:r>
              <a:rPr lang="en-US" sz="2400" dirty="0" smtClean="0"/>
              <a:t>-F.</a:t>
            </a:r>
          </a:p>
          <a:p>
            <a:r>
              <a:rPr lang="en-US" sz="2400" dirty="0" smtClean="0"/>
              <a:t>LH: </a:t>
            </a:r>
            <a:r>
              <a:rPr lang="en-US" sz="2400" dirty="0" err="1" smtClean="0"/>
              <a:t>Luveris</a:t>
            </a:r>
            <a:endParaRPr lang="en-US" sz="2400" dirty="0" smtClean="0"/>
          </a:p>
          <a:p>
            <a:pPr>
              <a:buNone/>
            </a:pPr>
            <a:r>
              <a:rPr lang="el-GR" sz="2400" dirty="0" smtClean="0"/>
              <a:t>Χορηγούνται με υποδόρια ένεση, συνήθως με ειδική πένα.</a:t>
            </a:r>
          </a:p>
          <a:p>
            <a:pPr>
              <a:buNone/>
            </a:pPr>
            <a:endParaRPr lang="el-GR" sz="2400" dirty="0"/>
          </a:p>
        </p:txBody>
      </p:sp>
      <p:sp>
        <p:nvSpPr>
          <p:cNvPr id="4" name="3 - Διάγραμμα ροής: Λογικό &quot;Ή&quot;">
            <a:hlinkClick r:id="rId2"/>
          </p:cNvPr>
          <p:cNvSpPr/>
          <p:nvPr/>
        </p:nvSpPr>
        <p:spPr>
          <a:xfrm>
            <a:off x="2339752" y="5805264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1403648" y="5949280"/>
            <a:ext cx="6768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 smtClean="0"/>
              <a:t>Η</a:t>
            </a:r>
            <a:r>
              <a:rPr lang="en-US" sz="1400" dirty="0" smtClean="0"/>
              <a:t> </a:t>
            </a:r>
            <a:r>
              <a:rPr lang="el-GR" sz="1400" dirty="0" smtClean="0"/>
              <a:t>λήψη </a:t>
            </a:r>
            <a:r>
              <a:rPr lang="en-US" sz="1400" dirty="0" err="1" smtClean="0"/>
              <a:t>Puregon</a:t>
            </a:r>
            <a:r>
              <a:rPr lang="en-US" sz="1400" dirty="0" smtClean="0"/>
              <a:t> </a:t>
            </a:r>
            <a:r>
              <a:rPr lang="el-GR" sz="1400" dirty="0" smtClean="0"/>
              <a:t>από το </a:t>
            </a:r>
            <a:r>
              <a:rPr lang="en-US" sz="1400" dirty="0" err="1" smtClean="0"/>
              <a:t>embyo</a:t>
            </a:r>
            <a:r>
              <a:rPr lang="en-US" sz="1400" dirty="0" smtClean="0"/>
              <a:t> medical center</a:t>
            </a:r>
            <a:endParaRPr lang="el-GR" sz="1400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19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περιεχομένου"/>
          <p:cNvSpPr txBox="1">
            <a:spLocks/>
          </p:cNvSpPr>
          <p:nvPr/>
        </p:nvSpPr>
        <p:spPr>
          <a:xfrm>
            <a:off x="1619672" y="2420888"/>
            <a:ext cx="5832648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4000" b="1" noProof="0" dirty="0" smtClean="0">
                <a:solidFill>
                  <a:srgbClr val="9B0000"/>
                </a:solidFill>
                <a:latin typeface="+mn-lt"/>
              </a:rPr>
              <a:t>Εξετάσεις που προηγούνται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rgbClr val="9B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Η δράση </a:t>
            </a:r>
            <a:r>
              <a:rPr lang="el-GR" sz="4000" b="1" dirty="0" smtClean="0">
                <a:solidFill>
                  <a:srgbClr val="9B0000"/>
                </a:solidFill>
              </a:rPr>
              <a:t>της </a:t>
            </a:r>
            <a:r>
              <a:rPr lang="en-US" sz="4000" b="1" dirty="0" err="1" smtClean="0">
                <a:solidFill>
                  <a:srgbClr val="9B0000"/>
                </a:solidFill>
              </a:rPr>
              <a:t>hCG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Η </a:t>
            </a:r>
            <a:r>
              <a:rPr lang="en-US" sz="2400" dirty="0" err="1" smtClean="0"/>
              <a:t>hCG</a:t>
            </a:r>
            <a:r>
              <a:rPr lang="en-US" sz="2400" dirty="0" smtClean="0"/>
              <a:t> </a:t>
            </a:r>
            <a:r>
              <a:rPr lang="el-GR" sz="2400" dirty="0" smtClean="0"/>
              <a:t>είναι η ορμόνη που εκκρίνεται από τον πλακούντα όταν έχει επιτευχθεί η εγκυμοσύνη. </a:t>
            </a:r>
          </a:p>
          <a:p>
            <a:pPr marL="0" indent="0">
              <a:buNone/>
            </a:pPr>
            <a:r>
              <a:rPr lang="el-GR" sz="2400" dirty="0" smtClean="0"/>
              <a:t>Χορηγείται όμως και ως φάρμακο επειδή η α-αλυσίδα της είναι κοινή με την </a:t>
            </a:r>
            <a:r>
              <a:rPr lang="en-US" sz="2400" dirty="0" smtClean="0"/>
              <a:t>LH </a:t>
            </a:r>
            <a:r>
              <a:rPr lang="el-GR" sz="2400" dirty="0" smtClean="0"/>
              <a:t>και έτσι την μιμείται και προκαλεί, σε μεγάλες δόσεις, την </a:t>
            </a:r>
            <a:r>
              <a:rPr lang="el-GR" sz="2400" dirty="0" err="1" smtClean="0"/>
              <a:t>ωοθηλακιορρηξία</a:t>
            </a:r>
            <a:r>
              <a:rPr lang="el-GR" sz="2400" dirty="0" smtClean="0"/>
              <a:t>.</a:t>
            </a:r>
          </a:p>
          <a:p>
            <a:pPr marL="0" indent="0">
              <a:buNone/>
            </a:pPr>
            <a:r>
              <a:rPr lang="el-GR" sz="2400" dirty="0" smtClean="0"/>
              <a:t>Η χορήγησή της γίνεται </a:t>
            </a:r>
            <a:r>
              <a:rPr lang="el-GR" sz="2400" b="1" dirty="0" smtClean="0">
                <a:solidFill>
                  <a:srgbClr val="9B0000"/>
                </a:solidFill>
              </a:rPr>
              <a:t>36 ώρες πριν την </a:t>
            </a:r>
            <a:r>
              <a:rPr lang="el-GR" sz="2400" b="1" dirty="0" err="1" smtClean="0">
                <a:solidFill>
                  <a:srgbClr val="9B0000"/>
                </a:solidFill>
              </a:rPr>
              <a:t>ωοθηλακιορρηξία</a:t>
            </a:r>
            <a:r>
              <a:rPr lang="el-GR" sz="2400" dirty="0" smtClean="0"/>
              <a:t>. Η ακριβή ώρα της χορήγησή της αποφασίζεται από τον γυναικολόγο ο οποίος κατά με διαδοχικές εξετάσεις υπερήχου παρακολουθεί την ωρίμανση των </a:t>
            </a:r>
            <a:r>
              <a:rPr lang="el-GR" sz="2400" dirty="0" err="1" smtClean="0"/>
              <a:t>ωοθηλακίων</a:t>
            </a:r>
            <a:r>
              <a:rPr lang="el-GR" sz="2400" dirty="0" smtClean="0"/>
              <a:t>.</a:t>
            </a:r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Εμπορικά ονόματα </a:t>
            </a:r>
            <a:r>
              <a:rPr lang="en-US" sz="4000" b="1" dirty="0" err="1" smtClean="0">
                <a:solidFill>
                  <a:srgbClr val="9B0000"/>
                </a:solidFill>
              </a:rPr>
              <a:t>hCG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7787208" cy="254888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Pregnyl</a:t>
            </a:r>
            <a:r>
              <a:rPr lang="en-US" sz="2400" dirty="0" smtClean="0"/>
              <a:t> </a:t>
            </a:r>
            <a:r>
              <a:rPr lang="el-GR" sz="2400" dirty="0" smtClean="0"/>
              <a:t>ή </a:t>
            </a:r>
            <a:r>
              <a:rPr lang="en-US" sz="2400" dirty="0" err="1" smtClean="0"/>
              <a:t>Profasi</a:t>
            </a:r>
            <a:r>
              <a:rPr lang="el-GR" sz="2400" dirty="0" smtClean="0"/>
              <a:t>. Παρασκευάζονται από ούρα εγκύων γυναικών. Χορηγούνται με ενδομυϊκή ένεση.</a:t>
            </a:r>
          </a:p>
          <a:p>
            <a:r>
              <a:rPr lang="el-GR" sz="2400" dirty="0" smtClean="0"/>
              <a:t>Ο</a:t>
            </a:r>
            <a:r>
              <a:rPr lang="en-US" sz="2400" dirty="0" err="1" smtClean="0"/>
              <a:t>vitrelle</a:t>
            </a:r>
            <a:r>
              <a:rPr lang="en-US" sz="2400" dirty="0" smtClean="0"/>
              <a:t>. </a:t>
            </a:r>
            <a:r>
              <a:rPr lang="el-GR" sz="2400" dirty="0" smtClean="0"/>
              <a:t>Πρόκειται για </a:t>
            </a:r>
            <a:r>
              <a:rPr lang="el-GR" sz="2400" dirty="0" err="1" smtClean="0"/>
              <a:t>ανασυνδιασμένη</a:t>
            </a:r>
            <a:r>
              <a:rPr lang="el-GR" sz="2400" dirty="0" smtClean="0"/>
              <a:t> </a:t>
            </a:r>
            <a:r>
              <a:rPr lang="en-US" sz="2400" dirty="0" smtClean="0"/>
              <a:t>r-</a:t>
            </a:r>
            <a:r>
              <a:rPr lang="en-US" sz="2400" dirty="0" err="1" smtClean="0"/>
              <a:t>hCG</a:t>
            </a:r>
            <a:r>
              <a:rPr lang="el-GR" sz="2400" dirty="0" smtClean="0"/>
              <a:t>. Λόγω της χημικής της καθαρότητας χορηγείται με υποδόρια ένεση.</a:t>
            </a:r>
            <a:endParaRPr lang="el-GR" sz="2400" dirty="0"/>
          </a:p>
        </p:txBody>
      </p:sp>
      <p:sp>
        <p:nvSpPr>
          <p:cNvPr id="4" name="3 - Διάγραμμα ροής: Λογικό &quot;Ή&quot;">
            <a:hlinkClick r:id="rId2"/>
          </p:cNvPr>
          <p:cNvSpPr/>
          <p:nvPr/>
        </p:nvSpPr>
        <p:spPr>
          <a:xfrm>
            <a:off x="2771800" y="5805264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1331640" y="6021288"/>
            <a:ext cx="6768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 smtClean="0"/>
              <a:t>Η λήψη </a:t>
            </a:r>
            <a:r>
              <a:rPr lang="en-US" sz="1400" dirty="0" err="1" smtClean="0"/>
              <a:t>hCG</a:t>
            </a:r>
            <a:r>
              <a:rPr lang="en-US" sz="1400" dirty="0" smtClean="0"/>
              <a:t>, Amanda </a:t>
            </a:r>
            <a:r>
              <a:rPr lang="en-US" sz="1400" dirty="0" err="1" smtClean="0"/>
              <a:t>Grayce</a:t>
            </a:r>
            <a:r>
              <a:rPr lang="en-US" sz="1400" dirty="0" smtClean="0"/>
              <a:t>  </a:t>
            </a:r>
            <a:endParaRPr lang="el-GR" sz="1400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21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Η δράση </a:t>
            </a:r>
            <a:r>
              <a:rPr lang="el-GR" sz="4000" b="1" dirty="0" smtClean="0">
                <a:solidFill>
                  <a:srgbClr val="9B0000"/>
                </a:solidFill>
              </a:rPr>
              <a:t>της </a:t>
            </a:r>
            <a:r>
              <a:rPr lang="en-US" sz="4000" b="1" dirty="0" smtClean="0">
                <a:solidFill>
                  <a:srgbClr val="9B0000"/>
                </a:solidFill>
              </a:rPr>
              <a:t>PRG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err="1" smtClean="0"/>
              <a:t>Xρησιμοποιείται</a:t>
            </a:r>
            <a:r>
              <a:rPr lang="el-GR" sz="2400" dirty="0" smtClean="0"/>
              <a:t> συνήθως </a:t>
            </a:r>
            <a:r>
              <a:rPr lang="el-GR" sz="2400" b="1" dirty="0" smtClean="0"/>
              <a:t>μετά την </a:t>
            </a:r>
            <a:r>
              <a:rPr lang="el-GR" sz="2400" b="1" dirty="0" err="1" smtClean="0"/>
              <a:t>εμβρυομεταφορά</a:t>
            </a:r>
            <a:r>
              <a:rPr lang="el-GR" sz="2400" b="1" dirty="0" smtClean="0"/>
              <a:t> </a:t>
            </a:r>
            <a:r>
              <a:rPr lang="el-GR" sz="2400" dirty="0" smtClean="0"/>
              <a:t>για να υποστηριχθεί ορμονικά η </a:t>
            </a:r>
            <a:r>
              <a:rPr lang="el-GR" sz="2400" dirty="0" err="1" smtClean="0"/>
              <a:t>ωχρινική</a:t>
            </a:r>
            <a:r>
              <a:rPr lang="el-GR" sz="2400" dirty="0" smtClean="0"/>
              <a:t> φάση και υποστηριχθεί το ενδομήτριο που θα υποδεχθεί το έμβρυο. </a:t>
            </a:r>
          </a:p>
          <a:p>
            <a:pPr marL="0" indent="0">
              <a:buNone/>
            </a:pPr>
            <a:r>
              <a:rPr lang="el-GR" sz="2400" dirty="0" smtClean="0"/>
              <a:t>Κυκλοφορεί είτε σε μορφή κολπικής κρέμας (</a:t>
            </a:r>
            <a:r>
              <a:rPr lang="el-GR" sz="2400" dirty="0" err="1" smtClean="0"/>
              <a:t>Crinone</a:t>
            </a:r>
            <a:r>
              <a:rPr lang="el-GR" sz="2400" dirty="0" smtClean="0"/>
              <a:t>), είτε σε χάπια (</a:t>
            </a:r>
            <a:r>
              <a:rPr lang="el-GR" sz="2400" dirty="0" err="1" smtClean="0"/>
              <a:t>Utrogestan</a:t>
            </a:r>
            <a:r>
              <a:rPr lang="el-GR" sz="2400" dirty="0" smtClean="0"/>
              <a:t>).</a:t>
            </a:r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Γιατί είναι χρήσιμη η χορήγηση ορμονών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Για να ωριμάσουν πολλά </a:t>
            </a:r>
            <a:r>
              <a:rPr lang="el-GR" sz="2800" dirty="0" err="1" smtClean="0"/>
              <a:t>ωοθηλάκια</a:t>
            </a:r>
            <a:r>
              <a:rPr lang="el-GR" sz="2800" dirty="0" smtClean="0"/>
              <a:t> και να έχει ο εμβρυολόγος και ο γιατρός περισσότερες επιλογές (</a:t>
            </a:r>
            <a:r>
              <a:rPr lang="en-US" sz="2800" dirty="0" smtClean="0"/>
              <a:t>LH, FSH)</a:t>
            </a:r>
            <a:r>
              <a:rPr lang="el-GR" sz="2800" dirty="0" smtClean="0"/>
              <a:t>.</a:t>
            </a:r>
          </a:p>
          <a:p>
            <a:r>
              <a:rPr lang="el-GR" sz="2800" dirty="0" smtClean="0"/>
              <a:t>Για να αποφευχθεί η άκαιρη </a:t>
            </a:r>
            <a:r>
              <a:rPr lang="el-GR" sz="2800" dirty="0" err="1" smtClean="0"/>
              <a:t>ωοθηλακιορρηξία</a:t>
            </a:r>
            <a:r>
              <a:rPr lang="en-US" sz="2800" dirty="0" smtClean="0"/>
              <a:t> (</a:t>
            </a:r>
            <a:r>
              <a:rPr lang="en-US" sz="2800" dirty="0" err="1" smtClean="0"/>
              <a:t>GnRH</a:t>
            </a:r>
            <a:r>
              <a:rPr lang="en-US" sz="2800" dirty="0" smtClean="0"/>
              <a:t>)</a:t>
            </a:r>
            <a:r>
              <a:rPr lang="el-GR" sz="2800" dirty="0" smtClean="0"/>
              <a:t>.</a:t>
            </a:r>
            <a:endParaRPr lang="en-US" sz="2800" dirty="0" smtClean="0"/>
          </a:p>
          <a:p>
            <a:r>
              <a:rPr lang="el-GR" sz="2800" dirty="0" smtClean="0"/>
              <a:t>Για </a:t>
            </a:r>
            <a:r>
              <a:rPr lang="el-GR" sz="2800" dirty="0" err="1" smtClean="0"/>
              <a:t>ναεπιλ</a:t>
            </a:r>
            <a:endParaRPr lang="el-GR" sz="2800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23</a:t>
            </a:fld>
            <a:endParaRPr lang="el-G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περιεχομένου"/>
          <p:cNvSpPr txBox="1">
            <a:spLocks/>
          </p:cNvSpPr>
          <p:nvPr/>
        </p:nvSpPr>
        <p:spPr>
          <a:xfrm>
            <a:off x="1619672" y="2420888"/>
            <a:ext cx="5832648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4000" b="1" noProof="0" dirty="0" smtClean="0">
                <a:solidFill>
                  <a:srgbClr val="9B0000"/>
                </a:solidFill>
                <a:latin typeface="+mn-lt"/>
              </a:rPr>
              <a:t>Τα πρωτόκολλα χορήγησης των ορμονών 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rgbClr val="9B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Τα πρωτόκολλα χορήγησης των φαρμάκων ορμονικής διέγερσης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146876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Μακρύ πρωτόκολλο (είναι το πρώτο που εφαρμόζεται)</a:t>
            </a:r>
          </a:p>
          <a:p>
            <a:r>
              <a:rPr lang="el-GR" sz="2400" dirty="0" smtClean="0"/>
              <a:t>Βραχύ πρωτόκολλο</a:t>
            </a:r>
          </a:p>
          <a:p>
            <a:r>
              <a:rPr lang="el-GR" sz="2400" dirty="0" smtClean="0"/>
              <a:t>Πρωτόκολλο ανταγωνιστών</a:t>
            </a:r>
            <a:endParaRPr lang="el-GR" sz="2400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25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Το μακρύ πρωτόκολλο </a:t>
            </a:r>
            <a:r>
              <a:rPr lang="el-GR" sz="4000" dirty="0" smtClean="0">
                <a:solidFill>
                  <a:srgbClr val="9B0000"/>
                </a:solidFill>
              </a:rPr>
              <a:t>(1 από 2)</a:t>
            </a:r>
            <a:endParaRPr lang="el-GR" sz="4000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268760"/>
            <a:ext cx="8301608" cy="4525963"/>
          </a:xfrm>
        </p:spPr>
        <p:txBody>
          <a:bodyPr>
            <a:noAutofit/>
          </a:bodyPr>
          <a:lstStyle/>
          <a:p>
            <a:r>
              <a:rPr lang="el-GR" sz="2400" dirty="0" smtClean="0"/>
              <a:t>Ξεκινά την 2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ή 21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ημέρα του κύκλου με την χορήγηση </a:t>
            </a:r>
            <a:r>
              <a:rPr lang="el-GR" sz="2400" dirty="0" err="1" smtClean="0"/>
              <a:t>GnRH</a:t>
            </a:r>
            <a:r>
              <a:rPr lang="el-GR" sz="2400" dirty="0" smtClean="0"/>
              <a:t> αναλόγων επί 10-14 ημέρες τα οποία καταστέλλουν τις </a:t>
            </a:r>
            <a:r>
              <a:rPr lang="el-GR" sz="2400" dirty="0" smtClean="0">
                <a:latin typeface="+mj-lt"/>
              </a:rPr>
              <a:t>ωοθήκες</a:t>
            </a:r>
            <a:r>
              <a:rPr lang="el-GR" sz="2400" dirty="0" smtClean="0"/>
              <a:t>. </a:t>
            </a:r>
          </a:p>
          <a:p>
            <a:r>
              <a:rPr lang="el-GR" sz="2400" dirty="0" smtClean="0"/>
              <a:t>Μόλις έρθει η περίοδος μετρώνται τα </a:t>
            </a:r>
            <a:r>
              <a:rPr lang="en-US" sz="2400" dirty="0" smtClean="0"/>
              <a:t>LH, FSH </a:t>
            </a:r>
            <a:r>
              <a:rPr lang="el-GR" sz="2400" dirty="0" smtClean="0"/>
              <a:t>για να ελεγχθεί η καταστολή των ορμονών αυτών.</a:t>
            </a:r>
          </a:p>
          <a:p>
            <a:r>
              <a:rPr lang="el-GR" sz="2400" dirty="0" smtClean="0"/>
              <a:t>Εφόσον η ανάπτυξη των </a:t>
            </a:r>
            <a:r>
              <a:rPr lang="el-GR" sz="2400" dirty="0" err="1" smtClean="0"/>
              <a:t>ωοθηλακίων</a:t>
            </a:r>
            <a:r>
              <a:rPr lang="el-GR" sz="2400" dirty="0" smtClean="0"/>
              <a:t> έχει κατασταλεί αρχίζει η χορήγηση των ορμονών </a:t>
            </a:r>
            <a:r>
              <a:rPr lang="en-US" sz="2400" dirty="0" smtClean="0"/>
              <a:t>LH, FSH </a:t>
            </a:r>
            <a:r>
              <a:rPr lang="el-GR" sz="2400" dirty="0" smtClean="0"/>
              <a:t>παράλληλα με την χορήγηση </a:t>
            </a:r>
            <a:r>
              <a:rPr lang="en-US" sz="2400" dirty="0" err="1" smtClean="0"/>
              <a:t>GnRH</a:t>
            </a:r>
            <a:r>
              <a:rPr lang="en-US" sz="2400" dirty="0" smtClean="0"/>
              <a:t>. </a:t>
            </a:r>
            <a:r>
              <a:rPr lang="el-GR" sz="2400" dirty="0" smtClean="0"/>
              <a:t>Έτσι αρχίζει η ανάπτυξη πολλών </a:t>
            </a:r>
            <a:r>
              <a:rPr lang="el-GR" sz="2400" dirty="0" err="1" smtClean="0"/>
              <a:t>ωοθηλακίων</a:t>
            </a:r>
            <a:r>
              <a:rPr lang="el-GR" sz="2400" dirty="0" smtClean="0"/>
              <a:t> παράλληλα. Ο έλεγχος της σωστής ανάπτυξης των ωοθυλακίων γίνεται με συνδυασμό εξετάσεων αίματος και κολπικού υπερηχογραφήματος.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5378450" algn="l"/>
              </a:tabLst>
            </a:pPr>
            <a:r>
              <a:rPr lang="el-GR" sz="4000" b="1" dirty="0" smtClean="0">
                <a:solidFill>
                  <a:srgbClr val="9B0000"/>
                </a:solidFill>
              </a:rPr>
              <a:t>Το μακρύ πρωτόκολλο </a:t>
            </a:r>
            <a:r>
              <a:rPr lang="el-GR" sz="4000" dirty="0" smtClean="0">
                <a:solidFill>
                  <a:srgbClr val="9B0000"/>
                </a:solidFill>
              </a:rPr>
              <a:t>(2 από 2)</a:t>
            </a:r>
            <a:endParaRPr lang="el-GR" sz="4000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Autofit/>
          </a:bodyPr>
          <a:lstStyle/>
          <a:p>
            <a:r>
              <a:rPr lang="el-GR" sz="2400" dirty="0" smtClean="0">
                <a:latin typeface="+mj-lt"/>
              </a:rPr>
              <a:t>Εφόσον τα </a:t>
            </a:r>
            <a:r>
              <a:rPr lang="el-GR" sz="2400" dirty="0" err="1" smtClean="0">
                <a:latin typeface="+mj-lt"/>
              </a:rPr>
              <a:t>ωοθηλάκια</a:t>
            </a:r>
            <a:r>
              <a:rPr lang="el-GR" sz="2400" dirty="0" smtClean="0">
                <a:latin typeface="+mj-lt"/>
              </a:rPr>
              <a:t> έχουν ανταποκριθεί στις </a:t>
            </a:r>
            <a:r>
              <a:rPr lang="el-GR" sz="2400" dirty="0" err="1" smtClean="0">
                <a:latin typeface="+mj-lt"/>
              </a:rPr>
              <a:t>γοναδοτροπίνης</a:t>
            </a:r>
            <a:r>
              <a:rPr lang="el-GR" sz="2400" dirty="0" smtClean="0">
                <a:latin typeface="+mj-lt"/>
              </a:rPr>
              <a:t> πάνω από 3 ωοθυλάκια θα αναπτυχθούν ταυτόχρονα (διάμετρος πάνω από 17 </a:t>
            </a:r>
            <a:r>
              <a:rPr lang="el-GR" sz="2400" dirty="0" smtClean="0">
                <a:latin typeface="+mj-lt"/>
              </a:rPr>
              <a:t>mm)</a:t>
            </a:r>
          </a:p>
          <a:p>
            <a:r>
              <a:rPr lang="el-GR" sz="2400" dirty="0" smtClean="0">
                <a:latin typeface="+mj-lt"/>
              </a:rPr>
              <a:t>Τ</a:t>
            </a:r>
            <a:r>
              <a:rPr lang="el-GR" sz="2400" dirty="0" smtClean="0">
                <a:latin typeface="+mj-lt"/>
              </a:rPr>
              <a:t>ότε </a:t>
            </a:r>
            <a:r>
              <a:rPr lang="el-GR" sz="2400" dirty="0" smtClean="0">
                <a:latin typeface="+mj-lt"/>
              </a:rPr>
              <a:t>γίνεται η ένεση </a:t>
            </a:r>
            <a:r>
              <a:rPr lang="el-GR" sz="2400" dirty="0" err="1" smtClean="0">
                <a:latin typeface="+mj-lt"/>
              </a:rPr>
              <a:t>χοριακής</a:t>
            </a:r>
            <a:r>
              <a:rPr lang="el-GR" sz="2400" dirty="0" smtClean="0">
                <a:latin typeface="+mj-lt"/>
              </a:rPr>
              <a:t> </a:t>
            </a:r>
            <a:r>
              <a:rPr lang="el-GR" sz="2400" dirty="0" err="1" smtClean="0">
                <a:latin typeface="+mj-lt"/>
              </a:rPr>
              <a:t>γοναδοτροφίνης</a:t>
            </a:r>
            <a:r>
              <a:rPr lang="el-GR" sz="2400" dirty="0" smtClean="0">
                <a:latin typeface="+mj-lt"/>
              </a:rPr>
              <a:t> (</a:t>
            </a:r>
            <a:r>
              <a:rPr lang="el-GR" sz="2400" dirty="0" smtClean="0">
                <a:solidFill>
                  <a:srgbClr val="9B0000"/>
                </a:solidFill>
                <a:latin typeface="+mj-lt"/>
              </a:rPr>
              <a:t>νυχτερινή ένεση</a:t>
            </a:r>
            <a:r>
              <a:rPr lang="el-GR" sz="2400" dirty="0" smtClean="0">
                <a:latin typeface="+mj-lt"/>
              </a:rPr>
              <a:t>), η οποία είναι απαραίτητη για την τελική ωρίμανση των ωαρίων. </a:t>
            </a:r>
          </a:p>
          <a:p>
            <a:r>
              <a:rPr lang="el-GR" sz="2400" dirty="0" smtClean="0">
                <a:latin typeface="+mj-lt"/>
              </a:rPr>
              <a:t>Η </a:t>
            </a:r>
            <a:r>
              <a:rPr lang="el-GR" sz="2400" dirty="0" err="1" smtClean="0">
                <a:latin typeface="+mj-lt"/>
              </a:rPr>
              <a:t>ωοληψία</a:t>
            </a:r>
            <a:r>
              <a:rPr lang="el-GR" sz="2400" dirty="0" smtClean="0">
                <a:latin typeface="+mj-lt"/>
              </a:rPr>
              <a:t> προγραμματίζεται να γίνει 34 - 36 ώρες μετά τη χορήγηση της </a:t>
            </a:r>
            <a:r>
              <a:rPr lang="el-GR" sz="2400" dirty="0" err="1" smtClean="0">
                <a:latin typeface="+mj-lt"/>
              </a:rPr>
              <a:t>χοριακής</a:t>
            </a:r>
            <a:r>
              <a:rPr lang="el-GR" sz="2400" dirty="0" smtClean="0">
                <a:latin typeface="+mj-lt"/>
              </a:rPr>
              <a:t> </a:t>
            </a:r>
            <a:r>
              <a:rPr lang="el-GR" sz="2400" dirty="0" err="1" smtClean="0">
                <a:latin typeface="+mj-lt"/>
              </a:rPr>
              <a:t>γοναδοτροφίνης</a:t>
            </a:r>
            <a:r>
              <a:rPr lang="el-GR" sz="2400" dirty="0" smtClean="0">
                <a:latin typeface="+mj-lt"/>
              </a:rPr>
              <a:t>.</a:t>
            </a:r>
            <a:endParaRPr lang="el-GR" sz="2400" dirty="0">
              <a:latin typeface="+mj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27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Το βραχύ πρωτόκολλο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Το βραχύ πρωτόκολλο είναι παρόμοιο με το μακρύ με μία διαφορά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r>
              <a:rPr lang="en-US" sz="2400" dirty="0" smtClean="0"/>
              <a:t>H </a:t>
            </a:r>
            <a:r>
              <a:rPr lang="el-GR" sz="2400" dirty="0" smtClean="0"/>
              <a:t>χορήγηση </a:t>
            </a:r>
            <a:r>
              <a:rPr lang="el-GR" sz="2400" dirty="0" err="1" smtClean="0"/>
              <a:t>γοναδοτροπινών</a:t>
            </a:r>
            <a:r>
              <a:rPr lang="el-GR" sz="2400" dirty="0" smtClean="0"/>
              <a:t> γίνεται παράλληλα με την χορήγηση αναλόγων </a:t>
            </a:r>
            <a:r>
              <a:rPr lang="en-US" sz="2400" dirty="0" err="1" smtClean="0"/>
              <a:t>GnRH</a:t>
            </a:r>
            <a:r>
              <a:rPr lang="en-US" sz="2400" dirty="0" smtClean="0"/>
              <a:t>. </a:t>
            </a:r>
            <a:r>
              <a:rPr lang="el-GR" sz="2400" dirty="0" smtClean="0"/>
              <a:t>Δεν καταστέλλονται, δηλαδή, πρώτα οι ωοθήκες, και μετά ξεκινά η ωρίμανση των </a:t>
            </a:r>
            <a:r>
              <a:rPr lang="el-GR" sz="2400" dirty="0" err="1" smtClean="0"/>
              <a:t>ωοθηλακίων</a:t>
            </a:r>
            <a:r>
              <a:rPr lang="el-GR" sz="2400" dirty="0" smtClean="0"/>
              <a:t>.</a:t>
            </a:r>
          </a:p>
          <a:p>
            <a:pPr marL="0" indent="0">
              <a:buNone/>
            </a:pPr>
            <a:r>
              <a:rPr lang="el-GR" sz="2400" dirty="0" smtClean="0"/>
              <a:t>Το </a:t>
            </a:r>
            <a:r>
              <a:rPr lang="el-GR" sz="2400" dirty="0" smtClean="0"/>
              <a:t>μακρύ πρωτόκολλο θεωρείται </a:t>
            </a:r>
            <a:r>
              <a:rPr lang="el-GR" sz="2400" dirty="0" smtClean="0">
                <a:solidFill>
                  <a:srgbClr val="9B0000"/>
                </a:solidFill>
              </a:rPr>
              <a:t>αποτελεσματικότερο, είναι όμως πιο επώδυνο</a:t>
            </a:r>
            <a:r>
              <a:rPr lang="el-GR" sz="2400" dirty="0" smtClean="0"/>
              <a:t>, ακόμα και αν οι ορμονικοί υποδοχείς της γυναίκας </a:t>
            </a:r>
            <a:r>
              <a:rPr lang="el-GR" sz="2400" dirty="0" smtClean="0"/>
              <a:t>ανταποκριθούν </a:t>
            </a:r>
            <a:r>
              <a:rPr lang="el-GR" sz="2400" dirty="0" smtClean="0"/>
              <a:t>στη </a:t>
            </a:r>
            <a:r>
              <a:rPr lang="en-US" sz="2400" dirty="0" err="1" smtClean="0"/>
              <a:t>GnRH</a:t>
            </a:r>
            <a:r>
              <a:rPr lang="en-US" sz="2400" dirty="0" smtClean="0"/>
              <a:t>.</a:t>
            </a:r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28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Το πρωτόκολλο ανταγωνιστών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Σε αντίθεση με τα</a:t>
            </a:r>
            <a:r>
              <a:rPr lang="en-US" sz="2400" dirty="0" smtClean="0"/>
              <a:t> </a:t>
            </a:r>
            <a:r>
              <a:rPr lang="el-GR" sz="2400" dirty="0" smtClean="0"/>
              <a:t>προηγούμενα πρωτόκολλα πρώτα χορηγούνται οι </a:t>
            </a:r>
            <a:r>
              <a:rPr lang="el-GR" sz="2400" dirty="0" err="1" smtClean="0"/>
              <a:t>γοναδοτροπίνες</a:t>
            </a:r>
            <a:r>
              <a:rPr lang="el-GR" sz="2400" dirty="0" smtClean="0"/>
              <a:t> (από την 2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ημέρα της περιόδου) και προστίθεται και ανταγωνιστής </a:t>
            </a:r>
            <a:r>
              <a:rPr lang="en-US" sz="2400" dirty="0" err="1" smtClean="0"/>
              <a:t>GnRH</a:t>
            </a:r>
            <a:r>
              <a:rPr lang="en-US" sz="2400" dirty="0" smtClean="0"/>
              <a:t> </a:t>
            </a:r>
            <a:r>
              <a:rPr lang="el-GR" sz="2400" dirty="0" smtClean="0"/>
              <a:t>την 5 – 7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ημέρα του κύκλου.</a:t>
            </a:r>
          </a:p>
          <a:p>
            <a:pPr marL="0" indent="0">
              <a:buNone/>
            </a:pPr>
            <a:r>
              <a:rPr lang="el-GR" sz="2400" dirty="0" smtClean="0"/>
              <a:t>Τα υπόλοιπα στάδια είναι τα ίδια. </a:t>
            </a:r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29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9B0000"/>
                </a:solidFill>
              </a:rPr>
              <a:t>To </a:t>
            </a:r>
            <a:r>
              <a:rPr lang="el-GR" b="1" dirty="0" smtClean="0">
                <a:solidFill>
                  <a:srgbClr val="9B0000"/>
                </a:solidFill>
              </a:rPr>
              <a:t>ζευγάρι θα πρέπει να πάρει την δύσκολη απόφαση …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700808"/>
            <a:ext cx="8291264" cy="4525963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Θα πρέπει να ζυγίσει αν θα προσπαθήσει να θεραπευτεί από διαγνωσμένη αιτία </a:t>
            </a:r>
            <a:r>
              <a:rPr lang="el-GR" sz="2400" dirty="0" err="1" smtClean="0"/>
              <a:t>υπογονιμότητας</a:t>
            </a:r>
            <a:r>
              <a:rPr lang="el-GR" sz="2400" dirty="0" smtClean="0"/>
              <a:t> ή θα προσπαθήσει άμεσα σε τεχνική ΙΥΑ.</a:t>
            </a:r>
          </a:p>
          <a:p>
            <a:r>
              <a:rPr lang="el-GR" sz="2400" dirty="0" smtClean="0"/>
              <a:t>Από ποια μέθοδο θα ξεκινήσει</a:t>
            </a:r>
            <a:r>
              <a:rPr lang="en-US" sz="2400" dirty="0" smtClean="0"/>
              <a:t> (</a:t>
            </a:r>
            <a:r>
              <a:rPr lang="el-GR" sz="2400" dirty="0" smtClean="0"/>
              <a:t>σπερματέγχυση, κλασική </a:t>
            </a:r>
            <a:r>
              <a:rPr lang="en-US" sz="2400" dirty="0" smtClean="0"/>
              <a:t>IVF);</a:t>
            </a:r>
            <a:endParaRPr lang="el-GR" sz="2400" dirty="0" smtClean="0"/>
          </a:p>
          <a:p>
            <a:r>
              <a:rPr lang="el-GR" sz="2400" dirty="0" smtClean="0"/>
              <a:t>Θα δεχτεί δανεικό γεννητικό υλικό</a:t>
            </a:r>
            <a:r>
              <a:rPr lang="en-US" sz="2400" dirty="0" smtClean="0"/>
              <a:t>;</a:t>
            </a:r>
          </a:p>
          <a:p>
            <a:r>
              <a:rPr lang="en-US" sz="2400" dirty="0" smtClean="0"/>
              <a:t>H </a:t>
            </a:r>
            <a:r>
              <a:rPr lang="el-GR" sz="2400" dirty="0" smtClean="0"/>
              <a:t>υιοθεσία αποτελεί μέθοδο επιλογής για την απόκτηση οικογένειας</a:t>
            </a:r>
            <a:r>
              <a:rPr lang="en-US" sz="2400" dirty="0" smtClean="0"/>
              <a:t>;</a:t>
            </a:r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</a:t>
            </a:r>
            <a:r>
              <a:rPr lang="el-GR" b="1" dirty="0" smtClean="0">
                <a:solidFill>
                  <a:srgbClr val="9B0000"/>
                </a:solidFill>
              </a:rPr>
              <a:t>ορμονική διέγερση έχει παρενέργειες</a:t>
            </a:r>
            <a:r>
              <a:rPr lang="en-US" b="1" dirty="0" smtClean="0">
                <a:solidFill>
                  <a:srgbClr val="9B0000"/>
                </a:solidFill>
              </a:rPr>
              <a:t>;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b="1" dirty="0" smtClean="0">
                <a:solidFill>
                  <a:srgbClr val="9B0000"/>
                </a:solidFill>
              </a:rPr>
              <a:t>Πόνος κατά την χορήγηση. </a:t>
            </a:r>
          </a:p>
          <a:p>
            <a:pPr lvl="1"/>
            <a:r>
              <a:rPr lang="en-US" sz="2000" dirty="0" smtClean="0"/>
              <a:t>H </a:t>
            </a:r>
            <a:r>
              <a:rPr lang="el-GR" sz="2000" dirty="0" smtClean="0"/>
              <a:t>λήψη ορμονών για την ωρίμανση των </a:t>
            </a:r>
            <a:r>
              <a:rPr lang="el-GR" sz="2000" dirty="0" err="1" smtClean="0"/>
              <a:t>ωοθηλακίων</a:t>
            </a:r>
            <a:r>
              <a:rPr lang="el-GR" sz="2000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GnRH</a:t>
            </a:r>
            <a:r>
              <a:rPr lang="en-US" sz="2000" dirty="0" smtClean="0"/>
              <a:t>, LH, FSH) </a:t>
            </a:r>
            <a:r>
              <a:rPr lang="el-GR" sz="2000" dirty="0" smtClean="0"/>
              <a:t>γίνεται με καθημερινές υποδόριες ενέσεις.</a:t>
            </a:r>
          </a:p>
          <a:p>
            <a:pPr lvl="1"/>
            <a:r>
              <a:rPr lang="el-GR" sz="2000" dirty="0" smtClean="0"/>
              <a:t>Η πρόκληση της </a:t>
            </a:r>
            <a:r>
              <a:rPr lang="el-GR" sz="2000" dirty="0" err="1" smtClean="0"/>
              <a:t>ωοθηλακιορρηξίας</a:t>
            </a:r>
            <a:r>
              <a:rPr lang="el-GR" sz="2000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hCG</a:t>
            </a:r>
            <a:r>
              <a:rPr lang="en-US" sz="2000" dirty="0" smtClean="0"/>
              <a:t>) </a:t>
            </a:r>
            <a:r>
              <a:rPr lang="el-GR" sz="2000" dirty="0" smtClean="0"/>
              <a:t>γίνεται με ενδομυϊκή ένεση (άπαξ).</a:t>
            </a:r>
          </a:p>
          <a:p>
            <a:r>
              <a:rPr lang="el-GR" sz="2400" b="1" dirty="0" smtClean="0">
                <a:solidFill>
                  <a:srgbClr val="9B0000"/>
                </a:solidFill>
              </a:rPr>
              <a:t>Ενοχλήσεις</a:t>
            </a:r>
            <a:r>
              <a:rPr lang="el-GR" sz="2400" dirty="0" smtClean="0"/>
              <a:t>. Μπορεί να εμφανιστεί  πονοκέφαλος, εφιδρώσεις και άλλα ήπια συμπτώματα.</a:t>
            </a:r>
          </a:p>
          <a:p>
            <a:r>
              <a:rPr lang="el-GR" sz="2400" b="1" dirty="0" smtClean="0">
                <a:solidFill>
                  <a:srgbClr val="9B0000"/>
                </a:solidFill>
              </a:rPr>
              <a:t>Καρκίνος μαστού, μήτρας </a:t>
            </a:r>
            <a:r>
              <a:rPr lang="el-GR" sz="2400" dirty="0" smtClean="0"/>
              <a:t>κ.α. Δεν υπάρχει διαφορά σε σχέση με τον γενικό πληθυσμό</a:t>
            </a:r>
            <a:r>
              <a:rPr lang="el-GR" sz="2400" dirty="0" smtClean="0"/>
              <a:t>.</a:t>
            </a:r>
          </a:p>
          <a:p>
            <a:r>
              <a:rPr lang="el-GR" sz="2400" b="1" dirty="0" smtClean="0">
                <a:solidFill>
                  <a:srgbClr val="9B0000"/>
                </a:solidFill>
              </a:rPr>
              <a:t>Σύνδρομο </a:t>
            </a:r>
            <a:r>
              <a:rPr lang="el-GR" sz="2400" b="1" dirty="0" err="1" smtClean="0">
                <a:solidFill>
                  <a:srgbClr val="9B0000"/>
                </a:solidFill>
              </a:rPr>
              <a:t>πολυκυστικών</a:t>
            </a:r>
            <a:r>
              <a:rPr lang="el-GR" sz="2400" b="1" dirty="0" smtClean="0">
                <a:solidFill>
                  <a:srgbClr val="9B0000"/>
                </a:solidFill>
              </a:rPr>
              <a:t> ωοθηκών (</a:t>
            </a:r>
            <a:r>
              <a:rPr lang="en-US" sz="2400" b="1" dirty="0" smtClean="0">
                <a:solidFill>
                  <a:srgbClr val="9B0000"/>
                </a:solidFill>
              </a:rPr>
              <a:t>P.C.O.S.). </a:t>
            </a:r>
            <a:r>
              <a:rPr lang="el-GR" sz="2400" dirty="0" smtClean="0"/>
              <a:t>Μπορεί να οδηγήσει σε υπερβολικά μεγάλο αριθμό ωαρίων με σοβαρότατες ενοχλήσεις. Προηγείται θεραπεία πριν την </a:t>
            </a:r>
            <a:r>
              <a:rPr lang="en-US" sz="2400" dirty="0" smtClean="0"/>
              <a:t>IVF.</a:t>
            </a:r>
            <a:endParaRPr lang="el-GR" sz="2400" dirty="0" smtClean="0"/>
          </a:p>
          <a:p>
            <a:endParaRPr lang="el-GR" sz="3600" dirty="0" smtClean="0"/>
          </a:p>
          <a:p>
            <a:endParaRPr lang="el-GR" sz="36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30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περιεχομένου"/>
          <p:cNvSpPr txBox="1">
            <a:spLocks/>
          </p:cNvSpPr>
          <p:nvPr/>
        </p:nvSpPr>
        <p:spPr>
          <a:xfrm>
            <a:off x="1619672" y="2420888"/>
            <a:ext cx="5832648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4000" b="1" noProof="0" dirty="0" smtClean="0">
                <a:solidFill>
                  <a:srgbClr val="9B0000"/>
                </a:solidFill>
                <a:latin typeface="+mn-lt"/>
              </a:rPr>
              <a:t>Πρωτόκολλα χωρίς την λήψη ορμονών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rgbClr val="9B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31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9B0000"/>
                </a:solidFill>
              </a:rPr>
              <a:t>O </a:t>
            </a:r>
            <a:r>
              <a:rPr lang="el-GR" sz="4000" b="1" dirty="0" smtClean="0">
                <a:solidFill>
                  <a:srgbClr val="9B0000"/>
                </a:solidFill>
              </a:rPr>
              <a:t>φυσικός </a:t>
            </a:r>
            <a:r>
              <a:rPr lang="el-GR" sz="4000" b="1" dirty="0" smtClean="0">
                <a:solidFill>
                  <a:srgbClr val="9B0000"/>
                </a:solidFill>
              </a:rPr>
              <a:t>κύκλος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400" dirty="0" smtClean="0"/>
              <a:t>Λαμβάνεται από την γυναίκα το ωάριο που έτσι και αλλιώς παράγεται σε κάθε κύκλο.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 smtClean="0"/>
              <a:t>Η πρώτη εξωσωματική γονιμοποίηση έγινε με φυσικό κύκλο.</a:t>
            </a:r>
          </a:p>
          <a:p>
            <a:pPr marL="0" indent="0">
              <a:spcBef>
                <a:spcPts val="0"/>
              </a:spcBef>
              <a:buNone/>
            </a:pPr>
            <a:endParaRPr lang="el-GR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 smtClean="0"/>
              <a:t>Εφαρμόζεται και σήμερα για ιατρικούς αλλά και …. </a:t>
            </a:r>
            <a:r>
              <a:rPr lang="el-GR" sz="2400" dirty="0" smtClean="0"/>
              <a:t>οικονομικούς </a:t>
            </a:r>
            <a:r>
              <a:rPr lang="el-GR" sz="2400" dirty="0" smtClean="0"/>
              <a:t>λόγους δεδομένου ότι τα φάρμακα της </a:t>
            </a:r>
            <a:r>
              <a:rPr lang="el-GR" sz="2400" dirty="0" err="1" smtClean="0"/>
              <a:t>ορμονοδιέγερσης</a:t>
            </a:r>
            <a:r>
              <a:rPr lang="el-GR" sz="2400" dirty="0" smtClean="0"/>
              <a:t> κοστίζουν πάνω από 2000 ευρώ.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32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Πότε επιλέγεται ο φυσικός κύκλος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8288" indent="-268288"/>
            <a:r>
              <a:rPr lang="el-GR" sz="2400" dirty="0" smtClean="0"/>
              <a:t>Η μέθοδος εφαρμόζεται όταν οι ωοθήκες της γυναίκας δεν ανταποκρίνονται στις ορμόνες της </a:t>
            </a:r>
            <a:r>
              <a:rPr lang="el-GR" sz="2400" dirty="0" err="1" smtClean="0"/>
              <a:t>φαρμακοδιέγερσης</a:t>
            </a:r>
            <a:r>
              <a:rPr lang="el-GR" sz="2400" dirty="0" smtClean="0"/>
              <a:t>.</a:t>
            </a:r>
          </a:p>
          <a:p>
            <a:pPr marL="268288" indent="-268288"/>
            <a:r>
              <a:rPr lang="el-GR" sz="2400" dirty="0" smtClean="0"/>
              <a:t>Όταν δεν παράγονται με ορμονική διέγερση ωάρια καλής ποιότητας, με επακόλουθες αποβολές.</a:t>
            </a:r>
          </a:p>
          <a:p>
            <a:pPr marL="268288" indent="-268288"/>
            <a:r>
              <a:rPr lang="el-GR" sz="2400" dirty="0" smtClean="0"/>
              <a:t>Εφαρμόζεται επίσης και από γυναίκες που φοβούνται τις επιπτώσεις της </a:t>
            </a:r>
            <a:r>
              <a:rPr lang="el-GR" sz="2400" dirty="0" err="1" smtClean="0"/>
              <a:t>ορμονοδιέγερσης</a:t>
            </a:r>
            <a:r>
              <a:rPr lang="el-GR" sz="2400" dirty="0" smtClean="0"/>
              <a:t> ή τους είναι δυσάρεστο ο μεγάλος αριθμός ενέσεων.</a:t>
            </a:r>
          </a:p>
          <a:p>
            <a:pPr marL="268288" indent="-268288"/>
            <a:r>
              <a:rPr lang="el-GR" sz="2400" dirty="0" smtClean="0"/>
              <a:t>Όταν υπάρχουν παιδιά στην οικογένεια και το ζευγάρι δεν επιθυμεί δίδυμη κύηση.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33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9B0000"/>
                </a:solidFill>
              </a:rPr>
              <a:t>Τα φάρμακα του φυσικού κύκλου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Κανονικά στον φυσικό κύκλο δεν χορηγούνται φάρμακα. Ιδιαίτερα δεν χορηγούνται </a:t>
            </a:r>
            <a:r>
              <a:rPr lang="el-GR" sz="2400" dirty="0" err="1" smtClean="0"/>
              <a:t>γοναδοτροπίνες</a:t>
            </a:r>
            <a:r>
              <a:rPr lang="el-GR" sz="2400" dirty="0" smtClean="0"/>
              <a:t> για να αυξηθεί η παραγωγή ωαρίων.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Για να αυξηθεί όμως η ούτως ή άλλως μικρό ποσοστό επιτυχίας του χορηγούνται </a:t>
            </a:r>
            <a:r>
              <a:rPr lang="el-GR" sz="2400" b="1" dirty="0" smtClean="0">
                <a:solidFill>
                  <a:srgbClr val="9B0000"/>
                </a:solidFill>
              </a:rPr>
              <a:t>ανταγωνιστές</a:t>
            </a:r>
            <a:r>
              <a:rPr lang="en-US" sz="2400" b="1" dirty="0" smtClean="0">
                <a:solidFill>
                  <a:srgbClr val="9B0000"/>
                </a:solidFill>
              </a:rPr>
              <a:t> </a:t>
            </a:r>
            <a:r>
              <a:rPr lang="en-US" sz="2400" b="1" dirty="0" err="1" smtClean="0">
                <a:solidFill>
                  <a:srgbClr val="9B0000"/>
                </a:solidFill>
              </a:rPr>
              <a:t>GnRH</a:t>
            </a:r>
            <a:r>
              <a:rPr lang="en-US" sz="2400" b="1" dirty="0" smtClean="0">
                <a:solidFill>
                  <a:srgbClr val="9B0000"/>
                </a:solidFill>
              </a:rPr>
              <a:t> </a:t>
            </a:r>
            <a:r>
              <a:rPr lang="el-GR" sz="2400" dirty="0" smtClean="0"/>
              <a:t>για τον έλεγχο της αναστολής του προηγούμενου κύκλου και </a:t>
            </a:r>
            <a:r>
              <a:rPr lang="el-GR" sz="2400" dirty="0" err="1" smtClean="0"/>
              <a:t>γοναδοτροφίνη</a:t>
            </a:r>
            <a:r>
              <a:rPr lang="el-GR" sz="2400" dirty="0" smtClean="0"/>
              <a:t> για τον </a:t>
            </a:r>
            <a:r>
              <a:rPr lang="el-GR" sz="2400" b="1" dirty="0" smtClean="0">
                <a:solidFill>
                  <a:srgbClr val="9B0000"/>
                </a:solidFill>
              </a:rPr>
              <a:t>έλεγχο της ωορρηξίας</a:t>
            </a:r>
            <a:r>
              <a:rPr lang="el-GR" sz="2400" dirty="0" smtClean="0"/>
              <a:t>.</a:t>
            </a:r>
          </a:p>
          <a:p>
            <a:pPr marL="0" indent="0">
              <a:buNone/>
            </a:pPr>
            <a:r>
              <a:rPr lang="el-GR" sz="2400" dirty="0" smtClean="0"/>
              <a:t>Με τον τρόπο αυτό το μοναδικό, με φυσικό κύκλο, ωάριο </a:t>
            </a:r>
            <a:r>
              <a:rPr lang="el-GR" sz="2400" dirty="0" smtClean="0"/>
              <a:t>παράγεται και λαμβάνεται στο </a:t>
            </a:r>
            <a:r>
              <a:rPr lang="el-GR" sz="2400" dirty="0" smtClean="0"/>
              <a:t>σωστό χρόνο.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34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2708920"/>
            <a:ext cx="8229600" cy="1143000"/>
          </a:xfrm>
        </p:spPr>
        <p:txBody>
          <a:bodyPr/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35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Ποιες εξετάσεις θα πρέπει να προηγηθούν</a:t>
            </a:r>
            <a:r>
              <a:rPr lang="en-US" b="1" dirty="0" smtClean="0">
                <a:solidFill>
                  <a:srgbClr val="9B0000"/>
                </a:solidFill>
              </a:rPr>
              <a:t>;</a:t>
            </a:r>
            <a:r>
              <a:rPr lang="el-GR" b="1" dirty="0" smtClean="0">
                <a:solidFill>
                  <a:srgbClr val="9B0000"/>
                </a:solidFill>
              </a:rPr>
              <a:t> </a:t>
            </a:r>
            <a:r>
              <a:rPr lang="el-GR" dirty="0" smtClean="0">
                <a:solidFill>
                  <a:srgbClr val="9B0000"/>
                </a:solidFill>
              </a:rPr>
              <a:t>(1 από 2)</a:t>
            </a:r>
            <a:endParaRPr lang="el-GR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l-GR" sz="2800" dirty="0" smtClean="0"/>
              <a:t>Εξετάσεις για την κατάσταση του αναπαραγωγικού συστήματος </a:t>
            </a:r>
          </a:p>
          <a:p>
            <a:pPr lvl="1"/>
            <a:r>
              <a:rPr lang="el-GR" sz="2400" dirty="0" err="1" smtClean="0"/>
              <a:t>Σπερμοδιάγραμμα</a:t>
            </a:r>
            <a:r>
              <a:rPr lang="el-GR" sz="2400" dirty="0" smtClean="0"/>
              <a:t>, καλλιέργεια σπέρματος, </a:t>
            </a:r>
            <a:r>
              <a:rPr lang="en-US" sz="2400" dirty="0" smtClean="0"/>
              <a:t>DFI</a:t>
            </a:r>
          </a:p>
          <a:p>
            <a:pPr lvl="1"/>
            <a:r>
              <a:rPr lang="el-GR" sz="2400" dirty="0" smtClean="0"/>
              <a:t>Σαλπιγγογραφία, </a:t>
            </a:r>
            <a:r>
              <a:rPr lang="el-GR" sz="2400" dirty="0" err="1" smtClean="0"/>
              <a:t>υστεροσκόπηση</a:t>
            </a:r>
            <a:endParaRPr lang="el-GR" sz="2400" dirty="0" smtClean="0"/>
          </a:p>
          <a:p>
            <a:r>
              <a:rPr lang="el-GR" sz="2800" dirty="0" smtClean="0"/>
              <a:t>Εξετάσεις για λοιμώδεις παράγοντες.</a:t>
            </a:r>
          </a:p>
          <a:p>
            <a:pPr lvl="1"/>
            <a:r>
              <a:rPr lang="el-GR" sz="2400" dirty="0" smtClean="0"/>
              <a:t>Άνδρας (</a:t>
            </a:r>
            <a:r>
              <a:rPr lang="en-US" sz="2400" dirty="0" smtClean="0"/>
              <a:t>HIV, </a:t>
            </a:r>
            <a:r>
              <a:rPr lang="en-US" sz="2400" dirty="0" err="1" smtClean="0"/>
              <a:t>HbsAg</a:t>
            </a:r>
            <a:r>
              <a:rPr lang="en-US" sz="2400" dirty="0" smtClean="0"/>
              <a:t>, </a:t>
            </a:r>
            <a:r>
              <a:rPr lang="en-US" sz="2400" dirty="0" err="1" smtClean="0"/>
              <a:t>Treponema</a:t>
            </a:r>
            <a:r>
              <a:rPr lang="en-US" sz="2400" dirty="0" smtClean="0"/>
              <a:t>)</a:t>
            </a:r>
          </a:p>
          <a:p>
            <a:pPr lvl="1"/>
            <a:r>
              <a:rPr lang="el-GR" sz="2400" dirty="0" smtClean="0"/>
              <a:t>Γυναίκα (</a:t>
            </a:r>
            <a:r>
              <a:rPr lang="en-US" sz="2400" dirty="0" smtClean="0"/>
              <a:t>HIV, </a:t>
            </a:r>
            <a:r>
              <a:rPr lang="en-US" sz="2400" dirty="0" err="1" smtClean="0"/>
              <a:t>HbsAg</a:t>
            </a:r>
            <a:r>
              <a:rPr lang="en-US" sz="2400" dirty="0" smtClean="0"/>
              <a:t>, </a:t>
            </a:r>
            <a:r>
              <a:rPr lang="en-US" sz="2400" dirty="0" err="1" smtClean="0"/>
              <a:t>Treponema</a:t>
            </a:r>
            <a:r>
              <a:rPr lang="el-GR" sz="2400" dirty="0" smtClean="0"/>
              <a:t>, </a:t>
            </a:r>
            <a:r>
              <a:rPr lang="en-US" sz="2400" dirty="0" smtClean="0"/>
              <a:t>CMV, Rubella)</a:t>
            </a:r>
            <a:endParaRPr lang="el-GR" sz="2400" dirty="0" smtClean="0"/>
          </a:p>
          <a:p>
            <a:r>
              <a:rPr lang="el-GR" sz="2800" dirty="0" smtClean="0"/>
              <a:t>Εξετάσεις για γεννητικά νοσήματα (κυστική </a:t>
            </a:r>
            <a:r>
              <a:rPr lang="el-GR" sz="2800" dirty="0" err="1" smtClean="0"/>
              <a:t>ίνωση</a:t>
            </a:r>
            <a:r>
              <a:rPr lang="el-GR" sz="2800" dirty="0" smtClean="0"/>
              <a:t>, μεσογειακή αναιμία).</a:t>
            </a:r>
          </a:p>
          <a:p>
            <a:endParaRPr lang="el-GR" sz="2800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Ποιες εξετάσεις θα πρέπει να προηγηθούν</a:t>
            </a:r>
            <a:r>
              <a:rPr lang="en-US" b="1" dirty="0" smtClean="0">
                <a:solidFill>
                  <a:srgbClr val="9B0000"/>
                </a:solidFill>
              </a:rPr>
              <a:t>;</a:t>
            </a:r>
            <a:r>
              <a:rPr lang="el-GR" b="1" dirty="0" smtClean="0">
                <a:solidFill>
                  <a:srgbClr val="9B0000"/>
                </a:solidFill>
              </a:rPr>
              <a:t> </a:t>
            </a:r>
            <a:r>
              <a:rPr lang="el-GR" dirty="0" smtClean="0">
                <a:solidFill>
                  <a:srgbClr val="9B0000"/>
                </a:solidFill>
              </a:rPr>
              <a:t>(2 από 2)</a:t>
            </a:r>
            <a:endParaRPr lang="el-GR" dirty="0">
              <a:solidFill>
                <a:srgbClr val="9B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n-US" sz="2800" dirty="0" smtClean="0"/>
              <a:t>Pap-test </a:t>
            </a:r>
            <a:r>
              <a:rPr lang="el-GR" sz="2800" dirty="0" smtClean="0"/>
              <a:t>και </a:t>
            </a:r>
            <a:r>
              <a:rPr lang="el-GR" sz="2800" dirty="0" err="1" smtClean="0"/>
              <a:t>μαστολογικός</a:t>
            </a:r>
            <a:r>
              <a:rPr lang="el-GR" sz="2800" dirty="0" smtClean="0"/>
              <a:t> έλεγχος (γυναίκες άνω των 35 ετών)</a:t>
            </a:r>
            <a:endParaRPr lang="el-GR" sz="2400" dirty="0" smtClean="0"/>
          </a:p>
          <a:p>
            <a:r>
              <a:rPr lang="el-GR" sz="2800" dirty="0" err="1" smtClean="0"/>
              <a:t>Ορμονολογικός</a:t>
            </a:r>
            <a:r>
              <a:rPr lang="el-GR" sz="2800" dirty="0" smtClean="0"/>
              <a:t> έλεγχος (γυναίκες)</a:t>
            </a:r>
          </a:p>
          <a:p>
            <a:pPr lvl="1"/>
            <a:r>
              <a:rPr lang="en-US" dirty="0" smtClean="0"/>
              <a:t>LH, FSH, PRL</a:t>
            </a:r>
            <a:endParaRPr lang="el-GR" dirty="0" smtClean="0"/>
          </a:p>
          <a:p>
            <a:r>
              <a:rPr lang="en-US" sz="2800" dirty="0" smtClean="0"/>
              <a:t>E</a:t>
            </a:r>
            <a:r>
              <a:rPr lang="el-GR" sz="2800" dirty="0" err="1" smtClean="0"/>
              <a:t>ξετάσεις</a:t>
            </a:r>
            <a:r>
              <a:rPr lang="el-GR" sz="2800" dirty="0" smtClean="0"/>
              <a:t> παραγόντων πήξης (γυναίκες με ιστορικό αποβολών)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TextBox"/>
          <p:cNvSpPr txBox="1"/>
          <p:nvPr/>
        </p:nvSpPr>
        <p:spPr>
          <a:xfrm>
            <a:off x="762000" y="1503363"/>
            <a:ext cx="83820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 smtClean="0">
                <a:latin typeface="+mj-lt"/>
              </a:rPr>
              <a:t>Απόφραξη </a:t>
            </a:r>
            <a:r>
              <a:rPr lang="el-GR" sz="2400" dirty="0">
                <a:latin typeface="+mj-lt"/>
              </a:rPr>
              <a:t>των σαλπίγγων μετά συνήθως από φλεγμονές και λοιμώξεις.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>
                <a:latin typeface="+mj-lt"/>
              </a:rPr>
              <a:t>Παθήσεις της μήτρας (ινομυώματα, </a:t>
            </a:r>
            <a:r>
              <a:rPr lang="el-GR" sz="2400" dirty="0" err="1">
                <a:latin typeface="+mj-lt"/>
              </a:rPr>
              <a:t>διθάλαμος</a:t>
            </a:r>
            <a:r>
              <a:rPr lang="el-GR" sz="2400" dirty="0">
                <a:latin typeface="+mj-lt"/>
              </a:rPr>
              <a:t> μήτρα).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>
                <a:latin typeface="+mj-lt"/>
              </a:rPr>
              <a:t>Προβλήματα στις ωοθήκες (σοβαρά προβλήματα ανωορρηξίας).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>
                <a:latin typeface="+mj-lt"/>
              </a:rPr>
              <a:t>Αφιλόξενο περιβάλλον του τραχήλου.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 err="1" smtClean="0">
                <a:latin typeface="+mj-lt"/>
              </a:rPr>
              <a:t>Ενδομητρίωση</a:t>
            </a:r>
            <a:r>
              <a:rPr lang="el-GR" sz="2400" dirty="0" smtClean="0">
                <a:latin typeface="+mj-lt"/>
              </a:rPr>
              <a:t>.</a:t>
            </a:r>
            <a:endParaRPr lang="en-US" sz="2400" dirty="0">
              <a:latin typeface="+mj-lt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>
                <a:latin typeface="+mj-lt"/>
              </a:rPr>
              <a:t>Πρόωση εμμηνόπαυση.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>
                <a:latin typeface="+mj-lt"/>
              </a:rPr>
              <a:t>Κληρονομικές παθήσεις.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>
                <a:latin typeface="+mj-lt"/>
              </a:rPr>
              <a:t>Ανοσολογικά αίτια.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>
                <a:latin typeface="+mj-lt"/>
              </a:rPr>
              <a:t>Μεγάλη ηλικία.</a:t>
            </a: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467544" y="188640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Σε ποιες περιπτώσεις ενδείκνυται</a:t>
            </a:r>
            <a:r>
              <a:rPr kumimoji="0" lang="el-GR" sz="4400" b="1" i="0" u="none" strike="noStrike" kern="1200" cap="none" spc="0" normalizeH="0" noProof="0" dirty="0" smtClean="0">
                <a:ln>
                  <a:noFill/>
                </a:ln>
                <a:solidFill>
                  <a:srgbClr val="9B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l-GR" sz="4400" b="1" i="0" u="none" strike="noStrike" kern="1200" cap="none" spc="0" normalizeH="0" noProof="0" dirty="0" smtClean="0">
                <a:ln>
                  <a:noFill/>
                </a:ln>
                <a:solidFill>
                  <a:srgbClr val="9B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ΙΥΑ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rgbClr val="9B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l-GR" sz="4400" b="1" i="0" u="none" strike="noStrike" kern="1200" cap="none" spc="0" normalizeH="0" noProof="0" dirty="0" smtClean="0">
                <a:ln>
                  <a:noFill/>
                </a:ln>
                <a:solidFill>
                  <a:srgbClr val="9B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για την γυναίκα</a:t>
            </a:r>
            <a:endParaRPr kumimoji="0" lang="el-GR" sz="4400" b="1" i="0" u="none" strike="noStrike" kern="1200" cap="none" spc="0" normalizeH="0" baseline="0" noProof="0" dirty="0">
              <a:ln>
                <a:noFill/>
              </a:ln>
              <a:solidFill>
                <a:srgbClr val="9B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683568" y="1844824"/>
            <a:ext cx="7315200" cy="30008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 smtClean="0"/>
              <a:t>Σοβαρά </a:t>
            </a:r>
            <a:r>
              <a:rPr lang="el-GR" sz="2400" dirty="0"/>
              <a:t>προβλήματα σπέρματος</a:t>
            </a:r>
            <a:r>
              <a:rPr lang="en-US" sz="2400" dirty="0"/>
              <a:t> (</a:t>
            </a:r>
            <a:r>
              <a:rPr lang="el-GR" sz="2400" dirty="0"/>
              <a:t>μικρή κινητικότητα, συγκέντρωση και μορφολογία).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 err="1"/>
              <a:t>Αντισπερματικά</a:t>
            </a:r>
            <a:r>
              <a:rPr lang="el-GR" sz="2400" dirty="0"/>
              <a:t> αντισώματα.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 err="1"/>
              <a:t>Αζωοσπερμία</a:t>
            </a:r>
            <a:r>
              <a:rPr lang="en-US" sz="2400" dirty="0"/>
              <a:t>.</a:t>
            </a:r>
            <a:endParaRPr lang="el-GR" sz="2400" dirty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/>
              <a:t>Διαταραχές στύσης</a:t>
            </a:r>
            <a:r>
              <a:rPr lang="en-US" sz="2400" dirty="0" smtClean="0"/>
              <a:t>.</a:t>
            </a:r>
            <a:endParaRPr lang="el-GR" sz="2400" dirty="0" smtClean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l-GR" sz="2400" dirty="0" err="1" smtClean="0"/>
              <a:t>Ορμονολογικές</a:t>
            </a:r>
            <a:r>
              <a:rPr lang="el-GR" sz="2400" dirty="0" smtClean="0"/>
              <a:t> διαταραχές.</a:t>
            </a:r>
            <a:endParaRPr lang="el-GR" sz="2400" dirty="0"/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endParaRPr lang="el-GR" dirty="0">
              <a:latin typeface="Arial" charset="0"/>
            </a:endParaRPr>
          </a:p>
          <a:p>
            <a:pPr marL="342900" indent="-342900">
              <a:buFontTx/>
              <a:buAutoNum type="arabicPeriod"/>
              <a:defRPr/>
            </a:pPr>
            <a:endParaRPr lang="el-GR" dirty="0">
              <a:latin typeface="Aria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539552" y="260648"/>
            <a:ext cx="8229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sz="4000" b="1" dirty="0">
                <a:solidFill>
                  <a:srgbClr val="9B0000"/>
                </a:solidFill>
              </a:rPr>
              <a:t>Σε ποιες περιπτώσεις ενδείκνυνται </a:t>
            </a:r>
            <a:r>
              <a:rPr lang="el-GR" sz="4000" b="1" dirty="0" smtClean="0">
                <a:solidFill>
                  <a:srgbClr val="9B0000"/>
                </a:solidFill>
              </a:rPr>
              <a:t>ΙΥΑ</a:t>
            </a:r>
            <a:r>
              <a:rPr lang="en-US" sz="4000" b="1" dirty="0" smtClean="0">
                <a:solidFill>
                  <a:srgbClr val="9B0000"/>
                </a:solidFill>
              </a:rPr>
              <a:t> </a:t>
            </a:r>
            <a:r>
              <a:rPr lang="el-GR" sz="4000" b="1" dirty="0" smtClean="0">
                <a:solidFill>
                  <a:srgbClr val="9B0000"/>
                </a:solidFill>
              </a:rPr>
              <a:t>για τον άνδρα</a:t>
            </a:r>
            <a:endParaRPr lang="el-GR" sz="4000" b="1" dirty="0">
              <a:solidFill>
                <a:srgbClr val="9B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9B0000"/>
                </a:solidFill>
              </a:rPr>
              <a:t>Έλεγχος παραγόντων πήξης στην γυναίκα</a:t>
            </a:r>
            <a:endParaRPr lang="el-GR" b="1" dirty="0">
              <a:solidFill>
                <a:srgbClr val="9B0000"/>
              </a:solidFill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683568" y="1700808"/>
            <a:ext cx="7992888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sz="2400" dirty="0" smtClean="0"/>
              <a:t>Η έλλειψη παραγόντων πήξης, μπορεί να προκαλέσει θρομβώσεις που θα θανατώσουν το έμβρυο.</a:t>
            </a:r>
          </a:p>
          <a:p>
            <a:pPr>
              <a:spcAft>
                <a:spcPts val="600"/>
              </a:spcAft>
            </a:pPr>
            <a:r>
              <a:rPr lang="el-GR" sz="2400" dirty="0" smtClean="0"/>
              <a:t>Για </a:t>
            </a:r>
            <a:r>
              <a:rPr lang="el-GR" sz="2400" dirty="0" smtClean="0"/>
              <a:t>τον λόγο αυτό αν υπάρχουν πολλές αποβολές και αποτυχημένες προσπάθειες </a:t>
            </a:r>
            <a:r>
              <a:rPr lang="en-US" sz="2400" dirty="0" smtClean="0"/>
              <a:t>IVF </a:t>
            </a:r>
            <a:r>
              <a:rPr lang="el-GR" sz="2400" dirty="0" smtClean="0"/>
              <a:t>συνιστάται </a:t>
            </a:r>
            <a:r>
              <a:rPr lang="el-GR" sz="2400" dirty="0" err="1" smtClean="0"/>
              <a:t>πηκτολογικός</a:t>
            </a:r>
            <a:r>
              <a:rPr lang="el-GR" sz="2400" dirty="0" smtClean="0"/>
              <a:t> έλεγχος.</a:t>
            </a:r>
          </a:p>
          <a:p>
            <a:pPr>
              <a:spcAft>
                <a:spcPts val="600"/>
              </a:spcAft>
            </a:pPr>
            <a:r>
              <a:rPr lang="el-GR" sz="2400" dirty="0" smtClean="0"/>
              <a:t>Αν </a:t>
            </a:r>
            <a:r>
              <a:rPr lang="el-GR" sz="2400" dirty="0" smtClean="0"/>
              <a:t>υπάρχει έλλειψη κάποιου παράγοντα πήξης χορηγείται από την αρχή της διαδικασίας της </a:t>
            </a:r>
            <a:r>
              <a:rPr lang="en-US" sz="2400" dirty="0" smtClean="0"/>
              <a:t>IVF </a:t>
            </a:r>
            <a:r>
              <a:rPr lang="el-GR" sz="2400" dirty="0" smtClean="0"/>
              <a:t>και </a:t>
            </a:r>
            <a:r>
              <a:rPr lang="el-GR" sz="2400" dirty="0" err="1" smtClean="0"/>
              <a:t>καθ’όλη</a:t>
            </a:r>
            <a:r>
              <a:rPr lang="el-GR" sz="2400" dirty="0" smtClean="0"/>
              <a:t> </a:t>
            </a:r>
            <a:r>
              <a:rPr lang="el-GR" sz="2400" dirty="0" smtClean="0"/>
              <a:t>την διάρκεια της εγκυμοσύνης </a:t>
            </a:r>
            <a:r>
              <a:rPr lang="el-GR" sz="2400" b="1" dirty="0" smtClean="0">
                <a:solidFill>
                  <a:srgbClr val="9B0000"/>
                </a:solidFill>
              </a:rPr>
              <a:t>αντιπηκτική αγωγή</a:t>
            </a:r>
            <a:r>
              <a:rPr lang="el-GR" sz="2400" dirty="0" smtClean="0"/>
              <a:t>.</a:t>
            </a:r>
            <a:endParaRPr lang="el-GR" sz="24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περιεχομένου"/>
          <p:cNvSpPr txBox="1">
            <a:spLocks/>
          </p:cNvSpPr>
          <p:nvPr/>
        </p:nvSpPr>
        <p:spPr>
          <a:xfrm>
            <a:off x="1619672" y="2420888"/>
            <a:ext cx="5832648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4000" b="1" noProof="0" dirty="0" smtClean="0">
                <a:solidFill>
                  <a:srgbClr val="9B0000"/>
                </a:solidFill>
                <a:latin typeface="+mn-lt"/>
              </a:rPr>
              <a:t>Η </a:t>
            </a:r>
            <a:r>
              <a:rPr lang="el-GR" sz="4000" b="1" noProof="0" dirty="0" err="1" smtClean="0">
                <a:solidFill>
                  <a:srgbClr val="9B0000"/>
                </a:solidFill>
                <a:latin typeface="+mn-lt"/>
              </a:rPr>
              <a:t>ορμοδιέγερση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rgbClr val="9B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E691-1FE8-4C6D-AF6F-66F93EB81612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1826</Words>
  <Application>Microsoft Office PowerPoint</Application>
  <PresentationFormat>Προβολή στην οθόνη (4:3)</PresentationFormat>
  <Paragraphs>187</Paragraphs>
  <Slides>35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36" baseType="lpstr">
      <vt:lpstr>Θέμα του Office</vt:lpstr>
      <vt:lpstr>       Θεωρία Μεθόδων Υποβοηθούμενης Αναπαραγωγής</vt:lpstr>
      <vt:lpstr>Διαφάνεια 2</vt:lpstr>
      <vt:lpstr>To ζευγάρι θα πρέπει να πάρει την δύσκολη απόφαση …</vt:lpstr>
      <vt:lpstr>Ποιες εξετάσεις θα πρέπει να προηγηθούν; (1 από 2)</vt:lpstr>
      <vt:lpstr>Ποιες εξετάσεις θα πρέπει να προηγηθούν; (2 από 2)</vt:lpstr>
      <vt:lpstr>Διαφάνεια 6</vt:lpstr>
      <vt:lpstr>Διαφάνεια 7</vt:lpstr>
      <vt:lpstr>Έλεγχος παραγόντων πήξης στην γυναίκα</vt:lpstr>
      <vt:lpstr>Διαφάνεια 9</vt:lpstr>
      <vt:lpstr>Η ορμονική διέγερση</vt:lpstr>
      <vt:lpstr>Τα φάρμακα της ορμονικής διέγερσης</vt:lpstr>
      <vt:lpstr>Η δράση της GnRH και η ρύθμιση του χρόνου ωοληψίας </vt:lpstr>
      <vt:lpstr>Η δράση της GnRH, οι συναγωνιστές της GnRH</vt:lpstr>
      <vt:lpstr>Η δράση της GnRH, οι ανταγωνιστές της GnRH</vt:lpstr>
      <vt:lpstr>Η δράση της GnRH, τα ανάλογα της GnRH</vt:lpstr>
      <vt:lpstr>Εμπορικά ονόματα GnRH</vt:lpstr>
      <vt:lpstr>Η χορήγηση της GnRH</vt:lpstr>
      <vt:lpstr>Η δράση των LH, FSH</vt:lpstr>
      <vt:lpstr>Εμπορικά ονόματα γοναδοτροπινών</vt:lpstr>
      <vt:lpstr>Η δράση της hCG</vt:lpstr>
      <vt:lpstr>Εμπορικά ονόματα hCG</vt:lpstr>
      <vt:lpstr>Η δράση της PRG</vt:lpstr>
      <vt:lpstr>Γιατί είναι χρήσιμη η χορήγηση ορμονών</vt:lpstr>
      <vt:lpstr>Διαφάνεια 24</vt:lpstr>
      <vt:lpstr>Τα πρωτόκολλα χορήγησης των φαρμάκων ορμονικής διέγερσης</vt:lpstr>
      <vt:lpstr>Το μακρύ πρωτόκολλο (1 από 2)</vt:lpstr>
      <vt:lpstr>Το μακρύ πρωτόκολλο (2 από 2)</vt:lpstr>
      <vt:lpstr>Το βραχύ πρωτόκολλο</vt:lpstr>
      <vt:lpstr>Το πρωτόκολλο ανταγωνιστών</vt:lpstr>
      <vt:lpstr>Η ορμονική διέγερση έχει παρενέργειες;</vt:lpstr>
      <vt:lpstr>Διαφάνεια 31</vt:lpstr>
      <vt:lpstr>O φυσικός κύκλος</vt:lpstr>
      <vt:lpstr>Πότε επιλέγεται ο φυσικός κύκλος</vt:lpstr>
      <vt:lpstr>Τα φάρμακα του φυσικού κύκλου</vt:lpstr>
      <vt:lpstr>Τέλος ενότητας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Θεωρία Τεχνολογίας Ανθρώπινης Αναπαραγωγής</dc:title>
  <dc:creator>Πέτρος Καρκαλούσος</dc:creator>
  <cp:lastModifiedBy>Πέτρος Καρκαλούσος</cp:lastModifiedBy>
  <cp:revision>18</cp:revision>
  <dcterms:created xsi:type="dcterms:W3CDTF">2016-08-15T17:57:43Z</dcterms:created>
  <dcterms:modified xsi:type="dcterms:W3CDTF">2018-01-06T18:01:18Z</dcterms:modified>
</cp:coreProperties>
</file>