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3" r:id="rId3"/>
    <p:sldId id="275" r:id="rId4"/>
    <p:sldId id="259" r:id="rId5"/>
    <p:sldId id="266" r:id="rId6"/>
    <p:sldId id="258" r:id="rId7"/>
    <p:sldId id="260" r:id="rId8"/>
    <p:sldId id="267" r:id="rId9"/>
    <p:sldId id="270" r:id="rId10"/>
    <p:sldId id="268" r:id="rId11"/>
    <p:sldId id="271" r:id="rId12"/>
    <p:sldId id="269" r:id="rId13"/>
    <p:sldId id="272" r:id="rId14"/>
    <p:sldId id="288" r:id="rId15"/>
    <p:sldId id="276" r:id="rId16"/>
    <p:sldId id="277" r:id="rId17"/>
    <p:sldId id="283" r:id="rId18"/>
    <p:sldId id="278" r:id="rId19"/>
    <p:sldId id="279" r:id="rId20"/>
    <p:sldId id="264" r:id="rId21"/>
    <p:sldId id="289" r:id="rId22"/>
    <p:sldId id="290" r:id="rId23"/>
    <p:sldId id="273" r:id="rId24"/>
    <p:sldId id="265" r:id="rId25"/>
    <p:sldId id="262" r:id="rId26"/>
    <p:sldId id="296" r:id="rId27"/>
    <p:sldId id="285" r:id="rId28"/>
    <p:sldId id="274" r:id="rId29"/>
    <p:sldId id="284" r:id="rId30"/>
    <p:sldId id="291" r:id="rId31"/>
    <p:sldId id="294" r:id="rId32"/>
    <p:sldId id="281" r:id="rId33"/>
    <p:sldId id="295" r:id="rId34"/>
    <p:sldId id="29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98CF-1399-4687-8D9E-73144D20B7B4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7F22-AA27-49D9-8B2D-5F1633C06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0zM5QVDW7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0zM5QVDW7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Ut1A-GuK5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EgOF_WKKk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lifeglobalgroup.com/Pump_Dual.s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vq2vpscrf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xlL2imR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VbUeKs_k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UdG601SS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  Θεωρία 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Μέθοδοι Υποβοηθούμενης Αναπαραγωγής</a:t>
            </a:r>
            <a:endParaRPr lang="el-G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6863" cy="214022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smtClean="0">
                <a:solidFill>
                  <a:schemeClr val="tx1"/>
                </a:solidFill>
              </a:rPr>
              <a:t>9: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H </a:t>
            </a:r>
            <a:r>
              <a:rPr lang="el-GR" b="1" dirty="0" smtClean="0">
                <a:solidFill>
                  <a:schemeClr val="tx1"/>
                </a:solidFill>
              </a:rPr>
              <a:t>λήψη των γενετικών κυττάρων, </a:t>
            </a:r>
            <a:r>
              <a:rPr lang="el-GR" b="1" dirty="0" err="1" smtClean="0">
                <a:solidFill>
                  <a:schemeClr val="tx1"/>
                </a:solidFill>
              </a:rPr>
              <a:t>ωοληψία</a:t>
            </a:r>
            <a:r>
              <a:rPr lang="el-GR" b="1" dirty="0" smtClean="0">
                <a:solidFill>
                  <a:schemeClr val="tx1"/>
                </a:solidFill>
              </a:rPr>
              <a:t>, </a:t>
            </a:r>
            <a:r>
              <a:rPr lang="el-GR" b="1" dirty="0" err="1" smtClean="0">
                <a:solidFill>
                  <a:schemeClr val="tx1"/>
                </a:solidFill>
              </a:rPr>
              <a:t>σπερμοληψία</a:t>
            </a:r>
            <a:endParaRPr lang="el-GR" sz="2400" b="1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>
                <a:solidFill>
                  <a:schemeClr val="tx1"/>
                </a:solidFill>
              </a:rPr>
              <a:t>Καρκαλούσος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Επίκουρος καθηγητής κλινικής χημείας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4726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5661248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δράση των φαρμάκων, </a:t>
            </a:r>
            <a:r>
              <a:rPr lang="en-US" sz="4000" b="1" dirty="0" smtClean="0">
                <a:solidFill>
                  <a:srgbClr val="9B0000"/>
                </a:solidFill>
              </a:rPr>
              <a:t>LH, FSH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χορήγηση της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ξεκινά στην αρχή του κύκλου (2η ημέρα) ή στο τέλος του (21η ημέρα) του προηγούμενου κύκλου. </a:t>
            </a:r>
          </a:p>
          <a:p>
            <a:pPr marL="0" indent="0">
              <a:buNone/>
            </a:pPr>
            <a:r>
              <a:rPr lang="el-GR" sz="2400" dirty="0" smtClean="0"/>
              <a:t>Η χορήγηση της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αναστέλλει την παραγωγή </a:t>
            </a:r>
            <a:r>
              <a:rPr lang="en-US" sz="2400" dirty="0" smtClean="0"/>
              <a:t>LH, FSH </a:t>
            </a:r>
            <a:r>
              <a:rPr lang="el-GR" sz="2400" dirty="0" smtClean="0"/>
              <a:t>από την υπόφυση και κατά συνέπεια την φυσιολογική ωρίμανση 1 ή  2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Η καταστολή της παραγωγής </a:t>
            </a:r>
            <a:r>
              <a:rPr lang="en-US" sz="2400" dirty="0" smtClean="0"/>
              <a:t>LH, FSH, </a:t>
            </a:r>
            <a:r>
              <a:rPr lang="el-GR" sz="2400" dirty="0" smtClean="0"/>
              <a:t>συνήθως ελέγχεται με εξετάσεις αίματος. </a:t>
            </a:r>
          </a:p>
          <a:p>
            <a:pPr marL="0" indent="0">
              <a:buNone/>
            </a:pPr>
            <a:r>
              <a:rPr lang="el-GR" sz="2400" b="1" dirty="0" smtClean="0"/>
              <a:t>Όταν βεβαιωθεί η καταστολή χορηγούνται </a:t>
            </a:r>
            <a:r>
              <a:rPr lang="el-GR" sz="2400" b="1" dirty="0" err="1" smtClean="0"/>
              <a:t>γοναδοτροπίνες</a:t>
            </a:r>
            <a:r>
              <a:rPr lang="el-GR" sz="2400" b="1" dirty="0" smtClean="0"/>
              <a:t> </a:t>
            </a:r>
            <a:r>
              <a:rPr lang="en-US" sz="2400" dirty="0" smtClean="0"/>
              <a:t>LH, FSH </a:t>
            </a:r>
            <a:r>
              <a:rPr lang="el-GR" sz="2400" dirty="0" smtClean="0"/>
              <a:t>είτε «φυσικές» είτε συνθετικά «</a:t>
            </a:r>
            <a:r>
              <a:rPr lang="el-GR" sz="2400" dirty="0" err="1" smtClean="0"/>
              <a:t>ανασυνδιασμένες</a:t>
            </a:r>
            <a:r>
              <a:rPr lang="el-GR" sz="2400" dirty="0" smtClean="0"/>
              <a:t>». Η χορήγηση των </a:t>
            </a:r>
            <a:r>
              <a:rPr lang="en-US" sz="2400" dirty="0" smtClean="0"/>
              <a:t>LH, FSH </a:t>
            </a:r>
            <a:r>
              <a:rPr lang="el-GR" sz="2400" dirty="0" smtClean="0"/>
              <a:t>γίνεται παράλληλα με την χορήγηση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αναλόγων. </a:t>
            </a:r>
            <a:endParaRPr lang="el-G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Εμπορικά ονόματα </a:t>
            </a:r>
            <a:r>
              <a:rPr lang="el-GR" b="1" dirty="0" err="1" smtClean="0">
                <a:solidFill>
                  <a:srgbClr val="9B0000"/>
                </a:solidFill>
              </a:rPr>
              <a:t>γοναδοτροπινών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Μέχρι την δεκαετία του 90 κυκλοφορούσαν μόνο σκευάσματα από φυσικές </a:t>
            </a:r>
            <a:r>
              <a:rPr lang="el-GR" sz="2400" dirty="0" err="1" smtClean="0"/>
              <a:t>γοναδοτροπίνες</a:t>
            </a:r>
            <a:r>
              <a:rPr lang="el-GR" sz="2400" dirty="0" smtClean="0"/>
              <a:t>, όπως τα σύγχρονα</a:t>
            </a:r>
            <a:r>
              <a:rPr lang="en-US" sz="2400" dirty="0" smtClean="0"/>
              <a:t> </a:t>
            </a:r>
            <a:r>
              <a:rPr lang="en-US" sz="2400" dirty="0" err="1" smtClean="0"/>
              <a:t>Altermon</a:t>
            </a:r>
            <a:r>
              <a:rPr lang="en-US" sz="2400" dirty="0" smtClean="0"/>
              <a:t> (FSH), </a:t>
            </a:r>
            <a:r>
              <a:rPr lang="en-US" sz="2400" dirty="0" err="1" smtClean="0"/>
              <a:t>Metrodin</a:t>
            </a:r>
            <a:r>
              <a:rPr lang="en-US" sz="2400" dirty="0" smtClean="0"/>
              <a:t>-HP (FSH), </a:t>
            </a:r>
            <a:r>
              <a:rPr lang="en-US" sz="2400" dirty="0" err="1" smtClean="0"/>
              <a:t>Menogon</a:t>
            </a:r>
            <a:r>
              <a:rPr lang="en-US" sz="2400" dirty="0" smtClean="0"/>
              <a:t> (FSH, LH) </a:t>
            </a:r>
            <a:r>
              <a:rPr lang="el-GR" sz="2400" dirty="0" smtClean="0"/>
              <a:t>τα οποία παράγονται από ούρα γυναικών με εμμηνόπαυση. 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Σήμερα κυκλοφορούν και </a:t>
            </a:r>
            <a:r>
              <a:rPr lang="el-GR" sz="2400" b="1" dirty="0" smtClean="0"/>
              <a:t>γενετικά </a:t>
            </a:r>
            <a:r>
              <a:rPr lang="el-GR" sz="2400" b="1" dirty="0" err="1" smtClean="0"/>
              <a:t>ανασυνδιασμένες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γοναδοτροπίνες</a:t>
            </a:r>
            <a:r>
              <a:rPr lang="el-GR" sz="2400" dirty="0" smtClean="0"/>
              <a:t>.</a:t>
            </a:r>
          </a:p>
          <a:p>
            <a:r>
              <a:rPr lang="en-US" sz="2400" dirty="0" smtClean="0"/>
              <a:t>FSH: </a:t>
            </a:r>
            <a:r>
              <a:rPr lang="en-US" sz="2400" dirty="0" err="1" smtClean="0"/>
              <a:t>Puregon</a:t>
            </a:r>
            <a:r>
              <a:rPr lang="en-US" sz="2400" dirty="0" smtClean="0"/>
              <a:t>,  </a:t>
            </a:r>
            <a:r>
              <a:rPr lang="en-US" sz="2400" dirty="0" err="1" smtClean="0"/>
              <a:t>Gonal</a:t>
            </a:r>
            <a:r>
              <a:rPr lang="en-US" sz="2400" dirty="0" smtClean="0"/>
              <a:t>-F.</a:t>
            </a:r>
          </a:p>
          <a:p>
            <a:r>
              <a:rPr lang="en-US" sz="2400" dirty="0" smtClean="0"/>
              <a:t>LH: </a:t>
            </a:r>
            <a:r>
              <a:rPr lang="en-US" sz="2400" dirty="0" err="1" smtClean="0"/>
              <a:t>Luveris</a:t>
            </a:r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Χορηγούνται με υποδόρια ένεση, συνήθως με ειδική πένα.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3 - Διάγραμμα ροής: Λογικό &quot;Ή&quot;">
            <a:hlinkClick r:id="rId2"/>
          </p:cNvPr>
          <p:cNvSpPr/>
          <p:nvPr/>
        </p:nvSpPr>
        <p:spPr>
          <a:xfrm>
            <a:off x="2339752" y="5805264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403648" y="594928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Η</a:t>
            </a:r>
            <a:r>
              <a:rPr lang="en-US" sz="1400" dirty="0" smtClean="0"/>
              <a:t> </a:t>
            </a:r>
            <a:r>
              <a:rPr lang="el-GR" sz="1400" dirty="0" smtClean="0"/>
              <a:t>λήψη </a:t>
            </a:r>
            <a:r>
              <a:rPr lang="en-US" sz="1400" dirty="0" err="1" smtClean="0"/>
              <a:t>Puregon</a:t>
            </a:r>
            <a:r>
              <a:rPr lang="en-US" sz="1400" dirty="0" smtClean="0"/>
              <a:t> </a:t>
            </a:r>
            <a:r>
              <a:rPr lang="el-GR" sz="1400" dirty="0" smtClean="0"/>
              <a:t>από το </a:t>
            </a:r>
            <a:r>
              <a:rPr lang="en-US" sz="1400" dirty="0" err="1" smtClean="0"/>
              <a:t>embyo</a:t>
            </a:r>
            <a:r>
              <a:rPr lang="en-US" sz="1400" dirty="0" smtClean="0"/>
              <a:t> medical center</a:t>
            </a:r>
            <a:endParaRPr lang="el-GR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δράση των φαρμάκων, </a:t>
            </a:r>
            <a:r>
              <a:rPr lang="en-US" sz="4000" b="1" dirty="0" err="1" smtClean="0">
                <a:solidFill>
                  <a:srgbClr val="9B0000"/>
                </a:solidFill>
              </a:rPr>
              <a:t>hCG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n-US" sz="2400" dirty="0" err="1" smtClean="0"/>
              <a:t>hCG</a:t>
            </a:r>
            <a:r>
              <a:rPr lang="en-US" sz="2400" dirty="0" smtClean="0"/>
              <a:t> </a:t>
            </a:r>
            <a:r>
              <a:rPr lang="el-GR" sz="2400" dirty="0" smtClean="0"/>
              <a:t>είναι η ορμόνη που εκκρίνεται από τον πλακούντα όταν έχει επιτευχθεί η εγκυμοσύνη. </a:t>
            </a:r>
          </a:p>
          <a:p>
            <a:pPr marL="0" indent="0">
              <a:buNone/>
            </a:pPr>
            <a:r>
              <a:rPr lang="el-GR" sz="2400" dirty="0" smtClean="0"/>
              <a:t>Χορηγείται όμως και ως φάρμακο επειδή η α-αλυσίδα της είναι κοινή με την </a:t>
            </a:r>
            <a:r>
              <a:rPr lang="en-US" sz="2400" dirty="0" smtClean="0"/>
              <a:t>LH </a:t>
            </a:r>
            <a:r>
              <a:rPr lang="el-GR" sz="2400" dirty="0" smtClean="0"/>
              <a:t>και έτσι την μιμείται και προκαλεί, σε μεγάλες δόσεις, την </a:t>
            </a:r>
            <a:r>
              <a:rPr lang="el-GR" sz="2400" dirty="0" err="1" smtClean="0"/>
              <a:t>ωοθηλακιορρηξία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Η χορήγησή της γίνεται </a:t>
            </a:r>
            <a:r>
              <a:rPr lang="el-GR" sz="2400" b="1" dirty="0" smtClean="0"/>
              <a:t>36 ώρες πριν την </a:t>
            </a:r>
            <a:r>
              <a:rPr lang="el-GR" sz="2400" b="1" dirty="0" err="1" smtClean="0"/>
              <a:t>ωοθηλακιορρηξία</a:t>
            </a:r>
            <a:r>
              <a:rPr lang="el-GR" sz="2400" dirty="0" smtClean="0"/>
              <a:t>. Η ακριβή ώρα της χορήγησή της αποφασίζεται από τον γυναικολόγο ο οποίος κατά με διαδοχικές εξετάσεις υπερήχου παρακολουθεί την ωρίμανση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Εμπορικά ονόματα </a:t>
            </a:r>
            <a:r>
              <a:rPr lang="en-US" sz="4000" b="1" dirty="0" err="1" smtClean="0">
                <a:solidFill>
                  <a:srgbClr val="9B0000"/>
                </a:solidFill>
              </a:rPr>
              <a:t>hCG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254888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Pregnyl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err="1" smtClean="0"/>
              <a:t>Profasi</a:t>
            </a:r>
            <a:r>
              <a:rPr lang="el-GR" sz="2400" dirty="0" smtClean="0"/>
              <a:t>. Παρασκευάζονται από ούρα εγκύων γυναικών. Χορηγούνται </a:t>
            </a:r>
            <a:r>
              <a:rPr lang="el-GR" sz="2400" smtClean="0"/>
              <a:t>με ενδομυϊκή </a:t>
            </a:r>
            <a:r>
              <a:rPr lang="el-GR" sz="2400" dirty="0" smtClean="0"/>
              <a:t>ένεση.</a:t>
            </a:r>
          </a:p>
          <a:p>
            <a:r>
              <a:rPr lang="el-GR" sz="2400" dirty="0" smtClean="0"/>
              <a:t>Ο</a:t>
            </a:r>
            <a:r>
              <a:rPr lang="en-US" sz="2400" dirty="0" err="1" smtClean="0"/>
              <a:t>vitrelle</a:t>
            </a:r>
            <a:r>
              <a:rPr lang="en-US" sz="2400" dirty="0" smtClean="0"/>
              <a:t>. </a:t>
            </a:r>
            <a:r>
              <a:rPr lang="el-GR" sz="2400" dirty="0" smtClean="0"/>
              <a:t>Πρόκειται για </a:t>
            </a:r>
            <a:r>
              <a:rPr lang="el-GR" sz="2400" dirty="0" err="1" smtClean="0"/>
              <a:t>ανασυνδιασμένη</a:t>
            </a:r>
            <a:r>
              <a:rPr lang="el-GR" sz="2400" dirty="0" smtClean="0"/>
              <a:t> </a:t>
            </a:r>
            <a:r>
              <a:rPr lang="en-US" sz="2400" dirty="0" smtClean="0"/>
              <a:t>r-</a:t>
            </a:r>
            <a:r>
              <a:rPr lang="en-US" sz="2400" dirty="0" err="1" smtClean="0"/>
              <a:t>hCG</a:t>
            </a:r>
            <a:r>
              <a:rPr lang="el-GR" sz="2400" dirty="0" smtClean="0"/>
              <a:t>. Λόγω της χημικής της καθαρότητας χορηγείται με υποδόρια ένεση.</a:t>
            </a:r>
            <a:endParaRPr lang="el-GR" sz="2400" dirty="0"/>
          </a:p>
        </p:txBody>
      </p:sp>
      <p:sp>
        <p:nvSpPr>
          <p:cNvPr id="4" name="3 - Διάγραμμα ροής: Λογικό &quot;Ή&quot;">
            <a:hlinkClick r:id="rId2"/>
          </p:cNvPr>
          <p:cNvSpPr/>
          <p:nvPr/>
        </p:nvSpPr>
        <p:spPr>
          <a:xfrm>
            <a:off x="2771800" y="5805264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331640" y="6021288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Η λήψη </a:t>
            </a:r>
            <a:r>
              <a:rPr lang="en-US" sz="1400" dirty="0" err="1" smtClean="0"/>
              <a:t>hCG</a:t>
            </a:r>
            <a:r>
              <a:rPr lang="en-US" sz="1400" dirty="0" smtClean="0"/>
              <a:t>, Amanda </a:t>
            </a:r>
            <a:r>
              <a:rPr lang="en-US" sz="1400" dirty="0" err="1" smtClean="0"/>
              <a:t>Grayce</a:t>
            </a:r>
            <a:r>
              <a:rPr lang="en-US" sz="1400" dirty="0" smtClean="0"/>
              <a:t>  </a:t>
            </a:r>
            <a:endParaRPr lang="el-GR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δράση των φαρμάκων, </a:t>
            </a:r>
            <a:r>
              <a:rPr lang="en-US" sz="4000" b="1" dirty="0" smtClean="0">
                <a:solidFill>
                  <a:srgbClr val="9B0000"/>
                </a:solidFill>
              </a:rPr>
              <a:t>PRG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 smtClean="0"/>
              <a:t>Xρησιμοποιείται</a:t>
            </a:r>
            <a:r>
              <a:rPr lang="el-GR" sz="2400" dirty="0" smtClean="0"/>
              <a:t> συνήθως </a:t>
            </a:r>
            <a:r>
              <a:rPr lang="el-GR" sz="2400" b="1" dirty="0" smtClean="0"/>
              <a:t>μετά την </a:t>
            </a:r>
            <a:r>
              <a:rPr lang="el-GR" sz="2400" b="1" dirty="0" err="1" smtClean="0"/>
              <a:t>εμβρυομεταφορά</a:t>
            </a:r>
            <a:r>
              <a:rPr lang="el-GR" sz="2400" b="1" dirty="0" smtClean="0"/>
              <a:t> </a:t>
            </a:r>
            <a:r>
              <a:rPr lang="el-GR" sz="2400" dirty="0" smtClean="0"/>
              <a:t>για να υποστηριχθεί ορμονικά η </a:t>
            </a:r>
            <a:r>
              <a:rPr lang="el-GR" sz="2400" dirty="0" err="1" smtClean="0"/>
              <a:t>ωχρινική</a:t>
            </a:r>
            <a:r>
              <a:rPr lang="el-GR" sz="2400" dirty="0" smtClean="0"/>
              <a:t> φάση και υποστηριχθεί το ενδομήτριο που θα υποδεχθεί το έμβρυο. </a:t>
            </a:r>
          </a:p>
          <a:p>
            <a:pPr marL="0" indent="0">
              <a:buNone/>
            </a:pPr>
            <a:r>
              <a:rPr lang="el-GR" sz="2400" dirty="0" smtClean="0"/>
              <a:t>Κυκλοφορεί είτε σε μορφή κολπικής κρέμας (</a:t>
            </a:r>
            <a:r>
              <a:rPr lang="el-GR" sz="2400" dirty="0" err="1" smtClean="0"/>
              <a:t>Crinone</a:t>
            </a:r>
            <a:r>
              <a:rPr lang="el-GR" sz="2400" dirty="0" smtClean="0"/>
              <a:t>), είτε σε χάπια (</a:t>
            </a:r>
            <a:r>
              <a:rPr lang="el-GR" sz="2400" dirty="0" err="1" smtClean="0"/>
              <a:t>Utrogestan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πρωτόκολλα χορήγησης των φαρμάκων ορμονικής διέγερσης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Μακρύ πρωτόκολλο (είναι το πρώτο που εφαρμόζεται)</a:t>
            </a:r>
          </a:p>
          <a:p>
            <a:r>
              <a:rPr lang="el-GR" sz="2400" dirty="0" smtClean="0"/>
              <a:t>Βραχύ πρωτόκολλο</a:t>
            </a:r>
          </a:p>
          <a:p>
            <a:r>
              <a:rPr lang="el-GR" sz="2400" dirty="0" smtClean="0"/>
              <a:t>Πρωτόκολλο ανταγωνιστών</a:t>
            </a:r>
            <a:endParaRPr lang="el-GR" sz="24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67544" y="306896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Πρωτόκολλα εάν δεν υπάρξει απόκριση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των ωοθηκών στην διέγερση τους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39552" y="436510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Φυσικός κύκλος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Δανεικά ωάρια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Το μακρύ πρωτόκολλο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Ξεκινά την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ή 21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ημέρα του κύκλου με την χορήγηση </a:t>
            </a:r>
            <a:r>
              <a:rPr lang="el-GR" sz="2400" dirty="0" err="1" smtClean="0"/>
              <a:t>GnRH</a:t>
            </a:r>
            <a:r>
              <a:rPr lang="el-GR" sz="2400" dirty="0" smtClean="0"/>
              <a:t> αναλόγων επί 10-14 ημέρες τα οποία καταστέλλουν τις </a:t>
            </a:r>
            <a:r>
              <a:rPr lang="el-GR" sz="2400" dirty="0" smtClean="0">
                <a:latin typeface="+mj-lt"/>
              </a:rPr>
              <a:t>ωοθήκες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Μόλις έρθει η περίοδος μετρώνται τα </a:t>
            </a:r>
            <a:r>
              <a:rPr lang="en-US" sz="2400" dirty="0" smtClean="0"/>
              <a:t>LH, FSH </a:t>
            </a:r>
            <a:r>
              <a:rPr lang="el-GR" sz="2400" dirty="0" smtClean="0"/>
              <a:t>για να ελεγχθεί η καταστολή των ορμονών αυτών.</a:t>
            </a:r>
          </a:p>
          <a:p>
            <a:r>
              <a:rPr lang="el-GR" sz="2400" dirty="0" smtClean="0"/>
              <a:t>Εφόσον η ανάπτυξη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 έχει κατασταλεί αρχίζει η χορήγηση των ορμονών </a:t>
            </a:r>
            <a:r>
              <a:rPr lang="en-US" sz="2400" dirty="0" smtClean="0"/>
              <a:t>LH, FSH </a:t>
            </a:r>
            <a:r>
              <a:rPr lang="el-GR" sz="2400" dirty="0" smtClean="0"/>
              <a:t>παράλληλα με την χορήγηση </a:t>
            </a:r>
            <a:r>
              <a:rPr lang="en-US" sz="2400" dirty="0" err="1" smtClean="0"/>
              <a:t>GnRH</a:t>
            </a:r>
            <a:r>
              <a:rPr lang="en-US" sz="2400" dirty="0" smtClean="0"/>
              <a:t>. </a:t>
            </a:r>
            <a:r>
              <a:rPr lang="el-GR" sz="2400" dirty="0" smtClean="0"/>
              <a:t>Έτσι αρχίζει η ανάπτυξη πολλών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 παράλληλα. Ο έλεγχος της σωστής ανάπτυξης των ωοθυλακίων γίνεται με συνδυασμό εξετάσεων αίματος και κολπικού υπερηχογραφήματος.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378450" algn="l"/>
              </a:tabLst>
            </a:pPr>
            <a:r>
              <a:rPr lang="el-GR" sz="4000" b="1" dirty="0" smtClean="0">
                <a:solidFill>
                  <a:srgbClr val="9B0000"/>
                </a:solidFill>
              </a:rPr>
              <a:t>Το μακρύ πρωτόκολλο </a:t>
            </a: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+mj-lt"/>
              </a:rPr>
              <a:t>Εφόσον τα </a:t>
            </a:r>
            <a:r>
              <a:rPr lang="el-GR" sz="2400" dirty="0" err="1" smtClean="0">
                <a:latin typeface="+mj-lt"/>
              </a:rPr>
              <a:t>ωοθηλάκια</a:t>
            </a:r>
            <a:r>
              <a:rPr lang="el-GR" sz="2400" dirty="0" smtClean="0">
                <a:latin typeface="+mj-lt"/>
              </a:rPr>
              <a:t> έχουν ανταποκριθεί στις </a:t>
            </a:r>
            <a:r>
              <a:rPr lang="el-GR" sz="2400" dirty="0" err="1" smtClean="0">
                <a:latin typeface="+mj-lt"/>
              </a:rPr>
              <a:t>γοναδοτροπίνης</a:t>
            </a:r>
            <a:r>
              <a:rPr lang="el-GR" sz="2400" dirty="0" smtClean="0">
                <a:latin typeface="+mj-lt"/>
              </a:rPr>
              <a:t> πάνω από 3 ωοθυλάκια θα αναπτυχθούν ταυτόχρονα (διάμετρος πάνω από 17 mm). τότε γίνεται η ένεση </a:t>
            </a:r>
            <a:r>
              <a:rPr lang="el-GR" sz="2400" dirty="0" err="1" smtClean="0">
                <a:latin typeface="+mj-lt"/>
              </a:rPr>
              <a:t>χοριακής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dirty="0" err="1" smtClean="0">
                <a:latin typeface="+mj-lt"/>
              </a:rPr>
              <a:t>γοναδοτροφίνης</a:t>
            </a:r>
            <a:r>
              <a:rPr lang="el-GR" sz="2400" dirty="0" smtClean="0">
                <a:latin typeface="+mj-lt"/>
              </a:rPr>
              <a:t> (νυχτερινή ένεση), η οποία είναι απαραίτητη για την τελική ωρίμανση των ωαρίων. </a:t>
            </a:r>
          </a:p>
          <a:p>
            <a:r>
              <a:rPr lang="el-GR" sz="2400" dirty="0" smtClean="0">
                <a:latin typeface="+mj-lt"/>
              </a:rPr>
              <a:t>Η </a:t>
            </a:r>
            <a:r>
              <a:rPr lang="el-GR" sz="2400" dirty="0" err="1" smtClean="0">
                <a:latin typeface="+mj-lt"/>
              </a:rPr>
              <a:t>ωοληψία</a:t>
            </a:r>
            <a:r>
              <a:rPr lang="el-GR" sz="2400" dirty="0" smtClean="0">
                <a:latin typeface="+mj-lt"/>
              </a:rPr>
              <a:t> προγραμματίζεται να γίνει 34 - 36 ώρες μετά τη χορήγηση της </a:t>
            </a:r>
            <a:r>
              <a:rPr lang="el-GR" sz="2400" dirty="0" err="1" smtClean="0">
                <a:latin typeface="+mj-lt"/>
              </a:rPr>
              <a:t>χοριακής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dirty="0" err="1" smtClean="0">
                <a:latin typeface="+mj-lt"/>
              </a:rPr>
              <a:t>γοναδοτροφίνης</a:t>
            </a:r>
            <a:r>
              <a:rPr lang="el-GR" sz="2400" dirty="0" smtClean="0">
                <a:latin typeface="+mj-lt"/>
              </a:rPr>
              <a:t>.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βραχύ πρωτόκολλο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βραχύ πρωτόκολλο είναι παρόμοιο με το μακρύ με μία διαφορά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χορήγηση </a:t>
            </a:r>
            <a:r>
              <a:rPr lang="el-GR" sz="2400" dirty="0" err="1" smtClean="0"/>
              <a:t>γοναδοτροπινών</a:t>
            </a:r>
            <a:r>
              <a:rPr lang="el-GR" sz="2400" dirty="0" smtClean="0"/>
              <a:t> γίνεται παράλληλα με την χορήγηση αναλόγων </a:t>
            </a:r>
            <a:r>
              <a:rPr lang="en-US" sz="2400" dirty="0" err="1" smtClean="0"/>
              <a:t>GnRH</a:t>
            </a:r>
            <a:r>
              <a:rPr lang="en-US" sz="2400" dirty="0" smtClean="0"/>
              <a:t>. </a:t>
            </a:r>
            <a:r>
              <a:rPr lang="el-GR" sz="2400" dirty="0" smtClean="0"/>
              <a:t>Δεν καταστέλλονται, δηλαδή, πρώτα οι ωοθήκες, και μετά ξεκινά η ωρίμανση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Το μακρύ πρωτόκολλο θεωρείται αποτελεσματικότερο, είναι όμως πιο επώδυνο, ακόμα και αν οι ορμονικοί υποδοχείς της γυναίκας </a:t>
            </a:r>
            <a:r>
              <a:rPr lang="el-GR" sz="2400" dirty="0" err="1" smtClean="0"/>
              <a:t>αναποκριθούν</a:t>
            </a:r>
            <a:r>
              <a:rPr lang="el-GR" sz="2400" dirty="0" smtClean="0"/>
              <a:t> στη </a:t>
            </a:r>
            <a:r>
              <a:rPr lang="en-US" sz="2400" dirty="0" err="1" smtClean="0"/>
              <a:t>GnRH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πρωτόκολλο ανταγωνιστών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Σε αντίθεση με τα</a:t>
            </a:r>
            <a:r>
              <a:rPr lang="en-US" sz="2400" dirty="0" smtClean="0"/>
              <a:t> </a:t>
            </a:r>
            <a:r>
              <a:rPr lang="el-GR" sz="2400" dirty="0" smtClean="0"/>
              <a:t>προηγούμενα πρωτόκολλα πρώτα χορηγούνται οι </a:t>
            </a:r>
            <a:r>
              <a:rPr lang="el-GR" sz="2400" dirty="0" err="1" smtClean="0"/>
              <a:t>γοναδοτροπίνες</a:t>
            </a:r>
            <a:r>
              <a:rPr lang="el-GR" sz="2400" dirty="0" smtClean="0"/>
              <a:t> (από την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ημέρα της περιόδου) και προστίθεται και ανταγωνιστής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την 5 – 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ημέρα του κύκλου.</a:t>
            </a:r>
          </a:p>
          <a:p>
            <a:pPr marL="0" indent="0">
              <a:buNone/>
            </a:pPr>
            <a:r>
              <a:rPr lang="el-GR" sz="2400" dirty="0" smtClean="0"/>
              <a:t>Τα υπόλοιπα στάδια είναι τα ίδια. </a:t>
            </a: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Η λήψη καλής ποιότητας γενετικού υλικού είναι απαραίτητο 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Ι</a:t>
            </a:r>
            <a:r>
              <a:rPr lang="en-US" sz="2400" dirty="0" smtClean="0"/>
              <a:t>n Vitro Fertilization </a:t>
            </a:r>
            <a:r>
              <a:rPr lang="el-GR" sz="2400" dirty="0" smtClean="0"/>
              <a:t>(</a:t>
            </a:r>
            <a:r>
              <a:rPr lang="en-US" sz="2400" dirty="0" smtClean="0"/>
              <a:t>IVF) </a:t>
            </a:r>
            <a:r>
              <a:rPr lang="el-GR" sz="2400" dirty="0" smtClean="0"/>
              <a:t>σημαίνει ότι η γονιμοποίηση γίνεται έξω από το σώμα. </a:t>
            </a:r>
          </a:p>
          <a:p>
            <a:pPr marL="0" indent="0">
              <a:buNone/>
            </a:pPr>
            <a:r>
              <a:rPr lang="el-GR" sz="2400" dirty="0" smtClean="0"/>
              <a:t>Κατά συνέπεια είναι απαραίτητη η λήψη κατάλληλου γενετικού υλικού, και η καλλιέργεια του προκειμένου να γίνει η γονιμοποίηση έξω από το σώμα.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Η λήψη ωαρίων προκαλεί ενοχλήσεις</a:t>
            </a:r>
            <a:r>
              <a:rPr lang="en-US" b="1" dirty="0" smtClean="0">
                <a:solidFill>
                  <a:srgbClr val="9B0000"/>
                </a:solidFill>
              </a:rPr>
              <a:t>;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λήψη ορμονών για την ωρίμανση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GnRH</a:t>
            </a:r>
            <a:r>
              <a:rPr lang="en-US" sz="2400" dirty="0" smtClean="0"/>
              <a:t>, LH, FSH) </a:t>
            </a:r>
            <a:r>
              <a:rPr lang="el-GR" sz="2400" dirty="0" smtClean="0"/>
              <a:t>γίνεται με καθημερινές υποδόριες ενέσεις.</a:t>
            </a:r>
          </a:p>
          <a:p>
            <a:r>
              <a:rPr lang="el-GR" sz="2400" dirty="0" smtClean="0"/>
              <a:t>Η πρόκληση της </a:t>
            </a:r>
            <a:r>
              <a:rPr lang="el-GR" sz="2400" dirty="0" err="1" smtClean="0"/>
              <a:t>ωοθηλακιορρηξίας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hCG</a:t>
            </a:r>
            <a:r>
              <a:rPr lang="en-US" sz="2400" dirty="0" smtClean="0"/>
              <a:t>) </a:t>
            </a:r>
            <a:r>
              <a:rPr lang="el-GR" sz="2400" dirty="0" smtClean="0"/>
              <a:t>γίνεται με ενδομυϊκή ένεση (άπαξ).</a:t>
            </a:r>
          </a:p>
          <a:p>
            <a:r>
              <a:rPr lang="el-GR" sz="2400" dirty="0" smtClean="0"/>
              <a:t>Εάν αναπτυχθούν πολλά </a:t>
            </a:r>
            <a:r>
              <a:rPr lang="el-GR" sz="2400" dirty="0" err="1" smtClean="0"/>
              <a:t>ωοθηλάκια</a:t>
            </a:r>
            <a:r>
              <a:rPr lang="el-GR" sz="2400" dirty="0" smtClean="0"/>
              <a:t> μπορεί να υπάρχει έντονος πόνος στην κοιλιά λόγω διάτασης των ωοθηκών (σύνδρομο υπερδιέγερσης των ωοθηκών).</a:t>
            </a:r>
          </a:p>
          <a:p>
            <a:r>
              <a:rPr lang="el-GR" sz="2400" dirty="0" smtClean="0"/>
              <a:t>Η λήψη των ωαρίων γίνεται με αναισθησία παρουσία αναισθησιολόγου.</a:t>
            </a:r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εμβρυομεταφορά</a:t>
            </a:r>
            <a:r>
              <a:rPr lang="el-GR" sz="2400" dirty="0" smtClean="0"/>
              <a:t> διαρκεί ελάχιστα και προκαλεί μικρή μόνο ενόχληση.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smtClean="0">
                <a:solidFill>
                  <a:srgbClr val="9B0000"/>
                </a:solidFill>
              </a:rPr>
              <a:t>ορμονική διέγερση έχει παρενέργειες</a:t>
            </a:r>
            <a:r>
              <a:rPr lang="en-US" b="1" dirty="0" smtClean="0">
                <a:solidFill>
                  <a:srgbClr val="9B0000"/>
                </a:solidFill>
              </a:rPr>
              <a:t>;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/>
              <a:t>Ενοχλήσεις</a:t>
            </a:r>
            <a:r>
              <a:rPr lang="el-GR" sz="2400" dirty="0" smtClean="0"/>
              <a:t>. Μπορεί να εμφανιστεί  πονοκέφαλος, εφιδρώσεις και άλλα ήπια συμπτώματα.</a:t>
            </a:r>
          </a:p>
          <a:p>
            <a:r>
              <a:rPr lang="el-GR" sz="2400" b="1" dirty="0" smtClean="0"/>
              <a:t>Καρκίνος μαστού, μήτρας </a:t>
            </a:r>
            <a:r>
              <a:rPr lang="el-GR" sz="2400" dirty="0" smtClean="0"/>
              <a:t>κ.α. Δεν υπάρχει διαφορά σε σχέση με τον γενικό πληθυσμό</a:t>
            </a:r>
            <a:r>
              <a:rPr lang="el-GR" dirty="0" smtClean="0"/>
              <a:t>.</a:t>
            </a:r>
          </a:p>
          <a:p>
            <a:r>
              <a:rPr lang="el-GR" sz="2400" b="1" dirty="0" smtClean="0"/>
              <a:t>Σύνδρομο </a:t>
            </a:r>
            <a:r>
              <a:rPr lang="el-GR" sz="2400" b="1" dirty="0" err="1" smtClean="0"/>
              <a:t>πολυκυστικών</a:t>
            </a:r>
            <a:r>
              <a:rPr lang="el-GR" sz="2400" b="1" dirty="0" smtClean="0"/>
              <a:t> ωοθηκών (</a:t>
            </a:r>
            <a:r>
              <a:rPr lang="en-US" sz="2400" b="1" dirty="0" smtClean="0"/>
              <a:t>P.C.O.S.). </a:t>
            </a:r>
            <a:r>
              <a:rPr lang="el-GR" sz="2400" dirty="0" smtClean="0"/>
              <a:t>Μπορεί να οδηγήσει σε υπερβολικά μεγάλο αριθμό ωαρίων με σοβαρότατες ενοχλήσεις. Προηγείται θεραπεία πριν την </a:t>
            </a:r>
            <a:r>
              <a:rPr lang="en-US" sz="2400" dirty="0" smtClean="0"/>
              <a:t>IVF.</a:t>
            </a:r>
            <a:endParaRPr lang="el-GR" sz="24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Τα φάρμακα του φυσικού κύκλου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Κανονικά στον φυσικό κύκλο δεν χορηγούνται φάρμακα. Ιδιαίτερα δεν χορηγούνται </a:t>
            </a:r>
            <a:r>
              <a:rPr lang="el-GR" sz="2400" dirty="0" err="1" smtClean="0"/>
              <a:t>γοναδοτροπίνες</a:t>
            </a:r>
            <a:r>
              <a:rPr lang="el-GR" sz="2400" dirty="0" smtClean="0"/>
              <a:t> για να αυξηθεί η παραγωγή ωαρίων.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Για να αυξηθεί όμως η ούτως ή άλλως μικρό ποσοστό επιτυχίας του χορηγούνται </a:t>
            </a:r>
            <a:r>
              <a:rPr lang="el-GR" sz="2400" b="1" dirty="0" smtClean="0"/>
              <a:t>ανταγωνιστές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GnRH</a:t>
            </a:r>
            <a:r>
              <a:rPr lang="en-US" sz="2400" b="1" dirty="0" smtClean="0"/>
              <a:t> </a:t>
            </a:r>
            <a:r>
              <a:rPr lang="el-GR" sz="2400" dirty="0" smtClean="0"/>
              <a:t>για τον έλεγχο της αναστολής του προηγούμενου κύκλου και </a:t>
            </a:r>
            <a:r>
              <a:rPr lang="el-GR" sz="2400" dirty="0" err="1" smtClean="0"/>
              <a:t>γοναδοτροφίνη</a:t>
            </a:r>
            <a:r>
              <a:rPr lang="el-GR" sz="2400" dirty="0" smtClean="0"/>
              <a:t> για τον </a:t>
            </a:r>
            <a:r>
              <a:rPr lang="el-GR" sz="2400" b="1" dirty="0" smtClean="0"/>
              <a:t>έλεγχο της ωορρηξίας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Με τον τρόπο αυτό το μοναδικό, με φυσικό κύκλο, ωάριο στο σωστό χρόνο.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</a:t>
            </a:r>
            <a:r>
              <a:rPr lang="el-GR" sz="4000" b="1" dirty="0" err="1" smtClean="0">
                <a:solidFill>
                  <a:srgbClr val="9B0000"/>
                </a:solidFill>
              </a:rPr>
              <a:t>ωοληψία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484984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Γίνεται από τον </a:t>
            </a:r>
            <a:r>
              <a:rPr lang="el-GR" sz="2400" b="1" dirty="0" smtClean="0"/>
              <a:t>γυναικολόγο</a:t>
            </a:r>
            <a:r>
              <a:rPr lang="el-GR" sz="2400" dirty="0" smtClean="0"/>
              <a:t> ο οποίος με παρακέντηση λαμβάνει από τις ωοθήκες ωάρια από ώριμα </a:t>
            </a:r>
            <a:r>
              <a:rPr lang="el-GR" sz="2400" dirty="0" err="1" smtClean="0"/>
              <a:t>ωοθηλάκια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Ο γυναικολόγος βλέπει τα </a:t>
            </a:r>
            <a:r>
              <a:rPr lang="el-GR" sz="2400" dirty="0" err="1" smtClean="0"/>
              <a:t>ωοθηλάκια</a:t>
            </a:r>
            <a:r>
              <a:rPr lang="el-GR" sz="2400" dirty="0" smtClean="0"/>
              <a:t> και την βελόνα που κάνει την παρακέντηση με </a:t>
            </a:r>
            <a:r>
              <a:rPr lang="el-GR" sz="2400" b="1" dirty="0" smtClean="0"/>
              <a:t>υπέρηχο</a:t>
            </a:r>
            <a:r>
              <a:rPr lang="el-GR" sz="2400" dirty="0" smtClean="0"/>
              <a:t>. Δεν βλέπει όμως τα ωάρια.</a:t>
            </a:r>
          </a:p>
          <a:p>
            <a:r>
              <a:rPr lang="el-GR" sz="2400" dirty="0" smtClean="0"/>
              <a:t>Τα σωληνάρια με το υλικό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 </a:t>
            </a:r>
            <a:r>
              <a:rPr lang="el-GR" sz="2400" dirty="0" err="1" smtClean="0"/>
              <a:t>μικροσκοπούνται</a:t>
            </a:r>
            <a:r>
              <a:rPr lang="el-GR" sz="2400" dirty="0" smtClean="0"/>
              <a:t> από </a:t>
            </a:r>
            <a:r>
              <a:rPr lang="el-GR" sz="2400" b="1" dirty="0" smtClean="0"/>
              <a:t>εμβρυολόγο</a:t>
            </a:r>
            <a:r>
              <a:rPr lang="el-GR" sz="2400" dirty="0" smtClean="0"/>
              <a:t> για να αποδειχθεί η παρουσία των ωαρίων.</a:t>
            </a:r>
          </a:p>
          <a:p>
            <a:r>
              <a:rPr lang="el-GR" sz="2400" dirty="0" smtClean="0"/>
              <a:t>Παρών είναι και αναισθησιολόγος για τον έλεγχο της αναισθησίας.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2771800" y="5733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 err="1" smtClean="0"/>
              <a:t>Ωοληψία</a:t>
            </a:r>
            <a:r>
              <a:rPr lang="el-GR" sz="1400" dirty="0" smtClean="0"/>
              <a:t> από το κέντρο εξωσωματικής, Εμβρυογένεση</a:t>
            </a:r>
            <a:endParaRPr lang="el-GR" sz="1400" dirty="0"/>
          </a:p>
        </p:txBody>
      </p:sp>
      <p:sp>
        <p:nvSpPr>
          <p:cNvPr id="5" name="4 - Διάγραμμα ροής: Λογικό &quot;Ή&quot;">
            <a:hlinkClick r:id="rId2"/>
          </p:cNvPr>
          <p:cNvSpPr/>
          <p:nvPr/>
        </p:nvSpPr>
        <p:spPr>
          <a:xfrm>
            <a:off x="2123728" y="5589240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kapetanakis-center.gr/www/images2/diakolpiki_oolip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641576" cy="47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1 - TextBox"/>
          <p:cNvSpPr txBox="1">
            <a:spLocks noChangeArrowheads="1"/>
          </p:cNvSpPr>
          <p:nvPr/>
        </p:nvSpPr>
        <p:spPr bwMode="auto">
          <a:xfrm>
            <a:off x="179512" y="18864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4000" b="1" dirty="0">
                <a:solidFill>
                  <a:srgbClr val="9B0000"/>
                </a:solidFill>
              </a:rPr>
              <a:t>Σχηματική αναπαράσταση της </a:t>
            </a:r>
            <a:r>
              <a:rPr lang="el-GR" sz="4000" b="1" dirty="0" err="1">
                <a:solidFill>
                  <a:srgbClr val="9B0000"/>
                </a:solidFill>
              </a:rPr>
              <a:t>ωοληψίας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4" name="3 - Διάγραμμα ροής: Λογικό &quot;Ή&quot;">
            <a:hlinkClick r:id="rId3"/>
          </p:cNvPr>
          <p:cNvSpPr/>
          <p:nvPr/>
        </p:nvSpPr>
        <p:spPr>
          <a:xfrm>
            <a:off x="2411760" y="609329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403648" y="6237312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Η </a:t>
            </a:r>
            <a:r>
              <a:rPr lang="el-GR" sz="1400" dirty="0" err="1" smtClean="0"/>
              <a:t>ωοληψία</a:t>
            </a:r>
            <a:r>
              <a:rPr lang="el-GR" sz="1400" dirty="0" smtClean="0"/>
              <a:t> από το </a:t>
            </a:r>
            <a:r>
              <a:rPr lang="en-US" sz="1400" dirty="0" err="1" smtClean="0"/>
              <a:t>embyo</a:t>
            </a:r>
            <a:r>
              <a:rPr lang="en-US" sz="1400" dirty="0" smtClean="0"/>
              <a:t> medical center</a:t>
            </a:r>
            <a:endParaRPr lang="el-GR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Από την </a:t>
            </a:r>
            <a:r>
              <a:rPr lang="el-GR" sz="4000" b="1" dirty="0" err="1" smtClean="0">
                <a:solidFill>
                  <a:srgbClr val="C00000"/>
                </a:solidFill>
              </a:rPr>
              <a:t>ωοληψία</a:t>
            </a:r>
            <a:r>
              <a:rPr lang="el-GR" sz="4000" b="1" dirty="0" smtClean="0">
                <a:solidFill>
                  <a:srgbClr val="C00000"/>
                </a:solidFill>
              </a:rPr>
              <a:t> …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ook Medic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507431" cy="263057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23528" y="51571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http://www.cookartlab.com/products.html#ovasp_link</a:t>
            </a:r>
            <a:endParaRPr lang="el-G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92692"/>
            <a:ext cx="3456384" cy="370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319464" y="6237312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Από το αρχείο της Ευγονίας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323528" y="170080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Βελόνα </a:t>
            </a:r>
            <a:r>
              <a:rPr lang="el-GR" sz="2800" dirty="0" err="1" smtClean="0"/>
              <a:t>ωοληψίας</a:t>
            </a:r>
            <a:r>
              <a:rPr lang="el-GR" sz="2800" dirty="0" smtClean="0"/>
              <a:t>          </a:t>
            </a:r>
            <a:r>
              <a:rPr lang="el-GR" sz="2400" dirty="0" smtClean="0"/>
              <a:t>Παρατήρηση ωαρίων από εμβρυολόγο                    </a:t>
            </a:r>
            <a:endParaRPr lang="el-G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Από την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ωοληψία</a:t>
            </a:r>
            <a:r>
              <a:rPr lang="el-GR" sz="4000" b="1" dirty="0" smtClean="0">
                <a:solidFill>
                  <a:srgbClr val="9B0000"/>
                </a:solidFill>
              </a:rPr>
              <a:t> …</a:t>
            </a: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b="1" dirty="0">
              <a:solidFill>
                <a:srgbClr val="9B0000"/>
              </a:solidFill>
            </a:endParaRPr>
          </a:p>
        </p:txBody>
      </p:sp>
      <p:pic>
        <p:nvPicPr>
          <p:cNvPr id="1026" name="Picture 2" descr="http://www.lifeglobalgroup.com/Creative/Assets/Images/DualPump_Aug15_201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2880320" cy="229871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27584" y="450912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Αντλία για την αναρρόφηση ωαρίων κατά την </a:t>
            </a:r>
            <a:r>
              <a:rPr lang="el-GR" sz="2000" dirty="0" err="1" smtClean="0"/>
              <a:t>ωοληψία</a:t>
            </a:r>
            <a:r>
              <a:rPr lang="el-GR" sz="2000" dirty="0" smtClean="0"/>
              <a:t>  </a:t>
            </a:r>
            <a:endParaRPr lang="el-G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λήψη δανεικών ωαρίων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j-lt"/>
              </a:rPr>
              <a:t>Αν επιλεγεί η λήψη δανεικών ωαρίων τα φάρμακα των ορμονικής διέγερσης (</a:t>
            </a:r>
            <a:r>
              <a:rPr lang="en-US" sz="2400" dirty="0" smtClean="0">
                <a:latin typeface="+mj-lt"/>
              </a:rPr>
              <a:t>LH, FSH) </a:t>
            </a:r>
            <a:r>
              <a:rPr lang="el-GR" sz="2400" dirty="0" smtClean="0">
                <a:latin typeface="+mj-lt"/>
              </a:rPr>
              <a:t>θα τα λάβει η δότρια.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A</a:t>
            </a:r>
            <a:r>
              <a:rPr lang="el-GR" sz="2400" dirty="0" err="1" smtClean="0">
                <a:latin typeface="+mj-lt"/>
              </a:rPr>
              <a:t>λλά</a:t>
            </a:r>
            <a:r>
              <a:rPr lang="el-GR" sz="2400" dirty="0" smtClean="0">
                <a:latin typeface="+mj-lt"/>
              </a:rPr>
              <a:t> και η λήπτρια θα λάβει φάρμακα αφού θα πρέπει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N</a:t>
            </a:r>
            <a:r>
              <a:rPr lang="el-GR" sz="2400" dirty="0" smtClean="0">
                <a:latin typeface="+mj-lt"/>
              </a:rPr>
              <a:t>α μην παράγει δικά της ωάρια (λαμβάνει </a:t>
            </a:r>
            <a:r>
              <a:rPr lang="el-GR" sz="2400" b="1" dirty="0" smtClean="0">
                <a:latin typeface="+mj-lt"/>
              </a:rPr>
              <a:t>ανάλογα </a:t>
            </a:r>
            <a:r>
              <a:rPr lang="en-US" sz="2400" b="1" dirty="0" err="1" smtClean="0">
                <a:latin typeface="+mj-lt"/>
              </a:rPr>
              <a:t>GnRH</a:t>
            </a:r>
            <a:r>
              <a:rPr lang="en-US" sz="2400" b="1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π.χ. </a:t>
            </a:r>
            <a:r>
              <a:rPr lang="en-US" sz="2400" dirty="0" err="1" smtClean="0">
                <a:latin typeface="+mj-lt"/>
              </a:rPr>
              <a:t>Arvekap</a:t>
            </a:r>
            <a:r>
              <a:rPr lang="en-US" sz="2400" dirty="0" smtClean="0">
                <a:latin typeface="+mj-lt"/>
              </a:rPr>
              <a:t>)</a:t>
            </a:r>
            <a:endParaRPr lang="el-GR" sz="2400" dirty="0" smtClean="0">
              <a:latin typeface="+mj-lt"/>
            </a:endParaRPr>
          </a:p>
          <a:p>
            <a:pPr marL="514350" indent="-514350"/>
            <a:r>
              <a:rPr lang="el-GR" sz="2400" dirty="0" smtClean="0">
                <a:latin typeface="+mj-lt"/>
              </a:rPr>
              <a:t>Φάρμακα για την δημιουργία </a:t>
            </a:r>
            <a:r>
              <a:rPr lang="el-GR" sz="2400" b="1" dirty="0" smtClean="0">
                <a:latin typeface="+mj-lt"/>
              </a:rPr>
              <a:t>καλού ενδομητρίου </a:t>
            </a:r>
            <a:r>
              <a:rPr lang="en-US" sz="2400" dirty="0" smtClean="0">
                <a:latin typeface="+mj-lt"/>
              </a:rPr>
              <a:t>(PRG, </a:t>
            </a:r>
            <a:r>
              <a:rPr lang="el-GR" sz="2400" dirty="0" smtClean="0">
                <a:latin typeface="+mj-lt"/>
              </a:rPr>
              <a:t>π.χ. </a:t>
            </a:r>
            <a:r>
              <a:rPr lang="en-US" sz="2400" dirty="0" err="1" smtClean="0">
                <a:latin typeface="+mj-lt"/>
              </a:rPr>
              <a:t>Ultrogestan</a:t>
            </a:r>
            <a:r>
              <a:rPr lang="en-US" sz="2400" dirty="0" smtClean="0">
                <a:latin typeface="+mj-lt"/>
              </a:rPr>
              <a:t>)</a:t>
            </a:r>
            <a:endParaRPr lang="el-GR" sz="2400" dirty="0" smtClean="0">
              <a:latin typeface="+mj-lt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488600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λήψη γενετικού υλικού </a:t>
            </a:r>
          </a:p>
          <a:p>
            <a:pPr algn="ctr">
              <a:spcBef>
                <a:spcPts val="0"/>
              </a:spcBef>
              <a:buNone/>
            </a:pPr>
            <a:r>
              <a:rPr lang="el-GR" sz="4000" b="1" dirty="0" smtClean="0">
                <a:solidFill>
                  <a:srgbClr val="9B0000"/>
                </a:solidFill>
              </a:rPr>
              <a:t>από τον άνδρα</a:t>
            </a:r>
            <a:endParaRPr lang="el-GR" sz="4000" b="1" dirty="0">
              <a:solidFill>
                <a:srgbClr val="9B0000"/>
              </a:solidFill>
            </a:endParaRPr>
          </a:p>
        </p:txBody>
      </p:sp>
      <p:pic>
        <p:nvPicPr>
          <p:cNvPr id="1026" name="Picture 2" descr="Man drinking tea and reading book in living room :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829175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κανονική </a:t>
            </a:r>
            <a:r>
              <a:rPr lang="el-GR" sz="4000" b="1" dirty="0" err="1" smtClean="0">
                <a:solidFill>
                  <a:srgbClr val="9B0000"/>
                </a:solidFill>
              </a:rPr>
              <a:t>σπερμοληψία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l-GR" sz="2400" dirty="0" smtClean="0"/>
              <a:t>Το σπέρμα λαμβάνεται από τον σύντροφο </a:t>
            </a:r>
            <a:r>
              <a:rPr lang="el-GR" sz="2400" b="1" dirty="0" smtClean="0"/>
              <a:t>την ίδια ημέρα </a:t>
            </a:r>
            <a:r>
              <a:rPr lang="el-GR" sz="2400" dirty="0" smtClean="0"/>
              <a:t>με αυτή της </a:t>
            </a:r>
            <a:r>
              <a:rPr lang="el-GR" sz="2400" dirty="0" err="1" smtClean="0"/>
              <a:t>ωοληψίας</a:t>
            </a:r>
            <a:r>
              <a:rPr lang="el-GR" sz="2400" dirty="0" smtClean="0"/>
              <a:t>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sz="2400" dirty="0" smtClean="0"/>
              <a:t>Η </a:t>
            </a:r>
            <a:r>
              <a:rPr lang="el-GR" sz="2400" dirty="0" err="1" smtClean="0"/>
              <a:t>σπερμοληψία</a:t>
            </a:r>
            <a:r>
              <a:rPr lang="el-GR" sz="2400" dirty="0" smtClean="0"/>
              <a:t> γίνεται τηρώντας </a:t>
            </a:r>
            <a:r>
              <a:rPr lang="el-GR" sz="2400" b="1" dirty="0" smtClean="0"/>
              <a:t>τις ίδιες συνθήκες </a:t>
            </a:r>
            <a:r>
              <a:rPr lang="el-GR" sz="2400" dirty="0" smtClean="0"/>
              <a:t>με αυτές ενός κανονικού </a:t>
            </a:r>
            <a:r>
              <a:rPr lang="el-GR" sz="2400" dirty="0" err="1" smtClean="0"/>
              <a:t>σπερμοδιαγράμματος</a:t>
            </a:r>
            <a:r>
              <a:rPr lang="el-GR" sz="2400" dirty="0" smtClean="0"/>
              <a:t>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sz="2400" dirty="0" smtClean="0"/>
              <a:t>Εάν δεν έχει κάνει ο σύντροφος </a:t>
            </a:r>
            <a:r>
              <a:rPr lang="el-GR" sz="2400" dirty="0" err="1" smtClean="0"/>
              <a:t>σπερμοδιάγραμμα</a:t>
            </a:r>
            <a:r>
              <a:rPr lang="el-GR" sz="2400" dirty="0" smtClean="0"/>
              <a:t> σε διαγνωστικό κέντρο, διενεργείται στο Κέντρο Υποβοηθούμενης Αναπαραγωγής.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sz="2400" dirty="0" smtClean="0"/>
              <a:t>Η ποιότητα του σπέρματος θα καθορίσει και την τεχνική που θα ακολουθηθεί </a:t>
            </a:r>
            <a:r>
              <a:rPr lang="en-US" sz="2400" dirty="0" smtClean="0"/>
              <a:t>(IUI, ICSI, IVF).</a:t>
            </a:r>
            <a:endParaRPr lang="el-GR" sz="2400" dirty="0" smtClean="0"/>
          </a:p>
          <a:p>
            <a:pPr marL="0" indent="0">
              <a:buNone/>
              <a:tabLst>
                <a:tab pos="0" algn="l"/>
              </a:tabLst>
            </a:pPr>
            <a:endParaRPr lang="el-GR" sz="2400" dirty="0" smtClean="0"/>
          </a:p>
          <a:p>
            <a:pPr marL="0" indent="0">
              <a:buNone/>
              <a:tabLst>
                <a:tab pos="0" algn="l"/>
              </a:tabLst>
            </a:pP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Η λήψη γενετικού υλικού </a:t>
            </a:r>
          </a:p>
          <a:p>
            <a:pPr algn="ctr">
              <a:spcBef>
                <a:spcPts val="0"/>
              </a:spcBef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από την γυναίκα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aucasian woman hailing taxi in urban street :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2526027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Θεραπεία για την </a:t>
            </a:r>
            <a:r>
              <a:rPr lang="el-GR" sz="4000" b="1" dirty="0" err="1" smtClean="0">
                <a:solidFill>
                  <a:srgbClr val="9B0000"/>
                </a:solidFill>
              </a:rPr>
              <a:t>αζωοσπερμία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θεραπεία της </a:t>
            </a:r>
            <a:r>
              <a:rPr lang="el-GR" sz="2400" dirty="0" err="1" smtClean="0"/>
              <a:t>αζωοσπερμίας</a:t>
            </a:r>
            <a:r>
              <a:rPr lang="el-GR" sz="2400" dirty="0" smtClean="0"/>
              <a:t> είναι σήμερα εφικτή.</a:t>
            </a:r>
          </a:p>
          <a:p>
            <a:pPr marL="0" indent="0">
              <a:buNone/>
            </a:pPr>
            <a:r>
              <a:rPr lang="el-GR" sz="2400" u="sng" dirty="0" smtClean="0"/>
              <a:t>Με σύριγγα</a:t>
            </a:r>
            <a:r>
              <a:rPr lang="en-US" sz="2400" u="sng" dirty="0" smtClean="0"/>
              <a:t>:</a:t>
            </a:r>
            <a:endParaRPr lang="el-GR" sz="2400" u="sng" dirty="0" smtClean="0"/>
          </a:p>
          <a:p>
            <a:pPr marL="0" indent="0">
              <a:buNone/>
            </a:pPr>
            <a:r>
              <a:rPr lang="en-US" sz="2400" b="1" dirty="0" smtClean="0"/>
              <a:t>TESA</a:t>
            </a:r>
            <a:r>
              <a:rPr lang="en-US" sz="2400" dirty="0" smtClean="0"/>
              <a:t>: </a:t>
            </a:r>
            <a:r>
              <a:rPr lang="en-US" sz="2400" dirty="0" err="1" smtClean="0"/>
              <a:t>Perpetaneous</a:t>
            </a:r>
            <a:r>
              <a:rPr lang="en-US" sz="2400" dirty="0" smtClean="0"/>
              <a:t> Testicular Sperm Aspiration, </a:t>
            </a:r>
            <a:r>
              <a:rPr lang="el-GR" sz="2400" dirty="0" err="1" smtClean="0"/>
              <a:t>Διαδερμική</a:t>
            </a:r>
            <a:r>
              <a:rPr lang="el-GR" sz="2400" dirty="0" smtClean="0"/>
              <a:t> απορρόφηση σπέρματος από τον </a:t>
            </a:r>
            <a:r>
              <a:rPr lang="el-GR" sz="2400" dirty="0" err="1" smtClean="0"/>
              <a:t>όρχι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b="1" dirty="0" smtClean="0"/>
              <a:t>PESA</a:t>
            </a:r>
            <a:r>
              <a:rPr lang="en-US" sz="2400" dirty="0" smtClean="0"/>
              <a:t>: </a:t>
            </a:r>
            <a:r>
              <a:rPr lang="en-US" sz="2400" dirty="0" err="1" smtClean="0"/>
              <a:t>Perpetaneous</a:t>
            </a:r>
            <a:r>
              <a:rPr lang="en-US" sz="2400" dirty="0" smtClean="0"/>
              <a:t> </a:t>
            </a:r>
            <a:r>
              <a:rPr lang="en-US" sz="2400" dirty="0" err="1" smtClean="0"/>
              <a:t>Epididymal</a:t>
            </a:r>
            <a:r>
              <a:rPr lang="en-US" sz="2400" dirty="0" smtClean="0"/>
              <a:t> Sperm Aspiration, </a:t>
            </a:r>
            <a:r>
              <a:rPr lang="el-GR" sz="2400" dirty="0" err="1" smtClean="0"/>
              <a:t>Διαδερμική</a:t>
            </a:r>
            <a:r>
              <a:rPr lang="el-GR" sz="2400" dirty="0" smtClean="0"/>
              <a:t> απορρόφηση σπέρματος από την επιδιδυμίδα</a:t>
            </a:r>
          </a:p>
          <a:p>
            <a:pPr marL="0" indent="0">
              <a:buNone/>
            </a:pPr>
            <a:r>
              <a:rPr lang="el-GR" sz="2400" u="sng" dirty="0" smtClean="0"/>
              <a:t>Με χειρουργική τομή</a:t>
            </a:r>
            <a:r>
              <a:rPr lang="en-US" sz="2400" u="sng" dirty="0" smtClean="0"/>
              <a:t>:</a:t>
            </a:r>
          </a:p>
          <a:p>
            <a:pPr marL="0" indent="0">
              <a:buNone/>
            </a:pPr>
            <a:r>
              <a:rPr lang="en-US" sz="2400" b="1" dirty="0" err="1" smtClean="0"/>
              <a:t>microTESE</a:t>
            </a:r>
            <a:r>
              <a:rPr lang="en-US" sz="2400" dirty="0" smtClean="0"/>
              <a:t>: Microsurgical Testicular Sperm Extraction, </a:t>
            </a:r>
            <a:r>
              <a:rPr lang="el-GR" sz="2400" dirty="0" smtClean="0"/>
              <a:t>Μικροχειρουργική εξαγωγή σπέρματος από τον </a:t>
            </a:r>
            <a:r>
              <a:rPr lang="el-GR" sz="2400" dirty="0" err="1" smtClean="0"/>
              <a:t>όρχι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b="1" dirty="0" smtClean="0"/>
              <a:t>MESA</a:t>
            </a:r>
            <a:r>
              <a:rPr lang="en-US" sz="2400" dirty="0" smtClean="0"/>
              <a:t>: Microsurgical </a:t>
            </a:r>
            <a:r>
              <a:rPr lang="en-US" sz="2400" dirty="0" err="1" smtClean="0"/>
              <a:t>Epididymal</a:t>
            </a:r>
            <a:r>
              <a:rPr lang="en-US" sz="2400" dirty="0" smtClean="0"/>
              <a:t> Sperm Aspiration, </a:t>
            </a:r>
            <a:r>
              <a:rPr lang="el-GR" sz="2400" dirty="0" smtClean="0"/>
              <a:t>Μικροχειρουργική αναρρόφηση σπέρματος από την επιδιδυμίδα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Θεραπεία για την </a:t>
            </a:r>
            <a:r>
              <a:rPr lang="el-GR" sz="4000" b="1" dirty="0" err="1" smtClean="0">
                <a:solidFill>
                  <a:srgbClr val="9B0000"/>
                </a:solidFill>
              </a:rPr>
              <a:t>αζωοσπερμία</a:t>
            </a:r>
            <a:r>
              <a:rPr lang="en-US" sz="4000" b="1" dirty="0" smtClean="0">
                <a:solidFill>
                  <a:srgbClr val="9B0000"/>
                </a:solidFill>
              </a:rPr>
              <a:t> </a:t>
            </a:r>
            <a:r>
              <a:rPr lang="el-GR" sz="4000" b="1" dirty="0" smtClean="0">
                <a:solidFill>
                  <a:srgbClr val="9B0000"/>
                </a:solidFill>
              </a:rPr>
              <a:t/>
            </a:r>
            <a:br>
              <a:rPr lang="el-GR" sz="4000" b="1" dirty="0" smtClean="0">
                <a:solidFill>
                  <a:srgbClr val="9B0000"/>
                </a:solidFill>
              </a:rPr>
            </a:br>
            <a:r>
              <a:rPr lang="en-US" sz="4000" dirty="0" smtClean="0">
                <a:solidFill>
                  <a:srgbClr val="9B0000"/>
                </a:solidFill>
              </a:rPr>
              <a:t>(1 </a:t>
            </a:r>
            <a:r>
              <a:rPr lang="el-GR" sz="4000" dirty="0" smtClean="0">
                <a:solidFill>
                  <a:srgbClr val="9B0000"/>
                </a:solidFill>
              </a:rPr>
              <a:t>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θεραπεία της </a:t>
            </a:r>
            <a:r>
              <a:rPr lang="el-GR" sz="2400" dirty="0" err="1" smtClean="0"/>
              <a:t>αζωοσπερμίας</a:t>
            </a:r>
            <a:r>
              <a:rPr lang="el-GR" sz="2400" dirty="0" smtClean="0"/>
              <a:t> είναι σήμερα εφικτή.</a:t>
            </a:r>
          </a:p>
          <a:p>
            <a:pPr marL="0" indent="0">
              <a:buNone/>
            </a:pPr>
            <a:r>
              <a:rPr lang="el-GR" sz="2400" u="sng" dirty="0" smtClean="0"/>
              <a:t>Με σύριγγα</a:t>
            </a:r>
            <a:r>
              <a:rPr lang="en-US" sz="2400" u="sng" dirty="0" smtClean="0"/>
              <a:t>:</a:t>
            </a:r>
            <a:endParaRPr lang="el-GR" sz="2400" u="sng" dirty="0" smtClean="0"/>
          </a:p>
          <a:p>
            <a:pPr marL="0" indent="0">
              <a:buNone/>
            </a:pPr>
            <a:r>
              <a:rPr lang="en-US" sz="2400" b="1" dirty="0" smtClean="0"/>
              <a:t>TESA</a:t>
            </a:r>
            <a:r>
              <a:rPr lang="en-US" sz="2400" dirty="0" smtClean="0"/>
              <a:t>: </a:t>
            </a:r>
            <a:r>
              <a:rPr lang="en-US" sz="2400" dirty="0" err="1" smtClean="0"/>
              <a:t>Perpetaneous</a:t>
            </a:r>
            <a:r>
              <a:rPr lang="en-US" sz="2400" dirty="0" smtClean="0"/>
              <a:t> Testicular Sperm Aspiration, </a:t>
            </a:r>
            <a:r>
              <a:rPr lang="el-GR" sz="2400" dirty="0" err="1" smtClean="0"/>
              <a:t>Διαδερμική</a:t>
            </a:r>
            <a:r>
              <a:rPr lang="el-GR" sz="2400" dirty="0" smtClean="0"/>
              <a:t> απορρόφηση σπέρματος από τον </a:t>
            </a:r>
            <a:r>
              <a:rPr lang="el-GR" sz="2400" dirty="0" err="1" smtClean="0"/>
              <a:t>όρχι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b="1" dirty="0" smtClean="0"/>
              <a:t>PESA</a:t>
            </a:r>
            <a:r>
              <a:rPr lang="en-US" sz="2400" dirty="0" smtClean="0"/>
              <a:t>: </a:t>
            </a:r>
            <a:r>
              <a:rPr lang="en-US" sz="2400" dirty="0" err="1" smtClean="0"/>
              <a:t>Perpetaneous</a:t>
            </a:r>
            <a:r>
              <a:rPr lang="en-US" sz="2400" dirty="0" smtClean="0"/>
              <a:t> </a:t>
            </a:r>
            <a:r>
              <a:rPr lang="en-US" sz="2400" dirty="0" err="1" smtClean="0"/>
              <a:t>Epididymal</a:t>
            </a:r>
            <a:r>
              <a:rPr lang="en-US" sz="2400" dirty="0" smtClean="0"/>
              <a:t> Sperm Aspiration, </a:t>
            </a:r>
            <a:r>
              <a:rPr lang="el-GR" sz="2400" dirty="0" err="1" smtClean="0"/>
              <a:t>Διαδερμική</a:t>
            </a:r>
            <a:r>
              <a:rPr lang="el-GR" sz="2400" dirty="0" smtClean="0"/>
              <a:t> απορρόφηση σπέρματος από την επιδιδυμίδα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3 - Διάγραμμα ροής: Λογικό &quot;Ή&quot;">
            <a:hlinkClick r:id="rId2"/>
          </p:cNvPr>
          <p:cNvSpPr/>
          <p:nvPr/>
        </p:nvSpPr>
        <p:spPr>
          <a:xfrm>
            <a:off x="2627784" y="573325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347864" y="587727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Βιντεοσκόπηση διαδικασίας </a:t>
            </a:r>
            <a:r>
              <a:rPr lang="en-US" sz="1400" dirty="0" smtClean="0"/>
              <a:t>TESA</a:t>
            </a:r>
            <a:endParaRPr lang="el-GR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6960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4 - TextBox"/>
          <p:cNvSpPr txBox="1">
            <a:spLocks noChangeArrowheads="1"/>
          </p:cNvSpPr>
          <p:nvPr/>
        </p:nvSpPr>
        <p:spPr bwMode="auto">
          <a:xfrm>
            <a:off x="2267744" y="5661248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/>
              <a:t>       </a:t>
            </a:r>
            <a:r>
              <a:rPr lang="en-US" dirty="0" smtClean="0"/>
              <a:t>MESA                                                </a:t>
            </a:r>
            <a:r>
              <a:rPr lang="el-GR" dirty="0" smtClean="0"/>
              <a:t>            </a:t>
            </a:r>
            <a:r>
              <a:rPr lang="en-US" dirty="0" smtClean="0"/>
              <a:t>TESA 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λήψη σπερματοζωαρίων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 σύριγγα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Διάγραμμα ροής: Λογικό &quot;Ή&quot;">
            <a:hlinkClick r:id="rId3"/>
          </p:cNvPr>
          <p:cNvSpPr/>
          <p:nvPr/>
        </p:nvSpPr>
        <p:spPr>
          <a:xfrm>
            <a:off x="1043608" y="609329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547664" y="6237312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Το ανδρικό αναπαραγωγικό σύστημα και η λήψη σπερματοζωαρίων από τον </a:t>
            </a:r>
            <a:r>
              <a:rPr lang="el-GR" sz="1400" dirty="0" err="1" smtClean="0"/>
              <a:t>όρχι</a:t>
            </a:r>
            <a:r>
              <a:rPr lang="el-GR" sz="1400" dirty="0" smtClean="0"/>
              <a:t> και </a:t>
            </a:r>
            <a:r>
              <a:rPr lang="el-GR" sz="1400" dirty="0" err="1" smtClean="0"/>
              <a:t>επιδυμίδα</a:t>
            </a:r>
            <a:endParaRPr lang="el-GR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Θεραπεία για την </a:t>
            </a:r>
            <a:r>
              <a:rPr lang="el-GR" sz="4000" b="1" dirty="0" err="1" smtClean="0">
                <a:solidFill>
                  <a:srgbClr val="9B0000"/>
                </a:solidFill>
              </a:rPr>
              <a:t>αζωοσπερμία</a:t>
            </a:r>
            <a:r>
              <a:rPr lang="en-US" sz="4000" b="1" dirty="0" smtClean="0">
                <a:solidFill>
                  <a:srgbClr val="9B0000"/>
                </a:solidFill>
              </a:rPr>
              <a:t> </a:t>
            </a:r>
            <a:r>
              <a:rPr lang="el-GR" sz="4000" b="1" dirty="0" smtClean="0">
                <a:solidFill>
                  <a:srgbClr val="9B0000"/>
                </a:solidFill>
              </a:rPr>
              <a:t/>
            </a:r>
            <a:br>
              <a:rPr lang="el-GR" sz="4000" b="1" dirty="0" smtClean="0">
                <a:solidFill>
                  <a:srgbClr val="9B0000"/>
                </a:solidFill>
              </a:rPr>
            </a:br>
            <a:r>
              <a:rPr lang="en-US" sz="4000" dirty="0" smtClean="0">
                <a:solidFill>
                  <a:srgbClr val="9B0000"/>
                </a:solidFill>
              </a:rPr>
              <a:t>(</a:t>
            </a:r>
            <a:r>
              <a:rPr lang="el-GR" sz="4000" dirty="0" smtClean="0">
                <a:solidFill>
                  <a:srgbClr val="9B0000"/>
                </a:solidFill>
              </a:rPr>
              <a:t>2</a:t>
            </a:r>
            <a:r>
              <a:rPr lang="en-US" sz="4000" dirty="0" smtClean="0">
                <a:solidFill>
                  <a:srgbClr val="9B0000"/>
                </a:solidFill>
              </a:rPr>
              <a:t> </a:t>
            </a:r>
            <a:r>
              <a:rPr lang="el-GR" sz="4000" dirty="0" smtClean="0">
                <a:solidFill>
                  <a:srgbClr val="9B0000"/>
                </a:solidFill>
              </a:rPr>
              <a:t>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θεραπεία της </a:t>
            </a:r>
            <a:r>
              <a:rPr lang="el-GR" sz="2400" dirty="0" err="1" smtClean="0"/>
              <a:t>αζωοσπερμίας</a:t>
            </a:r>
            <a:r>
              <a:rPr lang="el-GR" sz="2400" dirty="0" smtClean="0"/>
              <a:t> είναι σήμερα εφικτή.</a:t>
            </a:r>
          </a:p>
          <a:p>
            <a:pPr marL="0" indent="0">
              <a:buNone/>
            </a:pPr>
            <a:r>
              <a:rPr lang="el-GR" sz="2400" u="sng" dirty="0" smtClean="0"/>
              <a:t>Με χειρουργική τομή</a:t>
            </a:r>
            <a:r>
              <a:rPr lang="en-US" sz="2400" u="sng" dirty="0" smtClean="0"/>
              <a:t>:</a:t>
            </a:r>
          </a:p>
          <a:p>
            <a:pPr marL="0" indent="0">
              <a:buNone/>
            </a:pPr>
            <a:r>
              <a:rPr lang="en-US" sz="2400" b="1" dirty="0" err="1" smtClean="0"/>
              <a:t>microTESE</a:t>
            </a:r>
            <a:r>
              <a:rPr lang="en-US" sz="2400" dirty="0" smtClean="0"/>
              <a:t>: </a:t>
            </a:r>
            <a:r>
              <a:rPr lang="en-US" sz="2400" dirty="0" err="1" smtClean="0"/>
              <a:t>Microdissection</a:t>
            </a:r>
            <a:r>
              <a:rPr lang="en-US" sz="2400" dirty="0" smtClean="0"/>
              <a:t> Testicular Sperm Extraction, </a:t>
            </a:r>
            <a:r>
              <a:rPr lang="el-GR" sz="2400" dirty="0" smtClean="0"/>
              <a:t>Μικροχειρουργική εξαγωγή σπέρματος από τον </a:t>
            </a:r>
            <a:r>
              <a:rPr lang="el-GR" sz="2400" dirty="0" err="1" smtClean="0"/>
              <a:t>όρχι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b="1" dirty="0" smtClean="0"/>
              <a:t>MESA</a:t>
            </a:r>
            <a:r>
              <a:rPr lang="en-US" sz="2400" dirty="0" smtClean="0"/>
              <a:t>: Microsurgical </a:t>
            </a:r>
            <a:r>
              <a:rPr lang="en-US" sz="2400" dirty="0" err="1" smtClean="0"/>
              <a:t>Epididymal</a:t>
            </a:r>
            <a:r>
              <a:rPr lang="en-US" sz="2400" dirty="0" smtClean="0"/>
              <a:t> Sperm Aspiration, </a:t>
            </a:r>
            <a:r>
              <a:rPr lang="el-GR" sz="2400" dirty="0" smtClean="0"/>
              <a:t>Μικροχειρουργική αναρρόφηση σπέρματος από την επιδιδυμίδα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3 - Διάγραμμα ροής: Λογικό &quot;Ή&quot;">
            <a:hlinkClick r:id="rId2"/>
          </p:cNvPr>
          <p:cNvSpPr/>
          <p:nvPr/>
        </p:nvSpPr>
        <p:spPr>
          <a:xfrm>
            <a:off x="2627784" y="573325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347864" y="58772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Βιντεοσκόπηση διαδικασίας </a:t>
            </a:r>
            <a:r>
              <a:rPr lang="en-US" sz="1400" dirty="0" err="1" smtClean="0"/>
              <a:t>microTESE</a:t>
            </a:r>
            <a:endParaRPr lang="el-GR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Δύο μέθοδοι λήψης ωαρίων</a:t>
            </a:r>
            <a:br>
              <a:rPr lang="el-GR" b="1" dirty="0" smtClean="0">
                <a:solidFill>
                  <a:srgbClr val="9B0000"/>
                </a:solidFill>
              </a:rPr>
            </a:br>
            <a:r>
              <a:rPr lang="el-GR" b="1" dirty="0" smtClean="0">
                <a:solidFill>
                  <a:srgbClr val="9B0000"/>
                </a:solidFill>
              </a:rPr>
              <a:t>Φυσικός κύκλος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Λαμβάνεται από την γυναίκα το ωάριο που έτσι και αλλιώς παράγεται σε κάθε κύκλο.</a:t>
            </a:r>
          </a:p>
          <a:p>
            <a:pPr marL="0" indent="0">
              <a:buNone/>
            </a:pPr>
            <a:r>
              <a:rPr lang="el-GR" sz="2400" dirty="0" smtClean="0"/>
              <a:t>Η πρώτη εξωσωματική γονιμοποίηση έγινε με φυσικό κύκλο.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Εφαρμόζεται και σήμερα για ιατρικούς αλλά </a:t>
            </a:r>
            <a:r>
              <a:rPr lang="el-GR" sz="2400" smtClean="0"/>
              <a:t>και …. οικονομικούς λόγους δεδομένου </a:t>
            </a:r>
            <a:r>
              <a:rPr lang="el-GR" sz="2400" dirty="0" smtClean="0"/>
              <a:t>ότι τα φάρμακα της </a:t>
            </a:r>
            <a:r>
              <a:rPr lang="el-GR" sz="2400" dirty="0" err="1" smtClean="0"/>
              <a:t>ορμονοδιέγερσης</a:t>
            </a:r>
            <a:r>
              <a:rPr lang="el-GR" sz="2400" dirty="0" smtClean="0"/>
              <a:t> κοστίζουν πάνω από 2000 ευρώ.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Πότε επιλέγεται ο φυσικός κύκλος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/>
            <a:r>
              <a:rPr lang="el-GR" sz="2400" dirty="0" smtClean="0"/>
              <a:t>Η μέθοδος εφαρμόζεται όταν οι ωοθήκες της γυναίκας δεν ανταποκρίνονται στις ορμόνες της </a:t>
            </a:r>
            <a:r>
              <a:rPr lang="el-GR" sz="2400" dirty="0" err="1" smtClean="0"/>
              <a:t>φαρμακοδιέγερσης</a:t>
            </a:r>
            <a:r>
              <a:rPr lang="el-GR" sz="2400" dirty="0" smtClean="0"/>
              <a:t>.</a:t>
            </a:r>
          </a:p>
          <a:p>
            <a:pPr marL="268288" indent="-268288"/>
            <a:r>
              <a:rPr lang="el-GR" sz="2400" dirty="0" smtClean="0"/>
              <a:t>Όταν δεν παράγονται με ορμονική διέγερση ωάρια καλής ποιότητας, με επακόλουθες αποβολές.</a:t>
            </a:r>
          </a:p>
          <a:p>
            <a:pPr marL="268288" indent="-268288"/>
            <a:r>
              <a:rPr lang="el-GR" sz="2400" dirty="0" smtClean="0"/>
              <a:t>Εφαρμόζεται επίσης και από γυναίκες που φοβούνται τις επιπτώσεις της </a:t>
            </a:r>
            <a:r>
              <a:rPr lang="el-GR" sz="2400" dirty="0" err="1" smtClean="0"/>
              <a:t>ορμονοδιέγερσης</a:t>
            </a:r>
            <a:r>
              <a:rPr lang="el-GR" sz="2400" dirty="0" smtClean="0"/>
              <a:t> ή τους είναι δυσάρεστο ο μεγάλος αριθμός ενέσεων.</a:t>
            </a:r>
          </a:p>
          <a:p>
            <a:pPr marL="268288" indent="-268288"/>
            <a:r>
              <a:rPr lang="el-GR" sz="2400" dirty="0" smtClean="0"/>
              <a:t>Όταν υπάρχουν παιδιά στην οικογένεια και το ζευγάρι δεν επιθυμεί δίδυμη κύηση.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ορμονική διέγερση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νόμος επιτρέπει την </a:t>
            </a:r>
            <a:r>
              <a:rPr lang="el-GR" sz="2400" dirty="0" err="1" smtClean="0"/>
              <a:t>εμβρυομεταφορά</a:t>
            </a:r>
            <a:r>
              <a:rPr lang="el-GR" sz="2400" dirty="0" smtClean="0"/>
              <a:t> 3 εμβρύων στις γυναίκες κάτω των 40 ετών και 4 στις γυναίκες άνω των 40 ετών.</a:t>
            </a:r>
          </a:p>
          <a:p>
            <a:pPr marL="0" indent="0">
              <a:buNone/>
            </a:pPr>
            <a:r>
              <a:rPr lang="el-GR" sz="2400" dirty="0" smtClean="0"/>
              <a:t>Για να γίνει αυτό πρέπει να γίνει διέγερση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. </a:t>
            </a:r>
          </a:p>
          <a:p>
            <a:pPr marL="0" indent="0">
              <a:buNone/>
            </a:pPr>
            <a:r>
              <a:rPr lang="el-GR" sz="2400" dirty="0" smtClean="0"/>
              <a:t>Όλα τα σχετικά φάρμακα χορηγούνται ενέσιμα επί 14 ημέρες μέχρι την </a:t>
            </a:r>
            <a:r>
              <a:rPr lang="el-GR" sz="2400" dirty="0" err="1" smtClean="0"/>
              <a:t>ωοθηλακιορρηξία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Η επιτυχή ωρίμανση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 παρακολουθείται με υπέρηχο από τον γυναικολόγο.</a:t>
            </a:r>
            <a:endParaRPr lang="el-GR" sz="2400" dirty="0"/>
          </a:p>
        </p:txBody>
      </p:sp>
      <p:sp>
        <p:nvSpPr>
          <p:cNvPr id="5" name="4 - Διάγραμμα ροής: Λογικό &quot;Ή&quot;">
            <a:hlinkClick r:id="rId2"/>
          </p:cNvPr>
          <p:cNvSpPr/>
          <p:nvPr/>
        </p:nvSpPr>
        <p:spPr>
          <a:xfrm>
            <a:off x="1763688" y="5805264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187624" y="594928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Η διέγερση των ωοθηκών από το </a:t>
            </a:r>
            <a:r>
              <a:rPr lang="en-US" sz="1400" dirty="0" err="1" smtClean="0"/>
              <a:t>embyo</a:t>
            </a:r>
            <a:r>
              <a:rPr lang="en-US" sz="1400" dirty="0" smtClean="0"/>
              <a:t> medical center</a:t>
            </a:r>
            <a:endParaRPr lang="el-G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φάρμακα της ορμονικής διέγερσης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Τα ανάλογα της </a:t>
            </a:r>
            <a:r>
              <a:rPr lang="en-US" sz="2400" b="1" dirty="0" err="1" smtClean="0"/>
              <a:t>GnRH</a:t>
            </a:r>
            <a:r>
              <a:rPr lang="el-GR" sz="2400" dirty="0" smtClean="0"/>
              <a:t>. Χορηγούνται για την αναστολή της παραγωγής </a:t>
            </a:r>
            <a:r>
              <a:rPr lang="en-US" sz="2400" dirty="0" smtClean="0"/>
              <a:t>LH </a:t>
            </a:r>
            <a:r>
              <a:rPr lang="el-GR" sz="2400" dirty="0" smtClean="0"/>
              <a:t>και της πρόωρης ανάπτυξης των </a:t>
            </a:r>
            <a:r>
              <a:rPr lang="el-GR" sz="2400" dirty="0" err="1" smtClean="0"/>
              <a:t>ωοθυλακιορηξίας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O</a:t>
            </a:r>
            <a:r>
              <a:rPr lang="el-GR" sz="2400" b="1" dirty="0" smtClean="0"/>
              <a:t>ι </a:t>
            </a:r>
            <a:r>
              <a:rPr lang="el-GR" sz="2400" b="1" dirty="0" err="1" smtClean="0"/>
              <a:t>γοναδοτροπίνες</a:t>
            </a:r>
            <a:r>
              <a:rPr lang="el-GR" sz="2400" b="1" dirty="0" smtClean="0"/>
              <a:t> </a:t>
            </a:r>
            <a:r>
              <a:rPr lang="en-US" sz="2400" b="1" dirty="0" smtClean="0"/>
              <a:t>LH, FSH</a:t>
            </a:r>
            <a:r>
              <a:rPr lang="en-US" sz="2400" dirty="0" smtClean="0"/>
              <a:t>. Xo</a:t>
            </a:r>
            <a:r>
              <a:rPr lang="el-GR" sz="2400" dirty="0" err="1" smtClean="0"/>
              <a:t>ρηγούνται</a:t>
            </a:r>
            <a:r>
              <a:rPr lang="el-GR" sz="2400" dirty="0" smtClean="0"/>
              <a:t> για την πολλαπλή ανάπτυξη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H </a:t>
            </a:r>
            <a:r>
              <a:rPr lang="el-GR" sz="2400" b="1" dirty="0" err="1" smtClean="0"/>
              <a:t>χοριακή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γοναδοτροπίνη</a:t>
            </a:r>
            <a:r>
              <a:rPr lang="el-GR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hcG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</a:p>
          <a:p>
            <a:r>
              <a:rPr lang="el-GR" sz="2400" b="1" dirty="0" smtClean="0"/>
              <a:t>Η προγεστερόνη</a:t>
            </a:r>
            <a:r>
              <a:rPr lang="el-GR" sz="2400" dirty="0" smtClean="0"/>
              <a:t>. Χορηγείται για την ανάπτυξη της </a:t>
            </a:r>
            <a:r>
              <a:rPr lang="el-GR" sz="2400" dirty="0" err="1" smtClean="0"/>
              <a:t>ωχρινικής</a:t>
            </a:r>
            <a:r>
              <a:rPr lang="el-GR" sz="2400" dirty="0" smtClean="0"/>
              <a:t> φάσης.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Η δράση των φαρμάκων, η </a:t>
            </a:r>
            <a:r>
              <a:rPr lang="en-US" sz="4000" b="1" dirty="0" err="1" smtClean="0">
                <a:solidFill>
                  <a:srgbClr val="9B0000"/>
                </a:solidFill>
              </a:rPr>
              <a:t>GnRH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Δεν χορηγείται «φυσική </a:t>
            </a:r>
            <a:r>
              <a:rPr lang="en-US" sz="2400" dirty="0" err="1" smtClean="0"/>
              <a:t>GnRH</a:t>
            </a:r>
            <a:r>
              <a:rPr lang="el-GR" sz="2400" dirty="0" smtClean="0"/>
              <a:t>» αλλά «</a:t>
            </a:r>
            <a:r>
              <a:rPr lang="el-GR" sz="2400" b="1" dirty="0" smtClean="0"/>
              <a:t>αγωνιστές της </a:t>
            </a:r>
            <a:r>
              <a:rPr lang="en-US" sz="2400" b="1" dirty="0" err="1" smtClean="0"/>
              <a:t>GnRH</a:t>
            </a:r>
            <a:r>
              <a:rPr lang="el-GR" sz="2400" dirty="0" smtClean="0"/>
              <a:t>»</a:t>
            </a:r>
            <a:r>
              <a:rPr lang="en-US" sz="2400" dirty="0" smtClean="0"/>
              <a:t> </a:t>
            </a:r>
            <a:r>
              <a:rPr lang="el-GR" sz="2400" dirty="0" smtClean="0"/>
              <a:t>δηλαδή τροποποιημένη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που συνδέεται ισχυρότερα με τους υποδοχείς της στην υπόφυση.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Αρχικά η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αυξάνει, ως αναμενόμενο, την παραγωγή των </a:t>
            </a:r>
            <a:r>
              <a:rPr lang="en-US" sz="2400" dirty="0" smtClean="0"/>
              <a:t>LH, FSH, </a:t>
            </a:r>
            <a:r>
              <a:rPr lang="el-GR" sz="2400" dirty="0" smtClean="0"/>
              <a:t>γρήγορα όμως επέρχεται κορεσμός και τελικά διακοπή της παραγωγής τους</a:t>
            </a:r>
            <a:r>
              <a:rPr lang="en-US" sz="2400" dirty="0" smtClean="0"/>
              <a:t> (</a:t>
            </a:r>
            <a:r>
              <a:rPr lang="el-GR" sz="2400" dirty="0" smtClean="0"/>
              <a:t>το ορμονικό παράδοξο).</a:t>
            </a:r>
          </a:p>
          <a:p>
            <a:pPr marL="0" indent="0">
              <a:buNone/>
            </a:pPr>
            <a:r>
              <a:rPr lang="el-GR" sz="2400" dirty="0" smtClean="0"/>
              <a:t>Εκτός από την </a:t>
            </a:r>
            <a:r>
              <a:rPr lang="en-US" sz="2400" dirty="0" smtClean="0"/>
              <a:t>IVF </a:t>
            </a:r>
            <a:r>
              <a:rPr lang="el-GR" sz="2400" dirty="0" smtClean="0"/>
              <a:t>οι αγωνιστές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l-GR" sz="2400" dirty="0" smtClean="0"/>
              <a:t>χρησιμοποιούνται και για θεραπευτικούς σκοπούς όπου ζητείται η σχετική ορμονική καταστολή.</a:t>
            </a:r>
          </a:p>
          <a:p>
            <a:pPr marL="0" indent="0">
              <a:buNone/>
            </a:pPr>
            <a:r>
              <a:rPr lang="el-GR" sz="2400" dirty="0" smtClean="0"/>
              <a:t>Εναλλακτικά χρησιμοποιούνται και οι «</a:t>
            </a:r>
            <a:r>
              <a:rPr lang="el-GR" sz="2400" b="1" dirty="0" smtClean="0"/>
              <a:t>ανταγωνιστές </a:t>
            </a:r>
            <a:r>
              <a:rPr lang="en-US" sz="2400" b="1" dirty="0" err="1" smtClean="0"/>
              <a:t>GnRH</a:t>
            </a:r>
            <a:r>
              <a:rPr lang="el-GR" sz="2400" dirty="0" smtClean="0"/>
              <a:t>» οι οποίοι αναστέλλουν την έκκριση των </a:t>
            </a:r>
            <a:r>
              <a:rPr lang="en-US" sz="2400" dirty="0" smtClean="0"/>
              <a:t>LH, FSH </a:t>
            </a:r>
            <a:r>
              <a:rPr lang="el-GR" sz="2400" dirty="0" smtClean="0"/>
              <a:t>χωρίς να προηγείται το στάδιο της υπερπαραγωγής τους.</a:t>
            </a:r>
            <a:endParaRPr lang="el-G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Εμπορικά ονόματα </a:t>
            </a:r>
            <a:r>
              <a:rPr lang="en-US" b="1" dirty="0" err="1" smtClean="0">
                <a:solidFill>
                  <a:srgbClr val="9B0000"/>
                </a:solidFill>
              </a:rPr>
              <a:t>GnRH</a:t>
            </a:r>
            <a:r>
              <a:rPr lang="en-US" b="1" dirty="0" smtClean="0">
                <a:solidFill>
                  <a:srgbClr val="9B0000"/>
                </a:solidFill>
              </a:rPr>
              <a:t> </a:t>
            </a:r>
            <a:r>
              <a:rPr lang="el-GR" b="1" dirty="0" smtClean="0">
                <a:solidFill>
                  <a:srgbClr val="9B0000"/>
                </a:solidFill>
              </a:rPr>
              <a:t>αναλόγων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Αγωνιστές της </a:t>
            </a:r>
            <a:r>
              <a:rPr lang="en-US" sz="2400" dirty="0" err="1" smtClean="0"/>
              <a:t>GnRH</a:t>
            </a:r>
            <a:r>
              <a:rPr lang="el-GR" sz="2400" dirty="0" smtClean="0"/>
              <a:t>: </a:t>
            </a:r>
            <a:r>
              <a:rPr lang="el-GR" sz="2400" dirty="0" err="1" smtClean="0"/>
              <a:t>λευπρολίδη</a:t>
            </a:r>
            <a:r>
              <a:rPr lang="el-GR" sz="2400" dirty="0" smtClean="0"/>
              <a:t> (</a:t>
            </a:r>
            <a:r>
              <a:rPr lang="en-US" sz="2400" dirty="0" err="1" smtClean="0"/>
              <a:t>leuprolide</a:t>
            </a:r>
            <a:r>
              <a:rPr lang="en-US" sz="2400" dirty="0" smtClean="0"/>
              <a:t>), </a:t>
            </a:r>
            <a:r>
              <a:rPr lang="el-GR" sz="2400" dirty="0" err="1" smtClean="0"/>
              <a:t>μπουσερελίνη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buserelin</a:t>
            </a:r>
            <a:r>
              <a:rPr lang="en-US" sz="2400" dirty="0" smtClean="0"/>
              <a:t>), </a:t>
            </a:r>
            <a:r>
              <a:rPr lang="el-GR" sz="2400" dirty="0" err="1" smtClean="0"/>
              <a:t>τριπτορελίνη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triptorelin</a:t>
            </a:r>
            <a:r>
              <a:rPr lang="en-US" sz="2400" dirty="0" smtClean="0"/>
              <a:t>), </a:t>
            </a:r>
            <a:r>
              <a:rPr lang="el-GR" sz="2400" dirty="0" err="1" smtClean="0"/>
              <a:t>ναφαρελίνη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nafarelin</a:t>
            </a:r>
            <a:r>
              <a:rPr lang="en-US" sz="2400" dirty="0" smtClean="0"/>
              <a:t>), </a:t>
            </a:r>
            <a:r>
              <a:rPr lang="el-GR" sz="2400" dirty="0" err="1" smtClean="0"/>
              <a:t>γοσερελίνη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goserelin</a:t>
            </a:r>
            <a:r>
              <a:rPr lang="en-US" sz="2400" dirty="0" smtClean="0"/>
              <a:t>), </a:t>
            </a:r>
            <a:r>
              <a:rPr lang="el-GR" sz="2400" dirty="0" err="1" smtClean="0"/>
              <a:t>ιστρελίνη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histrelin</a:t>
            </a:r>
            <a:r>
              <a:rPr lang="en-US" sz="2400" dirty="0" smtClean="0"/>
              <a:t>), </a:t>
            </a:r>
            <a:r>
              <a:rPr lang="el-GR" sz="2400" dirty="0" err="1" smtClean="0"/>
              <a:t>δεσλορελίνη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deslorelin</a:t>
            </a:r>
            <a:r>
              <a:rPr lang="en-US" sz="2400" dirty="0" smtClean="0"/>
              <a:t>).</a:t>
            </a:r>
            <a:endParaRPr lang="el-GR" sz="2400" dirty="0" smtClean="0"/>
          </a:p>
          <a:p>
            <a:r>
              <a:rPr lang="el-GR" sz="2400" dirty="0" smtClean="0"/>
              <a:t>Ανταγωνιστές της </a:t>
            </a:r>
            <a:r>
              <a:rPr lang="en-US" sz="2400" dirty="0" err="1" smtClean="0"/>
              <a:t>GnRH</a:t>
            </a:r>
            <a:r>
              <a:rPr lang="en-US" sz="2400" dirty="0" smtClean="0"/>
              <a:t>: </a:t>
            </a:r>
            <a:r>
              <a:rPr lang="el-GR" sz="2400" dirty="0" err="1" smtClean="0"/>
              <a:t>cetrorelix</a:t>
            </a:r>
            <a:r>
              <a:rPr lang="el-GR" sz="2400" dirty="0" smtClean="0"/>
              <a:t>, </a:t>
            </a:r>
            <a:r>
              <a:rPr lang="el-GR" sz="2400" dirty="0" err="1" smtClean="0"/>
              <a:t>ganirelix</a:t>
            </a:r>
            <a:r>
              <a:rPr lang="el-GR" sz="2400" dirty="0" smtClean="0"/>
              <a:t>, </a:t>
            </a:r>
            <a:r>
              <a:rPr lang="en-US" sz="2400" dirty="0" err="1" smtClean="0"/>
              <a:t>centrotide</a:t>
            </a:r>
            <a:r>
              <a:rPr lang="en-US" sz="2400" dirty="0" smtClean="0"/>
              <a:t>, </a:t>
            </a:r>
            <a:r>
              <a:rPr lang="en-US" sz="2400" dirty="0" err="1" smtClean="0"/>
              <a:t>orgalutran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Xo</a:t>
            </a:r>
            <a:r>
              <a:rPr lang="el-GR" sz="2400" dirty="0" err="1" smtClean="0"/>
              <a:t>ρηγούνται</a:t>
            </a:r>
            <a:r>
              <a:rPr lang="el-GR" sz="2400" dirty="0" smtClean="0"/>
              <a:t> με υποδόρια ένεση στην κοιλιά.</a:t>
            </a: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1786</Words>
  <Application>Microsoft Office PowerPoint</Application>
  <PresentationFormat>Προβολή στην οθόνη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      Θεωρία Μέθοδοι Υποβοηθούμενης Αναπαραγωγής</vt:lpstr>
      <vt:lpstr>Η λήψη καλής ποιότητας γενετικού υλικού είναι απαραίτητο </vt:lpstr>
      <vt:lpstr>Διαφάνεια 3</vt:lpstr>
      <vt:lpstr>Δύο μέθοδοι λήψης ωαρίων Φυσικός κύκλος</vt:lpstr>
      <vt:lpstr>Πότε επιλέγεται ο φυσικός κύκλος</vt:lpstr>
      <vt:lpstr>Η ορμονική διέγερση</vt:lpstr>
      <vt:lpstr>Τα φάρμακα της ορμονικής διέγερσης</vt:lpstr>
      <vt:lpstr>Η δράση των φαρμάκων, η GnRH</vt:lpstr>
      <vt:lpstr>Εμπορικά ονόματα GnRH αναλόγων</vt:lpstr>
      <vt:lpstr>Η δράση των φαρμάκων, LH, FSH</vt:lpstr>
      <vt:lpstr>Εμπορικά ονόματα γοναδοτροπινών</vt:lpstr>
      <vt:lpstr>Η δράση των φαρμάκων, hCG</vt:lpstr>
      <vt:lpstr>Εμπορικά ονόματα hCG</vt:lpstr>
      <vt:lpstr>Η δράση των φαρμάκων, PRG</vt:lpstr>
      <vt:lpstr>Τα πρωτόκολλα χορήγησης των φαρμάκων ορμονικής διέγερσης</vt:lpstr>
      <vt:lpstr>Το μακρύ πρωτόκολλο (1 από 2)</vt:lpstr>
      <vt:lpstr>Το μακρύ πρωτόκολλο (2 από 2)</vt:lpstr>
      <vt:lpstr>Το βραχύ πρωτόκολλο</vt:lpstr>
      <vt:lpstr>Το πρωτόκολλο ανταγωνιστών</vt:lpstr>
      <vt:lpstr>Η λήψη ωαρίων προκαλεί ενοχλήσεις;</vt:lpstr>
      <vt:lpstr>Η ορμονική διέγερση έχει παρενέργειες;</vt:lpstr>
      <vt:lpstr>Τα φάρμακα του φυσικού κύκλου</vt:lpstr>
      <vt:lpstr>Η ωοληψία</vt:lpstr>
      <vt:lpstr>Διαφάνεια 24</vt:lpstr>
      <vt:lpstr>Από την ωοληψία … (1 από 2)</vt:lpstr>
      <vt:lpstr>Από την ωοληψία …(2 από 2)</vt:lpstr>
      <vt:lpstr>H λήψη δανεικών ωαρίων</vt:lpstr>
      <vt:lpstr>Διαφάνεια 28</vt:lpstr>
      <vt:lpstr>Η κανονική σπερμοληψία</vt:lpstr>
      <vt:lpstr>Θεραπεία για την αζωοσπερμία</vt:lpstr>
      <vt:lpstr>Θεραπεία για την αζωοσπερμία  (1 από 2)</vt:lpstr>
      <vt:lpstr>Διαφάνεια 32</vt:lpstr>
      <vt:lpstr>Θεραπεία για την αζωοσπερμία  (2 από 2)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λήψη των γενετικών κυττάρων, σπέρματος, ωαρίων</dc:title>
  <dc:creator>Πέτρος Καρκαλούσος</dc:creator>
  <cp:lastModifiedBy>Πέτρος Καρκαλούσος</cp:lastModifiedBy>
  <cp:revision>100</cp:revision>
  <dcterms:created xsi:type="dcterms:W3CDTF">2016-08-09T17:09:08Z</dcterms:created>
  <dcterms:modified xsi:type="dcterms:W3CDTF">2017-10-26T01:15:30Z</dcterms:modified>
</cp:coreProperties>
</file>