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60" r:id="rId4"/>
    <p:sldId id="257" r:id="rId5"/>
    <p:sldId id="258" r:id="rId6"/>
    <p:sldId id="261" r:id="rId7"/>
    <p:sldId id="262" r:id="rId8"/>
    <p:sldId id="284" r:id="rId9"/>
    <p:sldId id="264" r:id="rId10"/>
    <p:sldId id="263" r:id="rId11"/>
    <p:sldId id="265" r:id="rId12"/>
    <p:sldId id="267" r:id="rId13"/>
    <p:sldId id="266" r:id="rId14"/>
    <p:sldId id="268" r:id="rId15"/>
    <p:sldId id="272" r:id="rId16"/>
    <p:sldId id="274" r:id="rId17"/>
    <p:sldId id="276" r:id="rId18"/>
    <p:sldId id="285" r:id="rId19"/>
    <p:sldId id="273" r:id="rId20"/>
    <p:sldId id="279" r:id="rId21"/>
    <p:sldId id="280" r:id="rId22"/>
    <p:sldId id="281" r:id="rId23"/>
    <p:sldId id="286" r:id="rId24"/>
    <p:sldId id="287" r:id="rId25"/>
    <p:sldId id="282" r:id="rId26"/>
    <p:sldId id="283" r:id="rId2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4A5305D-B707-4198-BAC5-D36743E6F410}" type="datetimeFigureOut">
              <a:rPr lang="el-GR"/>
              <a:pPr>
                <a:defRPr/>
              </a:pPr>
              <a:t>22/10/2016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4EA514-5783-4531-BF91-04D65B97217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09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15865-5593-463F-B13B-4C752112E1D0}" type="slidenum">
              <a:rPr lang="el-GR"/>
              <a:pPr fontAlgn="base">
                <a:spcBef>
                  <a:spcPct val="0"/>
                </a:spcBef>
                <a:spcAft>
                  <a:spcPct val="0"/>
                </a:spcAft>
              </a:pPr>
              <a:t>26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4E363C82-1BE3-4461-8A05-3A722FF99CD6}" type="datetimeFigureOut">
              <a:rPr lang="el-GR"/>
              <a:pPr>
                <a:defRPr/>
              </a:pPr>
              <a:t>22/10/2016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8E42F75-50C7-44A1-A8F4-B6D171D02B4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0EAB451-B48B-4F3A-87A9-6353B6786CDB}" type="datetimeFigureOut">
              <a:rPr lang="el-GR"/>
              <a:pPr>
                <a:defRPr/>
              </a:pPr>
              <a:t>22/10/2016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CEFD481-A162-4901-B6D4-91F8E33BB50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D068B05-588F-49F4-BB10-C2B1C981AB06}" type="datetimeFigureOut">
              <a:rPr lang="el-GR"/>
              <a:pPr>
                <a:defRPr/>
              </a:pPr>
              <a:t>22/10/2016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0A538C8-8179-4832-B515-C657C640D39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7CF7779-1E1F-40C2-B516-37B3E423402F}" type="datetimeFigureOut">
              <a:rPr lang="el-GR"/>
              <a:pPr>
                <a:defRPr/>
              </a:pPr>
              <a:t>22/10/2016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8AA0A8E-AE3E-48E6-B25A-AB939F0A4CE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D1899CF-DE11-42C2-A19C-415B5FF216D8}" type="datetimeFigureOut">
              <a:rPr lang="el-GR"/>
              <a:pPr>
                <a:defRPr/>
              </a:pPr>
              <a:t>22/10/2016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777A184-35A1-4CD0-A01C-7A55FF4BFE8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38C42BC8-29C8-469A-ADB9-FDBDD22B52A3}" type="datetimeFigureOut">
              <a:rPr lang="el-GR"/>
              <a:pPr>
                <a:defRPr/>
              </a:pPr>
              <a:t>22/10/2016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527ED43-3104-49BA-81F8-B770D7167574}"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1E760A4F-EA37-4224-823E-50D8A12E52B6}" type="datetimeFigureOut">
              <a:rPr lang="el-GR"/>
              <a:pPr>
                <a:defRPr/>
              </a:pPr>
              <a:t>22/10/2016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5610BDDC-F8C1-4415-9A4D-B25EE5E6AEA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2E6E844E-8970-4B9C-86E1-4948123D29A4}" type="datetimeFigureOut">
              <a:rPr lang="el-GR"/>
              <a:pPr>
                <a:defRPr/>
              </a:pPr>
              <a:t>22/10/2016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68E34039-ED4C-488A-87D0-6EE10EE7C2B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AD0A00B-3B37-4A57-B106-78C591C0B8C1}" type="datetimeFigureOut">
              <a:rPr lang="el-GR"/>
              <a:pPr>
                <a:defRPr/>
              </a:pPr>
              <a:t>22/10/2016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D5A1DC2D-67F6-447D-9150-A9D750B5E6F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771EBAA-35A0-465C-AAF2-46A429024D39}" type="datetimeFigureOut">
              <a:rPr lang="el-GR"/>
              <a:pPr>
                <a:defRPr/>
              </a:pPr>
              <a:t>22/10/2016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E083A38-71A2-4308-AD69-673711C834B3}"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DAC32D7-FA0C-43DF-BF46-44D87550A948}" type="datetimeFigureOut">
              <a:rPr lang="el-GR"/>
              <a:pPr>
                <a:defRPr/>
              </a:pPr>
              <a:t>22/10/2016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3B9C89C-BD75-4DB9-A588-1B2AE93DA09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C646618-061D-4007-B131-9D3732B672EE}" type="datetimeFigureOut">
              <a:rPr lang="el-GR"/>
              <a:pPr>
                <a:defRPr/>
              </a:pPr>
              <a:t>22/10/2016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CE9D10F-FAE7-49F1-9066-8EACF7221522}"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37.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9" descr="Αποτέλεσμα εικόνας για microscope"/>
          <p:cNvPicPr>
            <a:picLocks noChangeAspect="1" noChangeArrowheads="1"/>
          </p:cNvPicPr>
          <p:nvPr/>
        </p:nvPicPr>
        <p:blipFill>
          <a:blip r:embed="rId2" cstate="print"/>
          <a:srcRect/>
          <a:stretch>
            <a:fillRect/>
          </a:stretch>
        </p:blipFill>
        <p:spPr bwMode="auto">
          <a:xfrm>
            <a:off x="3635375" y="3213100"/>
            <a:ext cx="5364163" cy="3644900"/>
          </a:xfrm>
          <a:prstGeom prst="rect">
            <a:avLst/>
          </a:prstGeom>
          <a:noFill/>
          <a:ln w="9525">
            <a:noFill/>
            <a:miter lim="800000"/>
            <a:headEnd/>
            <a:tailEnd/>
          </a:ln>
        </p:spPr>
      </p:pic>
      <p:sp>
        <p:nvSpPr>
          <p:cNvPr id="14338" name="1 - TextBox"/>
          <p:cNvSpPr txBox="1">
            <a:spLocks noChangeArrowheads="1"/>
          </p:cNvSpPr>
          <p:nvPr/>
        </p:nvSpPr>
        <p:spPr bwMode="auto">
          <a:xfrm>
            <a:off x="576263" y="115888"/>
            <a:ext cx="7991475" cy="3940175"/>
          </a:xfrm>
          <a:prstGeom prst="rect">
            <a:avLst/>
          </a:prstGeom>
          <a:noFill/>
          <a:ln w="9525">
            <a:noFill/>
            <a:miter lim="800000"/>
            <a:headEnd/>
            <a:tailEnd/>
          </a:ln>
        </p:spPr>
        <p:txBody>
          <a:bodyPr>
            <a:spAutoFit/>
          </a:bodyPr>
          <a:lstStyle/>
          <a:p>
            <a:pPr algn="ctr">
              <a:lnSpc>
                <a:spcPct val="200000"/>
              </a:lnSpc>
            </a:pPr>
            <a:r>
              <a:rPr lang="el-GR" sz="4000" b="1">
                <a:latin typeface="Verdana" pitchFamily="34" charset="0"/>
              </a:rPr>
              <a:t>Ιστολογία</a:t>
            </a:r>
          </a:p>
          <a:p>
            <a:pPr algn="ctr">
              <a:lnSpc>
                <a:spcPct val="200000"/>
              </a:lnSpc>
            </a:pPr>
            <a:r>
              <a:rPr lang="el-GR" sz="4000" b="1">
                <a:latin typeface="Verdana" pitchFamily="34" charset="0"/>
              </a:rPr>
              <a:t>Εργαστήριο</a:t>
            </a:r>
          </a:p>
          <a:p>
            <a:pPr algn="ctr">
              <a:lnSpc>
                <a:spcPct val="200000"/>
              </a:lnSpc>
            </a:pPr>
            <a:r>
              <a:rPr lang="el-GR" sz="3200" b="1">
                <a:latin typeface="Verdana" pitchFamily="34" charset="0"/>
              </a:rPr>
              <a:t>Βασιλική Ν. Καραβάνα </a:t>
            </a:r>
            <a:r>
              <a:rPr lang="en-GB" sz="3200" b="1">
                <a:latin typeface="Verdana" pitchFamily="34" charset="0"/>
              </a:rPr>
              <a:t>Ph.D</a:t>
            </a:r>
            <a:r>
              <a:rPr lang="el-GR" sz="3200" b="1">
                <a:latin typeface="Verdana" pitchFamily="34" charset="0"/>
              </a:rPr>
              <a:t> </a:t>
            </a:r>
          </a:p>
          <a:p>
            <a:endParaRPr lang="el-GR">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Αποτέλεσμα εικόνας για do and donts"/>
          <p:cNvPicPr>
            <a:picLocks noChangeAspect="1" noChangeArrowheads="1"/>
          </p:cNvPicPr>
          <p:nvPr/>
        </p:nvPicPr>
        <p:blipFill>
          <a:blip r:embed="rId2" cstate="print"/>
          <a:srcRect/>
          <a:stretch>
            <a:fillRect/>
          </a:stretch>
        </p:blipFill>
        <p:spPr bwMode="auto">
          <a:xfrm>
            <a:off x="144463" y="404813"/>
            <a:ext cx="1906587" cy="1368425"/>
          </a:xfrm>
          <a:prstGeom prst="rect">
            <a:avLst/>
          </a:prstGeom>
          <a:noFill/>
          <a:ln w="9525">
            <a:noFill/>
            <a:miter lim="800000"/>
            <a:headEnd/>
            <a:tailEnd/>
          </a:ln>
        </p:spPr>
      </p:pic>
      <p:sp>
        <p:nvSpPr>
          <p:cNvPr id="23554" name="1 - Ορθογώνιο"/>
          <p:cNvSpPr>
            <a:spLocks noChangeArrowheads="1"/>
          </p:cNvSpPr>
          <p:nvPr/>
        </p:nvSpPr>
        <p:spPr bwMode="auto">
          <a:xfrm>
            <a:off x="107950" y="188913"/>
            <a:ext cx="8891588" cy="6324600"/>
          </a:xfrm>
          <a:prstGeom prst="rect">
            <a:avLst/>
          </a:prstGeom>
          <a:noFill/>
          <a:ln w="9525">
            <a:noFill/>
            <a:miter lim="800000"/>
            <a:headEnd/>
            <a:tailEnd/>
          </a:ln>
        </p:spPr>
        <p:txBody>
          <a:bodyPr>
            <a:spAutoFit/>
          </a:bodyPr>
          <a:lstStyle/>
          <a:p>
            <a:pPr algn="ctr">
              <a:lnSpc>
                <a:spcPct val="150000"/>
              </a:lnSpc>
            </a:pPr>
            <a:r>
              <a:rPr lang="el-GR" b="1" dirty="0">
                <a:latin typeface="Verdana" pitchFamily="34" charset="0"/>
              </a:rPr>
              <a:t>Συλλογή και επεξεργασία ιστολογικών δειγμάτων</a:t>
            </a:r>
          </a:p>
          <a:p>
            <a:pPr>
              <a:lnSpc>
                <a:spcPct val="150000"/>
              </a:lnSpc>
            </a:pPr>
            <a:endParaRPr lang="el-GR" b="1" dirty="0">
              <a:latin typeface="Verdana" pitchFamily="34" charset="0"/>
            </a:endParaRPr>
          </a:p>
          <a:p>
            <a:pPr algn="ctr">
              <a:lnSpc>
                <a:spcPct val="150000"/>
              </a:lnSpc>
            </a:pPr>
            <a:r>
              <a:rPr lang="en-GB" b="1" dirty="0">
                <a:latin typeface="Verdana" pitchFamily="34" charset="0"/>
              </a:rPr>
              <a:t>Do's and Don'ts</a:t>
            </a:r>
          </a:p>
          <a:p>
            <a:pPr>
              <a:lnSpc>
                <a:spcPct val="150000"/>
              </a:lnSpc>
            </a:pPr>
            <a:endParaRPr lang="en-GB" b="1" dirty="0">
              <a:latin typeface="Verdana" pitchFamily="34" charset="0"/>
            </a:endParaRPr>
          </a:p>
          <a:p>
            <a:pPr>
              <a:lnSpc>
                <a:spcPct val="150000"/>
              </a:lnSpc>
              <a:buFont typeface="Wingdings" pitchFamily="2" charset="2"/>
              <a:buChar char="ü"/>
            </a:pPr>
            <a:r>
              <a:rPr lang="el-GR" dirty="0">
                <a:latin typeface="Verdana" pitchFamily="34" charset="0"/>
              </a:rPr>
              <a:t>Γρήγορη μεταφορά δειγμάτων στο εργαστήριο</a:t>
            </a:r>
          </a:p>
          <a:p>
            <a:pPr>
              <a:lnSpc>
                <a:spcPct val="150000"/>
              </a:lnSpc>
              <a:buFont typeface="Wingdings" pitchFamily="2" charset="2"/>
              <a:buChar char="ü"/>
            </a:pPr>
            <a:r>
              <a:rPr lang="el-GR" dirty="0">
                <a:latin typeface="Verdana" pitchFamily="34" charset="0"/>
              </a:rPr>
              <a:t>Αποφυγή καταστροφής του δείγματος από χημικά, υψηλή θερμοκρασία ή μηχανικούς τραυματισμούς. </a:t>
            </a:r>
          </a:p>
          <a:p>
            <a:pPr>
              <a:lnSpc>
                <a:spcPct val="150000"/>
              </a:lnSpc>
              <a:buFont typeface="Wingdings" pitchFamily="2" charset="2"/>
              <a:buChar char="ü"/>
            </a:pPr>
            <a:r>
              <a:rPr lang="el-GR" dirty="0">
                <a:latin typeface="Verdana" pitchFamily="34" charset="0"/>
              </a:rPr>
              <a:t>Αποφυγή της ξήρανσης του δείγματος.</a:t>
            </a:r>
          </a:p>
          <a:p>
            <a:pPr>
              <a:lnSpc>
                <a:spcPct val="150000"/>
              </a:lnSpc>
              <a:buFont typeface="Wingdings" pitchFamily="2" charset="2"/>
              <a:buChar char="ü"/>
            </a:pPr>
            <a:r>
              <a:rPr lang="el-GR" u="sng" dirty="0">
                <a:latin typeface="Verdana" pitchFamily="34" charset="0"/>
              </a:rPr>
              <a:t>Προσοχή στην σωστή σήμανση-καταγραφή του δείγματος. </a:t>
            </a:r>
          </a:p>
          <a:p>
            <a:pPr>
              <a:lnSpc>
                <a:spcPct val="150000"/>
              </a:lnSpc>
              <a:buFont typeface="Wingdings" pitchFamily="2" charset="2"/>
              <a:buChar char="ü"/>
            </a:pPr>
            <a:r>
              <a:rPr lang="el-GR" dirty="0">
                <a:latin typeface="Verdana" pitchFamily="34" charset="0"/>
              </a:rPr>
              <a:t>Χρησιμοποιείστε το κατάλληλο σε ποσότητα </a:t>
            </a:r>
            <a:r>
              <a:rPr lang="el-GR" dirty="0" err="1">
                <a:latin typeface="Verdana" pitchFamily="34" charset="0"/>
              </a:rPr>
              <a:t>μονιμοποιητικό</a:t>
            </a:r>
            <a:r>
              <a:rPr lang="el-GR" dirty="0">
                <a:latin typeface="Verdana" pitchFamily="34" charset="0"/>
              </a:rPr>
              <a:t> υλικό. </a:t>
            </a:r>
          </a:p>
          <a:p>
            <a:pPr>
              <a:lnSpc>
                <a:spcPct val="150000"/>
              </a:lnSpc>
              <a:buFont typeface="Wingdings" pitchFamily="2" charset="2"/>
              <a:buChar char="ü"/>
            </a:pPr>
            <a:r>
              <a:rPr lang="el-GR" dirty="0">
                <a:latin typeface="Verdana" pitchFamily="34" charset="0"/>
              </a:rPr>
              <a:t>Ελέγξτε το </a:t>
            </a:r>
            <a:r>
              <a:rPr lang="en-GB" dirty="0">
                <a:latin typeface="Verdana" pitchFamily="34" charset="0"/>
              </a:rPr>
              <a:t>pH</a:t>
            </a:r>
            <a:r>
              <a:rPr lang="el-GR" dirty="0">
                <a:latin typeface="Verdana" pitchFamily="34" charset="0"/>
              </a:rPr>
              <a:t> του </a:t>
            </a:r>
            <a:r>
              <a:rPr lang="el-GR" dirty="0" err="1">
                <a:latin typeface="Verdana" pitchFamily="34" charset="0"/>
              </a:rPr>
              <a:t>μονιμοποιητικού</a:t>
            </a:r>
            <a:r>
              <a:rPr lang="el-GR" dirty="0">
                <a:latin typeface="Verdana" pitchFamily="34" charset="0"/>
              </a:rPr>
              <a:t> διαλύματος. </a:t>
            </a:r>
          </a:p>
          <a:p>
            <a:pPr>
              <a:lnSpc>
                <a:spcPct val="150000"/>
              </a:lnSpc>
              <a:buFont typeface="Wingdings" pitchFamily="2" charset="2"/>
              <a:buChar char="ü"/>
            </a:pPr>
            <a:r>
              <a:rPr lang="el-GR" dirty="0">
                <a:latin typeface="Verdana" pitchFamily="34" charset="0"/>
              </a:rPr>
              <a:t>Αποφύγετε επιμολύνσεις του δείγματος. </a:t>
            </a:r>
          </a:p>
          <a:p>
            <a:pPr>
              <a:lnSpc>
                <a:spcPct val="150000"/>
              </a:lnSpc>
              <a:buFont typeface="Wingdings" pitchFamily="2" charset="2"/>
              <a:buChar char="ü"/>
            </a:pPr>
            <a:r>
              <a:rPr lang="el-GR" dirty="0">
                <a:latin typeface="Verdana" pitchFamily="34" charset="0"/>
              </a:rPr>
              <a:t>Επεξεργαστείτε το δείγμα με λεπτούς χειρισμούς ιδιαίτερα όταν είναι σαθρό. </a:t>
            </a:r>
          </a:p>
          <a:p>
            <a:pPr>
              <a:lnSpc>
                <a:spcPct val="150000"/>
              </a:lnSpc>
              <a:buFont typeface="Wingdings" pitchFamily="2" charset="2"/>
              <a:buChar char="ü"/>
            </a:pPr>
            <a:r>
              <a:rPr lang="el-GR" dirty="0">
                <a:latin typeface="Verdana" pitchFamily="34" charset="0"/>
              </a:rPr>
              <a:t>Αποφυγή επιμολύνσεων</a:t>
            </a:r>
            <a:endParaRPr lang="en-GB" dirty="0">
              <a:latin typeface="Verdan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Αποτέλεσμα εικόνας για histological tissue fixative containers"/>
          <p:cNvPicPr>
            <a:picLocks noChangeAspect="1" noChangeArrowheads="1"/>
          </p:cNvPicPr>
          <p:nvPr/>
        </p:nvPicPr>
        <p:blipFill>
          <a:blip r:embed="rId2" cstate="print"/>
          <a:srcRect/>
          <a:stretch>
            <a:fillRect/>
          </a:stretch>
        </p:blipFill>
        <p:spPr bwMode="auto">
          <a:xfrm>
            <a:off x="357188" y="4267200"/>
            <a:ext cx="3529012" cy="2447925"/>
          </a:xfrm>
          <a:prstGeom prst="rect">
            <a:avLst/>
          </a:prstGeom>
          <a:noFill/>
          <a:ln w="9525">
            <a:noFill/>
            <a:miter lim="800000"/>
            <a:headEnd/>
            <a:tailEnd/>
          </a:ln>
        </p:spPr>
      </p:pic>
      <p:pic>
        <p:nvPicPr>
          <p:cNvPr id="24578" name="Picture 2" descr="Αποτέλεσμα εικόνας για do and donts"/>
          <p:cNvPicPr>
            <a:picLocks noChangeAspect="1" noChangeArrowheads="1"/>
          </p:cNvPicPr>
          <p:nvPr/>
        </p:nvPicPr>
        <p:blipFill>
          <a:blip r:embed="rId3" cstate="print"/>
          <a:srcRect/>
          <a:stretch>
            <a:fillRect/>
          </a:stretch>
        </p:blipFill>
        <p:spPr bwMode="auto">
          <a:xfrm>
            <a:off x="144463" y="404813"/>
            <a:ext cx="1906587" cy="1368425"/>
          </a:xfrm>
          <a:prstGeom prst="rect">
            <a:avLst/>
          </a:prstGeom>
          <a:noFill/>
          <a:ln w="9525">
            <a:noFill/>
            <a:miter lim="800000"/>
            <a:headEnd/>
            <a:tailEnd/>
          </a:ln>
        </p:spPr>
      </p:pic>
      <p:sp>
        <p:nvSpPr>
          <p:cNvPr id="24579" name="6 - TextBox"/>
          <p:cNvSpPr txBox="1">
            <a:spLocks noChangeArrowheads="1"/>
          </p:cNvSpPr>
          <p:nvPr/>
        </p:nvSpPr>
        <p:spPr bwMode="auto">
          <a:xfrm>
            <a:off x="4140200" y="1838325"/>
            <a:ext cx="4824413" cy="2032000"/>
          </a:xfrm>
          <a:prstGeom prst="rect">
            <a:avLst/>
          </a:prstGeom>
          <a:noFill/>
          <a:ln w="9525">
            <a:noFill/>
            <a:miter lim="800000"/>
            <a:headEnd/>
            <a:tailEnd/>
          </a:ln>
        </p:spPr>
        <p:txBody>
          <a:bodyPr>
            <a:spAutoFit/>
          </a:bodyPr>
          <a:lstStyle/>
          <a:p>
            <a:r>
              <a:rPr lang="el-GR">
                <a:latin typeface="Verdana" pitchFamily="34" charset="0"/>
              </a:rPr>
              <a:t>Χειρουργικό παρασκεύασμα μαστού. Τυπική ιστολογική εικόνα καταστροφής του δείγματος από θερμοκρασία. Η περιοχή στα άκρα του ιστού είναι οξεόφιλη χωρίς λεπτομέρειες του πυρήνα και κυτταροπλάσματος των κυττάρων. </a:t>
            </a:r>
            <a:endParaRPr lang="en-GB">
              <a:latin typeface="Verdana" pitchFamily="34" charset="0"/>
            </a:endParaRPr>
          </a:p>
        </p:txBody>
      </p:sp>
      <p:sp>
        <p:nvSpPr>
          <p:cNvPr id="24580" name="7 - TextBox"/>
          <p:cNvSpPr txBox="1">
            <a:spLocks noChangeArrowheads="1"/>
          </p:cNvSpPr>
          <p:nvPr/>
        </p:nvSpPr>
        <p:spPr bwMode="auto">
          <a:xfrm>
            <a:off x="4067175" y="4437063"/>
            <a:ext cx="4932363" cy="646112"/>
          </a:xfrm>
          <a:prstGeom prst="rect">
            <a:avLst/>
          </a:prstGeom>
          <a:noFill/>
          <a:ln w="9525">
            <a:noFill/>
            <a:miter lim="800000"/>
            <a:headEnd/>
            <a:tailEnd/>
          </a:ln>
        </p:spPr>
        <p:txBody>
          <a:bodyPr>
            <a:spAutoFit/>
          </a:bodyPr>
          <a:lstStyle/>
          <a:p>
            <a:r>
              <a:rPr lang="el-GR">
                <a:latin typeface="Verdana" pitchFamily="34" charset="0"/>
              </a:rPr>
              <a:t>Χαρακτηριστική εικόνα μη σωστής ποσότητας  μονιμοποιητικού διαλύματος.</a:t>
            </a:r>
            <a:endParaRPr lang="en-GB">
              <a:latin typeface="Verdana" pitchFamily="34" charset="0"/>
            </a:endParaRPr>
          </a:p>
        </p:txBody>
      </p:sp>
      <p:sp>
        <p:nvSpPr>
          <p:cNvPr id="24581" name="3 - Ορθογώνιο"/>
          <p:cNvSpPr>
            <a:spLocks noChangeArrowheads="1"/>
          </p:cNvSpPr>
          <p:nvPr/>
        </p:nvSpPr>
        <p:spPr bwMode="auto">
          <a:xfrm>
            <a:off x="1368425" y="549275"/>
            <a:ext cx="6407150" cy="1200150"/>
          </a:xfrm>
          <a:prstGeom prst="rect">
            <a:avLst/>
          </a:prstGeom>
          <a:noFill/>
          <a:ln w="9525">
            <a:noFill/>
            <a:miter lim="800000"/>
            <a:headEnd/>
            <a:tailEnd/>
          </a:ln>
        </p:spPr>
        <p:txBody>
          <a:bodyPr>
            <a:spAutoFit/>
          </a:bodyPr>
          <a:lstStyle/>
          <a:p>
            <a:pPr algn="ctr"/>
            <a:r>
              <a:rPr lang="el-GR" b="1">
                <a:latin typeface="Verdana" pitchFamily="34" charset="0"/>
              </a:rPr>
              <a:t>Επεξεργασία ιστολογικών δειγμάτων</a:t>
            </a:r>
          </a:p>
          <a:p>
            <a:pPr algn="ctr"/>
            <a:endParaRPr lang="el-GR" b="1">
              <a:latin typeface="Verdana" pitchFamily="34" charset="0"/>
            </a:endParaRPr>
          </a:p>
          <a:p>
            <a:pPr algn="ctr"/>
            <a:r>
              <a:rPr lang="en-GB" b="1">
                <a:latin typeface="Verdana" pitchFamily="34" charset="0"/>
              </a:rPr>
              <a:t>Do's and Don'ts</a:t>
            </a:r>
          </a:p>
          <a:p>
            <a:pPr algn="ctr"/>
            <a:endParaRPr lang="en-GB">
              <a:latin typeface="Calibri" pitchFamily="34" charset="0"/>
            </a:endParaRPr>
          </a:p>
        </p:txBody>
      </p:sp>
      <p:pic>
        <p:nvPicPr>
          <p:cNvPr id="24582" name="Picture 2"/>
          <p:cNvPicPr preferRelativeResize="0">
            <a:picLocks noChangeArrowheads="1"/>
          </p:cNvPicPr>
          <p:nvPr/>
        </p:nvPicPr>
        <p:blipFill>
          <a:blip r:embed="rId4" cstate="print"/>
          <a:srcRect/>
          <a:stretch>
            <a:fillRect/>
          </a:stretch>
        </p:blipFill>
        <p:spPr bwMode="auto">
          <a:xfrm>
            <a:off x="357188" y="1838325"/>
            <a:ext cx="3527425" cy="24479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Ορθογώνιο"/>
          <p:cNvSpPr>
            <a:spLocks noChangeArrowheads="1"/>
          </p:cNvSpPr>
          <p:nvPr/>
        </p:nvSpPr>
        <p:spPr bwMode="auto">
          <a:xfrm>
            <a:off x="395288" y="188913"/>
            <a:ext cx="8424862" cy="6216650"/>
          </a:xfrm>
          <a:prstGeom prst="rect">
            <a:avLst/>
          </a:prstGeom>
          <a:noFill/>
          <a:ln w="9525">
            <a:noFill/>
            <a:miter lim="800000"/>
            <a:headEnd/>
            <a:tailEnd/>
          </a:ln>
        </p:spPr>
        <p:txBody>
          <a:bodyPr>
            <a:spAutoFit/>
          </a:bodyPr>
          <a:lstStyle/>
          <a:p>
            <a:pPr algn="ctr"/>
            <a:r>
              <a:rPr lang="el-GR" sz="2000" b="1">
                <a:latin typeface="Verdana" pitchFamily="34" charset="0"/>
              </a:rPr>
              <a:t>Επεξεργασία ιστολογικών δειγμάτων</a:t>
            </a:r>
          </a:p>
          <a:p>
            <a:pPr algn="ctr"/>
            <a:endParaRPr lang="el-GR" b="1">
              <a:latin typeface="Verdana" pitchFamily="34" charset="0"/>
            </a:endParaRPr>
          </a:p>
          <a:p>
            <a:pPr>
              <a:lnSpc>
                <a:spcPct val="150000"/>
              </a:lnSpc>
            </a:pPr>
            <a:r>
              <a:rPr lang="el-GR" u="sng">
                <a:latin typeface="Verdana" pitchFamily="34" charset="0"/>
              </a:rPr>
              <a:t>Για την περαιτέρω ιστολογική επεξεργασία χρειάζεστε:</a:t>
            </a:r>
          </a:p>
          <a:p>
            <a:pPr>
              <a:lnSpc>
                <a:spcPct val="150000"/>
              </a:lnSpc>
              <a:buFont typeface="Wingdings" pitchFamily="2" charset="2"/>
              <a:buChar char="ü"/>
            </a:pPr>
            <a:r>
              <a:rPr lang="el-GR">
                <a:latin typeface="Verdana" pitchFamily="34" charset="0"/>
              </a:rPr>
              <a:t>Επιφάνεια κοπής</a:t>
            </a:r>
          </a:p>
          <a:p>
            <a:pPr>
              <a:lnSpc>
                <a:spcPct val="150000"/>
              </a:lnSpc>
              <a:buFont typeface="Wingdings" pitchFamily="2" charset="2"/>
              <a:buChar char="ü"/>
            </a:pPr>
            <a:r>
              <a:rPr lang="el-GR">
                <a:latin typeface="Verdana" pitchFamily="34" charset="0"/>
              </a:rPr>
              <a:t>Λαβίδες</a:t>
            </a:r>
          </a:p>
          <a:p>
            <a:pPr>
              <a:lnSpc>
                <a:spcPct val="150000"/>
              </a:lnSpc>
              <a:buFont typeface="Wingdings" pitchFamily="2" charset="2"/>
              <a:buChar char="ü"/>
            </a:pPr>
            <a:r>
              <a:rPr lang="el-GR">
                <a:latin typeface="Verdana" pitchFamily="34" charset="0"/>
              </a:rPr>
              <a:t>Χάρακα</a:t>
            </a:r>
          </a:p>
          <a:p>
            <a:pPr>
              <a:lnSpc>
                <a:spcPct val="150000"/>
              </a:lnSpc>
              <a:buFont typeface="Wingdings" pitchFamily="2" charset="2"/>
              <a:buChar char="ü"/>
            </a:pPr>
            <a:r>
              <a:rPr lang="el-GR">
                <a:latin typeface="Verdana" pitchFamily="34" charset="0"/>
              </a:rPr>
              <a:t>Νυστέρι</a:t>
            </a:r>
          </a:p>
          <a:p>
            <a:pPr>
              <a:lnSpc>
                <a:spcPct val="150000"/>
              </a:lnSpc>
              <a:buFont typeface="Wingdings" pitchFamily="2" charset="2"/>
              <a:buChar char="ü"/>
            </a:pPr>
            <a:r>
              <a:rPr lang="el-GR">
                <a:latin typeface="Verdana" pitchFamily="34" charset="0"/>
              </a:rPr>
              <a:t>Μαχαίρια</a:t>
            </a:r>
          </a:p>
          <a:p>
            <a:pPr>
              <a:lnSpc>
                <a:spcPct val="150000"/>
              </a:lnSpc>
              <a:buFont typeface="Wingdings" pitchFamily="2" charset="2"/>
              <a:buChar char="ü"/>
            </a:pPr>
            <a:r>
              <a:rPr lang="el-GR">
                <a:latin typeface="Verdana" pitchFamily="34" charset="0"/>
              </a:rPr>
              <a:t>Μελάνια </a:t>
            </a:r>
          </a:p>
          <a:p>
            <a:pPr>
              <a:lnSpc>
                <a:spcPct val="150000"/>
              </a:lnSpc>
              <a:buFont typeface="Wingdings" pitchFamily="2" charset="2"/>
              <a:buChar char="ü"/>
            </a:pPr>
            <a:r>
              <a:rPr lang="el-GR">
                <a:latin typeface="Verdana" pitchFamily="34" charset="0"/>
              </a:rPr>
              <a:t>Πριόνι</a:t>
            </a:r>
          </a:p>
          <a:p>
            <a:pPr>
              <a:lnSpc>
                <a:spcPct val="150000"/>
              </a:lnSpc>
              <a:buFont typeface="Wingdings" pitchFamily="2" charset="2"/>
              <a:buChar char="ü"/>
            </a:pPr>
            <a:r>
              <a:rPr lang="el-GR">
                <a:latin typeface="Verdana" pitchFamily="34" charset="0"/>
              </a:rPr>
              <a:t>Κασέτες</a:t>
            </a:r>
          </a:p>
          <a:p>
            <a:pPr>
              <a:lnSpc>
                <a:spcPct val="150000"/>
              </a:lnSpc>
              <a:buFont typeface="Wingdings" pitchFamily="2" charset="2"/>
              <a:buChar char="ü"/>
            </a:pPr>
            <a:r>
              <a:rPr lang="el-GR">
                <a:latin typeface="Verdana" pitchFamily="34" charset="0"/>
              </a:rPr>
              <a:t>Ηλεκτρικό ζυγό</a:t>
            </a:r>
          </a:p>
          <a:p>
            <a:pPr>
              <a:lnSpc>
                <a:spcPct val="150000"/>
              </a:lnSpc>
              <a:buFont typeface="Wingdings" pitchFamily="2" charset="2"/>
              <a:buChar char="ü"/>
            </a:pPr>
            <a:r>
              <a:rPr lang="el-GR">
                <a:latin typeface="Verdana" pitchFamily="34" charset="0"/>
              </a:rPr>
              <a:t>Δοχεία αποκομιδής </a:t>
            </a:r>
          </a:p>
          <a:p>
            <a:pPr>
              <a:lnSpc>
                <a:spcPct val="150000"/>
              </a:lnSpc>
            </a:pPr>
            <a:r>
              <a:rPr lang="el-GR">
                <a:latin typeface="Verdana" pitchFamily="34" charset="0"/>
              </a:rPr>
              <a:t>μολυσματικών υλικών</a:t>
            </a:r>
          </a:p>
          <a:p>
            <a:endParaRPr lang="el-GR">
              <a:latin typeface="Calibri" pitchFamily="34" charset="0"/>
            </a:endParaRPr>
          </a:p>
          <a:p>
            <a:pPr algn="ctr"/>
            <a:endParaRPr lang="en-GB">
              <a:latin typeface="Calibri" pitchFamily="34" charset="0"/>
            </a:endParaRPr>
          </a:p>
        </p:txBody>
      </p:sp>
      <p:pic>
        <p:nvPicPr>
          <p:cNvPr id="25602" name="Picture 2" descr="Αποτέλεσμα εικόνας για Cutting board in pathology lab"/>
          <p:cNvPicPr>
            <a:picLocks noChangeAspect="1" noChangeArrowheads="1"/>
          </p:cNvPicPr>
          <p:nvPr/>
        </p:nvPicPr>
        <p:blipFill>
          <a:blip r:embed="rId2" cstate="print"/>
          <a:srcRect/>
          <a:stretch>
            <a:fillRect/>
          </a:stretch>
        </p:blipFill>
        <p:spPr bwMode="auto">
          <a:xfrm>
            <a:off x="3571875" y="1500188"/>
            <a:ext cx="5453063" cy="47275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4 - Ορθογώνιο"/>
          <p:cNvSpPr>
            <a:spLocks noChangeArrowheads="1"/>
          </p:cNvSpPr>
          <p:nvPr/>
        </p:nvSpPr>
        <p:spPr bwMode="auto">
          <a:xfrm>
            <a:off x="358775" y="44450"/>
            <a:ext cx="8426450" cy="954088"/>
          </a:xfrm>
          <a:prstGeom prst="rect">
            <a:avLst/>
          </a:prstGeom>
          <a:noFill/>
          <a:ln w="9525">
            <a:noFill/>
            <a:miter lim="800000"/>
            <a:headEnd/>
            <a:tailEnd/>
          </a:ln>
        </p:spPr>
        <p:txBody>
          <a:bodyPr>
            <a:spAutoFit/>
          </a:bodyPr>
          <a:lstStyle/>
          <a:p>
            <a:pPr algn="ctr">
              <a:lnSpc>
                <a:spcPct val="150000"/>
              </a:lnSpc>
            </a:pPr>
            <a:r>
              <a:rPr lang="el-GR" sz="2000" b="1">
                <a:latin typeface="Verdana" pitchFamily="34" charset="0"/>
              </a:rPr>
              <a:t>Χαρακτηριστικές εικόνες εργαλείων που χρειάζονται για την επεξεργασία ιστολογικών δειγμάτων</a:t>
            </a:r>
          </a:p>
        </p:txBody>
      </p:sp>
      <p:grpSp>
        <p:nvGrpSpPr>
          <p:cNvPr id="26626" name="10 - Ομάδα"/>
          <p:cNvGrpSpPr>
            <a:grpSpLocks/>
          </p:cNvGrpSpPr>
          <p:nvPr/>
        </p:nvGrpSpPr>
        <p:grpSpPr bwMode="auto">
          <a:xfrm>
            <a:off x="220663" y="1138238"/>
            <a:ext cx="8923337" cy="5602287"/>
            <a:chOff x="220584" y="1138094"/>
            <a:chExt cx="8923416" cy="5601848"/>
          </a:xfrm>
        </p:grpSpPr>
        <p:pic>
          <p:nvPicPr>
            <p:cNvPr id="26627" name="Picture 2"/>
            <p:cNvPicPr>
              <a:picLocks noChangeAspect="1" noChangeArrowheads="1"/>
            </p:cNvPicPr>
            <p:nvPr/>
          </p:nvPicPr>
          <p:blipFill>
            <a:blip r:embed="rId2" cstate="print">
              <a:lum bright="20000"/>
            </a:blip>
            <a:srcRect/>
            <a:stretch>
              <a:fillRect/>
            </a:stretch>
          </p:blipFill>
          <p:spPr bwMode="auto">
            <a:xfrm rot="2962092">
              <a:off x="262012" y="4647499"/>
              <a:ext cx="1961630" cy="1592168"/>
            </a:xfrm>
            <a:prstGeom prst="rect">
              <a:avLst/>
            </a:prstGeom>
            <a:noFill/>
            <a:ln w="9525">
              <a:noFill/>
              <a:miter lim="800000"/>
              <a:headEnd/>
              <a:tailEnd/>
            </a:ln>
          </p:spPr>
        </p:pic>
        <p:pic>
          <p:nvPicPr>
            <p:cNvPr id="26628" name="Picture 2"/>
            <p:cNvPicPr>
              <a:picLocks noChangeAspect="1" noChangeArrowheads="1"/>
            </p:cNvPicPr>
            <p:nvPr/>
          </p:nvPicPr>
          <p:blipFill>
            <a:blip r:embed="rId3" cstate="print"/>
            <a:srcRect/>
            <a:stretch>
              <a:fillRect/>
            </a:stretch>
          </p:blipFill>
          <p:spPr bwMode="auto">
            <a:xfrm rot="5170852">
              <a:off x="1233689" y="4734350"/>
              <a:ext cx="2526401" cy="1484784"/>
            </a:xfrm>
            <a:prstGeom prst="rect">
              <a:avLst/>
            </a:prstGeom>
            <a:noFill/>
            <a:ln w="9525">
              <a:noFill/>
              <a:miter lim="800000"/>
              <a:headEnd/>
              <a:tailEnd/>
            </a:ln>
          </p:spPr>
        </p:pic>
        <p:pic>
          <p:nvPicPr>
            <p:cNvPr id="26629" name="Picture 10" descr="http://www.therapak.com/catalog/img/lg/H-CW310.jpg"/>
            <p:cNvPicPr>
              <a:picLocks noChangeAspect="1" noChangeArrowheads="1"/>
            </p:cNvPicPr>
            <p:nvPr/>
          </p:nvPicPr>
          <p:blipFill>
            <a:blip r:embed="rId4" cstate="print"/>
            <a:srcRect/>
            <a:stretch>
              <a:fillRect/>
            </a:stretch>
          </p:blipFill>
          <p:spPr bwMode="auto">
            <a:xfrm>
              <a:off x="3516422" y="4305096"/>
              <a:ext cx="2698652" cy="1909986"/>
            </a:xfrm>
            <a:prstGeom prst="rect">
              <a:avLst/>
            </a:prstGeom>
            <a:noFill/>
            <a:ln w="9525">
              <a:noFill/>
              <a:miter lim="800000"/>
              <a:headEnd/>
              <a:tailEnd/>
            </a:ln>
          </p:spPr>
        </p:pic>
        <p:pic>
          <p:nvPicPr>
            <p:cNvPr id="26630" name="Picture 5" descr="2407PKrgbSC"/>
            <p:cNvPicPr>
              <a:picLocks noChangeAspect="1" noChangeArrowheads="1"/>
            </p:cNvPicPr>
            <p:nvPr/>
          </p:nvPicPr>
          <p:blipFill>
            <a:blip r:embed="rId5" cstate="print"/>
            <a:srcRect/>
            <a:stretch>
              <a:fillRect/>
            </a:stretch>
          </p:blipFill>
          <p:spPr bwMode="auto">
            <a:xfrm>
              <a:off x="6381750" y="4357694"/>
              <a:ext cx="2762250" cy="1590675"/>
            </a:xfrm>
            <a:prstGeom prst="rect">
              <a:avLst/>
            </a:prstGeom>
            <a:noFill/>
            <a:ln w="9525">
              <a:noFill/>
              <a:miter lim="800000"/>
              <a:headEnd/>
              <a:tailEnd/>
            </a:ln>
          </p:spPr>
        </p:pic>
        <p:pic>
          <p:nvPicPr>
            <p:cNvPr id="26631" name="Picture 2"/>
            <p:cNvPicPr>
              <a:picLocks noChangeAspect="1" noChangeArrowheads="1"/>
            </p:cNvPicPr>
            <p:nvPr/>
          </p:nvPicPr>
          <p:blipFill>
            <a:blip r:embed="rId6" cstate="print"/>
            <a:srcRect/>
            <a:stretch>
              <a:fillRect/>
            </a:stretch>
          </p:blipFill>
          <p:spPr bwMode="auto">
            <a:xfrm>
              <a:off x="4071934" y="1304910"/>
              <a:ext cx="4429156" cy="2857520"/>
            </a:xfrm>
            <a:prstGeom prst="rect">
              <a:avLst/>
            </a:prstGeom>
            <a:noFill/>
            <a:ln w="9525">
              <a:noFill/>
              <a:miter lim="800000"/>
              <a:headEnd/>
              <a:tailEnd/>
            </a:ln>
          </p:spPr>
        </p:pic>
        <p:pic>
          <p:nvPicPr>
            <p:cNvPr id="26632" name="Picture 1"/>
            <p:cNvPicPr>
              <a:picLocks noChangeAspect="1" noChangeArrowheads="1"/>
            </p:cNvPicPr>
            <p:nvPr/>
          </p:nvPicPr>
          <p:blipFill>
            <a:blip r:embed="rId7" cstate="print"/>
            <a:srcRect/>
            <a:stretch>
              <a:fillRect/>
            </a:stretch>
          </p:blipFill>
          <p:spPr bwMode="auto">
            <a:xfrm>
              <a:off x="220584" y="1138094"/>
              <a:ext cx="3779912" cy="3024336"/>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Ορθογώνιο"/>
          <p:cNvSpPr>
            <a:spLocks noChangeArrowheads="1"/>
          </p:cNvSpPr>
          <p:nvPr/>
        </p:nvSpPr>
        <p:spPr bwMode="auto">
          <a:xfrm>
            <a:off x="358775" y="476250"/>
            <a:ext cx="8426450" cy="5216525"/>
          </a:xfrm>
          <a:prstGeom prst="rect">
            <a:avLst/>
          </a:prstGeom>
          <a:noFill/>
          <a:ln w="9525">
            <a:noFill/>
            <a:miter lim="800000"/>
            <a:headEnd/>
            <a:tailEnd/>
          </a:ln>
        </p:spPr>
        <p:txBody>
          <a:bodyPr>
            <a:spAutoFit/>
          </a:bodyPr>
          <a:lstStyle/>
          <a:p>
            <a:pPr algn="ctr"/>
            <a:r>
              <a:rPr lang="el-GR" b="1">
                <a:latin typeface="Verdana" pitchFamily="34" charset="0"/>
              </a:rPr>
              <a:t>Μακροσκοπική επεξεργασία ιστολογικών δειγμάτων</a:t>
            </a:r>
          </a:p>
          <a:p>
            <a:pPr algn="ctr"/>
            <a:endParaRPr lang="el-GR" b="1">
              <a:latin typeface="Verdana" pitchFamily="34" charset="0"/>
            </a:endParaRPr>
          </a:p>
          <a:p>
            <a:pPr>
              <a:lnSpc>
                <a:spcPct val="150000"/>
              </a:lnSpc>
            </a:pPr>
            <a:r>
              <a:rPr lang="el-GR" u="sng">
                <a:latin typeface="Verdana" pitchFamily="34" charset="0"/>
              </a:rPr>
              <a:t>Περιλαμβάνει:</a:t>
            </a:r>
          </a:p>
          <a:p>
            <a:pPr>
              <a:lnSpc>
                <a:spcPct val="150000"/>
              </a:lnSpc>
            </a:pPr>
            <a:endParaRPr lang="el-GR" u="sng">
              <a:latin typeface="Verdana" pitchFamily="34" charset="0"/>
            </a:endParaRPr>
          </a:p>
          <a:p>
            <a:pPr>
              <a:lnSpc>
                <a:spcPct val="150000"/>
              </a:lnSpc>
              <a:buFont typeface="Wingdings" pitchFamily="2" charset="2"/>
              <a:buChar char="ü"/>
            </a:pPr>
            <a:r>
              <a:rPr lang="el-GR">
                <a:latin typeface="Verdana" pitchFamily="34" charset="0"/>
              </a:rPr>
              <a:t>Την λεπτομερή περιγραφή του δείγματος (χρώμα, μέγεθος, αλλοιώσεις, συνοχή, υφή, απόσταση της αλλοίωσης από τα χειρουργικά όρια κλπ).</a:t>
            </a:r>
          </a:p>
          <a:p>
            <a:pPr>
              <a:lnSpc>
                <a:spcPct val="150000"/>
              </a:lnSpc>
            </a:pPr>
            <a:endParaRPr lang="el-GR">
              <a:latin typeface="Verdana" pitchFamily="34" charset="0"/>
            </a:endParaRPr>
          </a:p>
          <a:p>
            <a:pPr>
              <a:lnSpc>
                <a:spcPct val="150000"/>
              </a:lnSpc>
              <a:buFont typeface="Wingdings" pitchFamily="2" charset="2"/>
              <a:buChar char="ü"/>
            </a:pPr>
            <a:r>
              <a:rPr lang="el-GR">
                <a:latin typeface="Verdana" pitchFamily="34" charset="0"/>
              </a:rPr>
              <a:t>Διαστάσεις και βάρος του δείγματος</a:t>
            </a:r>
          </a:p>
          <a:p>
            <a:pPr>
              <a:lnSpc>
                <a:spcPct val="150000"/>
              </a:lnSpc>
            </a:pPr>
            <a:endParaRPr lang="el-GR">
              <a:latin typeface="Verdana" pitchFamily="34" charset="0"/>
            </a:endParaRPr>
          </a:p>
          <a:p>
            <a:pPr>
              <a:lnSpc>
                <a:spcPct val="150000"/>
              </a:lnSpc>
              <a:buFont typeface="Wingdings" pitchFamily="2" charset="2"/>
              <a:buChar char="ü"/>
            </a:pPr>
            <a:r>
              <a:rPr lang="el-GR">
                <a:latin typeface="Verdana" pitchFamily="34" charset="0"/>
              </a:rPr>
              <a:t>Διάνοιξη και καθαρισμός του δείγματος</a:t>
            </a:r>
            <a:endParaRPr lang="en-US">
              <a:latin typeface="Verdana" pitchFamily="34" charset="0"/>
            </a:endParaRPr>
          </a:p>
          <a:p>
            <a:pPr>
              <a:lnSpc>
                <a:spcPct val="150000"/>
              </a:lnSpc>
            </a:pPr>
            <a:endParaRPr lang="el-GR">
              <a:latin typeface="Verdana" pitchFamily="34" charset="0"/>
            </a:endParaRPr>
          </a:p>
          <a:p>
            <a:pPr>
              <a:lnSpc>
                <a:spcPct val="150000"/>
              </a:lnSpc>
              <a:buFont typeface="Wingdings" pitchFamily="2" charset="2"/>
              <a:buChar char="ü"/>
            </a:pPr>
            <a:r>
              <a:rPr lang="el-GR">
                <a:latin typeface="Verdana" pitchFamily="34" charset="0"/>
              </a:rPr>
              <a:t>Καθορισμός των ορίων με την χρήση ειδικών χρωστικών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Ορθογώνιο"/>
          <p:cNvSpPr>
            <a:spLocks noChangeArrowheads="1"/>
          </p:cNvSpPr>
          <p:nvPr/>
        </p:nvSpPr>
        <p:spPr bwMode="auto">
          <a:xfrm>
            <a:off x="323850" y="476250"/>
            <a:ext cx="8496300" cy="5870575"/>
          </a:xfrm>
          <a:prstGeom prst="rect">
            <a:avLst/>
          </a:prstGeom>
          <a:noFill/>
          <a:ln w="9525">
            <a:noFill/>
            <a:miter lim="800000"/>
            <a:headEnd/>
            <a:tailEnd/>
          </a:ln>
        </p:spPr>
        <p:txBody>
          <a:bodyPr>
            <a:spAutoFit/>
          </a:bodyPr>
          <a:lstStyle/>
          <a:p>
            <a:pPr algn="ctr">
              <a:lnSpc>
                <a:spcPct val="150000"/>
              </a:lnSpc>
            </a:pPr>
            <a:r>
              <a:rPr lang="el-GR" b="1">
                <a:latin typeface="Verdana" pitchFamily="34" charset="0"/>
              </a:rPr>
              <a:t>Μακροσκοπική επεξεργασία ιστολογικών δειγμάτων</a:t>
            </a:r>
          </a:p>
          <a:p>
            <a:pPr>
              <a:lnSpc>
                <a:spcPct val="150000"/>
              </a:lnSpc>
            </a:pPr>
            <a:endParaRPr lang="el-GR" b="1">
              <a:latin typeface="Verdana" pitchFamily="34" charset="0"/>
            </a:endParaRPr>
          </a:p>
          <a:p>
            <a:pPr>
              <a:lnSpc>
                <a:spcPct val="150000"/>
              </a:lnSpc>
            </a:pPr>
            <a:r>
              <a:rPr lang="el-GR" b="1">
                <a:latin typeface="Verdana" pitchFamily="34" charset="0"/>
              </a:rPr>
              <a:t>Λόγω της ανομοιογένειας των υλικών, τα ιστολογικά δείγματα χωρίζονται στις εξής κατηγορίες.</a:t>
            </a:r>
          </a:p>
          <a:p>
            <a:pPr>
              <a:lnSpc>
                <a:spcPct val="150000"/>
              </a:lnSpc>
            </a:pPr>
            <a:endParaRPr lang="el-GR" b="1">
              <a:latin typeface="Verdana" pitchFamily="34" charset="0"/>
            </a:endParaRPr>
          </a:p>
          <a:p>
            <a:pPr>
              <a:lnSpc>
                <a:spcPct val="150000"/>
              </a:lnSpc>
            </a:pPr>
            <a:r>
              <a:rPr lang="el-GR" u="sng">
                <a:latin typeface="Verdana" pitchFamily="34" charset="0"/>
              </a:rPr>
              <a:t>Κατηγορία Α:</a:t>
            </a:r>
            <a:r>
              <a:rPr lang="el-GR" b="1">
                <a:latin typeface="Verdana" pitchFamily="34" charset="0"/>
              </a:rPr>
              <a:t> </a:t>
            </a:r>
            <a:r>
              <a:rPr lang="el-GR">
                <a:latin typeface="Verdana" pitchFamily="34" charset="0"/>
              </a:rPr>
              <a:t>Πρόκειται για βιοπτικά υλικά στα οποία αφού μονιμοποιηθούν, παίρνουμε διαστάσεις, αριθμό ιστοτεμαχίων και τα τοποθετούμε ως έχουν σε πλαστικές κασέτες. </a:t>
            </a:r>
          </a:p>
          <a:p>
            <a:pPr>
              <a:lnSpc>
                <a:spcPct val="150000"/>
              </a:lnSpc>
            </a:pPr>
            <a:endParaRPr lang="el-GR">
              <a:latin typeface="Verdana" pitchFamily="34" charset="0"/>
            </a:endParaRPr>
          </a:p>
          <a:p>
            <a:pPr>
              <a:lnSpc>
                <a:spcPct val="150000"/>
              </a:lnSpc>
            </a:pPr>
            <a:r>
              <a:rPr lang="el-GR" u="sng">
                <a:latin typeface="Verdana" pitchFamily="34" charset="0"/>
              </a:rPr>
              <a:t>Κατηγορία Β:</a:t>
            </a:r>
            <a:r>
              <a:rPr lang="el-GR" b="1">
                <a:latin typeface="Verdana" pitchFamily="34" charset="0"/>
              </a:rPr>
              <a:t> </a:t>
            </a:r>
            <a:r>
              <a:rPr lang="el-GR">
                <a:latin typeface="Verdana" pitchFamily="34" charset="0"/>
              </a:rPr>
              <a:t>Είναι μικρά υλικά που χρειάζονται την μικρότερη δυνατή επεξεργασία, (βάρος, διαστάσεις και τεμαχισμός) πριν τοποθετηθούν σε πλαστικές κασέτες (πχ βιοψίες δέρματος, λεμφαδένες, μικροί πολύποδες ή μικρά λιπώματα). Απαραίτητη προϋπόθεση η σωστή μονιμοποίηση αυτών.  </a:t>
            </a:r>
            <a:endParaRPr lang="en-GB">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5 - TextBox"/>
          <p:cNvSpPr txBox="1">
            <a:spLocks noChangeArrowheads="1"/>
          </p:cNvSpPr>
          <p:nvPr/>
        </p:nvSpPr>
        <p:spPr bwMode="auto">
          <a:xfrm>
            <a:off x="90488" y="115888"/>
            <a:ext cx="8963025" cy="2170112"/>
          </a:xfrm>
          <a:prstGeom prst="rect">
            <a:avLst/>
          </a:prstGeom>
          <a:noFill/>
          <a:ln w="9525">
            <a:noFill/>
            <a:miter lim="800000"/>
            <a:headEnd/>
            <a:tailEnd/>
          </a:ln>
        </p:spPr>
        <p:txBody>
          <a:bodyPr>
            <a:spAutoFit/>
          </a:bodyPr>
          <a:lstStyle/>
          <a:p>
            <a:pPr algn="ctr">
              <a:lnSpc>
                <a:spcPct val="150000"/>
              </a:lnSpc>
            </a:pPr>
            <a:r>
              <a:rPr lang="el-GR" b="1">
                <a:latin typeface="Verdana" pitchFamily="34" charset="0"/>
              </a:rPr>
              <a:t>Χαρακτηριστικό παράδειγμα ιστολογικών δειγμάτων που ανήκουν στην κατηγορία Α. </a:t>
            </a:r>
          </a:p>
          <a:p>
            <a:pPr algn="ctr">
              <a:lnSpc>
                <a:spcPct val="150000"/>
              </a:lnSpc>
            </a:pPr>
            <a:endParaRPr lang="el-GR" b="1">
              <a:latin typeface="Verdana" pitchFamily="34" charset="0"/>
            </a:endParaRPr>
          </a:p>
          <a:p>
            <a:pPr>
              <a:lnSpc>
                <a:spcPct val="150000"/>
              </a:lnSpc>
            </a:pPr>
            <a:r>
              <a:rPr lang="el-GR" b="1">
                <a:latin typeface="Verdana" pitchFamily="34" charset="0"/>
              </a:rPr>
              <a:t>Αριστερά: </a:t>
            </a:r>
            <a:r>
              <a:rPr lang="el-GR">
                <a:latin typeface="Verdana" pitchFamily="34" charset="0"/>
              </a:rPr>
              <a:t>βιοψία προστάτου δια βελόνης. </a:t>
            </a:r>
            <a:r>
              <a:rPr lang="el-GR" b="1">
                <a:latin typeface="Verdana" pitchFamily="34" charset="0"/>
              </a:rPr>
              <a:t>Δεξιά: </a:t>
            </a:r>
            <a:r>
              <a:rPr lang="el-GR">
                <a:latin typeface="Verdana" pitchFamily="34" charset="0"/>
              </a:rPr>
              <a:t>ιστοτεμάχια γαστρικής βιοψίας. </a:t>
            </a:r>
            <a:endParaRPr lang="en-GB">
              <a:latin typeface="Verdana" pitchFamily="34" charset="0"/>
            </a:endParaRPr>
          </a:p>
        </p:txBody>
      </p:sp>
      <p:grpSp>
        <p:nvGrpSpPr>
          <p:cNvPr id="29698" name="7 - Ομάδα"/>
          <p:cNvGrpSpPr>
            <a:grpSpLocks/>
          </p:cNvGrpSpPr>
          <p:nvPr/>
        </p:nvGrpSpPr>
        <p:grpSpPr bwMode="auto">
          <a:xfrm>
            <a:off x="250825" y="2274888"/>
            <a:ext cx="8569325" cy="4538662"/>
            <a:chOff x="251520" y="2274416"/>
            <a:chExt cx="8568512" cy="4538960"/>
          </a:xfrm>
        </p:grpSpPr>
        <p:pic>
          <p:nvPicPr>
            <p:cNvPr id="29699" name="Picture 2"/>
            <p:cNvPicPr>
              <a:picLocks noChangeAspect="1" noChangeArrowheads="1"/>
            </p:cNvPicPr>
            <p:nvPr/>
          </p:nvPicPr>
          <p:blipFill>
            <a:blip r:embed="rId2" cstate="print"/>
            <a:srcRect/>
            <a:stretch>
              <a:fillRect/>
            </a:stretch>
          </p:blipFill>
          <p:spPr bwMode="auto">
            <a:xfrm>
              <a:off x="323528" y="2274416"/>
              <a:ext cx="3960440" cy="2162696"/>
            </a:xfrm>
            <a:prstGeom prst="rect">
              <a:avLst/>
            </a:prstGeom>
            <a:noFill/>
            <a:ln w="9525">
              <a:noFill/>
              <a:miter lim="800000"/>
              <a:headEnd/>
              <a:tailEnd/>
            </a:ln>
          </p:spPr>
        </p:pic>
        <p:pic>
          <p:nvPicPr>
            <p:cNvPr id="29700" name="Picture 4" descr="Αποτέλεσμα εικόνας για gastric biopsy in pathology lab"/>
            <p:cNvPicPr preferRelativeResize="0">
              <a:picLocks noChangeArrowheads="1"/>
            </p:cNvPicPr>
            <p:nvPr/>
          </p:nvPicPr>
          <p:blipFill>
            <a:blip r:embed="rId3" cstate="print"/>
            <a:srcRect/>
            <a:stretch>
              <a:fillRect/>
            </a:stretch>
          </p:blipFill>
          <p:spPr bwMode="auto">
            <a:xfrm>
              <a:off x="4860032" y="2274416"/>
              <a:ext cx="3960000" cy="2160000"/>
            </a:xfrm>
            <a:prstGeom prst="rect">
              <a:avLst/>
            </a:prstGeom>
            <a:noFill/>
            <a:ln w="9525">
              <a:noFill/>
              <a:miter lim="800000"/>
              <a:headEnd/>
              <a:tailEnd/>
            </a:ln>
          </p:spPr>
        </p:pic>
        <p:pic>
          <p:nvPicPr>
            <p:cNvPr id="29701" name="Picture 2" descr="Αποτέλεσμα εικόνας για gastric biopsy in pathology lab"/>
            <p:cNvPicPr>
              <a:picLocks noChangeAspect="1" noChangeArrowheads="1"/>
            </p:cNvPicPr>
            <p:nvPr/>
          </p:nvPicPr>
          <p:blipFill>
            <a:blip r:embed="rId4" cstate="print"/>
            <a:srcRect/>
            <a:stretch>
              <a:fillRect/>
            </a:stretch>
          </p:blipFill>
          <p:spPr bwMode="auto">
            <a:xfrm>
              <a:off x="4148204" y="4509120"/>
              <a:ext cx="3808172" cy="2304256"/>
            </a:xfrm>
            <a:prstGeom prst="rect">
              <a:avLst/>
            </a:prstGeom>
            <a:noFill/>
            <a:ln w="9525">
              <a:noFill/>
              <a:miter lim="800000"/>
              <a:headEnd/>
              <a:tailEnd/>
            </a:ln>
          </p:spPr>
        </p:pic>
        <p:sp>
          <p:nvSpPr>
            <p:cNvPr id="29702" name="6 - TextBox"/>
            <p:cNvSpPr txBox="1">
              <a:spLocks noChangeArrowheads="1"/>
            </p:cNvSpPr>
            <p:nvPr/>
          </p:nvSpPr>
          <p:spPr bwMode="auto">
            <a:xfrm>
              <a:off x="251520" y="4904000"/>
              <a:ext cx="3816424" cy="1477328"/>
            </a:xfrm>
            <a:prstGeom prst="rect">
              <a:avLst/>
            </a:prstGeom>
            <a:noFill/>
            <a:ln w="9525">
              <a:noFill/>
              <a:miter lim="800000"/>
              <a:headEnd/>
              <a:tailEnd/>
            </a:ln>
          </p:spPr>
          <p:txBody>
            <a:bodyPr>
              <a:spAutoFit/>
            </a:bodyPr>
            <a:lstStyle/>
            <a:p>
              <a:r>
                <a:rPr lang="el-GR">
                  <a:latin typeface="Verdana" pitchFamily="34" charset="0"/>
                </a:rPr>
                <a:t>Για να μην διαφύγει το δείγμα από τις οπές της κασέτας χρησιμοποιούμε ειδικά σφουγγαράκια όπως φαίνεται στην εικόνα.</a:t>
              </a:r>
              <a:endParaRPr lang="en-GB">
                <a:latin typeface="Verdana"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6 - Ομάδα"/>
          <p:cNvGrpSpPr>
            <a:grpSpLocks/>
          </p:cNvGrpSpPr>
          <p:nvPr/>
        </p:nvGrpSpPr>
        <p:grpSpPr bwMode="auto">
          <a:xfrm>
            <a:off x="125413" y="44450"/>
            <a:ext cx="8893175" cy="6697663"/>
            <a:chOff x="125760" y="44624"/>
            <a:chExt cx="8892480" cy="6696744"/>
          </a:xfrm>
        </p:grpSpPr>
        <p:grpSp>
          <p:nvGrpSpPr>
            <p:cNvPr id="30722" name="5 - Ομάδα"/>
            <p:cNvGrpSpPr>
              <a:grpSpLocks/>
            </p:cNvGrpSpPr>
            <p:nvPr/>
          </p:nvGrpSpPr>
          <p:grpSpPr bwMode="auto">
            <a:xfrm>
              <a:off x="452884" y="3972768"/>
              <a:ext cx="8310240" cy="2768600"/>
              <a:chOff x="452884" y="3612728"/>
              <a:chExt cx="8310240" cy="2768600"/>
            </a:xfrm>
          </p:grpSpPr>
          <p:pic>
            <p:nvPicPr>
              <p:cNvPr id="30724" name="Picture 4"/>
              <p:cNvPicPr>
                <a:picLocks noChangeAspect="1" noChangeArrowheads="1"/>
              </p:cNvPicPr>
              <p:nvPr/>
            </p:nvPicPr>
            <p:blipFill>
              <a:blip r:embed="rId2" cstate="print"/>
              <a:srcRect/>
              <a:stretch>
                <a:fillRect/>
              </a:stretch>
            </p:blipFill>
            <p:spPr bwMode="auto">
              <a:xfrm>
                <a:off x="4788024" y="3612728"/>
                <a:ext cx="3975100" cy="2768600"/>
              </a:xfrm>
              <a:prstGeom prst="rect">
                <a:avLst/>
              </a:prstGeom>
              <a:noFill/>
              <a:ln w="9525">
                <a:noFill/>
                <a:miter lim="800000"/>
                <a:headEnd/>
                <a:tailEnd/>
              </a:ln>
            </p:spPr>
          </p:pic>
          <p:pic>
            <p:nvPicPr>
              <p:cNvPr id="30725" name="Picture 3"/>
              <p:cNvPicPr>
                <a:picLocks noChangeAspect="1" noChangeArrowheads="1"/>
              </p:cNvPicPr>
              <p:nvPr/>
            </p:nvPicPr>
            <p:blipFill>
              <a:blip r:embed="rId3" cstate="print"/>
              <a:srcRect/>
              <a:stretch>
                <a:fillRect/>
              </a:stretch>
            </p:blipFill>
            <p:spPr bwMode="auto">
              <a:xfrm>
                <a:off x="452884" y="3612728"/>
                <a:ext cx="3975100" cy="2768600"/>
              </a:xfrm>
              <a:prstGeom prst="rect">
                <a:avLst/>
              </a:prstGeom>
              <a:noFill/>
              <a:ln w="9525">
                <a:noFill/>
                <a:miter lim="800000"/>
                <a:headEnd/>
                <a:tailEnd/>
              </a:ln>
            </p:spPr>
          </p:pic>
        </p:grpSp>
        <p:sp>
          <p:nvSpPr>
            <p:cNvPr id="30723" name="4 - Ορθογώνιο"/>
            <p:cNvSpPr>
              <a:spLocks noChangeArrowheads="1"/>
            </p:cNvSpPr>
            <p:nvPr/>
          </p:nvSpPr>
          <p:spPr bwMode="auto">
            <a:xfrm>
              <a:off x="125760" y="44624"/>
              <a:ext cx="8892480" cy="3831818"/>
            </a:xfrm>
            <a:prstGeom prst="rect">
              <a:avLst/>
            </a:prstGeom>
            <a:noFill/>
            <a:ln w="9525">
              <a:noFill/>
              <a:miter lim="800000"/>
              <a:headEnd/>
              <a:tailEnd/>
            </a:ln>
          </p:spPr>
          <p:txBody>
            <a:bodyPr>
              <a:spAutoFit/>
            </a:bodyPr>
            <a:lstStyle/>
            <a:p>
              <a:pPr algn="ctr">
                <a:lnSpc>
                  <a:spcPct val="150000"/>
                </a:lnSpc>
              </a:pPr>
              <a:r>
                <a:rPr lang="el-GR" b="1">
                  <a:latin typeface="Verdana" pitchFamily="34" charset="0"/>
                </a:rPr>
                <a:t>Χαρακτηριστικό παράδειγμα ιστολογικού δείγματος που ανήκει στην κατηγορία Β. </a:t>
              </a:r>
            </a:p>
            <a:p>
              <a:pPr algn="ctr">
                <a:lnSpc>
                  <a:spcPct val="150000"/>
                </a:lnSpc>
              </a:pPr>
              <a:endParaRPr lang="el-GR" b="1">
                <a:latin typeface="Verdana" pitchFamily="34" charset="0"/>
              </a:endParaRPr>
            </a:p>
            <a:p>
              <a:pPr algn="just">
                <a:lnSpc>
                  <a:spcPct val="150000"/>
                </a:lnSpc>
              </a:pPr>
              <a:r>
                <a:rPr lang="el-GR">
                  <a:latin typeface="Verdana" pitchFamily="34" charset="0"/>
                </a:rPr>
                <a:t>Ατρακτοειδές τεμάχιο βιοψίας δέρματος. Στην μακροσκοπική περιγραφή είναι απαραίτητη η περιγραφή της αλλοίωσης, οι διαστάσεις, η απόσταση της αλλοίωσης από τα χειρουργικά όρια, το βάρος, ενώ τεμαχίζεται όπως στην εικόνα. Η μπλε χρωστική (δεξιά εικόνα) υποδεικνύει το πίσω όριο του εξαιρεθέντος ιστοτεμαχίου. Τα ιστοτεμάχια τοποθετούνται σε αριθμημένες κασέτες για περεταίρω επεξεργασία. </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preferRelativeResize="0">
            <a:picLocks noChangeArrowheads="1"/>
          </p:cNvPicPr>
          <p:nvPr/>
        </p:nvPicPr>
        <p:blipFill>
          <a:blip r:embed="rId2" cstate="print"/>
          <a:srcRect/>
          <a:stretch>
            <a:fillRect/>
          </a:stretch>
        </p:blipFill>
        <p:spPr bwMode="auto">
          <a:xfrm>
            <a:off x="0" y="4000500"/>
            <a:ext cx="4357688" cy="2078038"/>
          </a:xfrm>
          <a:prstGeom prst="rect">
            <a:avLst/>
          </a:prstGeom>
          <a:noFill/>
          <a:ln w="9525">
            <a:noFill/>
            <a:miter lim="800000"/>
            <a:headEnd/>
            <a:tailEnd/>
          </a:ln>
        </p:spPr>
      </p:pic>
      <p:pic>
        <p:nvPicPr>
          <p:cNvPr id="31746" name="Picture 2"/>
          <p:cNvPicPr preferRelativeResize="0">
            <a:picLocks noChangeArrowheads="1"/>
          </p:cNvPicPr>
          <p:nvPr/>
        </p:nvPicPr>
        <p:blipFill>
          <a:blip r:embed="rId3" cstate="print"/>
          <a:srcRect/>
          <a:stretch>
            <a:fillRect/>
          </a:stretch>
        </p:blipFill>
        <p:spPr bwMode="auto">
          <a:xfrm>
            <a:off x="4286250" y="4000500"/>
            <a:ext cx="4857750" cy="2071688"/>
          </a:xfrm>
          <a:prstGeom prst="rect">
            <a:avLst/>
          </a:prstGeom>
          <a:noFill/>
          <a:ln w="9525">
            <a:noFill/>
            <a:miter lim="800000"/>
            <a:headEnd/>
            <a:tailEnd/>
          </a:ln>
        </p:spPr>
      </p:pic>
      <p:sp>
        <p:nvSpPr>
          <p:cNvPr id="31747" name="3 - Ορθογώνιο"/>
          <p:cNvSpPr>
            <a:spLocks noChangeArrowheads="1"/>
          </p:cNvSpPr>
          <p:nvPr/>
        </p:nvSpPr>
        <p:spPr bwMode="auto">
          <a:xfrm>
            <a:off x="142875" y="142875"/>
            <a:ext cx="8786813" cy="3832225"/>
          </a:xfrm>
          <a:prstGeom prst="rect">
            <a:avLst/>
          </a:prstGeom>
          <a:noFill/>
          <a:ln w="9525">
            <a:noFill/>
            <a:miter lim="800000"/>
            <a:headEnd/>
            <a:tailEnd/>
          </a:ln>
        </p:spPr>
        <p:txBody>
          <a:bodyPr>
            <a:spAutoFit/>
          </a:bodyPr>
          <a:lstStyle/>
          <a:p>
            <a:pPr algn="ctr">
              <a:lnSpc>
                <a:spcPct val="150000"/>
              </a:lnSpc>
            </a:pPr>
            <a:r>
              <a:rPr lang="el-GR" b="1">
                <a:latin typeface="Verdana" pitchFamily="34" charset="0"/>
              </a:rPr>
              <a:t>Χαρακτηριστικό παράδειγμα επεξεργασίας ιστολογικού δείγματος που ανήκει στην κατηγορία Β.</a:t>
            </a:r>
          </a:p>
          <a:p>
            <a:pPr algn="ctr">
              <a:lnSpc>
                <a:spcPct val="150000"/>
              </a:lnSpc>
            </a:pPr>
            <a:endParaRPr lang="el-GR" b="1">
              <a:latin typeface="Verdana" pitchFamily="34" charset="0"/>
            </a:endParaRPr>
          </a:p>
          <a:p>
            <a:pPr algn="just">
              <a:lnSpc>
                <a:spcPct val="150000"/>
              </a:lnSpc>
            </a:pPr>
            <a:r>
              <a:rPr lang="el-GR">
                <a:latin typeface="Verdana" pitchFamily="34" charset="0"/>
              </a:rPr>
              <a:t>Ολική εξαίρεση λεμφαδένα. Η μακροσκοπική περιγραφή περιλαμβάνει την λήψη διαστάσεων, περιγραφή των τυχόν αλλοιώσεων, της υφής και ο τεμαχισμός αυτού όπως φαίνεται στην εικόνα. Τα τεμαχισμένα ιστοτεμάχια τοποθετούνται σε αριθμημένες πλαστικές κασέτες για περαιτέρω επεξεργασία.</a:t>
            </a:r>
            <a:endParaRPr lang="en-GB">
              <a:latin typeface="Calibri" pitchFamily="34" charset="0"/>
            </a:endParaRPr>
          </a:p>
          <a:p>
            <a:pPr algn="ctr">
              <a:lnSpc>
                <a:spcPct val="150000"/>
              </a:lnSpc>
            </a:pPr>
            <a:endParaRPr lang="el-GR" b="1">
              <a:latin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 Ορθογώνιο"/>
          <p:cNvSpPr>
            <a:spLocks noChangeArrowheads="1"/>
          </p:cNvSpPr>
          <p:nvPr/>
        </p:nvSpPr>
        <p:spPr bwMode="auto">
          <a:xfrm>
            <a:off x="179388" y="692150"/>
            <a:ext cx="8496300" cy="3806825"/>
          </a:xfrm>
          <a:prstGeom prst="rect">
            <a:avLst/>
          </a:prstGeom>
          <a:noFill/>
          <a:ln w="9525">
            <a:noFill/>
            <a:miter lim="800000"/>
            <a:headEnd/>
            <a:tailEnd/>
          </a:ln>
        </p:spPr>
        <p:txBody>
          <a:bodyPr>
            <a:spAutoFit/>
          </a:bodyPr>
          <a:lstStyle/>
          <a:p>
            <a:pPr algn="ctr">
              <a:lnSpc>
                <a:spcPct val="150000"/>
              </a:lnSpc>
            </a:pPr>
            <a:r>
              <a:rPr lang="el-GR" b="1">
                <a:latin typeface="Verdana" pitchFamily="34" charset="0"/>
              </a:rPr>
              <a:t>Μακροσκοπική επεξεργασία ιστολογικών δειγμάτων</a:t>
            </a:r>
          </a:p>
          <a:p>
            <a:pPr algn="ctr">
              <a:lnSpc>
                <a:spcPct val="150000"/>
              </a:lnSpc>
            </a:pPr>
            <a:endParaRPr lang="el-GR" b="1">
              <a:latin typeface="Verdana" pitchFamily="34" charset="0"/>
            </a:endParaRPr>
          </a:p>
          <a:p>
            <a:pPr algn="just">
              <a:lnSpc>
                <a:spcPct val="150000"/>
              </a:lnSpc>
            </a:pPr>
            <a:r>
              <a:rPr lang="el-GR" u="sng">
                <a:latin typeface="Verdana" pitchFamily="34" charset="0"/>
              </a:rPr>
              <a:t>Κατηγορία Γ.</a:t>
            </a:r>
            <a:r>
              <a:rPr lang="el-GR" b="1" u="sng">
                <a:latin typeface="Verdana" pitchFamily="34" charset="0"/>
              </a:rPr>
              <a:t> </a:t>
            </a:r>
            <a:r>
              <a:rPr lang="el-GR">
                <a:latin typeface="Verdana" pitchFamily="34" charset="0"/>
              </a:rPr>
              <a:t>Στην κατηγορία αυτή ανήκουν ιστολογικά παρασκευάσματα που πρέπει να χειρίζονται από ειδικά εκπαιδευμένα άτομα. Συνήθως είναι μικρά χειρουργικά υλικά. Απαιτείται λεπτομερή μακροσκοπική περιγραφή, η λήψη διαστάσεων, το βάρος και η διάνοιξη αυτών (πχ χοληδόχος κύστη, σκωληκοειδής απόφυση, πολύποδες άνω των 3 εκ. αιμορροΐδες κλπ). Η διάνοιξη των υλικών επιτρέπει τον καλύτερο καθαρισμό και μονιμοποίηση αυτών.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Ορθογώνιο"/>
          <p:cNvSpPr>
            <a:spLocks noChangeArrowheads="1"/>
          </p:cNvSpPr>
          <p:nvPr/>
        </p:nvSpPr>
        <p:spPr bwMode="auto">
          <a:xfrm>
            <a:off x="90488" y="188913"/>
            <a:ext cx="8963025" cy="6416675"/>
          </a:xfrm>
          <a:prstGeom prst="rect">
            <a:avLst/>
          </a:prstGeom>
          <a:noFill/>
          <a:ln w="9525">
            <a:noFill/>
            <a:miter lim="800000"/>
            <a:headEnd/>
            <a:tailEnd/>
          </a:ln>
        </p:spPr>
        <p:txBody>
          <a:bodyPr>
            <a:spAutoFit/>
          </a:bodyPr>
          <a:lstStyle/>
          <a:p>
            <a:pPr algn="ctr">
              <a:lnSpc>
                <a:spcPct val="150000"/>
              </a:lnSpc>
            </a:pPr>
            <a:r>
              <a:rPr lang="el-GR" sz="2000" b="1" dirty="0">
                <a:latin typeface="Verdana" pitchFamily="34" charset="0"/>
              </a:rPr>
              <a:t>ΙΣΤΟΛΟΓΙΑ</a:t>
            </a:r>
          </a:p>
          <a:p>
            <a:pPr algn="ctr">
              <a:lnSpc>
                <a:spcPct val="150000"/>
              </a:lnSpc>
            </a:pPr>
            <a:r>
              <a:rPr lang="el-GR" sz="2000" b="1" dirty="0">
                <a:latin typeface="Verdana" pitchFamily="34" charset="0"/>
              </a:rPr>
              <a:t>(μικρή) Ιστορική Αναδρομή</a:t>
            </a:r>
          </a:p>
          <a:p>
            <a:pPr algn="ctr">
              <a:lnSpc>
                <a:spcPct val="150000"/>
              </a:lnSpc>
            </a:pPr>
            <a:endParaRPr lang="el-GR" b="1" dirty="0">
              <a:latin typeface="Verdana" pitchFamily="34" charset="0"/>
            </a:endParaRPr>
          </a:p>
          <a:p>
            <a:pPr>
              <a:lnSpc>
                <a:spcPct val="150000"/>
              </a:lnSpc>
              <a:buFont typeface="Wingdings" pitchFamily="2" charset="2"/>
              <a:buChar char="Ø"/>
            </a:pPr>
            <a:r>
              <a:rPr lang="el-GR" dirty="0">
                <a:latin typeface="Verdana" pitchFamily="34" charset="0"/>
              </a:rPr>
              <a:t>Το 1665 ο </a:t>
            </a:r>
            <a:r>
              <a:rPr lang="en-GB" dirty="0">
                <a:latin typeface="Verdana" pitchFamily="34" charset="0"/>
              </a:rPr>
              <a:t>Robert Hooke (1635 - 1703)</a:t>
            </a:r>
            <a:r>
              <a:rPr lang="el-GR" dirty="0">
                <a:latin typeface="Verdana" pitchFamily="34" charset="0"/>
              </a:rPr>
              <a:t> δημοσιεύει το </a:t>
            </a:r>
          </a:p>
          <a:p>
            <a:pPr>
              <a:lnSpc>
                <a:spcPct val="150000"/>
              </a:lnSpc>
            </a:pPr>
            <a:r>
              <a:rPr lang="el-GR" dirty="0">
                <a:latin typeface="Verdana" pitchFamily="34" charset="0"/>
              </a:rPr>
              <a:t>βιβλίο «</a:t>
            </a:r>
            <a:r>
              <a:rPr lang="en-GB" dirty="0" err="1">
                <a:latin typeface="Verdana" pitchFamily="34" charset="0"/>
              </a:rPr>
              <a:t>Micrographia</a:t>
            </a:r>
            <a:r>
              <a:rPr lang="el-GR" dirty="0">
                <a:latin typeface="Verdana" pitchFamily="34" charset="0"/>
              </a:rPr>
              <a:t>» και περιγράφει για πρώτη φορά το </a:t>
            </a:r>
          </a:p>
          <a:p>
            <a:pPr>
              <a:lnSpc>
                <a:spcPct val="150000"/>
              </a:lnSpc>
            </a:pPr>
            <a:r>
              <a:rPr lang="el-GR" dirty="0">
                <a:latin typeface="Verdana" pitchFamily="34" charset="0"/>
              </a:rPr>
              <a:t>κύτταρο (</a:t>
            </a:r>
            <a:r>
              <a:rPr lang="en-GB" dirty="0" err="1">
                <a:latin typeface="Verdana" pitchFamily="34" charset="0"/>
              </a:rPr>
              <a:t>cellula</a:t>
            </a:r>
            <a:r>
              <a:rPr lang="el-GR" dirty="0">
                <a:latin typeface="Verdana" pitchFamily="34" charset="0"/>
              </a:rPr>
              <a:t>).</a:t>
            </a:r>
          </a:p>
          <a:p>
            <a:pPr>
              <a:lnSpc>
                <a:spcPct val="150000"/>
              </a:lnSpc>
            </a:pPr>
            <a:endParaRPr lang="el-GR" dirty="0">
              <a:latin typeface="Verdana" pitchFamily="34" charset="0"/>
            </a:endParaRPr>
          </a:p>
          <a:p>
            <a:pPr>
              <a:lnSpc>
                <a:spcPct val="150000"/>
              </a:lnSpc>
              <a:buFont typeface="Wingdings" pitchFamily="2" charset="2"/>
              <a:buChar char="Ø"/>
            </a:pPr>
            <a:r>
              <a:rPr lang="el-GR" dirty="0">
                <a:latin typeface="Verdana" pitchFamily="34" charset="0"/>
              </a:rPr>
              <a:t>Ο </a:t>
            </a:r>
            <a:r>
              <a:rPr lang="en-GB" dirty="0">
                <a:latin typeface="Verdana" pitchFamily="34" charset="0"/>
              </a:rPr>
              <a:t>Marcello Malpighi (1628-1694)</a:t>
            </a:r>
            <a:r>
              <a:rPr lang="el-GR" dirty="0">
                <a:latin typeface="Verdana" pitchFamily="34" charset="0"/>
              </a:rPr>
              <a:t> περιγράφει σειρά από </a:t>
            </a:r>
          </a:p>
          <a:p>
            <a:pPr>
              <a:lnSpc>
                <a:spcPct val="150000"/>
              </a:lnSpc>
            </a:pPr>
            <a:r>
              <a:rPr lang="el-GR" dirty="0">
                <a:latin typeface="Verdana" pitchFamily="34" charset="0"/>
              </a:rPr>
              <a:t>μικροσκοπικές δομές και θεωρείται ο πραγματικός πατέρας </a:t>
            </a:r>
          </a:p>
          <a:p>
            <a:pPr>
              <a:lnSpc>
                <a:spcPct val="150000"/>
              </a:lnSpc>
            </a:pPr>
            <a:r>
              <a:rPr lang="el-GR" dirty="0">
                <a:latin typeface="Verdana" pitchFamily="34" charset="0"/>
              </a:rPr>
              <a:t>της μικροσκοπικής ανατομικής, ιστολογίας, φυσιολογίας και </a:t>
            </a:r>
          </a:p>
          <a:p>
            <a:pPr>
              <a:lnSpc>
                <a:spcPct val="150000"/>
              </a:lnSpc>
            </a:pPr>
            <a:r>
              <a:rPr lang="el-GR" dirty="0">
                <a:latin typeface="Verdana" pitchFamily="34" charset="0"/>
              </a:rPr>
              <a:t>εμβρυολογίας. </a:t>
            </a:r>
          </a:p>
          <a:p>
            <a:pPr>
              <a:lnSpc>
                <a:spcPct val="150000"/>
              </a:lnSpc>
            </a:pPr>
            <a:endParaRPr lang="el-GR" dirty="0">
              <a:latin typeface="Verdana" pitchFamily="34" charset="0"/>
            </a:endParaRPr>
          </a:p>
          <a:p>
            <a:pPr>
              <a:lnSpc>
                <a:spcPct val="150000"/>
              </a:lnSpc>
              <a:buFont typeface="Wingdings" pitchFamily="2" charset="2"/>
              <a:buChar char="Ø"/>
            </a:pPr>
            <a:r>
              <a:rPr lang="el-GR" dirty="0">
                <a:latin typeface="Verdana" pitchFamily="34" charset="0"/>
              </a:rPr>
              <a:t>Το 1856 ο </a:t>
            </a:r>
            <a:r>
              <a:rPr lang="en-GB" dirty="0">
                <a:latin typeface="Verdana" pitchFamily="34" charset="0"/>
              </a:rPr>
              <a:t>William Henry Perkin</a:t>
            </a:r>
            <a:r>
              <a:rPr lang="el-GR" dirty="0">
                <a:latin typeface="Verdana" pitchFamily="34" charset="0"/>
              </a:rPr>
              <a:t> σε ηλικία 18 ετών </a:t>
            </a:r>
          </a:p>
          <a:p>
            <a:pPr>
              <a:lnSpc>
                <a:spcPct val="150000"/>
              </a:lnSpc>
            </a:pPr>
            <a:r>
              <a:rPr lang="el-GR" dirty="0">
                <a:latin typeface="Verdana" pitchFamily="34" charset="0"/>
              </a:rPr>
              <a:t>ανακαλύπτει κατά λάθος την χρωστική της ανιλίνης </a:t>
            </a:r>
          </a:p>
          <a:p>
            <a:pPr>
              <a:lnSpc>
                <a:spcPct val="150000"/>
              </a:lnSpc>
            </a:pPr>
            <a:r>
              <a:rPr lang="el-GR" dirty="0">
                <a:latin typeface="Verdana" pitchFamily="34" charset="0"/>
              </a:rPr>
              <a:t>(</a:t>
            </a:r>
            <a:r>
              <a:rPr lang="en-GB" dirty="0" err="1">
                <a:latin typeface="Verdana" pitchFamily="34" charset="0"/>
              </a:rPr>
              <a:t>Toluidine</a:t>
            </a:r>
            <a:r>
              <a:rPr lang="en-GB" dirty="0">
                <a:latin typeface="Verdana" pitchFamily="34" charset="0"/>
              </a:rPr>
              <a:t> Blue</a:t>
            </a:r>
            <a:r>
              <a:rPr lang="el-GR" dirty="0">
                <a:latin typeface="Verdana" pitchFamily="34" charset="0"/>
              </a:rPr>
              <a:t>) </a:t>
            </a:r>
          </a:p>
        </p:txBody>
      </p:sp>
      <p:pic>
        <p:nvPicPr>
          <p:cNvPr id="15362" name="Picture 2" descr="Robert Hooke"/>
          <p:cNvPicPr preferRelativeResize="0">
            <a:picLocks noChangeArrowheads="1"/>
          </p:cNvPicPr>
          <p:nvPr/>
        </p:nvPicPr>
        <p:blipFill>
          <a:blip r:embed="rId2" cstate="print"/>
          <a:srcRect/>
          <a:stretch>
            <a:fillRect/>
          </a:stretch>
        </p:blipFill>
        <p:spPr bwMode="auto">
          <a:xfrm>
            <a:off x="7416800" y="1268413"/>
            <a:ext cx="1692275" cy="1692275"/>
          </a:xfrm>
          <a:prstGeom prst="rect">
            <a:avLst/>
          </a:prstGeom>
          <a:noFill/>
          <a:ln w="9525">
            <a:noFill/>
            <a:miter lim="800000"/>
            <a:headEnd/>
            <a:tailEnd/>
          </a:ln>
        </p:spPr>
      </p:pic>
      <p:pic>
        <p:nvPicPr>
          <p:cNvPr id="15363" name="Picture 4" descr="Αποτέλεσμα εικόνας για Marcello Malpighi"/>
          <p:cNvPicPr>
            <a:picLocks noChangeAspect="1" noChangeArrowheads="1"/>
          </p:cNvPicPr>
          <p:nvPr/>
        </p:nvPicPr>
        <p:blipFill>
          <a:blip r:embed="rId3" cstate="print"/>
          <a:srcRect/>
          <a:stretch>
            <a:fillRect/>
          </a:stretch>
        </p:blipFill>
        <p:spPr bwMode="auto">
          <a:xfrm>
            <a:off x="7308850" y="2924175"/>
            <a:ext cx="1800225" cy="1836738"/>
          </a:xfrm>
          <a:prstGeom prst="rect">
            <a:avLst/>
          </a:prstGeom>
          <a:noFill/>
          <a:ln w="9525">
            <a:noFill/>
            <a:miter lim="800000"/>
            <a:headEnd/>
            <a:tailEnd/>
          </a:ln>
        </p:spPr>
      </p:pic>
      <p:pic>
        <p:nvPicPr>
          <p:cNvPr id="15364" name="Picture 8" descr="Αποτέλεσμα εικόνας για William Henry Perkin"/>
          <p:cNvPicPr>
            <a:picLocks noChangeAspect="1" noChangeArrowheads="1"/>
          </p:cNvPicPr>
          <p:nvPr/>
        </p:nvPicPr>
        <p:blipFill>
          <a:blip r:embed="rId4" cstate="print"/>
          <a:srcRect/>
          <a:stretch>
            <a:fillRect/>
          </a:stretch>
        </p:blipFill>
        <p:spPr bwMode="auto">
          <a:xfrm>
            <a:off x="7408863" y="4968875"/>
            <a:ext cx="1700212" cy="17002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a:stretch>
            <a:fillRect/>
          </a:stretch>
        </p:blipFill>
        <p:spPr bwMode="auto">
          <a:xfrm>
            <a:off x="250825" y="3929063"/>
            <a:ext cx="3925888" cy="2884487"/>
          </a:xfrm>
          <a:prstGeom prst="rect">
            <a:avLst/>
          </a:prstGeom>
          <a:noFill/>
          <a:ln w="9525">
            <a:noFill/>
            <a:miter lim="800000"/>
            <a:headEnd/>
            <a:tailEnd/>
          </a:ln>
        </p:spPr>
      </p:pic>
      <p:pic>
        <p:nvPicPr>
          <p:cNvPr id="33794" name="Picture 3"/>
          <p:cNvPicPr>
            <a:picLocks noChangeAspect="1" noChangeArrowheads="1"/>
          </p:cNvPicPr>
          <p:nvPr/>
        </p:nvPicPr>
        <p:blipFill>
          <a:blip r:embed="rId3" cstate="print"/>
          <a:srcRect/>
          <a:stretch>
            <a:fillRect/>
          </a:stretch>
        </p:blipFill>
        <p:spPr bwMode="auto">
          <a:xfrm>
            <a:off x="4327525" y="3929063"/>
            <a:ext cx="4600575" cy="2884487"/>
          </a:xfrm>
          <a:prstGeom prst="rect">
            <a:avLst/>
          </a:prstGeom>
          <a:noFill/>
          <a:ln w="9525">
            <a:noFill/>
            <a:miter lim="800000"/>
            <a:headEnd/>
            <a:tailEnd/>
          </a:ln>
        </p:spPr>
      </p:pic>
      <p:sp>
        <p:nvSpPr>
          <p:cNvPr id="33795" name="3 - Ορθογώνιο"/>
          <p:cNvSpPr>
            <a:spLocks noChangeArrowheads="1"/>
          </p:cNvSpPr>
          <p:nvPr/>
        </p:nvSpPr>
        <p:spPr bwMode="auto">
          <a:xfrm>
            <a:off x="161925" y="44450"/>
            <a:ext cx="8820150" cy="3832225"/>
          </a:xfrm>
          <a:prstGeom prst="rect">
            <a:avLst/>
          </a:prstGeom>
          <a:noFill/>
          <a:ln w="9525">
            <a:noFill/>
            <a:miter lim="800000"/>
            <a:headEnd/>
            <a:tailEnd/>
          </a:ln>
        </p:spPr>
        <p:txBody>
          <a:bodyPr>
            <a:spAutoFit/>
          </a:bodyPr>
          <a:lstStyle/>
          <a:p>
            <a:pPr algn="ctr">
              <a:lnSpc>
                <a:spcPct val="150000"/>
              </a:lnSpc>
            </a:pPr>
            <a:r>
              <a:rPr lang="el-GR" b="1">
                <a:latin typeface="Verdana" pitchFamily="34" charset="0"/>
              </a:rPr>
              <a:t>Χαρακτηριστικό παράδειγμα επεξεργασίας ιστολογικού δείγματος που ανήκει στην κατηγορία Γ</a:t>
            </a:r>
          </a:p>
          <a:p>
            <a:pPr algn="ctr">
              <a:lnSpc>
                <a:spcPct val="150000"/>
              </a:lnSpc>
            </a:pPr>
            <a:endParaRPr lang="el-GR" b="1">
              <a:latin typeface="Verdana" pitchFamily="34" charset="0"/>
            </a:endParaRPr>
          </a:p>
          <a:p>
            <a:pPr algn="just">
              <a:lnSpc>
                <a:spcPct val="150000"/>
              </a:lnSpc>
            </a:pPr>
            <a:r>
              <a:rPr lang="el-GR">
                <a:latin typeface="Verdana" pitchFamily="34" charset="0"/>
              </a:rPr>
              <a:t>Εξαίρεση σκωληκοειδούς αποφύσεως. Απαιτείται λεπτομερή μακροσκοπική περιγραφή, λήψη διαστάσεων, αναφορά του χρώματος και της υφής. Το ιστοτεμάχιο κόβεται στην μέση και παίρνονται αντιπροσωπευτικές θέσεις από την βάση, την κορυφή και το σώμα όπως φαίνεται στην εικόνα. Προσοχή στην παρουσία λεμφαδένα ο οποίος τοποθετείται σε ξεχωριστή αριθμημένη κασέτα.</a:t>
            </a:r>
            <a:endParaRPr lang="el-GR" b="1">
              <a:latin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19 - Ομάδα"/>
          <p:cNvGrpSpPr>
            <a:grpSpLocks/>
          </p:cNvGrpSpPr>
          <p:nvPr/>
        </p:nvGrpSpPr>
        <p:grpSpPr bwMode="auto">
          <a:xfrm>
            <a:off x="34925" y="0"/>
            <a:ext cx="9074150" cy="6784975"/>
            <a:chOff x="35496" y="0"/>
            <a:chExt cx="9073008" cy="6784344"/>
          </a:xfrm>
        </p:grpSpPr>
        <p:sp>
          <p:nvSpPr>
            <p:cNvPr id="34818" name="5 - Ορθογώνιο"/>
            <p:cNvSpPr>
              <a:spLocks noChangeArrowheads="1"/>
            </p:cNvSpPr>
            <p:nvPr/>
          </p:nvSpPr>
          <p:spPr bwMode="auto">
            <a:xfrm>
              <a:off x="35496" y="0"/>
              <a:ext cx="9073008" cy="4219183"/>
            </a:xfrm>
            <a:prstGeom prst="rect">
              <a:avLst/>
            </a:prstGeom>
            <a:noFill/>
            <a:ln w="9525">
              <a:noFill/>
              <a:miter lim="800000"/>
              <a:headEnd/>
              <a:tailEnd/>
            </a:ln>
          </p:spPr>
          <p:txBody>
            <a:bodyPr>
              <a:spAutoFit/>
            </a:bodyPr>
            <a:lstStyle/>
            <a:p>
              <a:pPr algn="ctr">
                <a:lnSpc>
                  <a:spcPct val="150000"/>
                </a:lnSpc>
              </a:pPr>
              <a:r>
                <a:rPr lang="el-GR" b="1">
                  <a:latin typeface="Verdana" pitchFamily="34" charset="0"/>
                </a:rPr>
                <a:t>Χαρακτηριστικό παράδειγμα επεξεργασίας ιστολογικού δείγματος που ανήκει στην κατηγορία Γ</a:t>
              </a:r>
            </a:p>
            <a:p>
              <a:pPr algn="ctr">
                <a:lnSpc>
                  <a:spcPct val="150000"/>
                </a:lnSpc>
              </a:pPr>
              <a:endParaRPr lang="el-GR" b="1">
                <a:latin typeface="Verdana" pitchFamily="34" charset="0"/>
              </a:endParaRPr>
            </a:p>
            <a:p>
              <a:pPr algn="just">
                <a:lnSpc>
                  <a:spcPct val="150000"/>
                </a:lnSpc>
              </a:pPr>
              <a:r>
                <a:rPr lang="el-GR">
                  <a:latin typeface="Verdana" pitchFamily="34" charset="0"/>
                </a:rPr>
                <a:t>Ολική εξαίρεση χοληδόχου κύστεως (εικόνα 1). Απαιτείται λεπτομερή μακροσκοπική περιγραφή, λήψη διαστάσεων, αναφορά του χρώματος και της υφής. Το ιστοτεμάχιο διανοίγεται (εικόνα 2)</a:t>
              </a:r>
              <a:r>
                <a:rPr lang="en-US">
                  <a:latin typeface="Verdana" pitchFamily="34" charset="0"/>
                </a:rPr>
                <a:t>, </a:t>
              </a:r>
              <a:r>
                <a:rPr lang="el-GR">
                  <a:latin typeface="Verdana" pitchFamily="34" charset="0"/>
                </a:rPr>
                <a:t>λαμβάνονται αντιπροσωπευτικές θέσεις από τον πυθμένα, την κορυφή και το σώμα όπως φαίνεται στην εικόνα 3, για περαιτέρω ιστολογική ανάλυση. Προσοχή στην παρουσία λεμφαδένα ο οποίος τοποθετείται σε ξεχωριστή αριθμημένη κασέτα. Το δε περιεχόμενο της κύστεως (λίθοι), αναφέρεται και σπάνια χρειάζεται επεξεργασία</a:t>
              </a:r>
              <a:endParaRPr lang="el-GR" b="1">
                <a:latin typeface="Verdana" pitchFamily="34" charset="0"/>
              </a:endParaRPr>
            </a:p>
          </p:txBody>
        </p:sp>
        <p:grpSp>
          <p:nvGrpSpPr>
            <p:cNvPr id="34819" name="18 - Ομάδα"/>
            <p:cNvGrpSpPr>
              <a:grpSpLocks/>
            </p:cNvGrpSpPr>
            <p:nvPr/>
          </p:nvGrpSpPr>
          <p:grpSpPr bwMode="auto">
            <a:xfrm>
              <a:off x="35496" y="4221088"/>
              <a:ext cx="9073008" cy="2563256"/>
              <a:chOff x="35496" y="4725144"/>
              <a:chExt cx="9073008" cy="2059200"/>
            </a:xfrm>
          </p:grpSpPr>
          <p:grpSp>
            <p:nvGrpSpPr>
              <p:cNvPr id="34820" name="15 - Ομάδα"/>
              <p:cNvGrpSpPr>
                <a:grpSpLocks/>
              </p:cNvGrpSpPr>
              <p:nvPr/>
            </p:nvGrpSpPr>
            <p:grpSpPr bwMode="auto">
              <a:xfrm>
                <a:off x="6228184" y="4725144"/>
                <a:ext cx="2880320" cy="2059200"/>
                <a:chOff x="6372200" y="4826184"/>
                <a:chExt cx="2880320" cy="2059200"/>
              </a:xfrm>
            </p:grpSpPr>
            <p:pic>
              <p:nvPicPr>
                <p:cNvPr id="34827" name="Picture 2"/>
                <p:cNvPicPr preferRelativeResize="0">
                  <a:picLocks noChangeArrowheads="1"/>
                </p:cNvPicPr>
                <p:nvPr/>
              </p:nvPicPr>
              <p:blipFill>
                <a:blip r:embed="rId2" cstate="print"/>
                <a:srcRect/>
                <a:stretch>
                  <a:fillRect/>
                </a:stretch>
              </p:blipFill>
              <p:spPr bwMode="auto">
                <a:xfrm>
                  <a:off x="6372200" y="4826184"/>
                  <a:ext cx="2880320" cy="2059200"/>
                </a:xfrm>
                <a:prstGeom prst="rect">
                  <a:avLst/>
                </a:prstGeom>
                <a:noFill/>
                <a:ln w="9525">
                  <a:noFill/>
                  <a:miter lim="800000"/>
                  <a:headEnd/>
                  <a:tailEnd/>
                </a:ln>
              </p:spPr>
            </p:pic>
            <p:sp>
              <p:nvSpPr>
                <p:cNvPr id="34828" name="10 - TextBox"/>
                <p:cNvSpPr txBox="1">
                  <a:spLocks noChangeArrowheads="1"/>
                </p:cNvSpPr>
                <p:nvPr/>
              </p:nvSpPr>
              <p:spPr bwMode="auto">
                <a:xfrm>
                  <a:off x="8803704" y="6516052"/>
                  <a:ext cx="448816" cy="369332"/>
                </a:xfrm>
                <a:prstGeom prst="rect">
                  <a:avLst/>
                </a:prstGeom>
                <a:noFill/>
                <a:ln w="9525">
                  <a:noFill/>
                  <a:miter lim="800000"/>
                  <a:headEnd/>
                  <a:tailEnd/>
                </a:ln>
              </p:spPr>
              <p:txBody>
                <a:bodyPr>
                  <a:spAutoFit/>
                </a:bodyPr>
                <a:lstStyle/>
                <a:p>
                  <a:r>
                    <a:rPr lang="el-GR" b="1">
                      <a:latin typeface="Verdana" pitchFamily="34" charset="0"/>
                    </a:rPr>
                    <a:t>3</a:t>
                  </a:r>
                  <a:endParaRPr lang="en-GB" b="1">
                    <a:latin typeface="Verdana" pitchFamily="34" charset="0"/>
                  </a:endParaRPr>
                </a:p>
              </p:txBody>
            </p:sp>
          </p:grpSp>
          <p:grpSp>
            <p:nvGrpSpPr>
              <p:cNvPr id="34821" name="16 - Ομάδα"/>
              <p:cNvGrpSpPr>
                <a:grpSpLocks/>
              </p:cNvGrpSpPr>
              <p:nvPr/>
            </p:nvGrpSpPr>
            <p:grpSpPr bwMode="auto">
              <a:xfrm>
                <a:off x="35496" y="4725144"/>
                <a:ext cx="3312368" cy="2059200"/>
                <a:chOff x="-36512" y="4826184"/>
                <a:chExt cx="3312368" cy="2059200"/>
              </a:xfrm>
            </p:grpSpPr>
            <p:pic>
              <p:nvPicPr>
                <p:cNvPr id="34825" name="Picture 4"/>
                <p:cNvPicPr preferRelativeResize="0">
                  <a:picLocks noChangeArrowheads="1"/>
                </p:cNvPicPr>
                <p:nvPr/>
              </p:nvPicPr>
              <p:blipFill>
                <a:blip r:embed="rId3" cstate="print"/>
                <a:srcRect/>
                <a:stretch>
                  <a:fillRect/>
                </a:stretch>
              </p:blipFill>
              <p:spPr bwMode="auto">
                <a:xfrm>
                  <a:off x="-36512" y="4826184"/>
                  <a:ext cx="3312368" cy="2059200"/>
                </a:xfrm>
                <a:prstGeom prst="rect">
                  <a:avLst/>
                </a:prstGeom>
                <a:noFill/>
                <a:ln w="9525">
                  <a:noFill/>
                  <a:miter lim="800000"/>
                  <a:headEnd/>
                  <a:tailEnd/>
                </a:ln>
              </p:spPr>
            </p:pic>
            <p:sp>
              <p:nvSpPr>
                <p:cNvPr id="34826" name="12 - TextBox"/>
                <p:cNvSpPr txBox="1">
                  <a:spLocks noChangeArrowheads="1"/>
                </p:cNvSpPr>
                <p:nvPr/>
              </p:nvSpPr>
              <p:spPr bwMode="auto">
                <a:xfrm>
                  <a:off x="2808312" y="6516052"/>
                  <a:ext cx="467544" cy="369332"/>
                </a:xfrm>
                <a:prstGeom prst="rect">
                  <a:avLst/>
                </a:prstGeom>
                <a:noFill/>
                <a:ln w="9525">
                  <a:noFill/>
                  <a:miter lim="800000"/>
                  <a:headEnd/>
                  <a:tailEnd/>
                </a:ln>
              </p:spPr>
              <p:txBody>
                <a:bodyPr>
                  <a:spAutoFit/>
                </a:bodyPr>
                <a:lstStyle/>
                <a:p>
                  <a:r>
                    <a:rPr lang="el-GR" b="1">
                      <a:latin typeface="Verdana" pitchFamily="34" charset="0"/>
                    </a:rPr>
                    <a:t>1</a:t>
                  </a:r>
                  <a:endParaRPr lang="en-GB" b="1">
                    <a:latin typeface="Verdana" pitchFamily="34" charset="0"/>
                  </a:endParaRPr>
                </a:p>
              </p:txBody>
            </p:sp>
          </p:grpSp>
          <p:grpSp>
            <p:nvGrpSpPr>
              <p:cNvPr id="34822" name="17 - Ομάδα"/>
              <p:cNvGrpSpPr>
                <a:grpSpLocks/>
              </p:cNvGrpSpPr>
              <p:nvPr/>
            </p:nvGrpSpPr>
            <p:grpSpPr bwMode="auto">
              <a:xfrm>
                <a:off x="3275856" y="4725144"/>
                <a:ext cx="3024336" cy="2059200"/>
                <a:chOff x="3275856" y="4826184"/>
                <a:chExt cx="3024336" cy="2059200"/>
              </a:xfrm>
            </p:grpSpPr>
            <p:pic>
              <p:nvPicPr>
                <p:cNvPr id="34823" name="Picture 3"/>
                <p:cNvPicPr preferRelativeResize="0">
                  <a:picLocks noChangeArrowheads="1"/>
                </p:cNvPicPr>
                <p:nvPr/>
              </p:nvPicPr>
              <p:blipFill>
                <a:blip r:embed="rId4" cstate="print"/>
                <a:srcRect/>
                <a:stretch>
                  <a:fillRect/>
                </a:stretch>
              </p:blipFill>
              <p:spPr bwMode="auto">
                <a:xfrm>
                  <a:off x="3275856" y="4826184"/>
                  <a:ext cx="3024336" cy="2059200"/>
                </a:xfrm>
                <a:prstGeom prst="rect">
                  <a:avLst/>
                </a:prstGeom>
                <a:noFill/>
                <a:ln w="9525">
                  <a:noFill/>
                  <a:miter lim="800000"/>
                  <a:headEnd/>
                  <a:tailEnd/>
                </a:ln>
              </p:spPr>
            </p:pic>
            <p:sp>
              <p:nvSpPr>
                <p:cNvPr id="34824" name="11 - TextBox"/>
                <p:cNvSpPr txBox="1">
                  <a:spLocks noChangeArrowheads="1"/>
                </p:cNvSpPr>
                <p:nvPr/>
              </p:nvSpPr>
              <p:spPr bwMode="auto">
                <a:xfrm>
                  <a:off x="5868144" y="6516052"/>
                  <a:ext cx="432048" cy="369332"/>
                </a:xfrm>
                <a:prstGeom prst="rect">
                  <a:avLst/>
                </a:prstGeom>
                <a:noFill/>
                <a:ln w="9525">
                  <a:noFill/>
                  <a:miter lim="800000"/>
                  <a:headEnd/>
                  <a:tailEnd/>
                </a:ln>
              </p:spPr>
              <p:txBody>
                <a:bodyPr>
                  <a:spAutoFit/>
                </a:bodyPr>
                <a:lstStyle/>
                <a:p>
                  <a:r>
                    <a:rPr lang="el-GR" b="1">
                      <a:latin typeface="Verdana" pitchFamily="34" charset="0"/>
                    </a:rPr>
                    <a:t>2</a:t>
                  </a:r>
                  <a:endParaRPr lang="en-GB" b="1">
                    <a:latin typeface="Verdana" pitchFamily="34" charset="0"/>
                  </a:endParaRPr>
                </a:p>
              </p:txBody>
            </p:sp>
          </p:gr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Ορθογώνιο"/>
          <p:cNvSpPr>
            <a:spLocks noChangeArrowheads="1"/>
          </p:cNvSpPr>
          <p:nvPr/>
        </p:nvSpPr>
        <p:spPr bwMode="auto">
          <a:xfrm>
            <a:off x="250825" y="188913"/>
            <a:ext cx="8642350" cy="5909310"/>
          </a:xfrm>
          <a:prstGeom prst="rect">
            <a:avLst/>
          </a:prstGeom>
          <a:noFill/>
          <a:ln w="9525">
            <a:noFill/>
            <a:miter lim="800000"/>
            <a:headEnd/>
            <a:tailEnd/>
          </a:ln>
        </p:spPr>
        <p:txBody>
          <a:bodyPr>
            <a:spAutoFit/>
          </a:bodyPr>
          <a:lstStyle/>
          <a:p>
            <a:pPr algn="ctr">
              <a:lnSpc>
                <a:spcPct val="150000"/>
              </a:lnSpc>
            </a:pPr>
            <a:r>
              <a:rPr lang="el-GR" b="1" dirty="0">
                <a:latin typeface="Verdana" pitchFamily="34" charset="0"/>
              </a:rPr>
              <a:t>Μακροσκοπική επεξεργασία ιστολογικών δειγμάτων</a:t>
            </a:r>
          </a:p>
          <a:p>
            <a:pPr algn="ctr">
              <a:lnSpc>
                <a:spcPct val="150000"/>
              </a:lnSpc>
            </a:pPr>
            <a:endParaRPr lang="el-GR" b="1" dirty="0">
              <a:latin typeface="Verdana" pitchFamily="34" charset="0"/>
            </a:endParaRPr>
          </a:p>
          <a:p>
            <a:pPr algn="just">
              <a:lnSpc>
                <a:spcPct val="150000"/>
              </a:lnSpc>
            </a:pPr>
            <a:r>
              <a:rPr lang="el-GR" u="sng" dirty="0">
                <a:latin typeface="Verdana" pitchFamily="34" charset="0"/>
              </a:rPr>
              <a:t>Κατηγορία Δ. και Ε:</a:t>
            </a:r>
            <a:r>
              <a:rPr lang="en-US" u="sng" dirty="0">
                <a:latin typeface="Verdana" pitchFamily="34" charset="0"/>
              </a:rPr>
              <a:t> </a:t>
            </a:r>
            <a:r>
              <a:rPr lang="en-US" dirty="0">
                <a:latin typeface="Verdana" pitchFamily="34" charset="0"/>
              </a:rPr>
              <a:t>H</a:t>
            </a:r>
            <a:r>
              <a:rPr lang="el-GR" dirty="0">
                <a:latin typeface="Verdana" pitchFamily="34" charset="0"/>
              </a:rPr>
              <a:t> μακροσκοπική εξέταση γίνεται αποκλειστικά από  ειδικευμένα άτομα, ιστολόγους-παθολογοανατόμους. Πρόκειται για χειρουργικά παρασκευάσματα που χρειάζονται λεπτομερή μακροσκοπική περιγραφή, καθορισμό των χειρουργικών ορίων, περιγραφή του όγκου ή της αλλοίωσης, του χρώματος, της σύστασης, της υφής, </a:t>
            </a:r>
            <a:r>
              <a:rPr lang="el-GR" dirty="0" smtClean="0">
                <a:latin typeface="Verdana" pitchFamily="34" charset="0"/>
              </a:rPr>
              <a:t>και </a:t>
            </a:r>
            <a:r>
              <a:rPr lang="el-GR" dirty="0">
                <a:latin typeface="Verdana" pitchFamily="34" charset="0"/>
              </a:rPr>
              <a:t>ιδιαίτερος τεμαχισμός. Στην κατηγορία αυτή ανήκουν όγκοι αδένων (θυρεοειδούς, σιελογόνων αδένων κλπ), </a:t>
            </a:r>
            <a:r>
              <a:rPr lang="el-GR" dirty="0" err="1">
                <a:latin typeface="Verdana" pitchFamily="34" charset="0"/>
              </a:rPr>
              <a:t>ιστοτεμάχια</a:t>
            </a:r>
            <a:r>
              <a:rPr lang="el-GR" dirty="0">
                <a:latin typeface="Verdana" pitchFamily="34" charset="0"/>
              </a:rPr>
              <a:t> γαστρεντερικού σωλήνα, ολική </a:t>
            </a:r>
            <a:r>
              <a:rPr lang="el-GR" dirty="0" err="1">
                <a:latin typeface="Verdana" pitchFamily="34" charset="0"/>
              </a:rPr>
              <a:t>προστατεκτομή</a:t>
            </a:r>
            <a:r>
              <a:rPr lang="el-GR" dirty="0">
                <a:latin typeface="Verdana" pitchFamily="34" charset="0"/>
              </a:rPr>
              <a:t>, θυρεοειδεκτομή, ολική </a:t>
            </a:r>
            <a:r>
              <a:rPr lang="el-GR" dirty="0" smtClean="0">
                <a:latin typeface="Verdana" pitchFamily="34" charset="0"/>
              </a:rPr>
              <a:t>μαστεκτομή</a:t>
            </a:r>
            <a:r>
              <a:rPr lang="en-GB" dirty="0" smtClean="0">
                <a:latin typeface="Verdana" pitchFamily="34" charset="0"/>
              </a:rPr>
              <a:t>,</a:t>
            </a:r>
            <a:r>
              <a:rPr lang="el-GR" dirty="0" smtClean="0">
                <a:latin typeface="Verdana" pitchFamily="34" charset="0"/>
              </a:rPr>
              <a:t> όγκοι διαφόρων οργάνων, </a:t>
            </a:r>
            <a:r>
              <a:rPr lang="el-GR" dirty="0" err="1" smtClean="0">
                <a:latin typeface="Verdana" pitchFamily="34" charset="0"/>
              </a:rPr>
              <a:t>ιστοτεμάχια</a:t>
            </a:r>
            <a:r>
              <a:rPr lang="el-GR" dirty="0" smtClean="0">
                <a:latin typeface="Verdana" pitchFamily="34" charset="0"/>
              </a:rPr>
              <a:t> οστών, κλπ</a:t>
            </a:r>
            <a:r>
              <a:rPr lang="el-GR" dirty="0">
                <a:latin typeface="Verdana" pitchFamily="34" charset="0"/>
              </a:rPr>
              <a:t>. </a:t>
            </a:r>
            <a:endParaRPr lang="el-GR" dirty="0" smtClean="0">
              <a:latin typeface="Verdana" pitchFamily="34" charset="0"/>
            </a:endParaRPr>
          </a:p>
          <a:p>
            <a:pPr algn="just">
              <a:lnSpc>
                <a:spcPct val="150000"/>
              </a:lnSpc>
            </a:pPr>
            <a:endParaRPr lang="el-GR" dirty="0">
              <a:latin typeface="Verdana" pitchFamily="34" charset="0"/>
            </a:endParaRPr>
          </a:p>
          <a:p>
            <a:pPr algn="just">
              <a:lnSpc>
                <a:spcPct val="150000"/>
              </a:lnSpc>
            </a:pPr>
            <a:r>
              <a:rPr lang="el-GR" dirty="0" smtClean="0">
                <a:latin typeface="Verdana" pitchFamily="34" charset="0"/>
                <a:ea typeface="Verdana" pitchFamily="34" charset="0"/>
                <a:cs typeface="Verdana" pitchFamily="34" charset="0"/>
              </a:rPr>
              <a:t>Σε κάθε περίπτωση ακολουθούνται </a:t>
            </a:r>
            <a:r>
              <a:rPr lang="el-GR" u="sng" dirty="0" smtClean="0">
                <a:latin typeface="Verdana" pitchFamily="34" charset="0"/>
                <a:ea typeface="Verdana" pitchFamily="34" charset="0"/>
                <a:cs typeface="Verdana" pitchFamily="34" charset="0"/>
              </a:rPr>
              <a:t>οι κατευθυντήριες οδηγίες </a:t>
            </a:r>
            <a:r>
              <a:rPr lang="el-GR" dirty="0" smtClean="0">
                <a:latin typeface="Verdana" pitchFamily="34" charset="0"/>
                <a:ea typeface="Verdana" pitchFamily="34" charset="0"/>
                <a:cs typeface="Verdana" pitchFamily="34" charset="0"/>
              </a:rPr>
              <a:t>της </a:t>
            </a:r>
            <a:r>
              <a:rPr lang="el-GR" dirty="0" err="1" smtClean="0">
                <a:latin typeface="Verdana" pitchFamily="34" charset="0"/>
                <a:ea typeface="Verdana" pitchFamily="34" charset="0"/>
                <a:cs typeface="Verdana" pitchFamily="34" charset="0"/>
              </a:rPr>
              <a:t>παθολογοανατομικής</a:t>
            </a:r>
            <a:r>
              <a:rPr lang="el-GR" dirty="0" smtClean="0">
                <a:latin typeface="Verdana" pitchFamily="34" charset="0"/>
                <a:ea typeface="Verdana" pitchFamily="34" charset="0"/>
                <a:cs typeface="Verdana" pitchFamily="34" charset="0"/>
              </a:rPr>
              <a:t> εταιρείας.</a:t>
            </a:r>
            <a:endParaRPr lang="en-GB"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 Ομάδα"/>
          <p:cNvGrpSpPr/>
          <p:nvPr/>
        </p:nvGrpSpPr>
        <p:grpSpPr>
          <a:xfrm>
            <a:off x="35496" y="44624"/>
            <a:ext cx="9036266" cy="6696744"/>
            <a:chOff x="35496" y="44624"/>
            <a:chExt cx="9036266" cy="6696744"/>
          </a:xfrm>
        </p:grpSpPr>
        <p:grpSp>
          <p:nvGrpSpPr>
            <p:cNvPr id="13" name="12 - Ομάδα"/>
            <p:cNvGrpSpPr/>
            <p:nvPr/>
          </p:nvGrpSpPr>
          <p:grpSpPr>
            <a:xfrm>
              <a:off x="107504" y="4562200"/>
              <a:ext cx="8964258" cy="2179168"/>
              <a:chOff x="107504" y="4562200"/>
              <a:chExt cx="8964258" cy="2179168"/>
            </a:xfrm>
          </p:grpSpPr>
          <p:grpSp>
            <p:nvGrpSpPr>
              <p:cNvPr id="10" name="9 - Ομάδα"/>
              <p:cNvGrpSpPr/>
              <p:nvPr/>
            </p:nvGrpSpPr>
            <p:grpSpPr>
              <a:xfrm>
                <a:off x="107504" y="4598243"/>
                <a:ext cx="2857500" cy="2143125"/>
                <a:chOff x="250825" y="4508500"/>
                <a:chExt cx="2857500" cy="2143125"/>
              </a:xfrm>
            </p:grpSpPr>
            <p:pic>
              <p:nvPicPr>
                <p:cNvPr id="41996" name="Picture 12" descr="Αποτέλεσμα εικόνας για grossing pathology colon"/>
                <p:cNvPicPr>
                  <a:picLocks noChangeAspect="1" noChangeArrowheads="1"/>
                </p:cNvPicPr>
                <p:nvPr/>
              </p:nvPicPr>
              <p:blipFill>
                <a:blip r:embed="rId3" cstate="print"/>
                <a:srcRect/>
                <a:stretch>
                  <a:fillRect/>
                </a:stretch>
              </p:blipFill>
              <p:spPr bwMode="auto">
                <a:xfrm>
                  <a:off x="250825" y="4508500"/>
                  <a:ext cx="2857500" cy="2143125"/>
                </a:xfrm>
                <a:prstGeom prst="rect">
                  <a:avLst/>
                </a:prstGeom>
                <a:noFill/>
              </p:spPr>
            </p:pic>
            <p:sp>
              <p:nvSpPr>
                <p:cNvPr id="41999" name="Text Box 15"/>
                <p:cNvSpPr txBox="1">
                  <a:spLocks noChangeArrowheads="1"/>
                </p:cNvSpPr>
                <p:nvPr/>
              </p:nvSpPr>
              <p:spPr bwMode="auto">
                <a:xfrm>
                  <a:off x="250825" y="6284913"/>
                  <a:ext cx="360363" cy="366712"/>
                </a:xfrm>
                <a:prstGeom prst="rect">
                  <a:avLst/>
                </a:prstGeom>
                <a:noFill/>
                <a:ln w="9525">
                  <a:noFill/>
                  <a:miter lim="800000"/>
                  <a:headEnd/>
                  <a:tailEnd/>
                </a:ln>
                <a:effectLst/>
              </p:spPr>
              <p:txBody>
                <a:bodyPr>
                  <a:spAutoFit/>
                </a:bodyPr>
                <a:lstStyle/>
                <a:p>
                  <a:pPr>
                    <a:spcBef>
                      <a:spcPct val="50000"/>
                    </a:spcBef>
                  </a:pPr>
                  <a:r>
                    <a:rPr lang="el-GR">
                      <a:latin typeface="Verdana" pitchFamily="34" charset="0"/>
                    </a:rPr>
                    <a:t>1</a:t>
                  </a:r>
                </a:p>
              </p:txBody>
            </p:sp>
          </p:grpSp>
          <p:grpSp>
            <p:nvGrpSpPr>
              <p:cNvPr id="11" name="10 - Ομάδα"/>
              <p:cNvGrpSpPr/>
              <p:nvPr/>
            </p:nvGrpSpPr>
            <p:grpSpPr>
              <a:xfrm>
                <a:off x="6227762" y="4562200"/>
                <a:ext cx="2844000" cy="2179168"/>
                <a:chOff x="6227762" y="4508499"/>
                <a:chExt cx="2844000" cy="2179168"/>
              </a:xfrm>
            </p:grpSpPr>
            <p:graphicFrame>
              <p:nvGraphicFramePr>
                <p:cNvPr id="41990" name="Object 6"/>
                <p:cNvGraphicFramePr>
                  <a:graphicFrameLocks noChangeAspect="1"/>
                </p:cNvGraphicFramePr>
                <p:nvPr/>
              </p:nvGraphicFramePr>
              <p:xfrm>
                <a:off x="6227762" y="4508499"/>
                <a:ext cx="2844000" cy="2179168"/>
              </p:xfrm>
              <a:graphic>
                <a:graphicData uri="http://schemas.openxmlformats.org/presentationml/2006/ole">
                  <p:oleObj spid="_x0000_s41990" name="Image" r:id="rId4" imgW="2503353" imgH="1817155" progId="">
                    <p:embed/>
                  </p:oleObj>
                </a:graphicData>
              </a:graphic>
            </p:graphicFrame>
            <p:sp>
              <p:nvSpPr>
                <p:cNvPr id="42000" name="Text Box 16"/>
                <p:cNvSpPr txBox="1">
                  <a:spLocks noChangeArrowheads="1"/>
                </p:cNvSpPr>
                <p:nvPr/>
              </p:nvSpPr>
              <p:spPr bwMode="auto">
                <a:xfrm>
                  <a:off x="6227762" y="6320954"/>
                  <a:ext cx="360362" cy="366713"/>
                </a:xfrm>
                <a:prstGeom prst="rect">
                  <a:avLst/>
                </a:prstGeom>
                <a:noFill/>
                <a:ln w="9525">
                  <a:noFill/>
                  <a:miter lim="800000"/>
                  <a:headEnd/>
                  <a:tailEnd/>
                </a:ln>
                <a:effectLst/>
              </p:spPr>
              <p:txBody>
                <a:bodyPr>
                  <a:spAutoFit/>
                </a:bodyPr>
                <a:lstStyle/>
                <a:p>
                  <a:pPr>
                    <a:spcBef>
                      <a:spcPct val="50000"/>
                    </a:spcBef>
                  </a:pPr>
                  <a:r>
                    <a:rPr lang="el-GR">
                      <a:latin typeface="Verdana" pitchFamily="34" charset="0"/>
                    </a:rPr>
                    <a:t>3</a:t>
                  </a:r>
                </a:p>
              </p:txBody>
            </p:sp>
          </p:grpSp>
          <p:grpSp>
            <p:nvGrpSpPr>
              <p:cNvPr id="12" name="11 - Ομάδα"/>
              <p:cNvGrpSpPr/>
              <p:nvPr/>
            </p:nvGrpSpPr>
            <p:grpSpPr>
              <a:xfrm>
                <a:off x="3081752" y="4599368"/>
                <a:ext cx="3002416" cy="2142000"/>
                <a:chOff x="3131840" y="4509144"/>
                <a:chExt cx="2858400" cy="2142000"/>
              </a:xfrm>
            </p:grpSpPr>
            <p:pic>
              <p:nvPicPr>
                <p:cNvPr id="41994" name="Picture 10" descr="Αποτέλεσμα εικόνας για grossing pathology radical breast"/>
                <p:cNvPicPr preferRelativeResize="0">
                  <a:picLocks noChangeArrowheads="1"/>
                </p:cNvPicPr>
                <p:nvPr/>
              </p:nvPicPr>
              <p:blipFill>
                <a:blip r:embed="rId5" cstate="print"/>
                <a:srcRect/>
                <a:stretch>
                  <a:fillRect/>
                </a:stretch>
              </p:blipFill>
              <p:spPr bwMode="auto">
                <a:xfrm>
                  <a:off x="3131840" y="4509144"/>
                  <a:ext cx="2858400" cy="2142000"/>
                </a:xfrm>
                <a:prstGeom prst="rect">
                  <a:avLst/>
                </a:prstGeom>
                <a:noFill/>
              </p:spPr>
            </p:pic>
            <p:sp>
              <p:nvSpPr>
                <p:cNvPr id="42001" name="Text Box 17"/>
                <p:cNvSpPr txBox="1">
                  <a:spLocks noChangeArrowheads="1"/>
                </p:cNvSpPr>
                <p:nvPr/>
              </p:nvSpPr>
              <p:spPr bwMode="auto">
                <a:xfrm>
                  <a:off x="3131840" y="6284432"/>
                  <a:ext cx="360363" cy="366712"/>
                </a:xfrm>
                <a:prstGeom prst="rect">
                  <a:avLst/>
                </a:prstGeom>
                <a:noFill/>
                <a:ln w="9525">
                  <a:noFill/>
                  <a:miter lim="800000"/>
                  <a:headEnd/>
                  <a:tailEnd/>
                </a:ln>
                <a:effectLst/>
              </p:spPr>
              <p:txBody>
                <a:bodyPr>
                  <a:spAutoFit/>
                </a:bodyPr>
                <a:lstStyle/>
                <a:p>
                  <a:pPr>
                    <a:spcBef>
                      <a:spcPct val="50000"/>
                    </a:spcBef>
                  </a:pPr>
                  <a:r>
                    <a:rPr lang="el-GR" dirty="0">
                      <a:solidFill>
                        <a:schemeClr val="bg1"/>
                      </a:solidFill>
                      <a:latin typeface="Verdana" pitchFamily="34" charset="0"/>
                    </a:rPr>
                    <a:t>2</a:t>
                  </a:r>
                </a:p>
              </p:txBody>
            </p:sp>
          </p:grpSp>
        </p:grpSp>
        <p:pic>
          <p:nvPicPr>
            <p:cNvPr id="9" name="Picture 2" descr="Αποτέλεσμα εικόνας για do and donts"/>
            <p:cNvPicPr>
              <a:picLocks noChangeAspect="1" noChangeArrowheads="1"/>
            </p:cNvPicPr>
            <p:nvPr/>
          </p:nvPicPr>
          <p:blipFill>
            <a:blip r:embed="rId6" cstate="print"/>
            <a:srcRect/>
            <a:stretch>
              <a:fillRect/>
            </a:stretch>
          </p:blipFill>
          <p:spPr bwMode="auto">
            <a:xfrm>
              <a:off x="35496" y="188640"/>
              <a:ext cx="1906587" cy="1368425"/>
            </a:xfrm>
            <a:prstGeom prst="rect">
              <a:avLst/>
            </a:prstGeom>
            <a:noFill/>
            <a:ln w="9525">
              <a:noFill/>
              <a:miter lim="800000"/>
              <a:headEnd/>
              <a:tailEnd/>
            </a:ln>
          </p:spPr>
        </p:pic>
        <p:sp>
          <p:nvSpPr>
            <p:cNvPr id="41998" name="Rectangle 14"/>
            <p:cNvSpPr>
              <a:spLocks noChangeArrowheads="1"/>
            </p:cNvSpPr>
            <p:nvPr/>
          </p:nvSpPr>
          <p:spPr bwMode="auto">
            <a:xfrm>
              <a:off x="80732" y="44624"/>
              <a:ext cx="8982537" cy="4662815"/>
            </a:xfrm>
            <a:prstGeom prst="rect">
              <a:avLst/>
            </a:prstGeom>
            <a:noFill/>
            <a:ln w="9525">
              <a:noFill/>
              <a:miter lim="800000"/>
              <a:headEnd/>
              <a:tailEnd/>
            </a:ln>
            <a:effectLst/>
          </p:spPr>
          <p:txBody>
            <a:bodyPr wrap="square">
              <a:spAutoFit/>
            </a:bodyPr>
            <a:lstStyle/>
            <a:p>
              <a:pPr algn="ctr">
                <a:lnSpc>
                  <a:spcPct val="150000"/>
                </a:lnSpc>
              </a:pPr>
              <a:r>
                <a:rPr lang="el-GR" b="1" dirty="0">
                  <a:latin typeface="Verdana" pitchFamily="34" charset="0"/>
                  <a:ea typeface="Verdana" pitchFamily="34" charset="0"/>
                  <a:cs typeface="Verdana" pitchFamily="34" charset="0"/>
                </a:rPr>
                <a:t>Μακροσκοπική επεξεργασία ιστολογικών </a:t>
              </a:r>
              <a:r>
                <a:rPr lang="el-GR" b="1" dirty="0" smtClean="0">
                  <a:latin typeface="Verdana" pitchFamily="34" charset="0"/>
                  <a:ea typeface="Verdana" pitchFamily="34" charset="0"/>
                  <a:cs typeface="Verdana" pitchFamily="34" charset="0"/>
                </a:rPr>
                <a:t>δειγμάτων</a:t>
              </a:r>
            </a:p>
            <a:p>
              <a:pPr algn="ctr">
                <a:lnSpc>
                  <a:spcPct val="150000"/>
                </a:lnSpc>
              </a:pPr>
              <a:endParaRPr lang="el-GR" b="1" dirty="0" smtClean="0">
                <a:latin typeface="Verdana" pitchFamily="34" charset="0"/>
                <a:ea typeface="Verdana" pitchFamily="34" charset="0"/>
                <a:cs typeface="Verdana" pitchFamily="34" charset="0"/>
              </a:endParaRPr>
            </a:p>
            <a:p>
              <a:pPr algn="ctr">
                <a:lnSpc>
                  <a:spcPct val="150000"/>
                </a:lnSpc>
              </a:pPr>
              <a:endParaRPr lang="el-GR" b="1" dirty="0">
                <a:latin typeface="Verdana" pitchFamily="34" charset="0"/>
                <a:ea typeface="Verdana" pitchFamily="34" charset="0"/>
                <a:cs typeface="Verdana" pitchFamily="34" charset="0"/>
              </a:endParaRPr>
            </a:p>
            <a:p>
              <a:pPr>
                <a:lnSpc>
                  <a:spcPct val="150000"/>
                </a:lnSpc>
              </a:pPr>
              <a:r>
                <a:rPr lang="el-GR" u="sng" dirty="0" smtClean="0">
                  <a:latin typeface="Verdana" pitchFamily="34" charset="0"/>
                  <a:ea typeface="Verdana" pitchFamily="34" charset="0"/>
                  <a:cs typeface="Verdana" pitchFamily="34" charset="0"/>
                </a:rPr>
                <a:t>Χαρακτηριστικές </a:t>
              </a:r>
              <a:r>
                <a:rPr lang="el-GR" u="sng" dirty="0">
                  <a:latin typeface="Verdana" pitchFamily="34" charset="0"/>
                  <a:ea typeface="Verdana" pitchFamily="34" charset="0"/>
                  <a:cs typeface="Verdana" pitchFamily="34" charset="0"/>
                </a:rPr>
                <a:t>εικόνες </a:t>
              </a:r>
              <a:r>
                <a:rPr lang="el-GR" u="sng" dirty="0" err="1">
                  <a:latin typeface="Verdana" pitchFamily="34" charset="0"/>
                  <a:ea typeface="Verdana" pitchFamily="34" charset="0"/>
                  <a:cs typeface="Verdana" pitchFamily="34" charset="0"/>
                </a:rPr>
                <a:t>ιστοτεμαχίων</a:t>
              </a:r>
              <a:r>
                <a:rPr lang="el-GR" u="sng" dirty="0">
                  <a:latin typeface="Verdana" pitchFamily="34" charset="0"/>
                  <a:ea typeface="Verdana" pitchFamily="34" charset="0"/>
                  <a:cs typeface="Verdana" pitchFamily="34" charset="0"/>
                </a:rPr>
                <a:t> που ανήκουν στην κατηγορία Ε. </a:t>
              </a:r>
              <a:r>
                <a:rPr lang="el-GR" dirty="0">
                  <a:latin typeface="Verdana" pitchFamily="34" charset="0"/>
                  <a:ea typeface="Verdana" pitchFamily="34" charset="0"/>
                  <a:cs typeface="Verdana" pitchFamily="34" charset="0"/>
                </a:rPr>
                <a:t>Ο κατάλληλος χρωματισμός του δείγματος επιτρέπει τον καθορισμό των ορίων και τον προσανατολισμό αυτού (εικόνα 1). Τα μεγάλα υλικά </a:t>
              </a:r>
              <a:r>
                <a:rPr lang="el-GR" dirty="0" smtClean="0">
                  <a:latin typeface="Verdana" pitchFamily="34" charset="0"/>
                  <a:ea typeface="Verdana" pitchFamily="34" charset="0"/>
                  <a:cs typeface="Verdana" pitchFamily="34" charset="0"/>
                </a:rPr>
                <a:t>και παρεγχυματώδη όργανα, κόβονται </a:t>
              </a:r>
              <a:r>
                <a:rPr lang="el-GR" dirty="0">
                  <a:latin typeface="Verdana" pitchFamily="34" charset="0"/>
                  <a:ea typeface="Verdana" pitchFamily="34" charset="0"/>
                  <a:cs typeface="Verdana" pitchFamily="34" charset="0"/>
                </a:rPr>
                <a:t>σε φέτες πάχους </a:t>
              </a:r>
              <a:r>
                <a:rPr lang="el-GR" dirty="0" smtClean="0">
                  <a:latin typeface="Verdana" pitchFamily="34" charset="0"/>
                  <a:ea typeface="Verdana" pitchFamily="34" charset="0"/>
                  <a:cs typeface="Verdana" pitchFamily="34" charset="0"/>
                </a:rPr>
                <a:t>5 </a:t>
              </a:r>
              <a:r>
                <a:rPr lang="en-US" dirty="0" smtClean="0">
                  <a:latin typeface="Verdana" pitchFamily="34" charset="0"/>
                  <a:ea typeface="Verdana" pitchFamily="34" charset="0"/>
                  <a:cs typeface="Verdana" pitchFamily="34" charset="0"/>
                </a:rPr>
                <a:t>mm</a:t>
              </a:r>
              <a:r>
                <a:rPr lang="el-GR" dirty="0" smtClean="0">
                  <a:latin typeface="Verdana" pitchFamily="34" charset="0"/>
                  <a:ea typeface="Verdana" pitchFamily="34" charset="0"/>
                  <a:cs typeface="Verdana" pitchFamily="34" charset="0"/>
                </a:rPr>
                <a:t> </a:t>
              </a:r>
              <a:r>
                <a:rPr lang="el-GR" dirty="0">
                  <a:latin typeface="Verdana" pitchFamily="34" charset="0"/>
                  <a:ea typeface="Verdana" pitchFamily="34" charset="0"/>
                  <a:cs typeface="Verdana" pitchFamily="34" charset="0"/>
                </a:rPr>
                <a:t>προκειμένου να μονιμοποιηθούν γρήγορα (εικόνα 2). Όλα τα κοίλα όργανα </a:t>
              </a:r>
              <a:r>
                <a:rPr lang="el-GR" dirty="0" smtClean="0">
                  <a:latin typeface="Verdana" pitchFamily="34" charset="0"/>
                  <a:ea typeface="Verdana" pitchFamily="34" charset="0"/>
                  <a:cs typeface="Verdana" pitchFamily="34" charset="0"/>
                </a:rPr>
                <a:t>διανοίγονται, καθαρίζεται και ελέγχεται η εσωτερική κοιλότητα. Μετά </a:t>
              </a:r>
              <a:r>
                <a:rPr lang="el-GR" dirty="0">
                  <a:latin typeface="Verdana" pitchFamily="34" charset="0"/>
                  <a:ea typeface="Verdana" pitchFamily="34" charset="0"/>
                  <a:cs typeface="Verdana" pitchFamily="34" charset="0"/>
                </a:rPr>
                <a:t>την μονιμοποίηση λαμβάνονται αντιπροσωπευτικές θέσεις από </a:t>
              </a:r>
              <a:r>
                <a:rPr lang="el-GR" dirty="0" smtClean="0">
                  <a:latin typeface="Verdana" pitchFamily="34" charset="0"/>
                  <a:ea typeface="Verdana" pitchFamily="34" charset="0"/>
                  <a:cs typeface="Verdana" pitchFamily="34" charset="0"/>
                </a:rPr>
                <a:t>την </a:t>
              </a:r>
              <a:r>
                <a:rPr lang="el-GR" dirty="0">
                  <a:latin typeface="Verdana" pitchFamily="34" charset="0"/>
                  <a:ea typeface="Verdana" pitchFamily="34" charset="0"/>
                  <a:cs typeface="Verdana" pitchFamily="34" charset="0"/>
                </a:rPr>
                <a:t>αλλοίωση/εις για περαιτέρω επεξεργασία και μικροσκόπηση (εικόνα 3). </a:t>
              </a:r>
              <a:endParaRPr lang="el-GR" b="1" dirty="0">
                <a:latin typeface="Verdana" pitchFamily="34" charset="0"/>
                <a:ea typeface="Verdana" pitchFamily="34" charset="0"/>
                <a:cs typeface="Verdana"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Αποτέλεσμα εικόνας για do and donts"/>
          <p:cNvPicPr>
            <a:picLocks noChangeAspect="1" noChangeArrowheads="1"/>
          </p:cNvPicPr>
          <p:nvPr/>
        </p:nvPicPr>
        <p:blipFill>
          <a:blip r:embed="rId2" cstate="print"/>
          <a:srcRect/>
          <a:stretch>
            <a:fillRect/>
          </a:stretch>
        </p:blipFill>
        <p:spPr bwMode="auto">
          <a:xfrm>
            <a:off x="35496" y="188640"/>
            <a:ext cx="1906587" cy="1368425"/>
          </a:xfrm>
          <a:prstGeom prst="rect">
            <a:avLst/>
          </a:prstGeom>
          <a:noFill/>
          <a:ln w="9525">
            <a:noFill/>
            <a:miter lim="800000"/>
            <a:headEnd/>
            <a:tailEnd/>
          </a:ln>
        </p:spPr>
      </p:pic>
      <p:sp>
        <p:nvSpPr>
          <p:cNvPr id="2" name="1 - Ορθογώνιο"/>
          <p:cNvSpPr/>
          <p:nvPr/>
        </p:nvSpPr>
        <p:spPr>
          <a:xfrm>
            <a:off x="125760" y="188641"/>
            <a:ext cx="8892480" cy="6324808"/>
          </a:xfrm>
          <a:prstGeom prst="rect">
            <a:avLst/>
          </a:prstGeom>
        </p:spPr>
        <p:txBody>
          <a:bodyPr wrap="square">
            <a:spAutoFit/>
          </a:bodyPr>
          <a:lstStyle/>
          <a:p>
            <a:pPr algn="ctr">
              <a:lnSpc>
                <a:spcPct val="150000"/>
              </a:lnSpc>
            </a:pPr>
            <a:r>
              <a:rPr lang="el-GR" b="1" dirty="0" smtClean="0">
                <a:latin typeface="Verdana" pitchFamily="34" charset="0"/>
                <a:ea typeface="Verdana" pitchFamily="34" charset="0"/>
                <a:cs typeface="Verdana" pitchFamily="34" charset="0"/>
              </a:rPr>
              <a:t>Μακροσκοπική επεξεργασία ιστολογικών δειγμάτων </a:t>
            </a:r>
          </a:p>
          <a:p>
            <a:pPr algn="just">
              <a:lnSpc>
                <a:spcPct val="150000"/>
              </a:lnSpc>
            </a:pPr>
            <a:endParaRPr lang="el-GR" b="1" dirty="0">
              <a:latin typeface="Verdana" pitchFamily="34" charset="0"/>
              <a:ea typeface="Verdana" pitchFamily="34" charset="0"/>
              <a:cs typeface="Verdana" pitchFamily="34" charset="0"/>
            </a:endParaRPr>
          </a:p>
          <a:p>
            <a:pPr algn="just">
              <a:lnSpc>
                <a:spcPct val="150000"/>
              </a:lnSpc>
            </a:pPr>
            <a:endParaRPr lang="el-GR" b="1" dirty="0" smtClean="0">
              <a:latin typeface="Verdana" pitchFamily="34" charset="0"/>
              <a:ea typeface="Verdana" pitchFamily="34" charset="0"/>
              <a:cs typeface="Verdana" pitchFamily="34" charset="0"/>
            </a:endParaRPr>
          </a:p>
          <a:p>
            <a:pPr algn="just">
              <a:lnSpc>
                <a:spcPct val="150000"/>
              </a:lnSpc>
            </a:pPr>
            <a:r>
              <a:rPr lang="el-GR" dirty="0" smtClean="0">
                <a:latin typeface="Verdana" pitchFamily="34" charset="0"/>
                <a:ea typeface="Verdana" pitchFamily="34" charset="0"/>
                <a:cs typeface="Verdana" pitchFamily="34" charset="0"/>
              </a:rPr>
              <a:t>Τα ιστολογικά δείγματα πριν και μετά το τέλος της διαδικασίας παραμένουν σε </a:t>
            </a:r>
            <a:r>
              <a:rPr lang="el-GR" dirty="0" err="1" smtClean="0">
                <a:latin typeface="Verdana" pitchFamily="34" charset="0"/>
                <a:ea typeface="Verdana" pitchFamily="34" charset="0"/>
                <a:cs typeface="Verdana" pitchFamily="34" charset="0"/>
              </a:rPr>
              <a:t>μονιμοποιητικό</a:t>
            </a:r>
            <a:r>
              <a:rPr lang="el-GR" dirty="0" smtClean="0">
                <a:latin typeface="Verdana" pitchFamily="34" charset="0"/>
                <a:ea typeface="Verdana" pitchFamily="34" charset="0"/>
                <a:cs typeface="Verdana" pitchFamily="34" charset="0"/>
              </a:rPr>
              <a:t> υλικό. </a:t>
            </a:r>
          </a:p>
          <a:p>
            <a:pPr algn="just">
              <a:lnSpc>
                <a:spcPct val="150000"/>
              </a:lnSpc>
            </a:pPr>
            <a:endParaRPr lang="el-GR" dirty="0" smtClean="0">
              <a:latin typeface="Verdana" pitchFamily="34" charset="0"/>
              <a:ea typeface="Verdana" pitchFamily="34" charset="0"/>
              <a:cs typeface="Verdana" pitchFamily="34" charset="0"/>
            </a:endParaRPr>
          </a:p>
          <a:p>
            <a:pPr algn="just">
              <a:lnSpc>
                <a:spcPct val="150000"/>
              </a:lnSpc>
            </a:pPr>
            <a:r>
              <a:rPr lang="el-GR" dirty="0" smtClean="0">
                <a:latin typeface="Verdana" pitchFamily="34" charset="0"/>
                <a:ea typeface="Verdana" pitchFamily="34" charset="0"/>
                <a:cs typeface="Verdana" pitchFamily="34" charset="0"/>
              </a:rPr>
              <a:t>Ο όγκος του </a:t>
            </a:r>
            <a:r>
              <a:rPr lang="el-GR" dirty="0" err="1" smtClean="0">
                <a:latin typeface="Verdana" pitchFamily="34" charset="0"/>
                <a:ea typeface="Verdana" pitchFamily="34" charset="0"/>
                <a:cs typeface="Verdana" pitchFamily="34" charset="0"/>
              </a:rPr>
              <a:t>μονιμοποιητικού</a:t>
            </a:r>
            <a:r>
              <a:rPr lang="el-GR" dirty="0" smtClean="0">
                <a:latin typeface="Verdana" pitchFamily="34" charset="0"/>
                <a:ea typeface="Verdana" pitchFamily="34" charset="0"/>
                <a:cs typeface="Verdana" pitchFamily="34" charset="0"/>
              </a:rPr>
              <a:t> υλικού πρέπει να είναι 10-20 φορές μεγαλύτερος  από τον όγκο του παρασκευάσματος.</a:t>
            </a:r>
          </a:p>
          <a:p>
            <a:pPr algn="just">
              <a:lnSpc>
                <a:spcPct val="150000"/>
              </a:lnSpc>
            </a:pPr>
            <a:endParaRPr lang="en-GB" dirty="0" smtClean="0">
              <a:latin typeface="Verdana" pitchFamily="34" charset="0"/>
              <a:ea typeface="Verdana" pitchFamily="34" charset="0"/>
              <a:cs typeface="Verdana" pitchFamily="34" charset="0"/>
            </a:endParaRPr>
          </a:p>
          <a:p>
            <a:pPr algn="just">
              <a:lnSpc>
                <a:spcPct val="150000"/>
              </a:lnSpc>
            </a:pPr>
            <a:r>
              <a:rPr lang="el-GR" dirty="0" smtClean="0">
                <a:latin typeface="Verdana" pitchFamily="34" charset="0"/>
                <a:ea typeface="Verdana" pitchFamily="34" charset="0"/>
                <a:cs typeface="Verdana" pitchFamily="34" charset="0"/>
              </a:rPr>
              <a:t>Η μονιμοποίηση γίνεται σε θερμοκρασία δωματίου και η ταχύτητα μονιμοποίησης είναι  περίπου 1</a:t>
            </a:r>
            <a:r>
              <a:rPr lang="en-GB" dirty="0" smtClean="0">
                <a:latin typeface="Verdana" pitchFamily="34" charset="0"/>
                <a:ea typeface="Verdana" pitchFamily="34" charset="0"/>
                <a:cs typeface="Verdana" pitchFamily="34" charset="0"/>
              </a:rPr>
              <a:t>mm/h</a:t>
            </a:r>
            <a:r>
              <a:rPr lang="el-GR" dirty="0" smtClean="0">
                <a:latin typeface="Verdana" pitchFamily="34" charset="0"/>
                <a:ea typeface="Verdana" pitchFamily="34" charset="0"/>
                <a:cs typeface="Verdana" pitchFamily="34" charset="0"/>
              </a:rPr>
              <a:t>. Για τον λόγο αυτό τα μεγάλα παρασκευάσματα (χειρουργικά) κόβονται σε τομές πάχους περίπου 5 </a:t>
            </a:r>
            <a:r>
              <a:rPr lang="en-GB" dirty="0" smtClean="0">
                <a:latin typeface="Verdana" pitchFamily="34" charset="0"/>
                <a:ea typeface="Verdana" pitchFamily="34" charset="0"/>
                <a:cs typeface="Verdana" pitchFamily="34" charset="0"/>
              </a:rPr>
              <a:t>mm</a:t>
            </a:r>
            <a:r>
              <a:rPr lang="el-GR" dirty="0" smtClean="0">
                <a:latin typeface="Verdana" pitchFamily="34" charset="0"/>
                <a:ea typeface="Verdana" pitchFamily="34" charset="0"/>
                <a:cs typeface="Verdana" pitchFamily="34" charset="0"/>
              </a:rPr>
              <a:t> και απαιτείται αρκετός χρόνος για την μονιμοποίηση τους.</a:t>
            </a:r>
          </a:p>
          <a:p>
            <a:pPr algn="just">
              <a:lnSpc>
                <a:spcPct val="150000"/>
              </a:lnSpc>
            </a:pPr>
            <a:r>
              <a:rPr lang="el-GR" dirty="0" smtClean="0">
                <a:latin typeface="Verdana" pitchFamily="34" charset="0"/>
                <a:ea typeface="Verdana" pitchFamily="34" charset="0"/>
                <a:cs typeface="Verdana" pitchFamily="34" charset="0"/>
              </a:rPr>
              <a:t>Τα νωπά υλικά (</a:t>
            </a:r>
            <a:r>
              <a:rPr lang="el-GR" dirty="0" err="1" smtClean="0">
                <a:latin typeface="Verdana" pitchFamily="34" charset="0"/>
                <a:ea typeface="Verdana" pitchFamily="34" charset="0"/>
                <a:cs typeface="Verdana" pitchFamily="34" charset="0"/>
              </a:rPr>
              <a:t>αμονιμοποίητα</a:t>
            </a:r>
            <a:r>
              <a:rPr lang="el-GR" dirty="0" smtClean="0">
                <a:latin typeface="Verdana" pitchFamily="34" charset="0"/>
                <a:ea typeface="Verdana" pitchFamily="34" charset="0"/>
                <a:cs typeface="Verdana" pitchFamily="34" charset="0"/>
              </a:rPr>
              <a:t>) πρέπει να χειρίζονται με προσοχή ιδιαίτερα όταν είναι μολυσματικά.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51520" y="140147"/>
            <a:ext cx="8640960" cy="3000821"/>
          </a:xfrm>
          <a:prstGeom prst="rect">
            <a:avLst/>
          </a:prstGeom>
        </p:spPr>
        <p:txBody>
          <a:bodyPr wrap="square">
            <a:spAutoFit/>
          </a:bodyPr>
          <a:lstStyle/>
          <a:p>
            <a:pPr algn="ctr">
              <a:lnSpc>
                <a:spcPct val="150000"/>
              </a:lnSpc>
            </a:pPr>
            <a:r>
              <a:rPr lang="el-GR" b="1" dirty="0" smtClean="0">
                <a:latin typeface="Verdana" pitchFamily="34" charset="0"/>
                <a:ea typeface="Verdana" pitchFamily="34" charset="0"/>
                <a:cs typeface="Verdana" pitchFamily="34" charset="0"/>
              </a:rPr>
              <a:t>Μακροσκοπική επεξεργασία ιστολογικών δειγμάτων</a:t>
            </a:r>
          </a:p>
          <a:p>
            <a:pPr algn="ctr">
              <a:lnSpc>
                <a:spcPct val="150000"/>
              </a:lnSpc>
            </a:pPr>
            <a:endParaRPr lang="el-GR" b="1" dirty="0">
              <a:latin typeface="Verdana" pitchFamily="34" charset="0"/>
              <a:ea typeface="Verdana" pitchFamily="34" charset="0"/>
              <a:cs typeface="Verdana" pitchFamily="34" charset="0"/>
            </a:endParaRPr>
          </a:p>
          <a:p>
            <a:pPr algn="just">
              <a:lnSpc>
                <a:spcPct val="150000"/>
              </a:lnSpc>
            </a:pPr>
            <a:r>
              <a:rPr lang="el-GR" dirty="0" smtClean="0">
                <a:latin typeface="Verdana" pitchFamily="34" charset="0"/>
                <a:ea typeface="Verdana" pitchFamily="34" charset="0"/>
                <a:cs typeface="Verdana" pitchFamily="34" charset="0"/>
              </a:rPr>
              <a:t>Κατά την μακροσκοπική περιγραφή λαμβάνονται αντιπροσωπευτικές θέσεις που τοποθετούνται σε πλαστικές κασέτες. Οι κασέτες φέρουν τον αρ. πρωτοκόλλου του δείγματος και αρίθμηση που αντιπροσωπεύει την θέση. Η αρίθμηση πάνω στις πλαστικές κασέτες γίνεται από ειδικά αυτοματοποιημένα μηχανήματα (εικόνες). </a:t>
            </a:r>
            <a:endParaRPr lang="en-GB" dirty="0"/>
          </a:p>
        </p:txBody>
      </p:sp>
      <p:pic>
        <p:nvPicPr>
          <p:cNvPr id="38916" name="Picture 6" descr="http://medesa.testujeme.cz/data/img/histologie_cytologie/AutoWriteR_Cassette_Printer.jpg"/>
          <p:cNvPicPr>
            <a:picLocks noChangeAspect="1" noChangeArrowheads="1"/>
          </p:cNvPicPr>
          <p:nvPr/>
        </p:nvPicPr>
        <p:blipFill>
          <a:blip r:embed="rId2" cstate="print"/>
          <a:srcRect/>
          <a:stretch>
            <a:fillRect/>
          </a:stretch>
        </p:blipFill>
        <p:spPr bwMode="auto">
          <a:xfrm>
            <a:off x="35496" y="3305367"/>
            <a:ext cx="3416300" cy="3508009"/>
          </a:xfrm>
          <a:prstGeom prst="rect">
            <a:avLst/>
          </a:prstGeom>
          <a:noFill/>
          <a:ln w="9525">
            <a:noFill/>
            <a:miter lim="800000"/>
            <a:headEnd/>
            <a:tailEnd/>
          </a:ln>
        </p:spPr>
      </p:pic>
      <p:pic>
        <p:nvPicPr>
          <p:cNvPr id="5" name="Picture 2" descr="http://ww1.prweb.com/prfiles/2014/11/21/12346185/masked_cassettes_image.jpg"/>
          <p:cNvPicPr>
            <a:picLocks noChangeAspect="1" noChangeArrowheads="1"/>
          </p:cNvPicPr>
          <p:nvPr/>
        </p:nvPicPr>
        <p:blipFill>
          <a:blip r:embed="rId3" cstate="print"/>
          <a:srcRect/>
          <a:stretch>
            <a:fillRect/>
          </a:stretch>
        </p:blipFill>
        <p:spPr bwMode="auto">
          <a:xfrm>
            <a:off x="2195736" y="2996952"/>
            <a:ext cx="3168352" cy="2050580"/>
          </a:xfrm>
          <a:prstGeom prst="rect">
            <a:avLst/>
          </a:prstGeom>
          <a:noFill/>
        </p:spPr>
      </p:pic>
      <p:pic>
        <p:nvPicPr>
          <p:cNvPr id="38917" name="Picture 4" descr="http://www.bradycms.com/CMS400BradyEurope/uploadedImages/standalone/Printers/BSP31/bsp31.jpg"/>
          <p:cNvPicPr>
            <a:picLocks noChangeAspect="1" noChangeArrowheads="1"/>
          </p:cNvPicPr>
          <p:nvPr/>
        </p:nvPicPr>
        <p:blipFill>
          <a:blip r:embed="rId4" cstate="print"/>
          <a:srcRect/>
          <a:stretch>
            <a:fillRect/>
          </a:stretch>
        </p:blipFill>
        <p:spPr bwMode="auto">
          <a:xfrm>
            <a:off x="5147121" y="3356992"/>
            <a:ext cx="3889375" cy="345638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187624" y="908720"/>
            <a:ext cx="6768752" cy="4524315"/>
          </a:xfrm>
          <a:prstGeom prst="rect">
            <a:avLst/>
          </a:prstGeom>
          <a:noFill/>
        </p:spPr>
        <p:txBody>
          <a:bodyPr wrap="square" rtlCol="0">
            <a:spAutoFit/>
          </a:bodyPr>
          <a:lstStyle/>
          <a:p>
            <a:pPr algn="ctr">
              <a:lnSpc>
                <a:spcPct val="150000"/>
              </a:lnSpc>
            </a:pPr>
            <a:r>
              <a:rPr lang="en-GB" sz="9600" b="1" dirty="0" smtClean="0">
                <a:latin typeface="Pristina" pitchFamily="66" charset="0"/>
              </a:rPr>
              <a:t>Thank for Listening </a:t>
            </a:r>
            <a:endParaRPr lang="en-GB" sz="9600" b="1" dirty="0">
              <a:latin typeface="Pristin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Ορθογώνιο"/>
          <p:cNvSpPr>
            <a:spLocks noChangeArrowheads="1"/>
          </p:cNvSpPr>
          <p:nvPr/>
        </p:nvSpPr>
        <p:spPr bwMode="auto">
          <a:xfrm>
            <a:off x="161925" y="115888"/>
            <a:ext cx="8820150" cy="5586412"/>
          </a:xfrm>
          <a:prstGeom prst="rect">
            <a:avLst/>
          </a:prstGeom>
          <a:noFill/>
          <a:ln w="9525">
            <a:noFill/>
            <a:miter lim="800000"/>
            <a:headEnd/>
            <a:tailEnd/>
          </a:ln>
        </p:spPr>
        <p:txBody>
          <a:bodyPr>
            <a:spAutoFit/>
          </a:bodyPr>
          <a:lstStyle/>
          <a:p>
            <a:pPr algn="ctr">
              <a:lnSpc>
                <a:spcPct val="150000"/>
              </a:lnSpc>
            </a:pPr>
            <a:r>
              <a:rPr lang="el-GR" sz="2000" b="1" dirty="0">
                <a:latin typeface="Verdana" pitchFamily="34" charset="0"/>
              </a:rPr>
              <a:t>ΙΣΤΟΛΟΓΙΑ</a:t>
            </a:r>
          </a:p>
          <a:p>
            <a:pPr algn="ctr">
              <a:lnSpc>
                <a:spcPct val="150000"/>
              </a:lnSpc>
            </a:pPr>
            <a:r>
              <a:rPr lang="el-GR" sz="2000" b="1" dirty="0">
                <a:latin typeface="Verdana" pitchFamily="34" charset="0"/>
              </a:rPr>
              <a:t>(μικρή) Ιστορική Αναδρομή</a:t>
            </a:r>
          </a:p>
          <a:p>
            <a:pPr algn="ctr">
              <a:lnSpc>
                <a:spcPct val="150000"/>
              </a:lnSpc>
            </a:pPr>
            <a:endParaRPr lang="el-GR" b="1" dirty="0">
              <a:latin typeface="Verdana" pitchFamily="34" charset="0"/>
            </a:endParaRPr>
          </a:p>
          <a:p>
            <a:pPr>
              <a:lnSpc>
                <a:spcPct val="150000"/>
              </a:lnSpc>
              <a:buFont typeface="Wingdings" pitchFamily="2" charset="2"/>
              <a:buChar char="Ø"/>
            </a:pPr>
            <a:r>
              <a:rPr lang="el-GR" dirty="0">
                <a:latin typeface="Verdana" pitchFamily="34" charset="0"/>
              </a:rPr>
              <a:t>Ο </a:t>
            </a:r>
            <a:r>
              <a:rPr lang="en-GB" dirty="0">
                <a:latin typeface="Verdana" pitchFamily="34" charset="0"/>
              </a:rPr>
              <a:t>Marie François Xavier Bichat (1771-1802)</a:t>
            </a:r>
            <a:r>
              <a:rPr lang="el-GR" dirty="0">
                <a:latin typeface="Verdana" pitchFamily="34" charset="0"/>
              </a:rPr>
              <a:t> περιγράφει, </a:t>
            </a:r>
          </a:p>
          <a:p>
            <a:pPr>
              <a:lnSpc>
                <a:spcPct val="150000"/>
              </a:lnSpc>
            </a:pPr>
            <a:r>
              <a:rPr lang="el-GR" dirty="0">
                <a:latin typeface="Verdana" pitchFamily="34" charset="0"/>
              </a:rPr>
              <a:t>χωρίς την χρήση μικροσκοπίου, διαφορετικούς ιστούς. </a:t>
            </a:r>
            <a:r>
              <a:rPr lang="en-GB" dirty="0">
                <a:latin typeface="Verdana" pitchFamily="34" charset="0"/>
              </a:rPr>
              <a:t> </a:t>
            </a:r>
            <a:endParaRPr lang="el-GR" dirty="0">
              <a:latin typeface="Verdana" pitchFamily="34" charset="0"/>
            </a:endParaRPr>
          </a:p>
          <a:p>
            <a:pPr>
              <a:lnSpc>
                <a:spcPct val="150000"/>
              </a:lnSpc>
            </a:pPr>
            <a:endParaRPr lang="el-GR" dirty="0">
              <a:latin typeface="Verdana" pitchFamily="34" charset="0"/>
            </a:endParaRPr>
          </a:p>
          <a:p>
            <a:pPr>
              <a:lnSpc>
                <a:spcPct val="150000"/>
              </a:lnSpc>
              <a:buFont typeface="Wingdings" pitchFamily="2" charset="2"/>
              <a:buChar char="Ø"/>
            </a:pPr>
            <a:r>
              <a:rPr lang="el-GR" dirty="0">
                <a:latin typeface="Verdana" pitchFamily="34" charset="0"/>
              </a:rPr>
              <a:t>Το 1844 ο </a:t>
            </a:r>
            <a:r>
              <a:rPr lang="en-GB" dirty="0">
                <a:latin typeface="Verdana" pitchFamily="34" charset="0"/>
              </a:rPr>
              <a:t>Sir Richard Owen (1804-1892</a:t>
            </a:r>
            <a:r>
              <a:rPr lang="el-GR" dirty="0">
                <a:latin typeface="Verdana" pitchFamily="34" charset="0"/>
              </a:rPr>
              <a:t>) προτείνει την</a:t>
            </a:r>
          </a:p>
          <a:p>
            <a:pPr>
              <a:lnSpc>
                <a:spcPct val="150000"/>
              </a:lnSpc>
            </a:pPr>
            <a:r>
              <a:rPr lang="el-GR" dirty="0">
                <a:latin typeface="Verdana" pitchFamily="34" charset="0"/>
              </a:rPr>
              <a:t> χρησιμοποίηση του όρου Ιστολογία.</a:t>
            </a:r>
          </a:p>
          <a:p>
            <a:pPr>
              <a:lnSpc>
                <a:spcPct val="150000"/>
              </a:lnSpc>
            </a:pPr>
            <a:endParaRPr lang="el-GR" dirty="0">
              <a:latin typeface="Verdana" pitchFamily="34" charset="0"/>
            </a:endParaRPr>
          </a:p>
          <a:p>
            <a:pPr>
              <a:lnSpc>
                <a:spcPct val="150000"/>
              </a:lnSpc>
              <a:buFont typeface="Wingdings" pitchFamily="2" charset="2"/>
              <a:buChar char="Ø"/>
            </a:pPr>
            <a:r>
              <a:rPr lang="el-GR" dirty="0">
                <a:latin typeface="Verdana" pitchFamily="34" charset="0"/>
              </a:rPr>
              <a:t>Τον 19</a:t>
            </a:r>
            <a:r>
              <a:rPr lang="el-GR" baseline="30000" dirty="0">
                <a:latin typeface="Verdana" pitchFamily="34" charset="0"/>
              </a:rPr>
              <a:t>ο</a:t>
            </a:r>
            <a:r>
              <a:rPr lang="el-GR" dirty="0">
                <a:latin typeface="Verdana" pitchFamily="34" charset="0"/>
              </a:rPr>
              <a:t> αιώνα, το έργο των </a:t>
            </a:r>
            <a:r>
              <a:rPr lang="en-GB" dirty="0" err="1">
                <a:latin typeface="Verdana" pitchFamily="34" charset="0"/>
              </a:rPr>
              <a:t>Camillo</a:t>
            </a:r>
            <a:r>
              <a:rPr lang="en-GB" dirty="0">
                <a:latin typeface="Verdana" pitchFamily="34" charset="0"/>
              </a:rPr>
              <a:t> Golgi </a:t>
            </a:r>
            <a:r>
              <a:rPr lang="el-GR" dirty="0">
                <a:latin typeface="Verdana" pitchFamily="34" charset="0"/>
              </a:rPr>
              <a:t>και</a:t>
            </a:r>
            <a:r>
              <a:rPr lang="en-GB" dirty="0">
                <a:latin typeface="Verdana" pitchFamily="34" charset="0"/>
              </a:rPr>
              <a:t> </a:t>
            </a:r>
            <a:endParaRPr lang="el-GR" dirty="0">
              <a:latin typeface="Verdana" pitchFamily="34" charset="0"/>
            </a:endParaRPr>
          </a:p>
          <a:p>
            <a:pPr>
              <a:lnSpc>
                <a:spcPct val="150000"/>
              </a:lnSpc>
            </a:pPr>
            <a:r>
              <a:rPr lang="en-GB" dirty="0">
                <a:latin typeface="Verdana" pitchFamily="34" charset="0"/>
              </a:rPr>
              <a:t>Santiago Ramon y </a:t>
            </a:r>
            <a:r>
              <a:rPr lang="en-GB" dirty="0" err="1">
                <a:latin typeface="Verdana" pitchFamily="34" charset="0"/>
              </a:rPr>
              <a:t>Cajal</a:t>
            </a:r>
            <a:r>
              <a:rPr lang="el-GR" dirty="0">
                <a:latin typeface="Verdana" pitchFamily="34" charset="0"/>
              </a:rPr>
              <a:t> πάνω στο νευρικό σύστημα</a:t>
            </a:r>
          </a:p>
          <a:p>
            <a:pPr>
              <a:lnSpc>
                <a:spcPct val="150000"/>
              </a:lnSpc>
            </a:pPr>
            <a:r>
              <a:rPr lang="el-GR" dirty="0">
                <a:latin typeface="Verdana" pitchFamily="34" charset="0"/>
              </a:rPr>
              <a:t>και τις ειδικές ιστοχημικές χρώσεις δίνει ιδιαίτερη </a:t>
            </a:r>
          </a:p>
          <a:p>
            <a:pPr>
              <a:lnSpc>
                <a:spcPct val="150000"/>
              </a:lnSpc>
            </a:pPr>
            <a:r>
              <a:rPr lang="el-GR" dirty="0">
                <a:latin typeface="Verdana" pitchFamily="34" charset="0"/>
              </a:rPr>
              <a:t>ώθηση στην ιστολογία (</a:t>
            </a:r>
            <a:r>
              <a:rPr lang="en-GB" dirty="0">
                <a:latin typeface="Verdana" pitchFamily="34" charset="0"/>
              </a:rPr>
              <a:t>Nobel Prize </a:t>
            </a:r>
            <a:r>
              <a:rPr lang="el-GR" dirty="0">
                <a:latin typeface="Verdana" pitchFamily="34" charset="0"/>
              </a:rPr>
              <a:t>1906) </a:t>
            </a:r>
            <a:r>
              <a:rPr lang="en-GB" dirty="0">
                <a:latin typeface="Verdana" pitchFamily="34" charset="0"/>
              </a:rPr>
              <a:t>.</a:t>
            </a:r>
          </a:p>
        </p:txBody>
      </p:sp>
      <p:sp>
        <p:nvSpPr>
          <p:cNvPr id="16386" name="AutoShape 4" descr="Αποτέλεσμα εικόνας για santiago ramón y cajal"/>
          <p:cNvSpPr>
            <a:spLocks noChangeAspect="1" noChangeArrowheads="1"/>
          </p:cNvSpPr>
          <p:nvPr/>
        </p:nvSpPr>
        <p:spPr bwMode="auto">
          <a:xfrm>
            <a:off x="155575" y="-1371600"/>
            <a:ext cx="2857500" cy="2857500"/>
          </a:xfrm>
          <a:prstGeom prst="rect">
            <a:avLst/>
          </a:prstGeom>
          <a:noFill/>
          <a:ln w="9525">
            <a:noFill/>
            <a:miter lim="800000"/>
            <a:headEnd/>
            <a:tailEnd/>
          </a:ln>
        </p:spPr>
        <p:txBody>
          <a:bodyPr/>
          <a:lstStyle/>
          <a:p>
            <a:endParaRPr lang="en-GB">
              <a:latin typeface="Calibri" pitchFamily="34" charset="0"/>
            </a:endParaRPr>
          </a:p>
        </p:txBody>
      </p:sp>
      <p:sp>
        <p:nvSpPr>
          <p:cNvPr id="16387" name="AutoShape 6" descr="Αποτέλεσμα εικόνας για santiago ramón y cajal"/>
          <p:cNvSpPr>
            <a:spLocks noChangeAspect="1" noChangeArrowheads="1"/>
          </p:cNvSpPr>
          <p:nvPr/>
        </p:nvSpPr>
        <p:spPr bwMode="auto">
          <a:xfrm>
            <a:off x="155575" y="-1371600"/>
            <a:ext cx="2857500" cy="2857500"/>
          </a:xfrm>
          <a:prstGeom prst="rect">
            <a:avLst/>
          </a:prstGeom>
          <a:noFill/>
          <a:ln w="9525">
            <a:noFill/>
            <a:miter lim="800000"/>
            <a:headEnd/>
            <a:tailEnd/>
          </a:ln>
        </p:spPr>
        <p:txBody>
          <a:bodyPr/>
          <a:lstStyle/>
          <a:p>
            <a:endParaRPr lang="en-GB">
              <a:latin typeface="Calibri" pitchFamily="34" charset="0"/>
            </a:endParaRPr>
          </a:p>
        </p:txBody>
      </p:sp>
      <p:pic>
        <p:nvPicPr>
          <p:cNvPr id="16388" name="Picture 10" descr="Αποτέλεσμα εικόνας για santiago ramón y cajal"/>
          <p:cNvPicPr>
            <a:picLocks noChangeAspect="1" noChangeArrowheads="1"/>
          </p:cNvPicPr>
          <p:nvPr/>
        </p:nvPicPr>
        <p:blipFill>
          <a:blip r:embed="rId2" cstate="print"/>
          <a:srcRect/>
          <a:stretch>
            <a:fillRect/>
          </a:stretch>
        </p:blipFill>
        <p:spPr bwMode="auto">
          <a:xfrm>
            <a:off x="6286500" y="4221163"/>
            <a:ext cx="2857500" cy="1933575"/>
          </a:xfrm>
          <a:prstGeom prst="rect">
            <a:avLst/>
          </a:prstGeom>
          <a:noFill/>
          <a:ln w="9525">
            <a:noFill/>
            <a:miter lim="800000"/>
            <a:headEnd/>
            <a:tailEnd/>
          </a:ln>
        </p:spPr>
      </p:pic>
      <p:pic>
        <p:nvPicPr>
          <p:cNvPr id="16389" name="Picture 12" descr="Marie Francois Xavier Bichat.jpg"/>
          <p:cNvPicPr>
            <a:picLocks noChangeAspect="1" noChangeArrowheads="1"/>
          </p:cNvPicPr>
          <p:nvPr/>
        </p:nvPicPr>
        <p:blipFill>
          <a:blip r:embed="rId3" cstate="print"/>
          <a:srcRect/>
          <a:stretch>
            <a:fillRect/>
          </a:stretch>
        </p:blipFill>
        <p:spPr bwMode="auto">
          <a:xfrm>
            <a:off x="7524750" y="1125538"/>
            <a:ext cx="1619250" cy="1511300"/>
          </a:xfrm>
          <a:prstGeom prst="rect">
            <a:avLst/>
          </a:prstGeom>
          <a:noFill/>
          <a:ln w="9525">
            <a:noFill/>
            <a:miter lim="800000"/>
            <a:headEnd/>
            <a:tailEnd/>
          </a:ln>
        </p:spPr>
      </p:pic>
      <p:pic>
        <p:nvPicPr>
          <p:cNvPr id="16390" name="Picture 14" descr="Richard-owen2.jpg"/>
          <p:cNvPicPr preferRelativeResize="0">
            <a:picLocks noChangeArrowheads="1"/>
          </p:cNvPicPr>
          <p:nvPr/>
        </p:nvPicPr>
        <p:blipFill>
          <a:blip r:embed="rId4" cstate="print"/>
          <a:srcRect/>
          <a:stretch>
            <a:fillRect/>
          </a:stretch>
        </p:blipFill>
        <p:spPr bwMode="auto">
          <a:xfrm>
            <a:off x="7524750" y="2636838"/>
            <a:ext cx="1619250" cy="1511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Ορθογώνιο"/>
          <p:cNvSpPr>
            <a:spLocks noChangeArrowheads="1"/>
          </p:cNvSpPr>
          <p:nvPr/>
        </p:nvSpPr>
        <p:spPr bwMode="auto">
          <a:xfrm>
            <a:off x="215900" y="450751"/>
            <a:ext cx="8712200" cy="5570537"/>
          </a:xfrm>
          <a:prstGeom prst="rect">
            <a:avLst/>
          </a:prstGeom>
          <a:noFill/>
          <a:ln w="9525">
            <a:noFill/>
            <a:miter lim="800000"/>
            <a:headEnd/>
            <a:tailEnd/>
          </a:ln>
        </p:spPr>
        <p:txBody>
          <a:bodyPr>
            <a:spAutoFit/>
          </a:bodyPr>
          <a:lstStyle/>
          <a:p>
            <a:pPr algn="ctr"/>
            <a:r>
              <a:rPr lang="el-GR" sz="3200" b="1" dirty="0">
                <a:latin typeface="Verdana" pitchFamily="34" charset="0"/>
              </a:rPr>
              <a:t>ΙΣΤΟΛΟΓΙΑ</a:t>
            </a:r>
          </a:p>
          <a:p>
            <a:endParaRPr lang="el-GR" dirty="0">
              <a:latin typeface="Verdana" pitchFamily="34" charset="0"/>
            </a:endParaRPr>
          </a:p>
          <a:p>
            <a:endParaRPr lang="el-GR" dirty="0">
              <a:latin typeface="Verdana" pitchFamily="34" charset="0"/>
            </a:endParaRPr>
          </a:p>
          <a:p>
            <a:pPr>
              <a:lnSpc>
                <a:spcPct val="150000"/>
              </a:lnSpc>
            </a:pPr>
            <a:r>
              <a:rPr lang="el-GR" sz="2400" dirty="0">
                <a:latin typeface="Verdana" pitchFamily="34" charset="0"/>
              </a:rPr>
              <a:t>Ασχολείται με την μικροσκοπική εξέταση της δομής των </a:t>
            </a:r>
          </a:p>
          <a:p>
            <a:pPr>
              <a:lnSpc>
                <a:spcPct val="150000"/>
              </a:lnSpc>
            </a:pPr>
            <a:r>
              <a:rPr lang="el-GR" sz="2400" dirty="0">
                <a:latin typeface="Verdana" pitchFamily="34" charset="0"/>
              </a:rPr>
              <a:t>κυττάρων, των ιστών και των οργάνων </a:t>
            </a:r>
            <a:r>
              <a:rPr lang="el-GR" sz="2400" b="1" u="sng" dirty="0">
                <a:latin typeface="Verdana" pitchFamily="34" charset="0"/>
              </a:rPr>
              <a:t>σε σχέση με τη λειτουργία τους</a:t>
            </a:r>
            <a:r>
              <a:rPr lang="el-GR" sz="2400" b="1" dirty="0">
                <a:latin typeface="Verdana" pitchFamily="34" charset="0"/>
              </a:rPr>
              <a:t>.</a:t>
            </a:r>
          </a:p>
          <a:p>
            <a:pPr>
              <a:lnSpc>
                <a:spcPct val="150000"/>
              </a:lnSpc>
            </a:pPr>
            <a:endParaRPr lang="el-GR" sz="2400" dirty="0">
              <a:latin typeface="Verdana" pitchFamily="34" charset="0"/>
            </a:endParaRPr>
          </a:p>
          <a:p>
            <a:pPr>
              <a:lnSpc>
                <a:spcPct val="150000"/>
              </a:lnSpc>
              <a:buFont typeface="Wingdings" pitchFamily="2" charset="2"/>
              <a:buChar char="ü"/>
            </a:pPr>
            <a:r>
              <a:rPr lang="el-GR" sz="2400" dirty="0">
                <a:latin typeface="Verdana" pitchFamily="34" charset="0"/>
              </a:rPr>
              <a:t>Μελετάει την αρχιτεκτονική</a:t>
            </a:r>
          </a:p>
          <a:p>
            <a:pPr>
              <a:lnSpc>
                <a:spcPct val="150000"/>
              </a:lnSpc>
              <a:buFont typeface="Wingdings" pitchFamily="2" charset="2"/>
              <a:buChar char="ü"/>
            </a:pPr>
            <a:r>
              <a:rPr lang="el-GR" sz="2400" dirty="0">
                <a:latin typeface="Verdana" pitchFamily="34" charset="0"/>
              </a:rPr>
              <a:t>Μελετάει την μορφολογία</a:t>
            </a:r>
          </a:p>
          <a:p>
            <a:pPr>
              <a:lnSpc>
                <a:spcPct val="150000"/>
              </a:lnSpc>
              <a:buFont typeface="Wingdings" pitchFamily="2" charset="2"/>
              <a:buChar char="ü"/>
            </a:pPr>
            <a:r>
              <a:rPr lang="el-GR" sz="2400" dirty="0">
                <a:latin typeface="Verdana" pitchFamily="34" charset="0"/>
              </a:rPr>
              <a:t>Εξετάζει τις χρωστικές ιδιότητες</a:t>
            </a:r>
          </a:p>
          <a:p>
            <a:pPr>
              <a:lnSpc>
                <a:spcPct val="150000"/>
              </a:lnSpc>
              <a:buFont typeface="Wingdings" pitchFamily="2" charset="2"/>
              <a:buChar char="ü"/>
            </a:pPr>
            <a:r>
              <a:rPr lang="el-GR" sz="2400" dirty="0">
                <a:latin typeface="Verdana" pitchFamily="34" charset="0"/>
              </a:rPr>
              <a:t>Συσχετίζει</a:t>
            </a:r>
            <a:r>
              <a:rPr lang="en-GB" sz="2400" dirty="0">
                <a:latin typeface="Verdana" pitchFamily="34" charset="0"/>
              </a:rPr>
              <a:t> </a:t>
            </a:r>
            <a:r>
              <a:rPr lang="el-GR" sz="2400" dirty="0">
                <a:latin typeface="Verdana" pitchFamily="34" charset="0"/>
              </a:rPr>
              <a:t>την δομή με την λειτουργία</a:t>
            </a:r>
            <a:endParaRPr lang="el-GR" dirty="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Ορθογώνιο"/>
          <p:cNvSpPr>
            <a:spLocks noChangeArrowheads="1"/>
          </p:cNvSpPr>
          <p:nvPr/>
        </p:nvSpPr>
        <p:spPr bwMode="auto">
          <a:xfrm>
            <a:off x="323850" y="404813"/>
            <a:ext cx="8496300" cy="3940175"/>
          </a:xfrm>
          <a:prstGeom prst="rect">
            <a:avLst/>
          </a:prstGeom>
          <a:noFill/>
          <a:ln w="9525">
            <a:noFill/>
            <a:miter lim="800000"/>
            <a:headEnd/>
            <a:tailEnd/>
          </a:ln>
        </p:spPr>
        <p:txBody>
          <a:bodyPr>
            <a:spAutoFit/>
          </a:bodyPr>
          <a:lstStyle/>
          <a:p>
            <a:pPr algn="ctr">
              <a:lnSpc>
                <a:spcPct val="200000"/>
              </a:lnSpc>
            </a:pPr>
            <a:r>
              <a:rPr lang="el-GR" sz="3200" b="1">
                <a:latin typeface="Verdana" pitchFamily="34" charset="0"/>
              </a:rPr>
              <a:t>ΙΣΤΟΛΟΓΙΑ</a:t>
            </a:r>
          </a:p>
          <a:p>
            <a:pPr>
              <a:lnSpc>
                <a:spcPct val="200000"/>
              </a:lnSpc>
            </a:pPr>
            <a:r>
              <a:rPr lang="el-GR" sz="2800" b="1">
                <a:latin typeface="Verdana" pitchFamily="34" charset="0"/>
              </a:rPr>
              <a:t>Μικροσκοπική εξέταση</a:t>
            </a:r>
          </a:p>
          <a:p>
            <a:pPr>
              <a:lnSpc>
                <a:spcPct val="200000"/>
              </a:lnSpc>
              <a:buFont typeface="Wingdings" pitchFamily="2" charset="2"/>
              <a:buChar char="ü"/>
            </a:pPr>
            <a:r>
              <a:rPr lang="el-GR" sz="2800">
                <a:latin typeface="Verdana" pitchFamily="34" charset="0"/>
              </a:rPr>
              <a:t>Οπτικό μικροσκόπιο</a:t>
            </a:r>
          </a:p>
          <a:p>
            <a:pPr>
              <a:lnSpc>
                <a:spcPct val="200000"/>
              </a:lnSpc>
              <a:buFont typeface="Wingdings" pitchFamily="2" charset="2"/>
              <a:buChar char="ü"/>
            </a:pPr>
            <a:r>
              <a:rPr lang="el-GR" sz="2800">
                <a:latin typeface="Verdana" pitchFamily="34" charset="0"/>
              </a:rPr>
              <a:t>Ηλεκτρονικό μικροσκόπιο</a:t>
            </a:r>
          </a:p>
          <a:p>
            <a:pPr algn="ctr"/>
            <a:endParaRPr lang="el-GR" b="1">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TextBox"/>
          <p:cNvSpPr txBox="1">
            <a:spLocks noChangeArrowheads="1"/>
          </p:cNvSpPr>
          <p:nvPr/>
        </p:nvSpPr>
        <p:spPr bwMode="auto">
          <a:xfrm>
            <a:off x="161925" y="338857"/>
            <a:ext cx="8820150" cy="6186487"/>
          </a:xfrm>
          <a:prstGeom prst="rect">
            <a:avLst/>
          </a:prstGeom>
          <a:noFill/>
          <a:ln w="9525">
            <a:noFill/>
            <a:miter lim="800000"/>
            <a:headEnd/>
            <a:tailEnd/>
          </a:ln>
        </p:spPr>
        <p:txBody>
          <a:bodyPr>
            <a:spAutoFit/>
          </a:bodyPr>
          <a:lstStyle/>
          <a:p>
            <a:pPr algn="ctr">
              <a:lnSpc>
                <a:spcPct val="150000"/>
              </a:lnSpc>
            </a:pPr>
            <a:r>
              <a:rPr lang="el-GR" sz="2400" b="1" dirty="0">
                <a:latin typeface="Verdana" pitchFamily="34" charset="0"/>
              </a:rPr>
              <a:t>Ιστολογικές τεχνικές</a:t>
            </a:r>
          </a:p>
          <a:p>
            <a:pPr algn="ctr">
              <a:lnSpc>
                <a:spcPct val="150000"/>
              </a:lnSpc>
            </a:pPr>
            <a:endParaRPr lang="el-GR" sz="2400" b="1" dirty="0">
              <a:latin typeface="Verdana" pitchFamily="34" charset="0"/>
            </a:endParaRPr>
          </a:p>
          <a:p>
            <a:pPr>
              <a:lnSpc>
                <a:spcPct val="150000"/>
              </a:lnSpc>
            </a:pPr>
            <a:r>
              <a:rPr lang="el-GR" sz="2400" u="sng" dirty="0">
                <a:latin typeface="Verdana" pitchFamily="34" charset="0"/>
              </a:rPr>
              <a:t>Ιστολογική επεξεργασία</a:t>
            </a:r>
          </a:p>
          <a:p>
            <a:pPr>
              <a:lnSpc>
                <a:spcPct val="150000"/>
              </a:lnSpc>
              <a:buFont typeface="Arial" pitchFamily="34" charset="0"/>
              <a:buChar char="•"/>
            </a:pPr>
            <a:r>
              <a:rPr lang="el-GR" sz="2400" dirty="0">
                <a:latin typeface="Verdana" pitchFamily="34" charset="0"/>
              </a:rPr>
              <a:t>Συλλογή και επεξεργασία δείγματος </a:t>
            </a:r>
          </a:p>
          <a:p>
            <a:pPr eaLnBrk="0" hangingPunct="0">
              <a:lnSpc>
                <a:spcPct val="150000"/>
              </a:lnSpc>
              <a:buFont typeface="Arial" pitchFamily="34" charset="0"/>
              <a:buChar char="•"/>
            </a:pPr>
            <a:r>
              <a:rPr lang="el-GR" sz="2400" dirty="0" err="1">
                <a:latin typeface="Verdana" pitchFamily="34" charset="0"/>
              </a:rPr>
              <a:t>Μονιµοποίηση</a:t>
            </a:r>
            <a:r>
              <a:rPr lang="el-GR" sz="2400" dirty="0">
                <a:latin typeface="Verdana" pitchFamily="34" charset="0"/>
              </a:rPr>
              <a:t> του ιστού </a:t>
            </a:r>
          </a:p>
          <a:p>
            <a:pPr eaLnBrk="0" hangingPunct="0">
              <a:lnSpc>
                <a:spcPct val="150000"/>
              </a:lnSpc>
              <a:buFont typeface="Arial" pitchFamily="34" charset="0"/>
              <a:buChar char="•"/>
            </a:pPr>
            <a:r>
              <a:rPr lang="el-GR" sz="2400" dirty="0">
                <a:latin typeface="Verdana" pitchFamily="34" charset="0"/>
              </a:rPr>
              <a:t>Επεξεργασία του ιστού (Αφυδάτωση, </a:t>
            </a:r>
            <a:r>
              <a:rPr lang="el-GR" sz="2400" dirty="0" err="1">
                <a:latin typeface="Verdana" pitchFamily="34" charset="0"/>
              </a:rPr>
              <a:t>∆ιαύγαση</a:t>
            </a:r>
            <a:r>
              <a:rPr lang="el-GR" sz="2400" dirty="0">
                <a:latin typeface="Verdana" pitchFamily="34" charset="0"/>
              </a:rPr>
              <a:t>, </a:t>
            </a:r>
            <a:r>
              <a:rPr lang="el-GR" sz="2400" dirty="0" err="1">
                <a:latin typeface="Verdana" pitchFamily="34" charset="0"/>
              </a:rPr>
              <a:t>Παραφινοποίηση</a:t>
            </a:r>
            <a:r>
              <a:rPr lang="el-GR" sz="2400" dirty="0">
                <a:latin typeface="Verdana" pitchFamily="34" charset="0"/>
              </a:rPr>
              <a:t>) </a:t>
            </a:r>
          </a:p>
          <a:p>
            <a:pPr eaLnBrk="0" hangingPunct="0">
              <a:lnSpc>
                <a:spcPct val="150000"/>
              </a:lnSpc>
              <a:buFont typeface="Arial" pitchFamily="34" charset="0"/>
              <a:buChar char="•"/>
            </a:pPr>
            <a:r>
              <a:rPr lang="el-GR" sz="2400" dirty="0">
                <a:latin typeface="Verdana" pitchFamily="34" charset="0"/>
              </a:rPr>
              <a:t>Έγκληση</a:t>
            </a:r>
            <a:r>
              <a:rPr lang="en-GB" sz="2400" dirty="0">
                <a:latin typeface="Verdana" pitchFamily="34" charset="0"/>
              </a:rPr>
              <a:t> </a:t>
            </a:r>
            <a:r>
              <a:rPr lang="el-GR" sz="2400" dirty="0">
                <a:latin typeface="Verdana" pitchFamily="34" charset="0"/>
              </a:rPr>
              <a:t>σε κύβους παραφίνης</a:t>
            </a:r>
          </a:p>
          <a:p>
            <a:pPr eaLnBrk="0" hangingPunct="0">
              <a:lnSpc>
                <a:spcPct val="150000"/>
              </a:lnSpc>
              <a:buFont typeface="Arial" pitchFamily="34" charset="0"/>
              <a:buChar char="•"/>
            </a:pPr>
            <a:r>
              <a:rPr lang="el-GR" sz="2400" dirty="0">
                <a:latin typeface="Verdana" pitchFamily="34" charset="0"/>
              </a:rPr>
              <a:t>Παραγωγή ιστολογικών </a:t>
            </a:r>
            <a:r>
              <a:rPr lang="el-GR" sz="2400" dirty="0" err="1">
                <a:latin typeface="Verdana" pitchFamily="34" charset="0"/>
              </a:rPr>
              <a:t>τοµών</a:t>
            </a:r>
            <a:r>
              <a:rPr lang="el-GR" sz="2400" dirty="0">
                <a:latin typeface="Verdana" pitchFamily="34" charset="0"/>
              </a:rPr>
              <a:t> </a:t>
            </a:r>
          </a:p>
          <a:p>
            <a:pPr eaLnBrk="0" hangingPunct="0">
              <a:lnSpc>
                <a:spcPct val="150000"/>
              </a:lnSpc>
              <a:buFont typeface="Arial" pitchFamily="34" charset="0"/>
              <a:buChar char="•"/>
            </a:pPr>
            <a:r>
              <a:rPr lang="el-GR" sz="2400" dirty="0">
                <a:latin typeface="Verdana" pitchFamily="34" charset="0"/>
              </a:rPr>
              <a:t> Χρώση ιστολογικών τομών </a:t>
            </a:r>
          </a:p>
          <a:p>
            <a:pPr eaLnBrk="0" hangingPunct="0">
              <a:lnSpc>
                <a:spcPct val="150000"/>
              </a:lnSpc>
              <a:buFont typeface="Arial" pitchFamily="34" charset="0"/>
              <a:buChar char="•"/>
            </a:pPr>
            <a:r>
              <a:rPr lang="el-GR" sz="2400" dirty="0">
                <a:latin typeface="Verdana" pitchFamily="34" charset="0"/>
              </a:rPr>
              <a:t>Παρατήρηση</a:t>
            </a:r>
            <a:endParaRPr lang="en-GB" sz="2400" dirty="0">
              <a:latin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Ορθογώνιο"/>
          <p:cNvSpPr>
            <a:spLocks noChangeArrowheads="1"/>
          </p:cNvSpPr>
          <p:nvPr/>
        </p:nvSpPr>
        <p:spPr bwMode="auto">
          <a:xfrm>
            <a:off x="90488" y="360908"/>
            <a:ext cx="8963025" cy="4940300"/>
          </a:xfrm>
          <a:prstGeom prst="rect">
            <a:avLst/>
          </a:prstGeom>
          <a:noFill/>
          <a:ln w="9525">
            <a:noFill/>
            <a:miter lim="800000"/>
            <a:headEnd/>
            <a:tailEnd/>
          </a:ln>
        </p:spPr>
        <p:txBody>
          <a:bodyPr>
            <a:spAutoFit/>
          </a:bodyPr>
          <a:lstStyle/>
          <a:p>
            <a:pPr algn="ctr">
              <a:lnSpc>
                <a:spcPct val="150000"/>
              </a:lnSpc>
            </a:pPr>
            <a:r>
              <a:rPr lang="el-GR" sz="2400" b="1" dirty="0">
                <a:latin typeface="Verdana" pitchFamily="34" charset="0"/>
              </a:rPr>
              <a:t>Ιστολογική επεξεργασία</a:t>
            </a:r>
          </a:p>
          <a:p>
            <a:pPr>
              <a:lnSpc>
                <a:spcPct val="150000"/>
              </a:lnSpc>
            </a:pPr>
            <a:endParaRPr lang="el-GR" sz="2400" dirty="0">
              <a:latin typeface="Verdana" pitchFamily="34" charset="0"/>
            </a:endParaRPr>
          </a:p>
          <a:p>
            <a:pPr algn="ctr">
              <a:lnSpc>
                <a:spcPct val="150000"/>
              </a:lnSpc>
            </a:pPr>
            <a:r>
              <a:rPr lang="el-GR" sz="2400" b="1" dirty="0">
                <a:latin typeface="Verdana" pitchFamily="34" charset="0"/>
              </a:rPr>
              <a:t>Συλλογή και επεξεργασία ιστολογικών δειγμάτων</a:t>
            </a:r>
          </a:p>
          <a:p>
            <a:pPr>
              <a:lnSpc>
                <a:spcPct val="150000"/>
              </a:lnSpc>
            </a:pPr>
            <a:endParaRPr lang="el-GR" dirty="0">
              <a:latin typeface="Verdana" pitchFamily="34" charset="0"/>
            </a:endParaRPr>
          </a:p>
          <a:p>
            <a:pPr>
              <a:lnSpc>
                <a:spcPct val="150000"/>
              </a:lnSpc>
            </a:pPr>
            <a:r>
              <a:rPr lang="el-GR" sz="2000" u="sng" dirty="0">
                <a:latin typeface="Verdana" pitchFamily="34" charset="0"/>
              </a:rPr>
              <a:t>Είδος ιστών: </a:t>
            </a:r>
            <a:r>
              <a:rPr lang="el-GR" sz="2000" dirty="0">
                <a:latin typeface="Verdana" pitchFamily="34" charset="0"/>
              </a:rPr>
              <a:t>Οι προς εξέταση ιστοί είναι συνήθως </a:t>
            </a:r>
            <a:r>
              <a:rPr lang="el-GR" sz="2000" dirty="0" err="1">
                <a:latin typeface="Verdana" pitchFamily="34" charset="0"/>
              </a:rPr>
              <a:t>βιοπτικά</a:t>
            </a:r>
            <a:r>
              <a:rPr lang="el-GR" sz="2000" dirty="0">
                <a:latin typeface="Verdana" pitchFamily="34" charset="0"/>
              </a:rPr>
              <a:t> υλικά, μεγάλα</a:t>
            </a:r>
            <a:r>
              <a:rPr lang="en-GB" sz="2000" dirty="0">
                <a:latin typeface="Verdana" pitchFamily="34" charset="0"/>
              </a:rPr>
              <a:t> </a:t>
            </a:r>
            <a:r>
              <a:rPr lang="el-GR" sz="2000" dirty="0">
                <a:latin typeface="Verdana" pitchFamily="34" charset="0"/>
              </a:rPr>
              <a:t>ή μικρά χειρουργικά παρασκευάσματα ή υλικά από αυτοψία. </a:t>
            </a:r>
          </a:p>
          <a:p>
            <a:pPr>
              <a:lnSpc>
                <a:spcPct val="150000"/>
              </a:lnSpc>
            </a:pPr>
            <a:endParaRPr lang="el-GR" sz="2000" dirty="0">
              <a:latin typeface="Verdana" pitchFamily="34" charset="0"/>
            </a:endParaRPr>
          </a:p>
          <a:p>
            <a:pPr>
              <a:lnSpc>
                <a:spcPct val="150000"/>
              </a:lnSpc>
            </a:pPr>
            <a:r>
              <a:rPr lang="en-GB" sz="2000" i="1" u="sng" dirty="0">
                <a:latin typeface="Forte" pitchFamily="66" charset="0"/>
                <a:ea typeface="Verdana" pitchFamily="34" charset="0"/>
                <a:cs typeface="Arabic Typesetting" pitchFamily="66" charset="-78"/>
              </a:rPr>
              <a:t>Note</a:t>
            </a:r>
            <a:r>
              <a:rPr lang="el-GR" sz="2000" i="1" u="sng" dirty="0">
                <a:latin typeface="Verdana" pitchFamily="34" charset="0"/>
                <a:ea typeface="Verdana" pitchFamily="34" charset="0"/>
                <a:cs typeface="Arabic Typesetting" pitchFamily="66" charset="-78"/>
              </a:rPr>
              <a:t>:</a:t>
            </a:r>
            <a:r>
              <a:rPr lang="en-GB" sz="2000" i="1" u="sng" dirty="0">
                <a:latin typeface="Forte" pitchFamily="66" charset="0"/>
                <a:ea typeface="Verdana" pitchFamily="34" charset="0"/>
                <a:cs typeface="Arabic Typesetting" pitchFamily="66" charset="-78"/>
              </a:rPr>
              <a:t> </a:t>
            </a:r>
            <a:r>
              <a:rPr lang="el-GR" sz="2000" dirty="0">
                <a:latin typeface="Verdana" pitchFamily="34" charset="0"/>
              </a:rPr>
              <a:t>Οι ιστολογικές τεχνικές μπορούν επίσης να εφαρμοστούν, με μικρές τροποποιήσεις, σε ιστούς πειραματικών μοντέλων (πχ πειραματόζωα, ψάρια, κλπ).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Ορθογώνιο"/>
          <p:cNvSpPr>
            <a:spLocks noChangeArrowheads="1"/>
          </p:cNvSpPr>
          <p:nvPr/>
        </p:nvSpPr>
        <p:spPr bwMode="auto">
          <a:xfrm>
            <a:off x="323850" y="410492"/>
            <a:ext cx="8496300" cy="5538788"/>
          </a:xfrm>
          <a:prstGeom prst="rect">
            <a:avLst/>
          </a:prstGeom>
          <a:noFill/>
          <a:ln w="9525">
            <a:noFill/>
            <a:miter lim="800000"/>
            <a:headEnd/>
            <a:tailEnd/>
          </a:ln>
        </p:spPr>
        <p:txBody>
          <a:bodyPr>
            <a:spAutoFit/>
          </a:bodyPr>
          <a:lstStyle/>
          <a:p>
            <a:pPr algn="ctr">
              <a:lnSpc>
                <a:spcPct val="150000"/>
              </a:lnSpc>
            </a:pPr>
            <a:r>
              <a:rPr lang="el-GR" sz="2000" b="1" dirty="0">
                <a:latin typeface="Verdana" pitchFamily="34" charset="0"/>
              </a:rPr>
              <a:t>Ιστολογική επεξεργασία</a:t>
            </a:r>
          </a:p>
          <a:p>
            <a:pPr>
              <a:lnSpc>
                <a:spcPct val="150000"/>
              </a:lnSpc>
            </a:pPr>
            <a:endParaRPr lang="el-GR" dirty="0">
              <a:latin typeface="Verdana" pitchFamily="34" charset="0"/>
            </a:endParaRPr>
          </a:p>
          <a:p>
            <a:pPr algn="ctr">
              <a:lnSpc>
                <a:spcPct val="150000"/>
              </a:lnSpc>
            </a:pPr>
            <a:r>
              <a:rPr lang="el-GR" b="1" dirty="0">
                <a:latin typeface="Verdana" pitchFamily="34" charset="0"/>
              </a:rPr>
              <a:t>Συλλογή και επεξεργασία ιστολογικών δειγμάτων</a:t>
            </a:r>
          </a:p>
          <a:p>
            <a:pPr>
              <a:lnSpc>
                <a:spcPct val="150000"/>
              </a:lnSpc>
            </a:pPr>
            <a:endParaRPr lang="el-GR" b="1" dirty="0">
              <a:latin typeface="Verdana" pitchFamily="34" charset="0"/>
            </a:endParaRPr>
          </a:p>
          <a:p>
            <a:pPr>
              <a:lnSpc>
                <a:spcPct val="150000"/>
              </a:lnSpc>
            </a:pPr>
            <a:r>
              <a:rPr lang="el-GR" u="sng" dirty="0">
                <a:latin typeface="Verdana" pitchFamily="34" charset="0"/>
              </a:rPr>
              <a:t>Παραλαβή ιστολογικών δειγμάτων: </a:t>
            </a:r>
          </a:p>
          <a:p>
            <a:pPr>
              <a:lnSpc>
                <a:spcPct val="150000"/>
              </a:lnSpc>
              <a:buFont typeface="Arial" pitchFamily="34" charset="0"/>
              <a:buChar char="•"/>
            </a:pPr>
            <a:r>
              <a:rPr lang="el-GR" dirty="0">
                <a:latin typeface="Verdana" pitchFamily="34" charset="0"/>
              </a:rPr>
              <a:t>Παραλαμβάνονται σε ειδικά δοχεία συλλογής. </a:t>
            </a:r>
          </a:p>
          <a:p>
            <a:pPr>
              <a:lnSpc>
                <a:spcPct val="150000"/>
              </a:lnSpc>
              <a:buFont typeface="Arial" pitchFamily="34" charset="0"/>
              <a:buChar char="•"/>
            </a:pPr>
            <a:r>
              <a:rPr lang="el-GR" dirty="0">
                <a:latin typeface="Verdana" pitchFamily="34" charset="0"/>
              </a:rPr>
              <a:t>Συνοδεύονται από εντολή ιατρού (παραπεμπτικό). </a:t>
            </a:r>
          </a:p>
          <a:p>
            <a:pPr>
              <a:lnSpc>
                <a:spcPct val="150000"/>
              </a:lnSpc>
              <a:buFont typeface="Arial" pitchFamily="34" charset="0"/>
              <a:buChar char="•"/>
            </a:pPr>
            <a:r>
              <a:rPr lang="el-GR" dirty="0">
                <a:latin typeface="Verdana" pitchFamily="34" charset="0"/>
              </a:rPr>
              <a:t>Αναφέρεται το είδος του ιστού.</a:t>
            </a:r>
          </a:p>
          <a:p>
            <a:pPr>
              <a:lnSpc>
                <a:spcPct val="150000"/>
              </a:lnSpc>
              <a:buFont typeface="Arial" pitchFamily="34" charset="0"/>
              <a:buChar char="•"/>
            </a:pPr>
            <a:r>
              <a:rPr lang="el-GR" dirty="0">
                <a:latin typeface="Verdana" pitchFamily="34" charset="0"/>
              </a:rPr>
              <a:t> Αναγράφονται τα στοιχεία του ασθενούς (Ημερομηνία, φύλο, ηλικία).</a:t>
            </a:r>
          </a:p>
          <a:p>
            <a:pPr>
              <a:lnSpc>
                <a:spcPct val="150000"/>
              </a:lnSpc>
              <a:buFont typeface="Arial" pitchFamily="34" charset="0"/>
              <a:buChar char="•"/>
            </a:pPr>
            <a:r>
              <a:rPr lang="el-GR" dirty="0">
                <a:latin typeface="Verdana" pitchFamily="34" charset="0"/>
              </a:rPr>
              <a:t>Αναφέρεται το είδος της επέμβασης, τα κλινικά ή χειρουργικά ευρήματα. </a:t>
            </a:r>
          </a:p>
          <a:p>
            <a:pPr>
              <a:lnSpc>
                <a:spcPct val="150000"/>
              </a:lnSpc>
              <a:buFont typeface="Arial" pitchFamily="34" charset="0"/>
              <a:buChar char="•"/>
            </a:pPr>
            <a:r>
              <a:rPr lang="el-GR" dirty="0">
                <a:latin typeface="Verdana" pitchFamily="34" charset="0"/>
              </a:rPr>
              <a:t>Αναφέρεται το είδος του </a:t>
            </a:r>
            <a:r>
              <a:rPr lang="el-GR" dirty="0" err="1">
                <a:latin typeface="Verdana" pitchFamily="34" charset="0"/>
              </a:rPr>
              <a:t>μονιμοποιητικού</a:t>
            </a:r>
            <a:r>
              <a:rPr lang="el-GR" dirty="0">
                <a:latin typeface="Verdana" pitchFamily="34" charset="0"/>
              </a:rPr>
              <a:t> υλικού. </a:t>
            </a:r>
          </a:p>
          <a:p>
            <a:pPr>
              <a:lnSpc>
                <a:spcPct val="150000"/>
              </a:lnSpc>
              <a:buFont typeface="Arial" pitchFamily="34" charset="0"/>
              <a:buChar char="•"/>
            </a:pPr>
            <a:r>
              <a:rPr lang="el-GR" dirty="0">
                <a:latin typeface="Verdana" pitchFamily="34" charset="0"/>
              </a:rPr>
              <a:t>Γίνεται κατάλληλη επισήμανση του δείγματος με αρ. </a:t>
            </a:r>
            <a:r>
              <a:rPr lang="el-GR" dirty="0" err="1">
                <a:latin typeface="Verdana" pitchFamily="34" charset="0"/>
              </a:rPr>
              <a:t>Πρωτ</a:t>
            </a:r>
            <a:r>
              <a:rPr lang="en-GB" dirty="0">
                <a:latin typeface="Verdana" pitchFamily="34" charset="0"/>
              </a:rPr>
              <a:t>.</a:t>
            </a:r>
            <a:r>
              <a:rPr lang="el-GR" dirty="0">
                <a:latin typeface="Verdana" pitchFamily="34" charset="0"/>
              </a:rPr>
              <a:t> ή </a:t>
            </a:r>
            <a:r>
              <a:rPr lang="en-GB" dirty="0">
                <a:latin typeface="Verdana" pitchFamily="34" charset="0"/>
              </a:rPr>
              <a:t>barcode</a:t>
            </a:r>
            <a:r>
              <a:rPr lang="el-GR" dirty="0">
                <a:latin typeface="Verdana" pitchFamily="34" charset="0"/>
              </a:rPr>
              <a:t>.</a:t>
            </a:r>
            <a:endParaRPr lang="el-GR" b="1" dirty="0">
              <a:latin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3.bp.blogspot.com/_wdiI_Hj7FPE/TII3GVDvNKI/AAAAAAAAAK4/qO9ndMSEmfw/s1600/paralavi.jpg"/>
          <p:cNvPicPr>
            <a:picLocks noChangeAspect="1" noChangeArrowheads="1"/>
          </p:cNvPicPr>
          <p:nvPr/>
        </p:nvPicPr>
        <p:blipFill>
          <a:blip r:embed="rId2" cstate="print"/>
          <a:srcRect/>
          <a:stretch>
            <a:fillRect/>
          </a:stretch>
        </p:blipFill>
        <p:spPr bwMode="auto">
          <a:xfrm>
            <a:off x="34925" y="1557338"/>
            <a:ext cx="2682875" cy="2519362"/>
          </a:xfrm>
          <a:prstGeom prst="rect">
            <a:avLst/>
          </a:prstGeom>
          <a:noFill/>
          <a:ln w="9525">
            <a:noFill/>
            <a:miter lim="800000"/>
            <a:headEnd/>
            <a:tailEnd/>
          </a:ln>
        </p:spPr>
      </p:pic>
      <p:pic>
        <p:nvPicPr>
          <p:cNvPr id="22530" name="Picture 2"/>
          <p:cNvPicPr>
            <a:picLocks noChangeAspect="1" noChangeArrowheads="1"/>
          </p:cNvPicPr>
          <p:nvPr/>
        </p:nvPicPr>
        <p:blipFill>
          <a:blip r:embed="rId3" cstate="print">
            <a:lum bright="20000" contrast="10000"/>
          </a:blip>
          <a:srcRect/>
          <a:stretch>
            <a:fillRect/>
          </a:stretch>
        </p:blipFill>
        <p:spPr bwMode="auto">
          <a:xfrm>
            <a:off x="6156325" y="1557338"/>
            <a:ext cx="2925763" cy="2519362"/>
          </a:xfrm>
          <a:prstGeom prst="rect">
            <a:avLst/>
          </a:prstGeom>
          <a:noFill/>
          <a:ln w="9525">
            <a:noFill/>
            <a:miter lim="800000"/>
            <a:headEnd/>
            <a:tailEnd/>
          </a:ln>
        </p:spPr>
      </p:pic>
      <p:sp>
        <p:nvSpPr>
          <p:cNvPr id="22531" name="9 - TextBox"/>
          <p:cNvSpPr txBox="1">
            <a:spLocks noChangeArrowheads="1"/>
          </p:cNvSpPr>
          <p:nvPr/>
        </p:nvSpPr>
        <p:spPr bwMode="auto">
          <a:xfrm>
            <a:off x="250825" y="333375"/>
            <a:ext cx="8677275" cy="866775"/>
          </a:xfrm>
          <a:prstGeom prst="rect">
            <a:avLst/>
          </a:prstGeom>
          <a:noFill/>
          <a:ln w="9525">
            <a:noFill/>
            <a:miter lim="800000"/>
            <a:headEnd/>
            <a:tailEnd/>
          </a:ln>
        </p:spPr>
        <p:txBody>
          <a:bodyPr>
            <a:spAutoFit/>
          </a:bodyPr>
          <a:lstStyle/>
          <a:p>
            <a:pPr algn="ctr">
              <a:lnSpc>
                <a:spcPct val="150000"/>
              </a:lnSpc>
            </a:pPr>
            <a:r>
              <a:rPr lang="el-GR">
                <a:latin typeface="Verdana" pitchFamily="34" charset="0"/>
              </a:rPr>
              <a:t>Τυπικό παράδειγμα συλλογής δείγματος, του συνοδού παραπεμπτικού για ιστολογική μελέτη και της επισήμανσης του δείγματος με </a:t>
            </a:r>
            <a:r>
              <a:rPr lang="en-GB">
                <a:latin typeface="Verdana" pitchFamily="34" charset="0"/>
              </a:rPr>
              <a:t>barcode</a:t>
            </a:r>
            <a:r>
              <a:rPr lang="el-GR">
                <a:latin typeface="Verdana" pitchFamily="34" charset="0"/>
              </a:rPr>
              <a:t>.</a:t>
            </a:r>
            <a:endParaRPr lang="en-GB">
              <a:latin typeface="Verdana" pitchFamily="34" charset="0"/>
            </a:endParaRPr>
          </a:p>
        </p:txBody>
      </p:sp>
      <p:pic>
        <p:nvPicPr>
          <p:cNvPr id="22532" name="Picture 3"/>
          <p:cNvPicPr>
            <a:picLocks noChangeAspect="1" noChangeArrowheads="1"/>
          </p:cNvPicPr>
          <p:nvPr/>
        </p:nvPicPr>
        <p:blipFill>
          <a:blip r:embed="rId4" cstate="print"/>
          <a:srcRect/>
          <a:stretch>
            <a:fillRect/>
          </a:stretch>
        </p:blipFill>
        <p:spPr bwMode="auto">
          <a:xfrm>
            <a:off x="2862263" y="1557338"/>
            <a:ext cx="3149600" cy="2519362"/>
          </a:xfrm>
          <a:prstGeom prst="rect">
            <a:avLst/>
          </a:prstGeom>
          <a:noFill/>
          <a:ln w="9525">
            <a:noFill/>
            <a:miter lim="800000"/>
            <a:headEnd/>
            <a:tailEnd/>
          </a:ln>
        </p:spPr>
      </p:pic>
      <p:pic>
        <p:nvPicPr>
          <p:cNvPr id="22533" name="Picture 5"/>
          <p:cNvPicPr>
            <a:picLocks noChangeAspect="1" noChangeArrowheads="1"/>
          </p:cNvPicPr>
          <p:nvPr/>
        </p:nvPicPr>
        <p:blipFill>
          <a:blip r:embed="rId5" cstate="print"/>
          <a:srcRect/>
          <a:stretch>
            <a:fillRect/>
          </a:stretch>
        </p:blipFill>
        <p:spPr bwMode="auto">
          <a:xfrm>
            <a:off x="4859338" y="4221163"/>
            <a:ext cx="2881312" cy="2519362"/>
          </a:xfrm>
          <a:prstGeom prst="rect">
            <a:avLst/>
          </a:prstGeom>
          <a:noFill/>
          <a:ln w="9525">
            <a:noFill/>
            <a:miter lim="800000"/>
            <a:headEnd/>
            <a:tailEnd/>
          </a:ln>
        </p:spPr>
      </p:pic>
      <p:pic>
        <p:nvPicPr>
          <p:cNvPr id="22534" name="Picture 6"/>
          <p:cNvPicPr>
            <a:picLocks noChangeAspect="1" noChangeArrowheads="1"/>
          </p:cNvPicPr>
          <p:nvPr/>
        </p:nvPicPr>
        <p:blipFill>
          <a:blip r:embed="rId6" cstate="print"/>
          <a:srcRect/>
          <a:stretch>
            <a:fillRect/>
          </a:stretch>
        </p:blipFill>
        <p:spPr bwMode="auto">
          <a:xfrm>
            <a:off x="1619250" y="4221163"/>
            <a:ext cx="2913063" cy="2527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1368</Words>
  <Application>Microsoft Office PowerPoint</Application>
  <PresentationFormat>On-screen Show (4:3)</PresentationFormat>
  <Paragraphs>174</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Θέμα του Office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tzeka</cp:lastModifiedBy>
  <cp:revision>13</cp:revision>
  <dcterms:created xsi:type="dcterms:W3CDTF">2016-10-09T10:59:37Z</dcterms:created>
  <dcterms:modified xsi:type="dcterms:W3CDTF">2016-10-22T13:30:50Z</dcterms:modified>
</cp:coreProperties>
</file>