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98"/>
  </p:notesMasterIdLst>
  <p:handoutMasterIdLst>
    <p:handoutMasterId r:id="rId99"/>
  </p:handoutMasterIdLst>
  <p:sldIdLst>
    <p:sldId id="256" r:id="rId3"/>
    <p:sldId id="268" r:id="rId4"/>
    <p:sldId id="269" r:id="rId5"/>
    <p:sldId id="270" r:id="rId6"/>
    <p:sldId id="271" r:id="rId7"/>
    <p:sldId id="272" r:id="rId8"/>
    <p:sldId id="273" r:id="rId9"/>
    <p:sldId id="412" r:id="rId10"/>
    <p:sldId id="275" r:id="rId11"/>
    <p:sldId id="277" r:id="rId12"/>
    <p:sldId id="278" r:id="rId13"/>
    <p:sldId id="279" r:id="rId14"/>
    <p:sldId id="280" r:id="rId15"/>
    <p:sldId id="281" r:id="rId16"/>
    <p:sldId id="282" r:id="rId17"/>
    <p:sldId id="287" r:id="rId18"/>
    <p:sldId id="413" r:id="rId19"/>
    <p:sldId id="288" r:id="rId20"/>
    <p:sldId id="289" r:id="rId21"/>
    <p:sldId id="290" r:id="rId22"/>
    <p:sldId id="291" r:id="rId23"/>
    <p:sldId id="295" r:id="rId24"/>
    <p:sldId id="296" r:id="rId25"/>
    <p:sldId id="297" r:id="rId26"/>
    <p:sldId id="298" r:id="rId27"/>
    <p:sldId id="299" r:id="rId28"/>
    <p:sldId id="304" r:id="rId29"/>
    <p:sldId id="305" r:id="rId30"/>
    <p:sldId id="306" r:id="rId31"/>
    <p:sldId id="307" r:id="rId32"/>
    <p:sldId id="308" r:id="rId33"/>
    <p:sldId id="309" r:id="rId34"/>
    <p:sldId id="414" r:id="rId35"/>
    <p:sldId id="315" r:id="rId36"/>
    <p:sldId id="316" r:id="rId37"/>
    <p:sldId id="317" r:id="rId38"/>
    <p:sldId id="318" r:id="rId39"/>
    <p:sldId id="319" r:id="rId40"/>
    <p:sldId id="321" r:id="rId41"/>
    <p:sldId id="324" r:id="rId42"/>
    <p:sldId id="325" r:id="rId43"/>
    <p:sldId id="326" r:id="rId44"/>
    <p:sldId id="327" r:id="rId45"/>
    <p:sldId id="328" r:id="rId46"/>
    <p:sldId id="329" r:id="rId47"/>
    <p:sldId id="330" r:id="rId48"/>
    <p:sldId id="333" r:id="rId49"/>
    <p:sldId id="334" r:id="rId50"/>
    <p:sldId id="335" r:id="rId51"/>
    <p:sldId id="336" r:id="rId52"/>
    <p:sldId id="415" r:id="rId53"/>
    <p:sldId id="337" r:id="rId54"/>
    <p:sldId id="338" r:id="rId55"/>
    <p:sldId id="416" r:id="rId56"/>
    <p:sldId id="339" r:id="rId57"/>
    <p:sldId id="349" r:id="rId58"/>
    <p:sldId id="350" r:id="rId59"/>
    <p:sldId id="417" r:id="rId60"/>
    <p:sldId id="418" r:id="rId61"/>
    <p:sldId id="353" r:id="rId62"/>
    <p:sldId id="351" r:id="rId63"/>
    <p:sldId id="355" r:id="rId64"/>
    <p:sldId id="356" r:id="rId65"/>
    <p:sldId id="357" r:id="rId66"/>
    <p:sldId id="358" r:id="rId67"/>
    <p:sldId id="359" r:id="rId68"/>
    <p:sldId id="360" r:id="rId69"/>
    <p:sldId id="361" r:id="rId70"/>
    <p:sldId id="419" r:id="rId71"/>
    <p:sldId id="376" r:id="rId72"/>
    <p:sldId id="420" r:id="rId73"/>
    <p:sldId id="377" r:id="rId74"/>
    <p:sldId id="384" r:id="rId75"/>
    <p:sldId id="385" r:id="rId76"/>
    <p:sldId id="386" r:id="rId77"/>
    <p:sldId id="421" r:id="rId78"/>
    <p:sldId id="395" r:id="rId79"/>
    <p:sldId id="398" r:id="rId80"/>
    <p:sldId id="422" r:id="rId81"/>
    <p:sldId id="423" r:id="rId82"/>
    <p:sldId id="399" r:id="rId83"/>
    <p:sldId id="400" r:id="rId84"/>
    <p:sldId id="401" r:id="rId85"/>
    <p:sldId id="402" r:id="rId86"/>
    <p:sldId id="403" r:id="rId87"/>
    <p:sldId id="404" r:id="rId88"/>
    <p:sldId id="424" r:id="rId89"/>
    <p:sldId id="406" r:id="rId90"/>
    <p:sldId id="257" r:id="rId91"/>
    <p:sldId id="262" r:id="rId92"/>
    <p:sldId id="264" r:id="rId93"/>
    <p:sldId id="425" r:id="rId94"/>
    <p:sldId id="426" r:id="rId95"/>
    <p:sldId id="266" r:id="rId96"/>
    <p:sldId id="261" r:id="rId97"/>
  </p:sldIdLst>
  <p:sldSz cx="9144000" cy="6858000" type="screen4x3"/>
  <p:notesSz cx="7104063" cy="10234613"/>
  <p:custDataLst>
    <p:tags r:id="rId10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10" d="100"/>
          <a:sy n="110" d="100"/>
        </p:scale>
        <p:origin x="-342" y="5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standalone="no"?>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8/10/2015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8/10/2015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26</a:t>
            </a:fld>
            <a:endParaRPr lang="el-GR" dirty="0"/>
          </a:p>
        </p:txBody>
      </p:sp>
    </p:spTree>
    <p:extLst>
      <p:ext uri="{BB962C8B-B14F-4D97-AF65-F5344CB8AC3E}">
        <p14:creationId xmlns:p14="http://schemas.microsoft.com/office/powerpoint/2010/main" val="3309603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29</a:t>
            </a:fld>
            <a:endParaRPr lang="el-GR" dirty="0"/>
          </a:p>
        </p:txBody>
      </p:sp>
    </p:spTree>
    <p:extLst>
      <p:ext uri="{BB962C8B-B14F-4D97-AF65-F5344CB8AC3E}">
        <p14:creationId xmlns:p14="http://schemas.microsoft.com/office/powerpoint/2010/main" val="2472784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30</a:t>
            </a:fld>
            <a:endParaRPr lang="el-GR" dirty="0"/>
          </a:p>
        </p:txBody>
      </p:sp>
    </p:spTree>
    <p:extLst>
      <p:ext uri="{BB962C8B-B14F-4D97-AF65-F5344CB8AC3E}">
        <p14:creationId xmlns:p14="http://schemas.microsoft.com/office/powerpoint/2010/main" val="2776081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37</a:t>
            </a:fld>
            <a:endParaRPr lang="el-GR" dirty="0"/>
          </a:p>
        </p:txBody>
      </p:sp>
    </p:spTree>
    <p:extLst>
      <p:ext uri="{BB962C8B-B14F-4D97-AF65-F5344CB8AC3E}">
        <p14:creationId xmlns:p14="http://schemas.microsoft.com/office/powerpoint/2010/main" val="267232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38</a:t>
            </a:fld>
            <a:endParaRPr lang="el-GR" dirty="0"/>
          </a:p>
        </p:txBody>
      </p:sp>
    </p:spTree>
    <p:extLst>
      <p:ext uri="{BB962C8B-B14F-4D97-AF65-F5344CB8AC3E}">
        <p14:creationId xmlns:p14="http://schemas.microsoft.com/office/powerpoint/2010/main" val="4129315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39</a:t>
            </a:fld>
            <a:endParaRPr lang="el-GR" dirty="0"/>
          </a:p>
        </p:txBody>
      </p:sp>
    </p:spTree>
    <p:extLst>
      <p:ext uri="{BB962C8B-B14F-4D97-AF65-F5344CB8AC3E}">
        <p14:creationId xmlns:p14="http://schemas.microsoft.com/office/powerpoint/2010/main" val="1414732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40</a:t>
            </a:fld>
            <a:endParaRPr lang="el-GR" dirty="0"/>
          </a:p>
        </p:txBody>
      </p:sp>
    </p:spTree>
    <p:extLst>
      <p:ext uri="{BB962C8B-B14F-4D97-AF65-F5344CB8AC3E}">
        <p14:creationId xmlns:p14="http://schemas.microsoft.com/office/powerpoint/2010/main" val="98216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41</a:t>
            </a:fld>
            <a:endParaRPr lang="el-GR" dirty="0"/>
          </a:p>
        </p:txBody>
      </p:sp>
    </p:spTree>
    <p:extLst>
      <p:ext uri="{BB962C8B-B14F-4D97-AF65-F5344CB8AC3E}">
        <p14:creationId xmlns:p14="http://schemas.microsoft.com/office/powerpoint/2010/main" val="2020532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51</a:t>
            </a:fld>
            <a:endParaRPr lang="el-GR" dirty="0"/>
          </a:p>
        </p:txBody>
      </p:sp>
    </p:spTree>
    <p:extLst>
      <p:ext uri="{BB962C8B-B14F-4D97-AF65-F5344CB8AC3E}">
        <p14:creationId xmlns:p14="http://schemas.microsoft.com/office/powerpoint/2010/main" val="3993084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58</a:t>
            </a:fld>
            <a:endParaRPr lang="el-GR" dirty="0"/>
          </a:p>
        </p:txBody>
      </p:sp>
    </p:spTree>
    <p:extLst>
      <p:ext uri="{BB962C8B-B14F-4D97-AF65-F5344CB8AC3E}">
        <p14:creationId xmlns:p14="http://schemas.microsoft.com/office/powerpoint/2010/main" val="154079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8</a:t>
            </a:fld>
            <a:endParaRPr lang="el-GR" dirty="0"/>
          </a:p>
        </p:txBody>
      </p:sp>
    </p:spTree>
    <p:extLst>
      <p:ext uri="{BB962C8B-B14F-4D97-AF65-F5344CB8AC3E}">
        <p14:creationId xmlns:p14="http://schemas.microsoft.com/office/powerpoint/2010/main" val="286798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59</a:t>
            </a:fld>
            <a:endParaRPr lang="el-GR" dirty="0"/>
          </a:p>
        </p:txBody>
      </p:sp>
    </p:spTree>
    <p:extLst>
      <p:ext uri="{BB962C8B-B14F-4D97-AF65-F5344CB8AC3E}">
        <p14:creationId xmlns:p14="http://schemas.microsoft.com/office/powerpoint/2010/main" val="4175280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62</a:t>
            </a:fld>
            <a:endParaRPr lang="el-GR" dirty="0"/>
          </a:p>
        </p:txBody>
      </p:sp>
    </p:spTree>
    <p:extLst>
      <p:ext uri="{BB962C8B-B14F-4D97-AF65-F5344CB8AC3E}">
        <p14:creationId xmlns:p14="http://schemas.microsoft.com/office/powerpoint/2010/main" val="3079949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63</a:t>
            </a:fld>
            <a:endParaRPr lang="el-GR" dirty="0"/>
          </a:p>
        </p:txBody>
      </p:sp>
    </p:spTree>
    <p:extLst>
      <p:ext uri="{BB962C8B-B14F-4D97-AF65-F5344CB8AC3E}">
        <p14:creationId xmlns:p14="http://schemas.microsoft.com/office/powerpoint/2010/main" val="508942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68</a:t>
            </a:fld>
            <a:endParaRPr lang="el-GR" dirty="0"/>
          </a:p>
        </p:txBody>
      </p:sp>
    </p:spTree>
    <p:extLst>
      <p:ext uri="{BB962C8B-B14F-4D97-AF65-F5344CB8AC3E}">
        <p14:creationId xmlns:p14="http://schemas.microsoft.com/office/powerpoint/2010/main" val="3466929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l-GR" dirty="0" smtClean="0"/>
          </a:p>
        </p:txBody>
      </p:sp>
      <p:sp>
        <p:nvSpPr>
          <p:cNvPr id="15258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4326ADC4-FD61-4988-84FE-6831B8EC9E60}" type="slidenum">
              <a:rPr lang="fr-FR" altLang="el-GR" smtClean="0"/>
              <a:pPr eaLnBrk="1" hangingPunct="1"/>
              <a:t>76</a:t>
            </a:fld>
            <a:endParaRPr lang="fr-FR" altLang="el-GR"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89</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90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91</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93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a:t>
            </a:fld>
            <a:endParaRPr lang="el-GR" dirty="0"/>
          </a:p>
        </p:txBody>
      </p:sp>
    </p:spTree>
    <p:extLst>
      <p:ext uri="{BB962C8B-B14F-4D97-AF65-F5344CB8AC3E}">
        <p14:creationId xmlns:p14="http://schemas.microsoft.com/office/powerpoint/2010/main" val="4283518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94</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a:t>
            </a:fld>
            <a:endParaRPr lang="el-GR" dirty="0"/>
          </a:p>
        </p:txBody>
      </p:sp>
    </p:spTree>
    <p:extLst>
      <p:ext uri="{BB962C8B-B14F-4D97-AF65-F5344CB8AC3E}">
        <p14:creationId xmlns:p14="http://schemas.microsoft.com/office/powerpoint/2010/main" val="562937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14</a:t>
            </a:fld>
            <a:endParaRPr lang="el-GR" dirty="0"/>
          </a:p>
        </p:txBody>
      </p:sp>
    </p:spTree>
    <p:extLst>
      <p:ext uri="{BB962C8B-B14F-4D97-AF65-F5344CB8AC3E}">
        <p14:creationId xmlns:p14="http://schemas.microsoft.com/office/powerpoint/2010/main" val="1575234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21</a:t>
            </a:fld>
            <a:endParaRPr lang="el-GR" dirty="0"/>
          </a:p>
        </p:txBody>
      </p:sp>
    </p:spTree>
    <p:extLst>
      <p:ext uri="{BB962C8B-B14F-4D97-AF65-F5344CB8AC3E}">
        <p14:creationId xmlns:p14="http://schemas.microsoft.com/office/powerpoint/2010/main" val="49089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22</a:t>
            </a:fld>
            <a:endParaRPr lang="el-GR" dirty="0"/>
          </a:p>
        </p:txBody>
      </p:sp>
    </p:spTree>
    <p:extLst>
      <p:ext uri="{BB962C8B-B14F-4D97-AF65-F5344CB8AC3E}">
        <p14:creationId xmlns:p14="http://schemas.microsoft.com/office/powerpoint/2010/main" val="2451658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23</a:t>
            </a:fld>
            <a:endParaRPr lang="el-GR" dirty="0"/>
          </a:p>
        </p:txBody>
      </p:sp>
    </p:spTree>
    <p:extLst>
      <p:ext uri="{BB962C8B-B14F-4D97-AF65-F5344CB8AC3E}">
        <p14:creationId xmlns:p14="http://schemas.microsoft.com/office/powerpoint/2010/main" val="30473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24</a:t>
            </a:fld>
            <a:endParaRPr lang="el-GR" dirty="0"/>
          </a:p>
        </p:txBody>
      </p:sp>
    </p:spTree>
    <p:extLst>
      <p:ext uri="{BB962C8B-B14F-4D97-AF65-F5344CB8AC3E}">
        <p14:creationId xmlns:p14="http://schemas.microsoft.com/office/powerpoint/2010/main" val="1328621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4" name="Rectangle 6"/>
          <p:cNvSpPr>
            <a:spLocks noGrp="1" noChangeArrowheads="1"/>
          </p:cNvSpPr>
          <p:nvPr>
            <p:ph type="sldNum" sz="quarter" idx="12"/>
          </p:nvPr>
        </p:nvSpPr>
        <p:spPr>
          <a:ln/>
        </p:spPr>
        <p:txBody>
          <a:bodyPr/>
          <a:lstStyle>
            <a:lvl1pPr>
              <a:defRPr/>
            </a:lvl1pPr>
          </a:lstStyle>
          <a:p>
            <a:pPr>
              <a:defRPr/>
            </a:pPr>
            <a:fld id="{7DDA58F3-DCEE-4848-8220-850F08BD47BC}" type="slidenum">
              <a:rPr lang="el-GR"/>
              <a:pPr>
                <a:defRPr/>
              </a:pPr>
              <a:t>‹#›</a:t>
            </a:fld>
            <a:endParaRPr lang="el-GR" dirty="0"/>
          </a:p>
        </p:txBody>
      </p:sp>
    </p:spTree>
    <p:extLst>
      <p:ext uri="{BB962C8B-B14F-4D97-AF65-F5344CB8AC3E}">
        <p14:creationId xmlns:p14="http://schemas.microsoft.com/office/powerpoint/2010/main" val="3823781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618950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23184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09342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81708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92883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056481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58804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80817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87141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04506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60166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commons.wikimedia.org/wiki/File:Iron_deficiency_anemia_blood_film.jpg"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Graham_Beard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algaryguide.ucalgary.ca/slide.aspx?slide=Iron%20Deficiency%20Anemia.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ommons.wikimedia.org/wiki/User:Mikael_H%C3%A4ggstr%C3%B6m" TargetMode="External"/><Relationship Id="rId4" Type="http://schemas.openxmlformats.org/officeDocument/2006/relationships/hyperlink" Target="http://commons.wikimedia.org/wiki/File:Symptoms_of_anemia.pn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0.jpe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commons.wikimedia.org/wiki/User:Graham_Beards" TargetMode="External"/><Relationship Id="rId5" Type="http://schemas.openxmlformats.org/officeDocument/2006/relationships/hyperlink" Target="http://commons.wikimedia.org/wiki/User:Rotatebot" TargetMode="External"/><Relationship Id="rId10" Type="http://schemas.openxmlformats.org/officeDocument/2006/relationships/hyperlink" Target="http://commons.wikimedia.org/wiki/User:Doc_James" TargetMode="External"/><Relationship Id="rId4" Type="http://schemas.openxmlformats.org/officeDocument/2006/relationships/hyperlink" Target="http://commons.wikimedia.org/wiki/File:Anemia.JPG" TargetMode="External"/><Relationship Id="rId9" Type="http://schemas.openxmlformats.org/officeDocument/2006/relationships/hyperlink" Target="http://commons.wikimedia.org/wiki/File:Angular_Cheilitis.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Gromer&amp;action=edit&amp;redlink=1" TargetMode="External"/><Relationship Id="rId4" Type="http://schemas.openxmlformats.org/officeDocument/2006/relationships/hyperlink" Target="http://commons.wikimedia.org/wiki/File:Folicacid-B12.p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libaware.economads.com/cobalaminintro.ph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de.wikibooks.org/wiki/Datei:Folat.sv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commons.wikimedia.org/wiki/User:LHcheM" TargetMode="External"/><Relationship Id="rId5" Type="http://schemas.openxmlformats.org/officeDocument/2006/relationships/hyperlink" Target="http://commons.wikimedia.org/wiki/File:Pathology_of_G6PD_deficiency.png" TargetMode="Externa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commons.wikimedia.org/wiki/User:Ravidreams" TargetMode="External"/><Relationship Id="rId4" Type="http://schemas.openxmlformats.org/officeDocument/2006/relationships/hyperlink" Target="http://commons.wikimedia.org/wiki/File:XlinkRecessive.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Filip_em" TargetMode="External"/><Relationship Id="rId4" Type="http://schemas.openxmlformats.org/officeDocument/2006/relationships/hyperlink" Target="http://commons.wikimedia.org/wiki/File:Sickle_cell_distribution.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Sickle_cell_02.gif"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commons.wikimedia.org/wiki/File:Sickle_cell_01.jpg"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commons.wikimedia.org/wiki/User:Dr.saptarshi"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commons.wikimedia.org/w/index.php?title=User:Bcheon1&amp;action=edit&amp;redlink=1" TargetMode="External"/><Relationship Id="rId4" Type="http://schemas.openxmlformats.org/officeDocument/2006/relationships/hyperlink" Target="http://commons.wikimedia.org/wiki/File:Sickle_Cell_Anemia.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commons.wikimedia.org/wiki/File:Hereditary_Spherocytosis_smear_2010-03-17.JPG" TargetMode="Externa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Paulo_Mourao&amp;action=edit&amp;redlink=1"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A._Rad" TargetMode="External"/><Relationship Id="rId4" Type="http://schemas.openxmlformats.org/officeDocument/2006/relationships/hyperlink" Target="http://commons.wikimedia.org/wiki/File:Coombs_test_schematic.png"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commons.wikimedia.org/wiki/File:1910_Erythroblastosis_Fetalis.jpg" TargetMode="Externa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hyperlink" Target="https://www.youtube.com/watch?v=8pth186_qjQ" TargetMode="External"/><Relationship Id="rId4"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creativecommons.org/licenses/by/3.0/deed.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ommons.wikimedia.org/wiki/User:CFCF" TargetMode="External"/><Relationship Id="rId5" Type="http://schemas.openxmlformats.org/officeDocument/2006/relationships/hyperlink" Target="http://commons.wikimedia.org/wiki/File:1904_Hemoglobin.jpg" TargetMode="Externa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a:t>
            </a:r>
            <a:r>
              <a:rPr lang="el-GR" sz="2600" b="1" dirty="0"/>
              <a:t>1</a:t>
            </a:r>
            <a:r>
              <a:rPr lang="el-GR" sz="2600" dirty="0" smtClean="0"/>
              <a:t>:</a:t>
            </a:r>
            <a:r>
              <a:rPr lang="en-US" sz="2600" dirty="0" smtClean="0"/>
              <a:t> </a:t>
            </a:r>
            <a:r>
              <a:rPr lang="el-GR" sz="2600" dirty="0" smtClean="0"/>
              <a:t>Αιμοποιητικό σύστημα (α΄</a:t>
            </a:r>
            <a:r>
              <a:rPr lang="el-GR" sz="2600" dirty="0"/>
              <a:t> </a:t>
            </a:r>
            <a:r>
              <a:rPr lang="el-GR" sz="2600" dirty="0" smtClean="0"/>
              <a:t>μέρος)</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Νοσηλευτικής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Ερυθρά και λευκά αιμοσφαίρια</a:t>
            </a:r>
            <a:endParaRPr lang="el-GR" dirty="0"/>
          </a:p>
        </p:txBody>
      </p:sp>
      <p:pic>
        <p:nvPicPr>
          <p:cNvPr id="141314" name="Picture 2" descr="File:Iron deficiency anemia blood fil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12776"/>
            <a:ext cx="6480720" cy="48605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242053" y="6386844"/>
            <a:ext cx="6659893"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Iron deficiency anemia blood </a:t>
            </a:r>
            <a:r>
              <a:rPr lang="en-US" sz="1200" dirty="0" smtClean="0">
                <a:latin typeface="+mn-lt"/>
                <a:hlinkClick r:id="rId3"/>
              </a:rPr>
              <a:t>film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Graham Beards"/>
              </a:rPr>
              <a:t>Graham Beards </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5"/>
              </a:rPr>
              <a:t>CC BY-SA </a:t>
            </a:r>
            <a:r>
              <a:rPr lang="en-US" sz="1200" dirty="0" smtClean="0">
                <a:latin typeface="+mn-lt"/>
                <a:hlinkClick r:id="rId5"/>
              </a:rPr>
              <a:t>3.0</a:t>
            </a:r>
            <a:endParaRPr lang="en-US" sz="1200" dirty="0">
              <a:latin typeface="+mn-lt"/>
            </a:endParaRPr>
          </a:p>
        </p:txBody>
      </p:sp>
      <p:sp>
        <p:nvSpPr>
          <p:cNvPr id="4" name="Θέση αριθμού διαφάνειας 3"/>
          <p:cNvSpPr>
            <a:spLocks noGrp="1"/>
          </p:cNvSpPr>
          <p:nvPr>
            <p:ph type="sldNum" sz="quarter" idx="12"/>
          </p:nvPr>
        </p:nvSpPr>
        <p:spPr>
          <a:xfrm>
            <a:off x="7740352" y="6356350"/>
            <a:ext cx="946448" cy="365125"/>
          </a:xfrm>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076304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Σιδηροπενική αναιμία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pic>
        <p:nvPicPr>
          <p:cNvPr id="140290" name="Picture 2" descr="http://calgaryguide.ucalgary.ca/systems/Iron%20Deficiency%20Anem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310" y="1052735"/>
            <a:ext cx="7632848" cy="5803277"/>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rot="16200000">
            <a:off x="-491823" y="4816339"/>
            <a:ext cx="2051720" cy="276999"/>
          </a:xfrm>
          <a:prstGeom prst="rect">
            <a:avLst/>
          </a:prstGeom>
        </p:spPr>
        <p:txBody>
          <a:bodyPr wrap="square">
            <a:spAutoFit/>
          </a:bodyPr>
          <a:lstStyle/>
          <a:p>
            <a:pPr algn="ctr"/>
            <a:r>
              <a:rPr lang="en-US" sz="1200" dirty="0" smtClean="0">
                <a:latin typeface="+mn-lt"/>
                <a:hlinkClick r:id="rId4"/>
              </a:rPr>
              <a:t>calgaryguide.ucalgary.ca</a:t>
            </a:r>
            <a:endParaRPr lang="el-GR" sz="1200" dirty="0">
              <a:latin typeface="+mn-lt"/>
            </a:endParaRPr>
          </a:p>
        </p:txBody>
      </p:sp>
    </p:spTree>
    <p:extLst>
      <p:ext uri="{BB962C8B-B14F-4D97-AF65-F5344CB8AC3E}">
        <p14:creationId xmlns:p14="http://schemas.microsoft.com/office/powerpoint/2010/main" val="3104203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Κλινική εικόνα σιδηροπενικής </a:t>
            </a:r>
            <a:r>
              <a:rPr lang="el-GR" dirty="0" smtClean="0"/>
              <a:t>αναιμίας </a:t>
            </a:r>
            <a:r>
              <a:rPr lang="el-GR" sz="3000" b="0" dirty="0" smtClean="0"/>
              <a:t>1/2</a:t>
            </a:r>
            <a:endParaRPr lang="el-GR" sz="3000" b="0" dirty="0"/>
          </a:p>
        </p:txBody>
      </p:sp>
      <p:sp>
        <p:nvSpPr>
          <p:cNvPr id="14338" name="Rectangle 3"/>
          <p:cNvSpPr>
            <a:spLocks noGrp="1" noChangeArrowheads="1"/>
          </p:cNvSpPr>
          <p:nvPr>
            <p:ph idx="1"/>
          </p:nvPr>
        </p:nvSpPr>
        <p:spPr/>
        <p:txBody>
          <a:bodyPr>
            <a:normAutofit/>
          </a:bodyPr>
          <a:lstStyle/>
          <a:p>
            <a:pPr eaLnBrk="1" hangingPunct="1">
              <a:lnSpc>
                <a:spcPct val="90000"/>
              </a:lnSpc>
            </a:pPr>
            <a:r>
              <a:rPr lang="el-GR" altLang="el-GR" b="1" dirty="0" smtClean="0"/>
              <a:t>Γενικά συμπτώματα αναιμίας </a:t>
            </a:r>
            <a:r>
              <a:rPr lang="el-GR" altLang="el-GR" dirty="0" smtClean="0"/>
              <a:t>(πάντοτε ανάλογα και με την βαρύτητα της έλλειψης σιδήρου και ανάλογα με την ταχύτητα εγκατάστασής της).</a:t>
            </a:r>
          </a:p>
          <a:p>
            <a:pPr eaLnBrk="1" hangingPunct="1">
              <a:lnSpc>
                <a:spcPct val="90000"/>
              </a:lnSpc>
            </a:pPr>
            <a:r>
              <a:rPr lang="el-GR" altLang="el-GR" dirty="0" smtClean="0"/>
              <a:t>Εύκολη κόπωση, αίσθημα αδυναμίας, ζάλη, καταβολή, ταχύπνοια, δύσπνοια, ταχυκαρδία, αίσθημα προκαρδίων παλμών, συμπτώματα καρδιακής ανεπαρκείας.</a:t>
            </a:r>
          </a:p>
          <a:p>
            <a:pPr eaLnBrk="1" hangingPunct="1">
              <a:lnSpc>
                <a:spcPct val="90000"/>
              </a:lnSpc>
            </a:pPr>
            <a:r>
              <a:rPr lang="el-GR" altLang="el-GR" dirty="0" smtClean="0"/>
              <a:t>Σε σιδηροπενική αναιμία από αιφνίδια και μεγάλη αιμορραγία (οξεία μεθαιμορραγική), έχουμε συμπτώματα </a:t>
            </a:r>
            <a:r>
              <a:rPr lang="en-US" altLang="el-GR" dirty="0" smtClean="0"/>
              <a:t>shock</a:t>
            </a:r>
            <a:r>
              <a:rPr lang="el-GR" altLang="el-GR" dirty="0" smtClean="0"/>
              <a:t> (καταπληξία) και αίσθημα μεγάλης δίψας.</a:t>
            </a:r>
            <a:endParaRPr lang="el-GR" altLang="el-GR" u="sng" dirty="0" smtClean="0"/>
          </a:p>
          <a:p>
            <a:pPr eaLnBrk="1" hangingPunct="1">
              <a:lnSpc>
                <a:spcPct val="90000"/>
              </a:lnSpc>
            </a:pPr>
            <a:r>
              <a:rPr lang="el-GR" altLang="el-GR" b="1" dirty="0" smtClean="0"/>
              <a:t>Ευρήματα </a:t>
            </a:r>
            <a:r>
              <a:rPr lang="el-GR" altLang="el-GR" dirty="0" smtClean="0"/>
              <a:t>αποτελούν ωχρότητα του δέρματος και των βλεννογόνων που διακρίνεται καλύτερα στους επιπεφυκότες, στα χείλη και τους βλεννογόνους του στόματος, καθώς και στις παλάμες και τα νύχια.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123571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Κλινική εικόνα σιδηροπενικής αναιμίας </a:t>
            </a:r>
            <a:r>
              <a:rPr lang="el-GR" sz="3000" b="0" dirty="0" smtClean="0"/>
              <a:t>2/2</a:t>
            </a:r>
            <a:endParaRPr lang="el-GR" dirty="0"/>
          </a:p>
        </p:txBody>
      </p:sp>
      <p:sp>
        <p:nvSpPr>
          <p:cNvPr id="15362" name="Rectangle 3"/>
          <p:cNvSpPr>
            <a:spLocks noGrp="1" noChangeArrowheads="1"/>
          </p:cNvSpPr>
          <p:nvPr>
            <p:ph idx="1"/>
          </p:nvPr>
        </p:nvSpPr>
        <p:spPr>
          <a:xfrm>
            <a:off x="457200" y="1196752"/>
            <a:ext cx="8363272" cy="5040560"/>
          </a:xfrm>
        </p:spPr>
        <p:txBody>
          <a:bodyPr/>
          <a:lstStyle/>
          <a:p>
            <a:pPr eaLnBrk="1" hangingPunct="1"/>
            <a:r>
              <a:rPr lang="el-GR" altLang="el-GR" b="1" dirty="0" smtClean="0"/>
              <a:t>Ειδικότερα στην σιδηροπενική διακρίνουμε:</a:t>
            </a:r>
          </a:p>
          <a:p>
            <a:pPr lvl="1"/>
            <a:r>
              <a:rPr lang="el-GR" altLang="el-GR" b="1" dirty="0" smtClean="0"/>
              <a:t>Γλωσσίτιδα </a:t>
            </a:r>
            <a:r>
              <a:rPr lang="el-GR" altLang="el-GR" dirty="0" smtClean="0"/>
              <a:t>με λεία και στίλβουσα γλώσσα που οφείλεται σε ατροφία.</a:t>
            </a:r>
            <a:endParaRPr lang="el-GR" altLang="el-GR" u="sng" dirty="0" smtClean="0"/>
          </a:p>
          <a:p>
            <a:pPr lvl="1"/>
            <a:r>
              <a:rPr lang="el-GR" altLang="el-GR" b="1" dirty="0" smtClean="0"/>
              <a:t>Γωνιακή χειλίτιδα.</a:t>
            </a:r>
          </a:p>
          <a:p>
            <a:pPr lvl="1"/>
            <a:r>
              <a:rPr lang="el-GR" altLang="el-GR" b="1" dirty="0" smtClean="0"/>
              <a:t>Διαταραχές στα νύχια </a:t>
            </a:r>
            <a:r>
              <a:rPr lang="el-GR" altLang="el-GR" dirty="0" smtClean="0"/>
              <a:t>(λέπτυνση, ευθραυστότητα, κοιλωνυχία).</a:t>
            </a:r>
            <a:endParaRPr lang="el-GR" altLang="el-GR" u="sng" dirty="0" smtClean="0"/>
          </a:p>
          <a:p>
            <a:pPr lvl="1"/>
            <a:r>
              <a:rPr lang="el-GR" altLang="el-GR" b="1" dirty="0" smtClean="0"/>
              <a:t>Δυσφαγία </a:t>
            </a:r>
            <a:r>
              <a:rPr lang="el-GR" altLang="el-GR" dirty="0" smtClean="0"/>
              <a:t>(πόνος και δυσκολία κατάποσης στερεών τροφών).  </a:t>
            </a:r>
          </a:p>
          <a:p>
            <a:pPr lvl="1"/>
            <a:r>
              <a:rPr lang="el-GR" altLang="el-GR" dirty="0" smtClean="0"/>
              <a:t>Στην δυσφαγία υπάρχει ατροφική αλλοίωση του βλεννογόνου του οισοφάγου (σύνδρομο </a:t>
            </a:r>
            <a:r>
              <a:rPr lang="en-US" altLang="el-GR" dirty="0" smtClean="0"/>
              <a:t>Plummer Vinson</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4089782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Συμπτώματα της αναιμίας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137218" name="Picture 2" descr="File:Symptoms of anem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052736"/>
            <a:ext cx="6057900" cy="57054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rot="16200000">
            <a:off x="-237726" y="5194995"/>
            <a:ext cx="273630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Symptoms of </a:t>
            </a:r>
            <a:r>
              <a:rPr lang="en-US" sz="1200" dirty="0" smtClean="0">
                <a:latin typeface="+mn-lt"/>
                <a:hlinkClick r:id="rId4"/>
              </a:rPr>
              <a:t>anemia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Mikael Häggström"/>
              </a:rPr>
              <a:t>Mikael Häggström</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96595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Διαταραχές ονύχων και χειλέων στην αναιμία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pic>
        <p:nvPicPr>
          <p:cNvPr id="136194" name="Picture 2" descr="File:Anem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276872"/>
            <a:ext cx="3744416" cy="26585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489263" y="5157191"/>
            <a:ext cx="256507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Anemia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Rotatebot"/>
              </a:rPr>
              <a:t>Rotatebot</a:t>
            </a:r>
            <a:r>
              <a:rPr lang="en-US" sz="1200" dirty="0" smtClean="0">
                <a:latin typeface="+mn-lt"/>
                <a:hlinkClick r:id="rId6" tooltip="User:Graham Beards"/>
              </a:rPr>
              <a:t> </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7"/>
              </a:rPr>
              <a:t>CC BY-SA </a:t>
            </a:r>
            <a:r>
              <a:rPr lang="en-US" sz="1200" dirty="0" smtClean="0">
                <a:latin typeface="+mn-lt"/>
                <a:hlinkClick r:id="rId7"/>
              </a:rPr>
              <a:t>3.0</a:t>
            </a:r>
            <a:endParaRPr lang="en-US" sz="1200" dirty="0">
              <a:latin typeface="+mn-lt"/>
            </a:endParaRPr>
          </a:p>
        </p:txBody>
      </p:sp>
      <p:pic>
        <p:nvPicPr>
          <p:cNvPr id="136196" name="Picture 4" descr="File:Angular Cheiliti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080" y="1493904"/>
            <a:ext cx="3168352" cy="42244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7"/>
          <p:cNvSpPr/>
          <p:nvPr/>
        </p:nvSpPr>
        <p:spPr>
          <a:xfrm>
            <a:off x="5593719" y="5877272"/>
            <a:ext cx="256507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9"/>
              </a:rPr>
              <a:t>Angular </a:t>
            </a:r>
            <a:r>
              <a:rPr lang="en-US" sz="1200" dirty="0" smtClean="0">
                <a:latin typeface="+mn-lt"/>
                <a:hlinkClick r:id="rId9"/>
              </a:rPr>
              <a:t>Cheilitis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10" tooltip="User:Doc James"/>
              </a:rPr>
              <a:t>Doc James</a:t>
            </a:r>
            <a:r>
              <a:rPr lang="en-US" sz="1200" dirty="0" smtClean="0">
                <a:latin typeface="+mn-lt"/>
                <a:hlinkClick r:id="rId6" tooltip="User:Graham Beards"/>
              </a:rPr>
              <a:t> </a:t>
            </a:r>
            <a:r>
              <a:rPr lang="el-GR" sz="1200" dirty="0" smtClean="0">
                <a:solidFill>
                  <a:prstClr val="black">
                    <a:lumMod val="75000"/>
                    <a:lumOff val="25000"/>
                  </a:prstClr>
                </a:solidFill>
                <a:latin typeface="+mn-lt"/>
              </a:rPr>
              <a:t>διαθέσιμο με άδεια </a:t>
            </a:r>
            <a:r>
              <a:rPr lang="en-US" sz="1200" dirty="0">
                <a:latin typeface="+mn-lt"/>
                <a:hlinkClick r:id="rId7"/>
              </a:rPr>
              <a:t>CC BY-SA </a:t>
            </a:r>
            <a:r>
              <a:rPr lang="en-US" sz="1200" dirty="0" smtClean="0">
                <a:latin typeface="+mn-lt"/>
                <a:hlinkClick r:id="rId7"/>
              </a:rPr>
              <a:t>3.0</a:t>
            </a:r>
            <a:endParaRPr lang="en-US" sz="1200" dirty="0">
              <a:latin typeface="+mn-lt"/>
            </a:endParaRPr>
          </a:p>
        </p:txBody>
      </p:sp>
    </p:spTree>
    <p:extLst>
      <p:ext uri="{BB962C8B-B14F-4D97-AF65-F5344CB8AC3E}">
        <p14:creationId xmlns:p14="http://schemas.microsoft.com/office/powerpoint/2010/main" val="3702830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Εργαστηριακά ευρήματα σιδηροπενικής </a:t>
            </a:r>
            <a:r>
              <a:rPr lang="el-GR" dirty="0" smtClean="0"/>
              <a:t>αναιμίας </a:t>
            </a:r>
            <a:r>
              <a:rPr lang="el-GR" sz="3000" b="0" dirty="0" smtClean="0"/>
              <a:t>1/2</a:t>
            </a:r>
            <a:endParaRPr lang="el-GR" sz="3000" b="0" dirty="0"/>
          </a:p>
        </p:txBody>
      </p:sp>
      <p:sp>
        <p:nvSpPr>
          <p:cNvPr id="22530" name="Rectangle 3"/>
          <p:cNvSpPr>
            <a:spLocks noGrp="1" noChangeArrowheads="1"/>
          </p:cNvSpPr>
          <p:nvPr>
            <p:ph idx="1"/>
          </p:nvPr>
        </p:nvSpPr>
        <p:spPr>
          <a:xfrm>
            <a:off x="457200" y="1412776"/>
            <a:ext cx="8229600" cy="4824536"/>
          </a:xfrm>
        </p:spPr>
        <p:txBody>
          <a:bodyPr>
            <a:noAutofit/>
          </a:bodyPr>
          <a:lstStyle/>
          <a:p>
            <a:pPr eaLnBrk="1" hangingPunct="1"/>
            <a:r>
              <a:rPr lang="el-GR" altLang="el-GR" dirty="0" smtClean="0"/>
              <a:t>Χαμηλή τιμή </a:t>
            </a:r>
            <a:r>
              <a:rPr lang="en-US" altLang="el-GR" dirty="0" smtClean="0"/>
              <a:t>Hct</a:t>
            </a:r>
            <a:r>
              <a:rPr lang="el-GR" altLang="el-GR" dirty="0" smtClean="0"/>
              <a:t>.</a:t>
            </a:r>
          </a:p>
          <a:p>
            <a:pPr eaLnBrk="1" hangingPunct="1"/>
            <a:r>
              <a:rPr lang="el-GR" altLang="el-GR" dirty="0" smtClean="0"/>
              <a:t>Χαμηλή τιμή </a:t>
            </a:r>
            <a:r>
              <a:rPr lang="en-US" altLang="el-GR" dirty="0" smtClean="0"/>
              <a:t>Hb</a:t>
            </a:r>
            <a:r>
              <a:rPr lang="el-GR" altLang="el-GR" dirty="0" smtClean="0"/>
              <a:t>.</a:t>
            </a:r>
          </a:p>
          <a:p>
            <a:pPr eaLnBrk="1" hangingPunct="1"/>
            <a:r>
              <a:rPr lang="el-GR" altLang="el-GR" dirty="0" smtClean="0"/>
              <a:t>Μέση πυκνότητα </a:t>
            </a:r>
            <a:r>
              <a:rPr lang="en-US" altLang="el-GR" dirty="0" smtClean="0"/>
              <a:t>Hb </a:t>
            </a:r>
            <a:r>
              <a:rPr lang="el-GR" altLang="el-GR" dirty="0" smtClean="0"/>
              <a:t>(</a:t>
            </a:r>
            <a:r>
              <a:rPr lang="en-US" altLang="el-GR" dirty="0" smtClean="0"/>
              <a:t>MCHC</a:t>
            </a:r>
            <a:r>
              <a:rPr lang="el-GR" altLang="el-GR" dirty="0" smtClean="0"/>
              <a:t>) κάτω του 30%.</a:t>
            </a:r>
          </a:p>
          <a:p>
            <a:pPr eaLnBrk="1" hangingPunct="1"/>
            <a:r>
              <a:rPr lang="el-GR" altLang="el-GR" dirty="0" smtClean="0"/>
              <a:t>Ελαττωμένος αριθμός των ερυθροκυττάρων.</a:t>
            </a:r>
          </a:p>
          <a:p>
            <a:pPr eaLnBrk="1" hangingPunct="1"/>
            <a:r>
              <a:rPr lang="el-GR" altLang="el-GR" dirty="0" smtClean="0"/>
              <a:t>Υπόχρωμα και μικρά ερυθροκύτταρα.</a:t>
            </a:r>
          </a:p>
          <a:p>
            <a:pPr eaLnBrk="1" hangingPunct="1"/>
            <a:r>
              <a:rPr lang="el-GR" altLang="el-GR" dirty="0" smtClean="0"/>
              <a:t>Συνυπάρχει συχνά ανισοκυττάρωση και ποικιλοκυττάρωση.</a:t>
            </a:r>
          </a:p>
          <a:p>
            <a:pPr eaLnBrk="1" hangingPunct="1"/>
            <a:r>
              <a:rPr lang="el-GR" altLang="el-GR" dirty="0" smtClean="0"/>
              <a:t>Χαμηλή τιμή του </a:t>
            </a:r>
            <a:r>
              <a:rPr lang="en-US" altLang="el-GR" dirty="0" smtClean="0"/>
              <a:t>Fe </a:t>
            </a:r>
            <a:r>
              <a:rPr lang="el-GR" altLang="el-GR" dirty="0" smtClean="0"/>
              <a:t>στον ορό (&lt;30 μ</a:t>
            </a:r>
            <a:r>
              <a:rPr lang="en-US" altLang="el-GR" dirty="0" smtClean="0"/>
              <a:t>g</a:t>
            </a:r>
            <a:r>
              <a:rPr lang="el-GR" altLang="el-GR" dirty="0" smtClean="0"/>
              <a:t>/</a:t>
            </a:r>
            <a:r>
              <a:rPr lang="en-US" altLang="el-GR" dirty="0" smtClean="0"/>
              <a:t>dl</a:t>
            </a:r>
            <a:r>
              <a:rPr lang="el-GR" altLang="el-GR" dirty="0" smtClean="0"/>
              <a:t>).</a:t>
            </a:r>
          </a:p>
          <a:p>
            <a:pPr eaLnBrk="1" hangingPunct="1"/>
            <a:r>
              <a:rPr lang="el-GR" altLang="el-GR" dirty="0" smtClean="0"/>
              <a:t>Χαμηλά επίπεδα φερριτίνης ορού (πλην χρονίων νοσημάτων).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732315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Εργαστηριακά ευρήματα σιδηροπενικής </a:t>
            </a:r>
            <a:r>
              <a:rPr lang="el-GR" dirty="0" smtClean="0"/>
              <a:t>αναιμίας </a:t>
            </a:r>
            <a:r>
              <a:rPr lang="el-GR" sz="3000" b="0" dirty="0"/>
              <a:t>2</a:t>
            </a:r>
            <a:r>
              <a:rPr lang="el-GR" sz="3000" b="0" dirty="0" smtClean="0"/>
              <a:t>/2</a:t>
            </a:r>
            <a:endParaRPr lang="el-GR" sz="3000" b="0" dirty="0"/>
          </a:p>
        </p:txBody>
      </p:sp>
      <p:sp>
        <p:nvSpPr>
          <p:cNvPr id="22530" name="Rectangle 3"/>
          <p:cNvSpPr>
            <a:spLocks noGrp="1" noChangeArrowheads="1"/>
          </p:cNvSpPr>
          <p:nvPr>
            <p:ph idx="1"/>
          </p:nvPr>
        </p:nvSpPr>
        <p:spPr>
          <a:xfrm>
            <a:off x="457200" y="1412776"/>
            <a:ext cx="8229600" cy="4824536"/>
          </a:xfrm>
        </p:spPr>
        <p:txBody>
          <a:bodyPr>
            <a:noAutofit/>
          </a:bodyPr>
          <a:lstStyle/>
          <a:p>
            <a:pPr eaLnBrk="1" hangingPunct="1"/>
            <a:r>
              <a:rPr lang="el-GR" altLang="el-GR" dirty="0" smtClean="0"/>
              <a:t>Κορεσμός της τρανσφερίνης ορού κάτω του 15%.</a:t>
            </a:r>
          </a:p>
          <a:p>
            <a:pPr eaLnBrk="1" hangingPunct="1"/>
            <a:r>
              <a:rPr lang="el-GR" altLang="el-GR" dirty="0" smtClean="0"/>
              <a:t>Κενές αποθήκες σιδήρου στο μυελόγραμμα (απουσία πρασινοκυανών κοκκίων) και χαμηλά επίπεδα ολικού </a:t>
            </a:r>
            <a:r>
              <a:rPr lang="en-US" altLang="el-GR" dirty="0" smtClean="0"/>
              <a:t>Fe </a:t>
            </a:r>
            <a:r>
              <a:rPr lang="el-GR" altLang="el-GR" dirty="0" smtClean="0"/>
              <a:t>σώματος με την μέθοδο </a:t>
            </a:r>
            <a:r>
              <a:rPr lang="en-US" altLang="el-GR" dirty="0" smtClean="0"/>
              <a:t>NMR</a:t>
            </a:r>
            <a:r>
              <a:rPr lang="el-GR" altLang="el-GR" dirty="0" smtClean="0"/>
              <a:t>.</a:t>
            </a:r>
          </a:p>
          <a:p>
            <a:pPr eaLnBrk="1" hangingPunct="1"/>
            <a:r>
              <a:rPr lang="el-GR" altLang="el-GR" dirty="0" smtClean="0"/>
              <a:t>Ο αριθμός των αιμοπεταλίων συνήθως είναι φυσιολογικός, εκτός αν η σιδηροπενική αναιμία είναι πολύ σοβαρή, οπότε μπορεί να παρατηρηθεί ελάττωση και των αιμοπεταλίων.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073132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σιδηροπενικής </a:t>
            </a:r>
            <a:r>
              <a:rPr lang="el-GR" dirty="0" smtClean="0"/>
              <a:t>αναιμίας </a:t>
            </a:r>
            <a:r>
              <a:rPr lang="el-GR" sz="3000" b="0" dirty="0" smtClean="0"/>
              <a:t>1/3</a:t>
            </a:r>
            <a:endParaRPr lang="el-GR" sz="3000" b="0" dirty="0"/>
          </a:p>
        </p:txBody>
      </p:sp>
      <p:sp>
        <p:nvSpPr>
          <p:cNvPr id="23554" name="Rectangle 3"/>
          <p:cNvSpPr>
            <a:spLocks noGrp="1" noChangeArrowheads="1"/>
          </p:cNvSpPr>
          <p:nvPr>
            <p:ph idx="1"/>
          </p:nvPr>
        </p:nvSpPr>
        <p:spPr/>
        <p:txBody>
          <a:bodyPr>
            <a:normAutofit/>
          </a:bodyPr>
          <a:lstStyle/>
          <a:p>
            <a:pPr eaLnBrk="1" hangingPunct="1"/>
            <a:r>
              <a:rPr lang="el-GR" altLang="el-GR" dirty="0" smtClean="0"/>
              <a:t>Αρχικά εντοπίζεται </a:t>
            </a:r>
            <a:r>
              <a:rPr lang="el-GR" altLang="el-GR" b="1" dirty="0" smtClean="0"/>
              <a:t>το αίτιο </a:t>
            </a:r>
            <a:r>
              <a:rPr lang="el-GR" altLang="el-GR" dirty="0" smtClean="0"/>
              <a:t>της σιδηροπενικής αναιμίας και γίνεται προσπάθεια θεραπείας αυτού.  </a:t>
            </a:r>
          </a:p>
          <a:p>
            <a:pPr eaLnBrk="1" hangingPunct="1"/>
            <a:r>
              <a:rPr lang="el-GR" altLang="el-GR" dirty="0" smtClean="0"/>
              <a:t>Παράλληλα χορηγείται </a:t>
            </a:r>
            <a:r>
              <a:rPr lang="el-GR" altLang="el-GR" b="1" dirty="0" smtClean="0"/>
              <a:t>σίδηρος, από του στόματος, </a:t>
            </a:r>
            <a:r>
              <a:rPr lang="el-GR" altLang="el-GR" dirty="0" smtClean="0"/>
              <a:t>δεδομένου ότι η αύξηση της πρόσληψης σιδηρούχων τροφών δεν επαρκεί στο πλείστον των περιπτώσεων για να διορθώσει την εγκατεστημένη σιδηροπενική αναιμία.</a:t>
            </a:r>
          </a:p>
          <a:p>
            <a:pPr eaLnBrk="1" hangingPunct="1"/>
            <a:r>
              <a:rPr lang="el-GR" altLang="el-GR" dirty="0" smtClean="0"/>
              <a:t>Αν υπάρχουν φλεγμονώδη νοσήματα του εντέρου και κίνδυνος να μην απορροφηθεί ο από του στόματος χορηγούμενος σίδηρος, τότε η χορήγησή του γίνεται παρεντερικά. </a:t>
            </a:r>
          </a:p>
          <a:p>
            <a:pPr eaLnBrk="1" hangingPunct="1"/>
            <a:r>
              <a:rPr lang="el-GR" altLang="el-GR" dirty="0" smtClean="0"/>
              <a:t>Χορήγηση σιδήρου </a:t>
            </a:r>
            <a:r>
              <a:rPr lang="el-GR" altLang="el-GR" b="1" dirty="0" smtClean="0"/>
              <a:t>από το στόμα μπορεί να προκαλέσει γαστρεντερικές</a:t>
            </a:r>
            <a:r>
              <a:rPr lang="el-GR" altLang="el-GR" dirty="0" smtClean="0"/>
              <a:t> διαταραχές και φαινόμενα δυσανεξίας.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985869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σιδηροπενικής αναιμίας </a:t>
            </a:r>
            <a:r>
              <a:rPr lang="el-GR" sz="3000" b="0" dirty="0" smtClean="0"/>
              <a:t>2/3</a:t>
            </a:r>
            <a:endParaRPr lang="el-GR" dirty="0"/>
          </a:p>
        </p:txBody>
      </p:sp>
      <p:sp>
        <p:nvSpPr>
          <p:cNvPr id="24578" name="Rectangle 3"/>
          <p:cNvSpPr>
            <a:spLocks noGrp="1" noChangeArrowheads="1"/>
          </p:cNvSpPr>
          <p:nvPr>
            <p:ph idx="1"/>
          </p:nvPr>
        </p:nvSpPr>
        <p:spPr/>
        <p:txBody>
          <a:bodyPr/>
          <a:lstStyle/>
          <a:p>
            <a:pPr eaLnBrk="1" hangingPunct="1"/>
            <a:r>
              <a:rPr lang="el-GR" altLang="el-GR" b="1" dirty="0" smtClean="0"/>
              <a:t>Σε παρεντερική χορήγηση μπορεί να παρατηρηθούν αλλεργικές αντιδράσεις </a:t>
            </a:r>
            <a:r>
              <a:rPr lang="el-GR" altLang="el-GR" dirty="0" smtClean="0"/>
              <a:t>(1%). Αρχίζουμε πάντοτε με μικρές δόσεις και προσέχουμε διότι άλλες φύσιγγες είναι για ενδομυϊκή και άλλες για ενδοφλέβια χορήγηση.</a:t>
            </a:r>
          </a:p>
          <a:p>
            <a:pPr eaLnBrk="1" hangingPunct="1"/>
            <a:r>
              <a:rPr lang="el-GR" altLang="el-GR" dirty="0" smtClean="0"/>
              <a:t>Αν ο σίδηρος χορηγηθεί ενδομυϊκά μπορεί να προκαλέσει χρώση του δέρματος.  Σε τέτοιες περιπτώσεις χρησιμοποιείται η τεχνική Ζ.</a:t>
            </a:r>
          </a:p>
          <a:p>
            <a:pPr eaLnBrk="1" hangingPunct="1"/>
            <a:r>
              <a:rPr lang="el-GR" altLang="el-GR" dirty="0" smtClean="0"/>
              <a:t>Σε ενδομυϊκή σιδηροθεραπεία επίσης αναφέρεται πυρετός με διόγκωση των βουβωνικών αδένων.  </a:t>
            </a:r>
          </a:p>
          <a:p>
            <a:pPr eaLnBrk="1" hangingPunct="1"/>
            <a:r>
              <a:rPr lang="el-GR" altLang="el-GR" dirty="0" smtClean="0"/>
              <a:t>Γενικά στην παρεντερική σιδηροθεραπεία, το ολικό χορηγητέο ποσό σιδήρου περιλαμβάνει και 1</a:t>
            </a:r>
            <a:r>
              <a:rPr lang="en-US" altLang="el-GR" dirty="0" smtClean="0"/>
              <a:t>g </a:t>
            </a:r>
            <a:r>
              <a:rPr lang="el-GR" altLang="el-GR" dirty="0" smtClean="0"/>
              <a:t>για πλήρωση των αποθηκών.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229671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Αναιμίες </a:t>
            </a:r>
            <a:endParaRPr lang="el-GR" dirty="0"/>
          </a:p>
        </p:txBody>
      </p:sp>
      <p:sp>
        <p:nvSpPr>
          <p:cNvPr id="3074" name="Rectangle 3"/>
          <p:cNvSpPr>
            <a:spLocks noGrp="1" noChangeArrowheads="1"/>
          </p:cNvSpPr>
          <p:nvPr>
            <p:ph idx="1"/>
          </p:nvPr>
        </p:nvSpPr>
        <p:spPr/>
        <p:txBody>
          <a:bodyPr/>
          <a:lstStyle/>
          <a:p>
            <a:pPr eaLnBrk="1" hangingPunct="1"/>
            <a:r>
              <a:rPr lang="el-GR" altLang="el-GR" dirty="0" smtClean="0"/>
              <a:t>Στις αναιμίες παρατηρείται μικρότερη του φυσιολογικού αιμοσφαιρίνη και αιματοκρίτης, με ταυτόχρονη μείωση του αριθμού των αιμοσφαιρίων.</a:t>
            </a:r>
          </a:p>
          <a:p>
            <a:pPr eaLnBrk="1" hangingPunct="1"/>
            <a:r>
              <a:rPr lang="el-GR" altLang="el-GR" dirty="0" smtClean="0"/>
              <a:t>Η αναιμία στους άνδρες αρχίζει από τιμές αιματοκρίτη κάτω του 41% και αιμοσφαιρίνη κάτω του 13.5</a:t>
            </a:r>
            <a:r>
              <a:rPr lang="en-US" altLang="el-GR" dirty="0" smtClean="0"/>
              <a:t>g</a:t>
            </a:r>
            <a:r>
              <a:rPr lang="el-GR" altLang="el-GR" dirty="0" smtClean="0"/>
              <a:t>/</a:t>
            </a:r>
            <a:r>
              <a:rPr lang="en-US" altLang="el-GR" dirty="0" smtClean="0"/>
              <a:t>dl</a:t>
            </a:r>
            <a:r>
              <a:rPr lang="el-GR" altLang="el-GR" dirty="0" smtClean="0"/>
              <a:t>, στις δε γυναίκες από τιμές κάτω του 37% και αιμοσφαιρίνη κάτω από 12 </a:t>
            </a:r>
            <a:r>
              <a:rPr lang="en-US" altLang="el-GR" dirty="0" smtClean="0"/>
              <a:t>g</a:t>
            </a:r>
            <a:r>
              <a:rPr lang="el-GR" altLang="el-GR" dirty="0" smtClean="0"/>
              <a:t>/</a:t>
            </a:r>
            <a:r>
              <a:rPr lang="en-US" altLang="el-GR" dirty="0" smtClean="0"/>
              <a:t>dl</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533610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σιδηροπενικής αναιμίας </a:t>
            </a:r>
            <a:r>
              <a:rPr lang="el-GR" sz="3000" b="0" dirty="0" smtClean="0"/>
              <a:t>3/3</a:t>
            </a:r>
            <a:endParaRPr lang="el-GR" dirty="0"/>
          </a:p>
        </p:txBody>
      </p:sp>
      <p:sp>
        <p:nvSpPr>
          <p:cNvPr id="25602" name="Rectangle 3"/>
          <p:cNvSpPr>
            <a:spLocks noGrp="1" noChangeArrowheads="1"/>
          </p:cNvSpPr>
          <p:nvPr>
            <p:ph idx="1"/>
          </p:nvPr>
        </p:nvSpPr>
        <p:spPr/>
        <p:txBody>
          <a:bodyPr/>
          <a:lstStyle/>
          <a:p>
            <a:pPr eaLnBrk="1" hangingPunct="1"/>
            <a:r>
              <a:rPr lang="el-GR" altLang="el-GR" dirty="0" smtClean="0"/>
              <a:t>Μετάγγιση αίματος γίνεται σε βαριές αναιμίες και στην οξεία μεθαιμορραγική αναιμία. </a:t>
            </a:r>
          </a:p>
          <a:p>
            <a:pPr eaLnBrk="1" hangingPunct="1"/>
            <a:r>
              <a:rPr lang="el-GR" altLang="el-GR" dirty="0" smtClean="0"/>
              <a:t>Πολύ σπάνια να συνδυαστεί η μετάγγιση με ταυτόχρονη σιδηροθεραπεία.</a:t>
            </a:r>
            <a:endParaRPr lang="el-GR" altLang="el-GR" u="sng" dirty="0" smtClean="0"/>
          </a:p>
          <a:p>
            <a:pPr eaLnBrk="1" hangingPunct="1"/>
            <a:r>
              <a:rPr lang="el-GR" altLang="el-GR" dirty="0" smtClean="0"/>
              <a:t>Στην αναιμία της χρόνιας νεφρικής ανεπάρκειας και ρευματολογικών ή νεοπλασματικών παθήσεων δίδεται εκτός από μετάγγιση ερυθρών και η ερυθροποιητίνη.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3852438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Μεγαλοβλαστική αναιμία</a:t>
            </a:r>
            <a:endParaRPr lang="el-GR" dirty="0"/>
          </a:p>
        </p:txBody>
      </p:sp>
      <p:sp>
        <p:nvSpPr>
          <p:cNvPr id="26626" name="Rectangle 3"/>
          <p:cNvSpPr>
            <a:spLocks noGrp="1" noChangeArrowheads="1"/>
          </p:cNvSpPr>
          <p:nvPr>
            <p:ph idx="1"/>
          </p:nvPr>
        </p:nvSpPr>
        <p:spPr>
          <a:xfrm>
            <a:off x="457200" y="1196752"/>
            <a:ext cx="8507288" cy="5328592"/>
          </a:xfrm>
        </p:spPr>
        <p:txBody>
          <a:bodyPr>
            <a:noAutofit/>
          </a:bodyPr>
          <a:lstStyle/>
          <a:p>
            <a:pPr eaLnBrk="1" hangingPunct="1"/>
            <a:r>
              <a:rPr lang="el-GR" altLang="el-GR" b="1" dirty="0" smtClean="0"/>
              <a:t>Έλλειψη Β12 ή φυλικού ή και των δύο.</a:t>
            </a:r>
            <a:endParaRPr lang="el-GR" altLang="el-GR" dirty="0" smtClean="0"/>
          </a:p>
          <a:p>
            <a:pPr eaLnBrk="1" hangingPunct="1"/>
            <a:r>
              <a:rPr lang="el-GR" altLang="el-GR" dirty="0" smtClean="0"/>
              <a:t>Η αναιμία από έλλειψη της βιταμίνης Β12 ονομαζόταν στο παρελθόν κακοήθης αναιμία ή μεγαλοβλαστική αναιμία του </a:t>
            </a:r>
            <a:r>
              <a:rPr lang="en-US" altLang="el-GR" dirty="0" smtClean="0"/>
              <a:t>Biermer</a:t>
            </a:r>
            <a:r>
              <a:rPr lang="el-GR" altLang="el-GR" dirty="0" smtClean="0"/>
              <a:t>, πιθανώς λόγω των νευρολογικών εκδηλώσεών της καθώς και της σκοτεινούς αιτιολογίας της αλλά και της δυσκολίας αρχικά στην θεραπεία της.</a:t>
            </a:r>
          </a:p>
          <a:p>
            <a:pPr eaLnBrk="1" hangingPunct="1"/>
            <a:r>
              <a:rPr lang="el-GR" altLang="el-GR" dirty="0" smtClean="0"/>
              <a:t>Οφείλεται στην </a:t>
            </a:r>
            <a:r>
              <a:rPr lang="el-GR" altLang="el-GR" b="1" dirty="0" smtClean="0"/>
              <a:t>απουσία του ενδογενούς παράγοντα </a:t>
            </a:r>
            <a:r>
              <a:rPr lang="el-GR" altLang="el-GR" dirty="0" smtClean="0"/>
              <a:t>στο </a:t>
            </a:r>
            <a:r>
              <a:rPr lang="el-GR" altLang="el-GR" b="1" dirty="0" smtClean="0"/>
              <a:t>στομάχι </a:t>
            </a:r>
            <a:r>
              <a:rPr lang="el-GR" altLang="el-GR" dirty="0" smtClean="0"/>
              <a:t>(ενδογενής παράγων του </a:t>
            </a:r>
            <a:r>
              <a:rPr lang="en-US" altLang="el-GR" dirty="0" smtClean="0"/>
              <a:t>Castle</a:t>
            </a:r>
            <a:r>
              <a:rPr lang="el-GR" altLang="el-GR" dirty="0" smtClean="0"/>
              <a:t>), λόγω ατροφίας του γαστρικού βλεννογόνου.  </a:t>
            </a:r>
          </a:p>
          <a:p>
            <a:pPr eaLnBrk="1" hangingPunct="1"/>
            <a:r>
              <a:rPr lang="el-GR" altLang="el-GR" dirty="0" smtClean="0"/>
              <a:t>Χαρακτηρίζεται από την παρουσία </a:t>
            </a:r>
            <a:r>
              <a:rPr lang="el-GR" altLang="el-GR" b="1" dirty="0" smtClean="0"/>
              <a:t>μεγαλοβλαστών (μεγάλων ερυθροβλαστών) στον μυελό (μυελόγραμμα) και μακροκυττάρωση (μεγάλα ερυθρά) στο περιφερικό αίμα (γενική αίματος).</a:t>
            </a:r>
          </a:p>
          <a:p>
            <a:pPr eaLnBrk="1" hangingPunct="1"/>
            <a:r>
              <a:rPr lang="el-GR" altLang="el-GR" dirty="0" smtClean="0"/>
              <a:t>Παρατηρείται σε άτομα μέσης και μεγάλης ηλικίας.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712293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Κύκλος φυλικού-Β12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pic>
        <p:nvPicPr>
          <p:cNvPr id="122882" name="Picture 2" descr="File:Folicacid-B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22" y="1556792"/>
            <a:ext cx="7059774" cy="44644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2071653" y="6375811"/>
            <a:ext cx="460851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Folicacid-B12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Gromer (page does not exist)"/>
              </a:rPr>
              <a:t>Gromer</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BY-SA </a:t>
            </a:r>
            <a:r>
              <a:rPr lang="en-US" sz="1200" dirty="0" smtClean="0">
                <a:latin typeface="+mn-lt"/>
                <a:hlinkClick r:id="rId6"/>
              </a:rPr>
              <a:t>3.0</a:t>
            </a:r>
            <a:endParaRPr lang="en-US" sz="1200" dirty="0">
              <a:latin typeface="+mn-lt"/>
            </a:endParaRPr>
          </a:p>
        </p:txBody>
      </p:sp>
    </p:spTree>
    <p:extLst>
      <p:ext uri="{BB962C8B-B14F-4D97-AF65-F5344CB8AC3E}">
        <p14:creationId xmlns:p14="http://schemas.microsoft.com/office/powerpoint/2010/main" val="853426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libaware.economads.com/images/cobalaminintro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19802"/>
            <a:ext cx="76327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p>
            <a:r>
              <a:rPr lang="el-GR" dirty="0" smtClean="0"/>
              <a:t>Βιταμίνη Β12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
        <p:nvSpPr>
          <p:cNvPr id="5" name="Ορθογώνιο 4"/>
          <p:cNvSpPr/>
          <p:nvPr/>
        </p:nvSpPr>
        <p:spPr>
          <a:xfrm>
            <a:off x="2285926" y="6536377"/>
            <a:ext cx="4572000" cy="276999"/>
          </a:xfrm>
          <a:prstGeom prst="rect">
            <a:avLst/>
          </a:prstGeom>
        </p:spPr>
        <p:txBody>
          <a:bodyPr>
            <a:spAutoFit/>
          </a:bodyPr>
          <a:lstStyle/>
          <a:p>
            <a:pPr algn="ctr"/>
            <a:r>
              <a:rPr lang="en-US" sz="1200" dirty="0" smtClean="0">
                <a:latin typeface="+mn-lt"/>
                <a:hlinkClick r:id="rId4"/>
              </a:rPr>
              <a:t>libaware.economads.com</a:t>
            </a:r>
            <a:endParaRPr lang="el-GR" sz="1200" dirty="0">
              <a:latin typeface="+mn-lt"/>
            </a:endParaRPr>
          </a:p>
        </p:txBody>
      </p:sp>
    </p:spTree>
    <p:extLst>
      <p:ext uri="{BB962C8B-B14F-4D97-AF65-F5344CB8AC3E}">
        <p14:creationId xmlns:p14="http://schemas.microsoft.com/office/powerpoint/2010/main" val="3342330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Τροφές </a:t>
            </a:r>
            <a:r>
              <a:rPr lang="el-GR" dirty="0"/>
              <a:t>πλούσιες σε Β12</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pic>
        <p:nvPicPr>
          <p:cNvPr id="1208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628800"/>
            <a:ext cx="3953247" cy="393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426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upload.wikimedia.org/wikipedia/commons/thumb/1/1d/Folat.svg/571px-Folat.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84784"/>
            <a:ext cx="6990070" cy="468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p>
            <a:r>
              <a:rPr lang="el-GR" dirty="0" smtClean="0"/>
              <a:t>Φυλικό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
        <p:nvSpPr>
          <p:cNvPr id="6" name="Rectangle 7"/>
          <p:cNvSpPr/>
          <p:nvPr/>
        </p:nvSpPr>
        <p:spPr>
          <a:xfrm>
            <a:off x="2018363" y="6315494"/>
            <a:ext cx="504056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de-DE" sz="1200" dirty="0" smtClean="0">
                <a:latin typeface="+mn-lt"/>
                <a:hlinkClick r:id="rId4"/>
              </a:rPr>
              <a:t>Folat</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rPr>
              <a:t>NEUROtiker</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152632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Αιτιολογία της μεγαλοβλαστικής </a:t>
            </a:r>
            <a:r>
              <a:rPr lang="el-GR" dirty="0" smtClean="0"/>
              <a:t>αναιμίας </a:t>
            </a:r>
            <a:r>
              <a:rPr lang="el-GR" sz="3000" b="0" dirty="0" smtClean="0"/>
              <a:t>1/2</a:t>
            </a:r>
            <a:endParaRPr lang="el-GR" sz="3000" b="0" dirty="0"/>
          </a:p>
        </p:txBody>
      </p:sp>
      <p:sp>
        <p:nvSpPr>
          <p:cNvPr id="34818" name="Rectangle 3"/>
          <p:cNvSpPr>
            <a:spLocks noGrp="1" noChangeArrowheads="1"/>
          </p:cNvSpPr>
          <p:nvPr>
            <p:ph idx="1"/>
          </p:nvPr>
        </p:nvSpPr>
        <p:spPr/>
        <p:txBody>
          <a:bodyPr/>
          <a:lstStyle/>
          <a:p>
            <a:pPr eaLnBrk="1" hangingPunct="1"/>
            <a:r>
              <a:rPr lang="el-GR" altLang="el-GR" b="1" dirty="0" smtClean="0"/>
              <a:t>Λόγω απουσίας του ενδογενούς παράγοντα, </a:t>
            </a:r>
            <a:r>
              <a:rPr lang="el-GR" altLang="el-GR" dirty="0" smtClean="0"/>
              <a:t>δεν γίνεται απορρόφηση της Β12, διότι για να επιτευχθεί αυτή θα πρέπει να δημιουργηθεί σύμπλεγμα μεταξύ Β12 και ενδογενούς παράγοντα ο οποίος λείπει. </a:t>
            </a:r>
          </a:p>
          <a:p>
            <a:pPr eaLnBrk="1" hangingPunct="1"/>
            <a:r>
              <a:rPr lang="el-GR" altLang="el-GR" b="1" dirty="0" smtClean="0"/>
              <a:t>Σημειωτέον ότι η απορρόφηση δεν συμβαίνει στο στομάχι αλλά στο τέλος του ειλεού.  </a:t>
            </a:r>
          </a:p>
          <a:p>
            <a:pPr eaLnBrk="1" hangingPunct="1"/>
            <a:r>
              <a:rPr lang="el-GR" altLang="el-GR" dirty="0" smtClean="0"/>
              <a:t>Αυτή η έλλειψη συνδυάζεται με </a:t>
            </a:r>
            <a:r>
              <a:rPr lang="el-GR" altLang="el-GR" b="1" dirty="0" smtClean="0"/>
              <a:t>γαστρική ατροφία του σώματος του στομάχου </a:t>
            </a:r>
            <a:r>
              <a:rPr lang="el-GR" altLang="el-GR" dirty="0" smtClean="0"/>
              <a:t>(έλλειψη θεμελίων και τοιχωματικών κυττάρων).  </a:t>
            </a:r>
          </a:p>
          <a:p>
            <a:pPr eaLnBrk="1" hangingPunct="1"/>
            <a:r>
              <a:rPr lang="el-GR" altLang="el-GR" dirty="0" smtClean="0"/>
              <a:t>Απουσιάζει δε και το πεπτικό ένζυμο </a:t>
            </a:r>
            <a:r>
              <a:rPr lang="el-GR" altLang="el-GR" b="1" dirty="0" smtClean="0"/>
              <a:t>πεψίνη</a:t>
            </a:r>
            <a:r>
              <a:rPr lang="el-GR" altLang="el-GR" dirty="0" smtClean="0"/>
              <a:t> και συνυπάρχει και </a:t>
            </a:r>
            <a:r>
              <a:rPr lang="el-GR" altLang="el-GR" b="1" dirty="0" smtClean="0"/>
              <a:t>αχλωρυδρία.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0870487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Αιτιολογία της μεγαλοβλαστικής αναιμίας </a:t>
            </a:r>
            <a:r>
              <a:rPr lang="el-GR" sz="3000" b="0" dirty="0" smtClean="0"/>
              <a:t>2/2</a:t>
            </a:r>
            <a:endParaRPr lang="el-GR" sz="3000" b="0" dirty="0"/>
          </a:p>
        </p:txBody>
      </p:sp>
      <p:sp>
        <p:nvSpPr>
          <p:cNvPr id="39938" name="Rectangle 3"/>
          <p:cNvSpPr>
            <a:spLocks noGrp="1" noChangeArrowheads="1"/>
          </p:cNvSpPr>
          <p:nvPr>
            <p:ph idx="1"/>
          </p:nvPr>
        </p:nvSpPr>
        <p:spPr/>
        <p:txBody>
          <a:bodyPr>
            <a:normAutofit fontScale="77500" lnSpcReduction="20000"/>
          </a:bodyPr>
          <a:lstStyle/>
          <a:p>
            <a:pPr eaLnBrk="1" hangingPunct="1">
              <a:lnSpc>
                <a:spcPct val="132000"/>
              </a:lnSpc>
            </a:pPr>
            <a:r>
              <a:rPr lang="el-GR" altLang="el-GR" sz="2800" dirty="0" smtClean="0"/>
              <a:t>Σήμερα σε σημαντικό αριθμό ατόμων </a:t>
            </a:r>
            <a:r>
              <a:rPr lang="el-GR" altLang="el-GR" sz="2800" b="1" dirty="0" smtClean="0"/>
              <a:t>βρίσκονται αντισώματα (τύπος Ι και τύπος ΙΙ) ενάντια στον ενδογενή παράγοντα, </a:t>
            </a:r>
            <a:r>
              <a:rPr lang="el-GR" altLang="el-GR" sz="2800" dirty="0" smtClean="0"/>
              <a:t>τόσο στον ορό όσο και στο γαστρικό υγρό που τον καταστρέφουν και φαίνεται πως η διαταραχή αυτού του τύπου είναι αυτοάνοση.</a:t>
            </a:r>
          </a:p>
          <a:p>
            <a:pPr eaLnBrk="1" hangingPunct="1">
              <a:lnSpc>
                <a:spcPct val="132000"/>
              </a:lnSpc>
            </a:pPr>
            <a:r>
              <a:rPr lang="el-GR" altLang="el-GR" sz="2800" dirty="0" smtClean="0"/>
              <a:t>Με τον χρόνο η μη απορρόφηση της Β12, οδηγεί σε εξάντληση των αποθηκών του οργανισμού που βρίσκονται στο ήπαρ.</a:t>
            </a:r>
          </a:p>
          <a:p>
            <a:pPr eaLnBrk="1" hangingPunct="1">
              <a:lnSpc>
                <a:spcPct val="132000"/>
              </a:lnSpc>
            </a:pPr>
            <a:r>
              <a:rPr lang="el-GR" altLang="el-GR" sz="2800" dirty="0" smtClean="0"/>
              <a:t>Η έλλειψη της Β12 (η Β12 και το φυλλικό αποτελούν συνένζυμα στην διαδικασία ένωσης των πουρινών και πυριμιδινών στο </a:t>
            </a:r>
            <a:r>
              <a:rPr lang="en-US" altLang="el-GR" sz="2800" dirty="0" smtClean="0"/>
              <a:t>DNA</a:t>
            </a:r>
            <a:r>
              <a:rPr lang="el-GR" altLang="el-GR" sz="2800" dirty="0" smtClean="0"/>
              <a:t>), οδηγεί σε </a:t>
            </a:r>
            <a:r>
              <a:rPr lang="el-GR" altLang="el-GR" sz="2800" b="1" dirty="0" smtClean="0"/>
              <a:t>διαταραχή σύνθεσης του </a:t>
            </a:r>
            <a:r>
              <a:rPr lang="en-US" altLang="el-GR" sz="2800" b="1" dirty="0" smtClean="0"/>
              <a:t>DNA </a:t>
            </a:r>
            <a:r>
              <a:rPr lang="el-GR" altLang="el-GR" sz="2800" dirty="0" smtClean="0"/>
              <a:t>των κυττάρων και το άτομο οδηγείται σε αναιμία μεγάλων και αώρων ερυθρών καθώς και διαταραχών από το ΚΝΣ.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9112539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Άλλες αιτίες έλλειψης Β12 είναι </a:t>
            </a:r>
          </a:p>
        </p:txBody>
      </p:sp>
      <p:sp>
        <p:nvSpPr>
          <p:cNvPr id="40962" name="Rectangle 3"/>
          <p:cNvSpPr>
            <a:spLocks noGrp="1" noChangeArrowheads="1"/>
          </p:cNvSpPr>
          <p:nvPr>
            <p:ph idx="1"/>
          </p:nvPr>
        </p:nvSpPr>
        <p:spPr>
          <a:xfrm>
            <a:off x="457200" y="1196752"/>
            <a:ext cx="8363272" cy="5256584"/>
          </a:xfrm>
        </p:spPr>
        <p:txBody>
          <a:bodyPr>
            <a:normAutofit lnSpcReduction="10000"/>
          </a:bodyPr>
          <a:lstStyle/>
          <a:p>
            <a:pPr marL="514350" indent="-514350" eaLnBrk="1" hangingPunct="1">
              <a:lnSpc>
                <a:spcPct val="110000"/>
              </a:lnSpc>
              <a:buFont typeface="+mj-lt"/>
              <a:buAutoNum type="arabicPeriod"/>
            </a:pPr>
            <a:r>
              <a:rPr lang="el-GR" altLang="el-GR" dirty="0" smtClean="0"/>
              <a:t>Εγχειρητική αφαίρεση του τελικού ειλεού, που συμβαίνει σε παθήσεις του λεπτού εντέρου.</a:t>
            </a:r>
          </a:p>
          <a:p>
            <a:pPr marL="514350" indent="-514350" eaLnBrk="1" hangingPunct="1">
              <a:lnSpc>
                <a:spcPct val="110000"/>
              </a:lnSpc>
              <a:buFont typeface="+mj-lt"/>
              <a:buAutoNum type="arabicPeriod"/>
            </a:pPr>
            <a:r>
              <a:rPr lang="el-GR" altLang="el-GR" dirty="0" smtClean="0"/>
              <a:t>Η ολική γαστρεκτομή.</a:t>
            </a:r>
          </a:p>
          <a:p>
            <a:pPr marL="514350" indent="-514350" eaLnBrk="1" hangingPunct="1">
              <a:lnSpc>
                <a:spcPct val="110000"/>
              </a:lnSpc>
              <a:buFont typeface="+mj-lt"/>
              <a:buAutoNum type="arabicPeriod"/>
            </a:pPr>
            <a:r>
              <a:rPr lang="el-GR" altLang="el-GR" dirty="0" smtClean="0"/>
              <a:t>Η απόλυτη χορτοφαγία.</a:t>
            </a:r>
          </a:p>
          <a:p>
            <a:pPr marL="514350" indent="-514350" eaLnBrk="1" hangingPunct="1">
              <a:lnSpc>
                <a:spcPct val="110000"/>
              </a:lnSpc>
              <a:buFont typeface="+mj-lt"/>
              <a:buAutoNum type="arabicPeriod"/>
            </a:pPr>
            <a:r>
              <a:rPr lang="el-GR" altLang="el-GR" dirty="0" smtClean="0"/>
              <a:t>Η έλλειψη του φυλικού παρατηρείται κύρια στην εγκυμοσύνη στο τρίτο τρίμηνο, λόγω αυξημένων αναγκών και συνήθως συνυπάρχει με σιδηροπενική αναιμία.</a:t>
            </a:r>
          </a:p>
          <a:p>
            <a:pPr marL="514350" indent="-514350" eaLnBrk="1" hangingPunct="1">
              <a:lnSpc>
                <a:spcPct val="110000"/>
              </a:lnSpc>
              <a:buFont typeface="+mj-lt"/>
              <a:buAutoNum type="arabicPeriod"/>
            </a:pPr>
            <a:r>
              <a:rPr lang="el-GR" altLang="el-GR" dirty="0" smtClean="0"/>
              <a:t>Παραμέληση των ηλικιωμένων μπορεί να οδηγήσει σε έλλειψη φυλικού.</a:t>
            </a:r>
          </a:p>
          <a:p>
            <a:pPr marL="514350" indent="-514350" eaLnBrk="1" hangingPunct="1">
              <a:lnSpc>
                <a:spcPct val="110000"/>
              </a:lnSpc>
              <a:buFont typeface="+mj-lt"/>
              <a:buAutoNum type="arabicPeriod"/>
            </a:pPr>
            <a:r>
              <a:rPr lang="el-GR" altLang="el-GR" dirty="0" smtClean="0"/>
              <a:t>Κατάχρηση οινοπνεύματος οδηγεί σε κακή απορρόφηση του φυλικού και αναστολή του μεταβολισμού του φυλικού.  Έτσι οι χρόνιοι αλκοολικοί μπορεί να εμφανίσουν μεγαλοβλαστική αναιμία ή αυξημένο </a:t>
            </a:r>
            <a:r>
              <a:rPr lang="en-US" altLang="el-GR" dirty="0" smtClean="0"/>
              <a:t>MCV</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4051993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Κλινική εικόνα μεγαλοβλαστικής </a:t>
            </a:r>
            <a:r>
              <a:rPr lang="el-GR" dirty="0" smtClean="0"/>
              <a:t>αναιμίας</a:t>
            </a:r>
            <a:endParaRPr lang="el-GR" dirty="0"/>
          </a:p>
        </p:txBody>
      </p:sp>
      <p:sp>
        <p:nvSpPr>
          <p:cNvPr id="41986" name="Rectangle 3"/>
          <p:cNvSpPr>
            <a:spLocks noGrp="1" noChangeArrowheads="1"/>
          </p:cNvSpPr>
          <p:nvPr>
            <p:ph idx="1"/>
          </p:nvPr>
        </p:nvSpPr>
        <p:spPr/>
        <p:txBody>
          <a:bodyPr>
            <a:normAutofit/>
          </a:bodyPr>
          <a:lstStyle/>
          <a:p>
            <a:pPr eaLnBrk="1" hangingPunct="1"/>
            <a:r>
              <a:rPr lang="el-GR" altLang="el-GR" b="1" dirty="0" smtClean="0"/>
              <a:t>Γενικά συμπτώματα αναιμίας </a:t>
            </a:r>
            <a:r>
              <a:rPr lang="el-GR" altLang="el-GR" dirty="0" smtClean="0"/>
              <a:t>(συνήθως η αναιμία εγκαθίσταται και επιδεινώνεται με πολύ </a:t>
            </a:r>
            <a:r>
              <a:rPr lang="el-GR" altLang="el-GR" b="1" dirty="0" smtClean="0"/>
              <a:t>βραδύ ρυθμό</a:t>
            </a:r>
            <a:r>
              <a:rPr lang="el-GR" altLang="el-GR" dirty="0" smtClean="0"/>
              <a:t>).</a:t>
            </a:r>
          </a:p>
          <a:p>
            <a:pPr eaLnBrk="1" hangingPunct="1"/>
            <a:r>
              <a:rPr lang="el-GR" altLang="el-GR" dirty="0" smtClean="0"/>
              <a:t>Εύκολη κόπωση, αίσθημα αδυναμίας, ζάλη, καταβολή, ταχύπνοια, δύσπνοια, ταχυκαρδία, αίσθημα προκαρδίων παλμών, συμπτώματα καρδιακής ανεπαρκείας.  </a:t>
            </a:r>
          </a:p>
          <a:p>
            <a:pPr eaLnBrk="1" hangingPunct="1"/>
            <a:r>
              <a:rPr lang="el-GR" altLang="el-GR" dirty="0" smtClean="0"/>
              <a:t>Ο ασθενής μπορεί λόγω της βραδύτητας εγκατάστασης αυτής της αναιμίας να προσέλθει με πολύ χαμηλό αιματοκρίτη.</a:t>
            </a:r>
            <a:endParaRPr lang="el-GR" altLang="el-GR" u="sng" dirty="0" smtClean="0"/>
          </a:p>
          <a:p>
            <a:pPr eaLnBrk="1" hangingPunct="1"/>
            <a:r>
              <a:rPr lang="el-GR" altLang="el-GR" b="1" dirty="0" smtClean="0"/>
              <a:t>Παρατηρείται και γλωσσίτιδα </a:t>
            </a:r>
            <a:r>
              <a:rPr lang="el-GR" altLang="el-GR" dirty="0" smtClean="0"/>
              <a:t>(γλωσσίτιδα του </a:t>
            </a:r>
            <a:r>
              <a:rPr lang="en-US" altLang="el-GR" dirty="0" smtClean="0"/>
              <a:t>Hunter</a:t>
            </a:r>
            <a:r>
              <a:rPr lang="el-GR" altLang="el-GR" dirty="0" smtClean="0"/>
              <a:t>) με λεία και στίλβουσα γλώσσα που οφείλεται σε ατροφία.</a:t>
            </a:r>
            <a:endParaRPr lang="el-GR" altLang="el-GR" u="sng" dirty="0" smtClean="0"/>
          </a:p>
          <a:p>
            <a:pPr eaLnBrk="1" hangingPunct="1"/>
            <a:r>
              <a:rPr lang="el-GR" altLang="el-GR" b="1" dirty="0" smtClean="0"/>
              <a:t>Γωνιακή χειλίτιδα.</a:t>
            </a:r>
          </a:p>
          <a:p>
            <a:pPr eaLnBrk="1" hangingPunct="1"/>
            <a:r>
              <a:rPr lang="el-GR" altLang="el-GR" dirty="0" smtClean="0"/>
              <a:t>Μικρή διόγκωση του σπλήνα μπορεί να παρατηρηθεί.</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150320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Ταξινόμηση αναιμιών </a:t>
            </a:r>
            <a:r>
              <a:rPr lang="el-GR" sz="3000" b="0" dirty="0" smtClean="0"/>
              <a:t>1/3</a:t>
            </a:r>
            <a:endParaRPr lang="el-GR" sz="3000" b="0" dirty="0"/>
          </a:p>
        </p:txBody>
      </p:sp>
      <p:sp>
        <p:nvSpPr>
          <p:cNvPr id="4098" name="Rectangle 3"/>
          <p:cNvSpPr>
            <a:spLocks noGrp="1" noChangeArrowheads="1"/>
          </p:cNvSpPr>
          <p:nvPr>
            <p:ph idx="1"/>
          </p:nvPr>
        </p:nvSpPr>
        <p:spPr/>
        <p:txBody>
          <a:bodyPr>
            <a:normAutofit lnSpcReduction="10000"/>
          </a:bodyPr>
          <a:lstStyle/>
          <a:p>
            <a:pPr marL="444500" indent="-444500" eaLnBrk="1" hangingPunct="1">
              <a:lnSpc>
                <a:spcPct val="110000"/>
              </a:lnSpc>
              <a:buFont typeface="+mj-lt"/>
              <a:buAutoNum type="romanUcPeriod"/>
            </a:pPr>
            <a:r>
              <a:rPr lang="el-GR" altLang="el-GR" b="1" dirty="0" smtClean="0"/>
              <a:t>Η αιτιολογική ταξινόμηση</a:t>
            </a:r>
            <a:r>
              <a:rPr lang="el-GR" altLang="el-GR" dirty="0" smtClean="0"/>
              <a:t> ορίζει δύο βασικούς τρόπους από τους οποίους προκύπτουν οι αναιμίες:</a:t>
            </a:r>
            <a:endParaRPr lang="el-GR" altLang="el-GR" b="1" dirty="0" smtClean="0"/>
          </a:p>
          <a:p>
            <a:pPr marL="457200" indent="-457200" eaLnBrk="1" hangingPunct="1">
              <a:lnSpc>
                <a:spcPct val="110000"/>
              </a:lnSpc>
              <a:buFont typeface="+mj-lt"/>
              <a:buAutoNum type="arabicPeriod"/>
            </a:pPr>
            <a:r>
              <a:rPr lang="el-GR" altLang="el-GR" b="1" dirty="0" smtClean="0"/>
              <a:t>Μειονεκτική αιμοποίηση,</a:t>
            </a:r>
            <a:r>
              <a:rPr lang="el-GR" altLang="el-GR" dirty="0" smtClean="0"/>
              <a:t> α) έλλειψη απαραιτήτων ουσιών, πχ έλλειψη σιδήρου, έλλειψη φυλικού οξέος), β) διαταραχή στην σύνθεση της αίμης (πορφυρίες) ή της σφαιρίνης (θαλασσαιμίες) γ) ανεπάρκεια του μυελού (απλαστικές αναιμίες). </a:t>
            </a:r>
            <a:endParaRPr lang="el-GR" altLang="el-GR" b="1" dirty="0" smtClean="0"/>
          </a:p>
          <a:p>
            <a:pPr marL="457200" indent="-457200" eaLnBrk="1" hangingPunct="1">
              <a:lnSpc>
                <a:spcPct val="110000"/>
              </a:lnSpc>
              <a:buFont typeface="+mj-lt"/>
              <a:buAutoNum type="arabicPeriod"/>
            </a:pPr>
            <a:r>
              <a:rPr lang="el-GR" altLang="el-GR" b="1" dirty="0" smtClean="0"/>
              <a:t>Αυξημένη απώλεια ή καταστροφή των ερυθροκυττάρων </a:t>
            </a:r>
            <a:endParaRPr lang="el-GR" altLang="el-GR" dirty="0" smtClean="0"/>
          </a:p>
          <a:p>
            <a:pPr marL="444500" indent="0" eaLnBrk="1" hangingPunct="1">
              <a:lnSpc>
                <a:spcPct val="110000"/>
              </a:lnSpc>
              <a:buNone/>
            </a:pPr>
            <a:r>
              <a:rPr lang="el-GR" altLang="el-GR" dirty="0" smtClean="0"/>
              <a:t>Μπορεί να οφείλεται σε αυξημένη απώλεια αίματος (αιμορραγία) ή σε αυξημένη καταστροφή (αιμόλυση) (αιμολυτικές αναιμίες) οποιασδήποτε αιτιολογίας (πχ έλλειψη </a:t>
            </a:r>
            <a:r>
              <a:rPr lang="en-US" altLang="el-GR" dirty="0" smtClean="0"/>
              <a:t>G</a:t>
            </a:r>
            <a:r>
              <a:rPr lang="el-GR" altLang="el-GR" dirty="0" smtClean="0"/>
              <a:t>6</a:t>
            </a:r>
            <a:r>
              <a:rPr lang="en-US" altLang="el-GR" dirty="0" smtClean="0"/>
              <a:t>PD</a:t>
            </a:r>
            <a:r>
              <a:rPr lang="el-GR" altLang="el-GR" dirty="0" smtClean="0"/>
              <a:t>).</a:t>
            </a:r>
            <a:endParaRPr lang="el-GR" altLang="el-GR" b="1" dirty="0" smtClean="0"/>
          </a:p>
          <a:p>
            <a:pPr marL="441325" eaLnBrk="1" hangingPunct="1">
              <a:lnSpc>
                <a:spcPct val="110000"/>
              </a:lnSpc>
              <a:buFont typeface="Wingdings" panose="05000000000000000000" pitchFamily="2" charset="2"/>
              <a:buChar char="ü"/>
            </a:pPr>
            <a:r>
              <a:rPr lang="el-GR" altLang="el-GR" b="1" dirty="0" smtClean="0"/>
              <a:t>Αναιμίες μπορεί να προκύψουν από συνδυασμό των δύο ανωτέρω μηχανισμών</a:t>
            </a:r>
            <a:r>
              <a:rPr lang="el-GR" altLang="el-GR" dirty="0"/>
              <a:t>.</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2866010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Ευρήματα στην μεγαλοβλαστική αναιμία</a:t>
            </a:r>
            <a:endParaRPr lang="el-GR" dirty="0"/>
          </a:p>
        </p:txBody>
      </p:sp>
      <p:sp>
        <p:nvSpPr>
          <p:cNvPr id="43010" name="Rectangle 3"/>
          <p:cNvSpPr>
            <a:spLocks noGrp="1" noChangeArrowheads="1"/>
          </p:cNvSpPr>
          <p:nvPr>
            <p:ph idx="1"/>
          </p:nvPr>
        </p:nvSpPr>
        <p:spPr/>
        <p:txBody>
          <a:bodyPr/>
          <a:lstStyle/>
          <a:p>
            <a:pPr eaLnBrk="1" hangingPunct="1"/>
            <a:r>
              <a:rPr lang="el-GR" altLang="el-GR" b="1" dirty="0" smtClean="0"/>
              <a:t>Ευρήματα </a:t>
            </a:r>
            <a:r>
              <a:rPr lang="el-GR" altLang="el-GR" dirty="0" smtClean="0"/>
              <a:t>αποτελούν ωχρότητα του δέρματος και των βλεννογόνων που διακρίνεται καλύτερα στους επιπεφυκότες, στα χείλη και τους βλεννογόνους του στόματος, καθώς και στις παλάμες και τα νύχια. </a:t>
            </a:r>
          </a:p>
          <a:p>
            <a:pPr eaLnBrk="1" hangingPunct="1"/>
            <a:r>
              <a:rPr lang="el-GR" altLang="el-GR" dirty="0" smtClean="0"/>
              <a:t>Ειδικά για τις μεγαλοβλαστικές αναιμίες η ωχρότητα είναι «λεμονοειδούς» απόχρωσης σε αντιδιαστολή με την λευκότητα της σιδηροπενικής αναιμίας.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3748207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Συμπτώματα και ευρήματα από το ΚΝΣ</a:t>
            </a:r>
            <a:endParaRPr lang="el-GR" dirty="0"/>
          </a:p>
        </p:txBody>
      </p:sp>
      <p:sp>
        <p:nvSpPr>
          <p:cNvPr id="44034" name="Rectangle 3"/>
          <p:cNvSpPr>
            <a:spLocks noGrp="1" noChangeArrowheads="1"/>
          </p:cNvSpPr>
          <p:nvPr>
            <p:ph idx="1"/>
          </p:nvPr>
        </p:nvSpPr>
        <p:spPr>
          <a:xfrm>
            <a:off x="457200" y="1196752"/>
            <a:ext cx="8435280" cy="5472608"/>
          </a:xfrm>
        </p:spPr>
        <p:txBody>
          <a:bodyPr>
            <a:normAutofit/>
          </a:bodyPr>
          <a:lstStyle/>
          <a:p>
            <a:pPr marL="0" indent="0" eaLnBrk="1" hangingPunct="1">
              <a:buNone/>
            </a:pPr>
            <a:r>
              <a:rPr lang="el-GR" altLang="el-GR" b="1" dirty="0" smtClean="0"/>
              <a:t>Στην κακοήθη αναιμία έχουμε και συμπτώματα από το νευρικό σύστημα </a:t>
            </a:r>
            <a:r>
              <a:rPr lang="el-GR" altLang="el-GR" dirty="0" smtClean="0"/>
              <a:t>είτε:</a:t>
            </a:r>
            <a:endParaRPr lang="el-GR" altLang="el-GR" u="sng" dirty="0" smtClean="0"/>
          </a:p>
          <a:p>
            <a:pPr eaLnBrk="1" hangingPunct="1"/>
            <a:r>
              <a:rPr lang="el-GR" altLang="el-GR" b="1" dirty="0" smtClean="0"/>
              <a:t>Υποκειμενικά όπως παραισθησίες </a:t>
            </a:r>
            <a:r>
              <a:rPr lang="el-GR" altLang="el-GR" dirty="0" smtClean="0"/>
              <a:t>στα άκρα (χέρια και πόδια). Συνήθως είναι αιμωδίες μυρμηκιάσεις και νυγμοί. Μπορεί να συνυπάρχει και αστάθεια βαδίσματος ή αδυναμία των κάτω άκρων.</a:t>
            </a:r>
            <a:endParaRPr lang="el-GR" altLang="el-GR" u="sng" dirty="0" smtClean="0"/>
          </a:p>
          <a:p>
            <a:pPr eaLnBrk="1" hangingPunct="1"/>
            <a:r>
              <a:rPr lang="el-GR" altLang="el-GR" b="1" dirty="0" smtClean="0"/>
              <a:t>Αντικειμενικά </a:t>
            </a:r>
            <a:r>
              <a:rPr lang="el-GR" altLang="el-GR" dirty="0" smtClean="0"/>
              <a:t>όπως διαταραχές της αισθητικότητας, αταξία, διαταραχές των αντανακλαστικών (αχιλλείων, επιγονατίδας κτλ), θετικό σημείο </a:t>
            </a:r>
            <a:r>
              <a:rPr lang="en-US" altLang="el-GR" dirty="0" smtClean="0"/>
              <a:t>Babinski</a:t>
            </a:r>
            <a:r>
              <a:rPr lang="el-GR" altLang="el-GR" dirty="0" smtClean="0"/>
              <a:t>, θετικό σημείο </a:t>
            </a:r>
            <a:r>
              <a:rPr lang="en-US" altLang="el-GR" dirty="0" smtClean="0"/>
              <a:t>Romberg</a:t>
            </a:r>
            <a:r>
              <a:rPr lang="el-GR" altLang="el-GR" dirty="0" smtClean="0"/>
              <a:t>.</a:t>
            </a:r>
            <a:endParaRPr lang="el-GR" altLang="el-GR" u="sng" dirty="0" smtClean="0"/>
          </a:p>
          <a:p>
            <a:pPr eaLnBrk="1" hangingPunct="1"/>
            <a:r>
              <a:rPr lang="el-GR" altLang="el-GR" b="1" dirty="0" smtClean="0"/>
              <a:t>Ψυχιατρικές εκδηλώσεις</a:t>
            </a:r>
            <a:r>
              <a:rPr lang="el-GR" altLang="el-GR" dirty="0" smtClean="0"/>
              <a:t>, όπως ανησυχία, ευερεθιστότητα, ελάττωση της μνήμης, συγχυτική κατάσταση και σπανιότατα ψυχώσεις τύπου σχιζοφρένειας (στο παρελθόν τέτοιοι ασθενείς είχαν οδηγηθεί σε ψυχιατρεία είτε με την διάγνωση της άνοιας είτε της σχιζοφρένειας).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1450044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Εργαστηριακά </a:t>
            </a:r>
            <a:r>
              <a:rPr lang="el-GR" dirty="0" smtClean="0"/>
              <a:t>ευρήματα </a:t>
            </a:r>
            <a:r>
              <a:rPr lang="el-GR" dirty="0"/>
              <a:t>μεγαλοβλαστικής </a:t>
            </a:r>
            <a:r>
              <a:rPr lang="el-GR" dirty="0" smtClean="0"/>
              <a:t>αναιμίας </a:t>
            </a:r>
            <a:r>
              <a:rPr lang="el-GR" sz="3000" b="0" dirty="0" smtClean="0"/>
              <a:t>1/2</a:t>
            </a:r>
            <a:endParaRPr lang="el-GR" sz="3000" b="0" dirty="0"/>
          </a:p>
        </p:txBody>
      </p:sp>
      <p:sp>
        <p:nvSpPr>
          <p:cNvPr id="45058" name="Rectangle 3"/>
          <p:cNvSpPr>
            <a:spLocks noGrp="1" noChangeArrowheads="1"/>
          </p:cNvSpPr>
          <p:nvPr>
            <p:ph idx="1"/>
          </p:nvPr>
        </p:nvSpPr>
        <p:spPr>
          <a:xfrm>
            <a:off x="395536" y="1412776"/>
            <a:ext cx="8229600" cy="5040560"/>
          </a:xfrm>
        </p:spPr>
        <p:txBody>
          <a:bodyPr>
            <a:noAutofit/>
          </a:bodyPr>
          <a:lstStyle/>
          <a:p>
            <a:pPr eaLnBrk="1" hangingPunct="1"/>
            <a:r>
              <a:rPr lang="el-GR" altLang="el-GR" dirty="0" smtClean="0"/>
              <a:t>Χαμηλός </a:t>
            </a:r>
            <a:r>
              <a:rPr lang="en-US" altLang="el-GR" dirty="0" smtClean="0"/>
              <a:t>Hct</a:t>
            </a:r>
            <a:r>
              <a:rPr lang="el-GR" altLang="el-GR" dirty="0" smtClean="0"/>
              <a:t>, χαμηλή αιμοσφαιρίνη, και πολύ χαμηλός αριθμός αιμοσφαιρίων καθώς και χαμηλός αριθμός λευκών (λευκοπενία) και αιμοπεταλίων (θρομβοπενία). </a:t>
            </a:r>
          </a:p>
          <a:p>
            <a:pPr eaLnBrk="1" hangingPunct="1"/>
            <a:r>
              <a:rPr lang="el-GR" altLang="el-GR" dirty="0" smtClean="0"/>
              <a:t>Ειδικά τα ερυθρά αιμοσφαίρια είναι μεγάλα (μακροκύτταρα), ωοειδή, γεμάτα αιμοσφαιρίνη (υπέρχρωμα) με ανισοκύττωση και ποικιλοκύττωση.  Το </a:t>
            </a:r>
            <a:r>
              <a:rPr lang="en-US" altLang="el-GR" dirty="0" smtClean="0"/>
              <a:t>MCV </a:t>
            </a:r>
            <a:r>
              <a:rPr lang="el-GR" altLang="el-GR" dirty="0" smtClean="0"/>
              <a:t>είναι &gt;110 </a:t>
            </a:r>
            <a:r>
              <a:rPr lang="en-US" altLang="el-GR" dirty="0" smtClean="0"/>
              <a:t>fl</a:t>
            </a:r>
            <a:r>
              <a:rPr lang="el-GR" altLang="el-GR" dirty="0" smtClean="0"/>
              <a:t>.</a:t>
            </a:r>
          </a:p>
          <a:p>
            <a:pPr eaLnBrk="1" hangingPunct="1"/>
            <a:r>
              <a:rPr lang="el-GR" altLang="el-GR" dirty="0" smtClean="0"/>
              <a:t>Τα πολυμορφοπύρηνα λευκοκύτταρα είναι πολύλοβα και υπερκατατμημένα, υπάρχει δε στροφή του λευκοκυτταρικού τύπου προς τα δεξιά.</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05475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Εργαστηριακά </a:t>
            </a:r>
            <a:r>
              <a:rPr lang="el-GR" dirty="0" smtClean="0"/>
              <a:t>ευρήματα </a:t>
            </a:r>
            <a:r>
              <a:rPr lang="el-GR" dirty="0"/>
              <a:t>μεγαλοβλαστικής </a:t>
            </a:r>
            <a:r>
              <a:rPr lang="el-GR" dirty="0" smtClean="0"/>
              <a:t>αναιμίας </a:t>
            </a:r>
            <a:r>
              <a:rPr lang="el-GR" sz="3000" b="0" dirty="0" smtClean="0"/>
              <a:t>2/2</a:t>
            </a:r>
            <a:endParaRPr lang="el-GR" sz="3000" b="0" dirty="0"/>
          </a:p>
        </p:txBody>
      </p:sp>
      <p:sp>
        <p:nvSpPr>
          <p:cNvPr id="45058" name="Rectangle 3"/>
          <p:cNvSpPr>
            <a:spLocks noGrp="1" noChangeArrowheads="1"/>
          </p:cNvSpPr>
          <p:nvPr>
            <p:ph idx="1"/>
          </p:nvPr>
        </p:nvSpPr>
        <p:spPr>
          <a:xfrm>
            <a:off x="395536" y="1412776"/>
            <a:ext cx="8229600" cy="5040560"/>
          </a:xfrm>
        </p:spPr>
        <p:txBody>
          <a:bodyPr>
            <a:noAutofit/>
          </a:bodyPr>
          <a:lstStyle/>
          <a:p>
            <a:pPr eaLnBrk="1" hangingPunct="1"/>
            <a:r>
              <a:rPr lang="el-GR" altLang="el-GR" dirty="0" smtClean="0"/>
              <a:t>Τα επίπεδα βιταμίνης Β12 στον ορό είναι&lt; 100 </a:t>
            </a:r>
            <a:r>
              <a:rPr lang="en-US" altLang="el-GR" dirty="0" smtClean="0"/>
              <a:t>pg</a:t>
            </a:r>
            <a:r>
              <a:rPr lang="el-GR" altLang="el-GR" dirty="0" smtClean="0"/>
              <a:t>/</a:t>
            </a:r>
            <a:r>
              <a:rPr lang="en-US" altLang="el-GR" dirty="0" smtClean="0"/>
              <a:t>ml</a:t>
            </a:r>
            <a:r>
              <a:rPr lang="el-GR" altLang="el-GR" dirty="0" smtClean="0"/>
              <a:t>, όταν όμως υπάρχει έλλειψη φυλικού, τα επίπεδα Β12 είναι φυσιολογικά.  </a:t>
            </a:r>
          </a:p>
          <a:p>
            <a:pPr eaLnBrk="1" hangingPunct="1"/>
            <a:r>
              <a:rPr lang="el-GR" altLang="el-GR" dirty="0" smtClean="0"/>
              <a:t>Ο </a:t>
            </a:r>
            <a:r>
              <a:rPr lang="en-US" altLang="el-GR" dirty="0" smtClean="0"/>
              <a:t>Fe </a:t>
            </a:r>
            <a:r>
              <a:rPr lang="el-GR" altLang="el-GR" dirty="0" smtClean="0"/>
              <a:t>ορού είναι φυσιολογικός ή αυξημένος.</a:t>
            </a:r>
          </a:p>
          <a:p>
            <a:pPr eaLnBrk="1" hangingPunct="1"/>
            <a:r>
              <a:rPr lang="el-GR" altLang="el-GR" dirty="0" smtClean="0"/>
              <a:t>Υπάρχει αυξημένη γαλακτική αφυδρογονάση (</a:t>
            </a:r>
            <a:r>
              <a:rPr lang="en-US" altLang="el-GR" dirty="0" smtClean="0"/>
              <a:t>LDH</a:t>
            </a:r>
            <a:r>
              <a:rPr lang="el-GR" altLang="el-GR" dirty="0" smtClean="0"/>
              <a:t>) ορού και έμμεσος χολερυθρίνη (ένδειξη ικτέρου).</a:t>
            </a:r>
          </a:p>
          <a:p>
            <a:pPr eaLnBrk="1" hangingPunct="1"/>
            <a:r>
              <a:rPr lang="el-GR" altLang="el-GR" dirty="0" smtClean="0"/>
              <a:t>Στο μυελόγραμμα βρίσκουμε μεγαλοβλάστες και πολλούς άωρους ερυθροβλάστες.  Στο μικροσκόπιο δε φαίνεται ασύγχρονη ωρίμανση πυρήνα-κυτταροπλάσματος.</a:t>
            </a:r>
          </a:p>
          <a:p>
            <a:pPr eaLnBrk="1" hangingPunct="1"/>
            <a:r>
              <a:rPr lang="el-GR" altLang="el-GR" dirty="0" smtClean="0"/>
              <a:t>Η δοκιμασία </a:t>
            </a:r>
            <a:r>
              <a:rPr lang="en-US" altLang="el-GR" dirty="0" smtClean="0"/>
              <a:t>Shilling </a:t>
            </a:r>
            <a:r>
              <a:rPr lang="el-GR" altLang="el-GR" dirty="0" smtClean="0"/>
              <a:t>είναι θετική (δοκιμασία απορρόφησης ραδιενεργού βιταμίνης Β12).</a:t>
            </a:r>
          </a:p>
          <a:p>
            <a:pPr eaLnBrk="1" hangingPunct="1">
              <a:buFontTx/>
              <a:buNone/>
            </a:pP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3224292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μεγαλοβλαστικής </a:t>
            </a:r>
            <a:r>
              <a:rPr lang="el-GR" dirty="0" smtClean="0"/>
              <a:t>αναιμίας</a:t>
            </a:r>
            <a:endParaRPr lang="el-GR" dirty="0"/>
          </a:p>
        </p:txBody>
      </p:sp>
      <p:sp>
        <p:nvSpPr>
          <p:cNvPr id="51202" name="Rectangle 3"/>
          <p:cNvSpPr>
            <a:spLocks noGrp="1" noChangeArrowheads="1"/>
          </p:cNvSpPr>
          <p:nvPr>
            <p:ph idx="1"/>
          </p:nvPr>
        </p:nvSpPr>
        <p:spPr/>
        <p:txBody>
          <a:bodyPr/>
          <a:lstStyle/>
          <a:p>
            <a:pPr eaLnBrk="1" hangingPunct="1"/>
            <a:r>
              <a:rPr lang="el-GR" altLang="el-GR" dirty="0" smtClean="0"/>
              <a:t>Η θεραπεία περιλαμβάνει την ανά τακτά χρονικά διαστήματα και </a:t>
            </a:r>
            <a:r>
              <a:rPr lang="el-GR" altLang="el-GR" b="1" dirty="0" smtClean="0"/>
              <a:t>δια βίου </a:t>
            </a:r>
            <a:r>
              <a:rPr lang="el-GR" altLang="el-GR" dirty="0" smtClean="0"/>
              <a:t>χορήγηση της βιταμίνης Β12 ενδομυικά.  </a:t>
            </a:r>
          </a:p>
          <a:p>
            <a:pPr eaLnBrk="1" hangingPunct="1"/>
            <a:r>
              <a:rPr lang="el-GR" altLang="el-GR" dirty="0" smtClean="0"/>
              <a:t>Αρχικά χορηγούμε Β12 (κυανοκοβαλαμίνη, υδροξυκοβαλαμίνη) ενδομυικά και καθημερινά για 7 ημέρες, μετά την δίνουμε δυο φορές την εβδομάδα για 1-2 μήνες και κατόπιν μια φορά τον μήνα.</a:t>
            </a:r>
          </a:p>
          <a:p>
            <a:pPr eaLnBrk="1" hangingPunct="1"/>
            <a:r>
              <a:rPr lang="el-GR" altLang="el-GR" dirty="0" smtClean="0"/>
              <a:t>Στην αρχή της θεραπείας εμφανίζεται «δικτυοερυθροκυτταρική κρίση».</a:t>
            </a:r>
          </a:p>
          <a:p>
            <a:pPr eaLnBrk="1" hangingPunct="1"/>
            <a:r>
              <a:rPr lang="el-GR" altLang="el-GR" dirty="0" smtClean="0"/>
              <a:t>Μπορεί δε να παρατηρηθεί υποκαλιαιμία.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627666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Αιμολυτικές αναιμίες </a:t>
            </a:r>
            <a:r>
              <a:rPr lang="el-GR" sz="3000" b="0" dirty="0" smtClean="0"/>
              <a:t>1/2</a:t>
            </a:r>
            <a:endParaRPr lang="el-GR" sz="3000" b="0" dirty="0"/>
          </a:p>
        </p:txBody>
      </p:sp>
      <p:sp>
        <p:nvSpPr>
          <p:cNvPr id="52226" name="Rectangle 3"/>
          <p:cNvSpPr>
            <a:spLocks noGrp="1" noChangeArrowheads="1"/>
          </p:cNvSpPr>
          <p:nvPr>
            <p:ph idx="1"/>
          </p:nvPr>
        </p:nvSpPr>
        <p:spPr/>
        <p:txBody>
          <a:bodyPr>
            <a:normAutofit/>
          </a:bodyPr>
          <a:lstStyle/>
          <a:p>
            <a:pPr eaLnBrk="1" hangingPunct="1"/>
            <a:r>
              <a:rPr lang="el-GR" altLang="el-GR" dirty="0" smtClean="0"/>
              <a:t>Σε αυτές παρατηρούμε μεγάλη </a:t>
            </a:r>
            <a:r>
              <a:rPr lang="el-GR" altLang="el-GR" b="1" dirty="0" smtClean="0"/>
              <a:t>καταστροφή των ερυθρών</a:t>
            </a:r>
            <a:r>
              <a:rPr lang="el-GR" altLang="el-GR" dirty="0" smtClean="0"/>
              <a:t>, συνεχώς ή σε επεισόδια και </a:t>
            </a:r>
            <a:r>
              <a:rPr lang="el-GR" altLang="el-GR" b="1" dirty="0" smtClean="0"/>
              <a:t>ελάττωση της διάρκειας ζωής </a:t>
            </a:r>
            <a:r>
              <a:rPr lang="el-GR" altLang="el-GR" dirty="0" smtClean="0"/>
              <a:t>των αιμοσφαιρίων.  </a:t>
            </a:r>
          </a:p>
          <a:p>
            <a:pPr eaLnBrk="1" hangingPunct="1"/>
            <a:r>
              <a:rPr lang="el-GR" altLang="el-GR" dirty="0" smtClean="0"/>
              <a:t>Η αιμόλυση μπορεί να είναι </a:t>
            </a:r>
            <a:r>
              <a:rPr lang="el-GR" altLang="el-GR" b="1" dirty="0" smtClean="0"/>
              <a:t>συνεχής ή διαλείπουσα</a:t>
            </a:r>
            <a:r>
              <a:rPr lang="el-GR" altLang="el-GR" dirty="0" smtClean="0"/>
              <a:t>.</a:t>
            </a:r>
          </a:p>
          <a:p>
            <a:pPr eaLnBrk="1" hangingPunct="1"/>
            <a:r>
              <a:rPr lang="el-GR" altLang="el-GR" dirty="0" smtClean="0"/>
              <a:t>Σε αυτές τις αναιμίες ο μυελός αυξάνει την παραγωγή ερυθρών με σκοπό να καλύψει τα εκάστοτε δημιουργούμενα κενά.  </a:t>
            </a:r>
          </a:p>
          <a:p>
            <a:pPr eaLnBrk="1" hangingPunct="1"/>
            <a:r>
              <a:rPr lang="el-GR" altLang="el-GR" dirty="0" smtClean="0"/>
              <a:t>Όμως αδυνατεί να καλύψει τις μεγάλες αιμολύσεις.</a:t>
            </a:r>
          </a:p>
          <a:p>
            <a:pPr eaLnBrk="1" hangingPunct="1"/>
            <a:r>
              <a:rPr lang="el-GR" altLang="el-GR" dirty="0" smtClean="0"/>
              <a:t>Η προσπάθεια αναπλήρωσης της αιμολυτικής καταστροφής των ερυθρών είναι η </a:t>
            </a:r>
            <a:r>
              <a:rPr lang="el-GR" altLang="el-GR" b="1" dirty="0" smtClean="0"/>
              <a:t>δικτυοερυθροκυττάρωση.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8656905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Αιμολυτικές αναιμίες </a:t>
            </a:r>
            <a:r>
              <a:rPr lang="el-GR" sz="3000" b="0" dirty="0" smtClean="0"/>
              <a:t>2/2</a:t>
            </a:r>
            <a:endParaRPr lang="el-GR" dirty="0"/>
          </a:p>
        </p:txBody>
      </p:sp>
      <p:sp>
        <p:nvSpPr>
          <p:cNvPr id="53250" name="Rectangle 3"/>
          <p:cNvSpPr>
            <a:spLocks noGrp="1" noChangeArrowheads="1"/>
          </p:cNvSpPr>
          <p:nvPr>
            <p:ph idx="1"/>
          </p:nvPr>
        </p:nvSpPr>
        <p:spPr/>
        <p:txBody>
          <a:bodyPr/>
          <a:lstStyle/>
          <a:p>
            <a:pPr eaLnBrk="1" hangingPunct="1"/>
            <a:r>
              <a:rPr lang="el-GR" altLang="el-GR" b="1" dirty="0" smtClean="0"/>
              <a:t>Οι αιμολυτικές αναιμίες ταξινομούνται σε δύο μεγάλες κατηγορίες ανάλογα με τα αίτια της αιμόλυσης.</a:t>
            </a:r>
          </a:p>
          <a:p>
            <a:pPr lvl="1"/>
            <a:r>
              <a:rPr lang="el-GR" altLang="el-GR" b="1" dirty="0" smtClean="0"/>
              <a:t>Ενδοερυθροκυτταρικά αίτια</a:t>
            </a:r>
            <a:endParaRPr lang="el-GR" altLang="el-GR" dirty="0" smtClean="0"/>
          </a:p>
          <a:p>
            <a:pPr marL="719138" indent="0" eaLnBrk="1" hangingPunct="1">
              <a:spcBef>
                <a:spcPts val="300"/>
              </a:spcBef>
              <a:buNone/>
            </a:pPr>
            <a:r>
              <a:rPr lang="el-GR" altLang="el-GR" dirty="0" smtClean="0"/>
              <a:t>Αυτά σχετίζονται με την μεμβράνη, τα ένζυμα ή την αιμοσφαιρίνη και είναι κληρονομικά.</a:t>
            </a:r>
            <a:endParaRPr lang="el-GR" altLang="el-GR" b="1" dirty="0" smtClean="0"/>
          </a:p>
          <a:p>
            <a:pPr lvl="1"/>
            <a:r>
              <a:rPr lang="el-GR" altLang="el-GR" b="1" dirty="0" smtClean="0"/>
              <a:t>Εξωερυθροκυτταρικά αίτια</a:t>
            </a:r>
            <a:endParaRPr lang="el-GR" altLang="el-GR" dirty="0" smtClean="0"/>
          </a:p>
          <a:p>
            <a:pPr marL="719138" indent="0" eaLnBrk="1" hangingPunct="1">
              <a:spcBef>
                <a:spcPts val="300"/>
              </a:spcBef>
              <a:buNone/>
            </a:pPr>
            <a:r>
              <a:rPr lang="el-GR" altLang="el-GR" dirty="0" smtClean="0"/>
              <a:t>Συνήθως ανοσολογικής βάσης.</a:t>
            </a:r>
          </a:p>
          <a:p>
            <a:pPr eaLnBrk="1" hangingPunct="1">
              <a:buFont typeface="Wingdings" panose="05000000000000000000" pitchFamily="2" charset="2"/>
              <a:buChar char="ü"/>
            </a:pPr>
            <a:r>
              <a:rPr lang="el-GR" altLang="el-GR" dirty="0" smtClean="0"/>
              <a:t>Οι γνωστότερες είναι η έλλειψη του </a:t>
            </a:r>
            <a:r>
              <a:rPr lang="en-US" altLang="el-GR" b="1" dirty="0" smtClean="0"/>
              <a:t>G</a:t>
            </a:r>
            <a:r>
              <a:rPr lang="el-GR" altLang="el-GR" b="1" dirty="0" smtClean="0"/>
              <a:t>6</a:t>
            </a:r>
            <a:r>
              <a:rPr lang="en-US" altLang="el-GR" b="1" dirty="0" smtClean="0"/>
              <a:t>PD</a:t>
            </a:r>
            <a:r>
              <a:rPr lang="el-GR" altLang="el-GR" b="1" dirty="0" smtClean="0"/>
              <a:t>, η θαλασσαιμία και η δρεπανοκυτταρική αναιμία.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1206817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Αιμόλυση από έλλειψη του </a:t>
            </a:r>
            <a:r>
              <a:rPr lang="en-US" dirty="0" smtClean="0"/>
              <a:t>G6PD</a:t>
            </a:r>
            <a:endParaRPr lang="el-GR" dirty="0"/>
          </a:p>
        </p:txBody>
      </p:sp>
      <p:sp>
        <p:nvSpPr>
          <p:cNvPr id="54274" name="Rectangle 3"/>
          <p:cNvSpPr>
            <a:spLocks noGrp="1" noChangeArrowheads="1"/>
          </p:cNvSpPr>
          <p:nvPr>
            <p:ph idx="1"/>
          </p:nvPr>
        </p:nvSpPr>
        <p:spPr/>
        <p:txBody>
          <a:bodyPr/>
          <a:lstStyle/>
          <a:p>
            <a:pPr eaLnBrk="1" hangingPunct="1">
              <a:lnSpc>
                <a:spcPct val="120000"/>
              </a:lnSpc>
            </a:pPr>
            <a:r>
              <a:rPr lang="el-GR" altLang="el-GR" dirty="0" smtClean="0"/>
              <a:t>Χαρακτηρίζεται από αιμόλυση κατά κρίσεις λόγω του οξειδωτικού </a:t>
            </a:r>
            <a:r>
              <a:rPr lang="en-US" altLang="el-GR" dirty="0" smtClean="0"/>
              <a:t>stress</a:t>
            </a:r>
            <a:r>
              <a:rPr lang="el-GR" altLang="el-GR" dirty="0" smtClean="0"/>
              <a:t> όταν δράσουν στα ερυθρά διάφορες ουσίες, φάρμακα ή λοιμογόνοι παράγοντες.</a:t>
            </a:r>
          </a:p>
          <a:p>
            <a:pPr eaLnBrk="1" hangingPunct="1">
              <a:lnSpc>
                <a:spcPct val="120000"/>
              </a:lnSpc>
            </a:pPr>
            <a:r>
              <a:rPr lang="el-GR" altLang="el-GR" dirty="0" smtClean="0"/>
              <a:t>Στον κύκλο των πεντοζών, το ένζυμο </a:t>
            </a:r>
            <a:r>
              <a:rPr lang="en-US" altLang="el-GR" dirty="0" smtClean="0"/>
              <a:t>G</a:t>
            </a:r>
            <a:r>
              <a:rPr lang="el-GR" altLang="el-GR" dirty="0" smtClean="0"/>
              <a:t>6</a:t>
            </a:r>
            <a:r>
              <a:rPr lang="en-US" altLang="el-GR" dirty="0" smtClean="0"/>
              <a:t>PD</a:t>
            </a:r>
            <a:r>
              <a:rPr lang="el-GR" altLang="el-GR" dirty="0" smtClean="0"/>
              <a:t> (γλυκοζο-6-φωσφορική αφυδρογονάση) καταλύει την μετατροπή (αναγωγή) </a:t>
            </a:r>
            <a:r>
              <a:rPr lang="en-US" altLang="el-GR" dirty="0" smtClean="0"/>
              <a:t>NADP </a:t>
            </a:r>
            <a:r>
              <a:rPr lang="el-GR" altLang="el-GR" dirty="0" smtClean="0"/>
              <a:t>σε </a:t>
            </a:r>
            <a:r>
              <a:rPr lang="en-US" altLang="el-GR" dirty="0" smtClean="0"/>
              <a:t>NADPH</a:t>
            </a:r>
            <a:r>
              <a:rPr lang="el-GR" altLang="el-GR" dirty="0" smtClean="0"/>
              <a:t>, διατηρώντας την ακεραιότητα των ερυθρών.</a:t>
            </a:r>
          </a:p>
          <a:p>
            <a:pPr eaLnBrk="1" hangingPunct="1">
              <a:lnSpc>
                <a:spcPct val="120000"/>
              </a:lnSpc>
            </a:pPr>
            <a:r>
              <a:rPr lang="el-GR" altLang="el-GR" dirty="0" smtClean="0"/>
              <a:t>Αν δεν παραχθεί </a:t>
            </a:r>
            <a:r>
              <a:rPr lang="en-US" altLang="el-GR" dirty="0" smtClean="0"/>
              <a:t>NADPH </a:t>
            </a:r>
            <a:r>
              <a:rPr lang="el-GR" altLang="el-GR" dirty="0" smtClean="0"/>
              <a:t>μειώνεται η αναχθείσα ποσότητα του γλουταθείου που είναι απαραίτητο για την προστασία των ερυθρών από την οξειδωτική δράση διαφόρων ουσιών.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1353221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descr="data:image/jpeg;base64,/9j/4AAQSkZJRgABAQAAAQABAAD/2wCEAAkGBxQTEhUUExQWExIVDRIXGRgXGRMZGBcYFxgYFhkbHBcYHSggGBomHBgbIjEjJiksLzouGSEzODMsNygtLisBCgoKDg0OGhAQGywkHCQsLCwsLSwsLCwsNCwsLCwsLCwsLCwsLCwsLCwsLCwsLCwsLDQsLCwsLCwsLCwsLCwsLP/AABEIAIwBGAMBIgACEQEDEQH/xAAbAAEAAwADAQAAAAAAAAAAAAAABAUGAQIDB//EAD8QAAICAQMCBAMEBwcDBQEAAAECAAMRBBIhBRMGIjFBUWFxFDJCgRZSVZGUodMVI2JyorHBBySDZIKy0fAz/8QAFwEBAQEBAAAAAAAAAAAAAAAAAAECBP/EAB0RAQEBAAIDAQEAAAAAAAAAAAABERJRITFBAmH/2gAMAwEAAhEDEQA/APrcRE5XWREQEREDy+0J+sPv7PX8Xrt+uPaeuJQ3dCYuziwqx1hsHmbaoNewHZ6bgeZBo8PXitFDAMtgZs2swcKqqyjailVsxlickYB5zLkTa1N9oQZY7QWVQT8WIUD8yQJyHG4r+IKCR8jkD/Y/umY1Ph659wFgrJYk2Biz2E3JYrlGG1WrVSAOfX2Ekp0SxincK9sLpwyB7Crdvvbzzyd29Dz8Oc4jIbWgxGJlR0HUZr3MCEpKFlsZXKlHUrnaTnLKQ2fb0yJ69P6HcttbuRhEQAI+0VhdwK7dnnDZGcbckenAjDWliIxIpERAREQEQBEBERAhr1Wgl1FqZrBL+YeULwcn0GPecJ1aglFFqbrBlBuALDJHAPryD+6US9D1HaWjcoqq06oNrsBaUdGQlduajhWBILctn2krR9Ccvvvct5K8LvZua7bbEDsQDZtDrg+5BlyJtW2h6jVcCarEsAxnYwOM+mcemZKlF0TplqGlrtimjRdgBGZi+ShLMSq4A2cLz948y9kqwiIxAREQEREBERAREQPHV6uupd9rrWmfvOwUfvM6U6+p2VVsRi1ZddpB3IDtLAj1GTiZ/wATaRvtdF5raypNLegKoLTRa5UiztfjyBjjkY+cpdTRrXr7i1umo/sfUKpRRWQ/fVlAX0Vioziaxm/p9DiYjWajVWPY23VJpTr6chQy29jsHPbUeYDu7c45nZ/tff8AL9o3fbNP2s7ux9lwnc7nt3Mb87vNnGOJOJybWJ87qGuFbqO86jV1F7m+0I9lZFu4LSDur2tsz2zgg8ek13SarjpArWnvmpwLGQggnO0lGOSQMevriLMWXVtEx36P9U/aq/wq/wBSP0f6p+1V/hV/qRk7NvTYxMd+j/VP2qv8Kv8AUj9H+qftVf4Vf6kZOzb01Wt1ldKF7WCICAWbgDJwMn25nqjAgEEEEZBBBB+hHrPnnijovUV0tvc6h30NZXtLpRusLcBRhyQSffEp/AfgrqdJDC/7FUSCaz/ebv8AxZ2qfnnMvGZ7Tld9Prs+b9X6wtdupsvJe6rXKq0tqLNPtoO3tvUigi0sSc/mM8Yn0bOByfQck4H5/KQuoa+pO2zgPu1C1KQFbazZ9T+EDHMkWsto+ufZ7WV3RKbOo9U3M/Hnr2Migk8E5bj3xOvSPFl1vbLNUhHS6dR2tvn1T2K5K1Et5QpQDgMfN7TaMyYDEptLAgnbgk+hB9CZy+wEA7AwBKg7cge5APIH0l1MvbC6bxZqGQ9u3S3s2iqu3LhEoLuFNbFnIZiCdu4rkqczj9M7martFCh0tFgNi11m/uOysButGzGABs38sPbGdf1PX001lmCshvqRgoRvPYyou4fVh6+0lWPXhWJr2g+ViUwD6eUngflGzoy9sd/1F17V2VAsopGk1dpD22UrY9fb2pvr5LbS2Bn1OecTZ6SzdWjYK7q0O0+oyAcH5ieR1VTWmksjWqiuUOCQCSA2D9DJCOGGVIYH3BBB/MSW+Fk8u0TM9V6Nr3tZqeorRUSNtZ06vt4GfNvGeefT3kT9H+qftVf4Vf6kZ/Tf42MTHfo/1T9qr/Cr/Uj9H+qftVf4Vf6kZOzb02MjaDqFVwJqsWwKxVtpyVIOCGHqpBGMGZf9HuqftVf4Vf6k+eaTwj1G/W23Uuynvt/3ZBoFhHBZUBJKkj6H195Z+Z2l/V6fdJg9b1Rl6mQ+GxqtNVXX3bFcLYhJsSoeV1BDbifZfbHOs6Hpbq6guov+0WD1fYE/LAJz9ZNfaPMdowD5jgYHv5j6CSeFvlkvGHiO3T2siXUUqnTmvHdXd3HVyO2PMMZH1PykHp/U7k1F1gKLXZ1bR12VMpL5uopBw+4bNuRxjnmabUvQusqLDdddprVU8FAlLLYc+wOXGDLQlec7eMMfu/kT/wDcupjDaPxdqHAKtp2sto1Tdk5Q6VqiAous3Hgk4JIXn0nk3jC0igDU01b6NcXtuqXaLNOyAKoW3aR5iMhjmbwNXn8GbB/h84H/AMx++RbOnUNdW5CmyqmxFUFcBHKlvJ9UX6Rs6MvbD6Trt/du1Q2V7tN0hranVmJ7xsUgHcO3jJOcHPHwlnpfFVx1Crmt9+t1VJ0qjF9S0hytjMW53bV9VA/vFwfjqdXr6URrHesIGAZsqRnOADj3yZIBXdxt3lc8bdxX4/EiN/hn9dNHczoGatqmOfIxUkfUqSP5xPeJloiIgIiICIiAlLf1C62xqtLsArbbZfYCyq/uiVgjuMPc5AHA5OQJHiHWNVQxrx3WK1159O5YQiE/IE5/KSOm6FaKkqTO1ECgnkn4sT7knJJ+JhEBtDq15TVK7fq20rsb5ZrIZPrz9JJ6T1Tvb1Ze1fUVFlROSu7O0huNyNg4bHsfQgiWEpPEY7Rr1Y4NJ22f4qHID5/ynDj/ACn4y+z0u4gxIqi8d1lunatQCSdHYAAMknHsPcyio8IOzlmqoqrbUaFjSh3IV04fc58oBZtyjGPReSZuollxL+drCP4RtXbiqjUIr9QUUWMVrVdRbvR18jDKr5SuPQ8GeT+F76FZvK4XpTV22Eh3uKUsq7EKbqzkn8ZBHtPoERyqcY+c6HwhbZSD2qKFfS9PQopJFoqsFru42jDbcrjk8nmWGt8K3YdK0o7D63U2ds7F2rbWioVzWwUBg5ZQATuHI5m2iOVOMYO/wbcVZQKg1vRqtO1ufMltecn7uXVwdpOQcD3l/wCE+lNQlm9O2bLg+0WI6jCquRsrrVc49APbPvL2Iv6tWfmQkbqOvrorNlrbUBA9ySScKqqOWYngAckySJQ9MT7TcdU3NdbOmmHtx5Xu+bMcqp9lHH3jJFrur6y7lRXo09u4puuI+ahlSv6ZacvRrk5W6nUcfcsrNJP0tRmA/NTLqI1MV/S+qrcWQq1d1YG+p8blz6HjhkODhhxx+UsJVde6ezhbaQPtVIY1E8bs/eqY/qPgA/PB9pM6brVvqS1M7bEDAHgjPqCPYg8H6QJMz/jbT7tOpOwrXqqbGSzd27Ap+6xCtgZwc4IyBNBAMRa+ddF8OWXVBgqU1sergDDAAakoKyqkAlfKfXHGOOcSRZ4Y1Vm97EoBNHTlFXcZks+ys7MrtsGFYMPY/PM3sTXKs8Yw3U/C11rWEVUJ3qtOFfdltEaiSe1hMOOcjG3n1kivwq62rci1Lb/aesuL+5rtR1QEgZbkqSvymxiTlTjHzurwXeatQHSgNZptIFXcpU20O7MfLWoQMGwDgkA85ljpvDFo1vfZVCHUJaNtig1YqFfa29rLqMEDDKuG9ARzs4jlTjCIiRoiIgIiICIiBT9Z81+jT/1Flh+Yrqb/AJcH8pcSJf0/fdVdkg1JcoGOD3QgOT7Y2fzksiAnjrNMLa3rb7tlbIfowK/8z2nS0sFJQBnCkqCcAn2BPtk+8Cu8L6lrNHp3f7506Bv8yja38wZaTKf9N+pvfpWZqjSo1VyqC2WPnYtngY2sdv8A7SZq5b7SeiIiRSIiAiIgIicZgVvibUNXpbinFhr2J/nsIRf5sJN0elWqtKkGErrVFHyUYH+0jdY0ndrVd6oF1NLkn0PbsVyvr6nbiTiwzjIyfb3/AHR8PrmIiAlN0LyW6qn2XULao+C3jef9a2fvlzMp08an+1tQGC/Zzo6Du2nLAGwIuc4yCz5PwAliVq4iJFIiICIiAiIgIiICIiAiIgJXddrsert1ruNjqrZYqAnq+WAJGQNuQD96WMQMrp+jMXpa2kF6qNShfO7JXtihtxwScZwceoMneE+kNp6QHbzPXSWULtVGVADxubLE/eOeSPSXkS6mEhv1OsWmok71pNh4ONo9QD7sAQcfAiTJT2eH1LF+5Z3Dc7k5OPMprK7M4xswufkDJFpR1yoICEdS3bZU2YZxc2FZRnByx554zzLHR6pbUDpnac+owQQSCCPYggiVA8NBlVbrDbsrpQZRVXZWyvt2j13FRk59hjEu6alVQqgKoGAAAAB8AB6S3Emu8REikREBERACZLT9J1FLBqkVhu1luCwGy6wsF+qsGDH4FT+tNbESpZrI09EtqVa2qS+lNSloC48xKOtuVtPJLkP6+rn4TvpfDTNYhsARETKqNjFMXtalauRlQowMr9J6+Out36Wqo6eprXbVVAgDjZuG4Z9mbIUfM/KaRGyARnBAPIweeeR7Ga2pkQOlV6gGzvujg2kptRlwMD4u3HynfrWseqlnrUPYCgVWJUMzMFALD05PrJ087qVcYYZGQcH4qQR/MCZaUF/ikdp7ECZ74rrWx9m5u2LGDE/dYeYY+Ine3xC3nsrVH01dGnsJywsZbgTlcDbkAeh9fiJa1dNqVy4rUOXdicerOFDH6kIvPykKrQ6Y3sgrHcrrqsPrtwzWbDjOCQysfTjMvhnygr4ksDPuqzWuo7e5Rbx/f9nHI87Eeby/DB9pc9K1/eDttKhb3QZDKcLjkqwyDzPb7Gm0LtG0Wb8f492/d9d3M71VKudoxuYsfmT6n+UXFmvSIiRSIiAiIgIiICIiAiIgIiICIiAiIgIiICIiAiIgIiICIiBT+LVP2S1gMtUFuA+JpYWY/wBMt1cMAwOVIBB+IPI/lBGeCMgjkfESk8ON2t2jY+agDtk/j05J7ZHxK/cPzUH3EfE+ryIiFJTdIG7Vay3230UD/wASMx/1WkflJfWeoiiovt3uSFrQetljcIg+p9T7AE+046JoDRSlbNuflrG9N9jks7Y+bEx8T6nxEQpERAREQEREBERAREQEREBERAREQEREBERAREQEREBERARE6XWqilmIVVUksTgADkkn2EDvK7rXT1sVXL9mysk13ceQn1zu4ZDgZU+uPoZCTUajVc1H7LpiOLGXN9oPuiNxUvwLZJ/VE96/DWm3bnr79g/HeTa35b8hfoAJfSe1MPH1FR2al69+cb9Owurb54Xz1/Qg/Uzu/wD1D0ZOypjZYfQHFS/nZbgAfTJ+U1daBRhQFHwAAH8pzYoYYYBh8CAf942GVT9J0LOw1NzpbbtIQVndVSG9Qh/Ex4y5xnHAAlzKi7w1pi25ahTYfx0k1P8Avrxn854vZqdLy5Or04HLBQNRWPiVXi4fQK3yMez0supas1qCq73axEVc7QWc4GWwcD3PB9JX19dwyB9hDC7cay5wyPSgGGAPPd5z8BLBlq1NQOVtqsVWVlPBH3lZWHoc4IIkduk0AENydthJZ2LYYoWJYnPqic+2BHg8uG60ve7QRyNl5L8BV7JUMOT/AIvWQtT4qTYWqRn/AO21VmTjaDRtypwTnO4cj/mSNX0zSqFVxkMXUeZiX77LuzzlgWCnPxAntb0egr5uRi3JZ2yRaAH3MTyG2j1+AjweXR+vVjk7kALhwytuG1FcYAznIYfv+M4v8Q1JkMtgYCwsu3JQVhGctg4wBYp4JznieraXTWFidjZsZW834iorI9fXCgflH9l0YYHBytiMWclj3QoYMxOckKo554GI8HlzpetVWXNSrZdd/wAMHYQHxzngkeuPlmWMjafQojMy5G4kkbm25PqQucAnHrJMikREBERAREQEREBERAREQEREBERAREQEREBKXq9Xe1FFBGaQj32fBjWyLWh9iNzFiP8AAJw/VH7zDcqVJqkpI2M7MzKrDLBgKgdwA4MiL1nUBAbNtey7/uP7pj2AQpUY7nmU5P8Aeg+gHl9cWRm2NMTEpdB1N3sXcVVHsvRECMTmpmU7rd2A3lJ27ZdSNQiIgIieOr1SVLusYIuQMscDJ9B8z8oGc0HU6aOoW6MNjuqlqVgHy2MW7mPbaww+fTO6Tuo9AFjWuCoex9OQSueKedrHOSpP/wCM5I0h1Kanene+xuqnPrWTuLfltPPwzLZLlJwGBOxWwP1Wzg/Q4P7pdTGfr8MbWTBrCq9DHyMXXtbvKjlvKh3e/pz8eOun8M2LtJsqc116ZFU1tsIoW1RvG45JFuePQr7zTRG04xmOpeF2srsrR6q0ssub/wDnzmxRgnBGSpBxgjIPPpGs8LFy3mTa19r9sq23FqlXJYHcXJOc+2SB68aeI2nGOFXAA+AA/dOYiRSIiAiIgIiICIiAiIgIiICIiAiIgIiICIiBEu6bU9gsatGsXGGI5GORz749p5r0XTgAdmvCvvAxxu45+Z4Hr8BJ8RpiKvTqhYbRWotOcvjk5GCfrjjMlREBERASu6tpHc1PXtL1WMdrEqGDIUOHAOxhnIOD7j3ljEDNnpGoOMlQ7ad0tfuM3cBFgRGTYA20uMPwfXjmTekdINNhbezA6SivzMzHdWXJxn0XzCW8S6mQiIkUiIgIiICIiB//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el-GR" dirty="0"/>
          </a:p>
        </p:txBody>
      </p:sp>
      <p:sp>
        <p:nvSpPr>
          <p:cNvPr id="2" name="Τίτλος 1"/>
          <p:cNvSpPr>
            <a:spLocks noGrp="1"/>
          </p:cNvSpPr>
          <p:nvPr>
            <p:ph type="title"/>
          </p:nvPr>
        </p:nvSpPr>
        <p:spPr>
          <a:xfrm>
            <a:off x="155575" y="166328"/>
            <a:ext cx="6120680" cy="908720"/>
          </a:xfrm>
        </p:spPr>
        <p:txBody>
          <a:bodyPr/>
          <a:lstStyle/>
          <a:p>
            <a:r>
              <a:rPr lang="el-GR" dirty="0" smtClean="0"/>
              <a:t>Κύκλος του </a:t>
            </a:r>
            <a:r>
              <a:rPr lang="en-US" dirty="0" smtClean="0"/>
              <a:t>G6PD</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pic>
        <p:nvPicPr>
          <p:cNvPr id="8" name="Picture 3" descr="C:\Users\fkaram2\Desktop\Εικόνα1.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11560" y="620688"/>
            <a:ext cx="8416838" cy="568888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p:cNvSpPr/>
          <p:nvPr/>
        </p:nvSpPr>
        <p:spPr>
          <a:xfrm>
            <a:off x="2445995" y="6530369"/>
            <a:ext cx="558011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5"/>
              </a:rPr>
              <a:t>Pathology of G6PD </a:t>
            </a:r>
            <a:r>
              <a:rPr lang="en-US" sz="1200" dirty="0" smtClean="0">
                <a:latin typeface="+mn-lt"/>
                <a:hlinkClick r:id="rId5"/>
              </a:rPr>
              <a:t>deficiency</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6" tooltip="User:LHcheM"/>
              </a:rPr>
              <a:t>LHcheM</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7"/>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188758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Φυλοσύνδετος κληρονομικότητα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pic>
        <p:nvPicPr>
          <p:cNvPr id="1026" name="Picture 2" descr="File:XlinkRecessi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748" y="1014485"/>
            <a:ext cx="4536504" cy="585164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0" y="6165304"/>
            <a:ext cx="230425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XlinkRecessive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Ravidreams"/>
              </a:rPr>
              <a:t>Ravidreams</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689917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αναιμιών </a:t>
            </a:r>
            <a:r>
              <a:rPr lang="el-GR" sz="3000" b="0" dirty="0" smtClean="0"/>
              <a:t>2/3</a:t>
            </a:r>
            <a:endParaRPr lang="el-GR" dirty="0"/>
          </a:p>
        </p:txBody>
      </p:sp>
      <p:sp>
        <p:nvSpPr>
          <p:cNvPr id="5122" name="Rectangle 3"/>
          <p:cNvSpPr>
            <a:spLocks noGrp="1" noChangeArrowheads="1"/>
          </p:cNvSpPr>
          <p:nvPr>
            <p:ph idx="1"/>
          </p:nvPr>
        </p:nvSpPr>
        <p:spPr/>
        <p:txBody>
          <a:bodyPr/>
          <a:lstStyle/>
          <a:p>
            <a:pPr eaLnBrk="1" hangingPunct="1"/>
            <a:r>
              <a:rPr lang="el-GR" altLang="el-GR" b="1" dirty="0" smtClean="0"/>
              <a:t>Ο βαθμός που οργανισμός ανέχεται τις αναιμίες </a:t>
            </a:r>
            <a:r>
              <a:rPr lang="el-GR" altLang="el-GR" dirty="0" smtClean="0"/>
              <a:t>εξαρτάται από πολλούς παράγοντες, όπως άλλες οργανικές παθήσεις που συνυπάρχουν, </a:t>
            </a:r>
            <a:r>
              <a:rPr lang="el-GR" altLang="el-GR" b="1" dirty="0" smtClean="0"/>
              <a:t>η ταχύτητα </a:t>
            </a:r>
            <a:r>
              <a:rPr lang="el-GR" altLang="el-GR" dirty="0" smtClean="0"/>
              <a:t>εγκατάστασης της αναιμίας, η ιδιοσυγκρασία του κάθε ατόμου, το είδος της εργασίας του κ.α.</a:t>
            </a:r>
          </a:p>
          <a:p>
            <a:pPr eaLnBrk="1" hangingPunct="1"/>
            <a:r>
              <a:rPr lang="el-GR" altLang="el-GR" dirty="0" smtClean="0"/>
              <a:t>Φαίνεται πως η ταχύτητα εγκατάστασης και εξέλιξης της αναιμίας καθορίζει κυρίως την ένταση των συμπτωμάτων και όχι οι απόλυτες τιμές </a:t>
            </a:r>
            <a:r>
              <a:rPr lang="en-US" altLang="el-GR" dirty="0" smtClean="0"/>
              <a:t>Hct </a:t>
            </a:r>
            <a:r>
              <a:rPr lang="el-GR" altLang="el-GR" dirty="0" smtClean="0"/>
              <a:t>και </a:t>
            </a:r>
            <a:r>
              <a:rPr lang="en-US" altLang="el-GR" dirty="0" smtClean="0"/>
              <a:t>Hb</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4174605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Θεωρία του </a:t>
            </a:r>
            <a:r>
              <a:rPr lang="en-US" dirty="0" smtClean="0"/>
              <a:t>Alisson</a:t>
            </a:r>
            <a:endParaRPr lang="el-GR" dirty="0"/>
          </a:p>
        </p:txBody>
      </p:sp>
      <p:sp>
        <p:nvSpPr>
          <p:cNvPr id="60418" name="Rectangle 3"/>
          <p:cNvSpPr>
            <a:spLocks noGrp="1" noChangeArrowheads="1"/>
          </p:cNvSpPr>
          <p:nvPr>
            <p:ph idx="1"/>
          </p:nvPr>
        </p:nvSpPr>
        <p:spPr/>
        <p:txBody>
          <a:bodyPr/>
          <a:lstStyle/>
          <a:p>
            <a:pPr eaLnBrk="1" hangingPunct="1"/>
            <a:r>
              <a:rPr lang="el-GR" altLang="el-GR" dirty="0" smtClean="0"/>
              <a:t>Η έλλειψη του ενζύμου </a:t>
            </a:r>
            <a:r>
              <a:rPr lang="en-US" altLang="el-GR" dirty="0" smtClean="0"/>
              <a:t>G</a:t>
            </a:r>
            <a:r>
              <a:rPr lang="el-GR" altLang="el-GR" dirty="0" smtClean="0"/>
              <a:t>6</a:t>
            </a:r>
            <a:r>
              <a:rPr lang="en-US" altLang="el-GR" dirty="0" smtClean="0"/>
              <a:t>PD </a:t>
            </a:r>
            <a:r>
              <a:rPr lang="el-GR" altLang="el-GR" dirty="0" smtClean="0"/>
              <a:t>έχει μεγαλύτερη επίπτωση στον πληθυσμό που προέρχεται από πρώην ελονοσιόπληκτες περιοχές και περιοχές με υψηλά ποσοστά στίγματος δρεπανοκυτταρικής αναιμίας, και φαίνεται ότι προστάτευε από τον κακοήθη τριταίο, όπως έχει αναφερθεί και για την δρεπανοκυτταρική αναιμία άλλωστε (θεωρία του </a:t>
            </a:r>
            <a:r>
              <a:rPr lang="en-US" altLang="el-GR" dirty="0" smtClean="0"/>
              <a:t>Alisson)</a:t>
            </a:r>
            <a:r>
              <a:rPr lang="el-GR" altLang="el-GR" dirty="0" smtClean="0"/>
              <a:t>.  </a:t>
            </a:r>
          </a:p>
          <a:p>
            <a:pPr eaLnBrk="1" hangingPunct="1"/>
            <a:r>
              <a:rPr lang="el-GR" altLang="el-GR" dirty="0" smtClean="0"/>
              <a:t>Το γονίδιο είναι </a:t>
            </a:r>
            <a:r>
              <a:rPr lang="el-GR" altLang="el-GR" b="1" dirty="0" smtClean="0"/>
              <a:t>φιλοσύνδετο (εδράζεται στο Χ) και πλήττει ετερόζυγους άρρενες και ομόζυγα θήλεα άτομα (όπως η αιμοφιλία).  </a:t>
            </a:r>
          </a:p>
          <a:p>
            <a:pPr eaLnBrk="1" hangingPunct="1"/>
            <a:r>
              <a:rPr lang="el-GR" altLang="el-GR" dirty="0" smtClean="0"/>
              <a:t>Ο χαρακτήρας μετάδοσης είναι </a:t>
            </a:r>
            <a:r>
              <a:rPr lang="el-GR" altLang="el-GR" b="1" dirty="0" smtClean="0"/>
              <a:t>ατελώς επικρατών.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15793916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Επικίνδυνες ουσίες για τα άτομα με έλλειψη του </a:t>
            </a:r>
            <a:r>
              <a:rPr lang="en-US" dirty="0" smtClean="0"/>
              <a:t>G6PD</a:t>
            </a:r>
            <a:endParaRPr lang="el-GR" dirty="0"/>
          </a:p>
        </p:txBody>
      </p:sp>
      <p:sp>
        <p:nvSpPr>
          <p:cNvPr id="61442" name="Rectangle 3"/>
          <p:cNvSpPr>
            <a:spLocks noGrp="1" noChangeArrowheads="1"/>
          </p:cNvSpPr>
          <p:nvPr>
            <p:ph idx="1"/>
          </p:nvPr>
        </p:nvSpPr>
        <p:spPr>
          <a:xfrm>
            <a:off x="457200" y="1268760"/>
            <a:ext cx="8435280" cy="5544616"/>
          </a:xfrm>
        </p:spPr>
        <p:txBody>
          <a:bodyPr>
            <a:normAutofit/>
          </a:bodyPr>
          <a:lstStyle/>
          <a:p>
            <a:pPr eaLnBrk="1" hangingPunct="1">
              <a:lnSpc>
                <a:spcPct val="110000"/>
              </a:lnSpc>
            </a:pPr>
            <a:r>
              <a:rPr lang="el-GR" altLang="el-GR" dirty="0" smtClean="0"/>
              <a:t>Υπάρχει μια ολόκληρη γκάμα </a:t>
            </a:r>
            <a:r>
              <a:rPr lang="el-GR" altLang="el-GR" b="1" dirty="0" smtClean="0"/>
              <a:t>ουσιών</a:t>
            </a:r>
            <a:r>
              <a:rPr lang="el-GR" altLang="el-GR" dirty="0" smtClean="0"/>
              <a:t> που προκαλούν αιμόλυση στα άτομα με έλλειψη του </a:t>
            </a:r>
            <a:r>
              <a:rPr lang="en-US" altLang="el-GR" dirty="0" smtClean="0"/>
              <a:t>G</a:t>
            </a:r>
            <a:r>
              <a:rPr lang="el-GR" altLang="el-GR" dirty="0" smtClean="0"/>
              <a:t>6</a:t>
            </a:r>
            <a:r>
              <a:rPr lang="en-US" altLang="el-GR" dirty="0" smtClean="0"/>
              <a:t>PD</a:t>
            </a:r>
            <a:r>
              <a:rPr lang="el-GR" altLang="el-GR" dirty="0" smtClean="0"/>
              <a:t>.  </a:t>
            </a:r>
          </a:p>
          <a:p>
            <a:pPr eaLnBrk="1" hangingPunct="1">
              <a:lnSpc>
                <a:spcPct val="110000"/>
              </a:lnSpc>
            </a:pPr>
            <a:r>
              <a:rPr lang="el-GR" altLang="el-GR" dirty="0" smtClean="0"/>
              <a:t>Αναφέρονται κυρίως τα ανθελονοσικακά φάρμακα (πριμακίνη, κινίνη), οι σουλφοναμίδες, τα νιτροφουράνια, το </a:t>
            </a:r>
            <a:r>
              <a:rPr lang="en-US" altLang="el-GR" dirty="0" smtClean="0"/>
              <a:t>PAS</a:t>
            </a:r>
            <a:r>
              <a:rPr lang="el-GR" altLang="el-GR" dirty="0" smtClean="0"/>
              <a:t>, η χλωραμφενικόλη, διάφορα αναλγητικά και αντιπυρετικά φάρμακα, η συνθετική βιταμίνη Κ και άλλες ουσίες.</a:t>
            </a:r>
          </a:p>
          <a:p>
            <a:pPr eaLnBrk="1" hangingPunct="1">
              <a:lnSpc>
                <a:spcPct val="110000"/>
              </a:lnSpc>
            </a:pPr>
            <a:r>
              <a:rPr lang="el-GR" altLang="el-GR" dirty="0" smtClean="0"/>
              <a:t>Επίσης τα άτομα όταν εκτίθενται στην</a:t>
            </a:r>
            <a:r>
              <a:rPr lang="el-GR" altLang="el-GR" b="1" dirty="0" smtClean="0"/>
              <a:t> ναφθαλίνη </a:t>
            </a:r>
            <a:r>
              <a:rPr lang="el-GR" altLang="el-GR" dirty="0" smtClean="0"/>
              <a:t>εμφανίζουν αιμόλυση.</a:t>
            </a:r>
          </a:p>
          <a:p>
            <a:pPr eaLnBrk="1" hangingPunct="1">
              <a:lnSpc>
                <a:spcPct val="110000"/>
              </a:lnSpc>
            </a:pPr>
            <a:r>
              <a:rPr lang="el-GR" altLang="el-GR" dirty="0" smtClean="0"/>
              <a:t>Επίδραση λοιμογόνων παραγόντων, όπως σε τύφο, λοιμώδη ηπατίτιδα, πνευμονίες.</a:t>
            </a:r>
          </a:p>
          <a:p>
            <a:pPr eaLnBrk="1" hangingPunct="1">
              <a:lnSpc>
                <a:spcPct val="110000"/>
              </a:lnSpc>
            </a:pPr>
            <a:r>
              <a:rPr lang="el-GR" altLang="el-GR" dirty="0" smtClean="0"/>
              <a:t>Βρώση </a:t>
            </a:r>
            <a:r>
              <a:rPr lang="el-GR" altLang="el-GR" b="1" dirty="0" smtClean="0"/>
              <a:t>κυάμων</a:t>
            </a:r>
            <a:r>
              <a:rPr lang="el-GR" altLang="el-GR" dirty="0" smtClean="0"/>
              <a:t> </a:t>
            </a:r>
            <a:r>
              <a:rPr lang="en-US" altLang="el-GR" dirty="0" smtClean="0"/>
              <a:t>(</a:t>
            </a:r>
            <a:r>
              <a:rPr lang="el-GR" altLang="el-GR" dirty="0" smtClean="0"/>
              <a:t>κουκιών) οδηγεί σε αιμόλυση (όχι όμως την μαύρη φυλή), καλείται δε το φαινόμενο </a:t>
            </a:r>
            <a:r>
              <a:rPr lang="el-GR" altLang="el-GR" b="1" dirty="0" smtClean="0"/>
              <a:t>κυάμωση</a:t>
            </a:r>
            <a:r>
              <a:rPr lang="el-GR" altLang="el-GR" dirty="0" smtClean="0"/>
              <a:t>.  Κύρια ενοχοποιούνται </a:t>
            </a:r>
            <a:r>
              <a:rPr lang="el-GR" altLang="el-GR" b="1" dirty="0" smtClean="0"/>
              <a:t>τα νωπά </a:t>
            </a:r>
            <a:r>
              <a:rPr lang="el-GR" altLang="el-GR" dirty="0" smtClean="0"/>
              <a:t>και όχι τόσο τα ξερά κουκιά.</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42781984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Έλεγχος του </a:t>
            </a:r>
            <a:r>
              <a:rPr lang="en-US" dirty="0" smtClean="0"/>
              <a:t>G6PD</a:t>
            </a:r>
            <a:endParaRPr lang="el-GR" dirty="0"/>
          </a:p>
        </p:txBody>
      </p:sp>
      <p:sp>
        <p:nvSpPr>
          <p:cNvPr id="62466" name="Rectangle 3"/>
          <p:cNvSpPr>
            <a:spLocks noGrp="1" noChangeArrowheads="1"/>
          </p:cNvSpPr>
          <p:nvPr>
            <p:ph idx="1"/>
          </p:nvPr>
        </p:nvSpPr>
        <p:spPr/>
        <p:txBody>
          <a:bodyPr/>
          <a:lstStyle/>
          <a:p>
            <a:pPr eaLnBrk="1" hangingPunct="1"/>
            <a:r>
              <a:rPr lang="el-GR" altLang="el-GR" dirty="0" smtClean="0"/>
              <a:t>Η έλλειψη του ενζύμου </a:t>
            </a:r>
            <a:r>
              <a:rPr lang="en-US" altLang="el-GR" dirty="0" smtClean="0"/>
              <a:t>G</a:t>
            </a:r>
            <a:r>
              <a:rPr lang="el-GR" altLang="el-GR" dirty="0" smtClean="0"/>
              <a:t>6</a:t>
            </a:r>
            <a:r>
              <a:rPr lang="en-US" altLang="el-GR" dirty="0" smtClean="0"/>
              <a:t>PD</a:t>
            </a:r>
            <a:r>
              <a:rPr lang="el-GR" altLang="el-GR" dirty="0" smtClean="0"/>
              <a:t> ενοχοποιείται ως η συχνότερη αιτία νεογνικού ικτέρου και ακολουθεί η ασυμβατότητα </a:t>
            </a:r>
            <a:r>
              <a:rPr lang="en-US" altLang="el-GR" dirty="0" smtClean="0"/>
              <a:t>Rh</a:t>
            </a:r>
            <a:r>
              <a:rPr lang="el-GR" altLang="el-GR" dirty="0" smtClean="0"/>
              <a:t>.</a:t>
            </a:r>
          </a:p>
          <a:p>
            <a:pPr eaLnBrk="1" hangingPunct="1"/>
            <a:r>
              <a:rPr lang="el-GR" altLang="el-GR" b="1" dirty="0" smtClean="0"/>
              <a:t>Τώρα το ένζυμο μετριέται κατά την γέννηση μαζί με τον έλεγχο υποθυρεοειδισμού και φαινυλκετονουρίας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10808344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έλλειψης </a:t>
            </a:r>
            <a:r>
              <a:rPr lang="en-US" dirty="0" smtClean="0"/>
              <a:t>G6PD</a:t>
            </a:r>
            <a:endParaRPr lang="el-GR" dirty="0"/>
          </a:p>
        </p:txBody>
      </p:sp>
      <p:sp>
        <p:nvSpPr>
          <p:cNvPr id="63490" name="Rectangle 3"/>
          <p:cNvSpPr>
            <a:spLocks noGrp="1" noChangeArrowheads="1"/>
          </p:cNvSpPr>
          <p:nvPr>
            <p:ph idx="1"/>
          </p:nvPr>
        </p:nvSpPr>
        <p:spPr/>
        <p:txBody>
          <a:bodyPr/>
          <a:lstStyle/>
          <a:p>
            <a:pPr eaLnBrk="1" hangingPunct="1"/>
            <a:r>
              <a:rPr lang="el-GR" altLang="el-GR" dirty="0" smtClean="0"/>
              <a:t>Αν δεν υπάρξει αιμολυτική κρίση από επίδραση κάποιου βλαπτικού παράγοντα, τα άτομα αυτά θεωρούνται και είναι υγιή.</a:t>
            </a:r>
          </a:p>
          <a:p>
            <a:pPr eaLnBrk="1" hangingPunct="1"/>
            <a:r>
              <a:rPr lang="el-GR" altLang="el-GR" dirty="0" smtClean="0"/>
              <a:t>Σε αιμολυτική κρίση εμφανίζεται ίκτερος, σκοτεινόχροα ούρα, κοιλιακά άλγη και οσφυαλγία.  </a:t>
            </a:r>
          </a:p>
          <a:p>
            <a:pPr eaLnBrk="1" hangingPunct="1"/>
            <a:r>
              <a:rPr lang="el-GR" altLang="el-GR" dirty="0" smtClean="0"/>
              <a:t>Αν η αιμόλυση είναι μικρού βαθμού μπορεί να περάσει απαρατήρητη.  </a:t>
            </a:r>
          </a:p>
          <a:p>
            <a:pPr eaLnBrk="1" hangingPunct="1"/>
            <a:r>
              <a:rPr lang="el-GR" altLang="el-GR" dirty="0" smtClean="0"/>
              <a:t>Αν είναι βαρεία μπορεί να υπάρξει ανουρία με οξεία νεφρική ανεπάρκεια.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26527135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Εργαστηριακά </a:t>
            </a:r>
            <a:r>
              <a:rPr lang="el-GR" dirty="0" smtClean="0"/>
              <a:t>ευρήματα και Θεραπεία</a:t>
            </a:r>
            <a:br>
              <a:rPr lang="el-GR" dirty="0" smtClean="0"/>
            </a:br>
            <a:r>
              <a:rPr lang="el-GR" sz="3000" b="0" dirty="0" smtClean="0"/>
              <a:t>(</a:t>
            </a:r>
            <a:r>
              <a:rPr lang="en-US" sz="3000" b="0" dirty="0" smtClean="0"/>
              <a:t>G6PD)</a:t>
            </a:r>
            <a:endParaRPr lang="el-GR" sz="3000" b="0" dirty="0"/>
          </a:p>
        </p:txBody>
      </p:sp>
      <p:sp>
        <p:nvSpPr>
          <p:cNvPr id="64514" name="Rectangle 3"/>
          <p:cNvSpPr>
            <a:spLocks noGrp="1" noChangeArrowheads="1"/>
          </p:cNvSpPr>
          <p:nvPr>
            <p:ph idx="1"/>
          </p:nvPr>
        </p:nvSpPr>
        <p:spPr>
          <a:xfrm>
            <a:off x="457200" y="1412776"/>
            <a:ext cx="8229600" cy="4824536"/>
          </a:xfrm>
        </p:spPr>
        <p:txBody>
          <a:bodyPr/>
          <a:lstStyle/>
          <a:p>
            <a:pPr eaLnBrk="1" hangingPunct="1"/>
            <a:r>
              <a:rPr lang="el-GR" altLang="el-GR" b="1" dirty="0" smtClean="0"/>
              <a:t>Εργαστηριακά ευρήματα</a:t>
            </a:r>
            <a:endParaRPr lang="el-GR" altLang="el-GR" dirty="0" smtClean="0"/>
          </a:p>
          <a:p>
            <a:pPr lvl="1"/>
            <a:r>
              <a:rPr lang="el-GR" altLang="el-GR" dirty="0" smtClean="0"/>
              <a:t>Σήμερα ανιχνεύεται η έλλειψη του ενζύμου στο αίμα.  </a:t>
            </a:r>
          </a:p>
          <a:p>
            <a:pPr lvl="1"/>
            <a:r>
              <a:rPr lang="el-GR" altLang="el-GR" dirty="0" smtClean="0"/>
              <a:t>Επί κρίσεων, περιμένουμε μερικές μέρες για αξιόπιστη μέτρηση</a:t>
            </a:r>
            <a:r>
              <a:rPr lang="en-US" altLang="el-GR" dirty="0" smtClean="0"/>
              <a:t>.</a:t>
            </a:r>
            <a:endParaRPr lang="el-GR" altLang="el-GR" b="1" dirty="0" smtClean="0"/>
          </a:p>
          <a:p>
            <a:pPr eaLnBrk="1" hangingPunct="1"/>
            <a:endParaRPr lang="el-GR" altLang="el-GR" b="1" dirty="0" smtClean="0"/>
          </a:p>
          <a:p>
            <a:pPr eaLnBrk="1" hangingPunct="1"/>
            <a:r>
              <a:rPr lang="el-GR" altLang="el-GR" b="1" dirty="0" smtClean="0"/>
              <a:t>Θεραπεία</a:t>
            </a:r>
            <a:endParaRPr lang="el-GR" altLang="el-GR" dirty="0" smtClean="0"/>
          </a:p>
          <a:p>
            <a:pPr lvl="1"/>
            <a:r>
              <a:rPr lang="el-GR" altLang="el-GR" dirty="0" smtClean="0"/>
              <a:t>Αποφεύγονται οι επίμαχες ουσίες</a:t>
            </a:r>
            <a:r>
              <a:rPr lang="en-US" altLang="el-GR" dirty="0" smtClean="0"/>
              <a:t>.</a:t>
            </a:r>
            <a:endParaRPr lang="el-GR" altLang="el-GR" dirty="0" smtClean="0"/>
          </a:p>
          <a:p>
            <a:pPr lvl="1"/>
            <a:r>
              <a:rPr lang="el-GR" altLang="el-GR" dirty="0" smtClean="0"/>
              <a:t>Σε κρίση υποστηρικτικά μέτρα, μπορεί δε να απαιτηθεί μετάγγιση</a:t>
            </a:r>
            <a:r>
              <a:rPr lang="en-US" altLang="el-GR" dirty="0" smtClean="0"/>
              <a:t>.</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1979111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Θαλασσαιμία (Μεσογειακή Αναιμία) </a:t>
            </a:r>
            <a:r>
              <a:rPr lang="el-GR" sz="3000" b="0" dirty="0" smtClean="0"/>
              <a:t>1/2</a:t>
            </a:r>
            <a:endParaRPr lang="el-GR" sz="3000" b="0" dirty="0"/>
          </a:p>
        </p:txBody>
      </p:sp>
      <p:sp>
        <p:nvSpPr>
          <p:cNvPr id="65538" name="Rectangle 3"/>
          <p:cNvSpPr>
            <a:spLocks noGrp="1" noChangeArrowheads="1"/>
          </p:cNvSpPr>
          <p:nvPr>
            <p:ph idx="1"/>
          </p:nvPr>
        </p:nvSpPr>
        <p:spPr/>
        <p:txBody>
          <a:bodyPr>
            <a:noAutofit/>
          </a:bodyPr>
          <a:lstStyle/>
          <a:p>
            <a:pPr eaLnBrk="1" hangingPunct="1"/>
            <a:r>
              <a:rPr lang="el-GR" altLang="el-GR" dirty="0" smtClean="0"/>
              <a:t>Η θαλασσαιμία είναι αιμολυτική αναιμία που οφείλεται σε </a:t>
            </a:r>
            <a:r>
              <a:rPr lang="el-GR" altLang="el-GR" b="1" dirty="0" smtClean="0"/>
              <a:t>ελάττωση ή απουσία σύνθεσης μιας ή περισσοτέρων αλυσίδων της αιμοσφαιρίνης.</a:t>
            </a:r>
          </a:p>
          <a:p>
            <a:pPr eaLnBrk="1" hangingPunct="1"/>
            <a:r>
              <a:rPr lang="el-GR" altLang="el-GR" dirty="0" smtClean="0"/>
              <a:t>Είναι γενετική διαταραχή.</a:t>
            </a:r>
          </a:p>
          <a:p>
            <a:pPr eaLnBrk="1" hangingPunct="1"/>
            <a:r>
              <a:rPr lang="el-GR" altLang="el-GR" dirty="0" smtClean="0"/>
              <a:t>Το ενοχοποιούμενο (α) γονίδιο (α) είναι σωματικό (α) και όχι φυλοσύνδετο (α).</a:t>
            </a:r>
          </a:p>
          <a:p>
            <a:pPr eaLnBrk="1" hangingPunct="1"/>
            <a:r>
              <a:rPr lang="el-GR" altLang="el-GR" dirty="0" smtClean="0"/>
              <a:t>Όταν η διαταραχή αφορά την μειωμένη παραγωγή των β αλυσίδων προκύπτει </a:t>
            </a:r>
            <a:r>
              <a:rPr lang="el-GR" altLang="el-GR" b="1" dirty="0" smtClean="0"/>
              <a:t>η β-θαλασσαιμία </a:t>
            </a:r>
            <a:r>
              <a:rPr lang="el-GR" altLang="el-GR" dirty="0" smtClean="0"/>
              <a:t>και όταν αφορά εκείνη των α αλυσίδων τότε προκύπτει </a:t>
            </a:r>
            <a:r>
              <a:rPr lang="el-GR" altLang="el-GR" b="1" dirty="0" smtClean="0"/>
              <a:t>η α-θαλασσαιμία .</a:t>
            </a:r>
          </a:p>
          <a:p>
            <a:pPr eaLnBrk="1" hangingPunct="1"/>
            <a:r>
              <a:rPr lang="el-GR" altLang="el-GR" dirty="0" smtClean="0"/>
              <a:t>Πρώτη περιγραφή έγινε από τον </a:t>
            </a:r>
            <a:r>
              <a:rPr lang="en-US" altLang="el-GR" dirty="0" smtClean="0"/>
              <a:t>Cooley </a:t>
            </a:r>
            <a:r>
              <a:rPr lang="el-GR" altLang="el-GR" dirty="0" smtClean="0"/>
              <a:t>το 1925 σε Έλληνες και Ιταλούς μετανάστες της Αμερικής (ιστορία).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38476871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Θαλασσαιμία (Μεσογειακή Αναιμία) </a:t>
            </a:r>
            <a:r>
              <a:rPr lang="el-GR" sz="3000" b="0" dirty="0" smtClean="0"/>
              <a:t>2/2</a:t>
            </a:r>
            <a:endParaRPr lang="el-GR" dirty="0"/>
          </a:p>
        </p:txBody>
      </p:sp>
      <p:sp>
        <p:nvSpPr>
          <p:cNvPr id="66562" name="Rectangle 3"/>
          <p:cNvSpPr>
            <a:spLocks noGrp="1" noChangeArrowheads="1"/>
          </p:cNvSpPr>
          <p:nvPr>
            <p:ph idx="1"/>
          </p:nvPr>
        </p:nvSpPr>
        <p:spPr/>
        <p:txBody>
          <a:bodyPr/>
          <a:lstStyle/>
          <a:p>
            <a:pPr eaLnBrk="1" hangingPunct="1"/>
            <a:r>
              <a:rPr lang="el-GR" altLang="el-GR" dirty="0" smtClean="0"/>
              <a:t>Η νόσος «θαλασσαιμία» </a:t>
            </a:r>
            <a:r>
              <a:rPr lang="el-GR" altLang="el-GR" b="1" dirty="0" smtClean="0"/>
              <a:t>έχει ετερογένεια</a:t>
            </a:r>
            <a:r>
              <a:rPr lang="el-GR" altLang="el-GR" dirty="0" smtClean="0"/>
              <a:t>, αφ’ ενός όσον αφορά ποια αλυσίδα της αιμοσφαιρίνης παραβλάπτεται, αφ’ ετέρου, όσον αφορά την ποιοτική ανεπάρκεια του αντιστοίχου </a:t>
            </a:r>
            <a:r>
              <a:rPr lang="en-US" altLang="el-GR" dirty="0" smtClean="0"/>
              <a:t>RNA </a:t>
            </a:r>
            <a:r>
              <a:rPr lang="el-GR" altLang="el-GR" dirty="0" smtClean="0"/>
              <a:t>(διεισδυτικότητα του γονιδίου).</a:t>
            </a:r>
          </a:p>
          <a:p>
            <a:pPr eaLnBrk="1" hangingPunct="1"/>
            <a:r>
              <a:rPr lang="el-GR" altLang="el-GR" dirty="0" smtClean="0"/>
              <a:t>Γενικά κοινά χαρακτηριστικά των θαλασσαιμιών είναι η </a:t>
            </a:r>
            <a:r>
              <a:rPr lang="el-GR" altLang="el-GR" b="1" dirty="0" smtClean="0"/>
              <a:t>ενδομυελική καταστροφή των πρόδρομων ερυθρών, η υποχρωμία και η αιμόλυση στην περιφέρεια.</a:t>
            </a:r>
          </a:p>
          <a:p>
            <a:pPr eaLnBrk="1" hangingPunct="1"/>
            <a:r>
              <a:rPr lang="el-GR" altLang="el-GR" dirty="0" smtClean="0"/>
              <a:t>Χαρακτηρίζονται επίσης από </a:t>
            </a:r>
            <a:r>
              <a:rPr lang="el-GR" altLang="el-GR" b="1" dirty="0" smtClean="0"/>
              <a:t>υπερσπληνισμό και σπληνομεγαλία.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3817078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Β-θαλασσαιμία (β-μεσογειακή αναιμία)</a:t>
            </a:r>
            <a:r>
              <a:rPr lang="en-US" dirty="0" smtClean="0"/>
              <a:t> </a:t>
            </a:r>
            <a:r>
              <a:rPr lang="en-US" sz="3000" b="0" dirty="0" smtClean="0"/>
              <a:t>1/3</a:t>
            </a:r>
            <a:endParaRPr lang="el-GR" sz="3000" b="0" dirty="0"/>
          </a:p>
        </p:txBody>
      </p:sp>
      <p:sp>
        <p:nvSpPr>
          <p:cNvPr id="69634" name="Rectangle 3"/>
          <p:cNvSpPr>
            <a:spLocks noGrp="1" noChangeArrowheads="1"/>
          </p:cNvSpPr>
          <p:nvPr>
            <p:ph idx="1"/>
          </p:nvPr>
        </p:nvSpPr>
        <p:spPr/>
        <p:txBody>
          <a:bodyPr/>
          <a:lstStyle/>
          <a:p>
            <a:pPr eaLnBrk="1" hangingPunct="1">
              <a:lnSpc>
                <a:spcPct val="110000"/>
              </a:lnSpc>
            </a:pPr>
            <a:r>
              <a:rPr lang="el-GR" altLang="el-GR" dirty="0" smtClean="0"/>
              <a:t>Διακρίνουμε:</a:t>
            </a:r>
            <a:endParaRPr lang="el-GR" altLang="el-GR" u="sng" dirty="0" smtClean="0"/>
          </a:p>
          <a:p>
            <a:pPr lvl="1">
              <a:lnSpc>
                <a:spcPct val="110000"/>
              </a:lnSpc>
            </a:pPr>
            <a:r>
              <a:rPr lang="el-GR" altLang="el-GR" dirty="0" smtClean="0"/>
              <a:t>ομόζυγη ή μείζονα θαλασσαιμία ή νόσο του </a:t>
            </a:r>
            <a:r>
              <a:rPr lang="en-US" altLang="el-GR" dirty="0" smtClean="0"/>
              <a:t>Cooley</a:t>
            </a:r>
            <a:r>
              <a:rPr lang="el-GR" altLang="el-GR" dirty="0" smtClean="0"/>
              <a:t>,</a:t>
            </a:r>
          </a:p>
          <a:p>
            <a:pPr lvl="1">
              <a:lnSpc>
                <a:spcPct val="110000"/>
              </a:lnSpc>
            </a:pPr>
            <a:r>
              <a:rPr lang="el-GR" altLang="el-GR" dirty="0" smtClean="0"/>
              <a:t>ενδιάμεσο τύπο θαλασσαιμίας και </a:t>
            </a:r>
          </a:p>
          <a:p>
            <a:pPr lvl="1">
              <a:lnSpc>
                <a:spcPct val="110000"/>
              </a:lnSpc>
            </a:pPr>
            <a:r>
              <a:rPr lang="el-GR" altLang="el-GR" dirty="0" smtClean="0"/>
              <a:t>ετερόζυγη ή ελάσσονα β-θαλασσαιμία (το γνωστό καλούμενο στίγμα θαλασσαιμίας).</a:t>
            </a:r>
          </a:p>
          <a:p>
            <a:pPr eaLnBrk="1" hangingPunct="1">
              <a:lnSpc>
                <a:spcPct val="110000"/>
              </a:lnSpc>
            </a:pPr>
            <a:r>
              <a:rPr lang="el-GR" altLang="el-GR" dirty="0" smtClean="0"/>
              <a:t>Στην ομόζυγη μορφή, κληρονομείται το γονίδιο (α) και από τους δύο γονείς, και η προκύπτουσα βαριά αναιμία είναι εμφανής στον 3-6 μήνα της ζωής.</a:t>
            </a:r>
          </a:p>
          <a:p>
            <a:pPr eaLnBrk="1" hangingPunct="1">
              <a:lnSpc>
                <a:spcPct val="110000"/>
              </a:lnSpc>
            </a:pPr>
            <a:r>
              <a:rPr lang="el-GR" altLang="el-GR" dirty="0" smtClean="0"/>
              <a:t>Έτσι μπορεί σήμερα να διαγνωσθεί με αμνιοπαρακέντηση (12-20η εβδομάδα).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28929443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Β-θαλασσαιμία (β-μεσογειακή αναιμία)</a:t>
            </a:r>
            <a:r>
              <a:rPr lang="en-US" dirty="0"/>
              <a:t> </a:t>
            </a:r>
            <a:r>
              <a:rPr lang="en-US" sz="3000" b="0" dirty="0" smtClean="0"/>
              <a:t>2/3</a:t>
            </a:r>
            <a:endParaRPr lang="el-GR" dirty="0"/>
          </a:p>
        </p:txBody>
      </p:sp>
      <p:sp>
        <p:nvSpPr>
          <p:cNvPr id="70658" name="Rectangle 3"/>
          <p:cNvSpPr>
            <a:spLocks noGrp="1" noChangeArrowheads="1"/>
          </p:cNvSpPr>
          <p:nvPr>
            <p:ph idx="1"/>
          </p:nvPr>
        </p:nvSpPr>
        <p:spPr/>
        <p:txBody>
          <a:bodyPr>
            <a:noAutofit/>
          </a:bodyPr>
          <a:lstStyle/>
          <a:p>
            <a:pPr eaLnBrk="1" hangingPunct="1"/>
            <a:r>
              <a:rPr lang="el-GR" altLang="el-GR" b="1" dirty="0" smtClean="0"/>
              <a:t>Στην γέννηση</a:t>
            </a:r>
            <a:r>
              <a:rPr lang="el-GR" altLang="el-GR" dirty="0" smtClean="0"/>
              <a:t>, το βρέφος εμφανίζει ελλειμματική ανάπτυξη, με έντονη ωχρότητα, διόγκωση της κοιλιάς λόγω της ηπατοσπληνομεγαλίας που υπάρχει, και αργότερα παρουσιάζει μογγολοειδές πρόσωπο, με παραμόρφωση της κεφαλής.</a:t>
            </a:r>
          </a:p>
          <a:p>
            <a:pPr eaLnBrk="1" hangingPunct="1"/>
            <a:r>
              <a:rPr lang="el-GR" altLang="el-GR" dirty="0" smtClean="0"/>
              <a:t>Υπάρχει </a:t>
            </a:r>
            <a:r>
              <a:rPr lang="el-GR" altLang="el-GR" b="1" dirty="0" smtClean="0"/>
              <a:t>συνεχής ελλειμματική ανάπτυξη </a:t>
            </a:r>
            <a:r>
              <a:rPr lang="el-GR" altLang="el-GR" dirty="0" smtClean="0"/>
              <a:t>και προδιάθεση σε λοιμώξεις, </a:t>
            </a:r>
            <a:r>
              <a:rPr lang="el-GR" altLang="el-GR" b="1" dirty="0" smtClean="0"/>
              <a:t>τα δε άτομα χρειάζονται μεταγγίσεις αίματος για να επιβιώσουν.</a:t>
            </a:r>
          </a:p>
          <a:p>
            <a:pPr eaLnBrk="1" hangingPunct="1"/>
            <a:r>
              <a:rPr lang="el-GR" altLang="el-GR" dirty="0" smtClean="0"/>
              <a:t>Λόγω των συχνών μεταγγίσεων, εναποτίθεται σίδηρος σε διάφορα όργανα </a:t>
            </a:r>
            <a:r>
              <a:rPr lang="el-GR" altLang="el-GR" b="1" dirty="0" smtClean="0"/>
              <a:t>(αιμοσιδήρωση).  </a:t>
            </a:r>
          </a:p>
          <a:p>
            <a:pPr eaLnBrk="1" hangingPunct="1"/>
            <a:r>
              <a:rPr lang="el-GR" altLang="el-GR" dirty="0" smtClean="0"/>
              <a:t>Παραδείγματα αποτελούν η υπόφυση με περαιτέρω διαταραχή ανάπτυξης, οι γονάδες (δυσλειτουργία), το μυοκάρδιο με αποτέλεσμα καρδιακή ανεπάρκεια κ.α.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6530633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Β-θαλασσαιμία (β-μεσογειακή αναιμία)</a:t>
            </a:r>
            <a:r>
              <a:rPr lang="en-US" dirty="0"/>
              <a:t> </a:t>
            </a:r>
            <a:r>
              <a:rPr lang="en-US" sz="3000" b="0" dirty="0" smtClean="0"/>
              <a:t>3/3</a:t>
            </a:r>
            <a:endParaRPr lang="el-GR" dirty="0"/>
          </a:p>
        </p:txBody>
      </p:sp>
      <p:sp>
        <p:nvSpPr>
          <p:cNvPr id="71682" name="Rectangle 3"/>
          <p:cNvSpPr>
            <a:spLocks noGrp="1" noChangeArrowheads="1"/>
          </p:cNvSpPr>
          <p:nvPr>
            <p:ph idx="1"/>
          </p:nvPr>
        </p:nvSpPr>
        <p:spPr/>
        <p:txBody>
          <a:bodyPr/>
          <a:lstStyle/>
          <a:p>
            <a:pPr eaLnBrk="1" hangingPunct="1"/>
            <a:r>
              <a:rPr lang="el-GR" altLang="el-GR" dirty="0" smtClean="0"/>
              <a:t>Η χρήση της </a:t>
            </a:r>
            <a:r>
              <a:rPr lang="el-GR" altLang="el-GR" b="1" dirty="0" smtClean="0"/>
              <a:t>δεσφεριοξαμίνης </a:t>
            </a:r>
            <a:r>
              <a:rPr lang="el-GR" altLang="el-GR" dirty="0" smtClean="0"/>
              <a:t>που δεσμεύει τον σίδηρο και τον απομακρύνει με τα ούρα έχει βελτιώσει πολύ την αιμοσιδήρωση και την πρόγνωσή της. </a:t>
            </a:r>
          </a:p>
          <a:p>
            <a:pPr eaLnBrk="1" hangingPunct="1"/>
            <a:r>
              <a:rPr lang="el-GR" altLang="el-GR" dirty="0" smtClean="0"/>
              <a:t>Με τις συχνές </a:t>
            </a:r>
            <a:r>
              <a:rPr lang="el-GR" altLang="el-GR" b="1" dirty="0" smtClean="0"/>
              <a:t>μεταγγίσεις και την χρήση της δεσφεριοξαμίνης, η πρόγνωση της νόσου έχει πολύ βελτιωθεί.  </a:t>
            </a:r>
          </a:p>
          <a:p>
            <a:pPr eaLnBrk="1" hangingPunct="1"/>
            <a:r>
              <a:rPr lang="el-GR" altLang="el-GR" dirty="0" smtClean="0"/>
              <a:t>Μπορεί να χρειαστεί σπληνεκτομή και χορήγηση φυλικού οξέος.  </a:t>
            </a:r>
          </a:p>
          <a:p>
            <a:pPr eaLnBrk="1" hangingPunct="1"/>
            <a:r>
              <a:rPr lang="el-GR" altLang="el-GR" dirty="0" smtClean="0"/>
              <a:t>Η πρόοδοι στην μεταμόσχευση του μυελού υπόσχονται πολλά.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2912430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αναιμιών </a:t>
            </a:r>
            <a:r>
              <a:rPr lang="el-GR" sz="3000" b="0" dirty="0"/>
              <a:t>3</a:t>
            </a:r>
            <a:r>
              <a:rPr lang="el-GR" sz="3000" b="0" dirty="0" smtClean="0"/>
              <a:t>/3</a:t>
            </a:r>
            <a:endParaRPr lang="el-GR" dirty="0"/>
          </a:p>
        </p:txBody>
      </p:sp>
      <p:sp>
        <p:nvSpPr>
          <p:cNvPr id="6146" name="Rectangle 3"/>
          <p:cNvSpPr>
            <a:spLocks noGrp="1" noChangeArrowheads="1"/>
          </p:cNvSpPr>
          <p:nvPr>
            <p:ph idx="1"/>
          </p:nvPr>
        </p:nvSpPr>
        <p:spPr/>
        <p:txBody>
          <a:bodyPr/>
          <a:lstStyle/>
          <a:p>
            <a:pPr marL="514350" indent="-514350" eaLnBrk="1" hangingPunct="1">
              <a:buFont typeface="+mj-lt"/>
              <a:buAutoNum type="romanUcPeriod" startAt="2"/>
            </a:pPr>
            <a:r>
              <a:rPr lang="el-GR" altLang="el-GR" b="1" dirty="0" smtClean="0"/>
              <a:t>Με βάση</a:t>
            </a:r>
            <a:r>
              <a:rPr lang="el-GR" altLang="el-GR" dirty="0" smtClean="0"/>
              <a:t> τις τιμές του </a:t>
            </a:r>
            <a:r>
              <a:rPr lang="en-US" altLang="el-GR" b="1" dirty="0" smtClean="0"/>
              <a:t>MCV</a:t>
            </a:r>
            <a:r>
              <a:rPr lang="el-GR" altLang="el-GR" b="1" dirty="0" smtClean="0"/>
              <a:t> (</a:t>
            </a:r>
            <a:r>
              <a:rPr lang="en-US" altLang="el-GR" b="1" dirty="0" smtClean="0"/>
              <a:t>mean corpuscular volume</a:t>
            </a:r>
            <a:r>
              <a:rPr lang="el-GR" altLang="el-GR" b="1" dirty="0" smtClean="0"/>
              <a:t>)</a:t>
            </a:r>
            <a:r>
              <a:rPr lang="el-GR" altLang="el-GR" dirty="0" smtClean="0"/>
              <a:t>, οι αναιμίες ταξινομούνται σε:</a:t>
            </a:r>
            <a:endParaRPr lang="el-GR" altLang="el-GR" b="1" dirty="0" smtClean="0"/>
          </a:p>
          <a:p>
            <a:pPr marL="457200" indent="-457200" eaLnBrk="1" hangingPunct="1">
              <a:buFont typeface="+mj-lt"/>
              <a:buAutoNum type="arabicPeriod"/>
            </a:pPr>
            <a:r>
              <a:rPr lang="el-GR" altLang="el-GR" b="1" dirty="0" smtClean="0"/>
              <a:t>Μικροκυτταρικές</a:t>
            </a:r>
            <a:r>
              <a:rPr lang="el-GR" altLang="el-GR" dirty="0" smtClean="0"/>
              <a:t> (πχ σιδηροπενικές, χρονίων νόσων, θαλασσαιμίες κ.α.).</a:t>
            </a:r>
            <a:endParaRPr lang="el-GR" altLang="el-GR" b="1" dirty="0" smtClean="0"/>
          </a:p>
          <a:p>
            <a:pPr marL="457200" indent="-457200" eaLnBrk="1" hangingPunct="1">
              <a:buFont typeface="+mj-lt"/>
              <a:buAutoNum type="arabicPeriod"/>
            </a:pPr>
            <a:r>
              <a:rPr lang="el-GR" altLang="el-GR" b="1" dirty="0" smtClean="0"/>
              <a:t>Μακροκυτταρικές</a:t>
            </a:r>
            <a:r>
              <a:rPr lang="el-GR" altLang="el-GR" dirty="0" smtClean="0"/>
              <a:t> (πχ μεγαλοβλαστικές (έλλειψη Β12 ή φυλικού), και μη μεγαλοβλαστικές (μυελοδυσπλασίες, ηπατοπάθειες, κ.α.).</a:t>
            </a:r>
            <a:endParaRPr lang="el-GR" altLang="el-GR" b="1" dirty="0" smtClean="0"/>
          </a:p>
          <a:p>
            <a:pPr marL="457200" indent="-457200" eaLnBrk="1" hangingPunct="1">
              <a:buFont typeface="+mj-lt"/>
              <a:buAutoNum type="arabicPeriod"/>
            </a:pPr>
            <a:r>
              <a:rPr lang="el-GR" altLang="el-GR" b="1" dirty="0" smtClean="0"/>
              <a:t>Νορμοκυτταρικές</a:t>
            </a:r>
            <a:r>
              <a:rPr lang="el-GR" altLang="el-GR" dirty="0" smtClean="0"/>
              <a:t> (όπου τα αίτια είναι ποικίλα).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6920359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dirty="0"/>
              <a:t>Εργαστηριακά ευρήματα επί </a:t>
            </a:r>
            <a:r>
              <a:rPr lang="el-GR" dirty="0" smtClean="0"/>
              <a:t>θαλασσαιμίας</a:t>
            </a:r>
            <a:r>
              <a:rPr lang="en-US" dirty="0" smtClean="0"/>
              <a:t> </a:t>
            </a:r>
            <a:r>
              <a:rPr lang="en-US" sz="3000" b="0" dirty="0" smtClean="0"/>
              <a:t>1/2</a:t>
            </a:r>
            <a:endParaRPr lang="el-GR" sz="3000" b="0" dirty="0"/>
          </a:p>
        </p:txBody>
      </p:sp>
      <p:sp>
        <p:nvSpPr>
          <p:cNvPr id="72706" name="Rectangle 3"/>
          <p:cNvSpPr>
            <a:spLocks noGrp="1" noChangeArrowheads="1"/>
          </p:cNvSpPr>
          <p:nvPr>
            <p:ph idx="1"/>
          </p:nvPr>
        </p:nvSpPr>
        <p:spPr>
          <a:xfrm>
            <a:off x="457200" y="1196752"/>
            <a:ext cx="8291264" cy="5040560"/>
          </a:xfrm>
        </p:spPr>
        <p:txBody>
          <a:bodyPr>
            <a:noAutofit/>
          </a:bodyPr>
          <a:lstStyle/>
          <a:p>
            <a:pPr eaLnBrk="1" hangingPunct="1">
              <a:lnSpc>
                <a:spcPct val="110000"/>
              </a:lnSpc>
            </a:pPr>
            <a:r>
              <a:rPr lang="el-GR" altLang="el-GR" dirty="0" smtClean="0"/>
              <a:t>Χωρίς αγωγή (μεταγγίσεις), η </a:t>
            </a:r>
            <a:r>
              <a:rPr lang="en-US" altLang="el-GR" dirty="0" smtClean="0"/>
              <a:t>Hb </a:t>
            </a:r>
            <a:r>
              <a:rPr lang="el-GR" altLang="el-GR" dirty="0" smtClean="0"/>
              <a:t>είναι πολύ χαμηλή στα 2-4 </a:t>
            </a:r>
            <a:r>
              <a:rPr lang="en-US" altLang="el-GR" dirty="0" smtClean="0"/>
              <a:t>gr</a:t>
            </a:r>
            <a:r>
              <a:rPr lang="el-GR" altLang="el-GR" dirty="0" smtClean="0"/>
              <a:t>/</a:t>
            </a:r>
            <a:r>
              <a:rPr lang="en-US" altLang="el-GR" dirty="0" smtClean="0"/>
              <a:t>dl.</a:t>
            </a:r>
            <a:endParaRPr lang="el-GR" altLang="el-GR" dirty="0" smtClean="0"/>
          </a:p>
          <a:p>
            <a:pPr eaLnBrk="1" hangingPunct="1">
              <a:lnSpc>
                <a:spcPct val="110000"/>
              </a:lnSpc>
            </a:pPr>
            <a:r>
              <a:rPr lang="el-GR" altLang="el-GR" dirty="0" smtClean="0"/>
              <a:t>Ο αιματοκρίτης είναι επίσης πολύ χαμηλός.</a:t>
            </a:r>
          </a:p>
          <a:p>
            <a:pPr eaLnBrk="1" hangingPunct="1">
              <a:lnSpc>
                <a:spcPct val="110000"/>
              </a:lnSpc>
            </a:pPr>
            <a:r>
              <a:rPr lang="el-GR" altLang="el-GR" dirty="0" smtClean="0"/>
              <a:t>Η αιμοσφαιρίνη </a:t>
            </a:r>
            <a:r>
              <a:rPr lang="en-US" altLang="el-GR" dirty="0" smtClean="0"/>
              <a:t>F </a:t>
            </a:r>
            <a:r>
              <a:rPr lang="el-GR" altLang="el-GR" dirty="0" smtClean="0"/>
              <a:t>(εμβρυική αιμοσφαιρίνη) (α2γ2) ανιχνεύεται σε υψηλά ποσοστά (40-95%)</a:t>
            </a:r>
            <a:r>
              <a:rPr lang="en-US" altLang="el-GR" dirty="0" smtClean="0"/>
              <a:t>.</a:t>
            </a:r>
            <a:endParaRPr lang="el-GR" altLang="el-GR" dirty="0" smtClean="0"/>
          </a:p>
          <a:p>
            <a:pPr eaLnBrk="1" hangingPunct="1">
              <a:lnSpc>
                <a:spcPct val="110000"/>
              </a:lnSpc>
            </a:pPr>
            <a:r>
              <a:rPr lang="el-GR" altLang="el-GR" dirty="0" smtClean="0"/>
              <a:t>Υπάρχει ποικίλη αύξηση της αιμοσφαιρίνης Α2 (α2δ2), συνήθως &gt; 3%.</a:t>
            </a:r>
          </a:p>
          <a:p>
            <a:pPr eaLnBrk="1" hangingPunct="1">
              <a:lnSpc>
                <a:spcPct val="110000"/>
              </a:lnSpc>
            </a:pPr>
            <a:r>
              <a:rPr lang="el-GR" altLang="el-GR" dirty="0" smtClean="0"/>
              <a:t>Τα ερυθρά δείχνουν υποχρωμία, ανισοκυττάρωση, ποικιλοκυττάρωση, στοχοκυττάρωση, βασεόφιλη στίξη, και αρκετούς ερυθροβλάστες στο περιφερικό αίμα.</a:t>
            </a:r>
          </a:p>
          <a:p>
            <a:pPr eaLnBrk="1" hangingPunct="1">
              <a:lnSpc>
                <a:spcPct val="110000"/>
              </a:lnSpc>
            </a:pPr>
            <a:r>
              <a:rPr lang="el-GR" altLang="el-GR" dirty="0" smtClean="0"/>
              <a:t>Τα λευκά είναι αυξημένα στον αριθμό</a:t>
            </a:r>
            <a:r>
              <a:rPr lang="en-US" altLang="el-GR" dirty="0" smtClean="0"/>
              <a:t>.</a:t>
            </a:r>
            <a:endParaRPr lang="el-GR" altLang="el-GR" dirty="0" smtClean="0"/>
          </a:p>
          <a:p>
            <a:pPr eaLnBrk="1" hangingPunct="1">
              <a:lnSpc>
                <a:spcPct val="110000"/>
              </a:lnSpc>
            </a:pPr>
            <a:r>
              <a:rPr lang="el-GR" altLang="el-GR" dirty="0" smtClean="0"/>
              <a:t>Τα αιμοπετάλια είναι φυσιολογικά στον αριθμό</a:t>
            </a:r>
            <a:r>
              <a:rPr lang="en-US" altLang="el-GR" dirty="0" smtClean="0"/>
              <a:t>.</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16590978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dirty="0"/>
              <a:t>Εργαστηριακά ευρήματα επί </a:t>
            </a:r>
            <a:r>
              <a:rPr lang="el-GR" dirty="0" smtClean="0"/>
              <a:t>θαλασσαιμίας</a:t>
            </a:r>
            <a:r>
              <a:rPr lang="en-US" dirty="0" smtClean="0"/>
              <a:t> </a:t>
            </a:r>
            <a:r>
              <a:rPr lang="en-US" sz="3000" b="0" dirty="0"/>
              <a:t>2</a:t>
            </a:r>
            <a:r>
              <a:rPr lang="en-US" sz="3000" b="0" dirty="0" smtClean="0"/>
              <a:t>/2</a:t>
            </a:r>
            <a:endParaRPr lang="el-GR" sz="3000" b="0" dirty="0"/>
          </a:p>
        </p:txBody>
      </p:sp>
      <p:sp>
        <p:nvSpPr>
          <p:cNvPr id="72706" name="Rectangle 3"/>
          <p:cNvSpPr>
            <a:spLocks noGrp="1" noChangeArrowheads="1"/>
          </p:cNvSpPr>
          <p:nvPr>
            <p:ph idx="1"/>
          </p:nvPr>
        </p:nvSpPr>
        <p:spPr>
          <a:xfrm>
            <a:off x="457200" y="1196752"/>
            <a:ext cx="8291264" cy="5040560"/>
          </a:xfrm>
        </p:spPr>
        <p:txBody>
          <a:bodyPr>
            <a:noAutofit/>
          </a:bodyPr>
          <a:lstStyle/>
          <a:p>
            <a:pPr eaLnBrk="1" hangingPunct="1">
              <a:lnSpc>
                <a:spcPct val="110000"/>
              </a:lnSpc>
            </a:pPr>
            <a:r>
              <a:rPr lang="el-GR" altLang="el-GR" dirty="0" smtClean="0"/>
              <a:t>Παρά την υποχρωμία των ερυθρών, ο σίδηρος είναι φυσιολογικός, διότι σε αυτήν την αναιμία ο σίδηρος δεν χρησιμοποιείται.  Καλούνται δε τέτοιες αναιμίες και σιδηροαχρηστικές.</a:t>
            </a:r>
          </a:p>
          <a:p>
            <a:pPr eaLnBrk="1" hangingPunct="1">
              <a:lnSpc>
                <a:spcPct val="110000"/>
              </a:lnSpc>
            </a:pPr>
            <a:r>
              <a:rPr lang="el-GR" altLang="el-GR" dirty="0" smtClean="0"/>
              <a:t>Ο μυελός φαίνεται υπερπλαστικός και η υπερπλασία αφορά την ερυθρά σειρά (προσπάθεια του οργανισμού για παραγωγή ερυθρών).</a:t>
            </a:r>
          </a:p>
          <a:p>
            <a:pPr eaLnBrk="1" hangingPunct="1">
              <a:lnSpc>
                <a:spcPct val="110000"/>
              </a:lnSpc>
            </a:pPr>
            <a:r>
              <a:rPr lang="el-GR" altLang="el-GR" dirty="0" smtClean="0"/>
              <a:t>Παράλληλα οι αποθήκες σιδήρου του μυελού είναι γεμάτες.  Σε αυτό συνεπικουρούν και οι μεταγγίσεις που φορτίζουν με σίδηρο τον οργανισμό.</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32720717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Ετερόζυγη </a:t>
            </a:r>
            <a:r>
              <a:rPr lang="el-GR" dirty="0"/>
              <a:t>μορφή της </a:t>
            </a:r>
            <a:r>
              <a:rPr lang="el-GR" dirty="0" smtClean="0"/>
              <a:t>θαλασσαιμίας</a:t>
            </a:r>
            <a:r>
              <a:rPr lang="en-US" dirty="0" smtClean="0"/>
              <a:t> (</a:t>
            </a:r>
            <a:r>
              <a:rPr lang="el-GR" dirty="0" smtClean="0"/>
              <a:t>Στίγμα)</a:t>
            </a:r>
            <a:endParaRPr lang="el-GR" dirty="0"/>
          </a:p>
        </p:txBody>
      </p:sp>
      <p:sp>
        <p:nvSpPr>
          <p:cNvPr id="73730" name="Rectangle 3"/>
          <p:cNvSpPr>
            <a:spLocks noGrp="1" noChangeArrowheads="1"/>
          </p:cNvSpPr>
          <p:nvPr>
            <p:ph idx="1"/>
          </p:nvPr>
        </p:nvSpPr>
        <p:spPr/>
        <p:txBody>
          <a:bodyPr/>
          <a:lstStyle/>
          <a:p>
            <a:pPr eaLnBrk="1" hangingPunct="1"/>
            <a:r>
              <a:rPr lang="el-GR" altLang="el-GR" dirty="0" smtClean="0"/>
              <a:t>Κληρονομείται το φερόμενο γονίδιο από τον ένα γονέα και τα άτομα είναι υγιή, με ενδεχόμενο να εμφανίσουν μικρού βαθμού αναιμία σε περιόδους αυξημένων αναγκών, που μπορεί να συγχυστεί με την σιδηροπενική αναιμία κυρίως λόγω της υποχρωμίας των ερυθρών.</a:t>
            </a:r>
          </a:p>
          <a:p>
            <a:pPr eaLnBrk="1" hangingPunct="1"/>
            <a:r>
              <a:rPr lang="el-GR" altLang="el-GR" b="1" dirty="0" smtClean="0"/>
              <a:t>Αν συνυπάρχει σιδηροπενική αναιμία λόγω παρεμπόδισης της παραγωγής Α2 αιμοσφαιρίνης, συχνά η ύπαρξη στίγματος υποκρύπτεται.</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39016289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Εργαστηριακά ευρήματα στο </a:t>
            </a:r>
            <a:r>
              <a:rPr lang="el-GR" dirty="0"/>
              <a:t>στίγμα της β-θαλασσαιμίας </a:t>
            </a:r>
            <a:r>
              <a:rPr lang="el-GR" sz="3000" b="0" dirty="0" smtClean="0"/>
              <a:t>1/2</a:t>
            </a:r>
            <a:endParaRPr lang="el-GR" sz="3000" b="0" dirty="0"/>
          </a:p>
        </p:txBody>
      </p:sp>
      <p:sp>
        <p:nvSpPr>
          <p:cNvPr id="74754" name="Rectangle 3"/>
          <p:cNvSpPr>
            <a:spLocks noGrp="1" noChangeArrowheads="1"/>
          </p:cNvSpPr>
          <p:nvPr>
            <p:ph idx="1"/>
          </p:nvPr>
        </p:nvSpPr>
        <p:spPr>
          <a:xfrm>
            <a:off x="467544" y="1484784"/>
            <a:ext cx="8229600" cy="5040560"/>
          </a:xfrm>
        </p:spPr>
        <p:txBody>
          <a:bodyPr>
            <a:noAutofit/>
          </a:bodyPr>
          <a:lstStyle/>
          <a:p>
            <a:pPr eaLnBrk="1" hangingPunct="1"/>
            <a:r>
              <a:rPr lang="en-US" altLang="el-GR" dirty="0" smtClean="0"/>
              <a:t>Hb</a:t>
            </a:r>
            <a:r>
              <a:rPr lang="el-GR" altLang="el-GR" dirty="0" smtClean="0"/>
              <a:t> σε φυσιολογικές τιμές ή κυμαινόμενες μεταξύ 9-11</a:t>
            </a:r>
            <a:r>
              <a:rPr lang="en-US" altLang="el-GR" dirty="0" smtClean="0"/>
              <a:t>g</a:t>
            </a:r>
            <a:r>
              <a:rPr lang="el-GR" altLang="el-GR" dirty="0" smtClean="0"/>
              <a:t>/</a:t>
            </a:r>
            <a:r>
              <a:rPr lang="en-US" altLang="el-GR" dirty="0" smtClean="0"/>
              <a:t>dl</a:t>
            </a:r>
            <a:r>
              <a:rPr lang="el-GR" altLang="el-GR" dirty="0" smtClean="0"/>
              <a:t>.</a:t>
            </a:r>
          </a:p>
          <a:p>
            <a:pPr eaLnBrk="1" hangingPunct="1"/>
            <a:r>
              <a:rPr lang="el-GR" altLang="el-GR" dirty="0" smtClean="0"/>
              <a:t>Διάφορες μορφολογικές αλλοιώσεις των ερυθρών όπως υποχρωμία, μικροκυττάρωση, σχιστοκυττάρωση, στοχοκυττάρωση, ποικιλοκυττάρωση και βασεόφιλη στίξη που μας καθοδηγούν.</a:t>
            </a:r>
          </a:p>
          <a:p>
            <a:pPr eaLnBrk="1" hangingPunct="1"/>
            <a:r>
              <a:rPr lang="el-GR" altLang="el-GR" dirty="0" smtClean="0"/>
              <a:t>Σε σχέση με την τιμή της αιμοσφαιρίνης, ο αριθμός των ερυθρών είναι δυσανάλογα αυξημένος (</a:t>
            </a:r>
            <a:r>
              <a:rPr lang="en-US" altLang="el-GR" dirty="0" smtClean="0"/>
              <a:t>MCH </a:t>
            </a:r>
            <a:r>
              <a:rPr lang="el-GR" altLang="el-GR" dirty="0" smtClean="0"/>
              <a:t>κυμαίνεται στο 18-24 </a:t>
            </a:r>
            <a:r>
              <a:rPr lang="en-US" altLang="el-GR" dirty="0" smtClean="0"/>
              <a:t>pg</a:t>
            </a:r>
            <a:r>
              <a:rPr lang="el-GR" altLang="el-GR" dirty="0" smtClean="0"/>
              <a:t>, ενώ φυσιολογικά είναι 29 </a:t>
            </a:r>
            <a:r>
              <a:rPr lang="en-US" altLang="el-GR" dirty="0" smtClean="0"/>
              <a:t>pg</a:t>
            </a:r>
            <a:r>
              <a:rPr lang="el-GR" altLang="el-GR" dirty="0" smtClean="0"/>
              <a:t>.</a:t>
            </a:r>
          </a:p>
          <a:p>
            <a:pPr eaLnBrk="1" hangingPunct="1"/>
            <a:r>
              <a:rPr lang="el-GR" altLang="el-GR" dirty="0" smtClean="0"/>
              <a:t>Η αιμοσφαιρίνη Α2 είναι αυξημένη &gt; 3%, συνήθως κυμαίνεται στο 3.5-6.5%.</a:t>
            </a:r>
          </a:p>
          <a:p>
            <a:pPr eaLnBrk="1" hangingPunct="1"/>
            <a:r>
              <a:rPr lang="el-GR" altLang="el-GR" dirty="0" smtClean="0"/>
              <a:t>Η </a:t>
            </a:r>
            <a:r>
              <a:rPr lang="en-US" altLang="el-GR" dirty="0" smtClean="0"/>
              <a:t>HbF </a:t>
            </a:r>
            <a:r>
              <a:rPr lang="el-GR" altLang="el-GR" dirty="0" smtClean="0"/>
              <a:t>(εμβρυική αιμοσφαιρίνη) είναι σπάνια αυξημένη.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34665934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Εργαστηριακά ευρήματα στο </a:t>
            </a:r>
            <a:r>
              <a:rPr lang="el-GR" dirty="0"/>
              <a:t>στίγμα της β-θαλασσαιμίας </a:t>
            </a:r>
            <a:r>
              <a:rPr lang="el-GR" sz="3000" b="0" dirty="0"/>
              <a:t>2</a:t>
            </a:r>
            <a:r>
              <a:rPr lang="el-GR" sz="3000" b="0" dirty="0" smtClean="0"/>
              <a:t>/2</a:t>
            </a:r>
            <a:endParaRPr lang="el-GR" sz="3000" b="0" dirty="0"/>
          </a:p>
        </p:txBody>
      </p:sp>
      <p:sp>
        <p:nvSpPr>
          <p:cNvPr id="74754" name="Rectangle 3"/>
          <p:cNvSpPr>
            <a:spLocks noGrp="1" noChangeArrowheads="1"/>
          </p:cNvSpPr>
          <p:nvPr>
            <p:ph idx="1"/>
          </p:nvPr>
        </p:nvSpPr>
        <p:spPr>
          <a:xfrm>
            <a:off x="467544" y="1484784"/>
            <a:ext cx="8229600" cy="5040560"/>
          </a:xfrm>
        </p:spPr>
        <p:txBody>
          <a:bodyPr>
            <a:noAutofit/>
          </a:bodyPr>
          <a:lstStyle/>
          <a:p>
            <a:pPr eaLnBrk="1" hangingPunct="1"/>
            <a:r>
              <a:rPr lang="el-GR" altLang="el-GR" dirty="0" smtClean="0"/>
              <a:t>Άρα η ανίχνευση του ποσού της Α2 παραμένει η καλύτερη εξέταση για την διάγνωση, και γίνεται με την ηλεκτροφόρηση της αιμοσφαιρίνης.</a:t>
            </a:r>
          </a:p>
          <a:p>
            <a:pPr eaLnBrk="1" hangingPunct="1"/>
            <a:r>
              <a:rPr lang="el-GR" altLang="el-GR" dirty="0" smtClean="0"/>
              <a:t>Καλόν είναι το στίγμα της β-θαλασσαιμίας να ελέγχεται προ του γάμου και για τους δύο συντρόφους.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10692939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Α-θαλασσαιμία (Α-μεσογειακή αναιμία)</a:t>
            </a:r>
            <a:endParaRPr lang="el-GR" dirty="0"/>
          </a:p>
        </p:txBody>
      </p:sp>
      <p:sp>
        <p:nvSpPr>
          <p:cNvPr id="75778" name="Rectangle 3"/>
          <p:cNvSpPr>
            <a:spLocks noGrp="1" noChangeArrowheads="1"/>
          </p:cNvSpPr>
          <p:nvPr>
            <p:ph idx="1"/>
          </p:nvPr>
        </p:nvSpPr>
        <p:spPr>
          <a:xfrm>
            <a:off x="457200" y="1196752"/>
            <a:ext cx="8507288" cy="5544616"/>
          </a:xfrm>
        </p:spPr>
        <p:txBody>
          <a:bodyPr>
            <a:noAutofit/>
          </a:bodyPr>
          <a:lstStyle/>
          <a:p>
            <a:pPr eaLnBrk="1" hangingPunct="1">
              <a:lnSpc>
                <a:spcPct val="105000"/>
              </a:lnSpc>
              <a:spcBef>
                <a:spcPts val="600"/>
              </a:spcBef>
            </a:pPr>
            <a:r>
              <a:rPr lang="el-GR" altLang="el-GR" dirty="0" smtClean="0"/>
              <a:t>Στην αιμοσφαιρινοπάθεια αυτή έχουμε ανεπαρκή σύνθεση της α-αλυσίδας.  Όμως η α αλυσίδα είναι κοινή τόσο στην </a:t>
            </a:r>
            <a:r>
              <a:rPr lang="en-US" altLang="el-GR" dirty="0" smtClean="0"/>
              <a:t>HbF</a:t>
            </a:r>
            <a:r>
              <a:rPr lang="el-GR" altLang="el-GR" dirty="0" smtClean="0"/>
              <a:t>, όσο και στις </a:t>
            </a:r>
            <a:r>
              <a:rPr lang="en-US" altLang="el-GR" dirty="0" smtClean="0"/>
              <a:t>A </a:t>
            </a:r>
            <a:r>
              <a:rPr lang="el-GR" altLang="el-GR" dirty="0" smtClean="0"/>
              <a:t>και </a:t>
            </a:r>
            <a:r>
              <a:rPr lang="en-US" altLang="el-GR" dirty="0" smtClean="0"/>
              <a:t>A</a:t>
            </a:r>
            <a:r>
              <a:rPr lang="el-GR" altLang="el-GR" dirty="0" smtClean="0"/>
              <a:t>2 αιμοσφαιρίνες.</a:t>
            </a:r>
          </a:p>
          <a:p>
            <a:pPr eaLnBrk="1" hangingPunct="1">
              <a:lnSpc>
                <a:spcPct val="105000"/>
              </a:lnSpc>
              <a:spcBef>
                <a:spcPts val="600"/>
              </a:spcBef>
            </a:pPr>
            <a:r>
              <a:rPr lang="el-GR" altLang="el-GR" dirty="0" smtClean="0"/>
              <a:t>Έτσι η σύνθεση όλων αυτών παρεμποδίζεται από την εμβρυική ζωή.</a:t>
            </a:r>
            <a:endParaRPr lang="el-GR" altLang="el-GR" u="sng" dirty="0" smtClean="0"/>
          </a:p>
          <a:p>
            <a:pPr eaLnBrk="1" hangingPunct="1">
              <a:lnSpc>
                <a:spcPct val="105000"/>
              </a:lnSpc>
              <a:spcBef>
                <a:spcPts val="600"/>
              </a:spcBef>
            </a:pPr>
            <a:r>
              <a:rPr lang="el-GR" altLang="el-GR" b="1" dirty="0" smtClean="0"/>
              <a:t>Η ομόζυγη α-θαλασσαιμία δεν είναι συμβατή με την ζωή </a:t>
            </a:r>
            <a:r>
              <a:rPr lang="el-GR" altLang="el-GR" dirty="0" smtClean="0"/>
              <a:t>και τα πάσχοντα έμβρυα γεννιούνται νεκρά με βαρύ εμβρυικό ύδρωπα.</a:t>
            </a:r>
          </a:p>
          <a:p>
            <a:pPr eaLnBrk="1" hangingPunct="1">
              <a:lnSpc>
                <a:spcPct val="105000"/>
              </a:lnSpc>
              <a:spcBef>
                <a:spcPts val="600"/>
              </a:spcBef>
            </a:pPr>
            <a:r>
              <a:rPr lang="el-GR" altLang="el-GR" dirty="0" smtClean="0"/>
              <a:t>Στα ερυθρά αυτών των εμβρύων ανευρίσκεται αιμοσφαιρίνη που αποτελείται από 4 γ αλυσίδες (</a:t>
            </a:r>
            <a:r>
              <a:rPr lang="en-US" altLang="el-GR" dirty="0" smtClean="0"/>
              <a:t>Hb</a:t>
            </a:r>
            <a:r>
              <a:rPr lang="el-GR" altLang="el-GR" dirty="0" smtClean="0"/>
              <a:t>γ4 ή </a:t>
            </a:r>
            <a:r>
              <a:rPr lang="en-US" altLang="el-GR" dirty="0" smtClean="0"/>
              <a:t>Barts</a:t>
            </a:r>
            <a:r>
              <a:rPr lang="el-GR" altLang="el-GR" dirty="0" smtClean="0"/>
              <a:t>).</a:t>
            </a:r>
          </a:p>
          <a:p>
            <a:pPr eaLnBrk="1" hangingPunct="1">
              <a:lnSpc>
                <a:spcPct val="105000"/>
              </a:lnSpc>
              <a:spcBef>
                <a:spcPts val="600"/>
              </a:spcBef>
            </a:pPr>
            <a:r>
              <a:rPr lang="el-GR" altLang="el-GR" dirty="0" smtClean="0"/>
              <a:t>Υπάρχει ωστόσο ετερόζυγη μορφή που είναι συμβατή με υγιή ζωή αλλά που </a:t>
            </a:r>
            <a:r>
              <a:rPr lang="el-GR" altLang="el-GR" b="1" dirty="0" smtClean="0"/>
              <a:t>δεν διαγιγνώσκεται με την ίδια ευκολία όπως η ετερόζυγη β-θαλασσαιμία.  </a:t>
            </a:r>
          </a:p>
          <a:p>
            <a:pPr eaLnBrk="1" hangingPunct="1">
              <a:lnSpc>
                <a:spcPct val="105000"/>
              </a:lnSpc>
              <a:spcBef>
                <a:spcPts val="600"/>
              </a:spcBef>
            </a:pPr>
            <a:r>
              <a:rPr lang="el-GR" altLang="el-GR" dirty="0" smtClean="0"/>
              <a:t>Συνήθως μετά από τον πλήρη έλεγχο, η διάγνωση της ετερόζυγης α-θαλασσαιμίας γίνεται </a:t>
            </a:r>
            <a:r>
              <a:rPr lang="el-GR" altLang="el-GR" b="1" dirty="0" smtClean="0"/>
              <a:t>εξ αποκλεισμού ή </a:t>
            </a:r>
            <a:r>
              <a:rPr lang="el-GR" altLang="el-GR" dirty="0" smtClean="0"/>
              <a:t>με την ανεύρεση μικρών ποσοτήτων αιμοσφαιρίνης </a:t>
            </a:r>
            <a:r>
              <a:rPr lang="en-US" altLang="el-GR" dirty="0" smtClean="0"/>
              <a:t>Barts</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23481685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Ενδιάμεση μορφή </a:t>
            </a:r>
            <a:r>
              <a:rPr lang="el-GR" dirty="0" smtClean="0"/>
              <a:t>θαλασσαιμίας</a:t>
            </a:r>
            <a:endParaRPr lang="el-GR" dirty="0"/>
          </a:p>
        </p:txBody>
      </p:sp>
      <p:sp>
        <p:nvSpPr>
          <p:cNvPr id="86018" name="Rectangle 3"/>
          <p:cNvSpPr>
            <a:spLocks noGrp="1" noChangeArrowheads="1"/>
          </p:cNvSpPr>
          <p:nvPr>
            <p:ph idx="1"/>
          </p:nvPr>
        </p:nvSpPr>
        <p:spPr/>
        <p:txBody>
          <a:bodyPr/>
          <a:lstStyle/>
          <a:p>
            <a:pPr eaLnBrk="1" hangingPunct="1"/>
            <a:r>
              <a:rPr lang="el-GR" altLang="el-GR" b="1" dirty="0" smtClean="0"/>
              <a:t>Είναι η αιμοσφαιρινοπάθεια Η, </a:t>
            </a:r>
            <a:r>
              <a:rPr lang="el-GR" altLang="el-GR" dirty="0" smtClean="0"/>
              <a:t>όπου μεγάλο ποσοστό της αιμοσφαιρίνης είναι </a:t>
            </a:r>
            <a:r>
              <a:rPr lang="en-US" altLang="el-GR" dirty="0" smtClean="0"/>
              <a:t>HbH </a:t>
            </a:r>
            <a:r>
              <a:rPr lang="el-GR" altLang="el-GR" dirty="0" smtClean="0"/>
              <a:t>(β4).  Είναι η πιο συχνή μορφή α-θαλασσαιμίας, και η κλινική εικόνα μοιάζει με την β-θαλασσαιμία, ωστόσο η αναιμία μπορεί να ποικίλλει από ελαφρά μέχρι βαριά μορφή.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7083964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Δρεπανοκυτταρική αναιμία </a:t>
            </a:r>
            <a:r>
              <a:rPr lang="el-GR" sz="3000" b="0" dirty="0" smtClean="0"/>
              <a:t>(αιμοσφαιρινοπάθεια </a:t>
            </a:r>
            <a:r>
              <a:rPr lang="en-US" sz="3000" b="0" dirty="0" smtClean="0"/>
              <a:t>S)</a:t>
            </a:r>
            <a:r>
              <a:rPr lang="el-GR" sz="3000" b="0" dirty="0" smtClean="0"/>
              <a:t> 1/2</a:t>
            </a:r>
            <a:endParaRPr lang="el-GR" sz="3000" b="0" dirty="0"/>
          </a:p>
        </p:txBody>
      </p:sp>
      <p:sp>
        <p:nvSpPr>
          <p:cNvPr id="87042" name="Rectangle 3"/>
          <p:cNvSpPr>
            <a:spLocks noGrp="1" noChangeArrowheads="1"/>
          </p:cNvSpPr>
          <p:nvPr>
            <p:ph idx="1"/>
          </p:nvPr>
        </p:nvSpPr>
        <p:spPr>
          <a:xfrm>
            <a:off x="457200" y="1340768"/>
            <a:ext cx="8229600" cy="4896544"/>
          </a:xfrm>
        </p:spPr>
        <p:txBody>
          <a:bodyPr>
            <a:noAutofit/>
          </a:bodyPr>
          <a:lstStyle/>
          <a:p>
            <a:pPr eaLnBrk="1" hangingPunct="1"/>
            <a:r>
              <a:rPr lang="el-GR" altLang="el-GR" dirty="0" smtClean="0"/>
              <a:t>Η δρεπανοκυτταρική αναιμία είναι νόσος γενετική.</a:t>
            </a:r>
          </a:p>
          <a:p>
            <a:pPr eaLnBrk="1" hangingPunct="1"/>
            <a:r>
              <a:rPr lang="el-GR" altLang="el-GR" dirty="0" smtClean="0"/>
              <a:t>Οφείλεται σε μια ποιοτική διαταραχή στην σύνθεση της β-αλυσίδας, στην οποία στην θέση 6, ένα αμινοξύ (το γλουταμινικό οξύ), έχει αντικατασταθεί από ένα άλλο την βαλίνη. </a:t>
            </a:r>
          </a:p>
          <a:p>
            <a:pPr eaLnBrk="1" hangingPunct="1"/>
            <a:r>
              <a:rPr lang="el-GR" altLang="el-GR" dirty="0" smtClean="0"/>
              <a:t>Λόγω αυτής της ποιοτικής διαταραχής προκύπτει μια άλλη αιμοσφαιρίνη, η οποία καλείται αιμοσφαιρίνη </a:t>
            </a:r>
            <a:r>
              <a:rPr lang="en-US" altLang="el-GR" dirty="0" smtClean="0"/>
              <a:t>S</a:t>
            </a:r>
            <a:r>
              <a:rPr lang="el-GR" altLang="el-GR" dirty="0" smtClean="0"/>
              <a:t> (</a:t>
            </a:r>
            <a:r>
              <a:rPr lang="en-US" altLang="el-GR" dirty="0" smtClean="0"/>
              <a:t>sickle</a:t>
            </a:r>
            <a:r>
              <a:rPr lang="el-GR" altLang="el-GR" dirty="0" smtClean="0"/>
              <a:t>=δρεπάνι).</a:t>
            </a:r>
          </a:p>
          <a:p>
            <a:pPr eaLnBrk="1" hangingPunct="1"/>
            <a:r>
              <a:rPr lang="el-GR" altLang="el-GR" dirty="0" smtClean="0"/>
              <a:t>Η δρεπανοκυτταρική αναιμία έχει ομόζυγη και ετερόζυγη μορφή.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1004044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Δρεπανοκυτταρική αναιμία </a:t>
            </a:r>
            <a:r>
              <a:rPr lang="el-GR" sz="3000" b="0" dirty="0" smtClean="0"/>
              <a:t>(αιμοσφαιρινοπάθεια </a:t>
            </a:r>
            <a:r>
              <a:rPr lang="en-US" sz="3000" b="0" dirty="0" smtClean="0"/>
              <a:t>S)</a:t>
            </a:r>
            <a:r>
              <a:rPr lang="el-GR" sz="3000" b="0" dirty="0" smtClean="0"/>
              <a:t> 2/2</a:t>
            </a:r>
            <a:endParaRPr lang="el-GR" sz="3000" b="0" dirty="0"/>
          </a:p>
        </p:txBody>
      </p:sp>
      <p:sp>
        <p:nvSpPr>
          <p:cNvPr id="87042" name="Rectangle 3"/>
          <p:cNvSpPr>
            <a:spLocks noGrp="1" noChangeArrowheads="1"/>
          </p:cNvSpPr>
          <p:nvPr>
            <p:ph idx="1"/>
          </p:nvPr>
        </p:nvSpPr>
        <p:spPr>
          <a:xfrm>
            <a:off x="457200" y="1340768"/>
            <a:ext cx="8229600" cy="4896544"/>
          </a:xfrm>
        </p:spPr>
        <p:txBody>
          <a:bodyPr>
            <a:noAutofit/>
          </a:bodyPr>
          <a:lstStyle/>
          <a:p>
            <a:pPr eaLnBrk="1" hangingPunct="1"/>
            <a:r>
              <a:rPr lang="el-GR" altLang="el-GR" dirty="0" smtClean="0"/>
              <a:t>Η επίπτωση της νόσου ή του στίγματος (ετερόζυγη μορφή) ποικίλλει αλλά είναι συχνή στην Αφρική και την Μεσόγειο και παρατηρήθηκε αυξημένη επίπτωση του παθολογικού γονιδίου σε ελονοσιόπληκτες και πρώην ελονοσιόπληκτες περιοχές, έτσι η νόσος συνδέθηκε με την πιθανότητα να προσφέρει πλεονεκτήματα όσον αφορά την προσβολή από το πλασμώδιο του </a:t>
            </a:r>
            <a:r>
              <a:rPr lang="en-US" altLang="el-GR" dirty="0" smtClean="0"/>
              <a:t>Laveran</a:t>
            </a:r>
            <a:r>
              <a:rPr lang="el-GR" altLang="el-GR" dirty="0" smtClean="0"/>
              <a:t>, το οποίο φάνηκε ότι δεν μπορεί να ολοκληρώσει τον κύκλο του στα ερυθρά των ομο- και ετεροζυγωτών αυτών με αποτέλεσμα να μην προσβάλλονται από τον τριταίο και τεταρταίο πυρετό της ελονοσίας! (θεωρία του </a:t>
            </a:r>
            <a:r>
              <a:rPr lang="en-US" altLang="el-GR" dirty="0" smtClean="0"/>
              <a:t>Alisson</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32850310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52128"/>
          </a:xfrm>
        </p:spPr>
        <p:txBody>
          <a:bodyPr>
            <a:noAutofit/>
          </a:bodyPr>
          <a:lstStyle/>
          <a:p>
            <a:r>
              <a:rPr lang="el-GR" dirty="0" smtClean="0"/>
              <a:t>Περιοχές με υψηλή επίπτωση δρεπανοκυτταρικής αναιμίας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pic>
        <p:nvPicPr>
          <p:cNvPr id="2050" name="Picture 2" descr="File:Sickle cell distrib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897" y="1844824"/>
            <a:ext cx="5476206" cy="37444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781944" y="5805264"/>
            <a:ext cx="558011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Sickle cell </a:t>
            </a:r>
            <a:r>
              <a:rPr lang="en-US" sz="1200" dirty="0" smtClean="0">
                <a:latin typeface="+mn-lt"/>
                <a:hlinkClick r:id="rId4"/>
              </a:rPr>
              <a:t>distribution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Filip em"/>
              </a:rPr>
              <a:t>Filip em</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6"/>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738553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Σιδηροπενική αναιμία</a:t>
            </a:r>
            <a:endParaRPr lang="el-GR" dirty="0"/>
          </a:p>
        </p:txBody>
      </p:sp>
      <p:sp>
        <p:nvSpPr>
          <p:cNvPr id="7170" name="Rectangle 3"/>
          <p:cNvSpPr>
            <a:spLocks noGrp="1" noChangeArrowheads="1"/>
          </p:cNvSpPr>
          <p:nvPr>
            <p:ph idx="1"/>
          </p:nvPr>
        </p:nvSpPr>
        <p:spPr/>
        <p:txBody>
          <a:bodyPr/>
          <a:lstStyle/>
          <a:p>
            <a:pPr eaLnBrk="1" hangingPunct="1"/>
            <a:r>
              <a:rPr lang="el-GR" altLang="el-GR" dirty="0" smtClean="0"/>
              <a:t>Η </a:t>
            </a:r>
            <a:r>
              <a:rPr lang="el-GR" altLang="el-GR" b="1" dirty="0" smtClean="0"/>
              <a:t>πιο συχνή αιτία αναιμίας είναι η έλλειψη του σιδήρου (</a:t>
            </a:r>
            <a:r>
              <a:rPr lang="en-US" altLang="el-GR" b="1" dirty="0" smtClean="0"/>
              <a:t>Fe</a:t>
            </a:r>
            <a:r>
              <a:rPr lang="el-GR" altLang="el-GR" b="1" dirty="0" smtClean="0"/>
              <a:t>).  </a:t>
            </a:r>
          </a:p>
          <a:p>
            <a:pPr eaLnBrk="1" hangingPunct="1"/>
            <a:r>
              <a:rPr lang="el-GR" altLang="el-GR" dirty="0" smtClean="0"/>
              <a:t>Παρουσιάζεται </a:t>
            </a:r>
            <a:r>
              <a:rPr lang="el-GR" altLang="el-GR" b="1" dirty="0" smtClean="0"/>
              <a:t>σε διάφορες διαβαθμίσεις.  </a:t>
            </a:r>
          </a:p>
          <a:p>
            <a:pPr eaLnBrk="1" hangingPunct="1"/>
            <a:r>
              <a:rPr lang="el-GR" altLang="el-GR" dirty="0" smtClean="0"/>
              <a:t>Μπορεί να εμφανισθεί είτε σε πολύ ήπια μορφή είτε σε μέτρια, είτε σε πολύ σοβαρή.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285157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Κληρονομικότητα της δρεπανοκυτταρικής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pic>
        <p:nvPicPr>
          <p:cNvPr id="3074" name="Picture 2" descr="File:Sickle cell 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831" y="1124744"/>
            <a:ext cx="6442338" cy="5400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023118" y="6565294"/>
            <a:ext cx="509776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Sickle cell </a:t>
            </a:r>
            <a:r>
              <a:rPr lang="en-US" sz="1200" dirty="0" smtClean="0">
                <a:latin typeface="+mn-lt"/>
                <a:hlinkClick r:id="rId4"/>
              </a:rPr>
              <a:t>02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CFCF"/>
              </a:rPr>
              <a:t>CFCF</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0979127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Δρεπανοκυτταρική </a:t>
            </a:r>
            <a:r>
              <a:rPr lang="el-GR" dirty="0" smtClean="0"/>
              <a:t>αναιμία-μορφολογία ερυθρών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pic>
        <p:nvPicPr>
          <p:cNvPr id="1026" name="Picture 2" descr="File:Sickle cell 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052736"/>
            <a:ext cx="3571875" cy="5715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66324" y="6306071"/>
            <a:ext cx="233975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Sickle cell </a:t>
            </a:r>
            <a:r>
              <a:rPr lang="en-US" sz="1200" dirty="0" smtClean="0">
                <a:latin typeface="+mn-lt"/>
                <a:hlinkClick r:id="rId3"/>
              </a:rPr>
              <a:t>01</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Dr.saptarshi"/>
              </a:rPr>
              <a:t>Dr.saptarshi</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1667983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Ομόζυγη δρεπανοκυτταρική </a:t>
            </a:r>
            <a:r>
              <a:rPr lang="el-GR" dirty="0" smtClean="0"/>
              <a:t>αναιμία</a:t>
            </a:r>
            <a:endParaRPr lang="el-GR" dirty="0"/>
          </a:p>
        </p:txBody>
      </p:sp>
      <p:sp>
        <p:nvSpPr>
          <p:cNvPr id="92162" name="Rectangle 3"/>
          <p:cNvSpPr>
            <a:spLocks noGrp="1" noChangeArrowheads="1"/>
          </p:cNvSpPr>
          <p:nvPr>
            <p:ph idx="1"/>
          </p:nvPr>
        </p:nvSpPr>
        <p:spPr/>
        <p:txBody>
          <a:bodyPr/>
          <a:lstStyle/>
          <a:p>
            <a:pPr eaLnBrk="1" hangingPunct="1"/>
            <a:r>
              <a:rPr lang="el-GR" altLang="el-GR" dirty="0" smtClean="0"/>
              <a:t>Είναι βαριά αιμολυτική αναιμία και οι πάσχοντες γεννιούνται με πολύ χαμηλό αιματοκρίτη και αιμοσφαιρίνη και πολύ έντονη ωχρότητα.</a:t>
            </a:r>
          </a:p>
          <a:p>
            <a:pPr eaLnBrk="1" hangingPunct="1"/>
            <a:r>
              <a:rPr lang="el-GR" altLang="el-GR" dirty="0" smtClean="0"/>
              <a:t>Ο τύπος ωχρότητας μοιάζει με εκείνον της μεγαλοβλαστικής αναιμίας, είναι δηλαδή λεμονοειδούς απόχρωσης.</a:t>
            </a:r>
          </a:p>
          <a:p>
            <a:pPr eaLnBrk="1" hangingPunct="1"/>
            <a:r>
              <a:rPr lang="el-GR" altLang="el-GR" dirty="0" smtClean="0"/>
              <a:t>Στην νεογνική και παιδική ηλικία παρατηρείται κακή ανάπτυξη και σπληνομεγαλία, ωστόσο με τον χρόνο ο σπλήνας ινούται και η σπληνομεγαλία υποχωρεί.</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422820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Συμπτώματα δρεπανοκυτταρικής αναιμίας </a:t>
            </a:r>
            <a:r>
              <a:rPr lang="el-GR" sz="3000" b="0" dirty="0" smtClean="0"/>
              <a:t>1/2</a:t>
            </a:r>
            <a:endParaRPr lang="el-GR" sz="3000" b="0" dirty="0"/>
          </a:p>
        </p:txBody>
      </p:sp>
      <p:sp>
        <p:nvSpPr>
          <p:cNvPr id="93186" name="Rectangle 3"/>
          <p:cNvSpPr>
            <a:spLocks noGrp="1" noChangeArrowheads="1"/>
          </p:cNvSpPr>
          <p:nvPr>
            <p:ph idx="1"/>
          </p:nvPr>
        </p:nvSpPr>
        <p:spPr>
          <a:xfrm>
            <a:off x="457200" y="1196752"/>
            <a:ext cx="8291264" cy="5328592"/>
          </a:xfrm>
        </p:spPr>
        <p:txBody>
          <a:bodyPr>
            <a:normAutofit/>
          </a:bodyPr>
          <a:lstStyle/>
          <a:p>
            <a:pPr eaLnBrk="1" hangingPunct="1"/>
            <a:r>
              <a:rPr lang="el-GR" altLang="el-GR" b="1" dirty="0" smtClean="0"/>
              <a:t>Τα συνήθη συμπτώματα </a:t>
            </a:r>
            <a:r>
              <a:rPr lang="el-GR" altLang="el-GR" dirty="0" smtClean="0"/>
              <a:t>της νόσου προέρχονται από την ιδιότητα που έχει η αιμοσφαιρίνη </a:t>
            </a:r>
            <a:r>
              <a:rPr lang="en-US" altLang="el-GR" dirty="0" smtClean="0"/>
              <a:t>S </a:t>
            </a:r>
            <a:r>
              <a:rPr lang="el-GR" altLang="el-GR" dirty="0" smtClean="0"/>
              <a:t>δηλαδή να αλλοιώνει το σχήμα των ερυθροκυττάρων και κατά συνέπεια να δημιουργούνται </a:t>
            </a:r>
            <a:r>
              <a:rPr lang="el-GR" altLang="el-GR" b="1" dirty="0" smtClean="0"/>
              <a:t>έμφρακτα και θρομβώσεις σε διάφορα όργανα.</a:t>
            </a:r>
          </a:p>
          <a:p>
            <a:pPr eaLnBrk="1" hangingPunct="1"/>
            <a:r>
              <a:rPr lang="el-GR" altLang="el-GR" dirty="0" smtClean="0"/>
              <a:t>Παρατηρούνται ημιπληγία (ΚΝΣ), τύφλωση (όταν αποφραχθεί αρτηρία του αμφιβληστροειδούς), αιματουρία, άσηπτη νέκρωση της κεφαλής του μηριαίου, αρθρίτιδες, σπονδυλίτιδες με αλλοιώσεις των σωμάτων των σπονδύλων, οσφυαλγίες, οστεομυελίτιδες από σαλμονέλες, άτονα έλκη στα σφυρά.  Παράλληλα συνυπάρχουν συχνές κεφαλαλγίες, μπορεί και λήθαργος, πνευμονική υπέρταση καθώς πιθανότητες να καμφθεί η λειτουργία της δεξιάς κοιλίας.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6035410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Συμπτώματα δρεπανοκυτταρικής αναιμίας </a:t>
            </a:r>
            <a:r>
              <a:rPr lang="en-US" sz="3000" b="0" dirty="0" smtClean="0"/>
              <a:t>2</a:t>
            </a:r>
            <a:r>
              <a:rPr lang="el-GR" sz="3000" b="0" dirty="0" smtClean="0"/>
              <a:t>/2</a:t>
            </a:r>
            <a:endParaRPr lang="el-GR" dirty="0"/>
          </a:p>
        </p:txBody>
      </p:sp>
      <p:sp>
        <p:nvSpPr>
          <p:cNvPr id="94210" name="Rectangle 3"/>
          <p:cNvSpPr>
            <a:spLocks noGrp="1" noChangeArrowheads="1"/>
          </p:cNvSpPr>
          <p:nvPr>
            <p:ph idx="1"/>
          </p:nvPr>
        </p:nvSpPr>
        <p:spPr/>
        <p:txBody>
          <a:bodyPr>
            <a:normAutofit/>
          </a:bodyPr>
          <a:lstStyle/>
          <a:p>
            <a:pPr eaLnBrk="1" hangingPunct="1"/>
            <a:r>
              <a:rPr lang="el-GR" altLang="el-GR" dirty="0" smtClean="0"/>
              <a:t>Ένα από τα χαρακτηριστικά της πάθησης </a:t>
            </a:r>
            <a:r>
              <a:rPr lang="el-GR" altLang="el-GR" b="1" dirty="0" smtClean="0"/>
              <a:t>είναι οι κρίσεις εντόνου κοιλιακού πόνου και πόνου στις αρθρώσεις, </a:t>
            </a:r>
            <a:r>
              <a:rPr lang="el-GR" altLang="el-GR" dirty="0" smtClean="0"/>
              <a:t>με ταυτόχρονη εμφάνιση πυρετού και αιμόλυσης.  </a:t>
            </a:r>
          </a:p>
          <a:p>
            <a:pPr eaLnBrk="1" hangingPunct="1"/>
            <a:r>
              <a:rPr lang="el-GR" altLang="el-GR" dirty="0" smtClean="0"/>
              <a:t>Οι κρίσεις παρουσιάζονται συχνά </a:t>
            </a:r>
            <a:r>
              <a:rPr lang="el-GR" altLang="el-GR" b="1" dirty="0" smtClean="0"/>
              <a:t>μετά </a:t>
            </a:r>
            <a:r>
              <a:rPr lang="el-GR" altLang="el-GR" dirty="0" smtClean="0"/>
              <a:t>από κάποια λοίμωξη, σωματική ή ψυχική καταπόνηση ή μετά από μετάγγιση και μπορεί να διαρκέσουν και 4-6 ημέρες.  </a:t>
            </a:r>
          </a:p>
          <a:p>
            <a:pPr eaLnBrk="1" hangingPunct="1"/>
            <a:r>
              <a:rPr lang="el-GR" altLang="el-GR" dirty="0" smtClean="0"/>
              <a:t>Μπορεί επίσης να συγχυστούν με </a:t>
            </a:r>
            <a:r>
              <a:rPr lang="el-GR" altLang="el-GR" b="1" dirty="0" smtClean="0"/>
              <a:t>οξεία κοιλία.</a:t>
            </a:r>
          </a:p>
          <a:p>
            <a:pPr eaLnBrk="1" hangingPunct="1"/>
            <a:r>
              <a:rPr lang="el-GR" altLang="el-GR" dirty="0" smtClean="0"/>
              <a:t>Καμιά φορά οι ασθενείς με δρεπανοκυτταρική ομόζυγο αιμολυτική αναιμία μπορεί να εμφανίσουν και </a:t>
            </a:r>
            <a:r>
              <a:rPr lang="el-GR" altLang="el-GR" b="1" dirty="0" smtClean="0"/>
              <a:t>απλαστική κρίση </a:t>
            </a:r>
            <a:r>
              <a:rPr lang="el-GR" altLang="el-GR" dirty="0" smtClean="0"/>
              <a:t>(κυτταροπενία μυελού, αναστολή ωρίμανσης ερυθροβλαστών, ελάττωση του αριθμού των δικτυοερυθροκυττάρων κτλ).</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6726271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Εργαστηριακά ευρήματα </a:t>
            </a:r>
            <a:r>
              <a:rPr lang="el-GR" dirty="0" smtClean="0"/>
              <a:t>δρεπανοκυτταρικής αναιμίας</a:t>
            </a:r>
            <a:endParaRPr lang="el-GR" dirty="0"/>
          </a:p>
        </p:txBody>
      </p:sp>
      <p:sp>
        <p:nvSpPr>
          <p:cNvPr id="95234" name="Rectangle 3"/>
          <p:cNvSpPr>
            <a:spLocks noGrp="1" noChangeArrowheads="1"/>
          </p:cNvSpPr>
          <p:nvPr>
            <p:ph idx="1"/>
          </p:nvPr>
        </p:nvSpPr>
        <p:spPr>
          <a:xfrm>
            <a:off x="457200" y="1484784"/>
            <a:ext cx="8579296" cy="5373216"/>
          </a:xfrm>
        </p:spPr>
        <p:txBody>
          <a:bodyPr>
            <a:noAutofit/>
          </a:bodyPr>
          <a:lstStyle/>
          <a:p>
            <a:pPr eaLnBrk="1" hangingPunct="1">
              <a:lnSpc>
                <a:spcPct val="100000"/>
              </a:lnSpc>
              <a:spcBef>
                <a:spcPts val="600"/>
              </a:spcBef>
            </a:pPr>
            <a:r>
              <a:rPr lang="el-GR" altLang="el-GR" b="1" dirty="0" smtClean="0"/>
              <a:t>Στην δοκιμασία δρεπανώσεως, </a:t>
            </a:r>
            <a:r>
              <a:rPr lang="el-GR" altLang="el-GR" dirty="0" smtClean="0"/>
              <a:t>όταν δηλαδή σε μια σταγόνα αίματος προστίθεται μια αναγωγική ουσία, τα ερυθρά παίρνουν δρεπανοειδές σχήμα.</a:t>
            </a:r>
          </a:p>
          <a:p>
            <a:pPr eaLnBrk="1" hangingPunct="1">
              <a:lnSpc>
                <a:spcPct val="100000"/>
              </a:lnSpc>
              <a:spcBef>
                <a:spcPts val="600"/>
              </a:spcBef>
            </a:pPr>
            <a:r>
              <a:rPr lang="el-GR" altLang="el-GR" b="1" dirty="0" smtClean="0"/>
              <a:t>Με την ηλεκτροφόρηση της αιμοσφαιρίνης </a:t>
            </a:r>
            <a:r>
              <a:rPr lang="el-GR" altLang="el-GR" dirty="0" smtClean="0"/>
              <a:t>παρατηρείται ότι η αιμοσφαιρίνη είναι 100% (η 80-98%) </a:t>
            </a:r>
            <a:r>
              <a:rPr lang="en-US" altLang="el-GR" dirty="0" smtClean="0"/>
              <a:t>S</a:t>
            </a:r>
            <a:r>
              <a:rPr lang="el-GR" altLang="el-GR" dirty="0" smtClean="0"/>
              <a:t>.  </a:t>
            </a:r>
          </a:p>
          <a:p>
            <a:pPr eaLnBrk="1" hangingPunct="1">
              <a:lnSpc>
                <a:spcPct val="100000"/>
              </a:lnSpc>
              <a:spcBef>
                <a:spcPts val="600"/>
              </a:spcBef>
            </a:pPr>
            <a:r>
              <a:rPr lang="el-GR" altLang="el-GR" dirty="0" smtClean="0"/>
              <a:t>Η </a:t>
            </a:r>
            <a:r>
              <a:rPr lang="en-US" altLang="el-GR" dirty="0" smtClean="0"/>
              <a:t>HbF </a:t>
            </a:r>
            <a:r>
              <a:rPr lang="el-GR" altLang="el-GR" dirty="0" smtClean="0"/>
              <a:t>είναι γύρω στο 2-20%.</a:t>
            </a:r>
          </a:p>
          <a:p>
            <a:pPr eaLnBrk="1" hangingPunct="1">
              <a:lnSpc>
                <a:spcPct val="100000"/>
              </a:lnSpc>
              <a:spcBef>
                <a:spcPts val="600"/>
              </a:spcBef>
            </a:pPr>
            <a:r>
              <a:rPr lang="el-GR" altLang="el-GR" dirty="0" smtClean="0"/>
              <a:t>Τα ερυθρά είναι ορθόχρωμα (δηλ. με φυσιολογικό </a:t>
            </a:r>
            <a:r>
              <a:rPr lang="en-US" altLang="el-GR" dirty="0" smtClean="0"/>
              <a:t>MCV</a:t>
            </a:r>
            <a:r>
              <a:rPr lang="el-GR" altLang="el-GR" dirty="0" smtClean="0"/>
              <a:t>, </a:t>
            </a:r>
            <a:r>
              <a:rPr lang="en-US" altLang="el-GR" dirty="0" smtClean="0"/>
              <a:t>MCH</a:t>
            </a:r>
            <a:r>
              <a:rPr lang="el-GR" altLang="el-GR" dirty="0" smtClean="0"/>
              <a:t>, </a:t>
            </a:r>
            <a:r>
              <a:rPr lang="en-US" altLang="el-GR" dirty="0" smtClean="0"/>
              <a:t>MCHC</a:t>
            </a:r>
            <a:r>
              <a:rPr lang="el-GR" altLang="el-GR" dirty="0" smtClean="0"/>
              <a:t>) </a:t>
            </a:r>
          </a:p>
          <a:p>
            <a:pPr eaLnBrk="1" hangingPunct="1">
              <a:lnSpc>
                <a:spcPct val="100000"/>
              </a:lnSpc>
              <a:spcBef>
                <a:spcPts val="600"/>
              </a:spcBef>
            </a:pPr>
            <a:r>
              <a:rPr lang="el-GR" altLang="el-GR" dirty="0" smtClean="0"/>
              <a:t>Υπάρχει σχεδόν πάντα δικτυοερυθροκυττάρωση</a:t>
            </a:r>
          </a:p>
          <a:p>
            <a:pPr eaLnBrk="1" hangingPunct="1">
              <a:lnSpc>
                <a:spcPct val="100000"/>
              </a:lnSpc>
              <a:spcBef>
                <a:spcPts val="600"/>
              </a:spcBef>
            </a:pPr>
            <a:r>
              <a:rPr lang="el-GR" altLang="el-GR" dirty="0" smtClean="0"/>
              <a:t>Υπάρχει συχνά λευκοκυττάρωση και κυρίως μετά από μια αιμόλυση ή αιμολυτική κρίση)</a:t>
            </a:r>
          </a:p>
          <a:p>
            <a:pPr eaLnBrk="1" hangingPunct="1">
              <a:lnSpc>
                <a:spcPct val="100000"/>
              </a:lnSpc>
              <a:spcBef>
                <a:spcPts val="600"/>
              </a:spcBef>
            </a:pPr>
            <a:r>
              <a:rPr lang="el-GR" altLang="el-GR" dirty="0" smtClean="0"/>
              <a:t>Στον μυελό παρατηρούμε αύξηση του αριθμού των ερυθροβλαστών.</a:t>
            </a:r>
          </a:p>
          <a:p>
            <a:pPr eaLnBrk="1" hangingPunct="1">
              <a:lnSpc>
                <a:spcPct val="100000"/>
              </a:lnSpc>
              <a:spcBef>
                <a:spcPts val="600"/>
              </a:spcBef>
            </a:pPr>
            <a:r>
              <a:rPr lang="el-GR" altLang="el-GR" dirty="0" smtClean="0"/>
              <a:t>Λόγω των εμφράκτων, σε ακτινογραφίες μπορούμε να δούμε αλλοιώσεις των οστών.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26653460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a:t>
            </a:r>
            <a:r>
              <a:rPr lang="el-GR" dirty="0" smtClean="0"/>
              <a:t>δρεπανοκυτταρικής αναιμίας</a:t>
            </a:r>
            <a:endParaRPr lang="el-GR" dirty="0"/>
          </a:p>
        </p:txBody>
      </p:sp>
      <p:sp>
        <p:nvSpPr>
          <p:cNvPr id="96258" name="Rectangle 3"/>
          <p:cNvSpPr>
            <a:spLocks noGrp="1" noChangeArrowheads="1"/>
          </p:cNvSpPr>
          <p:nvPr>
            <p:ph idx="1"/>
          </p:nvPr>
        </p:nvSpPr>
        <p:spPr/>
        <p:txBody>
          <a:bodyPr/>
          <a:lstStyle/>
          <a:p>
            <a:pPr eaLnBrk="1" hangingPunct="1"/>
            <a:r>
              <a:rPr lang="el-GR" altLang="el-GR" b="1" dirty="0" smtClean="0"/>
              <a:t>Μεταγγίσεις επί εντόνου αναιμίας και επί κρίσεων.</a:t>
            </a:r>
          </a:p>
          <a:p>
            <a:pPr eaLnBrk="1" hangingPunct="1"/>
            <a:r>
              <a:rPr lang="el-GR" altLang="el-GR" dirty="0" smtClean="0"/>
              <a:t>Γενικά υποστηρικτικά μέτρα καλής υγείας ώστε </a:t>
            </a:r>
            <a:r>
              <a:rPr lang="el-GR" altLang="el-GR" b="1" dirty="0" smtClean="0"/>
              <a:t>να αποφεύγονται οι λοιμώξεις </a:t>
            </a:r>
            <a:r>
              <a:rPr lang="el-GR" altLang="el-GR" dirty="0" smtClean="0"/>
              <a:t>και οι επακολουθείσες κρίσεις. Εμβολιασμός κατά του πνευμονιοκόκκου. </a:t>
            </a:r>
          </a:p>
          <a:p>
            <a:pPr eaLnBrk="1" hangingPunct="1"/>
            <a:r>
              <a:rPr lang="el-GR" altLang="el-GR" b="1" dirty="0" smtClean="0"/>
              <a:t>Αποφεύγονται η καταπόνηση αλλά και οι συνθήκες υποξίας</a:t>
            </a:r>
            <a:r>
              <a:rPr lang="el-GR" altLang="el-GR" dirty="0" smtClean="0"/>
              <a:t>.</a:t>
            </a:r>
          </a:p>
          <a:p>
            <a:pPr eaLnBrk="1" hangingPunct="1"/>
            <a:r>
              <a:rPr lang="el-GR" altLang="el-GR" dirty="0" smtClean="0"/>
              <a:t>Έχει χρησιμοποιηθεί η </a:t>
            </a:r>
            <a:r>
              <a:rPr lang="el-GR" altLang="el-GR" b="1" dirty="0" smtClean="0"/>
              <a:t>υδροξυουρία </a:t>
            </a:r>
            <a:r>
              <a:rPr lang="el-GR" altLang="el-GR" dirty="0" smtClean="0"/>
              <a:t>για την μείωση των κρίσεων πόνου.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7027920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Ετερόζυγος δρεπανοκυτταρική αναιμία </a:t>
            </a:r>
            <a:r>
              <a:rPr lang="el-GR" sz="3000" b="0" dirty="0"/>
              <a:t>(στίγμα δρεπανοκυτταρικής</a:t>
            </a:r>
            <a:r>
              <a:rPr lang="el-GR" sz="3000" b="0" dirty="0" smtClean="0"/>
              <a:t>)</a:t>
            </a:r>
            <a:endParaRPr lang="el-GR" sz="3000" b="0" dirty="0"/>
          </a:p>
        </p:txBody>
      </p:sp>
      <p:sp>
        <p:nvSpPr>
          <p:cNvPr id="97282" name="Rectangle 3"/>
          <p:cNvSpPr>
            <a:spLocks noGrp="1" noChangeArrowheads="1"/>
          </p:cNvSpPr>
          <p:nvPr>
            <p:ph idx="1"/>
          </p:nvPr>
        </p:nvSpPr>
        <p:spPr>
          <a:xfrm>
            <a:off x="457200" y="1412776"/>
            <a:ext cx="8229600" cy="5040560"/>
          </a:xfrm>
        </p:spPr>
        <p:txBody>
          <a:bodyPr>
            <a:normAutofit/>
          </a:bodyPr>
          <a:lstStyle/>
          <a:p>
            <a:pPr eaLnBrk="1" hangingPunct="1"/>
            <a:r>
              <a:rPr lang="el-GR" altLang="el-GR" dirty="0" smtClean="0"/>
              <a:t>Εδώ δεν έχουμε συμπτώματα.</a:t>
            </a:r>
          </a:p>
          <a:p>
            <a:pPr eaLnBrk="1" hangingPunct="1"/>
            <a:r>
              <a:rPr lang="el-GR" altLang="el-GR" dirty="0" smtClean="0"/>
              <a:t>Τα άτομα είναι υγιή.</a:t>
            </a:r>
          </a:p>
          <a:p>
            <a:pPr eaLnBrk="1" hangingPunct="1"/>
            <a:r>
              <a:rPr lang="el-GR" altLang="el-GR" dirty="0" smtClean="0"/>
              <a:t>Ωστόσο σε συνθήκες υποξίας (όπως σε περίδεση άκρου, σε καταδύσεις, μετά από αεροπορικά ταξίδια έχουμε δημιουργία δρεπανοκυττάρων που μπορεί να προκαλέσουν έμφρακτα και να εκδηλωθεί πχ αιματουρία κτλ.</a:t>
            </a:r>
          </a:p>
          <a:p>
            <a:pPr eaLnBrk="1" hangingPunct="1"/>
            <a:r>
              <a:rPr lang="el-GR" altLang="el-GR" dirty="0" smtClean="0"/>
              <a:t>Η ηλεκτροφόρηση αιμοσφαιρίνης θέτει την διάγνωση του στίγματος της δρεπανοκυτταρικής και η αιμοσφαιρίνη </a:t>
            </a:r>
            <a:r>
              <a:rPr lang="en-US" altLang="el-GR" dirty="0" smtClean="0"/>
              <a:t>S </a:t>
            </a:r>
            <a:r>
              <a:rPr lang="el-GR" altLang="el-GR" dirty="0" smtClean="0"/>
              <a:t>είναι 20-45%, ενώ η Α κυμαίνεται στο 55-80%.</a:t>
            </a:r>
          </a:p>
          <a:p>
            <a:pPr eaLnBrk="1" hangingPunct="1"/>
            <a:r>
              <a:rPr lang="el-GR" altLang="el-GR" dirty="0" smtClean="0"/>
              <a:t>Το προσδόκιμο επιβίωσης των ατόμων με ετερόζυγη δρεπανοκυτταρική αναιμία είναι φυσιολογικό.</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32766128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Μικροδρεπανοκυτταρική αναιμία</a:t>
            </a:r>
            <a:endParaRPr lang="el-GR" dirty="0"/>
          </a:p>
        </p:txBody>
      </p:sp>
      <p:sp>
        <p:nvSpPr>
          <p:cNvPr id="98306" name="Rectangle 3"/>
          <p:cNvSpPr>
            <a:spLocks noGrp="1" noChangeArrowheads="1"/>
          </p:cNvSpPr>
          <p:nvPr>
            <p:ph idx="1"/>
          </p:nvPr>
        </p:nvSpPr>
        <p:spPr/>
        <p:txBody>
          <a:bodyPr/>
          <a:lstStyle/>
          <a:p>
            <a:pPr eaLnBrk="1" hangingPunct="1"/>
            <a:r>
              <a:rPr lang="el-GR" altLang="el-GR" dirty="0" smtClean="0"/>
              <a:t>Είναι ο συνδυασμός </a:t>
            </a:r>
            <a:r>
              <a:rPr lang="el-GR" altLang="el-GR" b="1" dirty="0" smtClean="0"/>
              <a:t>στίγματος δρεπανοκυτταρικής και στίγματος μεσογειακής αναιμίας στο ίδιο άτομο.</a:t>
            </a:r>
          </a:p>
          <a:p>
            <a:pPr eaLnBrk="1" hangingPunct="1"/>
            <a:r>
              <a:rPr lang="el-GR" altLang="el-GR" dirty="0" smtClean="0"/>
              <a:t>Η αναιμία είναι αιμολυτική και μοιάζει κλινικά με την δρεπανοκυτταρική, ωστόσο τα συμπτώματά της ηπιότερα.</a:t>
            </a:r>
          </a:p>
          <a:p>
            <a:pPr eaLnBrk="1" hangingPunct="1"/>
            <a:r>
              <a:rPr lang="el-GR" altLang="el-GR" dirty="0" smtClean="0"/>
              <a:t>Στην ηλεκτροφόρηση αιμοσφαιρίνης αυτά τα άτομα εμφανίζουν </a:t>
            </a:r>
            <a:r>
              <a:rPr lang="en-US" altLang="el-GR" dirty="0" smtClean="0"/>
              <a:t>HbS</a:t>
            </a:r>
            <a:r>
              <a:rPr lang="el-GR" altLang="el-GR" dirty="0" smtClean="0"/>
              <a:t> 60-80%, </a:t>
            </a:r>
            <a:r>
              <a:rPr lang="en-US" altLang="el-GR" dirty="0" smtClean="0"/>
              <a:t>HbF </a:t>
            </a:r>
            <a:r>
              <a:rPr lang="el-GR" altLang="el-GR" dirty="0" smtClean="0"/>
              <a:t>έως 20%  και </a:t>
            </a:r>
            <a:r>
              <a:rPr lang="en-US" altLang="el-GR" dirty="0" smtClean="0"/>
              <a:t>HbA </a:t>
            </a:r>
            <a:r>
              <a:rPr lang="el-GR" altLang="el-GR" dirty="0" smtClean="0"/>
              <a:t>απαραίτητα 20%.</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42311339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Τα βασικά στοιχεία στην δρεπανοκυτταρική αναιμία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pic>
        <p:nvPicPr>
          <p:cNvPr id="5122" name="Picture 2" descr="File:Sickle Cell Anem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804" y="1556792"/>
            <a:ext cx="3528392" cy="47104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447054" y="6419665"/>
            <a:ext cx="624989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Sickle Cell </a:t>
            </a:r>
            <a:r>
              <a:rPr lang="en-US" sz="1200" dirty="0" smtClean="0">
                <a:latin typeface="+mn-lt"/>
                <a:hlinkClick r:id="rId4"/>
              </a:rPr>
              <a:t>Anemia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Bcheon1 (page does not exist)"/>
              </a:rPr>
              <a:t>Bcheon1</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474874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Αιτίες σιδηροπενικής </a:t>
            </a:r>
            <a:r>
              <a:rPr lang="el-GR" dirty="0" smtClean="0"/>
              <a:t>αναιμίας </a:t>
            </a:r>
            <a:r>
              <a:rPr lang="el-GR" sz="3000" b="0" dirty="0" smtClean="0"/>
              <a:t>1/2</a:t>
            </a:r>
            <a:endParaRPr lang="el-GR" sz="3000" b="0" dirty="0"/>
          </a:p>
        </p:txBody>
      </p:sp>
      <p:sp>
        <p:nvSpPr>
          <p:cNvPr id="8194" name="Rectangle 3"/>
          <p:cNvSpPr>
            <a:spLocks noGrp="1" noChangeArrowheads="1"/>
          </p:cNvSpPr>
          <p:nvPr>
            <p:ph idx="1"/>
          </p:nvPr>
        </p:nvSpPr>
        <p:spPr/>
        <p:txBody>
          <a:bodyPr>
            <a:normAutofit lnSpcReduction="10000"/>
          </a:bodyPr>
          <a:lstStyle/>
          <a:p>
            <a:pPr marL="457200" indent="-457200" eaLnBrk="1" hangingPunct="1">
              <a:buFont typeface="+mj-lt"/>
              <a:buAutoNum type="arabicPeriod"/>
            </a:pPr>
            <a:r>
              <a:rPr lang="el-GR" altLang="el-GR" b="1" dirty="0" smtClean="0"/>
              <a:t>Μειωμένη λήψη </a:t>
            </a:r>
            <a:r>
              <a:rPr lang="en-US" altLang="el-GR" b="1" dirty="0" smtClean="0"/>
              <a:t>Fe</a:t>
            </a:r>
            <a:r>
              <a:rPr lang="el-GR" altLang="el-GR" b="1" dirty="0" smtClean="0"/>
              <a:t> λόγω ελλιπούς διατροφής</a:t>
            </a:r>
          </a:p>
          <a:p>
            <a:pPr marL="457200" indent="-457200" eaLnBrk="1" hangingPunct="1">
              <a:buFont typeface="+mj-lt"/>
              <a:buAutoNum type="arabicPeriod"/>
            </a:pPr>
            <a:r>
              <a:rPr lang="el-GR" altLang="el-GR" b="1" dirty="0" smtClean="0"/>
              <a:t>Μειωμένη απορρόφηση </a:t>
            </a:r>
            <a:r>
              <a:rPr lang="en-US" altLang="el-GR" b="1" dirty="0" smtClean="0"/>
              <a:t>Fe</a:t>
            </a:r>
            <a:r>
              <a:rPr lang="el-GR" altLang="el-GR" b="1" dirty="0" smtClean="0"/>
              <a:t> </a:t>
            </a:r>
            <a:r>
              <a:rPr lang="el-GR" altLang="el-GR" dirty="0" smtClean="0"/>
              <a:t>(σε διάφορες παθήσεις όπως γαστρεκτομή, μεγάλες εγχειρήσεις λεπτού, στεατόρροιες)</a:t>
            </a:r>
          </a:p>
          <a:p>
            <a:pPr marL="457200" indent="-457200" eaLnBrk="1" hangingPunct="1">
              <a:buFont typeface="+mj-lt"/>
              <a:buAutoNum type="arabicPeriod"/>
            </a:pPr>
            <a:r>
              <a:rPr lang="el-GR" altLang="el-GR" b="1" dirty="0" smtClean="0"/>
              <a:t>Αυξημένες ανάγκες λήψης σιδήρου </a:t>
            </a:r>
            <a:r>
              <a:rPr lang="el-GR" altLang="el-GR" dirty="0" smtClean="0"/>
              <a:t>σε διάφορες περιόδους της ζωής (εφηβεία, κύηση, θηλασμός)</a:t>
            </a:r>
          </a:p>
          <a:p>
            <a:pPr marL="457200" indent="-457200" eaLnBrk="1" hangingPunct="1">
              <a:buFont typeface="+mj-lt"/>
              <a:buAutoNum type="arabicPeriod"/>
            </a:pPr>
            <a:r>
              <a:rPr lang="el-GR" altLang="el-GR" b="1" dirty="0" smtClean="0"/>
              <a:t>Απώλεια αίματος </a:t>
            </a:r>
            <a:r>
              <a:rPr lang="el-GR" altLang="el-GR" dirty="0" smtClean="0"/>
              <a:t>(αιμορραγίες ποικίλων αιτίων).  Μερικά παραδείγματα αποτελούν, οι διαφραγματοκήλες, οι καρκίνοι παχέος εντέρου, οι αιμορροΐδες, οι μητρορραγίες, η βαριά έμμηνος ρύση, κ.α.).</a:t>
            </a:r>
          </a:p>
          <a:p>
            <a:pPr marL="444500" indent="0" eaLnBrk="1" hangingPunct="1">
              <a:buNone/>
            </a:pPr>
            <a:r>
              <a:rPr lang="el-GR" altLang="el-GR" dirty="0" smtClean="0"/>
              <a:t>Σε ηλικιωμένα άτομα, λόγω συνυπάρχουσας αρθρίτιδας γίνεται πολλές φορές κατανάλωση σαλικυλικών με αποτέλεσμα γαστρορραγία.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9342278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Αιμοσφαιρινοπάθεια τύπου </a:t>
            </a:r>
            <a:r>
              <a:rPr lang="en-US" dirty="0" smtClean="0"/>
              <a:t>LEPORE</a:t>
            </a:r>
            <a:endParaRPr lang="el-GR" dirty="0"/>
          </a:p>
        </p:txBody>
      </p:sp>
      <p:sp>
        <p:nvSpPr>
          <p:cNvPr id="113666" name="Rectangle 3"/>
          <p:cNvSpPr>
            <a:spLocks noGrp="1" noChangeArrowheads="1"/>
          </p:cNvSpPr>
          <p:nvPr>
            <p:ph idx="1"/>
          </p:nvPr>
        </p:nvSpPr>
        <p:spPr/>
        <p:txBody>
          <a:bodyPr/>
          <a:lstStyle/>
          <a:p>
            <a:pPr eaLnBrk="1" hangingPunct="1"/>
            <a:r>
              <a:rPr lang="el-GR" altLang="el-GR" dirty="0" smtClean="0"/>
              <a:t>Η αιμοσφαιρινοπάθεια αυτή οφείλεται στην δημιουργία αιμοσφαιρίνης τύπου α2+(δβ).  </a:t>
            </a:r>
          </a:p>
          <a:p>
            <a:pPr eaLnBrk="1" hangingPunct="1"/>
            <a:r>
              <a:rPr lang="el-GR" altLang="el-GR" dirty="0" smtClean="0"/>
              <a:t>Στην ηλεκτροφόρηση η αιμοσφαιρίνη </a:t>
            </a:r>
            <a:r>
              <a:rPr lang="en-US" altLang="el-GR" dirty="0" smtClean="0"/>
              <a:t>Lepore </a:t>
            </a:r>
            <a:r>
              <a:rPr lang="el-GR" altLang="el-GR" dirty="0" smtClean="0"/>
              <a:t>εμφανίζεται στην ίδια ακριβώς ηλεκτροφορητική θέση με την </a:t>
            </a:r>
            <a:r>
              <a:rPr lang="en-US" altLang="el-GR" dirty="0" smtClean="0"/>
              <a:t>S</a:t>
            </a:r>
            <a:r>
              <a:rPr lang="el-GR" altLang="el-GR" dirty="0" smtClean="0"/>
              <a:t>.</a:t>
            </a:r>
          </a:p>
          <a:p>
            <a:pPr eaLnBrk="1" hangingPunct="1"/>
            <a:r>
              <a:rPr lang="el-GR" altLang="el-GR" dirty="0" smtClean="0"/>
              <a:t>Έτσι κάλλιστα μπορεί να μπερδευτεί με την </a:t>
            </a:r>
            <a:r>
              <a:rPr lang="en-US" altLang="el-GR" dirty="0" smtClean="0"/>
              <a:t>HbS</a:t>
            </a:r>
            <a:r>
              <a:rPr lang="el-GR" altLang="el-GR" dirty="0" smtClean="0"/>
              <a:t>.</a:t>
            </a:r>
          </a:p>
          <a:p>
            <a:pPr eaLnBrk="1" hangingPunct="1"/>
            <a:r>
              <a:rPr lang="el-GR" altLang="el-GR" dirty="0" smtClean="0"/>
              <a:t>Κλινικά μοιάζει όταν είναι ετερόζυγη με την ετερόζυγη β-θαλασσαιμία.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21506531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Οικογενής σφαιροκυττάρωση </a:t>
            </a:r>
            <a:r>
              <a:rPr lang="el-GR" sz="3000" b="0" dirty="0" smtClean="0"/>
              <a:t>1/3</a:t>
            </a:r>
            <a:endParaRPr lang="el-GR" sz="3000" b="0" dirty="0"/>
          </a:p>
        </p:txBody>
      </p:sp>
      <p:sp>
        <p:nvSpPr>
          <p:cNvPr id="114690" name="Rectangle 3"/>
          <p:cNvSpPr>
            <a:spLocks noGrp="1" noChangeArrowheads="1"/>
          </p:cNvSpPr>
          <p:nvPr>
            <p:ph idx="1"/>
          </p:nvPr>
        </p:nvSpPr>
        <p:spPr/>
        <p:txBody>
          <a:bodyPr>
            <a:noAutofit/>
          </a:bodyPr>
          <a:lstStyle/>
          <a:p>
            <a:pPr eaLnBrk="1" hangingPunct="1">
              <a:lnSpc>
                <a:spcPct val="122000"/>
              </a:lnSpc>
            </a:pPr>
            <a:r>
              <a:rPr lang="el-GR" altLang="el-GR" dirty="0" smtClean="0"/>
              <a:t>Πάθηση που κληρονομείται </a:t>
            </a:r>
            <a:r>
              <a:rPr lang="el-GR" altLang="el-GR" b="1" dirty="0" smtClean="0"/>
              <a:t>κατά τον επικρατούντα χαρακτήρα και χαρακτηρίζεται από διαταραχή της μεμβράνης των ερυθρών (αυξημένη δραστηριότητα της </a:t>
            </a:r>
            <a:r>
              <a:rPr lang="en-US" altLang="el-GR" b="1" dirty="0" smtClean="0"/>
              <a:t>ATP</a:t>
            </a:r>
            <a:r>
              <a:rPr lang="el-GR" altLang="el-GR" b="1" dirty="0" smtClean="0"/>
              <a:t>άσης) </a:t>
            </a:r>
            <a:r>
              <a:rPr lang="el-GR" altLang="el-GR" dirty="0" smtClean="0"/>
              <a:t>τα οποία είναι σφαιρικού σχήματος και κατά συνέπεια δεν έχουν ούτε το γνωστό ιδανικό σχήμα του αμφικοίλου δίσκου, είναι δε εύθραυστα με μικρότερο προσδόκιμο επιβίωσης σε σχέση με τα φυσιολογικά ερυθρά.  </a:t>
            </a:r>
          </a:p>
          <a:p>
            <a:pPr eaLnBrk="1" hangingPunct="1">
              <a:lnSpc>
                <a:spcPct val="122000"/>
              </a:lnSpc>
            </a:pPr>
            <a:r>
              <a:rPr lang="el-GR" altLang="el-GR" dirty="0" smtClean="0"/>
              <a:t>Τα ερυθρά παρουσιάζουν μικρότερη ωσμωτική αντίσταση και λύονται ευκολότερα προκαλώντας αιμόλυση.  </a:t>
            </a:r>
          </a:p>
          <a:p>
            <a:pPr eaLnBrk="1" hangingPunct="1">
              <a:lnSpc>
                <a:spcPct val="122000"/>
              </a:lnSpc>
            </a:pPr>
            <a:r>
              <a:rPr lang="el-GR" altLang="el-GR" dirty="0" smtClean="0"/>
              <a:t>Για να τεθεί η διάγνωση πρέπει τα σφαιροκύτταρα να είναι πάνω από 15% στο σύνολο των ερυθρών στο περιφερικό αίμα.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2744106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Οικογενής σφαιροκυττάρωση </a:t>
            </a:r>
            <a:r>
              <a:rPr lang="el-GR" sz="3000" b="0" dirty="0" smtClean="0"/>
              <a:t>2/3</a:t>
            </a:r>
            <a:endParaRPr lang="el-GR" sz="3000" b="0" dirty="0"/>
          </a:p>
        </p:txBody>
      </p:sp>
      <p:sp>
        <p:nvSpPr>
          <p:cNvPr id="114690" name="Rectangle 3"/>
          <p:cNvSpPr>
            <a:spLocks noGrp="1" noChangeArrowheads="1"/>
          </p:cNvSpPr>
          <p:nvPr>
            <p:ph idx="1"/>
          </p:nvPr>
        </p:nvSpPr>
        <p:spPr/>
        <p:txBody>
          <a:bodyPr>
            <a:noAutofit/>
          </a:bodyPr>
          <a:lstStyle/>
          <a:p>
            <a:pPr eaLnBrk="1" hangingPunct="1">
              <a:lnSpc>
                <a:spcPct val="122000"/>
              </a:lnSpc>
            </a:pPr>
            <a:r>
              <a:rPr lang="el-GR" altLang="el-GR" b="1" dirty="0" smtClean="0"/>
              <a:t>Χαρακτηριστικά αιμολυτικής αναιμίας. </a:t>
            </a:r>
            <a:r>
              <a:rPr lang="el-GR" altLang="el-GR" dirty="0" smtClean="0"/>
              <a:t>Οι ασθενείς εμφανίζουν χολολιθίαση (αυξημένη αποβολή χολερυθρίνης στην χολή). Επίσης η νόσος συνδυάζεται με διογκωμένο σπλήνα και έλκη κνημών.</a:t>
            </a:r>
            <a:endParaRPr lang="el-GR" altLang="el-GR" b="1" dirty="0" smtClean="0"/>
          </a:p>
          <a:p>
            <a:pPr eaLnBrk="1" hangingPunct="1">
              <a:lnSpc>
                <a:spcPct val="122000"/>
              </a:lnSpc>
            </a:pPr>
            <a:r>
              <a:rPr lang="el-GR" altLang="el-GR" b="1" dirty="0" smtClean="0"/>
              <a:t>Θεραπεία: </a:t>
            </a:r>
            <a:r>
              <a:rPr lang="el-GR" altLang="el-GR" dirty="0" smtClean="0"/>
              <a:t>Σπληνεκτομή που συνήθως οδηγεί σε υποχώρηση της αναιμίας.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11864388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Οικογενής σφαιροκυττάρωση </a:t>
            </a:r>
            <a:r>
              <a:rPr lang="el-GR" sz="3000" b="0" dirty="0" smtClean="0"/>
              <a:t>3/3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pic>
        <p:nvPicPr>
          <p:cNvPr id="6146" name="Picture 2" descr="File:Hereditary Spherocytosis smear 2010-03-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628800"/>
            <a:ext cx="6048672" cy="45289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331640" y="6381328"/>
            <a:ext cx="648072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Hereditary Spherocytosis smear </a:t>
            </a:r>
            <a:r>
              <a:rPr lang="en-US" sz="1200" dirty="0" smtClean="0">
                <a:latin typeface="+mn-lt"/>
                <a:hlinkClick r:id="rId3"/>
              </a:rPr>
              <a:t>2010-03-17</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Paulo Mourao (page does not exist)"/>
              </a:rPr>
              <a:t>Paulo </a:t>
            </a:r>
            <a:r>
              <a:rPr lang="en-US" sz="1200" dirty="0" smtClean="0">
                <a:latin typeface="+mn-lt"/>
                <a:hlinkClick r:id="rId4" tooltip="User:Paulo Mourao (page does not exist)"/>
              </a:rPr>
              <a:t>Mourao</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5"/>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2651786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Παροξυσμική νυκτερινή αιμοσφαιρινουρία</a:t>
            </a:r>
            <a:endParaRPr lang="el-GR" dirty="0"/>
          </a:p>
        </p:txBody>
      </p:sp>
      <p:sp>
        <p:nvSpPr>
          <p:cNvPr id="122882" name="Rectangle 3"/>
          <p:cNvSpPr>
            <a:spLocks noGrp="1" noChangeArrowheads="1"/>
          </p:cNvSpPr>
          <p:nvPr>
            <p:ph idx="1"/>
          </p:nvPr>
        </p:nvSpPr>
        <p:spPr>
          <a:xfrm>
            <a:off x="457200" y="1412776"/>
            <a:ext cx="8435280" cy="5256584"/>
          </a:xfrm>
        </p:spPr>
        <p:txBody>
          <a:bodyPr>
            <a:noAutofit/>
          </a:bodyPr>
          <a:lstStyle/>
          <a:p>
            <a:pPr eaLnBrk="1" hangingPunct="1">
              <a:lnSpc>
                <a:spcPct val="105000"/>
              </a:lnSpc>
              <a:spcBef>
                <a:spcPts val="600"/>
              </a:spcBef>
            </a:pPr>
            <a:r>
              <a:rPr lang="el-GR" altLang="el-GR" dirty="0" smtClean="0"/>
              <a:t>Σπάνια νόσος που χαρακτηρίζεται από την μειωμένη δραστικότητα </a:t>
            </a:r>
            <a:r>
              <a:rPr lang="el-GR" altLang="el-GR" b="1" dirty="0" smtClean="0"/>
              <a:t>της ακετυλοχολινεστεράσης </a:t>
            </a:r>
            <a:r>
              <a:rPr lang="el-GR" altLang="el-GR" dirty="0" smtClean="0"/>
              <a:t>των ερυθρών αιμοσφαιρίων και ταυτόχρονα από τάση προς </a:t>
            </a:r>
            <a:r>
              <a:rPr lang="el-GR" altLang="el-GR" b="1" dirty="0" smtClean="0"/>
              <a:t>λύση των ερυθρών από το συμπλήρωμα (</a:t>
            </a:r>
            <a:r>
              <a:rPr lang="en-US" altLang="el-GR" b="1" dirty="0" smtClean="0"/>
              <a:t>C</a:t>
            </a:r>
            <a:r>
              <a:rPr lang="el-GR" altLang="el-GR" b="1" dirty="0" smtClean="0"/>
              <a:t>3).  </a:t>
            </a:r>
          </a:p>
          <a:p>
            <a:pPr eaLnBrk="1" hangingPunct="1">
              <a:lnSpc>
                <a:spcPct val="105000"/>
              </a:lnSpc>
              <a:spcBef>
                <a:spcPts val="600"/>
              </a:spcBef>
            </a:pPr>
            <a:r>
              <a:rPr lang="el-GR" altLang="el-GR" dirty="0" smtClean="0"/>
              <a:t>Η νόσος </a:t>
            </a:r>
            <a:r>
              <a:rPr lang="el-GR" altLang="el-GR" b="1" dirty="0" smtClean="0"/>
              <a:t>αυτή δεν είναι κληρονομική και πλήττει τους ενήλικες.  </a:t>
            </a:r>
          </a:p>
          <a:p>
            <a:pPr eaLnBrk="1" hangingPunct="1">
              <a:lnSpc>
                <a:spcPct val="105000"/>
              </a:lnSpc>
              <a:spcBef>
                <a:spcPts val="600"/>
              </a:spcBef>
            </a:pPr>
            <a:r>
              <a:rPr lang="el-GR" altLang="el-GR" dirty="0" smtClean="0"/>
              <a:t>Η αιμόλυση συμβαίνει κυρίως την νύκτα και ο ασθενής ξυπνά με κόκκινα ούρα λόγω αιμοσφαιρινουρίας.  </a:t>
            </a:r>
          </a:p>
          <a:p>
            <a:pPr eaLnBrk="1" hangingPunct="1">
              <a:lnSpc>
                <a:spcPct val="105000"/>
              </a:lnSpc>
              <a:spcBef>
                <a:spcPts val="600"/>
              </a:spcBef>
            </a:pPr>
            <a:r>
              <a:rPr lang="el-GR" altLang="el-GR" dirty="0" smtClean="0"/>
              <a:t>Συνυπάρχει θρομβοπενία, λευκοπενία θροβωτικά φαινόμενα, απλασία του μυελού κτλ.  </a:t>
            </a:r>
          </a:p>
          <a:p>
            <a:pPr eaLnBrk="1" hangingPunct="1">
              <a:lnSpc>
                <a:spcPct val="105000"/>
              </a:lnSpc>
              <a:spcBef>
                <a:spcPts val="600"/>
              </a:spcBef>
            </a:pPr>
            <a:r>
              <a:rPr lang="el-GR" altLang="el-GR" dirty="0" smtClean="0"/>
              <a:t>Οι ασθενείς με παροξυσμική νυκτερινή αιμοσφαιρινουρία είναι επιρρεπείς στις λοιμώξεις.</a:t>
            </a:r>
          </a:p>
          <a:p>
            <a:pPr eaLnBrk="1" hangingPunct="1">
              <a:lnSpc>
                <a:spcPct val="105000"/>
              </a:lnSpc>
              <a:spcBef>
                <a:spcPts val="600"/>
              </a:spcBef>
            </a:pPr>
            <a:r>
              <a:rPr lang="el-GR" altLang="el-GR" dirty="0" smtClean="0"/>
              <a:t>Εργαστηριακά στα ούρα εμπεριέχεται αιμοσιδηρίνη (δοκιμασία </a:t>
            </a:r>
            <a:r>
              <a:rPr lang="en-US" altLang="el-GR" dirty="0" smtClean="0"/>
              <a:t>Ham </a:t>
            </a:r>
            <a:r>
              <a:rPr lang="el-GR" altLang="el-GR" dirty="0" smtClean="0"/>
              <a:t>θετική).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Tree>
    <p:extLst>
      <p:ext uri="{BB962C8B-B14F-4D97-AF65-F5344CB8AC3E}">
        <p14:creationId xmlns:p14="http://schemas.microsoft.com/office/powerpoint/2010/main" val="41362051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Αυτοάνοση αιμολυτική αναιμία </a:t>
            </a:r>
            <a:r>
              <a:rPr lang="el-GR" sz="3000" b="0" dirty="0" smtClean="0"/>
              <a:t>1/2</a:t>
            </a:r>
            <a:endParaRPr lang="el-GR" sz="3000" b="0" dirty="0"/>
          </a:p>
        </p:txBody>
      </p:sp>
      <p:sp>
        <p:nvSpPr>
          <p:cNvPr id="123906" name="Rectangle 3"/>
          <p:cNvSpPr>
            <a:spLocks noGrp="1" noChangeArrowheads="1"/>
          </p:cNvSpPr>
          <p:nvPr>
            <p:ph idx="1"/>
          </p:nvPr>
        </p:nvSpPr>
        <p:spPr>
          <a:xfrm>
            <a:off x="457200" y="1196752"/>
            <a:ext cx="8579296" cy="5472608"/>
          </a:xfrm>
        </p:spPr>
        <p:txBody>
          <a:bodyPr>
            <a:noAutofit/>
          </a:bodyPr>
          <a:lstStyle/>
          <a:p>
            <a:pPr eaLnBrk="1" hangingPunct="1">
              <a:lnSpc>
                <a:spcPct val="110000"/>
              </a:lnSpc>
            </a:pPr>
            <a:r>
              <a:rPr lang="el-GR" altLang="el-GR" dirty="0" smtClean="0"/>
              <a:t>Ανήκει σε </a:t>
            </a:r>
            <a:r>
              <a:rPr lang="el-GR" altLang="el-GR" b="1" dirty="0" smtClean="0"/>
              <a:t>αιμολυτικές αναιμίες που οφείλονται σε εξωερυθροκυτταρικά αίτια και είναι επίκτητη αυτοάνοση </a:t>
            </a:r>
            <a:r>
              <a:rPr lang="el-GR" altLang="el-GR" dirty="0" smtClean="0"/>
              <a:t>κατάσταση όπου ο οργανισμός παράγει </a:t>
            </a:r>
            <a:r>
              <a:rPr lang="en-US" altLang="el-GR" dirty="0" smtClean="0"/>
              <a:t>IgG </a:t>
            </a:r>
            <a:r>
              <a:rPr lang="el-GR" altLang="el-GR" b="1" dirty="0" smtClean="0"/>
              <a:t>αντισώματα ενάντια των δικών του ερυθρών.</a:t>
            </a:r>
          </a:p>
          <a:p>
            <a:pPr eaLnBrk="1" hangingPunct="1">
              <a:lnSpc>
                <a:spcPct val="110000"/>
              </a:lnSpc>
            </a:pPr>
            <a:r>
              <a:rPr lang="el-GR" altLang="el-GR" dirty="0" smtClean="0"/>
              <a:t>Είναι αυτοαντισώματα </a:t>
            </a:r>
            <a:r>
              <a:rPr lang="el-GR" altLang="el-GR" b="1" dirty="0" smtClean="0"/>
              <a:t>θερμού τύπου (λέγονται και ατελή λόγω του μικρού ΜΒ και μικρού μήκους τους*)  </a:t>
            </a:r>
            <a:r>
              <a:rPr lang="el-GR" altLang="el-GR" dirty="0" smtClean="0"/>
              <a:t>και η </a:t>
            </a:r>
            <a:r>
              <a:rPr lang="el-GR" altLang="el-GR" b="1" dirty="0" smtClean="0"/>
              <a:t>άμεση αντίδραση </a:t>
            </a:r>
            <a:r>
              <a:rPr lang="en-US" altLang="el-GR" b="1" dirty="0" smtClean="0"/>
              <a:t>Coombs</a:t>
            </a:r>
            <a:r>
              <a:rPr lang="el-GR" altLang="el-GR" b="1" dirty="0" smtClean="0"/>
              <a:t> είναι θετική.</a:t>
            </a:r>
          </a:p>
          <a:p>
            <a:pPr eaLnBrk="1" hangingPunct="1">
              <a:lnSpc>
                <a:spcPct val="110000"/>
              </a:lnSpc>
            </a:pPr>
            <a:r>
              <a:rPr lang="el-GR" altLang="el-GR" dirty="0" smtClean="0"/>
              <a:t>Μπορεί η αναιμία να οφείλεται σε αντισώματα </a:t>
            </a:r>
            <a:r>
              <a:rPr lang="en-US" altLang="el-GR" dirty="0" smtClean="0"/>
              <a:t>IgM</a:t>
            </a:r>
            <a:r>
              <a:rPr lang="el-GR" altLang="el-GR" dirty="0" smtClean="0"/>
              <a:t> (τέλεια αντισώματα**)  που είναι ψυχρού τύπου(***).</a:t>
            </a:r>
          </a:p>
          <a:p>
            <a:pPr marL="0" indent="0" eaLnBrk="1" hangingPunct="1">
              <a:lnSpc>
                <a:spcPct val="110000"/>
              </a:lnSpc>
              <a:buNone/>
            </a:pPr>
            <a:r>
              <a:rPr lang="el-GR" altLang="el-GR" sz="1800" dirty="0" smtClean="0"/>
              <a:t>*Τα ατελή αντισώματα στο εργαστήριο δεν συγκολλούν τα ερυθρά, μια και δεν μπορούν να παίξουν συνδετικό κρίκο μεταξύ 2 ερυθρών</a:t>
            </a:r>
          </a:p>
          <a:p>
            <a:pPr marL="0" indent="0" eaLnBrk="1" hangingPunct="1">
              <a:lnSpc>
                <a:spcPct val="110000"/>
              </a:lnSpc>
              <a:buNone/>
            </a:pPr>
            <a:r>
              <a:rPr lang="el-GR" altLang="el-GR" sz="1800" dirty="0" smtClean="0"/>
              <a:t>**Τα τέλεια αντισώματα μπορούν να συγκολλήσουν ερυθρά στο εργαστήριο</a:t>
            </a:r>
          </a:p>
          <a:p>
            <a:pPr marL="0" indent="0" eaLnBrk="1" hangingPunct="1">
              <a:lnSpc>
                <a:spcPct val="110000"/>
              </a:lnSpc>
              <a:buNone/>
            </a:pPr>
            <a:r>
              <a:rPr lang="el-GR" altLang="el-GR" sz="1800" dirty="0" smtClean="0"/>
              <a:t>*** Λέγεται και νόσος των ψυχρών συγκολλητινών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Tree>
    <p:extLst>
      <p:ext uri="{BB962C8B-B14F-4D97-AF65-F5344CB8AC3E}">
        <p14:creationId xmlns:p14="http://schemas.microsoft.com/office/powerpoint/2010/main" val="491244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Αυτοάνοση αιμολυτική αναιμία </a:t>
            </a:r>
            <a:r>
              <a:rPr lang="el-GR" sz="3000" b="0" dirty="0" smtClean="0"/>
              <a:t>2/2</a:t>
            </a:r>
            <a:endParaRPr lang="el-GR" sz="3000" b="0" dirty="0"/>
          </a:p>
        </p:txBody>
      </p:sp>
      <p:sp>
        <p:nvSpPr>
          <p:cNvPr id="123906" name="Rectangle 3"/>
          <p:cNvSpPr>
            <a:spLocks noGrp="1" noChangeArrowheads="1"/>
          </p:cNvSpPr>
          <p:nvPr>
            <p:ph idx="1"/>
          </p:nvPr>
        </p:nvSpPr>
        <p:spPr/>
        <p:txBody>
          <a:bodyPr>
            <a:noAutofit/>
          </a:bodyPr>
          <a:lstStyle/>
          <a:p>
            <a:pPr eaLnBrk="1" hangingPunct="1"/>
            <a:r>
              <a:rPr lang="el-GR" altLang="el-GR" dirty="0" smtClean="0"/>
              <a:t>Η αιτιοπαθογένεια της αυτοάνοσης αιμολυτικής αναιμίας δεν είναι σαφής, έτσι θεωρείται </a:t>
            </a:r>
            <a:r>
              <a:rPr lang="el-GR" altLang="el-GR" b="1" dirty="0" smtClean="0"/>
              <a:t>ιδιοπαθής στο 50% των περιπτώσεων.  </a:t>
            </a:r>
          </a:p>
          <a:p>
            <a:pPr eaLnBrk="1" hangingPunct="1"/>
            <a:r>
              <a:rPr lang="el-GR" altLang="el-GR" dirty="0" smtClean="0"/>
              <a:t>Στο υπόλοιπο 50% συνδυάζεται με λευχαιμίες, κυρίως λεμφογενή λευχαιμία, με κακοήθη λεμφώματα και νοσήματα του κολλαγόνου όπως ο συστηματικός ερυθηματώδης λύκος.</a:t>
            </a:r>
          </a:p>
          <a:p>
            <a:pPr eaLnBrk="1" hangingPunct="1"/>
            <a:r>
              <a:rPr lang="el-GR" altLang="el-GR" dirty="0" smtClean="0"/>
              <a:t>Ως αναιμία παρουσιάζει ποικίλη κλινική πορεία άλλοτε ελαφρά με βραδεία και ήπια έναρξη και άλλοτε με έντονα συμπτώματα.</a:t>
            </a:r>
          </a:p>
          <a:p>
            <a:pPr eaLnBrk="1" hangingPunct="1"/>
            <a:r>
              <a:rPr lang="el-GR" altLang="el-GR" dirty="0" smtClean="0"/>
              <a:t>Όταν είναι δευτεροπαθής παρατηρούμε και τα συμπτώματα της κύριας νόσου.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6436597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http://photos1.blogger.com/blogger/2608/483/1600/Coombs_test_schematic.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971798"/>
            <a:ext cx="7633429" cy="55535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lstStyle/>
          <a:p>
            <a:r>
              <a:rPr lang="en-US" dirty="0" smtClean="0"/>
              <a:t>Coombs test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
        <p:nvSpPr>
          <p:cNvPr id="6" name="Rectangle 7"/>
          <p:cNvSpPr/>
          <p:nvPr/>
        </p:nvSpPr>
        <p:spPr>
          <a:xfrm>
            <a:off x="1331640" y="6597352"/>
            <a:ext cx="648072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Coombs test </a:t>
            </a:r>
            <a:r>
              <a:rPr lang="en-US" sz="1200" dirty="0" smtClean="0">
                <a:latin typeface="+mn-lt"/>
                <a:hlinkClick r:id="rId4"/>
              </a:rPr>
              <a:t>schematic</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A. Rad"/>
              </a:rPr>
              <a:t>A. </a:t>
            </a:r>
            <a:r>
              <a:rPr lang="en-US" sz="1200" dirty="0" smtClean="0">
                <a:latin typeface="+mn-lt"/>
                <a:hlinkClick r:id="rId5" tooltip="User:A. Rad"/>
              </a:rPr>
              <a:t>Rad</a:t>
            </a:r>
            <a:r>
              <a:rPr lang="en-US"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6"/>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7797164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Αιμολυτική νόσος των νεογνών</a:t>
            </a:r>
            <a:r>
              <a:rPr lang="en-US" dirty="0" smtClean="0"/>
              <a:t> </a:t>
            </a:r>
            <a:r>
              <a:rPr lang="en-US" sz="3000" b="0" dirty="0" smtClean="0"/>
              <a:t>1/</a:t>
            </a:r>
            <a:r>
              <a:rPr lang="el-GR" sz="3000" b="0" dirty="0" smtClean="0"/>
              <a:t>3</a:t>
            </a:r>
            <a:endParaRPr lang="el-GR" sz="3000" b="0" dirty="0"/>
          </a:p>
        </p:txBody>
      </p:sp>
      <p:sp>
        <p:nvSpPr>
          <p:cNvPr id="136194" name="Rectangle 3"/>
          <p:cNvSpPr>
            <a:spLocks noGrp="1" noChangeArrowheads="1"/>
          </p:cNvSpPr>
          <p:nvPr>
            <p:ph idx="1"/>
          </p:nvPr>
        </p:nvSpPr>
        <p:spPr>
          <a:xfrm>
            <a:off x="457200" y="1196752"/>
            <a:ext cx="8363272" cy="5184576"/>
          </a:xfrm>
        </p:spPr>
        <p:txBody>
          <a:bodyPr>
            <a:noAutofit/>
          </a:bodyPr>
          <a:lstStyle/>
          <a:p>
            <a:pPr eaLnBrk="1" hangingPunct="1">
              <a:lnSpc>
                <a:spcPct val="110000"/>
              </a:lnSpc>
              <a:spcBef>
                <a:spcPts val="1000"/>
              </a:spcBef>
            </a:pPr>
            <a:r>
              <a:rPr lang="el-GR" altLang="el-GR" dirty="0" smtClean="0"/>
              <a:t>Οφείλεται σε ασυμβατότητα του παράγοντα </a:t>
            </a:r>
            <a:r>
              <a:rPr lang="en-US" altLang="el-GR" dirty="0" smtClean="0"/>
              <a:t>Rhesus</a:t>
            </a:r>
            <a:r>
              <a:rPr lang="el-GR" altLang="el-GR" dirty="0" smtClean="0"/>
              <a:t> (</a:t>
            </a:r>
            <a:r>
              <a:rPr lang="en-US" altLang="el-GR" dirty="0" smtClean="0"/>
              <a:t>Rh</a:t>
            </a:r>
            <a:r>
              <a:rPr lang="el-GR" altLang="el-GR" dirty="0" smtClean="0"/>
              <a:t>).  </a:t>
            </a:r>
          </a:p>
          <a:p>
            <a:pPr eaLnBrk="1" hangingPunct="1">
              <a:lnSpc>
                <a:spcPct val="110000"/>
              </a:lnSpc>
              <a:spcBef>
                <a:spcPts val="1000"/>
              </a:spcBef>
            </a:pPr>
            <a:r>
              <a:rPr lang="el-GR" altLang="el-GR" dirty="0" smtClean="0"/>
              <a:t>Το έμβρυο ή νεογέννητο που προσβάλλεται μπορεί να εμφανίσει εμβρυοπλακούντιο ύδρωπα, βαρύ νεογνικό ίκτερο ή αναιμία στην γέννηση.</a:t>
            </a:r>
          </a:p>
          <a:p>
            <a:pPr eaLnBrk="1" hangingPunct="1">
              <a:lnSpc>
                <a:spcPct val="110000"/>
              </a:lnSpc>
              <a:spcBef>
                <a:spcPts val="1000"/>
              </a:spcBef>
            </a:pPr>
            <a:r>
              <a:rPr lang="el-GR" altLang="el-GR" dirty="0" smtClean="0"/>
              <a:t>Συχνότητα – 1/150 κυήσεις</a:t>
            </a:r>
            <a:r>
              <a:rPr lang="en-US" altLang="el-GR" dirty="0" smtClean="0"/>
              <a:t>.</a:t>
            </a:r>
            <a:endParaRPr lang="el-GR" altLang="el-GR" dirty="0" smtClean="0"/>
          </a:p>
          <a:p>
            <a:pPr eaLnBrk="1" hangingPunct="1">
              <a:lnSpc>
                <a:spcPct val="110000"/>
              </a:lnSpc>
              <a:spcBef>
                <a:spcPts val="1000"/>
              </a:spcBef>
            </a:pPr>
            <a:r>
              <a:rPr lang="el-GR" altLang="el-GR" dirty="0" smtClean="0"/>
              <a:t>Επισυμβαίνει σε </a:t>
            </a:r>
            <a:r>
              <a:rPr lang="en-US" altLang="el-GR" dirty="0" smtClean="0"/>
              <a:t>Rh</a:t>
            </a:r>
            <a:r>
              <a:rPr lang="el-GR" altLang="el-GR" dirty="0" smtClean="0"/>
              <a:t>- μητέρα που κυοφορεί έμβρυο </a:t>
            </a:r>
            <a:r>
              <a:rPr lang="en-US" altLang="el-GR" dirty="0" smtClean="0"/>
              <a:t>Rh</a:t>
            </a:r>
            <a:r>
              <a:rPr lang="el-GR" altLang="el-GR" dirty="0" smtClean="0"/>
              <a:t>+  και που ευαισθητοποιείται στην πρώτη της κύηση και σχηματίζει αντισώματα ενάντια στον </a:t>
            </a:r>
            <a:r>
              <a:rPr lang="en-US" altLang="el-GR" dirty="0" smtClean="0"/>
              <a:t>Rh</a:t>
            </a:r>
            <a:r>
              <a:rPr lang="el-GR" altLang="el-GR" dirty="0" smtClean="0"/>
              <a:t>.  Η ευαισθητοποίηση και η παραγωγή αντισωμάτων μπορεί να συμβεί ακόμη και αν η κύηση δεν είναι τελειόμηνη.  Το εμπλεκόμενο αντιγόνο του παράγοντα </a:t>
            </a:r>
            <a:r>
              <a:rPr lang="en-US" altLang="el-GR" dirty="0" smtClean="0"/>
              <a:t>Rh </a:t>
            </a:r>
            <a:r>
              <a:rPr lang="el-GR" altLang="el-GR" dirty="0" smtClean="0"/>
              <a:t>είναι το </a:t>
            </a:r>
            <a:r>
              <a:rPr lang="en-US" altLang="el-GR" dirty="0" smtClean="0"/>
              <a:t>D</a:t>
            </a:r>
            <a:r>
              <a:rPr lang="el-GR" altLang="el-GR" dirty="0" smtClean="0"/>
              <a:t>.</a:t>
            </a:r>
          </a:p>
          <a:p>
            <a:pPr eaLnBrk="1" hangingPunct="1">
              <a:lnSpc>
                <a:spcPct val="110000"/>
              </a:lnSpc>
              <a:spcBef>
                <a:spcPts val="1000"/>
              </a:spcBef>
            </a:pPr>
            <a:r>
              <a:rPr lang="el-GR" altLang="el-GR" dirty="0" smtClean="0"/>
              <a:t>Η πάθηση είναι επομένως σπάνια στην πρώτη κύηση.</a:t>
            </a:r>
          </a:p>
          <a:p>
            <a:pPr eaLnBrk="1" hangingPunct="1">
              <a:lnSpc>
                <a:spcPct val="110000"/>
              </a:lnSpc>
              <a:spcBef>
                <a:spcPts val="1000"/>
              </a:spcBef>
            </a:pPr>
            <a:r>
              <a:rPr lang="el-GR" altLang="el-GR" dirty="0" smtClean="0"/>
              <a:t>Στην δεύτερη όμως πρέπει να ληφθούν προφυλάξεις.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Tree>
    <p:extLst>
      <p:ext uri="{BB962C8B-B14F-4D97-AF65-F5344CB8AC3E}">
        <p14:creationId xmlns:p14="http://schemas.microsoft.com/office/powerpoint/2010/main" val="12556285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Αιμολυτική νόσος των νεογνών</a:t>
            </a:r>
            <a:r>
              <a:rPr lang="en-US" dirty="0"/>
              <a:t> </a:t>
            </a:r>
            <a:r>
              <a:rPr lang="el-GR" sz="3000" b="0" dirty="0" smtClean="0"/>
              <a:t>2</a:t>
            </a:r>
            <a:r>
              <a:rPr lang="en-US" sz="3000" b="0" dirty="0" smtClean="0"/>
              <a:t>/</a:t>
            </a:r>
            <a:r>
              <a:rPr lang="el-GR" sz="3000" b="0" dirty="0"/>
              <a:t>3</a:t>
            </a:r>
          </a:p>
        </p:txBody>
      </p:sp>
      <p:sp>
        <p:nvSpPr>
          <p:cNvPr id="136194" name="Rectangle 3"/>
          <p:cNvSpPr>
            <a:spLocks noGrp="1" noChangeArrowheads="1"/>
          </p:cNvSpPr>
          <p:nvPr>
            <p:ph idx="1"/>
          </p:nvPr>
        </p:nvSpPr>
        <p:spPr>
          <a:xfrm>
            <a:off x="457200" y="1196752"/>
            <a:ext cx="8363272" cy="5184576"/>
          </a:xfrm>
        </p:spPr>
        <p:txBody>
          <a:bodyPr>
            <a:noAutofit/>
          </a:bodyPr>
          <a:lstStyle/>
          <a:p>
            <a:pPr eaLnBrk="1" hangingPunct="1"/>
            <a:r>
              <a:rPr lang="el-GR" altLang="el-GR" dirty="0" smtClean="0"/>
              <a:t>Ο νεογνικός ίκτερος εμφανίζεται λίγες ώρες μετά την γέννηση και βαίνει αυξανόμενος.  Δεν είναι τόσο η αιμόλυση όσο η ανεπαρκής αποβολή της χολερυθρίνης που προκαλεί τα συμπτώματα, λόγω διόδου της από τον μη αναπτυχθέντα εγκεφαλικό φραγμό και επιβλαβούς επίδρασής της στα κύτταρα των εγκεφαλικών πυρήνων.  Η ονομασία πυρηνικός ίκτερος εντοπίζει την βαριά εγκεφαλική βλάβη του νεογνού.</a:t>
            </a:r>
            <a:endParaRPr lang="el-GR" altLang="el-GR" b="1" dirty="0" smtClean="0"/>
          </a:p>
          <a:p>
            <a:pPr eaLnBrk="1" hangingPunct="1"/>
            <a:r>
              <a:rPr lang="el-GR" altLang="el-GR" b="1" dirty="0" smtClean="0"/>
              <a:t>Θεραπεία </a:t>
            </a:r>
            <a:r>
              <a:rPr lang="el-GR" altLang="el-GR" dirty="0" smtClean="0"/>
              <a:t>Αφαιμαξομετάγγιση, φωτοθεραπεία νεογνού.</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spTree>
    <p:extLst>
      <p:ext uri="{BB962C8B-B14F-4D97-AF65-F5344CB8AC3E}">
        <p14:creationId xmlns:p14="http://schemas.microsoft.com/office/powerpoint/2010/main" val="890511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Αιτίες σιδηροπενικής </a:t>
            </a:r>
            <a:r>
              <a:rPr lang="el-GR" dirty="0" smtClean="0"/>
              <a:t>αναιμίας </a:t>
            </a:r>
            <a:r>
              <a:rPr lang="el-GR" sz="3000" b="0" dirty="0"/>
              <a:t>2</a:t>
            </a:r>
            <a:r>
              <a:rPr lang="el-GR" sz="3000" b="0" dirty="0" smtClean="0"/>
              <a:t>/2</a:t>
            </a:r>
            <a:endParaRPr lang="el-GR" sz="3000" b="0" dirty="0"/>
          </a:p>
        </p:txBody>
      </p:sp>
      <p:sp>
        <p:nvSpPr>
          <p:cNvPr id="8194" name="Rectangle 3"/>
          <p:cNvSpPr>
            <a:spLocks noGrp="1" noChangeArrowheads="1"/>
          </p:cNvSpPr>
          <p:nvPr>
            <p:ph idx="1"/>
          </p:nvPr>
        </p:nvSpPr>
        <p:spPr/>
        <p:txBody>
          <a:bodyPr>
            <a:normAutofit/>
          </a:bodyPr>
          <a:lstStyle/>
          <a:p>
            <a:pPr marL="457200" indent="-457200" eaLnBrk="1" hangingPunct="1">
              <a:buFont typeface="+mj-lt"/>
              <a:buAutoNum type="arabicPeriod" startAt="5"/>
            </a:pPr>
            <a:r>
              <a:rPr lang="el-GR" altLang="el-GR" dirty="0" smtClean="0"/>
              <a:t>Σιδηροπενική αναιμία μπορεί </a:t>
            </a:r>
            <a:r>
              <a:rPr lang="el-GR" altLang="el-GR" b="1" dirty="0" smtClean="0"/>
              <a:t>να συνοδεύει διάφορα χρόνια νοσήματα </a:t>
            </a:r>
            <a:r>
              <a:rPr lang="el-GR" altLang="el-GR" dirty="0" smtClean="0"/>
              <a:t>όπως χρόνιες λοιμώξεις, φλεγμονές, νοσήματα όπως η ρευματοειδής αρθρίτιδα, καρκίνους ποικίλης εντόπισης, ηπατοπάθειες, καθώς και χρονία νεφρική ανεπάρκεια.  </a:t>
            </a:r>
          </a:p>
          <a:p>
            <a:pPr marL="457200" indent="-457200" eaLnBrk="1" hangingPunct="1">
              <a:buFont typeface="+mj-lt"/>
              <a:buAutoNum type="arabicPeriod" startAt="5"/>
            </a:pPr>
            <a:r>
              <a:rPr lang="el-GR" altLang="el-GR" dirty="0" smtClean="0"/>
              <a:t>Λοίμωξη από </a:t>
            </a:r>
            <a:r>
              <a:rPr lang="en-US" altLang="el-GR" dirty="0" smtClean="0"/>
              <a:t>H Pylori </a:t>
            </a:r>
            <a:r>
              <a:rPr lang="el-GR" altLang="el-GR" dirty="0" smtClean="0"/>
              <a:t>προκαλεί ανθεκτική σιδηροπενική αναιμία παράλληλα με επιγαστραλγία και εμέτους.</a:t>
            </a:r>
          </a:p>
        </p:txBody>
      </p:sp>
      <p:sp>
        <p:nvSpPr>
          <p:cNvPr id="3" name="Ορθογώνιο 2"/>
          <p:cNvSpPr/>
          <p:nvPr/>
        </p:nvSpPr>
        <p:spPr>
          <a:xfrm>
            <a:off x="827584" y="4365104"/>
            <a:ext cx="7416824" cy="850746"/>
          </a:xfrm>
          <a:prstGeom prst="rect">
            <a:avLst/>
          </a:prstGeom>
        </p:spPr>
        <p:txBody>
          <a:bodyPr wrap="square">
            <a:spAutoFit/>
          </a:bodyPr>
          <a:lstStyle/>
          <a:p>
            <a:pPr marL="342900" lvl="0" indent="-342900" algn="ctr" fontAlgn="auto">
              <a:lnSpc>
                <a:spcPct val="112000"/>
              </a:lnSpc>
              <a:spcBef>
                <a:spcPts val="1200"/>
              </a:spcBef>
              <a:spcAft>
                <a:spcPts val="0"/>
              </a:spcAft>
              <a:buFont typeface="Wingdings" panose="05000000000000000000" pitchFamily="2" charset="2"/>
              <a:buChar char="ü"/>
            </a:pPr>
            <a:r>
              <a:rPr lang="el-GR" altLang="el-GR" sz="2200" b="1" dirty="0">
                <a:solidFill>
                  <a:prstClr val="black"/>
                </a:solidFill>
                <a:latin typeface="Calibri"/>
              </a:rPr>
              <a:t>Πάντοτε επιβάλλεται να διερευνούμε την αιτία της σιδηροπενικής </a:t>
            </a:r>
            <a:r>
              <a:rPr lang="el-GR" altLang="el-GR" sz="2200" b="1" dirty="0" smtClean="0">
                <a:solidFill>
                  <a:prstClr val="black"/>
                </a:solidFill>
                <a:latin typeface="Calibri"/>
              </a:rPr>
              <a:t>αναιμίας</a:t>
            </a:r>
            <a:r>
              <a:rPr lang="el-GR" altLang="el-GR" sz="2200" dirty="0" smtClean="0">
                <a:solidFill>
                  <a:prstClr val="black"/>
                </a:solidFill>
                <a:latin typeface="Calibri"/>
              </a:rPr>
              <a:t>.</a:t>
            </a:r>
            <a:endParaRPr lang="el-GR" altLang="el-GR" sz="2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674895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Αιμολυτική νόσος των νεογνών</a:t>
            </a:r>
            <a:r>
              <a:rPr lang="en-US" dirty="0"/>
              <a:t> </a:t>
            </a:r>
            <a:r>
              <a:rPr lang="el-GR" sz="3000" b="0" dirty="0" smtClean="0"/>
              <a:t>3</a:t>
            </a:r>
            <a:r>
              <a:rPr lang="en-US" sz="3000" b="0" dirty="0" smtClean="0"/>
              <a:t>/</a:t>
            </a:r>
            <a:r>
              <a:rPr lang="el-GR" sz="3000" b="0" dirty="0"/>
              <a:t>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dirty="0"/>
          </a:p>
        </p:txBody>
      </p:sp>
      <p:pic>
        <p:nvPicPr>
          <p:cNvPr id="7170" name="Picture 2" descr="File:1910 Erythroblastosis Fetal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980728"/>
            <a:ext cx="6425817" cy="58772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1259632" y="6309320"/>
            <a:ext cx="266429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1910 Erythroblastosis </a:t>
            </a:r>
            <a:r>
              <a:rPr lang="en-US" sz="1200" dirty="0" smtClean="0">
                <a:latin typeface="+mn-lt"/>
                <a:hlinkClick r:id="rId3"/>
              </a:rPr>
              <a:t>Fetalis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CFCF"/>
              </a:rPr>
              <a:t>CFCF</a:t>
            </a:r>
            <a:r>
              <a:rPr lang="el-GR" sz="1200" dirty="0" smtClean="0">
                <a:solidFill>
                  <a:prstClr val="black">
                    <a:lumMod val="75000"/>
                    <a:lumOff val="25000"/>
                  </a:prstClr>
                </a:solidFill>
                <a:latin typeface="+mn-lt"/>
              </a:rPr>
              <a:t> διαθέσιμο με άδεια </a:t>
            </a:r>
            <a:r>
              <a:rPr lang="en-US" sz="1200" dirty="0">
                <a:latin typeface="+mn-lt"/>
                <a:hlinkClick r:id="rId5"/>
              </a:rPr>
              <a:t>CC BY </a:t>
            </a:r>
            <a:r>
              <a:rPr lang="en-US" sz="1200" dirty="0" smtClean="0">
                <a:latin typeface="+mn-lt"/>
                <a:hlinkClick r:id="rId5"/>
              </a:rPr>
              <a:t>3.0</a:t>
            </a:r>
            <a:endParaRPr lang="en-US" sz="1200" dirty="0">
              <a:latin typeface="+mn-lt"/>
            </a:endParaRPr>
          </a:p>
        </p:txBody>
      </p:sp>
    </p:spTree>
    <p:extLst>
      <p:ext uri="{BB962C8B-B14F-4D97-AF65-F5344CB8AC3E}">
        <p14:creationId xmlns:p14="http://schemas.microsoft.com/office/powerpoint/2010/main" val="37577820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Μικροαγγειοπαθητικ</a:t>
            </a:r>
            <a:r>
              <a:rPr lang="el-GR" dirty="0"/>
              <a:t>ή</a:t>
            </a:r>
            <a:r>
              <a:rPr lang="el-GR" dirty="0" smtClean="0"/>
              <a:t> αιμολυτική αναιμία</a:t>
            </a:r>
            <a:endParaRPr lang="el-GR" dirty="0"/>
          </a:p>
        </p:txBody>
      </p:sp>
      <p:sp>
        <p:nvSpPr>
          <p:cNvPr id="137218" name="Rectangle 3"/>
          <p:cNvSpPr>
            <a:spLocks noGrp="1" noChangeArrowheads="1"/>
          </p:cNvSpPr>
          <p:nvPr>
            <p:ph idx="1"/>
          </p:nvPr>
        </p:nvSpPr>
        <p:spPr>
          <a:xfrm>
            <a:off x="457200" y="1196752"/>
            <a:ext cx="8579296" cy="5400600"/>
          </a:xfrm>
        </p:spPr>
        <p:txBody>
          <a:bodyPr>
            <a:normAutofit lnSpcReduction="10000"/>
          </a:bodyPr>
          <a:lstStyle/>
          <a:p>
            <a:pPr eaLnBrk="1" hangingPunct="1">
              <a:lnSpc>
                <a:spcPct val="110000"/>
              </a:lnSpc>
            </a:pPr>
            <a:r>
              <a:rPr lang="el-GR" altLang="el-GR" dirty="0" smtClean="0"/>
              <a:t>Η μικροαγγειοπαθητική </a:t>
            </a:r>
            <a:r>
              <a:rPr lang="el-GR" altLang="el-GR" b="1" dirty="0" smtClean="0"/>
              <a:t>αιμολυτική αναιμία </a:t>
            </a:r>
            <a:r>
              <a:rPr lang="el-GR" altLang="el-GR" dirty="0" smtClean="0"/>
              <a:t>προκαλείται από διάφορα αίτια και παρουσιάζει ενδαγγειακή αιμόλυση από </a:t>
            </a:r>
            <a:r>
              <a:rPr lang="el-GR" altLang="el-GR" b="1" dirty="0" smtClean="0"/>
              <a:t>βλάβη των τριχοειδών.  </a:t>
            </a:r>
          </a:p>
          <a:p>
            <a:pPr eaLnBrk="1" hangingPunct="1">
              <a:lnSpc>
                <a:spcPct val="110000"/>
              </a:lnSpc>
            </a:pPr>
            <a:r>
              <a:rPr lang="el-GR" altLang="el-GR" dirty="0" smtClean="0"/>
              <a:t>Το πιο χαρακτηριστικό της εύρημα είναι η ύπαρξη στο περιφερικό αίμα πολλών </a:t>
            </a:r>
            <a:r>
              <a:rPr lang="el-GR" altLang="el-GR" b="1" dirty="0" smtClean="0"/>
              <a:t>κατάκερματισμένων </a:t>
            </a:r>
            <a:r>
              <a:rPr lang="el-GR" altLang="el-GR" dirty="0" smtClean="0"/>
              <a:t>ερυθρών.</a:t>
            </a:r>
          </a:p>
          <a:p>
            <a:pPr eaLnBrk="1" hangingPunct="1">
              <a:lnSpc>
                <a:spcPct val="110000"/>
              </a:lnSpc>
            </a:pPr>
            <a:r>
              <a:rPr lang="el-GR" altLang="el-GR" dirty="0" smtClean="0"/>
              <a:t>Μπορεί να συνυπάρχει διάχυτος ενδαγγειακή πήξη με δημιουργία μικροθρομβίων στα αγγεία που οδηγεί στην καταστροφή των ερυθρών.</a:t>
            </a:r>
          </a:p>
          <a:p>
            <a:pPr eaLnBrk="1" hangingPunct="1">
              <a:lnSpc>
                <a:spcPct val="110000"/>
              </a:lnSpc>
            </a:pPr>
            <a:r>
              <a:rPr lang="el-GR" altLang="el-GR" dirty="0" smtClean="0"/>
              <a:t>Η πήξη καταναλώνει τους παράγοντες πήξης με αποτέλεσμα να επέρχεται </a:t>
            </a:r>
            <a:r>
              <a:rPr lang="el-GR" altLang="el-GR" b="1" dirty="0" smtClean="0"/>
              <a:t>αιμορραγική διάθεση.</a:t>
            </a:r>
          </a:p>
          <a:p>
            <a:pPr eaLnBrk="1" hangingPunct="1">
              <a:lnSpc>
                <a:spcPct val="110000"/>
              </a:lnSpc>
            </a:pPr>
            <a:r>
              <a:rPr lang="el-GR" altLang="el-GR" dirty="0" smtClean="0"/>
              <a:t> Η πιο γνωστή πάθηση που συνυπάρχει με την μικροαγγειοπαθητική αιμολυτική αναιμία είναι</a:t>
            </a:r>
            <a:r>
              <a:rPr lang="el-GR" altLang="el-GR" b="1" dirty="0" smtClean="0"/>
              <a:t> η θρομβωτική θρομβοπενική πορφύρα (σύνδρομο </a:t>
            </a:r>
            <a:r>
              <a:rPr lang="en-US" altLang="el-GR" b="1" dirty="0" smtClean="0"/>
              <a:t>Moschowitz</a:t>
            </a:r>
            <a:r>
              <a:rPr lang="el-GR" altLang="el-GR" b="1"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80</a:t>
            </a:fld>
            <a:endParaRPr lang="el-GR" dirty="0"/>
          </a:p>
        </p:txBody>
      </p:sp>
    </p:spTree>
    <p:extLst>
      <p:ext uri="{BB962C8B-B14F-4D97-AF65-F5344CB8AC3E}">
        <p14:creationId xmlns:p14="http://schemas.microsoft.com/office/powerpoint/2010/main" val="1983075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Απλαστική αναιμία</a:t>
            </a:r>
            <a:endParaRPr lang="el-GR" dirty="0"/>
          </a:p>
        </p:txBody>
      </p:sp>
      <p:sp>
        <p:nvSpPr>
          <p:cNvPr id="138242" name="Rectangle 3"/>
          <p:cNvSpPr>
            <a:spLocks noGrp="1" noChangeArrowheads="1"/>
          </p:cNvSpPr>
          <p:nvPr>
            <p:ph idx="1"/>
          </p:nvPr>
        </p:nvSpPr>
        <p:spPr>
          <a:xfrm>
            <a:off x="457200" y="1196752"/>
            <a:ext cx="8507288" cy="5256584"/>
          </a:xfrm>
        </p:spPr>
        <p:txBody>
          <a:bodyPr>
            <a:normAutofit/>
          </a:bodyPr>
          <a:lstStyle/>
          <a:p>
            <a:pPr eaLnBrk="1" hangingPunct="1">
              <a:lnSpc>
                <a:spcPct val="100000"/>
              </a:lnSpc>
              <a:spcBef>
                <a:spcPts val="1000"/>
              </a:spcBef>
            </a:pPr>
            <a:r>
              <a:rPr lang="el-GR" altLang="el-GR" dirty="0" smtClean="0"/>
              <a:t>Η πάθηση αυτή χαρακτηρίζεται από είτε μεγάλη υποπλασία είτε πλήρη απλασία του μυελού που εμφανίζεται με αναιμία, λευκοπενία και θρομβοπενία.</a:t>
            </a:r>
          </a:p>
          <a:p>
            <a:pPr eaLnBrk="1" hangingPunct="1">
              <a:lnSpc>
                <a:spcPct val="100000"/>
              </a:lnSpc>
              <a:spcBef>
                <a:spcPts val="1000"/>
              </a:spcBef>
            </a:pPr>
            <a:r>
              <a:rPr lang="el-GR" altLang="el-GR" dirty="0" smtClean="0"/>
              <a:t>Υπάρχει απλασία και των τριών σειρών.</a:t>
            </a:r>
          </a:p>
          <a:p>
            <a:pPr eaLnBrk="1" hangingPunct="1">
              <a:lnSpc>
                <a:spcPct val="100000"/>
              </a:lnSpc>
              <a:spcBef>
                <a:spcPts val="1000"/>
              </a:spcBef>
            </a:pPr>
            <a:r>
              <a:rPr lang="el-GR" altLang="el-GR" dirty="0" smtClean="0"/>
              <a:t>Είναι συνηθέστατα επίκτητη </a:t>
            </a:r>
            <a:r>
              <a:rPr lang="el-GR" altLang="el-GR" b="1" dirty="0" smtClean="0"/>
              <a:t>και στο 50% είναι ιδιοπαθής</a:t>
            </a:r>
            <a:r>
              <a:rPr lang="el-GR" altLang="el-GR" dirty="0" smtClean="0"/>
              <a:t>, ενώ στο υπόλοιπο των περιπτώσεων είναι δευτεροπαθής.</a:t>
            </a:r>
          </a:p>
          <a:p>
            <a:pPr eaLnBrk="1" hangingPunct="1">
              <a:lnSpc>
                <a:spcPct val="100000"/>
              </a:lnSpc>
              <a:spcBef>
                <a:spcPts val="1000"/>
              </a:spcBef>
            </a:pPr>
            <a:r>
              <a:rPr lang="el-GR" altLang="el-GR" b="1" dirty="0" smtClean="0"/>
              <a:t>Ενοχοποιούνται:</a:t>
            </a:r>
          </a:p>
          <a:p>
            <a:pPr marL="722313" indent="-457200" eaLnBrk="1" hangingPunct="1">
              <a:lnSpc>
                <a:spcPct val="100000"/>
              </a:lnSpc>
              <a:spcBef>
                <a:spcPts val="1000"/>
              </a:spcBef>
              <a:buFont typeface="+mj-lt"/>
              <a:buAutoNum type="arabicPeriod"/>
            </a:pPr>
            <a:r>
              <a:rPr lang="el-GR" altLang="el-GR" dirty="0" smtClean="0"/>
              <a:t>Φάρμακα όπως χλωραμφενικόλη, χλωροπρομαζίνη, θειουρακίλη, φαινυλβουταζόνη, χρυσός, παρασιτοκτόνα, εντομοκτόνα, υδαντοίνη, βενζόλιο, σουλφοναμίδες, αντιεπιληπτικά, κυτταροστατικά, βαφές μαλλιών κ.α.</a:t>
            </a:r>
          </a:p>
          <a:p>
            <a:pPr marL="722313" indent="-457200" eaLnBrk="1" hangingPunct="1">
              <a:lnSpc>
                <a:spcPct val="100000"/>
              </a:lnSpc>
              <a:spcBef>
                <a:spcPts val="1000"/>
              </a:spcBef>
              <a:buFont typeface="+mj-lt"/>
              <a:buAutoNum type="arabicPeriod"/>
            </a:pPr>
            <a:r>
              <a:rPr lang="el-GR" altLang="el-GR" dirty="0" smtClean="0"/>
              <a:t>Ιονίζουσα ακτινοβολία σε μεγάλες δόσεις.</a:t>
            </a:r>
          </a:p>
          <a:p>
            <a:pPr marL="722313" indent="-457200" eaLnBrk="1" hangingPunct="1">
              <a:lnSpc>
                <a:spcPct val="100000"/>
              </a:lnSpc>
              <a:spcBef>
                <a:spcPts val="1000"/>
              </a:spcBef>
              <a:buFont typeface="+mj-lt"/>
              <a:buAutoNum type="arabicPeriod"/>
            </a:pPr>
            <a:r>
              <a:rPr lang="el-GR" altLang="el-GR" dirty="0" smtClean="0"/>
              <a:t>Διάφορες λοιμώξεις όπως η ιογενής ηπατίτιδα.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81</a:t>
            </a:fld>
            <a:endParaRPr lang="el-GR" dirty="0"/>
          </a:p>
        </p:txBody>
      </p:sp>
    </p:spTree>
    <p:extLst>
      <p:ext uri="{BB962C8B-B14F-4D97-AF65-F5344CB8AC3E}">
        <p14:creationId xmlns:p14="http://schemas.microsoft.com/office/powerpoint/2010/main" val="12292767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απλαστικών </a:t>
            </a:r>
            <a:r>
              <a:rPr lang="el-GR" dirty="0" smtClean="0"/>
              <a:t>αναιμιών</a:t>
            </a:r>
            <a:endParaRPr lang="el-GR" dirty="0"/>
          </a:p>
        </p:txBody>
      </p:sp>
      <p:sp>
        <p:nvSpPr>
          <p:cNvPr id="139266" name="Rectangle 3"/>
          <p:cNvSpPr>
            <a:spLocks noGrp="1" noChangeArrowheads="1"/>
          </p:cNvSpPr>
          <p:nvPr>
            <p:ph idx="1"/>
          </p:nvPr>
        </p:nvSpPr>
        <p:spPr/>
        <p:txBody>
          <a:bodyPr>
            <a:normAutofit/>
          </a:bodyPr>
          <a:lstStyle/>
          <a:p>
            <a:pPr eaLnBrk="1" hangingPunct="1"/>
            <a:r>
              <a:rPr lang="el-GR" altLang="el-GR" dirty="0" smtClean="0"/>
              <a:t>Η νόσος συνήθως αρχίζει σταδιακά και σιγά-σιγά επιδεινώνεται.</a:t>
            </a:r>
          </a:p>
          <a:p>
            <a:pPr eaLnBrk="1" hangingPunct="1"/>
            <a:r>
              <a:rPr lang="el-GR" altLang="el-GR" dirty="0" smtClean="0"/>
              <a:t>Συνήθη συμπτώματα αποτελούν η καταβολή των δυνάμεων, η αναιμία, η δύσπνοια, η ταχυκαρδία, οι αιμορραγίες, οι εύκολες και επιμένουσες λοιμώξεις.</a:t>
            </a:r>
            <a:endParaRPr lang="el-GR" altLang="el-GR" b="1" dirty="0" smtClean="0"/>
          </a:p>
          <a:p>
            <a:pPr eaLnBrk="1" hangingPunct="1"/>
            <a:r>
              <a:rPr lang="el-GR" altLang="el-GR" b="1" dirty="0" smtClean="0"/>
              <a:t>Εργαστηριακά </a:t>
            </a:r>
            <a:r>
              <a:rPr lang="el-GR" altLang="el-GR" dirty="0" smtClean="0"/>
              <a:t>βρίσκουμε τον μυελό έρημο από όλες τις κυτταρικές σειρές.  </a:t>
            </a:r>
          </a:p>
          <a:p>
            <a:pPr eaLnBrk="1" hangingPunct="1"/>
            <a:r>
              <a:rPr lang="el-GR" altLang="el-GR" dirty="0" smtClean="0"/>
              <a:t>Στο περιφερικό αίμα έχουμε αναιμία, λευκοπενία και θρομβοπενία.  </a:t>
            </a:r>
          </a:p>
          <a:p>
            <a:pPr eaLnBrk="1" hangingPunct="1"/>
            <a:r>
              <a:rPr lang="el-GR" altLang="el-GR" dirty="0" smtClean="0"/>
              <a:t>Μπορεί η λευκοπενία να εμφανιστεί και πριν από την αναιμία.  </a:t>
            </a:r>
          </a:p>
          <a:p>
            <a:pPr eaLnBrk="1" hangingPunct="1"/>
            <a:r>
              <a:rPr lang="el-GR" altLang="el-GR" dirty="0" smtClean="0"/>
              <a:t>Υπάρχει αύξηση της τιμής της ερυθροποιητίνης στο πλάσμα.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82</a:t>
            </a:fld>
            <a:endParaRPr lang="el-GR" dirty="0"/>
          </a:p>
        </p:txBody>
      </p:sp>
    </p:spTree>
    <p:extLst>
      <p:ext uri="{BB962C8B-B14F-4D97-AF65-F5344CB8AC3E}">
        <p14:creationId xmlns:p14="http://schemas.microsoft.com/office/powerpoint/2010/main" val="37963669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απλαστικών </a:t>
            </a:r>
            <a:r>
              <a:rPr lang="el-GR" dirty="0" smtClean="0"/>
              <a:t>αναιμιών</a:t>
            </a:r>
            <a:endParaRPr lang="el-GR" dirty="0"/>
          </a:p>
        </p:txBody>
      </p:sp>
      <p:sp>
        <p:nvSpPr>
          <p:cNvPr id="140290" name="Rectangle 3"/>
          <p:cNvSpPr>
            <a:spLocks noGrp="1" noChangeArrowheads="1"/>
          </p:cNvSpPr>
          <p:nvPr>
            <p:ph idx="1"/>
          </p:nvPr>
        </p:nvSpPr>
        <p:spPr>
          <a:xfrm>
            <a:off x="457200" y="1196752"/>
            <a:ext cx="8291264" cy="5184576"/>
          </a:xfrm>
        </p:spPr>
        <p:txBody>
          <a:bodyPr>
            <a:noAutofit/>
          </a:bodyPr>
          <a:lstStyle/>
          <a:p>
            <a:pPr eaLnBrk="1" hangingPunct="1"/>
            <a:r>
              <a:rPr lang="el-GR" altLang="el-GR" dirty="0" smtClean="0"/>
              <a:t>Θα χρειαστούν μεταγγίσεις.</a:t>
            </a:r>
          </a:p>
          <a:p>
            <a:pPr eaLnBrk="1" hangingPunct="1"/>
            <a:r>
              <a:rPr lang="el-GR" altLang="el-GR" dirty="0" smtClean="0"/>
              <a:t>Σκοπός είναι να διατηρηθεί η </a:t>
            </a:r>
            <a:r>
              <a:rPr lang="en-US" altLang="el-GR" dirty="0" smtClean="0"/>
              <a:t>Hb </a:t>
            </a:r>
            <a:r>
              <a:rPr lang="el-GR" altLang="el-GR" dirty="0" smtClean="0"/>
              <a:t>στα 8 </a:t>
            </a:r>
            <a:r>
              <a:rPr lang="en-US" altLang="el-GR" dirty="0" smtClean="0"/>
              <a:t>g</a:t>
            </a:r>
            <a:r>
              <a:rPr lang="el-GR" altLang="el-GR" dirty="0" smtClean="0"/>
              <a:t>/</a:t>
            </a:r>
            <a:r>
              <a:rPr lang="en-US" altLang="el-GR" dirty="0" smtClean="0"/>
              <a:t>dl</a:t>
            </a:r>
            <a:r>
              <a:rPr lang="el-GR" altLang="el-GR" dirty="0" smtClean="0"/>
              <a:t>.  </a:t>
            </a:r>
          </a:p>
          <a:p>
            <a:pPr eaLnBrk="1" hangingPunct="1"/>
            <a:r>
              <a:rPr lang="el-GR" altLang="el-GR" dirty="0" smtClean="0"/>
              <a:t>Μπορεί να γίνει χορήγηση συμπυκνωμένων αιμοπεταλίων αν χρειαστεί.  </a:t>
            </a:r>
          </a:p>
          <a:p>
            <a:pPr eaLnBrk="1" hangingPunct="1"/>
            <a:r>
              <a:rPr lang="el-GR" altLang="el-GR" dirty="0" smtClean="0"/>
              <a:t>Κορτικοειδή μπορεί να χρειαστούν.  </a:t>
            </a:r>
          </a:p>
          <a:p>
            <a:pPr eaLnBrk="1" hangingPunct="1"/>
            <a:r>
              <a:rPr lang="el-GR" altLang="el-GR" dirty="0" smtClean="0"/>
              <a:t>Κατάλληλη κάλυψη για τις λοιμώξεις λόγω της συνυπάρχουσας λευκοπενίας.  </a:t>
            </a:r>
          </a:p>
          <a:p>
            <a:pPr eaLnBrk="1" hangingPunct="1"/>
            <a:r>
              <a:rPr lang="el-GR" altLang="el-GR" dirty="0" smtClean="0"/>
              <a:t>Δίδονται αναβολικά για την διέγερση του μυελού.  </a:t>
            </a:r>
          </a:p>
          <a:p>
            <a:pPr eaLnBrk="1" hangingPunct="1"/>
            <a:r>
              <a:rPr lang="el-GR" altLang="el-GR" dirty="0" smtClean="0"/>
              <a:t>Μπορεί να χορηγηθούν σφαιρίνες δεδομένου ότι θεωρητικά έχει ενοχοποιηθεί και ο ανοσολογικός μηχανισμός στην γένεση των απλαστικών αναιμιών.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83</a:t>
            </a:fld>
            <a:endParaRPr lang="el-GR" dirty="0"/>
          </a:p>
        </p:txBody>
      </p:sp>
    </p:spTree>
    <p:extLst>
      <p:ext uri="{BB962C8B-B14F-4D97-AF65-F5344CB8AC3E}">
        <p14:creationId xmlns:p14="http://schemas.microsoft.com/office/powerpoint/2010/main" val="285302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Πορφυρίες </a:t>
            </a:r>
            <a:r>
              <a:rPr lang="el-GR" sz="3000" b="0" dirty="0" smtClean="0"/>
              <a:t>1/4</a:t>
            </a:r>
            <a:r>
              <a:rPr lang="el-GR" dirty="0" smtClean="0"/>
              <a:t> </a:t>
            </a:r>
            <a:endParaRPr lang="el-GR" dirty="0"/>
          </a:p>
        </p:txBody>
      </p:sp>
      <p:sp>
        <p:nvSpPr>
          <p:cNvPr id="141314" name="Rectangle 3"/>
          <p:cNvSpPr>
            <a:spLocks noGrp="1" noChangeArrowheads="1"/>
          </p:cNvSpPr>
          <p:nvPr>
            <p:ph idx="1"/>
          </p:nvPr>
        </p:nvSpPr>
        <p:spPr/>
        <p:txBody>
          <a:bodyPr/>
          <a:lstStyle/>
          <a:p>
            <a:pPr eaLnBrk="1" hangingPunct="1"/>
            <a:r>
              <a:rPr lang="el-GR" altLang="el-GR" dirty="0" smtClean="0"/>
              <a:t>Οι πορφυρίες είναι μια ετερογενής ομάδα διαταραχών που αφορούν την σύνθεση </a:t>
            </a:r>
            <a:r>
              <a:rPr lang="el-GR" altLang="el-GR" b="1" dirty="0" smtClean="0"/>
              <a:t>της αίμης </a:t>
            </a:r>
            <a:r>
              <a:rPr lang="el-GR" altLang="el-GR" dirty="0" smtClean="0"/>
              <a:t>και είναι κληρονομικές.</a:t>
            </a:r>
          </a:p>
          <a:p>
            <a:pPr eaLnBrk="1" hangingPunct="1"/>
            <a:r>
              <a:rPr lang="el-GR" altLang="el-GR" dirty="0" smtClean="0"/>
              <a:t>Χαρακτηρίζονται από διαταραχές των ενζύμων που εμπλέκονται στην σύνθεση της αίμης, συγκεκριμένα διαταραχές του μεταβολισμού των πορφυρινών και των προδρόμων ουσιών τους.  </a:t>
            </a:r>
          </a:p>
          <a:p>
            <a:pPr eaLnBrk="1" hangingPunct="1"/>
            <a:r>
              <a:rPr lang="el-GR" altLang="el-GR" dirty="0" smtClean="0"/>
              <a:t>Τελικά, προκαλείται υπερπαραγωγή και συσσώρευση των ενδιαμέσων ουσιών δηλ. </a:t>
            </a:r>
            <a:r>
              <a:rPr lang="el-GR" altLang="el-GR" b="1" dirty="0" smtClean="0"/>
              <a:t>των πορφυρινών. </a:t>
            </a:r>
          </a:p>
          <a:p>
            <a:pPr eaLnBrk="1" hangingPunct="1"/>
            <a:r>
              <a:rPr lang="el-GR" altLang="el-GR" dirty="0" smtClean="0"/>
              <a:t>Η υπερπαραγωγή των πορφυρινών μπορεί να γίνεται είτε στον μυελό είτε στο ήπαρ.</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84</a:t>
            </a:fld>
            <a:endParaRPr lang="el-GR" dirty="0"/>
          </a:p>
        </p:txBody>
      </p:sp>
    </p:spTree>
    <p:extLst>
      <p:ext uri="{BB962C8B-B14F-4D97-AF65-F5344CB8AC3E}">
        <p14:creationId xmlns:p14="http://schemas.microsoft.com/office/powerpoint/2010/main" val="29736299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Πορφυρίες </a:t>
            </a:r>
            <a:r>
              <a:rPr lang="el-GR" sz="3000" b="0" dirty="0" smtClean="0"/>
              <a:t>2/4</a:t>
            </a:r>
            <a:r>
              <a:rPr lang="el-GR" dirty="0" smtClean="0"/>
              <a:t> </a:t>
            </a:r>
            <a:endParaRPr lang="el-GR" dirty="0"/>
          </a:p>
        </p:txBody>
      </p:sp>
      <p:sp>
        <p:nvSpPr>
          <p:cNvPr id="142338" name="Rectangle 3"/>
          <p:cNvSpPr>
            <a:spLocks noGrp="1" noChangeArrowheads="1"/>
          </p:cNvSpPr>
          <p:nvPr>
            <p:ph idx="1"/>
          </p:nvPr>
        </p:nvSpPr>
        <p:spPr>
          <a:xfrm>
            <a:off x="457200" y="1196752"/>
            <a:ext cx="8507288" cy="5400600"/>
          </a:xfrm>
        </p:spPr>
        <p:txBody>
          <a:bodyPr>
            <a:noAutofit/>
          </a:bodyPr>
          <a:lstStyle/>
          <a:p>
            <a:pPr eaLnBrk="1" hangingPunct="1">
              <a:lnSpc>
                <a:spcPct val="110000"/>
              </a:lnSpc>
              <a:spcBef>
                <a:spcPts val="1000"/>
              </a:spcBef>
            </a:pPr>
            <a:r>
              <a:rPr lang="el-GR" altLang="el-GR" dirty="0" smtClean="0"/>
              <a:t>Διακρίνουμε </a:t>
            </a:r>
            <a:r>
              <a:rPr lang="el-GR" altLang="el-GR" b="1" dirty="0" smtClean="0"/>
              <a:t>τις ερυθροποιητικές πορφυρίες </a:t>
            </a:r>
            <a:r>
              <a:rPr lang="el-GR" altLang="el-GR" dirty="0" smtClean="0"/>
              <a:t>(φωτοευαισθησία και αναιμία </a:t>
            </a:r>
            <a:r>
              <a:rPr lang="el-GR" altLang="el-GR" b="1" dirty="0" smtClean="0"/>
              <a:t>και τις ηπατικές </a:t>
            </a:r>
            <a:r>
              <a:rPr lang="el-GR" altLang="el-GR" dirty="0" smtClean="0"/>
              <a:t>πορφυρίες.</a:t>
            </a:r>
            <a:endParaRPr lang="el-GR" altLang="el-GR" b="1" u="sng" dirty="0" smtClean="0"/>
          </a:p>
          <a:p>
            <a:pPr eaLnBrk="1" hangingPunct="1">
              <a:lnSpc>
                <a:spcPct val="110000"/>
              </a:lnSpc>
              <a:spcBef>
                <a:spcPts val="1000"/>
              </a:spcBef>
            </a:pPr>
            <a:r>
              <a:rPr lang="el-GR" altLang="el-GR" b="1" dirty="0" smtClean="0"/>
              <a:t>Οι ηπατικές πορφυρίες </a:t>
            </a:r>
            <a:r>
              <a:rPr lang="el-GR" altLang="el-GR" dirty="0" smtClean="0"/>
              <a:t>εκτός της αναιμίας λόγω διαταραχής της βιοσύνθεσης της αίμης, παρουσιάζουν οξύ κοιλιακό άλγος (μπορεί να συγχυστεί με κωλικούς, σκωληκοειδίτιδα, η παγκρεατίτιδα).</a:t>
            </a:r>
            <a:endParaRPr lang="el-GR" altLang="el-GR" b="1" u="sng" dirty="0" smtClean="0"/>
          </a:p>
          <a:p>
            <a:pPr eaLnBrk="1" hangingPunct="1">
              <a:lnSpc>
                <a:spcPct val="110000"/>
              </a:lnSpc>
              <a:spcBef>
                <a:spcPts val="1000"/>
              </a:spcBef>
            </a:pPr>
            <a:r>
              <a:rPr lang="el-GR" altLang="el-GR" b="1" dirty="0" smtClean="0"/>
              <a:t>Ειδικά η οξεία διαλείπουσα πορφυρία </a:t>
            </a:r>
            <a:r>
              <a:rPr lang="el-GR" altLang="el-GR" dirty="0" smtClean="0"/>
              <a:t>εκδηλώνεται συχνά σε νέα άτομα, συνήθως γυναίκες και μπορεί να πυροδοτηθεί από διάφορα φάρμακα όπως αλκοόλ, βαρβιτουρικά, καρβαμαζεπίνη και άλλα αντιεπιληπτικά, χλωροκίνη, ερυθρομυκίνη, ριφαμπικίνη, σουλφοναμίδες, μερικά τρικυκλικά αντικαταθλιπτικά όπως νορτριπτυλίνη κ.α.  Ειδικά η οξεία διαλείπουσα πορφυρία δεν έχει δερματικές εκδηλώσεις, αλλά μπορεί να εμφανίσει νευρολογικές και ψυχιατρικές εκδηλώσεις.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85</a:t>
            </a:fld>
            <a:endParaRPr lang="el-GR" dirty="0"/>
          </a:p>
        </p:txBody>
      </p:sp>
    </p:spTree>
    <p:extLst>
      <p:ext uri="{BB962C8B-B14F-4D97-AF65-F5344CB8AC3E}">
        <p14:creationId xmlns:p14="http://schemas.microsoft.com/office/powerpoint/2010/main" val="42457982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Πορφυρίες </a:t>
            </a:r>
            <a:r>
              <a:rPr lang="el-GR" sz="3000" b="0" dirty="0" smtClean="0"/>
              <a:t>3/4</a:t>
            </a:r>
            <a:r>
              <a:rPr lang="el-GR" dirty="0" smtClean="0"/>
              <a:t> </a:t>
            </a:r>
            <a:endParaRPr lang="el-GR" dirty="0"/>
          </a:p>
        </p:txBody>
      </p:sp>
      <p:sp>
        <p:nvSpPr>
          <p:cNvPr id="142338" name="Rectangle 3"/>
          <p:cNvSpPr>
            <a:spLocks noGrp="1" noChangeArrowheads="1"/>
          </p:cNvSpPr>
          <p:nvPr>
            <p:ph idx="1"/>
          </p:nvPr>
        </p:nvSpPr>
        <p:spPr>
          <a:xfrm>
            <a:off x="457200" y="1196752"/>
            <a:ext cx="8507288" cy="5400600"/>
          </a:xfrm>
        </p:spPr>
        <p:txBody>
          <a:bodyPr>
            <a:noAutofit/>
          </a:bodyPr>
          <a:lstStyle/>
          <a:p>
            <a:pPr eaLnBrk="1" hangingPunct="1">
              <a:lnSpc>
                <a:spcPct val="110000"/>
              </a:lnSpc>
              <a:spcBef>
                <a:spcPts val="1000"/>
              </a:spcBef>
            </a:pPr>
            <a:r>
              <a:rPr lang="el-GR" altLang="el-GR" dirty="0" smtClean="0"/>
              <a:t>Τα ούρα σε κρίσεις παίρνουν σκούρο χρώμα λόγω αποβολής πορφοχολινογόνου.  Οι κρίσεις πυροδοτούνται σε στέρηση τροφής.</a:t>
            </a:r>
          </a:p>
          <a:p>
            <a:pPr>
              <a:lnSpc>
                <a:spcPct val="90000"/>
              </a:lnSpc>
            </a:pPr>
            <a:r>
              <a:rPr lang="el-GR" altLang="el-GR" b="1" dirty="0"/>
              <a:t>Θεραπεία</a:t>
            </a:r>
            <a:endParaRPr lang="el-GR" altLang="el-GR" dirty="0"/>
          </a:p>
          <a:p>
            <a:pPr marL="355600" indent="0">
              <a:lnSpc>
                <a:spcPct val="90000"/>
              </a:lnSpc>
              <a:buNone/>
            </a:pPr>
            <a:r>
              <a:rPr lang="el-GR" altLang="el-GR" dirty="0"/>
              <a:t>Χορηγούνται σακχαρούχοι οροί και εκτός σακχάρου αιματίνη.</a:t>
            </a:r>
          </a:p>
          <a:p>
            <a:pPr>
              <a:lnSpc>
                <a:spcPct val="90000"/>
              </a:lnSpc>
              <a:buNone/>
            </a:pPr>
            <a:endParaRPr lang="el-GR" altLang="el-GR" dirty="0"/>
          </a:p>
          <a:p>
            <a:pPr>
              <a:lnSpc>
                <a:spcPct val="90000"/>
              </a:lnSpc>
              <a:buFont typeface="Wingdings" panose="05000000000000000000" pitchFamily="2" charset="2"/>
              <a:buChar char="ü"/>
            </a:pPr>
            <a:r>
              <a:rPr lang="el-GR" altLang="el-GR" dirty="0"/>
              <a:t>Να μην συγχέονται οι πορφυρίες που είναι διαταραχές της αίμης με τις πορφύρες που είναι διαταραχές σχετιζόμενες με τα αιμοπετάλια όπως θα δούμε</a:t>
            </a:r>
            <a:r>
              <a:rPr lang="el-GR" altLang="el-GR" dirty="0" smtClean="0"/>
              <a:t>.</a:t>
            </a:r>
            <a:endParaRPr lang="el-GR" alt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86</a:t>
            </a:fld>
            <a:endParaRPr lang="el-GR" dirty="0"/>
          </a:p>
        </p:txBody>
      </p:sp>
    </p:spTree>
    <p:extLst>
      <p:ext uri="{BB962C8B-B14F-4D97-AF65-F5344CB8AC3E}">
        <p14:creationId xmlns:p14="http://schemas.microsoft.com/office/powerpoint/2010/main" val="83690052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dirty="0"/>
          </a:p>
        </p:txBody>
      </p:sp>
      <p:sp>
        <p:nvSpPr>
          <p:cNvPr id="5" name="Ορθογώνιο 4"/>
          <p:cNvSpPr/>
          <p:nvPr/>
        </p:nvSpPr>
        <p:spPr>
          <a:xfrm>
            <a:off x="2286000" y="5949279"/>
            <a:ext cx="4572000" cy="276999"/>
          </a:xfrm>
          <a:prstGeom prst="rect">
            <a:avLst/>
          </a:prstGeom>
        </p:spPr>
        <p:txBody>
          <a:bodyPr>
            <a:spAutoFit/>
          </a:bodyPr>
          <a:lstStyle/>
          <a:p>
            <a:pPr algn="ctr"/>
            <a:r>
              <a:rPr lang="en-US" sz="1200" dirty="0">
                <a:latin typeface="+mn-lt"/>
                <a:hlinkClick r:id="rId5"/>
              </a:rPr>
              <a:t>Genetic Disease, Porphyria (Also known as the Vampire Disease)</a:t>
            </a:r>
            <a:endParaRPr lang="en-US" sz="1200" dirty="0">
              <a:latin typeface="+mn-lt"/>
            </a:endParaRPr>
          </a:p>
        </p:txBody>
      </p:sp>
      <p:sp>
        <p:nvSpPr>
          <p:cNvPr id="6" name="Τίτλος 1"/>
          <p:cNvSpPr txBox="1">
            <a:spLocks/>
          </p:cNvSpPr>
          <p:nvPr/>
        </p:nvSpPr>
        <p:spPr>
          <a:xfrm>
            <a:off x="619944" y="269032"/>
            <a:ext cx="8229600"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rgbClr val="004A82"/>
                </a:solidFill>
                <a:latin typeface="+mj-lt"/>
                <a:ea typeface="+mj-ea"/>
                <a:cs typeface="+mj-cs"/>
              </a:defRPr>
            </a:lvl1pPr>
          </a:lstStyle>
          <a:p>
            <a:pPr fontAlgn="auto">
              <a:spcAft>
                <a:spcPts val="0"/>
              </a:spcAft>
            </a:pPr>
            <a:r>
              <a:rPr lang="el-GR" dirty="0" smtClean="0"/>
              <a:t>Πορφυρίες </a:t>
            </a:r>
            <a:r>
              <a:rPr lang="el-GR" b="0" dirty="0" smtClean="0"/>
              <a:t>4/4</a:t>
            </a:r>
            <a:endParaRPr lang="en-US" b="0" dirty="0"/>
          </a:p>
        </p:txBody>
      </p:sp>
    </p:spTree>
    <p:controls>
      <mc:AlternateContent xmlns:mc="http://schemas.openxmlformats.org/markup-compatibility/2006">
        <mc:Choice xmlns:v="urn:schemas-microsoft-com:vml" Requires="v">
          <p:control spid="9230" name="ShockwaveFlash1" r:id="rId2" imgW="6857143" imgH="3847619"/>
        </mc:Choice>
        <mc:Fallback>
          <p:control name="ShockwaveFlash1" r:id="rId2" imgW="6857143" imgH="3847619">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187450" y="1628775"/>
                  <a:ext cx="6858000" cy="38481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8258988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Ερυθρό αιμοσφαίριο-αιμοσφαιρίνη</a:t>
            </a:r>
            <a:endParaRPr lang="el-GR" dirty="0"/>
          </a:p>
        </p:txBody>
      </p:sp>
      <p:grpSp>
        <p:nvGrpSpPr>
          <p:cNvPr id="6" name="Ομάδα 5"/>
          <p:cNvGrpSpPr/>
          <p:nvPr/>
        </p:nvGrpSpPr>
        <p:grpSpPr>
          <a:xfrm>
            <a:off x="212391" y="1879106"/>
            <a:ext cx="8800343" cy="4214190"/>
            <a:chOff x="212391" y="1484784"/>
            <a:chExt cx="8800343" cy="4214190"/>
          </a:xfrm>
        </p:grpSpPr>
        <p:pic>
          <p:nvPicPr>
            <p:cNvPr id="7" name="Picture 2" descr="File:1904 Hemoglobin.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30" r="44194"/>
            <a:stretch/>
          </p:blipFill>
          <p:spPr bwMode="auto">
            <a:xfrm>
              <a:off x="3203848" y="1484784"/>
              <a:ext cx="5808886" cy="42141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ile:Red blood ce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91" y="2780928"/>
              <a:ext cx="2546578" cy="1909934"/>
            </a:xfrm>
            <a:prstGeom prst="rect">
              <a:avLst/>
            </a:prstGeom>
            <a:noFill/>
            <a:extLst>
              <a:ext uri="{909E8E84-426E-40DD-AFC4-6F175D3DCCD1}">
                <a14:hiddenFill xmlns:a14="http://schemas.microsoft.com/office/drawing/2010/main">
                  <a:solidFill>
                    <a:srgbClr val="FFFFFF"/>
                  </a:solidFill>
                </a14:hiddenFill>
              </a:ext>
            </a:extLst>
          </p:spPr>
        </p:pic>
        <p:sp>
          <p:nvSpPr>
            <p:cNvPr id="9" name="Ισοσκελές τρίγωνο 8"/>
            <p:cNvSpPr/>
            <p:nvPr/>
          </p:nvSpPr>
          <p:spPr>
            <a:xfrm rot="16200000">
              <a:off x="2591780" y="3104964"/>
              <a:ext cx="1512167" cy="1440160"/>
            </a:xfrm>
            <a:prstGeom prst="triangle">
              <a:avLst>
                <a:gd name="adj" fmla="val 51075"/>
              </a:avLst>
            </a:prstGeom>
            <a:pattFill prst="ltHorz">
              <a:fgClr>
                <a:srgbClr val="E36779"/>
              </a:fgClr>
              <a:bgClr>
                <a:sysClr val="window" lastClr="FFFFFF"/>
              </a:bgClr>
            </a:pattFill>
            <a:ln w="25400" cap="flat" cmpd="sng" algn="ctr">
              <a:noFill/>
              <a:prstDash val="solid"/>
            </a:ln>
            <a:effectLst>
              <a:glow rad="50800">
                <a:sysClr val="window" lastClr="FFFFFF">
                  <a:lumMod val="85000"/>
                  <a:alpha val="96000"/>
                </a:sysClr>
              </a:glow>
              <a:reflection endPos="0" dist="508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smtClean="0">
                <a:ln>
                  <a:noFill/>
                </a:ln>
                <a:solidFill>
                  <a:prstClr val="white"/>
                </a:solidFill>
                <a:effectLst/>
                <a:uLnTx/>
                <a:uFillTx/>
                <a:latin typeface="Calibri"/>
                <a:ea typeface="+mn-ea"/>
                <a:cs typeface="+mn-cs"/>
              </a:endParaRPr>
            </a:p>
          </p:txBody>
        </p:sp>
      </p:grpSp>
      <p:sp>
        <p:nvSpPr>
          <p:cNvPr id="10" name="Rectangle 7"/>
          <p:cNvSpPr/>
          <p:nvPr/>
        </p:nvSpPr>
        <p:spPr>
          <a:xfrm>
            <a:off x="1187624" y="6263177"/>
            <a:ext cx="6659893" cy="276999"/>
          </a:xfrm>
          <a:prstGeom prst="rect">
            <a:avLst/>
          </a:prstGeom>
        </p:spPr>
        <p:txBody>
          <a:bodyPr wrap="square">
            <a:spAutoFit/>
          </a:bodyPr>
          <a:lstStyle/>
          <a:p>
            <a:pPr algn="ctr"/>
            <a:r>
              <a:rPr lang="el-GR" sz="1200" dirty="0" smtClean="0">
                <a:solidFill>
                  <a:prstClr val="black">
                    <a:lumMod val="75000"/>
                    <a:lumOff val="25000"/>
                  </a:prstClr>
                </a:solidFill>
                <a:latin typeface="Calibri"/>
              </a:rPr>
              <a:t>Αναδημιουργία  από: </a:t>
            </a: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5"/>
              </a:rPr>
              <a:t>1904 Hemoglobin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6" tooltip="User:CFCF"/>
              </a:rPr>
              <a:t>CFCF</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7"/>
              </a:rPr>
              <a:t>CC BY 3.0</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58258045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«Νοσολογία. Ενότητα 1</a:t>
            </a:r>
            <a:r>
              <a:rPr lang="en-US" sz="2000" dirty="0" smtClean="0"/>
              <a:t>:</a:t>
            </a:r>
            <a:r>
              <a:rPr lang="el-GR" sz="2000" dirty="0"/>
              <a:t> Αιμοποιητικό σύστημα (α΄ μέρος)».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097193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238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8pth186_qjQ"/>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741</TotalTime>
  <Words>6246</Words>
  <Application>Microsoft Office PowerPoint</Application>
  <PresentationFormat>Προβολή στην οθόνη (4:3)</PresentationFormat>
  <Paragraphs>568</Paragraphs>
  <Slides>95</Slides>
  <Notes>30</Notes>
  <HiddenSlides>0</HiddenSlides>
  <MMClips>0</MMClips>
  <ScaleCrop>false</ScaleCrop>
  <HeadingPairs>
    <vt:vector size="4" baseType="variant">
      <vt:variant>
        <vt:lpstr>Θέμα</vt:lpstr>
      </vt:variant>
      <vt:variant>
        <vt:i4>2</vt:i4>
      </vt:variant>
      <vt:variant>
        <vt:lpstr>Τίτλοι διαφανειών</vt:lpstr>
      </vt:variant>
      <vt:variant>
        <vt:i4>95</vt:i4>
      </vt:variant>
    </vt:vector>
  </HeadingPairs>
  <TitlesOfParts>
    <vt:vector size="97" baseType="lpstr">
      <vt:lpstr>OC_template_updated</vt:lpstr>
      <vt:lpstr>1_OC_template_updated</vt:lpstr>
      <vt:lpstr>Νοσολογία</vt:lpstr>
      <vt:lpstr>Αναιμίες </vt:lpstr>
      <vt:lpstr>Ταξινόμηση αναιμιών 1/3</vt:lpstr>
      <vt:lpstr>Ταξινόμηση αναιμιών 2/3</vt:lpstr>
      <vt:lpstr>Ταξινόμηση αναιμιών 3/3</vt:lpstr>
      <vt:lpstr>Σιδηροπενική αναιμία</vt:lpstr>
      <vt:lpstr>Αιτίες σιδηροπενικής αναιμίας 1/2</vt:lpstr>
      <vt:lpstr>Αιτίες σιδηροπενικής αναιμίας 2/2</vt:lpstr>
      <vt:lpstr>Ερυθρό αιμοσφαίριο-αιμοσφαιρίνη</vt:lpstr>
      <vt:lpstr>Ερυθρά και λευκά αιμοσφαίρια</vt:lpstr>
      <vt:lpstr>Σιδηροπενική αναιμία</vt:lpstr>
      <vt:lpstr>Κλινική εικόνα σιδηροπενικής αναιμίας 1/2</vt:lpstr>
      <vt:lpstr>Κλινική εικόνα σιδηροπενικής αναιμίας 2/2</vt:lpstr>
      <vt:lpstr>Συμπτώματα της αναιμίας</vt:lpstr>
      <vt:lpstr>Διαταραχές ονύχων και χειλέων στην αναιμία</vt:lpstr>
      <vt:lpstr>Εργαστηριακά ευρήματα σιδηροπενικής αναιμίας 1/2</vt:lpstr>
      <vt:lpstr>Εργαστηριακά ευρήματα σιδηροπενικής αναιμίας 2/2</vt:lpstr>
      <vt:lpstr>Θεραπεία σιδηροπενικής αναιμίας 1/3</vt:lpstr>
      <vt:lpstr>Θεραπεία σιδηροπενικής αναιμίας 2/3</vt:lpstr>
      <vt:lpstr>Θεραπεία σιδηροπενικής αναιμίας 3/3</vt:lpstr>
      <vt:lpstr>Μεγαλοβλαστική αναιμία</vt:lpstr>
      <vt:lpstr>Κύκλος φυλικού-Β12</vt:lpstr>
      <vt:lpstr>Βιταμίνη Β12</vt:lpstr>
      <vt:lpstr>Τροφές πλούσιες σε Β12</vt:lpstr>
      <vt:lpstr>Φυλικό</vt:lpstr>
      <vt:lpstr>Αιτιολογία της μεγαλοβλαστικής αναιμίας 1/2</vt:lpstr>
      <vt:lpstr>Αιτιολογία της μεγαλοβλαστικής αναιμίας 2/2</vt:lpstr>
      <vt:lpstr>Άλλες αιτίες έλλειψης Β12 είναι </vt:lpstr>
      <vt:lpstr>Κλινική εικόνα μεγαλοβλαστικής αναιμίας</vt:lpstr>
      <vt:lpstr>Ευρήματα στην μεγαλοβλαστική αναιμία</vt:lpstr>
      <vt:lpstr>Συμπτώματα και ευρήματα από το ΚΝΣ</vt:lpstr>
      <vt:lpstr>Εργαστηριακά ευρήματα μεγαλοβλαστικής αναιμίας 1/2</vt:lpstr>
      <vt:lpstr>Εργαστηριακά ευρήματα μεγαλοβλαστικής αναιμίας 2/2</vt:lpstr>
      <vt:lpstr>Θεραπεία μεγαλοβλαστικής αναιμίας</vt:lpstr>
      <vt:lpstr>Αιμολυτικές αναιμίες 1/2</vt:lpstr>
      <vt:lpstr>Αιμολυτικές αναιμίες 2/2</vt:lpstr>
      <vt:lpstr>Αιμόλυση από έλλειψη του G6PD</vt:lpstr>
      <vt:lpstr>Κύκλος του G6PD</vt:lpstr>
      <vt:lpstr>Φυλοσύνδετος κληρονομικότητα</vt:lpstr>
      <vt:lpstr>Θεωρία του Alisson</vt:lpstr>
      <vt:lpstr>Επικίνδυνες ουσίες για τα άτομα με έλλειψη του G6PD</vt:lpstr>
      <vt:lpstr>Έλεγχος του G6PD</vt:lpstr>
      <vt:lpstr>Κλινική εικόνα έλλειψης G6PD</vt:lpstr>
      <vt:lpstr>Εργαστηριακά ευρήματα και Θεραπεία (G6PD)</vt:lpstr>
      <vt:lpstr>Θαλασσαιμία (Μεσογειακή Αναιμία) 1/2</vt:lpstr>
      <vt:lpstr>Θαλασσαιμία (Μεσογειακή Αναιμία) 2/2</vt:lpstr>
      <vt:lpstr>Β-θαλασσαιμία (β-μεσογειακή αναιμία) 1/3</vt:lpstr>
      <vt:lpstr>Β-θαλασσαιμία (β-μεσογειακή αναιμία) 2/3</vt:lpstr>
      <vt:lpstr>Β-θαλασσαιμία (β-μεσογειακή αναιμία) 3/3</vt:lpstr>
      <vt:lpstr>Εργαστηριακά ευρήματα επί θαλασσαιμίας 1/2</vt:lpstr>
      <vt:lpstr>Εργαστηριακά ευρήματα επί θαλασσαιμίας 2/2</vt:lpstr>
      <vt:lpstr>Ετερόζυγη μορφή της θαλασσαιμίας (Στίγμα)</vt:lpstr>
      <vt:lpstr>Εργαστηριακά ευρήματα στο στίγμα της β-θαλασσαιμίας 1/2</vt:lpstr>
      <vt:lpstr>Εργαστηριακά ευρήματα στο στίγμα της β-θαλασσαιμίας 2/2</vt:lpstr>
      <vt:lpstr>Α-θαλασσαιμία (Α-μεσογειακή αναιμία)</vt:lpstr>
      <vt:lpstr>Ενδιάμεση μορφή θαλασσαιμίας</vt:lpstr>
      <vt:lpstr>Δρεπανοκυτταρική αναιμία (αιμοσφαιρινοπάθεια S) 1/2</vt:lpstr>
      <vt:lpstr>Δρεπανοκυτταρική αναιμία (αιμοσφαιρινοπάθεια S) 2/2</vt:lpstr>
      <vt:lpstr>Περιοχές με υψηλή επίπτωση δρεπανοκυτταρικής αναιμίας</vt:lpstr>
      <vt:lpstr>Κληρονομικότητα της δρεπανοκυτταρικής</vt:lpstr>
      <vt:lpstr>Δρεπανοκυτταρική αναιμία-μορφολογία ερυθρών </vt:lpstr>
      <vt:lpstr>Ομόζυγη δρεπανοκυτταρική αναιμία</vt:lpstr>
      <vt:lpstr>Συμπτώματα δρεπανοκυτταρικής αναιμίας 1/2</vt:lpstr>
      <vt:lpstr>Συμπτώματα δρεπανοκυτταρικής αναιμίας 2/2</vt:lpstr>
      <vt:lpstr>Εργαστηριακά ευρήματα δρεπανοκυτταρικής αναιμίας</vt:lpstr>
      <vt:lpstr>Θεραπεία δρεπανοκυτταρικής αναιμίας</vt:lpstr>
      <vt:lpstr>Ετερόζυγος δρεπανοκυτταρική αναιμία (στίγμα δρεπανοκυτταρικής)</vt:lpstr>
      <vt:lpstr>Μικροδρεπανοκυτταρική αναιμία</vt:lpstr>
      <vt:lpstr>Τα βασικά στοιχεία στην δρεπανοκυτταρική αναιμία</vt:lpstr>
      <vt:lpstr>Αιμοσφαιρινοπάθεια τύπου LEPORE</vt:lpstr>
      <vt:lpstr>Οικογενής σφαιροκυττάρωση 1/3</vt:lpstr>
      <vt:lpstr>Οικογενής σφαιροκυττάρωση 2/3</vt:lpstr>
      <vt:lpstr>Οικογενής σφαιροκυττάρωση 3/3</vt:lpstr>
      <vt:lpstr>Παροξυσμική νυκτερινή αιμοσφαιρινουρία</vt:lpstr>
      <vt:lpstr>Αυτοάνοση αιμολυτική αναιμία 1/2</vt:lpstr>
      <vt:lpstr>Αυτοάνοση αιμολυτική αναιμία 2/2</vt:lpstr>
      <vt:lpstr>Coombs test</vt:lpstr>
      <vt:lpstr>Αιμολυτική νόσος των νεογνών 1/3</vt:lpstr>
      <vt:lpstr>Αιμολυτική νόσος των νεογνών 2/3</vt:lpstr>
      <vt:lpstr>Αιμολυτική νόσος των νεογνών 3/3</vt:lpstr>
      <vt:lpstr>Μικροαγγειοπαθητική αιμολυτική αναιμία</vt:lpstr>
      <vt:lpstr>Απλαστική αναιμία</vt:lpstr>
      <vt:lpstr>Κλινική εικόνα απλαστικών αναιμιών</vt:lpstr>
      <vt:lpstr>Θεραπεία απλαστικών αναιμιών</vt:lpstr>
      <vt:lpstr>Πορφυρίες 1/4 </vt:lpstr>
      <vt:lpstr>Πορφυρίες 2/4 </vt:lpstr>
      <vt:lpstr>Πορφυρίες 3/4 </vt:lpstr>
      <vt:lpstr>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Ι</dc:title>
  <dc:creator>opencourses@teiath.gr</dc:creator>
  <cp:lastModifiedBy>Maria</cp:lastModifiedBy>
  <cp:revision>68</cp:revision>
  <dcterms:created xsi:type="dcterms:W3CDTF">2014-11-24T12:33:08Z</dcterms:created>
  <dcterms:modified xsi:type="dcterms:W3CDTF">2015-10-08T16:15:35Z</dcterms:modified>
</cp:coreProperties>
</file>