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2"/>
  </p:notesMasterIdLst>
  <p:handoutMasterIdLst>
    <p:handoutMasterId r:id="rId63"/>
  </p:handoutMasterIdLst>
  <p:sldIdLst>
    <p:sldId id="256" r:id="rId3"/>
    <p:sldId id="343" r:id="rId4"/>
    <p:sldId id="268" r:id="rId5"/>
    <p:sldId id="331" r:id="rId6"/>
    <p:sldId id="269" r:id="rId7"/>
    <p:sldId id="270" r:id="rId8"/>
    <p:sldId id="332" r:id="rId9"/>
    <p:sldId id="271" r:id="rId10"/>
    <p:sldId id="272" r:id="rId11"/>
    <p:sldId id="333" r:id="rId12"/>
    <p:sldId id="273" r:id="rId13"/>
    <p:sldId id="334" r:id="rId14"/>
    <p:sldId id="274" r:id="rId15"/>
    <p:sldId id="275" r:id="rId16"/>
    <p:sldId id="335" r:id="rId17"/>
    <p:sldId id="336" r:id="rId18"/>
    <p:sldId id="286" r:id="rId19"/>
    <p:sldId id="287" r:id="rId20"/>
    <p:sldId id="288" r:id="rId21"/>
    <p:sldId id="289" r:id="rId22"/>
    <p:sldId id="290" r:id="rId23"/>
    <p:sldId id="337" r:id="rId24"/>
    <p:sldId id="291" r:id="rId25"/>
    <p:sldId id="338" r:id="rId26"/>
    <p:sldId id="292" r:id="rId27"/>
    <p:sldId id="293" r:id="rId28"/>
    <p:sldId id="294" r:id="rId29"/>
    <p:sldId id="339" r:id="rId30"/>
    <p:sldId id="295" r:id="rId31"/>
    <p:sldId id="340" r:id="rId32"/>
    <p:sldId id="296" r:id="rId33"/>
    <p:sldId id="297" r:id="rId34"/>
    <p:sldId id="341" r:id="rId35"/>
    <p:sldId id="298" r:id="rId36"/>
    <p:sldId id="299" r:id="rId37"/>
    <p:sldId id="342" r:id="rId38"/>
    <p:sldId id="344" r:id="rId39"/>
    <p:sldId id="310" r:id="rId40"/>
    <p:sldId id="311" r:id="rId41"/>
    <p:sldId id="345" r:id="rId42"/>
    <p:sldId id="312" r:id="rId43"/>
    <p:sldId id="346" r:id="rId44"/>
    <p:sldId id="313" r:id="rId45"/>
    <p:sldId id="314" r:id="rId46"/>
    <p:sldId id="347" r:id="rId47"/>
    <p:sldId id="315" r:id="rId48"/>
    <p:sldId id="319" r:id="rId49"/>
    <p:sldId id="320" r:id="rId50"/>
    <p:sldId id="348" r:id="rId51"/>
    <p:sldId id="349" r:id="rId52"/>
    <p:sldId id="321" r:id="rId53"/>
    <p:sldId id="322" r:id="rId54"/>
    <p:sldId id="257" r:id="rId55"/>
    <p:sldId id="262" r:id="rId56"/>
    <p:sldId id="264" r:id="rId57"/>
    <p:sldId id="350" r:id="rId58"/>
    <p:sldId id="351"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20</a:t>
            </a:fld>
            <a:endParaRPr lang="el-GR" alt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21</a:t>
            </a:fld>
            <a:endParaRPr lang="el-GR" alt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smtClean="0"/>
              <a:t>Λοιμώξεις (α’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3/3</a:t>
            </a:r>
            <a:endParaRPr lang="el-GR" dirty="0"/>
          </a:p>
        </p:txBody>
      </p:sp>
      <p:sp>
        <p:nvSpPr>
          <p:cNvPr id="7170" name="Rectangle 3"/>
          <p:cNvSpPr>
            <a:spLocks noGrp="1" noChangeArrowheads="1"/>
          </p:cNvSpPr>
          <p:nvPr>
            <p:ph idx="1"/>
          </p:nvPr>
        </p:nvSpPr>
        <p:spPr/>
        <p:txBody>
          <a:bodyPr>
            <a:noAutofit/>
          </a:bodyPr>
          <a:lstStyle/>
          <a:p>
            <a:pPr eaLnBrk="1" hangingPunct="1">
              <a:lnSpc>
                <a:spcPct val="110000"/>
              </a:lnSpc>
            </a:pPr>
            <a:r>
              <a:rPr lang="el-GR" altLang="el-GR" dirty="0" smtClean="0"/>
              <a:t>Η πάθηση </a:t>
            </a:r>
            <a:r>
              <a:rPr lang="el-GR" altLang="el-GR" b="1" dirty="0" smtClean="0"/>
              <a:t>εκδηλώνεται 6 ώρες περίπου μετά την βρώση της μολυσμένης τροφής</a:t>
            </a:r>
            <a:r>
              <a:rPr lang="el-GR" altLang="el-GR" dirty="0" smtClean="0"/>
              <a:t>, και όλοι σχεδόν οι συμμετέχοντες θα νοσήσουν.  Ενάντια σε άλλες τροφικές δηλητηριάσεις, η δηλητηρίαση από χρυσίζοντα σταφυλόκοκκο χαρακτηρίζεται από επίμονους εμέτους.  Πυρετός υπάρχει, αλλά όχι πάντα.  Όταν υπάρχει, συνήθως είναι μικρότερος από 38ο </a:t>
            </a:r>
            <a:r>
              <a:rPr lang="en-US" altLang="el-GR" dirty="0" smtClean="0"/>
              <a:t>C</a:t>
            </a:r>
            <a:r>
              <a:rPr lang="el-GR" altLang="el-GR" dirty="0" smtClean="0"/>
              <a:t>.  Μπορεί να υπάρχει κοιλιακό άλγος και διάρροια.  </a:t>
            </a:r>
          </a:p>
          <a:p>
            <a:pPr eaLnBrk="1" hangingPunct="1">
              <a:lnSpc>
                <a:spcPct val="110000"/>
              </a:lnSpc>
            </a:pPr>
            <a:r>
              <a:rPr lang="el-GR" altLang="el-GR" b="1" dirty="0" smtClean="0"/>
              <a:t>Δεν χρειάζεται ειδική αγωγή </a:t>
            </a:r>
            <a:r>
              <a:rPr lang="el-GR" altLang="el-GR" dirty="0" smtClean="0"/>
              <a:t>καθώς η νόσος διαρκεί 12-24 ώρες, όμως χρειάζεται υποστηρικτική αγωγή με υγρά και ηλεκτρολύτες.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6930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Οξεία σταφυλοκοκκική εντεροκολίτις</a:t>
            </a:r>
            <a:endParaRPr lang="el-GR" dirty="0"/>
          </a:p>
        </p:txBody>
      </p:sp>
      <p:sp>
        <p:nvSpPr>
          <p:cNvPr id="8194" name="Rectangle 3"/>
          <p:cNvSpPr>
            <a:spLocks noGrp="1" noChangeArrowheads="1"/>
          </p:cNvSpPr>
          <p:nvPr>
            <p:ph idx="1"/>
          </p:nvPr>
        </p:nvSpPr>
        <p:spPr/>
        <p:txBody>
          <a:bodyPr>
            <a:normAutofit/>
          </a:bodyPr>
          <a:lstStyle/>
          <a:p>
            <a:pPr eaLnBrk="1" hangingPunct="1">
              <a:lnSpc>
                <a:spcPct val="150000"/>
              </a:lnSpc>
            </a:pPr>
            <a:r>
              <a:rPr lang="el-GR" altLang="el-GR" sz="2400" dirty="0" smtClean="0"/>
              <a:t>Αυτό το κλινικό σύνδρομο είναι πιο θορυβώδες και τυπικά ακολουθεί θεραπεία αντιβιοτικών ευρέως φάσματος.  Σε σιγμοειδοσκόπηση μπορούν να φανούν ψευδομεμβράνες</a:t>
            </a:r>
            <a:r>
              <a:rPr lang="el-GR" altLang="el-GR" sz="2400" b="1" dirty="0"/>
              <a:t>.</a:t>
            </a:r>
            <a:endParaRPr lang="el-GR" altLang="el-GR" sz="24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201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Τοξικό σύνδρομο (</a:t>
            </a:r>
            <a:r>
              <a:rPr lang="en-US" dirty="0" smtClean="0"/>
              <a:t>Toxic Shock Syndrome) TSS</a:t>
            </a:r>
            <a:endParaRPr lang="el-GR" dirty="0"/>
          </a:p>
        </p:txBody>
      </p:sp>
      <p:sp>
        <p:nvSpPr>
          <p:cNvPr id="8194" name="Rectangle 3"/>
          <p:cNvSpPr>
            <a:spLocks noGrp="1" noChangeArrowheads="1"/>
          </p:cNvSpPr>
          <p:nvPr>
            <p:ph idx="1"/>
          </p:nvPr>
        </p:nvSpPr>
        <p:spPr>
          <a:xfrm>
            <a:off x="457200" y="1196752"/>
            <a:ext cx="8435280" cy="5472608"/>
          </a:xfrm>
        </p:spPr>
        <p:txBody>
          <a:bodyPr>
            <a:normAutofit lnSpcReduction="10000"/>
          </a:bodyPr>
          <a:lstStyle/>
          <a:p>
            <a:pPr eaLnBrk="1" hangingPunct="1">
              <a:lnSpc>
                <a:spcPct val="110000"/>
              </a:lnSpc>
            </a:pPr>
            <a:r>
              <a:rPr lang="el-GR" altLang="el-GR" dirty="0" smtClean="0"/>
              <a:t>Οι σταφυλόκοκκοι αυτοί παράγουν την τοξίνη του τοξικού συνδρόμου. Το </a:t>
            </a:r>
            <a:r>
              <a:rPr lang="en-US" altLang="el-GR" dirty="0" smtClean="0"/>
              <a:t>TSS </a:t>
            </a:r>
            <a:r>
              <a:rPr lang="el-GR" altLang="el-GR" dirty="0" smtClean="0"/>
              <a:t>συχνά εμφανίζεται σε γυναίκες κάτω των 30 ετών στην διάρκεια περιόδου που χρησιμοποιούν υψηλής απορροφητικότητας πολυακρυλικά ταμπόν.  </a:t>
            </a:r>
            <a:endParaRPr lang="en-US" altLang="el-GR" dirty="0" smtClean="0"/>
          </a:p>
          <a:p>
            <a:pPr eaLnBrk="1" hangingPunct="1">
              <a:lnSpc>
                <a:spcPct val="110000"/>
              </a:lnSpc>
            </a:pPr>
            <a:r>
              <a:rPr lang="el-GR" altLang="el-GR" dirty="0" smtClean="0"/>
              <a:t>Μπορεί να συμβεί και σε άλλες καταστάσεις πχ διαφράγματα για αντισύλληψη. Παιδιά και άνδρες μπορεί να προσβληθούν.  </a:t>
            </a:r>
          </a:p>
          <a:p>
            <a:pPr eaLnBrk="1" hangingPunct="1">
              <a:lnSpc>
                <a:spcPct val="110000"/>
              </a:lnSpc>
            </a:pPr>
            <a:r>
              <a:rPr lang="el-GR" altLang="el-GR" dirty="0" smtClean="0"/>
              <a:t>Χαρακτηρίζεται από απότομο πυρετό, διάχυτο ερύθημα (κηλιδώδες), έμετο, διάρροια, έντονη μυαλγία και </a:t>
            </a:r>
            <a:r>
              <a:rPr lang="en-US" altLang="el-GR" dirty="0" smtClean="0"/>
              <a:t>shock</a:t>
            </a:r>
            <a:r>
              <a:rPr lang="el-GR" altLang="el-GR" dirty="0" smtClean="0"/>
              <a:t>.  </a:t>
            </a:r>
          </a:p>
          <a:p>
            <a:pPr eaLnBrk="1" hangingPunct="1">
              <a:lnSpc>
                <a:spcPct val="110000"/>
              </a:lnSpc>
            </a:pPr>
            <a:r>
              <a:rPr lang="el-GR" altLang="el-GR" dirty="0" smtClean="0"/>
              <a:t>Οι καλλιέργειες αίματος για σταφυλόκοκκο είναι αρνητικές και στον ορρό βρίσκονται αντισώματα χαμηλού τίτλου ενάντια στην </a:t>
            </a:r>
            <a:r>
              <a:rPr lang="en-US" altLang="el-GR" dirty="0" smtClean="0"/>
              <a:t>TSST</a:t>
            </a:r>
            <a:r>
              <a:rPr lang="el-GR" altLang="el-GR" dirty="0" smtClean="0"/>
              <a:t>-1.  </a:t>
            </a:r>
          </a:p>
          <a:p>
            <a:pPr eaLnBrk="1" hangingPunct="1">
              <a:lnSpc>
                <a:spcPct val="110000"/>
              </a:lnSpc>
            </a:pPr>
            <a:r>
              <a:rPr lang="el-GR" altLang="el-GR" dirty="0" smtClean="0"/>
              <a:t>Η θεραπεία είναι υποστηρικτική. Παρ’ ότι το σύνδρομο οφείλεται στην εντεροτοξίνη, δίδονται και αντιβιοτικά.  </a:t>
            </a:r>
            <a:endParaRPr lang="en-US" altLang="el-GR" dirty="0" smtClean="0"/>
          </a:p>
          <a:p>
            <a:pPr eaLnBrk="1" hangingPunct="1">
              <a:lnSpc>
                <a:spcPct val="110000"/>
              </a:lnSpc>
            </a:pPr>
            <a:r>
              <a:rPr lang="el-GR" altLang="el-GR" dirty="0" smtClean="0"/>
              <a:t>Θνητότητα 10%.</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42298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dirty="0"/>
              <a:t>Σύνδρομο απολέπισης </a:t>
            </a:r>
            <a:r>
              <a:rPr lang="el-GR" dirty="0" smtClean="0"/>
              <a:t>δέρματος</a:t>
            </a:r>
            <a:br>
              <a:rPr lang="el-GR" dirty="0" smtClean="0"/>
            </a:br>
            <a:r>
              <a:rPr lang="da-DK" altLang="el-GR" sz="3000" b="0" dirty="0" smtClean="0"/>
              <a:t>Scalded Skin Syndrome</a:t>
            </a:r>
            <a:r>
              <a:rPr lang="el-GR" altLang="el-GR" sz="3000" b="0" dirty="0" smtClean="0"/>
              <a:t> (</a:t>
            </a:r>
            <a:r>
              <a:rPr lang="da-DK" altLang="el-GR" sz="3000" b="0" dirty="0"/>
              <a:t>SSS</a:t>
            </a:r>
            <a:r>
              <a:rPr lang="el-GR" altLang="el-GR" sz="3000" b="0" dirty="0"/>
              <a:t>)</a:t>
            </a:r>
            <a:endParaRPr lang="el-GR" sz="3000" b="0" dirty="0"/>
          </a:p>
        </p:txBody>
      </p:sp>
      <p:sp>
        <p:nvSpPr>
          <p:cNvPr id="9218" name="Rectangle 3"/>
          <p:cNvSpPr>
            <a:spLocks noGrp="1" noChangeArrowheads="1"/>
          </p:cNvSpPr>
          <p:nvPr>
            <p:ph idx="1"/>
          </p:nvPr>
        </p:nvSpPr>
        <p:spPr>
          <a:xfrm>
            <a:off x="457200" y="1556792"/>
            <a:ext cx="8229600" cy="4680520"/>
          </a:xfrm>
        </p:spPr>
        <p:txBody>
          <a:bodyPr/>
          <a:lstStyle/>
          <a:p>
            <a:pPr eaLnBrk="1" hangingPunct="1"/>
            <a:r>
              <a:rPr lang="el-GR" altLang="el-GR" dirty="0" smtClean="0"/>
              <a:t>Οφείλεται σε σταφυλόκοκκους που παράγουν την τοξίνη εξφολιατίνη. </a:t>
            </a:r>
          </a:p>
          <a:p>
            <a:pPr eaLnBrk="1" hangingPunct="1"/>
            <a:r>
              <a:rPr lang="el-GR" altLang="el-GR" dirty="0" smtClean="0"/>
              <a:t>Το συναντάμε σε νεογνά και είναι επώδυνο και κηλιδώδες εξάνθημα που γίνεται πομγφολυγώδες (</a:t>
            </a:r>
            <a:r>
              <a:rPr lang="en-US" altLang="el-GR" dirty="0" smtClean="0"/>
              <a:t>bullae</a:t>
            </a:r>
            <a:r>
              <a:rPr lang="el-GR" altLang="el-GR" dirty="0" smtClean="0"/>
              <a:t>) και οδηγεί σε γενικευμένη απολέπιση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40717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1/3</a:t>
            </a:r>
            <a:endParaRPr lang="el-GR" sz="3000" b="0"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Κάθε τοπική βλάβη, όπως το απόστημα, πρέπει να παροχετεύεται.  Κάθε συστηματική λοίμωξη θεραπεύεται με αντιβιοτικά.  </a:t>
            </a:r>
          </a:p>
          <a:p>
            <a:pPr eaLnBrk="1" hangingPunct="1"/>
            <a:r>
              <a:rPr lang="el-GR" altLang="el-GR" dirty="0" smtClean="0"/>
              <a:t>Εκείνες οι λοιμώξεις που είναι νοσοκομειακές, συχνά είναι ανθεκτικές στην πενικιλίνη και χρειάζονται θεραπεία με φλουκλοξακιλλίνη συχνά μαζί με φουσιδικό οξύ.  </a:t>
            </a:r>
          </a:p>
          <a:p>
            <a:pPr eaLnBrk="1" hangingPunct="1"/>
            <a:r>
              <a:rPr lang="el-GR" altLang="el-GR" dirty="0" smtClean="0"/>
              <a:t>Από τις λοιμώξεις που είναι εξωνοσοκομειακές  το 75% είναι ευαίσθητο στην πενικιλίνη, όπου είναι και το φάρμακο επιλογής.  Η αυξημένη αντίσταση στα αντιβιοτικά είναι πρόβλημα, έτσι πολλά νοσοκομεία έχουν περιορισμούς στην χρήση ενός και μόνο αντιβιοτικού.</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8288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2/3</a:t>
            </a:r>
            <a:endParaRPr lang="el-GR" sz="3000" b="0" dirty="0"/>
          </a:p>
        </p:txBody>
      </p:sp>
      <p:sp>
        <p:nvSpPr>
          <p:cNvPr id="10242" name="Rectangle 3"/>
          <p:cNvSpPr>
            <a:spLocks noGrp="1" noChangeArrowheads="1"/>
          </p:cNvSpPr>
          <p:nvPr>
            <p:ph idx="1"/>
          </p:nvPr>
        </p:nvSpPr>
        <p:spPr>
          <a:xfrm>
            <a:off x="457200" y="1196752"/>
            <a:ext cx="8435280" cy="5256584"/>
          </a:xfrm>
        </p:spPr>
        <p:txBody>
          <a:bodyPr>
            <a:noAutofit/>
          </a:bodyPr>
          <a:lstStyle/>
          <a:p>
            <a:pPr eaLnBrk="1" hangingPunct="1"/>
            <a:r>
              <a:rPr lang="el-GR" altLang="el-GR" dirty="0" smtClean="0"/>
              <a:t>Ο σταφυλόκοκκος ο ανθεκτικός στην μεθισιλίνη (</a:t>
            </a:r>
            <a:r>
              <a:rPr lang="en-US" altLang="el-GR" dirty="0" smtClean="0"/>
              <a:t>methicillin resistant staphylococcus aureus</a:t>
            </a:r>
            <a:r>
              <a:rPr lang="el-GR" altLang="el-GR" dirty="0" smtClean="0"/>
              <a:t> – </a:t>
            </a:r>
            <a:r>
              <a:rPr lang="en-US" altLang="el-GR" dirty="0" smtClean="0"/>
              <a:t>MRSA</a:t>
            </a:r>
            <a:r>
              <a:rPr lang="el-GR" altLang="el-GR" dirty="0" smtClean="0"/>
              <a:t>) ανακαλύφθηκε το 1961.  Τέτοια στελέχη παλαιά ήταν μόνον ανθεκτικά στις β-λακτάμες και δεν δημιουργούσαν προβλήματα. Όμως τα </a:t>
            </a:r>
            <a:r>
              <a:rPr lang="en-US" altLang="el-GR" dirty="0" smtClean="0"/>
              <a:t>MRSA </a:t>
            </a:r>
            <a:r>
              <a:rPr lang="el-GR" altLang="el-GR" dirty="0" smtClean="0"/>
              <a:t>στελέχη που εμφανίστηκαν στην Αυστραλία το 1970, διαδόθηκαν διεθνώς και είναι ανθεκτικά σε πολλά άλλα αντιβιοτικά, συμπεριλαμβανομένων και των αμινογλυκοσιδών. Τώρα αναφέρονται σαν </a:t>
            </a:r>
            <a:r>
              <a:rPr lang="en-US" altLang="el-GR" dirty="0" smtClean="0"/>
              <a:t>MARSA </a:t>
            </a:r>
            <a:r>
              <a:rPr lang="el-GR" altLang="el-GR" dirty="0" smtClean="0"/>
              <a:t>(</a:t>
            </a:r>
            <a:r>
              <a:rPr lang="en-US" altLang="el-GR" dirty="0" smtClean="0"/>
              <a:t>mathicillin</a:t>
            </a:r>
            <a:r>
              <a:rPr lang="el-GR" altLang="el-GR" dirty="0" smtClean="0"/>
              <a:t> – </a:t>
            </a:r>
            <a:r>
              <a:rPr lang="en-US" altLang="el-GR" dirty="0" smtClean="0"/>
              <a:t>aminonoglycoside</a:t>
            </a:r>
            <a:r>
              <a:rPr lang="el-GR" altLang="el-GR" dirty="0" smtClean="0"/>
              <a:t> – </a:t>
            </a:r>
            <a:r>
              <a:rPr lang="en-US" altLang="el-GR" dirty="0" smtClean="0"/>
              <a:t>resistant staphylococcus aureus</a:t>
            </a:r>
            <a:r>
              <a:rPr lang="el-GR" altLang="el-GR" dirty="0" smtClean="0"/>
              <a:t>). Παρατηρήθηκαν πολλές διαδεδομένες λοιμώξεις ιδίως σε ιδίως σε βαριά ασθενείς, σε χειρουργικά τραύματα, σε θέσεις φλεβοκαθετήρων.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7713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3/3</a:t>
            </a:r>
            <a:endParaRPr lang="el-GR" sz="3000" b="0" dirty="0"/>
          </a:p>
        </p:txBody>
      </p:sp>
      <p:sp>
        <p:nvSpPr>
          <p:cNvPr id="10242" name="Rectangle 3"/>
          <p:cNvSpPr>
            <a:spLocks noGrp="1" noChangeArrowheads="1"/>
          </p:cNvSpPr>
          <p:nvPr>
            <p:ph idx="1"/>
          </p:nvPr>
        </p:nvSpPr>
        <p:spPr/>
        <p:txBody>
          <a:bodyPr>
            <a:noAutofit/>
          </a:bodyPr>
          <a:lstStyle/>
          <a:p>
            <a:pPr marL="0" indent="0" eaLnBrk="1" hangingPunct="1">
              <a:buNone/>
            </a:pPr>
            <a:r>
              <a:rPr lang="el-GR" altLang="el-GR" dirty="0" smtClean="0"/>
              <a:t>Τότε χρειάζεται:</a:t>
            </a:r>
          </a:p>
          <a:p>
            <a:pPr marL="457200" indent="-457200" eaLnBrk="1" hangingPunct="1">
              <a:buFont typeface="+mj-lt"/>
              <a:buAutoNum type="arabicPeriod"/>
            </a:pPr>
            <a:r>
              <a:rPr lang="el-GR" altLang="el-GR" dirty="0" smtClean="0"/>
              <a:t>Συστηματική και μικροβιολογική παρατήρηση</a:t>
            </a:r>
          </a:p>
          <a:p>
            <a:pPr marL="457200" indent="-457200" eaLnBrk="1" hangingPunct="1">
              <a:buFont typeface="+mj-lt"/>
              <a:buAutoNum type="arabicPeriod"/>
            </a:pPr>
            <a:r>
              <a:rPr lang="el-GR" altLang="el-GR" dirty="0" smtClean="0"/>
              <a:t>Επαγρύπνηση προς απομόνωση φορέων και μολυσμένων ιδιωτών προς περιορισμό εξάπλωσης της λοίμωξης,</a:t>
            </a:r>
          </a:p>
          <a:p>
            <a:pPr marL="457200" indent="-457200" eaLnBrk="1" hangingPunct="1">
              <a:buFont typeface="+mj-lt"/>
              <a:buAutoNum type="arabicPeriod"/>
            </a:pPr>
            <a:r>
              <a:rPr lang="el-GR" altLang="el-GR" dirty="0" smtClean="0"/>
              <a:t>Καταπολέμηση της λοίμωξης.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3884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Στρεπτοκοκκικές λοιμώξεις </a:t>
            </a:r>
            <a:r>
              <a:rPr lang="el-GR" sz="3000" b="0" dirty="0" smtClean="0"/>
              <a:t>1/3</a:t>
            </a:r>
            <a:endParaRPr lang="el-GR" sz="3000" b="0" dirty="0"/>
          </a:p>
        </p:txBody>
      </p:sp>
      <p:sp>
        <p:nvSpPr>
          <p:cNvPr id="21506" name="Rectangle 3"/>
          <p:cNvSpPr>
            <a:spLocks noGrp="1" noChangeArrowheads="1"/>
          </p:cNvSpPr>
          <p:nvPr>
            <p:ph idx="1"/>
          </p:nvPr>
        </p:nvSpPr>
        <p:spPr/>
        <p:txBody>
          <a:bodyPr/>
          <a:lstStyle/>
          <a:p>
            <a:pPr eaLnBrk="1" hangingPunct="1"/>
            <a:r>
              <a:rPr lang="el-GR" altLang="el-GR" dirty="0" smtClean="0"/>
              <a:t>Οι στρεπτόκοκκοι είναι είτε στρογγυλοί είτε ωοειδείς </a:t>
            </a:r>
            <a:r>
              <a:rPr lang="en-US" altLang="el-GR" dirty="0" smtClean="0"/>
              <a:t>gram </a:t>
            </a:r>
            <a:r>
              <a:rPr lang="el-GR" altLang="el-GR" dirty="0" smtClean="0"/>
              <a:t>+</a:t>
            </a:r>
            <a:r>
              <a:rPr lang="en-US" altLang="el-GR" dirty="0" smtClean="0"/>
              <a:t>ve</a:t>
            </a:r>
            <a:r>
              <a:rPr lang="el-GR" altLang="el-GR" dirty="0" smtClean="0"/>
              <a:t> κόκκοι.  </a:t>
            </a:r>
          </a:p>
          <a:p>
            <a:pPr eaLnBrk="1" hangingPunct="1"/>
            <a:r>
              <a:rPr lang="el-GR" altLang="el-GR" dirty="0" smtClean="0"/>
              <a:t>Η επιθετικότητ</a:t>
            </a:r>
            <a:r>
              <a:rPr lang="el-GR" altLang="el-GR" dirty="0"/>
              <a:t>ά</a:t>
            </a:r>
            <a:r>
              <a:rPr lang="el-GR" altLang="el-GR" dirty="0" smtClean="0"/>
              <a:t> τους οφείλεται σε μια τοιχωματική πρωτεΐνη, την Μ-πρωτεΐνη, καθώς και στην παραγωγή από μερικούς στρεπτόκοκκους υαλουρονιδάση, </a:t>
            </a:r>
            <a:r>
              <a:rPr lang="en-US" altLang="el-GR" dirty="0" smtClean="0"/>
              <a:t>DN</a:t>
            </a:r>
            <a:r>
              <a:rPr lang="el-GR" altLang="el-GR" dirty="0" smtClean="0"/>
              <a:t>Αάση ή στρεπτοκινάση (πρωτεολυτικά ένζυμα).  </a:t>
            </a:r>
          </a:p>
          <a:p>
            <a:pPr eaLnBrk="1" hangingPunct="1"/>
            <a:r>
              <a:rPr lang="el-GR" altLang="el-GR" dirty="0" smtClean="0"/>
              <a:t>Οι στρεπτόκοκκοι της ομάδας Α (Β αιμολυτικοί) (</a:t>
            </a:r>
            <a:r>
              <a:rPr lang="en-US" altLang="el-GR" dirty="0" smtClean="0"/>
              <a:t>stept Pyogenes</a:t>
            </a:r>
            <a:r>
              <a:rPr lang="el-GR" altLang="el-GR" dirty="0" smtClean="0"/>
              <a:t>) είναι υπεύθυνοι για το 95% των ανθρώπινων λοιμώξεων, και από αυτές, οι πιο συχνές είναι η φαρυγγίτιδα και η αμυγδαλίτιδα.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2133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2/3</a:t>
            </a:r>
            <a:endParaRPr lang="el-GR" dirty="0"/>
          </a:p>
        </p:txBody>
      </p:sp>
      <p:sp>
        <p:nvSpPr>
          <p:cNvPr id="22530" name="Rectangle 3"/>
          <p:cNvSpPr>
            <a:spLocks noGrp="1" noChangeArrowheads="1"/>
          </p:cNvSpPr>
          <p:nvPr>
            <p:ph idx="1"/>
          </p:nvPr>
        </p:nvSpPr>
        <p:spPr>
          <a:xfrm>
            <a:off x="457200" y="1196752"/>
            <a:ext cx="8363272" cy="5184576"/>
          </a:xfrm>
        </p:spPr>
        <p:txBody>
          <a:bodyPr>
            <a:noAutofit/>
          </a:bodyPr>
          <a:lstStyle/>
          <a:p>
            <a:pPr marL="0" indent="0" eaLnBrk="1" hangingPunct="1">
              <a:lnSpc>
                <a:spcPct val="105000"/>
              </a:lnSpc>
              <a:spcBef>
                <a:spcPts val="600"/>
              </a:spcBef>
              <a:buNone/>
            </a:pPr>
            <a:r>
              <a:rPr lang="el-GR" altLang="el-GR" dirty="0" smtClean="0"/>
              <a:t>Γενικά νόσοι που προκαλούνται από </a:t>
            </a:r>
            <a:r>
              <a:rPr lang="el-GR" altLang="el-GR" b="1" dirty="0" smtClean="0"/>
              <a:t>στρεπτόκοκκους.</a:t>
            </a:r>
          </a:p>
          <a:p>
            <a:pPr eaLnBrk="1" hangingPunct="1">
              <a:lnSpc>
                <a:spcPct val="105000"/>
              </a:lnSpc>
              <a:spcBef>
                <a:spcPts val="600"/>
              </a:spcBef>
            </a:pPr>
            <a:r>
              <a:rPr lang="el-GR" altLang="el-GR" b="1" dirty="0" smtClean="0"/>
              <a:t>ΠΥΟΓΕΝΕΙΣ</a:t>
            </a:r>
          </a:p>
          <a:p>
            <a:pPr lvl="1">
              <a:lnSpc>
                <a:spcPct val="105000"/>
              </a:lnSpc>
              <a:spcBef>
                <a:spcPts val="600"/>
              </a:spcBef>
            </a:pPr>
            <a:r>
              <a:rPr lang="el-GR" altLang="el-GR" dirty="0" smtClean="0"/>
              <a:t>Δέρμα, κηρίο, πυόδερμα, κυτταρίτιδα.</a:t>
            </a:r>
          </a:p>
          <a:p>
            <a:pPr lvl="1">
              <a:lnSpc>
                <a:spcPct val="105000"/>
              </a:lnSpc>
              <a:spcBef>
                <a:spcPts val="600"/>
              </a:spcBef>
            </a:pPr>
            <a:r>
              <a:rPr lang="el-GR" altLang="el-GR" dirty="0" smtClean="0"/>
              <a:t>Φαρυγγικές, φαρυγγίτιδα, αμυγδαλίτιδα, περιοδοντικό, περιαμυγδαλικό απόστημα.</a:t>
            </a:r>
          </a:p>
          <a:p>
            <a:pPr lvl="1">
              <a:lnSpc>
                <a:spcPct val="105000"/>
              </a:lnSpc>
              <a:spcBef>
                <a:spcPts val="600"/>
              </a:spcBef>
            </a:pPr>
            <a:r>
              <a:rPr lang="el-GR" altLang="el-GR" dirty="0" smtClean="0"/>
              <a:t>Πνευμονικές, πνευμονία, εμπύημα.</a:t>
            </a:r>
          </a:p>
          <a:p>
            <a:pPr lvl="1">
              <a:lnSpc>
                <a:spcPct val="105000"/>
              </a:lnSpc>
              <a:spcBef>
                <a:spcPts val="600"/>
              </a:spcBef>
            </a:pPr>
            <a:r>
              <a:rPr lang="el-GR" altLang="el-GR" dirty="0" smtClean="0"/>
              <a:t>Λοιμώξεις (Γυναικείες), επιλόχειος σήψις, ενδομητρίωση, </a:t>
            </a:r>
            <a:r>
              <a:rPr lang="en-US" altLang="el-GR" dirty="0" smtClean="0"/>
              <a:t>toxic shock like syndrome</a:t>
            </a:r>
            <a:r>
              <a:rPr lang="el-GR" altLang="el-GR" dirty="0" smtClean="0"/>
              <a:t> (</a:t>
            </a:r>
            <a:r>
              <a:rPr lang="en-US" altLang="el-GR" dirty="0" smtClean="0"/>
              <a:t>TSLS</a:t>
            </a:r>
            <a:r>
              <a:rPr lang="el-GR" altLang="el-GR" dirty="0" smtClean="0"/>
              <a:t>).</a:t>
            </a:r>
            <a:endParaRPr lang="en-US" altLang="el-GR" dirty="0" smtClean="0"/>
          </a:p>
          <a:p>
            <a:pPr lvl="1">
              <a:lnSpc>
                <a:spcPct val="105000"/>
              </a:lnSpc>
              <a:spcBef>
                <a:spcPts val="600"/>
              </a:spcBef>
            </a:pPr>
            <a:r>
              <a:rPr lang="el-GR" altLang="el-GR" dirty="0" smtClean="0"/>
              <a:t>Άλλες, οστεομυελίτιδα, βακτηριδιακή ενδοκαρδίτιδα, μηνιγγίτιδα, περιτονίτιδα, νεκρωτική μυοσίτιδα, λεμφαγγειίτιδα, βακτηραιμία.</a:t>
            </a:r>
          </a:p>
          <a:p>
            <a:pPr eaLnBrk="1" hangingPunct="1">
              <a:lnSpc>
                <a:spcPct val="105000"/>
              </a:lnSpc>
              <a:spcBef>
                <a:spcPts val="600"/>
              </a:spcBef>
            </a:pPr>
            <a:r>
              <a:rPr lang="el-GR" altLang="el-GR" b="1" dirty="0" smtClean="0"/>
              <a:t>ΜΗ ΠΥΟΓΕΝΕΙΣ</a:t>
            </a:r>
          </a:p>
          <a:p>
            <a:pPr lvl="1">
              <a:lnSpc>
                <a:spcPct val="105000"/>
              </a:lnSpc>
              <a:spcBef>
                <a:spcPts val="600"/>
              </a:spcBef>
            </a:pPr>
            <a:r>
              <a:rPr lang="el-GR" altLang="el-GR" dirty="0" smtClean="0"/>
              <a:t>Ρευματικός πυρετός, σπειραματονεφρίτιδα, οστρακιά.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20199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3/3</a:t>
            </a:r>
            <a:endParaRPr lang="el-GR" dirty="0"/>
          </a:p>
        </p:txBody>
      </p:sp>
      <p:sp>
        <p:nvSpPr>
          <p:cNvPr id="23554" name="Rectangle 3"/>
          <p:cNvSpPr>
            <a:spLocks noGrp="1" noChangeArrowheads="1"/>
          </p:cNvSpPr>
          <p:nvPr>
            <p:ph idx="1"/>
          </p:nvPr>
        </p:nvSpPr>
        <p:spPr>
          <a:xfrm>
            <a:off x="457200" y="1196752"/>
            <a:ext cx="8363272" cy="5400600"/>
          </a:xfrm>
        </p:spPr>
        <p:txBody>
          <a:bodyPr>
            <a:normAutofit lnSpcReduction="10000"/>
          </a:bodyPr>
          <a:lstStyle/>
          <a:p>
            <a:pPr eaLnBrk="1" hangingPunct="1">
              <a:lnSpc>
                <a:spcPct val="110000"/>
              </a:lnSpc>
            </a:pPr>
            <a:r>
              <a:rPr lang="el-GR" altLang="el-GR" dirty="0" smtClean="0"/>
              <a:t>Ειδικά </a:t>
            </a:r>
            <a:r>
              <a:rPr lang="el-GR" altLang="el-GR" b="1" dirty="0" smtClean="0"/>
              <a:t>η νεκρωτική μυοσίτιδα</a:t>
            </a:r>
            <a:r>
              <a:rPr lang="el-GR" altLang="el-GR" dirty="0" smtClean="0"/>
              <a:t> είναι μια επιθετική και βαθιά λοίμωξη του υποδόριου ιστού η οποία χρειάζεται χειρουργικό καθαρισμό των μολυσμένων ιστών παράλληλα με αντιβιοτικά, διότι μπορεί να συνεχιστεί μια προοδευτική καταστροφή των ιστών, επικίνδυνη για την ανθρώπινη ζωή.</a:t>
            </a:r>
          </a:p>
          <a:p>
            <a:pPr eaLnBrk="1" hangingPunct="1">
              <a:lnSpc>
                <a:spcPct val="110000"/>
              </a:lnSpc>
            </a:pPr>
            <a:r>
              <a:rPr lang="el-GR" altLang="el-GR" dirty="0" smtClean="0"/>
              <a:t>Υπάρχουν και στρεπτόκοκκοι Β-ομάδας, συχνά προκαλούν νεογνική σήψη και μηνιγγίτιδα.  </a:t>
            </a:r>
          </a:p>
          <a:p>
            <a:pPr eaLnBrk="1" hangingPunct="1">
              <a:lnSpc>
                <a:spcPct val="110000"/>
              </a:lnSpc>
            </a:pPr>
            <a:r>
              <a:rPr lang="el-GR" altLang="el-GR" dirty="0" smtClean="0"/>
              <a:t>Επίσης ομάδα </a:t>
            </a:r>
            <a:r>
              <a:rPr lang="en-US" altLang="el-GR" dirty="0" smtClean="0"/>
              <a:t>C</a:t>
            </a:r>
            <a:r>
              <a:rPr lang="el-GR" altLang="el-GR" dirty="0" smtClean="0"/>
              <a:t>, </a:t>
            </a:r>
            <a:r>
              <a:rPr lang="en-US" altLang="el-GR" dirty="0" smtClean="0"/>
              <a:t>F</a:t>
            </a:r>
            <a:r>
              <a:rPr lang="el-GR" altLang="el-GR" dirty="0" smtClean="0"/>
              <a:t>, </a:t>
            </a:r>
            <a:r>
              <a:rPr lang="en-US" altLang="el-GR" dirty="0" smtClean="0"/>
              <a:t>G </a:t>
            </a:r>
            <a:r>
              <a:rPr lang="el-GR" altLang="el-GR" dirty="0" smtClean="0"/>
              <a:t>που συχνά προκαλούν φαρυγγίτιδα, καθώς και </a:t>
            </a:r>
            <a:r>
              <a:rPr lang="en-US" altLang="el-GR" dirty="0" smtClean="0"/>
              <a:t>D </a:t>
            </a:r>
            <a:r>
              <a:rPr lang="el-GR" altLang="el-GR" dirty="0" smtClean="0"/>
              <a:t>ομάδα που προκαλεί ενδοκαρδίτιδα και σηψαιμία.  [Τα ¾ όλων των στρεπτοκοκκικών ενδοκαρδίτιδων οφείλονται είτε σε α-αιμολυτικό (που συχνά βρίσκεται στο στόμα όπως </a:t>
            </a:r>
            <a:r>
              <a:rPr lang="en-US" altLang="el-GR" dirty="0" smtClean="0"/>
              <a:t>streptococcus viridans</a:t>
            </a:r>
            <a:r>
              <a:rPr lang="el-GR" altLang="el-GR" dirty="0" smtClean="0"/>
              <a:t>, </a:t>
            </a:r>
            <a:r>
              <a:rPr lang="en-US" altLang="el-GR" dirty="0" smtClean="0"/>
              <a:t>sanguis</a:t>
            </a:r>
            <a:r>
              <a:rPr lang="el-GR" altLang="el-GR" dirty="0" smtClean="0"/>
              <a:t>, </a:t>
            </a:r>
            <a:r>
              <a:rPr lang="en-US" altLang="el-GR" dirty="0" smtClean="0"/>
              <a:t>mitior</a:t>
            </a:r>
            <a:r>
              <a:rPr lang="el-GR" altLang="el-GR" dirty="0" smtClean="0"/>
              <a:t>) ή σε </a:t>
            </a:r>
            <a:r>
              <a:rPr lang="en-US" altLang="el-GR" dirty="0" smtClean="0"/>
              <a:t>streptococcus mutans </a:t>
            </a:r>
            <a:r>
              <a:rPr lang="el-GR" altLang="el-GR" dirty="0" smtClean="0"/>
              <a:t>που δεν είναι αιμολυτικός].  </a:t>
            </a:r>
          </a:p>
          <a:p>
            <a:pPr eaLnBrk="1" hangingPunct="1">
              <a:lnSpc>
                <a:spcPct val="110000"/>
              </a:lnSpc>
            </a:pPr>
            <a:r>
              <a:rPr lang="el-GR" altLang="el-GR" dirty="0" smtClean="0"/>
              <a:t>Ο </a:t>
            </a:r>
            <a:r>
              <a:rPr lang="en-US" altLang="el-GR" dirty="0" smtClean="0"/>
              <a:t>streptococcus pneumoniae </a:t>
            </a:r>
            <a:r>
              <a:rPr lang="el-GR" altLang="el-GR" dirty="0" smtClean="0"/>
              <a:t>είναι το πιο συχνό αίτιο πνευμονίας.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8860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a:solidFill>
              <a:srgbClr val="004A82"/>
            </a:solidFill>
          </a:ln>
        </p:spPr>
        <p:txBody>
          <a:bodyPr>
            <a:normAutofit/>
          </a:bodyPr>
          <a:lstStyle/>
          <a:p>
            <a:r>
              <a:rPr lang="el-GR" dirty="0"/>
              <a:t>Θετικοί κατά </a:t>
            </a:r>
            <a:r>
              <a:rPr lang="en-US" dirty="0"/>
              <a:t>Gram </a:t>
            </a:r>
            <a:r>
              <a:rPr lang="el-GR" dirty="0" smtClean="0"/>
              <a:t>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70210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Οστρακιά </a:t>
            </a:r>
            <a:endParaRPr lang="el-GR" dirty="0"/>
          </a:p>
        </p:txBody>
      </p:sp>
      <p:sp>
        <p:nvSpPr>
          <p:cNvPr id="24578" name="Rectangle 3"/>
          <p:cNvSpPr>
            <a:spLocks noGrp="1" noChangeArrowheads="1"/>
          </p:cNvSpPr>
          <p:nvPr>
            <p:ph idx="1"/>
          </p:nvPr>
        </p:nvSpPr>
        <p:spPr>
          <a:xfrm>
            <a:off x="457200" y="1196752"/>
            <a:ext cx="8435280" cy="5040560"/>
          </a:xfrm>
        </p:spPr>
        <p:txBody>
          <a:bodyPr/>
          <a:lstStyle/>
          <a:p>
            <a:pPr eaLnBrk="1" hangingPunct="1"/>
            <a:r>
              <a:rPr lang="el-GR" altLang="el-GR" dirty="0" smtClean="0"/>
              <a:t>Επισυμβαίνει σε άτομα όταν ο λοιμογόνος παράγων (συνήθως κάποιος στρεπτόκοκκος της ομάδας Α προκαλεί/παράγει </a:t>
            </a:r>
            <a:r>
              <a:rPr lang="el-GR" altLang="el-GR" b="1" dirty="0" smtClean="0"/>
              <a:t>ερυθρογενή τοξίνη </a:t>
            </a:r>
            <a:r>
              <a:rPr lang="el-GR" altLang="el-GR" dirty="0" smtClean="0"/>
              <a:t>και το άτομο δεν διαθέτει αντισώματα προς ουδετεροποίηση αυτής της τοξίνης.  </a:t>
            </a:r>
          </a:p>
          <a:p>
            <a:pPr eaLnBrk="1" hangingPunct="1"/>
            <a:r>
              <a:rPr lang="el-GR" altLang="el-GR" b="1" dirty="0" smtClean="0"/>
              <a:t>Σε πολλά κράτη η οστρακιά είναι νόσος </a:t>
            </a:r>
            <a:r>
              <a:rPr lang="en-US" altLang="el-GR" b="1" dirty="0" smtClean="0"/>
              <a:t>notifiable</a:t>
            </a:r>
            <a:r>
              <a:rPr lang="el-GR" altLang="el-GR" b="1" dirty="0" smtClean="0"/>
              <a:t> (ανακοινώσιμη) στην υγειονομική υπηρεσία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51713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smtClean="0"/>
              <a:t>1/2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dirty="0" smtClean="0"/>
              <a:t>Η νόσος είναι συχνά ήπια.  Κυρίως εμφανίζεται σε παιδιά.  Περίοδος επωάσεως είναι 2-4 ημέρες μετά από μια στρεπτοκοκκική λοίμωξη του στόματος ή του φάρυγγος. Υπάρχει πυρετός, ρίγη, λεμφαδενίτιδα, πονοκέφαλος και έμετοι.  </a:t>
            </a:r>
          </a:p>
          <a:p>
            <a:pPr eaLnBrk="1" hangingPunct="1">
              <a:lnSpc>
                <a:spcPct val="110000"/>
              </a:lnSpc>
            </a:pPr>
            <a:r>
              <a:rPr lang="el-GR" altLang="el-GR" b="1" dirty="0" smtClean="0"/>
              <a:t>Το εξάνθημα </a:t>
            </a:r>
            <a:r>
              <a:rPr lang="el-GR" altLang="el-GR" dirty="0" smtClean="0"/>
              <a:t>εμφανίζεται την δεύτερη μέρα.  Αρχικά φαίνεται στο λαιμό, γίνεται στικτοειδές, γενικό, ερυθηματώδες και λευκαίνει στην πίεση.  Διαρκεί 5 μέρες και ακολουθείται από αποφολίδωση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7971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a:t>2</a:t>
            </a:r>
            <a:r>
              <a:rPr lang="el-GR" sz="3000" b="0" dirty="0" smtClean="0"/>
              <a:t>/2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b="1" dirty="0" smtClean="0"/>
              <a:t>Το πρόσωπο </a:t>
            </a:r>
            <a:r>
              <a:rPr lang="el-GR" altLang="el-GR" dirty="0" smtClean="0"/>
              <a:t>είναι “</a:t>
            </a:r>
            <a:r>
              <a:rPr lang="en-US" altLang="el-GR" dirty="0" smtClean="0"/>
              <a:t>flushed</a:t>
            </a:r>
            <a:r>
              <a:rPr lang="el-GR" altLang="el-GR" dirty="0" smtClean="0"/>
              <a:t>” (ξαναμμένο) και υπάρχει ταυτόχρονα και περιστοματική ωχρότητα.  Αρχικά, στην νόσο, </a:t>
            </a:r>
            <a:r>
              <a:rPr lang="el-GR" altLang="el-GR" b="1" dirty="0" smtClean="0"/>
              <a:t>η γλώσσα </a:t>
            </a:r>
            <a:r>
              <a:rPr lang="el-GR" altLang="el-GR" dirty="0" smtClean="0"/>
              <a:t>φαίνεται να έχει ένα λευκό στρώμα, από όπου σιγά-σιγά εμφανίζονται ερυθρές θηλές (</a:t>
            </a:r>
            <a:r>
              <a:rPr lang="en-US" altLang="el-GR" dirty="0" smtClean="0"/>
              <a:t>strawberry tongue</a:t>
            </a:r>
            <a:r>
              <a:rPr lang="el-GR" altLang="el-GR" dirty="0" smtClean="0"/>
              <a:t>, γλώσσα δίκην φράουλας).  Μετά το λευκό στρώμα της γλώσσας αποπίπτει αφήνοντας μια έντονη κόκκινη γλώσσα (</a:t>
            </a:r>
            <a:r>
              <a:rPr lang="en-US" altLang="el-GR" dirty="0" smtClean="0"/>
              <a:t>raspberry tongue</a:t>
            </a:r>
            <a:r>
              <a:rPr lang="el-GR" altLang="el-GR" dirty="0" smtClean="0"/>
              <a:t>, γλώσσα δίκην μούρου).  </a:t>
            </a:r>
          </a:p>
          <a:p>
            <a:pPr eaLnBrk="1" hangingPunct="1">
              <a:lnSpc>
                <a:spcPct val="110000"/>
              </a:lnSpc>
            </a:pPr>
            <a:r>
              <a:rPr lang="el-GR" altLang="el-GR" dirty="0" smtClean="0"/>
              <a:t>Το άτομο είναι μεταδοτικό για 10-21 ημέρες μετά την εμφάνιση του εξανθήματος, εκτός αν δοθεί πενικιλίνη.  </a:t>
            </a:r>
          </a:p>
          <a:p>
            <a:pPr eaLnBrk="1" hangingPunct="1">
              <a:lnSpc>
                <a:spcPct val="110000"/>
              </a:lnSpc>
            </a:pPr>
            <a:r>
              <a:rPr lang="el-GR" altLang="el-GR" dirty="0" smtClean="0"/>
              <a:t>Η οστρακιά </a:t>
            </a:r>
            <a:r>
              <a:rPr lang="el-GR" altLang="el-GR" b="1" dirty="0" smtClean="0"/>
              <a:t>μπορεί να επιπλακεί με την δημιουργία περιαμυγδαλικού αποστήματος ή οπισθοφαρυγγικού αποστήματος ή μέσης ωτίτιδας.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29217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της οστρακιάς </a:t>
            </a:r>
          </a:p>
        </p:txBody>
      </p:sp>
      <p:sp>
        <p:nvSpPr>
          <p:cNvPr id="26626" name="Rectangle 3"/>
          <p:cNvSpPr>
            <a:spLocks noGrp="1" noChangeArrowheads="1"/>
          </p:cNvSpPr>
          <p:nvPr>
            <p:ph idx="1"/>
          </p:nvPr>
        </p:nvSpPr>
        <p:spPr/>
        <p:txBody>
          <a:bodyPr>
            <a:normAutofit/>
          </a:bodyPr>
          <a:lstStyle/>
          <a:p>
            <a:pPr eaLnBrk="1" hangingPunct="1"/>
            <a:r>
              <a:rPr lang="el-GR" altLang="el-GR" dirty="0" smtClean="0"/>
              <a:t>Στηρίζεται:</a:t>
            </a:r>
          </a:p>
          <a:p>
            <a:pPr lvl="1"/>
            <a:r>
              <a:rPr lang="el-GR" altLang="el-GR" dirty="0" smtClean="0"/>
              <a:t>Στα τυπικά κλινικά χαρακτηριστικά,</a:t>
            </a:r>
          </a:p>
          <a:p>
            <a:pPr lvl="1"/>
            <a:r>
              <a:rPr lang="el-GR" altLang="el-GR" dirty="0" smtClean="0"/>
              <a:t>Σε καλλιέργειες του φάρυγγος, όπου οι οργανισμοί αφθονούν,</a:t>
            </a:r>
          </a:p>
          <a:p>
            <a:pPr lvl="1"/>
            <a:r>
              <a:rPr lang="el-GR" altLang="el-GR" dirty="0" smtClean="0"/>
              <a:t>Πιο γρήγορα φαίνεται στα επιχρίσματα ή σε έλεγχο αιμοσυγκόλησης,</a:t>
            </a:r>
          </a:p>
          <a:p>
            <a:pPr lvl="1"/>
            <a:r>
              <a:rPr lang="el-GR" altLang="el-GR" dirty="0" smtClean="0"/>
              <a:t>Επίσης αυξημένα επίπεδα αντιστρεπτολυσίνης Ο, καθώς και </a:t>
            </a:r>
            <a:r>
              <a:rPr lang="en-US" altLang="el-GR" dirty="0" smtClean="0"/>
              <a:t>DNAase </a:t>
            </a:r>
            <a:r>
              <a:rPr lang="el-GR" altLang="el-GR" dirty="0" smtClean="0"/>
              <a:t>που είναι ενδεικτικά στρεπτοκοκκικής λοίμωξης.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86890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Θεραπεία της οστρακιάς</a:t>
            </a:r>
            <a:endParaRPr lang="el-GR" dirty="0"/>
          </a:p>
        </p:txBody>
      </p:sp>
      <p:sp>
        <p:nvSpPr>
          <p:cNvPr id="26626" name="Rectangle 3"/>
          <p:cNvSpPr>
            <a:spLocks noGrp="1" noChangeArrowheads="1"/>
          </p:cNvSpPr>
          <p:nvPr>
            <p:ph idx="1"/>
          </p:nvPr>
        </p:nvSpPr>
        <p:spPr/>
        <p:txBody>
          <a:bodyPr>
            <a:normAutofit/>
          </a:bodyPr>
          <a:lstStyle/>
          <a:p>
            <a:pPr eaLnBrk="1" hangingPunct="1"/>
            <a:r>
              <a:rPr lang="el-GR" altLang="el-GR" dirty="0" smtClean="0"/>
              <a:t>Γενικά στις στρεπτοκοκκικές λοιμώξεις, η θεραπεία επιβάλλεται ώστε να προλάβει επιπλοκές των στρεπτοκόκκων.  </a:t>
            </a:r>
          </a:p>
          <a:p>
            <a:pPr eaLnBrk="1" hangingPunct="1"/>
            <a:r>
              <a:rPr lang="el-GR" altLang="el-GR" dirty="0" smtClean="0"/>
              <a:t>Θεραπεία εκλογής </a:t>
            </a:r>
            <a:r>
              <a:rPr lang="el-GR" altLang="el-GR" b="1" dirty="0" smtClean="0"/>
              <a:t>είναι η πενικιλίνη, </a:t>
            </a:r>
            <a:r>
              <a:rPr lang="el-GR" altLang="el-GR" dirty="0" smtClean="0"/>
              <a:t>που μπορεί να δοθεί σαν φαινοξυμεθυλπενικιλίνη (125 </a:t>
            </a:r>
            <a:r>
              <a:rPr lang="en-US" altLang="el-GR" dirty="0" smtClean="0"/>
              <a:t>mg </a:t>
            </a:r>
            <a:r>
              <a:rPr lang="el-GR" altLang="el-GR" dirty="0" smtClean="0"/>
              <a:t>επί 4 φορές την ημέρα επί 10 μέρες) ή ως ΙΜ ένεση βενζανθικής πενικιλίνης (916 </a:t>
            </a:r>
            <a:r>
              <a:rPr lang="en-US" altLang="el-GR" dirty="0" smtClean="0"/>
              <a:t>mg</a:t>
            </a:r>
            <a:r>
              <a:rPr lang="el-GR" altLang="el-GR" dirty="0" smtClean="0"/>
              <a:t>).  </a:t>
            </a:r>
          </a:p>
          <a:p>
            <a:pPr eaLnBrk="1" hangingPunct="1"/>
            <a:r>
              <a:rPr lang="el-GR" altLang="el-GR" b="1" dirty="0" smtClean="0"/>
              <a:t>Οι αλλεργικοί στην πενικιλίνη μπορούν να θεραπευθούν με ερυθρομυκίνη </a:t>
            </a:r>
            <a:r>
              <a:rPr lang="el-GR" altLang="el-GR" dirty="0" smtClean="0"/>
              <a:t>(250 </a:t>
            </a:r>
            <a:r>
              <a:rPr lang="en-US" altLang="el-GR" dirty="0" smtClean="0"/>
              <a:t>mg </a:t>
            </a:r>
            <a:r>
              <a:rPr lang="el-GR" altLang="el-GR" dirty="0" smtClean="0"/>
              <a:t>επί 4 φορές ημερησίως επί 10 ημέρες).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58512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Ερυσιπέλας </a:t>
            </a:r>
            <a:endParaRPr lang="el-GR" dirty="0"/>
          </a:p>
        </p:txBody>
      </p:sp>
      <p:sp>
        <p:nvSpPr>
          <p:cNvPr id="27650" name="Rectangle 3"/>
          <p:cNvSpPr>
            <a:spLocks noGrp="1" noChangeArrowheads="1"/>
          </p:cNvSpPr>
          <p:nvPr>
            <p:ph idx="1"/>
          </p:nvPr>
        </p:nvSpPr>
        <p:spPr>
          <a:xfrm>
            <a:off x="457200" y="1196752"/>
            <a:ext cx="8435280" cy="5400600"/>
          </a:xfrm>
        </p:spPr>
        <p:txBody>
          <a:bodyPr>
            <a:normAutofit/>
          </a:bodyPr>
          <a:lstStyle/>
          <a:p>
            <a:pPr eaLnBrk="1" hangingPunct="1">
              <a:lnSpc>
                <a:spcPct val="110000"/>
              </a:lnSpc>
            </a:pPr>
            <a:r>
              <a:rPr lang="el-GR" altLang="el-GR" dirty="0" smtClean="0"/>
              <a:t>Είναι οξεία και προοδευτικά γρήγορα εκτεταμένη λοίμωξη του δέρματος, σχεδόν πάντοτε οφείλεται σε ομάδα Α στρεπτοκόκκων.  </a:t>
            </a:r>
            <a:endParaRPr lang="en-US" altLang="el-GR" dirty="0" smtClean="0"/>
          </a:p>
          <a:p>
            <a:pPr eaLnBrk="1" hangingPunct="1">
              <a:lnSpc>
                <a:spcPct val="110000"/>
              </a:lnSpc>
            </a:pPr>
            <a:r>
              <a:rPr lang="el-GR" altLang="el-GR" dirty="0" smtClean="0"/>
              <a:t>Συχνότερα συμβαίνει στους πολύ νέους, στους πολύ γέρους, στους ασθενείς και στους ανοσοκατασταλμένους.  </a:t>
            </a:r>
          </a:p>
          <a:p>
            <a:pPr eaLnBrk="1" hangingPunct="1">
              <a:lnSpc>
                <a:spcPct val="110000"/>
              </a:lnSpc>
            </a:pPr>
            <a:r>
              <a:rPr lang="el-GR" altLang="el-GR" dirty="0" smtClean="0"/>
              <a:t>Η έναρξη είναι γρήγορη, πυρετός, πονοκέφαλος και έμετοι συχνά. </a:t>
            </a:r>
          </a:p>
          <a:p>
            <a:pPr eaLnBrk="1" hangingPunct="1">
              <a:lnSpc>
                <a:spcPct val="110000"/>
              </a:lnSpc>
            </a:pPr>
            <a:r>
              <a:rPr lang="el-GR" altLang="el-GR" dirty="0" smtClean="0"/>
              <a:t> Οι ερυθηματώδεις βλάβες του δέρματος είναι συνήθως στο πρόσωπο, μεταβάλλονται και μεγενθύνονται γρήγορα με επηρμένα τα γύρω – γύρω όριά τους.  Μέσα στην βλάβη εμφανίζονται κηλίδες, φυσαλίδες και πομφοί, οι οποίοι πέφτοντας αφήνουν </a:t>
            </a:r>
            <a:r>
              <a:rPr lang="en-US" altLang="el-GR" dirty="0" smtClean="0"/>
              <a:t>crusts</a:t>
            </a:r>
            <a:r>
              <a:rPr lang="el-GR" altLang="el-GR" dirty="0" smtClean="0"/>
              <a:t>.  Συχνά υπάρχει τοπική λεμφαδενοπάθεια.  Υπάρχει βακτηριαιμία και συνδυάζεται με υψηλή θνητότητα.</a:t>
            </a:r>
            <a:endParaRPr lang="en-US" altLang="el-GR" dirty="0" smtClean="0"/>
          </a:p>
          <a:p>
            <a:pPr eaLnBrk="1" hangingPunct="1">
              <a:lnSpc>
                <a:spcPct val="110000"/>
              </a:lnSpc>
            </a:pPr>
            <a:r>
              <a:rPr lang="el-GR" altLang="el-GR" dirty="0" smtClean="0"/>
              <a:t>Χρειάζεται θεραπεία με πενικιλίνη.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598242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Ρευματικός πυρετός </a:t>
            </a:r>
            <a:r>
              <a:rPr lang="el-GR" sz="3000" b="0" dirty="0" smtClean="0"/>
              <a:t>1/3</a:t>
            </a:r>
            <a:endParaRPr lang="el-GR" sz="3000" b="0" dirty="0"/>
          </a:p>
        </p:txBody>
      </p:sp>
      <p:sp>
        <p:nvSpPr>
          <p:cNvPr id="28674" name="Rectangle 3"/>
          <p:cNvSpPr>
            <a:spLocks noGrp="1" noChangeArrowheads="1"/>
          </p:cNvSpPr>
          <p:nvPr>
            <p:ph idx="1"/>
          </p:nvPr>
        </p:nvSpPr>
        <p:spPr/>
        <p:txBody>
          <a:bodyPr>
            <a:normAutofit/>
          </a:bodyPr>
          <a:lstStyle/>
          <a:p>
            <a:pPr eaLnBrk="1" hangingPunct="1"/>
            <a:r>
              <a:rPr lang="el-GR" altLang="el-GR" dirty="0" smtClean="0"/>
              <a:t>Ο ρευματικός πυρετός είναι φλεγμονώδης νόσος που συχνά συμβαίνει σε παιδιά και νεαρούς ενήλικες (5-15 ετών) λόγω λοίμωξης από την ομάδα των Α στρεπτόκοκκων.  </a:t>
            </a:r>
          </a:p>
          <a:p>
            <a:pPr eaLnBrk="1" hangingPunct="1"/>
            <a:r>
              <a:rPr lang="el-GR" altLang="el-GR" dirty="0" smtClean="0"/>
              <a:t>Προσβάλλει </a:t>
            </a:r>
            <a:r>
              <a:rPr lang="el-GR" altLang="el-GR" b="1" dirty="0" smtClean="0"/>
              <a:t>την καρδιά, το δέρμα, τις αρθρώσεις και το ΚΝΣ.  </a:t>
            </a:r>
          </a:p>
          <a:p>
            <a:pPr eaLnBrk="1" hangingPunct="1"/>
            <a:r>
              <a:rPr lang="el-GR" altLang="el-GR" dirty="0" smtClean="0"/>
              <a:t>Είναι συχνός στην Μέση και Άπω Ανατολή, την ανατολική Ευρώπη, και την Νότιο Αμερική.  Είναι σπάνιος στην βορειοδυτική Ευρώπη και στην Βόρειο Αμερική.  </a:t>
            </a:r>
            <a:endParaRPr lang="en-US" altLang="el-GR" dirty="0" smtClean="0"/>
          </a:p>
          <a:p>
            <a:pPr eaLnBrk="1" hangingPunct="1"/>
            <a:r>
              <a:rPr lang="el-GR" altLang="el-GR" dirty="0" smtClean="0"/>
              <a:t>Γενικά η ελάττωση των στρεπτοκοκκικών λοιμώξεων από το 1920 μέχρι σήμερα είναι σημαντική</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960527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2/3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b="1" dirty="0" smtClean="0"/>
              <a:t>Η φαρυγγική λοίμωξη </a:t>
            </a:r>
            <a:r>
              <a:rPr lang="el-GR" altLang="el-GR" dirty="0" smtClean="0"/>
              <a:t>από Α στρεπτόκοκκο μπορεί να ακολουθηθεί από ρευματικό πυρετό.  </a:t>
            </a:r>
          </a:p>
          <a:p>
            <a:pPr eaLnBrk="1" hangingPunct="1">
              <a:lnSpc>
                <a:spcPct val="110000"/>
              </a:lnSpc>
            </a:pPr>
            <a:r>
              <a:rPr lang="el-GR" altLang="el-GR" dirty="0" smtClean="0"/>
              <a:t>Θεωρείται ότι </a:t>
            </a:r>
            <a:r>
              <a:rPr lang="el-GR" altLang="el-GR" b="1" dirty="0" smtClean="0"/>
              <a:t>είναι αυτοάνοση </a:t>
            </a:r>
            <a:r>
              <a:rPr lang="el-GR" altLang="el-GR" dirty="0" smtClean="0"/>
              <a:t>αντίδραση στον στρεπτόκοκκο.  Δεν οφείλεται σε απ’ ευθείας λοίμωξη της καρδιάς, ούτε σε παραγωγή τοξίνης.  </a:t>
            </a:r>
          </a:p>
          <a:p>
            <a:pPr eaLnBrk="1" hangingPunct="1">
              <a:lnSpc>
                <a:spcPct val="110000"/>
              </a:lnSpc>
            </a:pPr>
            <a:r>
              <a:rPr lang="el-GR" altLang="el-GR" b="1" dirty="0" smtClean="0"/>
              <a:t>Όλες οι 3 στοιβάδες της καρδιάς προσβάλλονται</a:t>
            </a:r>
            <a:r>
              <a:rPr lang="el-GR" altLang="el-GR" dirty="0" smtClean="0"/>
              <a:t>.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5289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3/3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dirty="0" smtClean="0"/>
              <a:t>Η χαρακτηριστική βλάβη της ρευματικής </a:t>
            </a:r>
            <a:r>
              <a:rPr lang="el-GR" altLang="el-GR" b="1" dirty="0" smtClean="0"/>
              <a:t>καρδίτιδας είναι το οζίδιο του </a:t>
            </a:r>
            <a:r>
              <a:rPr lang="en-US" altLang="el-GR" b="1" dirty="0" smtClean="0"/>
              <a:t>Aschoff</a:t>
            </a:r>
            <a:r>
              <a:rPr lang="el-GR" altLang="el-GR" b="1" dirty="0" smtClean="0"/>
              <a:t> το οποίο είναι κοκκιωματώδης βλάβη </a:t>
            </a:r>
            <a:r>
              <a:rPr lang="el-GR" altLang="el-GR" dirty="0" smtClean="0"/>
              <a:t>με μια νεκρωτική περιοχή και επισυμβαίνει στο μυοκάρδιο, ιδίως στο υπενδοκάρδιο της αριστεράς κοιλίας.  Μπορεί να σχηματισθούν μικρές εκβλαστήσεις στο ενδοκάρδιο, ιδίως στις βαλβίδες της καρδιάς.  Αυτό οδηγεί σε ένα βαθμό ανεπάρκειας της βαλβίδας.  Συνυπάρχει βαθμός οξείας περικαρδίτιδας.  </a:t>
            </a:r>
          </a:p>
          <a:p>
            <a:pPr eaLnBrk="1" hangingPunct="1">
              <a:lnSpc>
                <a:spcPct val="110000"/>
              </a:lnSpc>
            </a:pPr>
            <a:r>
              <a:rPr lang="el-GR" altLang="el-GR" dirty="0" smtClean="0"/>
              <a:t>Η νόσος όταν προσβάλλει </a:t>
            </a:r>
            <a:r>
              <a:rPr lang="el-GR" altLang="el-GR" b="1" dirty="0" smtClean="0"/>
              <a:t>τις αρθριτικές μεμβράνες </a:t>
            </a:r>
            <a:r>
              <a:rPr lang="el-GR" altLang="el-GR" dirty="0" smtClean="0"/>
              <a:t>δημιουργεί οξεία φλεγμονή και υποδόρια οζίδια που είναι και αυτά κοκκιώματα.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15876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1/2</a:t>
            </a:r>
            <a:endParaRPr lang="el-GR" sz="3000" b="0" dirty="0"/>
          </a:p>
        </p:txBody>
      </p:sp>
      <p:sp>
        <p:nvSpPr>
          <p:cNvPr id="30722" name="Rectangle 3"/>
          <p:cNvSpPr>
            <a:spLocks noGrp="1" noChangeArrowheads="1"/>
          </p:cNvSpPr>
          <p:nvPr>
            <p:ph idx="1"/>
          </p:nvPr>
        </p:nvSpPr>
        <p:spPr/>
        <p:txBody>
          <a:bodyPr>
            <a:noAutofit/>
          </a:bodyPr>
          <a:lstStyle/>
          <a:p>
            <a:pPr eaLnBrk="1" hangingPunct="1"/>
            <a:r>
              <a:rPr lang="el-GR" altLang="el-GR" dirty="0" smtClean="0"/>
              <a:t>Η νόσος εμφανίζεται οξέως με πυρετό, κακουχία, ανορεξία και αρθριτικούς πόνους. Τα κλινικά χαρακτηριστικά εξαρτώνται από τα όργανα που προσβάλλονται.  </a:t>
            </a:r>
          </a:p>
          <a:p>
            <a:pPr eaLnBrk="1" hangingPunct="1"/>
            <a:r>
              <a:rPr lang="el-GR" altLang="el-GR" dirty="0" smtClean="0"/>
              <a:t>Η διάγνωση στηρίζεται σε 2 ή περισσότερα μείζονα κριτήρια ή σε 1 μείζον και 2 ή περισσότερα ελάσσονα.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67364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Μικροβιακές λοιμώξεις </a:t>
            </a:r>
            <a:r>
              <a:rPr lang="el-GR" sz="3000" b="0" dirty="0" smtClean="0"/>
              <a:t>1/5</a:t>
            </a:r>
            <a:endParaRPr lang="el-GR" sz="3000" b="0" dirty="0"/>
          </a:p>
        </p:txBody>
      </p:sp>
      <p:sp>
        <p:nvSpPr>
          <p:cNvPr id="3074" name="Rectangle 3"/>
          <p:cNvSpPr>
            <a:spLocks noGrp="1" noChangeArrowheads="1"/>
          </p:cNvSpPr>
          <p:nvPr>
            <p:ph idx="1"/>
          </p:nvPr>
        </p:nvSpPr>
        <p:spPr/>
        <p:txBody>
          <a:bodyPr>
            <a:normAutofit/>
          </a:bodyPr>
          <a:lstStyle/>
          <a:p>
            <a:pPr marL="0" indent="0" eaLnBrk="1" hangingPunct="1">
              <a:buNone/>
            </a:pPr>
            <a:r>
              <a:rPr lang="el-GR" altLang="el-GR" b="1" dirty="0" smtClean="0"/>
              <a:t>Σταφυλοκοκκικές λοιμώξεις</a:t>
            </a:r>
            <a:endParaRPr lang="el-GR" altLang="el-GR" dirty="0" smtClean="0"/>
          </a:p>
          <a:p>
            <a:pPr eaLnBrk="1" hangingPunct="1"/>
            <a:r>
              <a:rPr lang="el-GR" altLang="el-GR" dirty="0" smtClean="0"/>
              <a:t>Οι σταφυλόκοκκοι είναι αερόβιοι, θετικοί κατά </a:t>
            </a:r>
            <a:r>
              <a:rPr lang="en-US" altLang="el-GR" dirty="0" smtClean="0"/>
              <a:t>gram </a:t>
            </a:r>
            <a:r>
              <a:rPr lang="el-GR" altLang="el-GR" dirty="0" smtClean="0"/>
              <a:t>κόκκοι.  </a:t>
            </a:r>
          </a:p>
          <a:p>
            <a:pPr eaLnBrk="1" hangingPunct="1"/>
            <a:r>
              <a:rPr lang="el-GR" altLang="el-GR" dirty="0" smtClean="0"/>
              <a:t>Περιέχουν έναν αριθμό κυτταρικών αντιγόνων και παράγουν ένζυμα όπως κοαγκουλάση καθώς και τοξίνες όπως εντεροτοξίνες.  </a:t>
            </a:r>
          </a:p>
          <a:p>
            <a:pPr eaLnBrk="1" hangingPunct="1"/>
            <a:r>
              <a:rPr lang="el-GR" altLang="el-GR" dirty="0" smtClean="0"/>
              <a:t>Η παθογενετικότητα των σταφυλοκόκκων είναι ανάλογη με την ικανότητά τους να παράγουν ένζυμα όπως η κοαγκουλάση.  </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03104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2/2</a:t>
            </a:r>
            <a:endParaRPr lang="el-GR" sz="3000" b="0" dirty="0"/>
          </a:p>
        </p:txBody>
      </p:sp>
      <p:sp>
        <p:nvSpPr>
          <p:cNvPr id="30722" name="Rectangle 3"/>
          <p:cNvSpPr>
            <a:spLocks noGrp="1" noChangeArrowheads="1"/>
          </p:cNvSpPr>
          <p:nvPr>
            <p:ph idx="1"/>
          </p:nvPr>
        </p:nvSpPr>
        <p:spPr/>
        <p:txBody>
          <a:bodyPr>
            <a:noAutofit/>
          </a:bodyPr>
          <a:lstStyle/>
          <a:p>
            <a:pPr marL="0" indent="0" eaLnBrk="1" hangingPunct="1">
              <a:buNone/>
            </a:pPr>
            <a:r>
              <a:rPr lang="el-GR" altLang="el-GR" dirty="0" smtClean="0"/>
              <a:t>Αυτά είναι τα κριτήρια κατά </a:t>
            </a:r>
            <a:r>
              <a:rPr lang="en-US" altLang="el-GR" dirty="0" smtClean="0"/>
              <a:t>Duckett </a:t>
            </a:r>
            <a:r>
              <a:rPr lang="en-US" altLang="el-GR" dirty="0" smtClean="0"/>
              <a:t>Jone</a:t>
            </a:r>
            <a:r>
              <a:rPr lang="en-US" altLang="el-GR" dirty="0" smtClean="0"/>
              <a:t>s</a:t>
            </a:r>
            <a:r>
              <a:rPr lang="el-GR" altLang="el-GR" dirty="0" smtClean="0"/>
              <a:t> </a:t>
            </a:r>
            <a:r>
              <a:rPr lang="el-GR" altLang="el-GR" dirty="0" smtClean="0"/>
              <a:t>και είναι:</a:t>
            </a:r>
            <a:endParaRPr lang="en-US" altLang="el-GR" b="1" dirty="0" smtClean="0"/>
          </a:p>
          <a:p>
            <a:pPr eaLnBrk="1" hangingPunct="1"/>
            <a:r>
              <a:rPr lang="el-GR" altLang="el-GR" b="1" dirty="0" smtClean="0"/>
              <a:t>Μείζονα</a:t>
            </a:r>
            <a:endParaRPr lang="el-GR" altLang="el-GR" dirty="0" smtClean="0"/>
          </a:p>
          <a:p>
            <a:pPr marL="457200" indent="-457200" eaLnBrk="1" hangingPunct="1">
              <a:buFont typeface="+mj-lt"/>
              <a:buAutoNum type="arabicPeriod"/>
            </a:pPr>
            <a:r>
              <a:rPr lang="el-GR" altLang="el-GR" dirty="0" smtClean="0"/>
              <a:t>Καρδίτιδα,</a:t>
            </a:r>
          </a:p>
          <a:p>
            <a:pPr marL="457200" indent="-457200" eaLnBrk="1" hangingPunct="1">
              <a:buFont typeface="+mj-lt"/>
              <a:buAutoNum type="arabicPeriod"/>
            </a:pPr>
            <a:r>
              <a:rPr lang="el-GR" altLang="el-GR" dirty="0" smtClean="0"/>
              <a:t>Πολυαρθρίτιδα,</a:t>
            </a:r>
          </a:p>
          <a:p>
            <a:pPr marL="457200" indent="-457200" eaLnBrk="1" hangingPunct="1">
              <a:buFont typeface="+mj-lt"/>
              <a:buAutoNum type="arabicPeriod"/>
            </a:pPr>
            <a:r>
              <a:rPr lang="el-GR" altLang="el-GR" dirty="0" smtClean="0"/>
              <a:t>Χορεία,</a:t>
            </a:r>
          </a:p>
          <a:p>
            <a:pPr marL="457200" indent="-457200" eaLnBrk="1" hangingPunct="1">
              <a:buFont typeface="+mj-lt"/>
              <a:buAutoNum type="arabicPeriod"/>
            </a:pPr>
            <a:r>
              <a:rPr lang="el-GR" altLang="el-GR" dirty="0" smtClean="0"/>
              <a:t>Ερύθημα </a:t>
            </a:r>
            <a:r>
              <a:rPr lang="en-US" altLang="el-GR" dirty="0" smtClean="0"/>
              <a:t>marginatum</a:t>
            </a:r>
            <a:r>
              <a:rPr lang="el-GR" altLang="el-GR" dirty="0" smtClean="0"/>
              <a:t>,</a:t>
            </a:r>
          </a:p>
          <a:p>
            <a:pPr marL="457200" indent="-457200" eaLnBrk="1" hangingPunct="1">
              <a:buFont typeface="+mj-lt"/>
              <a:buAutoNum type="arabicPeriod"/>
            </a:pPr>
            <a:r>
              <a:rPr lang="el-GR" altLang="el-GR" dirty="0" smtClean="0"/>
              <a:t>Υποδόρια οζίδια.</a:t>
            </a:r>
            <a:endParaRPr lang="en-US" altLang="el-GR" b="1" dirty="0" smtClean="0"/>
          </a:p>
          <a:p>
            <a:pPr marL="457200" indent="-457200" eaLnBrk="1" hangingPunct="1">
              <a:buFont typeface="+mj-lt"/>
              <a:buAutoNum type="arabicPeriod"/>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2" name="Ορθογώνιο 1"/>
          <p:cNvSpPr/>
          <p:nvPr/>
        </p:nvSpPr>
        <p:spPr>
          <a:xfrm>
            <a:off x="4139952" y="1678370"/>
            <a:ext cx="4949314" cy="4428520"/>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altLang="el-GR" sz="2200" b="1" dirty="0">
                <a:solidFill>
                  <a:prstClr val="black"/>
                </a:solidFill>
                <a:latin typeface="Calibri"/>
              </a:rPr>
              <a:t>Ελάσσονα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Αρθραλγία,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Προηγούμενος </a:t>
            </a:r>
            <a:r>
              <a:rPr lang="el-GR" altLang="el-GR" sz="2200" dirty="0">
                <a:solidFill>
                  <a:prstClr val="black"/>
                </a:solidFill>
                <a:latin typeface="Calibri"/>
              </a:rPr>
              <a:t>ρευματικός </a:t>
            </a: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Αυξημένη </a:t>
            </a:r>
            <a:r>
              <a:rPr lang="el-GR" altLang="el-GR" sz="2200" dirty="0">
                <a:solidFill>
                  <a:prstClr val="black"/>
                </a:solidFill>
                <a:latin typeface="Calibri"/>
              </a:rPr>
              <a:t>ταχύτητα καθίζησης/</a:t>
            </a:r>
            <a:r>
              <a:rPr lang="en-US" altLang="el-GR" sz="2200" dirty="0">
                <a:solidFill>
                  <a:prstClr val="black"/>
                </a:solidFill>
                <a:latin typeface="Calibri"/>
              </a:rPr>
              <a:t>C</a:t>
            </a:r>
            <a:r>
              <a:rPr lang="el-GR" altLang="el-GR" sz="2200" dirty="0">
                <a:solidFill>
                  <a:prstClr val="black"/>
                </a:solidFill>
                <a:latin typeface="Calibri"/>
              </a:rPr>
              <a:t>-αντιδρώσας </a:t>
            </a:r>
            <a:r>
              <a:rPr lang="el-GR" altLang="el-GR" sz="2200" dirty="0" smtClean="0">
                <a:solidFill>
                  <a:prstClr val="black"/>
                </a:solidFill>
                <a:latin typeface="Calibri"/>
              </a:rPr>
              <a:t>πρωτεΐνης,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Λευκοκυττάρωση,</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Αύξηση </a:t>
            </a:r>
            <a:r>
              <a:rPr lang="el-GR" altLang="el-GR" sz="2200" dirty="0">
                <a:solidFill>
                  <a:prstClr val="black"/>
                </a:solidFill>
                <a:latin typeface="Calibri"/>
              </a:rPr>
              <a:t>του </a:t>
            </a:r>
            <a:r>
              <a:rPr lang="en-US" altLang="el-GR" sz="2200" dirty="0">
                <a:solidFill>
                  <a:prstClr val="black"/>
                </a:solidFill>
                <a:latin typeface="Calibri"/>
              </a:rPr>
              <a:t>PR </a:t>
            </a:r>
            <a:r>
              <a:rPr lang="el-GR" altLang="el-GR" sz="2200" dirty="0">
                <a:solidFill>
                  <a:prstClr val="black"/>
                </a:solidFill>
                <a:latin typeface="Calibri"/>
              </a:rPr>
              <a:t>στο </a:t>
            </a:r>
            <a:r>
              <a:rPr lang="el-GR" altLang="el-GR" sz="2200" dirty="0" smtClean="0">
                <a:solidFill>
                  <a:prstClr val="black"/>
                </a:solidFill>
                <a:latin typeface="Calibri"/>
              </a:rPr>
              <a:t>ηλεκτροκαρδιογράφημα.</a:t>
            </a:r>
            <a:endParaRPr lang="el-GR" dirty="0"/>
          </a:p>
        </p:txBody>
      </p:sp>
      <p:cxnSp>
        <p:nvCxnSpPr>
          <p:cNvPr id="6" name="Ευθεία γραμμή σύνδεσης 5"/>
          <p:cNvCxnSpPr/>
          <p:nvPr/>
        </p:nvCxnSpPr>
        <p:spPr>
          <a:xfrm>
            <a:off x="3995936" y="1844824"/>
            <a:ext cx="36004" cy="37444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046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Καρδίτις </a:t>
            </a:r>
            <a:endParaRPr lang="el-GR" dirty="0"/>
          </a:p>
        </p:txBody>
      </p:sp>
      <p:sp>
        <p:nvSpPr>
          <p:cNvPr id="31746" name="Rectangle 3"/>
          <p:cNvSpPr>
            <a:spLocks noGrp="1" noChangeArrowheads="1"/>
          </p:cNvSpPr>
          <p:nvPr>
            <p:ph idx="1"/>
          </p:nvPr>
        </p:nvSpPr>
        <p:spPr>
          <a:xfrm>
            <a:off x="457200" y="1196752"/>
            <a:ext cx="8579296" cy="5400600"/>
          </a:xfrm>
        </p:spPr>
        <p:txBody>
          <a:bodyPr>
            <a:noAutofit/>
          </a:bodyPr>
          <a:lstStyle/>
          <a:p>
            <a:pPr marL="0" indent="0" eaLnBrk="1" hangingPunct="1">
              <a:lnSpc>
                <a:spcPct val="105000"/>
              </a:lnSpc>
              <a:spcBef>
                <a:spcPts val="1000"/>
              </a:spcBef>
              <a:buNone/>
            </a:pPr>
            <a:r>
              <a:rPr lang="el-GR" altLang="el-GR" b="1" dirty="0" smtClean="0"/>
              <a:t>Η καρδίτιδα</a:t>
            </a:r>
            <a:r>
              <a:rPr lang="el-GR" altLang="el-GR" dirty="0" smtClean="0"/>
              <a:t> στον ρευματικό πυρετό εμφανίζεται ως:</a:t>
            </a:r>
          </a:p>
          <a:p>
            <a:pPr eaLnBrk="1" hangingPunct="1">
              <a:lnSpc>
                <a:spcPct val="105000"/>
              </a:lnSpc>
              <a:spcBef>
                <a:spcPts val="1000"/>
              </a:spcBef>
            </a:pPr>
            <a:r>
              <a:rPr lang="el-GR" altLang="el-GR" dirty="0" smtClean="0"/>
              <a:t>Νέο ή διαφορετικό φύσημα.</a:t>
            </a:r>
          </a:p>
          <a:p>
            <a:pPr eaLnBrk="1" hangingPunct="1">
              <a:lnSpc>
                <a:spcPct val="105000"/>
              </a:lnSpc>
              <a:spcBef>
                <a:spcPts val="1000"/>
              </a:spcBef>
            </a:pPr>
            <a:r>
              <a:rPr lang="el-GR" altLang="el-GR" dirty="0" smtClean="0"/>
              <a:t>Μεγαλοκαρδία ή καρδιακή ανεπάρκεια.</a:t>
            </a:r>
          </a:p>
          <a:p>
            <a:pPr eaLnBrk="1" hangingPunct="1">
              <a:lnSpc>
                <a:spcPct val="105000"/>
              </a:lnSpc>
              <a:spcBef>
                <a:spcPts val="1000"/>
              </a:spcBef>
            </a:pPr>
            <a:r>
              <a:rPr lang="el-GR" altLang="el-GR" dirty="0" smtClean="0"/>
              <a:t>Ηλεκτροκαρδιογραφικές αλλοιώσεις περικαρδίτιδας ή μυοκαρδίτιδας</a:t>
            </a:r>
          </a:p>
          <a:p>
            <a:pPr eaLnBrk="1" hangingPunct="1">
              <a:lnSpc>
                <a:spcPct val="105000"/>
              </a:lnSpc>
              <a:spcBef>
                <a:spcPts val="1000"/>
              </a:spcBef>
            </a:pPr>
            <a:r>
              <a:rPr lang="el-GR" altLang="el-GR" dirty="0" smtClean="0"/>
              <a:t>Ηλεκτροκαρδιογραφικές αλλοιώσεις κολποκοιλιακού αποκλεισμού πρώτου βαθμού.</a:t>
            </a:r>
          </a:p>
          <a:p>
            <a:pPr eaLnBrk="1" hangingPunct="1">
              <a:lnSpc>
                <a:spcPct val="105000"/>
              </a:lnSpc>
              <a:spcBef>
                <a:spcPts val="1000"/>
              </a:spcBef>
            </a:pPr>
            <a:r>
              <a:rPr lang="el-GR" altLang="el-GR" dirty="0" smtClean="0"/>
              <a:t>Καρδιακές αρρυθμίες.</a:t>
            </a:r>
          </a:p>
          <a:p>
            <a:pPr eaLnBrk="1" hangingPunct="1">
              <a:lnSpc>
                <a:spcPct val="105000"/>
              </a:lnSpc>
              <a:spcBef>
                <a:spcPts val="1000"/>
              </a:spcBef>
            </a:pPr>
            <a:r>
              <a:rPr lang="el-GR" altLang="el-GR" dirty="0" smtClean="0"/>
              <a:t>Διαστολικό φύσημα της μιτροειδούς λόγω προσβολής της βαλβίδας.</a:t>
            </a:r>
          </a:p>
          <a:p>
            <a:pPr eaLnBrk="1" hangingPunct="1">
              <a:lnSpc>
                <a:spcPct val="105000"/>
              </a:lnSpc>
              <a:spcBef>
                <a:spcPts val="1000"/>
              </a:spcBef>
            </a:pPr>
            <a:r>
              <a:rPr lang="el-GR" altLang="el-GR" b="1" dirty="0" smtClean="0"/>
              <a:t>Συνήθως προσβάλλεται η μιτροειδής βαλβίδα (50% των βαλβιδοπαθειών), </a:t>
            </a:r>
            <a:r>
              <a:rPr lang="el-GR" altLang="el-GR" dirty="0" smtClean="0"/>
              <a:t>αλλά συχνή είναι επίσης η ταυτόχρονη προσβολή της μιτροειδούς και της αορτικής (40% των περιπτώσεων).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76916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smtClean="0"/>
              <a:t>1/2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Πυρετό και υπερβολικά έντονη ταχυκαρδία.</a:t>
            </a:r>
          </a:p>
          <a:p>
            <a:pPr eaLnBrk="1" hangingPunct="1">
              <a:lnSpc>
                <a:spcPct val="110000"/>
              </a:lnSpc>
            </a:pPr>
            <a:r>
              <a:rPr lang="el-GR" altLang="el-GR" b="1" dirty="0" smtClean="0"/>
              <a:t>Αρθρίτιδα, η αρθρίτιδα </a:t>
            </a:r>
            <a:r>
              <a:rPr lang="el-GR" altLang="el-GR" dirty="0" smtClean="0"/>
              <a:t>του ρευματικού πυρετού είναι κλασσική μεταναστευτική πολυαρθρίτιδα και προσβάλλει μεγάλες αρθρώσεις, όπως γόνατα, αγκώνες, ποδοκνημικές και καρπούς.  Οι αρθρώσεις είναι διογκωμένες, ερυθρές και ευαίσθητες.  Καθώς η προσβολή μιας άρθρωσης παρέρχεται, μια άλλη άρθρωση επηρεάζεται.  Μόλις όμως ο ρευματικός πυρετός υποχωρήσει πλήρως, η φλεγμονή των αρθρώσεων υποχωρεί τελείως και οι αρθρώσεις επανέρχονται στην φυσιολογική τους κατάσταση.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12111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a:t>2</a:t>
            </a:r>
            <a:r>
              <a:rPr lang="el-GR" sz="3000" b="0" dirty="0" smtClean="0"/>
              <a:t>/2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Χορεία του </a:t>
            </a:r>
            <a:r>
              <a:rPr lang="en-US" altLang="el-GR" b="1" dirty="0" smtClean="0"/>
              <a:t>Sydenham</a:t>
            </a:r>
            <a:r>
              <a:rPr lang="el-GR" altLang="el-GR" b="1" dirty="0" smtClean="0"/>
              <a:t> (</a:t>
            </a:r>
            <a:r>
              <a:rPr lang="en-US" altLang="el-GR" b="1" dirty="0" smtClean="0"/>
              <a:t>St Vitus Dance</a:t>
            </a:r>
            <a:r>
              <a:rPr lang="el-GR" altLang="el-GR" b="1" dirty="0" smtClean="0"/>
              <a:t>) </a:t>
            </a:r>
            <a:r>
              <a:rPr lang="el-GR" altLang="el-GR" dirty="0" smtClean="0"/>
              <a:t>είναι προσβολή του ΚΝΣ, η οποία εμφανίζεται αργά στην πορεία μιας στρεπτοκοκκικής λοίμωξης.  Οι ασθενείς φαίνονται σαν ασταθείς και εμφανίζουν σπασμωδικές αθέλητες κινήσεις.  Συχνά προσβάλλεται και ο λόγος.</a:t>
            </a:r>
          </a:p>
          <a:p>
            <a:pPr eaLnBrk="1" hangingPunct="1">
              <a:lnSpc>
                <a:spcPct val="110000"/>
              </a:lnSpc>
            </a:pPr>
            <a:r>
              <a:rPr lang="el-GR" altLang="el-GR" dirty="0" smtClean="0"/>
              <a:t>Από το δέρμα εμφανίζεται </a:t>
            </a:r>
            <a:r>
              <a:rPr lang="el-GR" altLang="el-GR" b="1" dirty="0" smtClean="0"/>
              <a:t>το ερύθημα </a:t>
            </a:r>
            <a:r>
              <a:rPr lang="en-US" altLang="el-GR" b="1" dirty="0" smtClean="0"/>
              <a:t>marginatum </a:t>
            </a:r>
            <a:r>
              <a:rPr lang="el-GR" altLang="el-GR" dirty="0" smtClean="0"/>
              <a:t>που είναι ένα παροδικό ροζ εξάνθημα με επαρμένα χείλη (20% των περιπτώσεων).  Εμφανίζεται συνήθως στον κορμό και στα άκρα και οι βλάβες συνενώνονται σε δακτυλιοειδείς σχηματισμούς.  Άλλες βλάβες του δέρματος περιλαμβάνουν τα </a:t>
            </a:r>
            <a:r>
              <a:rPr lang="el-GR" altLang="el-GR" b="1" dirty="0" smtClean="0"/>
              <a:t>υποδόρια οζίδια τα οποία είναι ανώδυνα και σκληρά οζίδια μεγέθους μπιζελιού, συνήθως κάτω από το δέρμα, αλλά μπορεί να τα βρούμε και πάνω από τους τένοντες, αρθρώσεις και τα οστά.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40946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ρευματικού πυρετού</a:t>
            </a:r>
          </a:p>
        </p:txBody>
      </p:sp>
      <p:sp>
        <p:nvSpPr>
          <p:cNvPr id="33794" name="Rectangle 3"/>
          <p:cNvSpPr>
            <a:spLocks noGrp="1" noChangeArrowheads="1"/>
          </p:cNvSpPr>
          <p:nvPr>
            <p:ph idx="1"/>
          </p:nvPr>
        </p:nvSpPr>
        <p:spPr/>
        <p:txBody>
          <a:bodyPr/>
          <a:lstStyle/>
          <a:p>
            <a:pPr eaLnBrk="1" hangingPunct="1">
              <a:buFontTx/>
              <a:buNone/>
            </a:pPr>
            <a:r>
              <a:rPr lang="el-GR" altLang="el-GR" dirty="0" smtClean="0"/>
              <a:t>Διάγνωση ρευματικού πυρετού, γίνεται με:</a:t>
            </a:r>
          </a:p>
          <a:p>
            <a:pPr eaLnBrk="1" hangingPunct="1"/>
            <a:r>
              <a:rPr lang="el-GR" altLang="el-GR" dirty="0" smtClean="0"/>
              <a:t>Επιχρίσματα του φάρυγγος καλλιεργούνται για Α στρεπτόκοκκο.</a:t>
            </a:r>
          </a:p>
          <a:p>
            <a:pPr eaLnBrk="1" hangingPunct="1"/>
            <a:r>
              <a:rPr lang="el-GR" altLang="el-GR" dirty="0" smtClean="0"/>
              <a:t>Ορροαντιδράσεις, όπως έλεγχος του τίτλου αντιστρεπτολυσίνης και του τίτλου της στρεπτοκινάσης στο αίμα.</a:t>
            </a:r>
          </a:p>
          <a:p>
            <a:pPr eaLnBrk="1" hangingPunct="1"/>
            <a:r>
              <a:rPr lang="el-GR" altLang="el-GR" dirty="0" smtClean="0"/>
              <a:t>Μη ειδικοί δείκτες όπως η αυξημένη ταχύτητα καθίζησης ερυθρών και η αύξηση της </a:t>
            </a:r>
            <a:r>
              <a:rPr lang="en-US" altLang="el-GR" dirty="0" smtClean="0"/>
              <a:t>C </a:t>
            </a:r>
            <a:r>
              <a:rPr lang="el-GR" altLang="el-GR" dirty="0" smtClean="0"/>
              <a:t>αντιδρώσης πρωτεΐνης.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4115622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smtClean="0"/>
              <a:t>1/2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Οι ασθενείς με πυρετό, ενεργό αρθρίτιδα και ενεργό καρδίτιδα παραμένουν </a:t>
            </a:r>
            <a:r>
              <a:rPr lang="el-GR" altLang="el-GR" b="1" dirty="0" smtClean="0"/>
              <a:t>κλινήρεις. </a:t>
            </a:r>
            <a:r>
              <a:rPr lang="el-GR" altLang="el-GR" dirty="0" smtClean="0"/>
              <a:t>Μόνον όταν υποχωρήσουν όλα τα ενεργά συμπτώματα θα πρέπει να κινητοποιηθούν. Κάθε </a:t>
            </a:r>
            <a:r>
              <a:rPr lang="el-GR" altLang="el-GR" b="1" dirty="0" smtClean="0"/>
              <a:t>πιθανή υπολειπομένη στρεπτοκοκκική λοίμωξη καταπολεμείται με μια μόνη ενδομυϊκή ένεση βενζανθικής πενικιλίνης 916 </a:t>
            </a:r>
            <a:r>
              <a:rPr lang="en-US" altLang="el-GR" b="1" dirty="0" smtClean="0"/>
              <a:t>mg </a:t>
            </a:r>
            <a:r>
              <a:rPr lang="el-GR" altLang="el-GR" b="1" dirty="0" smtClean="0"/>
              <a:t>ή από του στόματος φαινοξυμεθυλπενικιλίνη 250 </a:t>
            </a:r>
            <a:r>
              <a:rPr lang="en-US" altLang="el-GR" b="1" dirty="0" smtClean="0"/>
              <a:t>mg </a:t>
            </a:r>
            <a:r>
              <a:rPr lang="el-GR" altLang="el-GR" b="1" dirty="0" smtClean="0"/>
              <a:t>4 φορές ημερησίως για μια εβδομάδα. </a:t>
            </a:r>
            <a:r>
              <a:rPr lang="el-GR" altLang="el-GR" dirty="0" smtClean="0"/>
              <a:t>Αυτή η θεραπεία δίδεται ακόμη και αν τα επιχρίσματα του φάρυγγος είναι αρνητικά για τον στρεπτόκοκκο.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28007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a:t>2</a:t>
            </a:r>
            <a:r>
              <a:rPr lang="el-GR" sz="3000" b="0" dirty="0" smtClean="0"/>
              <a:t>/2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Εάν </a:t>
            </a:r>
            <a:r>
              <a:rPr lang="el-GR" altLang="el-GR" b="1" dirty="0" smtClean="0"/>
              <a:t>υπάρχει καρδίτιδα, δίδονται συστηματικά στεροειδή</a:t>
            </a:r>
            <a:r>
              <a:rPr lang="el-GR" altLang="el-GR" dirty="0" smtClean="0"/>
              <a:t>.  Δίδεται πρεδνιζολόνη 60-120 </a:t>
            </a:r>
            <a:r>
              <a:rPr lang="en-US" altLang="el-GR" dirty="0" smtClean="0"/>
              <a:t>mg </a:t>
            </a:r>
            <a:r>
              <a:rPr lang="el-GR" altLang="el-GR" dirty="0" smtClean="0"/>
              <a:t>σε 4 διαιρεμένες δόσεις ημερησίως μέχρι να υποχωρήσουν όλα τα κλινικά συμπτώματα και η ΤΚΕ να επανέλθει στο φυσιολογικό. Μετά τα στεροειδή αποσύρονται σιγά- σιγά σε διάστημα 2-4 εβδομάδων.  Όταν οι ασθενείς είναι αλλεργικοί στην πενικιλίνη, χρησιμοποιείται σουλφοναμίδη.  </a:t>
            </a:r>
          </a:p>
          <a:p>
            <a:pPr eaLnBrk="1" hangingPunct="1"/>
            <a:r>
              <a:rPr lang="el-GR" altLang="el-GR" dirty="0" smtClean="0"/>
              <a:t>Πάνω από το 50% εκείνων που πέρασαν ρευματικό πυρετό με καρδίτιδα θα εμφανίσουν 10-20 χρόνια αργότερα ρευματική βαλβιδοπάθεια που κύρια προσβάλλει την μιτροειδή και την αορτική βαλβίδα.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939315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76264"/>
            <a:ext cx="8229600" cy="908720"/>
          </a:xfrm>
          <a:ln>
            <a:solidFill>
              <a:srgbClr val="004A82"/>
            </a:solidFill>
          </a:ln>
        </p:spPr>
        <p:txBody>
          <a:bodyPr>
            <a:normAutofit/>
          </a:bodyPr>
          <a:lstStyle/>
          <a:p>
            <a:r>
              <a:rPr lang="en-US" dirty="0" smtClean="0"/>
              <a:t>Gram</a:t>
            </a:r>
            <a:r>
              <a:rPr lang="el-GR" dirty="0" smtClean="0"/>
              <a:t> </a:t>
            </a:r>
            <a:r>
              <a:rPr lang="en-US" dirty="0" smtClean="0"/>
              <a:t>-</a:t>
            </a:r>
            <a:r>
              <a:rPr lang="el-GR" dirty="0" smtClean="0"/>
              <a:t> Αρνητικοί 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79618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Ναισσέριες</a:t>
            </a:r>
            <a:endParaRPr lang="el-GR" dirty="0"/>
          </a:p>
        </p:txBody>
      </p:sp>
      <p:sp>
        <p:nvSpPr>
          <p:cNvPr id="46082" name="Rectangle 3"/>
          <p:cNvSpPr>
            <a:spLocks noGrp="1" noChangeArrowheads="1"/>
          </p:cNvSpPr>
          <p:nvPr>
            <p:ph idx="1"/>
          </p:nvPr>
        </p:nvSpPr>
        <p:spPr/>
        <p:txBody>
          <a:bodyPr/>
          <a:lstStyle/>
          <a:p>
            <a:pPr eaLnBrk="1" hangingPunct="1"/>
            <a:r>
              <a:rPr lang="el-GR" altLang="el-GR" b="1" dirty="0" smtClean="0"/>
              <a:t>Οι ναισσέρειες είναι αρνητικοί διπλόκοκκοι.  </a:t>
            </a:r>
            <a:endParaRPr lang="en-US" altLang="el-GR" b="1" dirty="0" smtClean="0"/>
          </a:p>
          <a:p>
            <a:pPr eaLnBrk="1" hangingPunct="1"/>
            <a:r>
              <a:rPr lang="el-GR" altLang="el-GR" dirty="0" smtClean="0"/>
              <a:t>Η ναισσέρεια </a:t>
            </a:r>
            <a:r>
              <a:rPr lang="el-GR" altLang="el-GR" b="1" dirty="0" smtClean="0"/>
              <a:t>της γονόρροιας </a:t>
            </a:r>
            <a:r>
              <a:rPr lang="el-GR" altLang="el-GR" dirty="0" smtClean="0"/>
              <a:t>και η ναισσέρεια της </a:t>
            </a:r>
            <a:r>
              <a:rPr lang="el-GR" altLang="el-GR" b="1" dirty="0" smtClean="0"/>
              <a:t>μηνιγγίτιδας </a:t>
            </a:r>
            <a:r>
              <a:rPr lang="el-GR" altLang="el-GR" dirty="0" smtClean="0"/>
              <a:t>είναι τα μόνα συχνά παθογόνα μικρόβια της ομάδας αυτής στους ανθρώπους.  </a:t>
            </a:r>
            <a:endParaRPr lang="en-US" altLang="el-GR" dirty="0" smtClean="0"/>
          </a:p>
          <a:p>
            <a:pPr eaLnBrk="1" hangingPunct="1"/>
            <a:r>
              <a:rPr lang="el-GR" altLang="el-GR" dirty="0" smtClean="0"/>
              <a:t>Σε πολλά κράτη, τα νοσήματα αυτής της ομάδας είναι </a:t>
            </a:r>
            <a:r>
              <a:rPr lang="el-GR" altLang="el-GR" b="1" dirty="0" smtClean="0"/>
              <a:t>ανακοινώσιμα </a:t>
            </a:r>
            <a:r>
              <a:rPr lang="el-GR" altLang="el-GR" dirty="0" smtClean="0"/>
              <a:t>στις υγιειονομικές υπηρεσίες.</a:t>
            </a:r>
          </a:p>
          <a:p>
            <a:pPr eaLnBrk="1" hangingPunct="1"/>
            <a:endParaRPr lang="el-GR" altLang="el-GR" dirty="0" smtClean="0"/>
          </a:p>
          <a:p>
            <a:pPr eaLnBrk="1" hangingPunct="1">
              <a:buFontTx/>
              <a:buNone/>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594456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Μηνιγγοκκική λοίμωξη </a:t>
            </a:r>
            <a:r>
              <a:rPr lang="el-GR" sz="3000" b="0" dirty="0" smtClean="0"/>
              <a:t>1/2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b="1" dirty="0" smtClean="0"/>
              <a:t>Οι μηνιγγιδόκοκκοι βρίσκονται παντού.  </a:t>
            </a:r>
            <a:r>
              <a:rPr lang="el-GR" altLang="el-GR" dirty="0" smtClean="0"/>
              <a:t>Παρ’ όλα αυτά η ομάδα Α συχνά απαντάται στην Αφρική και η ομάδα Β στην Ευρώπη και την Αμερική. Υπάρχουν και ομάδες </a:t>
            </a:r>
            <a:r>
              <a:rPr lang="en-US" altLang="el-GR" dirty="0" smtClean="0"/>
              <a:t>C</a:t>
            </a:r>
            <a:r>
              <a:rPr lang="el-GR" altLang="el-GR" dirty="0" smtClean="0"/>
              <a:t>, </a:t>
            </a:r>
            <a:r>
              <a:rPr lang="en-US" altLang="el-GR" dirty="0" smtClean="0"/>
              <a:t>Y</a:t>
            </a:r>
            <a:r>
              <a:rPr lang="el-GR" altLang="el-GR" dirty="0" smtClean="0"/>
              <a:t>, και </a:t>
            </a:r>
            <a:r>
              <a:rPr lang="en-US" altLang="el-GR" dirty="0" smtClean="0"/>
              <a:t>W</a:t>
            </a:r>
            <a:r>
              <a:rPr lang="el-GR" altLang="el-GR" dirty="0" smtClean="0"/>
              <a:t>135 των οποίων η συχνότητα αυξάνεται διεθνώς σήμερα.  </a:t>
            </a:r>
          </a:p>
          <a:p>
            <a:pPr eaLnBrk="1" hangingPunct="1"/>
            <a:r>
              <a:rPr lang="el-GR" altLang="el-GR" b="1" dirty="0" smtClean="0"/>
              <a:t>Η ομάδα Α είναι υπεύθυνη για τις επιδημίες μηνιγγίτιδας </a:t>
            </a:r>
            <a:r>
              <a:rPr lang="el-GR" altLang="el-GR" dirty="0" smtClean="0"/>
              <a:t>και οι ομάδες Β και </a:t>
            </a:r>
            <a:r>
              <a:rPr lang="en-US" altLang="el-GR" dirty="0" smtClean="0"/>
              <a:t>C </a:t>
            </a:r>
            <a:r>
              <a:rPr lang="el-GR" altLang="el-GR" dirty="0" smtClean="0"/>
              <a:t>για σποραδικά μόνον κρούσματα.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0103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Μικροβιακές λοιμώξεις </a:t>
            </a:r>
            <a:r>
              <a:rPr lang="el-GR" sz="3000" b="0" dirty="0" smtClean="0"/>
              <a:t>2/5</a:t>
            </a:r>
            <a:endParaRPr lang="el-GR" dirty="0"/>
          </a:p>
        </p:txBody>
      </p:sp>
      <p:sp>
        <p:nvSpPr>
          <p:cNvPr id="3074" name="Rectangle 3"/>
          <p:cNvSpPr>
            <a:spLocks noGrp="1" noChangeArrowheads="1"/>
          </p:cNvSpPr>
          <p:nvPr>
            <p:ph idx="1"/>
          </p:nvPr>
        </p:nvSpPr>
        <p:spPr/>
        <p:txBody>
          <a:bodyPr>
            <a:normAutofit/>
          </a:bodyPr>
          <a:lstStyle/>
          <a:p>
            <a:pPr eaLnBrk="1" hangingPunct="1"/>
            <a:r>
              <a:rPr lang="el-GR" altLang="el-GR" dirty="0" smtClean="0"/>
              <a:t>Αναγνωρίζουμε 3 παθογενετικά είδη:</a:t>
            </a:r>
          </a:p>
          <a:p>
            <a:pPr lvl="1"/>
            <a:r>
              <a:rPr lang="el-GR" altLang="el-GR" dirty="0" smtClean="0"/>
              <a:t>Χρυσίζων σταφυλόκκοκκος που είναι θετικός στην κοαγκουλάση.</a:t>
            </a:r>
          </a:p>
          <a:p>
            <a:pPr lvl="1"/>
            <a:r>
              <a:rPr lang="el-GR" altLang="el-GR" dirty="0" smtClean="0"/>
              <a:t>Σταφυλόκοκκος </a:t>
            </a:r>
            <a:r>
              <a:rPr lang="en-US" altLang="el-GR" dirty="0" smtClean="0"/>
              <a:t>epidermidis</a:t>
            </a:r>
            <a:r>
              <a:rPr lang="el-GR" altLang="el-GR" dirty="0" smtClean="0"/>
              <a:t>.</a:t>
            </a:r>
          </a:p>
          <a:p>
            <a:pPr lvl="1"/>
            <a:r>
              <a:rPr lang="el-GR" altLang="el-GR" dirty="0" smtClean="0"/>
              <a:t>σταφυλόκοκκος </a:t>
            </a:r>
            <a:r>
              <a:rPr lang="en-US" altLang="el-GR" dirty="0" smtClean="0"/>
              <a:t>saprophyticus</a:t>
            </a:r>
            <a:r>
              <a:rPr lang="el-GR" altLang="el-GR" dirty="0" smtClean="0"/>
              <a:t> που είναι και οι δύο αρνητικοί για την κοαγκουλάση.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8959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Μηνιγγοκκική λοίμωξη </a:t>
            </a:r>
            <a:r>
              <a:rPr lang="el-GR" sz="3000" b="0" dirty="0"/>
              <a:t>2</a:t>
            </a:r>
            <a:r>
              <a:rPr lang="el-GR" sz="3000" b="0" dirty="0" smtClean="0"/>
              <a:t>/2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dirty="0" smtClean="0"/>
              <a:t>Η επιθετικότητα των στελεχών οφείλεται </a:t>
            </a:r>
            <a:r>
              <a:rPr lang="el-GR" altLang="el-GR" b="1" dirty="0" smtClean="0"/>
              <a:t>στο πολυσακχαριδικό περίβλημα των μικροβίων </a:t>
            </a:r>
            <a:r>
              <a:rPr lang="el-GR" altLang="el-GR" dirty="0" smtClean="0"/>
              <a:t>αυτών που ανθίστανται στην φαγοκυττάρωση καθώς και στο σύμπλοκο της λιποσακχαριδικής </a:t>
            </a:r>
            <a:r>
              <a:rPr lang="el-GR" altLang="el-GR" b="1" dirty="0" smtClean="0"/>
              <a:t>ενδοτοξίνης</a:t>
            </a:r>
            <a:r>
              <a:rPr lang="el-GR" altLang="el-GR" dirty="0" smtClean="0"/>
              <a:t> όπου οφείλεται η κλινική τους τοξικότητα.  Η μετάδοση γίνεται με σταγονίδια ή με απ’ ευθείας επαφή. </a:t>
            </a:r>
            <a:r>
              <a:rPr lang="el-GR" altLang="el-GR" b="1" dirty="0" smtClean="0"/>
              <a:t>Μόνο οι άνθρωποι προσβάλλονται. </a:t>
            </a:r>
            <a:r>
              <a:rPr lang="el-GR" altLang="el-GR" dirty="0" smtClean="0"/>
              <a:t>Μετά την προσβολή, η ναισσέρεια της μηνιγγίτιδας αποκεί τον ρινοφάρυγγα, πιθανώς λόγω της υγρασίας, της αυξημένης τάσεως διοξειδίου του άνθρακος καθώς και ειδικών υποδοχέων σε ουσίες του ρινοφάρυγγα όπου τα μικρόβια προσκολλώνται. </a:t>
            </a:r>
            <a:r>
              <a:rPr lang="el-GR" altLang="el-GR" b="1" dirty="0" smtClean="0"/>
              <a:t>Η νόσηση φαίνεται ότι οφείλεται αποκλειστικά στο ποσό των αντισωμάτων του ξενιστή ενάντια στην ναισσέρεια.   </a:t>
            </a:r>
            <a:endParaRPr lang="en-US" altLang="el-GR" b="1" dirty="0" smtClean="0"/>
          </a:p>
          <a:p>
            <a:pPr eaLnBrk="1" hangingPunct="1"/>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51939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μηνιγγοκοκκικής λοίμωξης </a:t>
            </a:r>
            <a:r>
              <a:rPr lang="el-GR" sz="3000" b="0" dirty="0" smtClean="0"/>
              <a:t>1/3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pPr>
            <a:r>
              <a:rPr lang="el-GR" altLang="el-GR" dirty="0" smtClean="0"/>
              <a:t>4 κλινικά σύνδρομα αναγνωρίζονται που οφείλονται στους μηνιγγιδόκοκκους</a:t>
            </a:r>
            <a:r>
              <a:rPr lang="el-GR" altLang="el-GR" dirty="0"/>
              <a:t>.</a:t>
            </a:r>
            <a:endParaRPr lang="el-GR" altLang="el-GR" b="1" dirty="0" smtClean="0"/>
          </a:p>
          <a:p>
            <a:pPr marL="457200" indent="-457200" eaLnBrk="1" hangingPunct="1">
              <a:lnSpc>
                <a:spcPct val="110000"/>
              </a:lnSpc>
              <a:buFont typeface="+mj-lt"/>
              <a:buAutoNum type="arabicPeriod"/>
            </a:pPr>
            <a:r>
              <a:rPr lang="el-GR" altLang="el-GR" b="1" dirty="0" smtClean="0"/>
              <a:t>Μηνιγγιδικοκκαιμία</a:t>
            </a:r>
            <a:r>
              <a:rPr lang="el-GR" altLang="el-GR" dirty="0" smtClean="0"/>
              <a:t> – Μπορεί να υπάρξει αυτόνομη ή σε συνδυασμό με την μηνιγγίτιδα.  Χαρακτηρίζεται από κεφαλαλγία, πυρετό, κακουχία και μυαλγία.  </a:t>
            </a:r>
          </a:p>
          <a:p>
            <a:pPr marL="444500" indent="0" eaLnBrk="1" hangingPunct="1">
              <a:lnSpc>
                <a:spcPct val="110000"/>
              </a:lnSpc>
              <a:buNone/>
            </a:pPr>
            <a:r>
              <a:rPr lang="el-GR" altLang="el-GR" dirty="0" smtClean="0"/>
              <a:t>Ο ασθενής φαίνεται τοξικός και έχει ταχυκαρδία και ταχύπνοια.  </a:t>
            </a:r>
          </a:p>
          <a:p>
            <a:pPr marL="444500" indent="0" eaLnBrk="1" hangingPunct="1">
              <a:lnSpc>
                <a:spcPct val="110000"/>
              </a:lnSpc>
              <a:buNone/>
            </a:pPr>
            <a:r>
              <a:rPr lang="el-GR" altLang="el-GR" dirty="0" smtClean="0"/>
              <a:t>Υπάρχουν από αρχής της νόσου εξανθήματα </a:t>
            </a:r>
            <a:r>
              <a:rPr lang="el-GR" altLang="el-GR" dirty="0"/>
              <a:t>ή</a:t>
            </a:r>
            <a:r>
              <a:rPr lang="el-GR" altLang="el-GR" dirty="0" smtClean="0"/>
              <a:t> και πετέχειες του δέρματος που μπορεί να προσβάλλουν και τον επιπεφυκότα του οφθαλμού.</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840637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μηνιγγοκοκκικής λοίμωξης </a:t>
            </a:r>
            <a:r>
              <a:rPr lang="el-GR" sz="3000" b="0" dirty="0" smtClean="0"/>
              <a:t>2/3</a:t>
            </a:r>
            <a:endParaRPr lang="el-GR" sz="3000" b="0" dirty="0"/>
          </a:p>
        </p:txBody>
      </p:sp>
      <p:sp>
        <p:nvSpPr>
          <p:cNvPr id="48130" name="Rectangle 3"/>
          <p:cNvSpPr>
            <a:spLocks noGrp="1" noChangeArrowheads="1"/>
          </p:cNvSpPr>
          <p:nvPr>
            <p:ph idx="1"/>
          </p:nvPr>
        </p:nvSpPr>
        <p:spPr/>
        <p:txBody>
          <a:bodyPr>
            <a:noAutofit/>
          </a:bodyPr>
          <a:lstStyle/>
          <a:p>
            <a:pPr marL="457200" indent="-457200" eaLnBrk="1" hangingPunct="1">
              <a:lnSpc>
                <a:spcPct val="110000"/>
              </a:lnSpc>
              <a:buFont typeface="+mj-lt"/>
              <a:buAutoNum type="arabicPeriod" startAt="2"/>
            </a:pPr>
            <a:r>
              <a:rPr lang="el-GR" altLang="el-GR" b="1" dirty="0" smtClean="0"/>
              <a:t>Κεραυνοβόλος μηνιγγίτιδα – σύνδρομο </a:t>
            </a:r>
            <a:r>
              <a:rPr lang="en-US" altLang="el-GR" b="1" dirty="0" smtClean="0"/>
              <a:t>Waterhouse</a:t>
            </a:r>
            <a:r>
              <a:rPr lang="el-GR" altLang="el-GR" b="1" dirty="0" smtClean="0"/>
              <a:t>-</a:t>
            </a:r>
            <a:r>
              <a:rPr lang="en-US" altLang="el-GR" b="1" dirty="0" smtClean="0"/>
              <a:t>Friderischen</a:t>
            </a:r>
            <a:r>
              <a:rPr lang="en-US" altLang="el-GR" dirty="0" smtClean="0"/>
              <a:t> </a:t>
            </a:r>
            <a:r>
              <a:rPr lang="el-GR" altLang="el-GR" dirty="0" smtClean="0"/>
              <a:t>– Χαρακτηρίζεται από πολύ γρήγορη και βαριά κλινική πορεία με εκτεταμένη αιμορραγία του δέρματος, υπόταση, κυκλοφορική κατέρρειψη, σύγχυση, κώμα και θάνατο εντός ωρών από την εμφάνιση των συμπτωμάτων.  Μπορεί να γίνει πλήρης δραστηριοποίηση του συμπληρώματος και να έχουμε διάχυτο ενδαγγειακή πήξη, πράγμα που επιβαρύνει περισσότερο την κλινική πορεία της νόσου.  Μπορεί να υπάρξει αιμορραγία των επινεφριδίων.  Χωρίς γρήγορη θεραπεία, η θνητότητα είναι 100%.</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472367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lstStyle/>
          <a:p>
            <a:r>
              <a:rPr lang="el-GR" dirty="0"/>
              <a:t>Κλινική εικόνα μηνιγγοκοκκικής λοίμωξης </a:t>
            </a:r>
            <a:r>
              <a:rPr lang="el-GR" sz="3000" b="0" dirty="0" smtClean="0"/>
              <a:t>3/3</a:t>
            </a:r>
            <a:endParaRPr lang="el-GR" dirty="0"/>
          </a:p>
        </p:txBody>
      </p:sp>
      <p:sp>
        <p:nvSpPr>
          <p:cNvPr id="49154" name="Rectangle 3"/>
          <p:cNvSpPr>
            <a:spLocks noGrp="1" noChangeArrowheads="1"/>
          </p:cNvSpPr>
          <p:nvPr>
            <p:ph idx="1"/>
          </p:nvPr>
        </p:nvSpPr>
        <p:spPr/>
        <p:txBody>
          <a:bodyPr/>
          <a:lstStyle/>
          <a:p>
            <a:pPr marL="457200" indent="-457200" eaLnBrk="1" hangingPunct="1">
              <a:buFont typeface="+mj-lt"/>
              <a:buAutoNum type="arabicPeriod" startAt="3"/>
            </a:pPr>
            <a:r>
              <a:rPr lang="el-GR" altLang="el-GR" b="1" dirty="0" smtClean="0"/>
              <a:t>Μηνιγγοκοκκική μηνιγγίτιδα</a:t>
            </a:r>
            <a:r>
              <a:rPr lang="el-GR" altLang="el-GR" dirty="0" smtClean="0"/>
              <a:t> – Παρουσιάζει πυρετό, ναυτία, έμετο, κεφαλαλγία, φωτοφοβία, αλλαγή συνείδησης και δυσκαμψία του αυχένος.  Η κλινική παρουσία δεν διαφέρει από άλλες βακτηριδιακές μηνιγγίτιδες.  </a:t>
            </a:r>
            <a:endParaRPr lang="el-GR" altLang="el-GR" b="1" dirty="0" smtClean="0"/>
          </a:p>
          <a:p>
            <a:pPr marL="457200" indent="-457200" eaLnBrk="1" hangingPunct="1">
              <a:buFont typeface="+mj-lt"/>
              <a:buAutoNum type="arabicPeriod" startAt="3"/>
            </a:pPr>
            <a:r>
              <a:rPr lang="el-GR" altLang="el-GR" b="1" dirty="0" smtClean="0"/>
              <a:t>Χρονία μηνιγγοκοκκαιμία </a:t>
            </a:r>
            <a:r>
              <a:rPr lang="el-GR" altLang="el-GR" dirty="0" smtClean="0"/>
              <a:t>- Η πάθηση </a:t>
            </a:r>
            <a:r>
              <a:rPr lang="el-GR" altLang="el-GR" b="1" dirty="0" smtClean="0"/>
              <a:t>είναι σπάνια </a:t>
            </a:r>
            <a:r>
              <a:rPr lang="el-GR" altLang="el-GR" dirty="0" smtClean="0"/>
              <a:t>και χαρακτηρίζεται από διαλείποντα πυρετό, βλατηδώδες εξάνθημα, αρθραλγία και σπληνομεγαλία.  Όταν εμφανίζονται τα επεισόδια, οι καλλιέργειες αίματος είναι θετικές</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694593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Διάγνωση μηνιγγοκοκκικής </a:t>
            </a:r>
            <a:r>
              <a:rPr lang="el-GR" dirty="0"/>
              <a:t>λοίμωξης </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Διάγνωση</a:t>
            </a:r>
            <a:r>
              <a:rPr lang="el-GR" altLang="el-GR" sz="2400" dirty="0" smtClean="0"/>
              <a:t> – Με την ανακάλυψη μηνιγγοκόκκων στα υγρά του σώματος, όπως αίματος, ΕΝΥ, αρθρώσεων και πετεχειών.  Ειδικά στο ΕΝΥ υπάρχει και αύξηση της πρωτεΐνης και των ουδετερόφιλων λευκών.</a:t>
            </a:r>
            <a:endParaRPr lang="el-GR" altLang="el-GR" sz="2400"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420205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Θεραπεία μηνιγγοκοκκικής </a:t>
            </a:r>
            <a:r>
              <a:rPr lang="el-GR" dirty="0"/>
              <a:t>λοίμωξης</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Θεραπεία </a:t>
            </a:r>
            <a:r>
              <a:rPr lang="el-GR" altLang="el-GR" sz="2400" dirty="0" smtClean="0"/>
              <a:t>– Η θεραπεία εκλογής είναι η βενζυλπενικιλίνη σε δόση 1.2 - 2.4 γρ. ενδοφλεβίως κάθε 4 ώρες ακόμη και με την υποψία διαγνώσεως.  </a:t>
            </a:r>
            <a:endParaRPr lang="en-US" altLang="el-GR" sz="2400" dirty="0" smtClean="0"/>
          </a:p>
          <a:p>
            <a:pPr eaLnBrk="1" hangingPunct="1"/>
            <a:r>
              <a:rPr lang="el-GR" altLang="el-GR" sz="2400" dirty="0" smtClean="0"/>
              <a:t>Αν το άτομο είναι αλλεργικό στην πενικιλίνη τότε δίδεται χλωραμφενικόλη.  </a:t>
            </a:r>
            <a:endParaRPr lang="en-US" altLang="el-GR" sz="2400" dirty="0" smtClean="0"/>
          </a:p>
          <a:p>
            <a:pPr eaLnBrk="1" hangingPunct="1"/>
            <a:r>
              <a:rPr lang="el-GR" altLang="el-GR" sz="2400" dirty="0" smtClean="0"/>
              <a:t>Δεν πρέπει να δίδονται στεροειδή στην μηνιγγοκοκκική μηνιγγίτιδα.  </a:t>
            </a:r>
            <a:endParaRPr lang="en-US" altLang="el-GR" sz="2400" dirty="0" smtClean="0"/>
          </a:p>
          <a:p>
            <a:pPr eaLnBrk="1" hangingPunct="1"/>
            <a:r>
              <a:rPr lang="el-GR" altLang="el-GR" sz="2400" dirty="0" smtClean="0"/>
              <a:t>Μετά την έξοδο από το νοσοκομείο δίδεται ριφαμπικίνη.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641495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Πρόληψη </a:t>
            </a:r>
            <a:r>
              <a:rPr lang="el-GR" dirty="0"/>
              <a:t>μηνιγγοκοκκικής λοίμωξης</a:t>
            </a:r>
            <a:r>
              <a:rPr lang="el-GR" dirty="0" smtClean="0"/>
              <a:t> </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πενικιλίνη δεν έχει επίδραση στους φορείς.  </a:t>
            </a:r>
            <a:endParaRPr lang="en-US" altLang="el-GR" dirty="0" smtClean="0"/>
          </a:p>
          <a:p>
            <a:pPr eaLnBrk="1" hangingPunct="1"/>
            <a:r>
              <a:rPr lang="el-GR" altLang="el-GR" dirty="0" smtClean="0"/>
              <a:t>Τόσο στην οικογένεια όσο και στο σχολείο όσοι έρχονται σε επαφή με τους ασθενείς προστατεύονται με ριφαμπικίνη 600 </a:t>
            </a:r>
            <a:r>
              <a:rPr lang="en-US" altLang="el-GR" dirty="0" smtClean="0"/>
              <a:t>mg </a:t>
            </a:r>
            <a:r>
              <a:rPr lang="el-GR" altLang="el-GR" dirty="0" smtClean="0"/>
              <a:t>2 φορές ημερησίως.  </a:t>
            </a:r>
            <a:endParaRPr lang="en-US" altLang="el-GR" dirty="0" smtClean="0"/>
          </a:p>
          <a:p>
            <a:pPr eaLnBrk="1" hangingPunct="1"/>
            <a:r>
              <a:rPr lang="el-GR" altLang="el-GR" dirty="0" smtClean="0"/>
              <a:t>Υπάρχει ανοσοπροφύλαξη με τετραπλούν εμβόλιο για στελέχη Α, </a:t>
            </a:r>
            <a:r>
              <a:rPr lang="en-US" altLang="el-GR" dirty="0" smtClean="0"/>
              <a:t>C</a:t>
            </a:r>
            <a:r>
              <a:rPr lang="el-GR" altLang="el-GR" dirty="0" smtClean="0"/>
              <a:t>, </a:t>
            </a:r>
            <a:r>
              <a:rPr lang="en-US" altLang="el-GR" dirty="0" smtClean="0"/>
              <a:t>Y</a:t>
            </a:r>
            <a:r>
              <a:rPr lang="el-GR" altLang="el-GR" dirty="0" smtClean="0"/>
              <a:t>, </a:t>
            </a:r>
            <a:r>
              <a:rPr lang="en-US" altLang="el-GR" dirty="0" smtClean="0"/>
              <a:t>W</a:t>
            </a:r>
            <a:r>
              <a:rPr lang="el-GR" altLang="el-GR" dirty="0" smtClean="0"/>
              <a:t>135 και συνιστάται σε όσους ταξιδεύουν στην Αφρική, στην Ασία, στην Νότιο Αμερική, στην Μέση και Άπω Ανατολή.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128678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Γονόρροια </a:t>
            </a:r>
            <a:endParaRPr lang="el-GR" dirty="0"/>
          </a:p>
        </p:txBody>
      </p:sp>
      <p:sp>
        <p:nvSpPr>
          <p:cNvPr id="55298" name="Rectangle 3"/>
          <p:cNvSpPr>
            <a:spLocks noGrp="1" noChangeArrowheads="1"/>
          </p:cNvSpPr>
          <p:nvPr>
            <p:ph idx="1"/>
          </p:nvPr>
        </p:nvSpPr>
        <p:spPr/>
        <p:txBody>
          <a:bodyPr>
            <a:noAutofit/>
          </a:bodyPr>
          <a:lstStyle/>
          <a:p>
            <a:pPr eaLnBrk="1" hangingPunct="1"/>
            <a:r>
              <a:rPr lang="el-GR" altLang="el-GR" dirty="0" smtClean="0"/>
              <a:t>Στις αρχές του 1970, η επίπτωση της γονόρροιας έπεσε δραματικά στις αναπτυσσόμενες χώρες, όμως στην Ασίας και την Αφρική παραμένει ακόμη σε υψηλά επίπεδα.  </a:t>
            </a:r>
            <a:endParaRPr lang="en-US" altLang="el-GR" dirty="0" smtClean="0"/>
          </a:p>
          <a:p>
            <a:pPr eaLnBrk="1" hangingPunct="1"/>
            <a:r>
              <a:rPr lang="el-GR" altLang="el-GR" dirty="0" smtClean="0"/>
              <a:t>Το 1990 η ΠΟΥ υπολόγισε διεθνώς 35 εκατομμύρια περιπτώσεις και θεωρήθηκε η δεύτερη επίπτωση σεξουαλικώς μεταδιδόμενη νόσος μετά τα χλαμύδια. </a:t>
            </a:r>
            <a:endParaRPr lang="en-US" altLang="el-GR" dirty="0" smtClean="0"/>
          </a:p>
          <a:p>
            <a:pPr eaLnBrk="1" hangingPunct="1"/>
            <a:r>
              <a:rPr lang="el-GR" altLang="el-GR" dirty="0" smtClean="0"/>
              <a:t>Η ναισσέρεια της γονόρροιας είναι αρνητικός κατά </a:t>
            </a:r>
            <a:r>
              <a:rPr lang="en-US" altLang="el-GR" dirty="0" smtClean="0"/>
              <a:t>Gram</a:t>
            </a:r>
            <a:r>
              <a:rPr lang="el-GR" altLang="el-GR" dirty="0" smtClean="0"/>
              <a:t> και ενδοκυτταρικός διπλόκοκκος και μολύνει το επιθήλιο του ουροποιητικού συστήματος, του ορθού, του φάρυγγος, και των επιπεφυκότων.  </a:t>
            </a:r>
            <a:endParaRPr lang="en-US" altLang="el-GR" dirty="0" smtClean="0"/>
          </a:p>
          <a:p>
            <a:pPr eaLnBrk="1" hangingPunct="1"/>
            <a:r>
              <a:rPr lang="el-GR" altLang="el-GR" dirty="0" smtClean="0"/>
              <a:t>Ο άνθρωπος είναι ο μόνος ξενιστής και η νόσος μεταδίδεται με άμεσο επαφή.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11914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1/3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40% των γυναικών καθώς και μερικοί άνδρες παραμένουν ασυμπτωματικοί.  </a:t>
            </a:r>
            <a:endParaRPr lang="en-US" altLang="el-GR" dirty="0" smtClean="0"/>
          </a:p>
          <a:p>
            <a:pPr eaLnBrk="1" hangingPunct="1">
              <a:lnSpc>
                <a:spcPct val="110000"/>
              </a:lnSpc>
            </a:pPr>
            <a:r>
              <a:rPr lang="el-GR" altLang="el-GR" dirty="0" smtClean="0"/>
              <a:t>Η περίοδος επωάσεως είναι 2-14 ημέρες αλλά οι περισσότεροι εκδηλώνουν τα συμπτώματα μέσα σε 4-5 ημέρες.</a:t>
            </a:r>
          </a:p>
          <a:p>
            <a:pPr eaLnBrk="1" hangingPunct="1">
              <a:lnSpc>
                <a:spcPct val="110000"/>
              </a:lnSpc>
            </a:pPr>
            <a:r>
              <a:rPr lang="el-GR" altLang="el-GR" dirty="0" smtClean="0"/>
              <a:t>Στους </a:t>
            </a:r>
            <a:r>
              <a:rPr lang="el-GR" altLang="el-GR" b="1" dirty="0" smtClean="0"/>
              <a:t>άνδρες </a:t>
            </a:r>
            <a:r>
              <a:rPr lang="el-GR" altLang="el-GR" dirty="0" smtClean="0"/>
              <a:t>το πιο συχνό σύμπτωμα είναι η προσθία ουρηθρίτιδα με δυσουρία και ουρηθρικό έκκριμα.  Οι επιπλοκές περιλαμβάνουν ανοδική λοίμωξη στην επιδιδυμίδα, στους όρχεις, τον προστάτη και οδηγούν σε οξεία και χρόνια λοίμωξη.  Ειδικά σε ομοφυλόφιλους άνδρες, η μόλυνση από του ορθού μπορεί να οδηγήσει σε επώδυνη πρωκτίτιδα, κνησμό και έκκριμα.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380304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2/3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Στις </a:t>
            </a:r>
            <a:r>
              <a:rPr lang="el-GR" altLang="el-GR" b="1" dirty="0" smtClean="0"/>
              <a:t>γυναίκες, </a:t>
            </a:r>
            <a:r>
              <a:rPr lang="el-GR" altLang="el-GR" dirty="0" smtClean="0"/>
              <a:t>πρωτογενής περιοχή λοίμωξης είναι συνήθως ο ενδοτράχηλος.  Συνήθως υπάρχει κολπικό έκκριμα, δυσουρία, και αιμορραγία στην διάρκεια του κύκλου.  Επιπλοκές περιλαμβάνουν ανιούσα λοίμωξη εμφανιζόμενη είτε ως σαλπιγγίτιδα με έντονο πυελικό πόνο ή κνησμό.  Σπανιότατα να εμφανισθεί περιηπατίτιδα.  Μπορεί να εμφανιστούν αποστήματα των βαρθολινείων αδένων.   </a:t>
            </a:r>
            <a:r>
              <a:rPr lang="el-GR" altLang="el-GR" b="1" dirty="0" smtClean="0"/>
              <a:t>Γενικά η γονόρροια διεθνώς είναι από τις πιο συχνές αιτίες στειρότητας στις γυναίκες.  </a:t>
            </a:r>
            <a:r>
              <a:rPr lang="el-GR" altLang="el-GR" dirty="0" smtClean="0"/>
              <a:t>Λοίμωξη του ορθού λόγω επέκτασης της φλεγμονής μπορεί να συμβεί και είναι συνήθως ασυμπτωματική.  Επίσης μπορεί να επισυμβεί και λοίμωξη του φάρυγγος.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33750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3/5</a:t>
            </a:r>
            <a:endParaRPr lang="el-GR" dirty="0"/>
          </a:p>
        </p:txBody>
      </p:sp>
      <p:sp>
        <p:nvSpPr>
          <p:cNvPr id="4098" name="Rectangle 3"/>
          <p:cNvSpPr>
            <a:spLocks noGrp="1" noChangeArrowheads="1"/>
          </p:cNvSpPr>
          <p:nvPr>
            <p:ph idx="1"/>
          </p:nvPr>
        </p:nvSpPr>
        <p:spPr/>
        <p:txBody>
          <a:bodyPr/>
          <a:lstStyle/>
          <a:p>
            <a:pPr eaLnBrk="1" hangingPunct="1"/>
            <a:r>
              <a:rPr lang="el-GR" altLang="el-GR" dirty="0" smtClean="0"/>
              <a:t>Οι σταφυλόκοκκοι είναι μέρος της φυσιολογικής μικροχλωρίδος του δέρματος, του αναπνευστικού, κυρίως του ρινοφάρυγγα, καθώς και του γαστρεντερικού σωλήνος.  </a:t>
            </a:r>
          </a:p>
          <a:p>
            <a:pPr eaLnBrk="1" hangingPunct="1"/>
            <a:r>
              <a:rPr lang="el-GR" altLang="el-GR" dirty="0" smtClean="0"/>
              <a:t>Ένα 25% του πληθυσμού είναι διαρκείς φορείς (</a:t>
            </a:r>
            <a:r>
              <a:rPr lang="en-US" altLang="el-GR" dirty="0" smtClean="0"/>
              <a:t>permanent carriers</a:t>
            </a:r>
            <a:r>
              <a:rPr lang="el-GR" altLang="el-GR" dirty="0" smtClean="0"/>
              <a:t>) του χρυσίζοντος </a:t>
            </a:r>
            <a:r>
              <a:rPr lang="el-GR" altLang="el-GR" dirty="0" smtClean="0"/>
              <a:t>σταφυλόκοκκου.  </a:t>
            </a:r>
            <a:endParaRPr lang="el-GR" altLang="el-GR" dirty="0" smtClean="0"/>
          </a:p>
          <a:p>
            <a:pPr eaLnBrk="1" hangingPunct="1"/>
            <a:r>
              <a:rPr lang="el-GR" altLang="el-GR" dirty="0" smtClean="0"/>
              <a:t>Περίπου 20% των λοιμώξεων των ανθρώπων από σταφυλοκόκκους είναι αυτόχθονες.  </a:t>
            </a:r>
          </a:p>
          <a:p>
            <a:pPr eaLnBrk="1" hangingPunct="1"/>
            <a:r>
              <a:rPr lang="el-GR" altLang="el-GR" dirty="0" smtClean="0"/>
              <a:t>Συχνότερα η μετάδοση γίνεται με απ’ ευθείας επαφή με ένα μολυσμένο άτομο, αλλά μπορεί να γίνει αερογενώς.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843463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a:t>3</a:t>
            </a:r>
            <a:r>
              <a:rPr lang="el-GR" sz="3000" b="0" dirty="0" smtClean="0"/>
              <a:t>/3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Σε </a:t>
            </a:r>
            <a:r>
              <a:rPr lang="el-GR" altLang="el-GR" b="1" dirty="0" smtClean="0"/>
              <a:t>νεογνά</a:t>
            </a:r>
            <a:r>
              <a:rPr lang="el-GR" altLang="el-GR" dirty="0" smtClean="0"/>
              <a:t> που γεννιούνται από μολυσμένες μητέρες εμφανίζεται και φλεγμονή των επιπεφυκότων. </a:t>
            </a:r>
          </a:p>
          <a:p>
            <a:pPr eaLnBrk="1" hangingPunct="1">
              <a:lnSpc>
                <a:spcPct val="110000"/>
              </a:lnSpc>
            </a:pPr>
            <a:r>
              <a:rPr lang="el-GR" altLang="el-GR" dirty="0" smtClean="0"/>
              <a:t>Διάχυτη γονόρροια οδηγεί σε μονο- η πολυαρθρίτιδα με χαρακτηριστικό ερυθρό εξάνθημα, πυρετό και κακουχία και παρατηρείται συνήθως στις γυναίκες.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455090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Διάγνωση γονόρροιας</a:t>
            </a:r>
            <a:endParaRPr lang="el-GR" dirty="0"/>
          </a:p>
        </p:txBody>
      </p:sp>
      <p:sp>
        <p:nvSpPr>
          <p:cNvPr id="57346" name="Rectangle 3"/>
          <p:cNvSpPr>
            <a:spLocks noGrp="1" noChangeArrowheads="1"/>
          </p:cNvSpPr>
          <p:nvPr>
            <p:ph idx="1"/>
          </p:nvPr>
        </p:nvSpPr>
        <p:spPr/>
        <p:txBody>
          <a:bodyPr/>
          <a:lstStyle/>
          <a:p>
            <a:pPr eaLnBrk="1" hangingPunct="1"/>
            <a:r>
              <a:rPr lang="el-GR" altLang="el-GR" dirty="0" smtClean="0"/>
              <a:t>Εντοπίζονται οι γονόκοκκοι σε μολυσμένες περιοχές του σώματος αφού τα εκκρίματα καλλιεργηθούν σε ειδικά καλλιεργητικά υλικά και βαφούν κατά </a:t>
            </a:r>
            <a:r>
              <a:rPr lang="en-US" altLang="el-GR" dirty="0" smtClean="0"/>
              <a:t>Gram</a:t>
            </a:r>
            <a:r>
              <a:rPr lang="el-GR" altLang="el-GR" dirty="0" smtClean="0"/>
              <a:t>. </a:t>
            </a:r>
            <a:endParaRPr lang="en-US" altLang="el-GR" dirty="0" smtClean="0"/>
          </a:p>
          <a:p>
            <a:pPr eaLnBrk="1" hangingPunct="1"/>
            <a:r>
              <a:rPr lang="el-GR" altLang="el-GR" dirty="0" smtClean="0"/>
              <a:t>Όταν υποψιαζόμαστε διάχυτη γονόρροια κάνουμε και καλλιέργειες αίματος και αρθριτικού υγρού.  </a:t>
            </a:r>
            <a:endParaRPr lang="en-US" altLang="el-GR" dirty="0" smtClean="0"/>
          </a:p>
          <a:p>
            <a:pPr eaLnBrk="1" hangingPunct="1"/>
            <a:r>
              <a:rPr lang="el-GR" altLang="el-GR" b="1" dirty="0" smtClean="0"/>
              <a:t>Παράλληλα κάθε ασθενής εξετάζεται και για σύφιλη και για χλαμύδια.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6650310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a:t>
            </a:r>
            <a:r>
              <a:rPr lang="el-GR" dirty="0" smtClean="0"/>
              <a:t>γονόρροιας</a:t>
            </a:r>
            <a:endParaRPr lang="el-GR" dirty="0"/>
          </a:p>
        </p:txBody>
      </p:sp>
      <p:sp>
        <p:nvSpPr>
          <p:cNvPr id="58370" name="Rectangle 3"/>
          <p:cNvSpPr>
            <a:spLocks noGrp="1" noChangeArrowheads="1"/>
          </p:cNvSpPr>
          <p:nvPr>
            <p:ph idx="1"/>
          </p:nvPr>
        </p:nvSpPr>
        <p:spPr>
          <a:xfrm>
            <a:off x="457200" y="1196752"/>
            <a:ext cx="8435280" cy="5328592"/>
          </a:xfrm>
        </p:spPr>
        <p:txBody>
          <a:bodyPr>
            <a:normAutofit/>
          </a:bodyPr>
          <a:lstStyle/>
          <a:p>
            <a:pPr eaLnBrk="1" hangingPunct="1"/>
            <a:r>
              <a:rPr lang="el-GR" altLang="el-GR" dirty="0" smtClean="0"/>
              <a:t>Ο γονόκοκκος είναι ευαίσθητος σε ένα μεγάλο φάσμα αντιβιοτικών όμως τις 2 τελευταίες δεκαετίες αναπτύσσει ανθεκτικότητα.  </a:t>
            </a:r>
          </a:p>
          <a:p>
            <a:pPr eaLnBrk="1" hangingPunct="1"/>
            <a:r>
              <a:rPr lang="el-GR" altLang="el-GR" dirty="0" smtClean="0"/>
              <a:t>Η θεραπεία πρέπει να αρχίσει από την στιγμή της υποψίας της λοίμωξης με την εικόνα που δίνουν οι γονόκοκκοι στα πλακάκια στην κλινική, την στιγμή λήψης των δειγμάτων από εκκρίματα ασθενούς, και χωρίς να περιμένουμε τα αποτελέσματα της καλλιέργειας.  </a:t>
            </a:r>
          </a:p>
          <a:p>
            <a:pPr eaLnBrk="1" hangingPunct="1"/>
            <a:r>
              <a:rPr lang="el-GR" altLang="el-GR" dirty="0" smtClean="0"/>
              <a:t>Δίδεται μια δόση αμοξυσσιλίνης 3 γρ και προβενεσίδης 1 γρ.  Σε αλλεργικά άτομα δίδεται σπεκτινομυκίνη ή σιπροφλοξασίνη.  </a:t>
            </a:r>
          </a:p>
          <a:p>
            <a:pPr eaLnBrk="1" hangingPunct="1"/>
            <a:r>
              <a:rPr lang="el-GR" altLang="el-GR" dirty="0" smtClean="0"/>
              <a:t>Οι ασθενείς πρέπει να παρακολουθούνται επί μακρόν για να φανεί αν έχει εξαλειφθεί ο γονόκοκκος. Επίσης όλοι οι ερωτικοί σύντροφοι πρέπει να εξεταστούν και να θεραπευθούν εφ’ όσον έχουν μολυνθεί.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074202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5</a:t>
            </a:r>
            <a:r>
              <a:rPr lang="en-US" sz="2000" dirty="0" smtClean="0"/>
              <a:t>:</a:t>
            </a:r>
            <a:r>
              <a:rPr lang="el-GR" sz="2000" dirty="0"/>
              <a:t> Λοιμώξεις (α’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4/5</a:t>
            </a:r>
            <a:endParaRPr lang="el-GR" dirty="0"/>
          </a:p>
        </p:txBody>
      </p:sp>
      <p:sp>
        <p:nvSpPr>
          <p:cNvPr id="5122" name="Rectangle 4"/>
          <p:cNvSpPr>
            <a:spLocks noGrp="1" noChangeArrowheads="1"/>
          </p:cNvSpPr>
          <p:nvPr>
            <p:ph idx="1"/>
          </p:nvPr>
        </p:nvSpPr>
        <p:spPr>
          <a:noFill/>
        </p:spPr>
        <p:txBody>
          <a:bodyPr>
            <a:noAutofit/>
          </a:bodyPr>
          <a:lstStyle/>
          <a:p>
            <a:pPr marL="0" indent="0" eaLnBrk="1" hangingPunct="1">
              <a:buNone/>
            </a:pPr>
            <a:r>
              <a:rPr lang="el-GR" altLang="el-GR" b="1" dirty="0" smtClean="0"/>
              <a:t>Αρκετοί προδιαθεσικοί </a:t>
            </a:r>
            <a:r>
              <a:rPr lang="el-GR" altLang="el-GR" dirty="0" smtClean="0"/>
              <a:t>παράγοντες έχουν εντοπισθεί, όπως:</a:t>
            </a:r>
          </a:p>
          <a:p>
            <a:pPr marL="457200" indent="-457200" eaLnBrk="1" hangingPunct="1">
              <a:buFont typeface="+mj-lt"/>
              <a:buAutoNum type="arabicPeriod"/>
            </a:pPr>
            <a:r>
              <a:rPr lang="el-GR" altLang="el-GR" dirty="0" smtClean="0"/>
              <a:t>Τραύματα δέρματος και βλεννογόνων (νύξεις, χειρουργικά τραύματα, εγκαύματα, δήγματα εντόμων).</a:t>
            </a:r>
          </a:p>
          <a:p>
            <a:pPr marL="457200" indent="-457200" eaLnBrk="1" hangingPunct="1">
              <a:buFont typeface="+mj-lt"/>
              <a:buAutoNum type="arabicPeriod"/>
            </a:pPr>
            <a:r>
              <a:rPr lang="el-GR" altLang="el-GR" dirty="0" smtClean="0"/>
              <a:t>Μεταβολικές διαταραχές (διαβήτης, ουραιμία).</a:t>
            </a:r>
          </a:p>
          <a:p>
            <a:pPr marL="457200" indent="-457200" eaLnBrk="1" hangingPunct="1">
              <a:buFont typeface="+mj-lt"/>
              <a:buAutoNum type="arabicPeriod"/>
            </a:pPr>
            <a:r>
              <a:rPr lang="el-GR" altLang="el-GR" dirty="0" smtClean="0"/>
              <a:t>Μετά από ιογενείς λοιμώξεις.</a:t>
            </a:r>
          </a:p>
          <a:p>
            <a:pPr marL="457200" indent="-457200" eaLnBrk="1" hangingPunct="1">
              <a:buFont typeface="+mj-lt"/>
              <a:buAutoNum type="arabicPeriod"/>
            </a:pPr>
            <a:r>
              <a:rPr lang="el-GR" altLang="el-GR" dirty="0" smtClean="0"/>
              <a:t>Ανώμαλη λειτουργία των λευκών αιμοσφαιρίων, όπως (</a:t>
            </a:r>
            <a:r>
              <a:rPr lang="en-US" altLang="el-GR" dirty="0" smtClean="0"/>
              <a:t>syndrome Job</a:t>
            </a:r>
            <a:r>
              <a:rPr lang="el-GR" altLang="el-GR" dirty="0" smtClean="0"/>
              <a:t>, </a:t>
            </a:r>
            <a:r>
              <a:rPr lang="en-US" altLang="el-GR" dirty="0" smtClean="0"/>
              <a:t>syndrome Chediak</a:t>
            </a:r>
            <a:r>
              <a:rPr lang="el-GR" altLang="el-GR" dirty="0" smtClean="0"/>
              <a:t>-</a:t>
            </a:r>
            <a:r>
              <a:rPr lang="en-US" altLang="el-GR" dirty="0" smtClean="0"/>
              <a:t>Higashi</a:t>
            </a:r>
            <a:r>
              <a:rPr lang="el-GR" altLang="el-GR" dirty="0" smtClean="0"/>
              <a:t>, θεραπεία με στεροειδή, λευκοπενία μετά από χρήση φαρμάκων).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7497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5/5</a:t>
            </a:r>
            <a:endParaRPr lang="el-GR" dirty="0"/>
          </a:p>
        </p:txBody>
      </p:sp>
      <p:sp>
        <p:nvSpPr>
          <p:cNvPr id="5122" name="Rectangle 4"/>
          <p:cNvSpPr>
            <a:spLocks noGrp="1" noChangeArrowheads="1"/>
          </p:cNvSpPr>
          <p:nvPr>
            <p:ph idx="1"/>
          </p:nvPr>
        </p:nvSpPr>
        <p:spPr>
          <a:noFill/>
        </p:spPr>
        <p:txBody>
          <a:bodyPr>
            <a:noAutofit/>
          </a:bodyPr>
          <a:lstStyle/>
          <a:p>
            <a:pPr marL="457200" indent="-457200" eaLnBrk="1" hangingPunct="1">
              <a:buFont typeface="+mj-lt"/>
              <a:buAutoNum type="arabicPeriod" startAt="5"/>
            </a:pPr>
            <a:r>
              <a:rPr lang="el-GR" altLang="el-GR" dirty="0" smtClean="0"/>
              <a:t>Ξένα σώματα (κυρίως σταφυλόκοκκος </a:t>
            </a:r>
            <a:r>
              <a:rPr lang="en-US" altLang="el-GR" dirty="0" smtClean="0"/>
              <a:t>epidermidis</a:t>
            </a:r>
            <a:r>
              <a:rPr lang="el-GR" altLang="el-GR" dirty="0" smtClean="0"/>
              <a:t>), πχ ενδοφλέβιος καθετήρας, καρδιακές και ορθοπεδικές προσθέσεις, τραχειοστομίες.</a:t>
            </a:r>
          </a:p>
          <a:p>
            <a:pPr marL="457200" indent="-457200" eaLnBrk="1" hangingPunct="1">
              <a:buFont typeface="+mj-lt"/>
              <a:buAutoNum type="arabicPeriod" startAt="5"/>
            </a:pPr>
            <a:r>
              <a:rPr lang="el-GR" altLang="el-GR" dirty="0" smtClean="0"/>
              <a:t>Άλλα πχ αυξημένη κατανάλωση αλκοόλ, κακή διατροφή, κακοήθειες, μεγάλη ηλικία.</a:t>
            </a:r>
          </a:p>
          <a:p>
            <a:pPr eaLnBrk="1" hangingPunct="1"/>
            <a:r>
              <a:rPr lang="el-GR" altLang="el-GR" dirty="0" smtClean="0"/>
              <a:t>Οι σταφυλόκοκκοι προκαλούν </a:t>
            </a:r>
            <a:r>
              <a:rPr lang="el-GR" altLang="el-GR" b="1" dirty="0" smtClean="0"/>
              <a:t>ένα ευρύ φάσμα παθήσεων</a:t>
            </a:r>
            <a:r>
              <a:rPr lang="el-GR" altLang="el-GR" dirty="0" smtClean="0"/>
              <a:t>.  </a:t>
            </a:r>
            <a:r>
              <a:rPr lang="el-GR" altLang="el-GR" b="1" dirty="0" smtClean="0"/>
              <a:t>Συχνά εντοπίζονται δημιουργώντας απόστημα</a:t>
            </a:r>
            <a:r>
              <a:rPr lang="el-GR" altLang="el-GR" dirty="0" smtClean="0"/>
              <a:t>, αλλά η μόλυνση μπορεί να επεκταθεί οδηγώντας σε βακτηραιμία ή μεταστατική λοίμωξη.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6049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Χρυσίζων σταφυλόκοκκος </a:t>
            </a:r>
            <a:r>
              <a:rPr lang="el-GR" sz="3000" b="0" dirty="0" smtClean="0"/>
              <a:t>1/3</a:t>
            </a:r>
            <a:endParaRPr lang="el-GR" sz="3000" b="0" dirty="0"/>
          </a:p>
        </p:txBody>
      </p:sp>
      <p:sp>
        <p:nvSpPr>
          <p:cNvPr id="6146"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buFontTx/>
              <a:buNone/>
            </a:pPr>
            <a:r>
              <a:rPr lang="el-GR" altLang="el-GR" b="1" dirty="0" smtClean="0"/>
              <a:t>Κλινικά σύνδρομα και παθήσεις</a:t>
            </a:r>
          </a:p>
          <a:p>
            <a:pPr eaLnBrk="1" hangingPunct="1">
              <a:lnSpc>
                <a:spcPct val="110000"/>
              </a:lnSpc>
            </a:pPr>
            <a:r>
              <a:rPr lang="el-GR" altLang="el-GR" dirty="0" smtClean="0"/>
              <a:t>Δέρμα – είσοδος – (δοθιήνες, κυτταρίτιδα, μολυσματικό κηρίο).</a:t>
            </a:r>
          </a:p>
          <a:p>
            <a:pPr eaLnBrk="1" hangingPunct="1">
              <a:lnSpc>
                <a:spcPct val="110000"/>
              </a:lnSpc>
            </a:pPr>
            <a:r>
              <a:rPr lang="el-GR" altLang="el-GR" dirty="0" smtClean="0"/>
              <a:t>Πνεύμονες – (πνευμονία, απόστημα πνεύμονος).</a:t>
            </a:r>
          </a:p>
          <a:p>
            <a:pPr eaLnBrk="1" hangingPunct="1">
              <a:lnSpc>
                <a:spcPct val="110000"/>
              </a:lnSpc>
            </a:pPr>
            <a:r>
              <a:rPr lang="el-GR" altLang="el-GR" dirty="0" smtClean="0"/>
              <a:t>Καρδιά – (ενδοκαρδίτιδα, περικαρδίτιδα).</a:t>
            </a:r>
          </a:p>
          <a:p>
            <a:pPr eaLnBrk="1" hangingPunct="1">
              <a:lnSpc>
                <a:spcPct val="110000"/>
              </a:lnSpc>
            </a:pPr>
            <a:r>
              <a:rPr lang="el-GR" altLang="el-GR" dirty="0" smtClean="0"/>
              <a:t>ΚΝΣ – (μηνιγγίτιδα, απόστημα εγκεφάλου).</a:t>
            </a:r>
          </a:p>
          <a:p>
            <a:pPr eaLnBrk="1" hangingPunct="1">
              <a:lnSpc>
                <a:spcPct val="110000"/>
              </a:lnSpc>
            </a:pPr>
            <a:r>
              <a:rPr lang="el-GR" altLang="el-GR" dirty="0" smtClean="0"/>
              <a:t>Οστά και αρθρώσεις – (οστεομυελίτιδα, αρθρίτιδα).</a:t>
            </a:r>
          </a:p>
          <a:p>
            <a:pPr eaLnBrk="1" hangingPunct="1">
              <a:lnSpc>
                <a:spcPct val="110000"/>
              </a:lnSpc>
            </a:pPr>
            <a:r>
              <a:rPr lang="el-GR" altLang="el-GR" dirty="0" smtClean="0"/>
              <a:t>Διάφορα – (παρωτίτιδα, πυομυοσίτιδα, σηψαιμία, εντεροκολίτιδα).</a:t>
            </a:r>
          </a:p>
          <a:p>
            <a:pPr eaLnBrk="1" hangingPunct="1">
              <a:lnSpc>
                <a:spcPct val="110000"/>
              </a:lnSpc>
            </a:pPr>
            <a:r>
              <a:rPr lang="el-GR" altLang="el-GR" dirty="0" smtClean="0"/>
              <a:t>Λόγω τοξίνης (τροφική δηλητηρίαση, </a:t>
            </a:r>
            <a:r>
              <a:rPr lang="en-US" altLang="el-GR" dirty="0" smtClean="0"/>
              <a:t>SSS syndrome</a:t>
            </a:r>
            <a:r>
              <a:rPr lang="el-GR" altLang="el-GR" dirty="0" smtClean="0"/>
              <a:t>=</a:t>
            </a:r>
            <a:r>
              <a:rPr lang="en-US" altLang="el-GR" dirty="0" smtClean="0"/>
              <a:t>scalded skin syndrome</a:t>
            </a:r>
            <a:r>
              <a:rPr lang="el-GR" altLang="el-GR" dirty="0" smtClean="0"/>
              <a:t> – σύνδρομο απολέπισης δέρματος, πομφολυγώδες μολυσματικό κηρίο, σταφυλοκοκκική οστρακιά, </a:t>
            </a:r>
            <a:r>
              <a:rPr lang="en-US" altLang="el-GR" dirty="0" smtClean="0"/>
              <a:t>toxic shock syndrome</a:t>
            </a:r>
            <a:r>
              <a:rPr lang="el-GR"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8171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2/3</a:t>
            </a:r>
            <a:endParaRPr lang="el-GR" dirty="0"/>
          </a:p>
        </p:txBody>
      </p:sp>
      <p:sp>
        <p:nvSpPr>
          <p:cNvPr id="7170"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Ειδικά – Τροφική δηλητηρίαση</a:t>
            </a:r>
            <a:endParaRPr lang="el-GR" altLang="el-GR" dirty="0" smtClean="0"/>
          </a:p>
          <a:p>
            <a:pPr eaLnBrk="1" hangingPunct="1">
              <a:lnSpc>
                <a:spcPct val="110000"/>
              </a:lnSpc>
            </a:pPr>
            <a:r>
              <a:rPr lang="el-GR" altLang="el-GR" dirty="0" smtClean="0"/>
              <a:t>Προέρχεται από βρώση τροφής που περιέχει ανθεκτικές στην θερμότητα εντεροτοξίνες Α, Β, </a:t>
            </a:r>
            <a:r>
              <a:rPr lang="en-US" altLang="el-GR" dirty="0" smtClean="0"/>
              <a:t>C</a:t>
            </a:r>
            <a:r>
              <a:rPr lang="el-GR" altLang="el-GR" dirty="0" smtClean="0"/>
              <a:t>, </a:t>
            </a:r>
            <a:r>
              <a:rPr lang="en-US" altLang="el-GR" dirty="0" smtClean="0"/>
              <a:t>D</a:t>
            </a:r>
            <a:r>
              <a:rPr lang="el-GR" altLang="el-GR" dirty="0" smtClean="0"/>
              <a:t>, </a:t>
            </a:r>
            <a:r>
              <a:rPr lang="en-US" altLang="el-GR" dirty="0" smtClean="0"/>
              <a:t>E</a:t>
            </a:r>
            <a:r>
              <a:rPr lang="el-GR" altLang="el-GR" dirty="0" smtClean="0"/>
              <a:t>, σε διαφόρους συνδυασμούς.  </a:t>
            </a:r>
            <a:r>
              <a:rPr lang="el-GR" altLang="el-GR" b="1" dirty="0" smtClean="0"/>
              <a:t>Το 5% των τροφικών δηλητηριάσεων στην Αγγλία οφείλονται στον χρυσίζοντα σταφυλόκοκκο</a:t>
            </a:r>
            <a:r>
              <a:rPr lang="el-GR" altLang="el-GR" dirty="0" smtClean="0"/>
              <a:t>.  Συνήθως η μόλυνση προέρχεται από ένα μολυσμένο άτομο.  Επίσης κονσερβοποιημένες τροφές (κρέας), καθώς και γάλα και τυρί ευνοούν την ανάπτυξη χρυσίζοντος σταφυλόκοκκου.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94037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128</TotalTime>
  <Words>4173</Words>
  <Application>Microsoft Office PowerPoint</Application>
  <PresentationFormat>Προβολή στην οθόνη (4:3)</PresentationFormat>
  <Paragraphs>337</Paragraphs>
  <Slides>59</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59</vt:i4>
      </vt:variant>
    </vt:vector>
  </HeadingPairs>
  <TitlesOfParts>
    <vt:vector size="61" baseType="lpstr">
      <vt:lpstr>OC_template_updated</vt:lpstr>
      <vt:lpstr>1_OC_template_updated</vt:lpstr>
      <vt:lpstr>Νοσολογία</vt:lpstr>
      <vt:lpstr>Θετικοί κατά Gram κόκκοι</vt:lpstr>
      <vt:lpstr>Μικροβιακές λοιμώξεις 1/5</vt:lpstr>
      <vt:lpstr>Μικροβιακές λοιμώξεις 2/5</vt:lpstr>
      <vt:lpstr>Μικροβιακές λοιμώξεις 3/5</vt:lpstr>
      <vt:lpstr>Μικροβιακές λοιμώξεις 4/5</vt:lpstr>
      <vt:lpstr>Μικροβιακές λοιμώξεις 5/5</vt:lpstr>
      <vt:lpstr>Χρυσίζων σταφυλόκοκκος 1/3</vt:lpstr>
      <vt:lpstr>Χρυσίζων σταφυλόκοκκος 2/3</vt:lpstr>
      <vt:lpstr>Χρυσίζων σταφυλόκοκκος 3/3</vt:lpstr>
      <vt:lpstr>Οξεία σταφυλοκοκκική εντεροκολίτις</vt:lpstr>
      <vt:lpstr>Τοξικό σύνδρομο (Toxic Shock Syndrome) TSS</vt:lpstr>
      <vt:lpstr>Σύνδρομο απολέπισης δέρματος Scalded Skin Syndrome (SSS)</vt:lpstr>
      <vt:lpstr>Θεραπεία σταφυλοκοκκικών λοιμώξεων 1/3</vt:lpstr>
      <vt:lpstr>Θεραπεία σταφυλοκοκκικών λοιμώξεων 2/3</vt:lpstr>
      <vt:lpstr>Θεραπεία σταφυλοκοκκικών λοιμώξεων 3/3</vt:lpstr>
      <vt:lpstr>Στρεπτοκοκκικές λοιμώξεις 1/3</vt:lpstr>
      <vt:lpstr>Στρεπτοκοκκικές λοιμώξεις 2/3</vt:lpstr>
      <vt:lpstr>Στρεπτοκοκκικές λοιμώξεις 3/3</vt:lpstr>
      <vt:lpstr>Οστρακιά </vt:lpstr>
      <vt:lpstr>Κλινική εικόνα οστρακιάς 1/2</vt:lpstr>
      <vt:lpstr>Κλινική εικόνα οστρακιάς 2/2</vt:lpstr>
      <vt:lpstr>Διάγνωση της οστρακιάς </vt:lpstr>
      <vt:lpstr>Θεραπεία της οστρακιάς</vt:lpstr>
      <vt:lpstr>Ερυσιπέλας </vt:lpstr>
      <vt:lpstr>Ρευματικός πυρετός 1/3</vt:lpstr>
      <vt:lpstr>Ρευματικός πυρετός 2/3</vt:lpstr>
      <vt:lpstr>Ρευματικός πυρετός 3/3</vt:lpstr>
      <vt:lpstr> Κλινική εικόνα ρευματικού πυρετού 1/2</vt:lpstr>
      <vt:lpstr> Κλινική εικόνα ρευματικού πυρετού 2/2</vt:lpstr>
      <vt:lpstr>Καρδίτις </vt:lpstr>
      <vt:lpstr>Μη καρδιακά συμπτώματα 1/2</vt:lpstr>
      <vt:lpstr>Μη καρδιακά συμπτώματα 2/2</vt:lpstr>
      <vt:lpstr>Διάγνωση ρευματικού πυρετού</vt:lpstr>
      <vt:lpstr>Θεραπεία ρευματικού πυρετού 1/2</vt:lpstr>
      <vt:lpstr>Θεραπεία ρευματικού πυρετού 2/2</vt:lpstr>
      <vt:lpstr>Gram - Αρνητικοί κόκκοι</vt:lpstr>
      <vt:lpstr>Ναισσέριες</vt:lpstr>
      <vt:lpstr>Μηνιγγοκκική λοίμωξη 1/2</vt:lpstr>
      <vt:lpstr>Μηνιγγοκκική λοίμωξη 2/2</vt:lpstr>
      <vt:lpstr>Κλινική εικόνα μηνιγγοκοκκικής λοίμωξης 1/3</vt:lpstr>
      <vt:lpstr>Κλινική εικόνα μηνιγγοκοκκικής λοίμωξης 2/3</vt:lpstr>
      <vt:lpstr>Κλινική εικόνα μηνιγγοκοκκικής λοίμωξης 3/3</vt:lpstr>
      <vt:lpstr>Διάγνωση μηνιγγοκοκκικής λοίμωξης </vt:lpstr>
      <vt:lpstr>Θεραπεία μηνιγγοκοκκικής λοίμωξης</vt:lpstr>
      <vt:lpstr>Πρόληψη μηνιγγοκοκκικής λοίμωξης </vt:lpstr>
      <vt:lpstr>Γονόρροια </vt:lpstr>
      <vt:lpstr>Κλινική εικόνα γονόρροιας 1/3 </vt:lpstr>
      <vt:lpstr>Κλινική εικόνα γονόρροιας 2/3 </vt:lpstr>
      <vt:lpstr>Κλινική εικόνα γονόρροιας 3/3 </vt:lpstr>
      <vt:lpstr>Διάγνωση γονόρροιας</vt:lpstr>
      <vt:lpstr>Θεραπεία γονόρροιας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26</cp:revision>
  <dcterms:created xsi:type="dcterms:W3CDTF">2014-11-28T15:09:39Z</dcterms:created>
  <dcterms:modified xsi:type="dcterms:W3CDTF">2015-03-30T12:44:27Z</dcterms:modified>
</cp:coreProperties>
</file>