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50"/>
  </p:notesMasterIdLst>
  <p:handoutMasterIdLst>
    <p:handoutMasterId r:id="rId51"/>
  </p:handoutMasterIdLst>
  <p:sldIdLst>
    <p:sldId id="256" r:id="rId3"/>
    <p:sldId id="268" r:id="rId4"/>
    <p:sldId id="269" r:id="rId5"/>
    <p:sldId id="317" r:id="rId6"/>
    <p:sldId id="270" r:id="rId7"/>
    <p:sldId id="318" r:id="rId8"/>
    <p:sldId id="274" r:id="rId9"/>
    <p:sldId id="275" r:id="rId10"/>
    <p:sldId id="276" r:id="rId11"/>
    <p:sldId id="277" r:id="rId12"/>
    <p:sldId id="278" r:id="rId13"/>
    <p:sldId id="279" r:id="rId14"/>
    <p:sldId id="280" r:id="rId15"/>
    <p:sldId id="319" r:id="rId16"/>
    <p:sldId id="281" r:id="rId17"/>
    <p:sldId id="282" r:id="rId18"/>
    <p:sldId id="283" r:id="rId19"/>
    <p:sldId id="284" r:id="rId20"/>
    <p:sldId id="285" r:id="rId21"/>
    <p:sldId id="320" r:id="rId22"/>
    <p:sldId id="286" r:id="rId23"/>
    <p:sldId id="287" r:id="rId24"/>
    <p:sldId id="290" r:id="rId25"/>
    <p:sldId id="321" r:id="rId26"/>
    <p:sldId id="300" r:id="rId27"/>
    <p:sldId id="301" r:id="rId28"/>
    <p:sldId id="302" r:id="rId29"/>
    <p:sldId id="303" r:id="rId30"/>
    <p:sldId id="304" r:id="rId31"/>
    <p:sldId id="305" r:id="rId32"/>
    <p:sldId id="306" r:id="rId33"/>
    <p:sldId id="307" r:id="rId34"/>
    <p:sldId id="322" r:id="rId35"/>
    <p:sldId id="308" r:id="rId36"/>
    <p:sldId id="309" r:id="rId37"/>
    <p:sldId id="310" r:id="rId38"/>
    <p:sldId id="311" r:id="rId39"/>
    <p:sldId id="312" r:id="rId40"/>
    <p:sldId id="313" r:id="rId41"/>
    <p:sldId id="314" r:id="rId42"/>
    <p:sldId id="257" r:id="rId43"/>
    <p:sldId id="262" r:id="rId44"/>
    <p:sldId id="264" r:id="rId45"/>
    <p:sldId id="323" r:id="rId46"/>
    <p:sldId id="324" r:id="rId47"/>
    <p:sldId id="266" r:id="rId48"/>
    <p:sldId id="261" r:id="rId49"/>
  </p:sldIdLst>
  <p:sldSz cx="9144000" cy="6858000" type="screen4x3"/>
  <p:notesSz cx="7104063" cy="10234613"/>
  <p:custDataLst>
    <p:tags r:id="rId5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76" d="100"/>
          <a:sy n="76" d="100"/>
        </p:scale>
        <p:origin x="-133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8/10/2015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8/10/2015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33</a:t>
            </a:fld>
            <a:endParaRPr lang="el-GR" dirty="0"/>
          </a:p>
        </p:txBody>
      </p:sp>
    </p:spTree>
    <p:extLst>
      <p:ext uri="{BB962C8B-B14F-4D97-AF65-F5344CB8AC3E}">
        <p14:creationId xmlns:p14="http://schemas.microsoft.com/office/powerpoint/2010/main" val="286375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34</a:t>
            </a:fld>
            <a:endParaRPr lang="el-GR" dirty="0"/>
          </a:p>
        </p:txBody>
      </p:sp>
    </p:spTree>
    <p:extLst>
      <p:ext uri="{BB962C8B-B14F-4D97-AF65-F5344CB8AC3E}">
        <p14:creationId xmlns:p14="http://schemas.microsoft.com/office/powerpoint/2010/main" val="295747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EBA4EF5B-E974-446D-8FF4-0B8114548962}" type="slidenum">
              <a:rPr lang="el-GR"/>
              <a:pPr>
                <a:defRPr/>
              </a:pPr>
              <a:t>‹#›</a:t>
            </a:fld>
            <a:endParaRPr lang="el-GR" dirty="0"/>
          </a:p>
        </p:txBody>
      </p:sp>
    </p:spTree>
    <p:extLst>
      <p:ext uri="{BB962C8B-B14F-4D97-AF65-F5344CB8AC3E}">
        <p14:creationId xmlns:p14="http://schemas.microsoft.com/office/powerpoint/2010/main" val="2467091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ommons.wikimedia.org/wiki/File:Chancres_on_the_penile_shaft_due_to_a_primary_syphilitic_infection_caused_by_Treponema_pallidum_6803_lores.jpg" TargetMode="External"/><Relationship Id="rId7" Type="http://schemas.openxmlformats.org/officeDocument/2006/relationships/hyperlink" Target="http://commons.wikimedia.org/wiki/User:Wuseli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commons.wikimedia.org/wiki/File:400Behandlung_der_Syphilis.jpg" TargetMode="External"/><Relationship Id="rId5" Type="http://schemas.openxmlformats.org/officeDocument/2006/relationships/image" Target="../media/image7.jpeg"/><Relationship Id="rId4" Type="http://schemas.openxmlformats.org/officeDocument/2006/relationships/hyperlink" Target="http://commons.wikimedia.org/wiki/User:Martin_H."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creativecommons.org/licenses/by/2.0/deed.en" TargetMode="External"/><Relationship Id="rId3" Type="http://schemas.openxmlformats.org/officeDocument/2006/relationships/image" Target="../media/image9.jpeg"/><Relationship Id="rId7" Type="http://schemas.openxmlformats.org/officeDocument/2006/relationships/hyperlink" Target="http://commons.wikimedia.org/wiki/User:Madhero88"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commons.wikimedia.org/wiki/File:2ndsyphil2.jpg" TargetMode="External"/><Relationship Id="rId5" Type="http://schemas.openxmlformats.org/officeDocument/2006/relationships/hyperlink" Target="http://commons.wikimedia.org/w/index.php?title=User:Sedmic&amp;action=edit&amp;redlink=1" TargetMode="External"/><Relationship Id="rId4" Type="http://schemas.openxmlformats.org/officeDocument/2006/relationships/hyperlink" Target="http://commons.wikimedia.org/wiki/File:Secondary_Syphilis_on_palms_CDC_6809_lores.rsh.jp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commons.wikimedia.org/wiki/File:Infiltration_of_skin_due_to_endemic_syphilis.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commons.wikimedia.org/wiki/User:Oaktree_b"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keelpno.gr/el-gr/%CE%BD%CE%BF%CF%83%CE%AE%CE%BC%CE%B1%CF%84%CE%B1%CE%B8%CE%AD%CE%BC%CE%B1%CF%84%CE%B1%CF%85%CE%B3%CE%B5%CE%AF%CE%B1%CF%82/%CE%BB%CE%BF%CE%B9%CE%BC%CF%8E%CE%B4%CE%B7%CE%BD%CE%BF%CF%83%CE%AE%CE%BC%CE%B1%CF%84%CE%B1/hivaids%CE%AC%CE%BB%CE%BB%CE%B1%CF%83%CE%B5%CE%BE%CE%BF%CF%85%CE%B1%CE%BB%CE%B9%CE%BA%CF%8E%CF%82%CE%BC%CE%B5%CF%84%CE%B1%CE%B4%CE%B9%CE%B4%CF%8C%CE%BC%CE%B5%CE%BD%CE%B1%CE%BD%CE%BF%CF%83%CE%AE%CE%BC%CE%B1%CF%84%CE%B1/%CF%83%CF%8D%CF%86%CE%B9%CE%BB%CE%B7.aspx"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s.wikimedia.org/wiki/File:Treponema_pallidum.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commons.wikimedia.org/wiki/User:Kaucz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l-GR" sz="2600" b="1" dirty="0"/>
              <a:t>9</a:t>
            </a:r>
            <a:r>
              <a:rPr lang="el-GR" sz="2600" dirty="0" smtClean="0"/>
              <a:t>:</a:t>
            </a:r>
            <a:r>
              <a:rPr lang="en-US" sz="2600" dirty="0" smtClean="0"/>
              <a:t> </a:t>
            </a:r>
            <a:r>
              <a:rPr lang="el-GR" sz="2600" dirty="0"/>
              <a:t>Λοιμώξεις </a:t>
            </a:r>
            <a:r>
              <a:rPr lang="el-GR" sz="2600" dirty="0" smtClean="0"/>
              <a:t>(ε’ </a:t>
            </a:r>
            <a:r>
              <a:rPr lang="el-GR" sz="2600" dirty="0"/>
              <a:t>μέρος)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3/14</a:t>
            </a:r>
            <a:endParaRPr lang="el-GR" dirty="0"/>
          </a:p>
        </p:txBody>
      </p:sp>
      <p:sp>
        <p:nvSpPr>
          <p:cNvPr id="12290" name="Rectangle 3"/>
          <p:cNvSpPr>
            <a:spLocks noGrp="1" noChangeArrowheads="1"/>
          </p:cNvSpPr>
          <p:nvPr>
            <p:ph idx="1"/>
          </p:nvPr>
        </p:nvSpPr>
        <p:spPr/>
        <p:txBody>
          <a:bodyPr/>
          <a:lstStyle/>
          <a:p>
            <a:pPr marL="0" indent="0" eaLnBrk="1" hangingPunct="1">
              <a:buNone/>
            </a:pPr>
            <a:r>
              <a:rPr lang="el-GR" altLang="el-GR" b="1" dirty="0" smtClean="0"/>
              <a:t>Συγγενής σύφιλη</a:t>
            </a:r>
          </a:p>
          <a:p>
            <a:pPr eaLnBrk="1" hangingPunct="1"/>
            <a:r>
              <a:rPr lang="el-GR" altLang="el-GR" b="1" dirty="0" smtClean="0"/>
              <a:t>Πρώιμα στάδια</a:t>
            </a:r>
            <a:r>
              <a:rPr lang="el-GR" altLang="el-GR" dirty="0" smtClean="0"/>
              <a:t> – Αποβολή ή γέννηση νεκρού εμβρύου ή αδυναμία αναπτύξεως επί ζώντος νεογνού – ρινική λοίμωξη με έκκριμα – βλάβες δέρματος και βλεννογόνων ως επί δευτερογενούς σύφιλης.</a:t>
            </a:r>
            <a:endParaRPr lang="el-GR" altLang="el-GR" b="1" dirty="0" smtClean="0"/>
          </a:p>
          <a:p>
            <a:pPr eaLnBrk="1" hangingPunct="1"/>
            <a:r>
              <a:rPr lang="el-GR" altLang="el-GR" b="1" dirty="0" smtClean="0"/>
              <a:t>Όψιμα στάδια – </a:t>
            </a:r>
            <a:r>
              <a:rPr lang="el-GR" altLang="el-GR" dirty="0" smtClean="0"/>
              <a:t>Στίγματα- δόντια του </a:t>
            </a:r>
            <a:r>
              <a:rPr lang="en-US" altLang="el-GR" dirty="0" smtClean="0"/>
              <a:t>Hutchinson</a:t>
            </a:r>
            <a:r>
              <a:rPr lang="el-GR" altLang="el-GR" dirty="0" smtClean="0"/>
              <a:t>, </a:t>
            </a:r>
            <a:r>
              <a:rPr lang="en-US" altLang="el-GR" dirty="0" smtClean="0"/>
              <a:t>saber tibia</a:t>
            </a:r>
            <a:r>
              <a:rPr lang="el-GR" altLang="el-GR" dirty="0" smtClean="0"/>
              <a:t> και ανωμαλίες των μακρών οστών – κερατίτιδα, ιρίτιδα, κομμιώματα του προσώπου και προσβολή του κεντρικού νευρικού συστήματος (ΚΝΣ).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927612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4/14</a:t>
            </a:r>
            <a:endParaRPr lang="el-GR" dirty="0"/>
          </a:p>
        </p:txBody>
      </p:sp>
      <p:sp>
        <p:nvSpPr>
          <p:cNvPr id="13314" name="Rectangle 3"/>
          <p:cNvSpPr>
            <a:spLocks noGrp="1" noChangeArrowheads="1"/>
          </p:cNvSpPr>
          <p:nvPr>
            <p:ph idx="1"/>
          </p:nvPr>
        </p:nvSpPr>
        <p:spPr/>
        <p:txBody>
          <a:bodyPr/>
          <a:lstStyle/>
          <a:p>
            <a:pPr marL="0" indent="0" eaLnBrk="1" hangingPunct="1">
              <a:buNone/>
            </a:pPr>
            <a:r>
              <a:rPr lang="el-GR" altLang="el-GR" b="1" dirty="0" smtClean="0"/>
              <a:t>Πρωτογενής σύφιλη</a:t>
            </a:r>
            <a:endParaRPr lang="el-GR" altLang="el-GR" dirty="0" smtClean="0"/>
          </a:p>
          <a:p>
            <a:pPr eaLnBrk="1" hangingPunct="1"/>
            <a:r>
              <a:rPr lang="el-GR" altLang="el-GR" dirty="0" smtClean="0"/>
              <a:t>Στην περιοχή του ενοφθαλμισμού, μέσα σε 10-90 ημέρες μετά την έκθεση στον παθογόνο μικροοργανισμό, εμφανίζεται μια βλατίδα.  Αυτή εξελκούται και γίνεται ένα </a:t>
            </a:r>
            <a:r>
              <a:rPr lang="el-GR" altLang="el-GR" b="1" dirty="0" smtClean="0"/>
              <a:t>ανώδυνο σκληρό έλκος.  </a:t>
            </a:r>
          </a:p>
          <a:p>
            <a:pPr eaLnBrk="1" hangingPunct="1"/>
            <a:r>
              <a:rPr lang="el-GR" altLang="el-GR" dirty="0" smtClean="0"/>
              <a:t>Υπάρχει συνήθως </a:t>
            </a:r>
            <a:r>
              <a:rPr lang="el-GR" altLang="el-GR" b="1" dirty="0" smtClean="0"/>
              <a:t>ανώδυνη τοπική λεμφαδενοπάθεια </a:t>
            </a:r>
            <a:r>
              <a:rPr lang="el-GR" altLang="el-GR" dirty="0" smtClean="0"/>
              <a:t>σε συνδυασμό με το έλκος.  </a:t>
            </a:r>
          </a:p>
          <a:p>
            <a:pPr eaLnBrk="1" hangingPunct="1"/>
            <a:r>
              <a:rPr lang="el-GR" altLang="el-GR" dirty="0" smtClean="0"/>
              <a:t>Η πρωτογενής αυτή βλάβη μπορεί να διαλάθει της προσοχής ιδίως αν βρίσκεται στον τράχηλο ή στο ορθό.</a:t>
            </a:r>
          </a:p>
          <a:p>
            <a:pPr eaLnBrk="1" hangingPunct="1"/>
            <a:r>
              <a:rPr lang="el-GR" altLang="el-GR" dirty="0" smtClean="0"/>
              <a:t>Επούλωση του έλκους επισυμβαίνει μέσα σε 2-3 εβδομάδες.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464357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5/14</a:t>
            </a:r>
            <a:endParaRPr lang="el-GR" dirty="0"/>
          </a:p>
        </p:txBody>
      </p:sp>
      <p:sp>
        <p:nvSpPr>
          <p:cNvPr id="14338" name="Rectangle 3"/>
          <p:cNvSpPr>
            <a:spLocks noGrp="1" noChangeArrowheads="1"/>
          </p:cNvSpPr>
          <p:nvPr>
            <p:ph idx="1"/>
          </p:nvPr>
        </p:nvSpPr>
        <p:spPr/>
        <p:txBody>
          <a:bodyPr/>
          <a:lstStyle/>
          <a:p>
            <a:pPr marL="0" indent="0" eaLnBrk="1" hangingPunct="1">
              <a:buNone/>
            </a:pPr>
            <a:r>
              <a:rPr lang="el-GR" altLang="el-GR" b="1" dirty="0" smtClean="0"/>
              <a:t>Δευτερογενής σύφιλη</a:t>
            </a:r>
            <a:endParaRPr lang="el-GR" altLang="el-GR" dirty="0" smtClean="0"/>
          </a:p>
          <a:p>
            <a:pPr eaLnBrk="1" hangingPunct="1"/>
            <a:r>
              <a:rPr lang="el-GR" altLang="el-GR" dirty="0" smtClean="0"/>
              <a:t>Μετά από </a:t>
            </a:r>
            <a:r>
              <a:rPr lang="el-GR" altLang="el-GR" b="1" dirty="0" smtClean="0"/>
              <a:t>4 ως 10 εβδομάδες </a:t>
            </a:r>
            <a:r>
              <a:rPr lang="el-GR" altLang="el-GR" dirty="0" smtClean="0"/>
              <a:t>από την εμφάνιση της πρωτογενούς βλάβης εμφανίζονται </a:t>
            </a:r>
            <a:r>
              <a:rPr lang="el-GR" altLang="el-GR" b="1" dirty="0" smtClean="0"/>
              <a:t>γενικευμένα </a:t>
            </a:r>
            <a:r>
              <a:rPr lang="el-GR" altLang="el-GR" dirty="0" smtClean="0"/>
              <a:t>συμπτώματα με πυρετό, κακουχία, πονόλαιμο και αρθραλγία.  </a:t>
            </a:r>
            <a:endParaRPr lang="el-GR" altLang="el-GR" u="sng" dirty="0" smtClean="0"/>
          </a:p>
          <a:p>
            <a:pPr eaLnBrk="1" hangingPunct="1"/>
            <a:r>
              <a:rPr lang="el-GR" altLang="el-GR" b="1" dirty="0" smtClean="0"/>
              <a:t>Οποιοδήποτε όργανο </a:t>
            </a:r>
            <a:r>
              <a:rPr lang="el-GR" altLang="el-GR" dirty="0" smtClean="0"/>
              <a:t>μπορεί να επηρεαστεί, και μπορεί να εμφανισθεί ηπατίτιδα, νεφρίτιδα, αρθρίτιδα και μηνιγγίτιδα.</a:t>
            </a:r>
          </a:p>
          <a:p>
            <a:pPr eaLnBrk="1" hangingPunct="1"/>
            <a:r>
              <a:rPr lang="el-GR" altLang="el-GR" dirty="0" smtClean="0"/>
              <a:t>Σε ένα μικρό αριθμό ασθενών μπορεί να υπάρχει το πρωτογενές έλκος και θα πρέπει να αναζητείται.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967212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6/14</a:t>
            </a:r>
            <a:endParaRPr lang="el-GR" dirty="0"/>
          </a:p>
        </p:txBody>
      </p:sp>
      <p:sp>
        <p:nvSpPr>
          <p:cNvPr id="15362" name="Rectangle 3"/>
          <p:cNvSpPr>
            <a:spLocks noGrp="1" noChangeArrowheads="1"/>
          </p:cNvSpPr>
          <p:nvPr>
            <p:ph idx="1"/>
          </p:nvPr>
        </p:nvSpPr>
        <p:spPr/>
        <p:txBody>
          <a:bodyPr>
            <a:noAutofit/>
          </a:bodyPr>
          <a:lstStyle/>
          <a:p>
            <a:pPr marL="0" indent="0">
              <a:lnSpc>
                <a:spcPct val="110000"/>
              </a:lnSpc>
              <a:buNone/>
            </a:pPr>
            <a:r>
              <a:rPr lang="el-GR" altLang="el-GR" b="1" dirty="0"/>
              <a:t>Δευτερογενής </a:t>
            </a:r>
            <a:r>
              <a:rPr lang="el-GR" altLang="el-GR" b="1" dirty="0" smtClean="0"/>
              <a:t>σύφιλη</a:t>
            </a:r>
            <a:r>
              <a:rPr lang="el-GR" altLang="el-GR" dirty="0" smtClean="0"/>
              <a:t> (συνέχεια)</a:t>
            </a:r>
          </a:p>
          <a:p>
            <a:pPr eaLnBrk="1" hangingPunct="1">
              <a:lnSpc>
                <a:spcPct val="110000"/>
              </a:lnSpc>
            </a:pPr>
            <a:r>
              <a:rPr lang="el-GR" altLang="el-GR" dirty="0" smtClean="0"/>
              <a:t>Το στάδιο αυτό της σύφιλης </a:t>
            </a:r>
            <a:r>
              <a:rPr lang="en-US" altLang="el-GR" dirty="0" smtClean="0"/>
              <a:t>(</a:t>
            </a:r>
            <a:r>
              <a:rPr lang="el-GR" altLang="el-GR" dirty="0" smtClean="0"/>
              <a:t>η δευτερογενής) γενικά περιλαμβάνει:</a:t>
            </a:r>
          </a:p>
          <a:p>
            <a:pPr marL="457200" indent="-457200" eaLnBrk="1" hangingPunct="1">
              <a:lnSpc>
                <a:spcPct val="110000"/>
              </a:lnSpc>
              <a:buFont typeface="+mj-lt"/>
              <a:buAutoNum type="arabicPeriod"/>
            </a:pPr>
            <a:r>
              <a:rPr lang="el-GR" altLang="el-GR" b="1" dirty="0" smtClean="0"/>
              <a:t>Γενικευμένη λεμφαδενοπάθεια </a:t>
            </a:r>
            <a:r>
              <a:rPr lang="el-GR" altLang="el-GR" dirty="0" smtClean="0"/>
              <a:t>(50%).</a:t>
            </a:r>
          </a:p>
          <a:p>
            <a:pPr marL="457200" indent="-457200" eaLnBrk="1" hangingPunct="1">
              <a:lnSpc>
                <a:spcPct val="110000"/>
              </a:lnSpc>
              <a:buFont typeface="+mj-lt"/>
              <a:buAutoNum type="arabicPeriod"/>
            </a:pPr>
            <a:r>
              <a:rPr lang="el-GR" altLang="el-GR" b="1" dirty="0" smtClean="0"/>
              <a:t>Γενικευμένα δερματικά εξανθήματα </a:t>
            </a:r>
            <a:r>
              <a:rPr lang="el-GR" altLang="el-GR" dirty="0" smtClean="0"/>
              <a:t>που προσβάλλουν ολόκληρο το σώμα περιλαμβάνοντας τις παλάμες των χεριών, και τις πατούσες των ποδιών αλλά όχι την περιοχή του προσώπου.  Το εξάνθημα που σπάνια προκαλεί κνησμό, μπορεί να πάρει διάφορες μορφές, από ροζ κηλίδες σε χάλκινες βλατίδες μέχρι αληθείς φλύκταινες.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707575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7/14</a:t>
            </a:r>
            <a:endParaRPr lang="el-GR" dirty="0"/>
          </a:p>
        </p:txBody>
      </p:sp>
      <p:sp>
        <p:nvSpPr>
          <p:cNvPr id="15362" name="Rectangle 3"/>
          <p:cNvSpPr>
            <a:spLocks noGrp="1" noChangeArrowheads="1"/>
          </p:cNvSpPr>
          <p:nvPr>
            <p:ph idx="1"/>
          </p:nvPr>
        </p:nvSpPr>
        <p:spPr/>
        <p:txBody>
          <a:bodyPr>
            <a:noAutofit/>
          </a:bodyPr>
          <a:lstStyle/>
          <a:p>
            <a:pPr marL="0" indent="0">
              <a:lnSpc>
                <a:spcPct val="110000"/>
              </a:lnSpc>
              <a:buNone/>
            </a:pPr>
            <a:r>
              <a:rPr lang="el-GR" altLang="el-GR" b="1" dirty="0"/>
              <a:t>Δευτερογενής </a:t>
            </a:r>
            <a:r>
              <a:rPr lang="el-GR" altLang="el-GR" b="1" dirty="0" smtClean="0"/>
              <a:t>σύφιλη</a:t>
            </a:r>
            <a:r>
              <a:rPr lang="el-GR" altLang="el-GR" dirty="0" smtClean="0"/>
              <a:t> (συνέχεια)</a:t>
            </a:r>
          </a:p>
          <a:p>
            <a:pPr marL="457200" indent="-457200" eaLnBrk="1" hangingPunct="1">
              <a:lnSpc>
                <a:spcPct val="110000"/>
              </a:lnSpc>
              <a:buFont typeface="+mj-lt"/>
              <a:buAutoNum type="arabicPeriod" startAt="3"/>
            </a:pPr>
            <a:r>
              <a:rPr lang="el-GR" altLang="el-GR" b="1" dirty="0" smtClean="0"/>
              <a:t>Κονδυλώματα </a:t>
            </a:r>
            <a:r>
              <a:rPr lang="el-GR" altLang="el-GR" dirty="0" smtClean="0"/>
              <a:t>– προεξέχουσες βλάβες σαν μυρμηκίες που εντοπίζονται στην περιπρωκτική περιοχή και σε άλλες υγρές περιοχές του σώματος.</a:t>
            </a:r>
          </a:p>
          <a:p>
            <a:pPr marL="457200" indent="-457200" eaLnBrk="1" hangingPunct="1">
              <a:lnSpc>
                <a:spcPct val="110000"/>
              </a:lnSpc>
              <a:buFont typeface="+mj-lt"/>
              <a:buAutoNum type="arabicPeriod" startAt="3"/>
            </a:pPr>
            <a:r>
              <a:rPr lang="el-GR" altLang="el-GR" b="1" dirty="0" smtClean="0"/>
              <a:t>Επιφανειακές εξελκώσεις </a:t>
            </a:r>
            <a:r>
              <a:rPr lang="el-GR" altLang="el-GR" dirty="0" smtClean="0"/>
              <a:t>των βλεννογόνων, κυρίως στο στόμα και στα γεννητικά όργανα που περιγράφονται σαν έλκη που μοιάζουν με τον «δρόμο του σαλιγκαριού».</a:t>
            </a:r>
          </a:p>
          <a:p>
            <a:pPr marL="457200" indent="-457200" eaLnBrk="1" hangingPunct="1">
              <a:lnSpc>
                <a:spcPct val="110000"/>
              </a:lnSpc>
              <a:buFont typeface="+mj-lt"/>
              <a:buAutoNum type="arabicPeriod" startAt="3"/>
            </a:pPr>
            <a:r>
              <a:rPr lang="el-GR" altLang="el-GR" b="1" dirty="0" smtClean="0"/>
              <a:t>Οξέα νευρολογικά </a:t>
            </a:r>
            <a:r>
              <a:rPr lang="el-GR" altLang="el-GR" dirty="0" smtClean="0"/>
              <a:t>συμπτώματα σε λιγότερο από 10% των περιπτώσεων.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857702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8/14</a:t>
            </a:r>
            <a:endParaRPr lang="el-GR" dirty="0"/>
          </a:p>
        </p:txBody>
      </p:sp>
      <p:sp>
        <p:nvSpPr>
          <p:cNvPr id="16386" name="Rectangle 3"/>
          <p:cNvSpPr>
            <a:spLocks noGrp="1" noChangeArrowheads="1"/>
          </p:cNvSpPr>
          <p:nvPr>
            <p:ph idx="1"/>
          </p:nvPr>
        </p:nvSpPr>
        <p:spPr/>
        <p:txBody>
          <a:bodyPr/>
          <a:lstStyle/>
          <a:p>
            <a:pPr marL="0" indent="0" eaLnBrk="1" hangingPunct="1">
              <a:buNone/>
            </a:pPr>
            <a:r>
              <a:rPr lang="el-GR" altLang="el-GR" b="1" dirty="0" smtClean="0"/>
              <a:t>Λανθάνουσα σύφιλη</a:t>
            </a:r>
            <a:endParaRPr lang="el-GR" altLang="el-GR" dirty="0" smtClean="0"/>
          </a:p>
          <a:p>
            <a:pPr eaLnBrk="1" hangingPunct="1"/>
            <a:r>
              <a:rPr lang="el-GR" altLang="el-GR" dirty="0" smtClean="0"/>
              <a:t>Χωρίς θεραπεία τα κλινικά σημεία και συμπτώματα της δευτερογενούς σύφιλης εξαφανίζονται σε 3-12 εβδομάδες, αλλά σε ένα 20% των προσβεβλημένων ατόμων μπορεί να υποτροπιάσουν μέσα σε μια χρονική περίοδο που είναι γνωστή </a:t>
            </a:r>
            <a:r>
              <a:rPr lang="el-GR" altLang="el-GR" b="1" dirty="0" smtClean="0"/>
              <a:t>ως λανθάνουσα περίοδος και που διαρκεί από 1 έως 2 χρόνια.  </a:t>
            </a:r>
          </a:p>
          <a:p>
            <a:pPr eaLnBrk="1" hangingPunct="1"/>
            <a:r>
              <a:rPr lang="el-GR" altLang="el-GR" dirty="0" smtClean="0"/>
              <a:t>Η ύπαρξη αυτής της περιόδου βασίζεται σε </a:t>
            </a:r>
            <a:r>
              <a:rPr lang="el-GR" altLang="el-GR" b="1" dirty="0" smtClean="0"/>
              <a:t>θετικές ορροαντιδράσεις αλλά χωρίς κλινικά σημεία.  </a:t>
            </a:r>
          </a:p>
          <a:p>
            <a:pPr eaLnBrk="1" hangingPunct="1"/>
            <a:r>
              <a:rPr lang="el-GR" altLang="el-GR" dirty="0" smtClean="0"/>
              <a:t>Μπορεί να συνεχιστεί επί μακρόν μέχρι να εμφανιστούν τα όψιμα στάδια της σύφιλης.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668109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9/14</a:t>
            </a:r>
            <a:endParaRPr lang="el-GR" dirty="0"/>
          </a:p>
        </p:txBody>
      </p:sp>
      <p:sp>
        <p:nvSpPr>
          <p:cNvPr id="17410" name="Rectangle 3"/>
          <p:cNvSpPr>
            <a:spLocks noGrp="1" noChangeArrowheads="1"/>
          </p:cNvSpPr>
          <p:nvPr>
            <p:ph idx="1"/>
          </p:nvPr>
        </p:nvSpPr>
        <p:spPr>
          <a:xfrm>
            <a:off x="457200" y="1196752"/>
            <a:ext cx="8363272" cy="5184576"/>
          </a:xfrm>
        </p:spPr>
        <p:txBody>
          <a:bodyPr>
            <a:normAutofit/>
          </a:bodyPr>
          <a:lstStyle/>
          <a:p>
            <a:pPr marL="0" indent="0" eaLnBrk="1" hangingPunct="1">
              <a:lnSpc>
                <a:spcPct val="110000"/>
              </a:lnSpc>
              <a:buNone/>
            </a:pPr>
            <a:r>
              <a:rPr lang="el-GR" altLang="el-GR" b="1" dirty="0" smtClean="0"/>
              <a:t>Τριτογενής σύφιλη</a:t>
            </a:r>
            <a:endParaRPr lang="el-GR" altLang="el-GR" dirty="0" smtClean="0"/>
          </a:p>
          <a:p>
            <a:pPr eaLnBrk="1" hangingPunct="1">
              <a:lnSpc>
                <a:spcPct val="110000"/>
              </a:lnSpc>
            </a:pPr>
            <a:r>
              <a:rPr lang="el-GR" altLang="el-GR" dirty="0" smtClean="0"/>
              <a:t>Η τριτογενής καλοήθης σύφιλη όπως συχνά ονομάζεται λόγω της καλής ανταπόκρισής της στην θεραπευτική αγωγή άσχετα με την κλινική της εμφάνιση, γενικά προσβάλλει το δέρμα και τα μακρά οστά. Η χαρακτηριστική της βλάβη </a:t>
            </a:r>
            <a:r>
              <a:rPr lang="el-GR" altLang="el-GR" b="1" dirty="0" smtClean="0"/>
              <a:t>είναι το κομμίωμα</a:t>
            </a:r>
            <a:r>
              <a:rPr lang="el-GR" altLang="el-GR" dirty="0" smtClean="0"/>
              <a:t> (κοκκιωματώδης και συχνά εξελκωματική βλάβη) και μπορεί να εμφανιστεί οπουδήποτε στο δέρμα, συχνά σε περιοχές προηγούμενου τραυματισμού.  </a:t>
            </a:r>
          </a:p>
          <a:p>
            <a:pPr eaLnBrk="1" hangingPunct="1">
              <a:lnSpc>
                <a:spcPct val="110000"/>
              </a:lnSpc>
            </a:pPr>
            <a:r>
              <a:rPr lang="el-GR" altLang="el-GR" dirty="0" smtClean="0"/>
              <a:t>Τα κομμιώματα απαντώνται στο κρανίο, στην κνήμη, στην ωμοπλάτη, αλλά θεωρητικά κάθε οστούν μπορεί να προσβληθεί.  </a:t>
            </a:r>
          </a:p>
          <a:p>
            <a:pPr eaLnBrk="1" hangingPunct="1">
              <a:lnSpc>
                <a:spcPct val="110000"/>
              </a:lnSpc>
            </a:pPr>
            <a:r>
              <a:rPr lang="el-GR" altLang="el-GR" dirty="0" smtClean="0"/>
              <a:t>Σπλαχνικά κομμιώματα βρίσκονται κυρίως στο ήπαρ και τους όρχεις.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61557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10/14</a:t>
            </a:r>
            <a:endParaRPr lang="el-GR" dirty="0"/>
          </a:p>
        </p:txBody>
      </p:sp>
      <p:sp>
        <p:nvSpPr>
          <p:cNvPr id="18434" name="Rectangle 3"/>
          <p:cNvSpPr>
            <a:spLocks noGrp="1" noChangeArrowheads="1"/>
          </p:cNvSpPr>
          <p:nvPr>
            <p:ph idx="1"/>
          </p:nvPr>
        </p:nvSpPr>
        <p:spPr/>
        <p:txBody>
          <a:bodyPr/>
          <a:lstStyle/>
          <a:p>
            <a:pPr eaLnBrk="1" hangingPunct="1"/>
            <a:r>
              <a:rPr lang="el-GR" altLang="el-GR" b="1" dirty="0" smtClean="0"/>
              <a:t>Η καρδιαγγειακή</a:t>
            </a:r>
            <a:r>
              <a:rPr lang="el-GR" altLang="el-GR" dirty="0" smtClean="0"/>
              <a:t> εντόπιση της τριτογενούς σύφιλης συνήθως περιλαμβάνει:</a:t>
            </a:r>
          </a:p>
          <a:p>
            <a:pPr marL="457200" indent="-457200" eaLnBrk="1" hangingPunct="1">
              <a:buFont typeface="+mj-lt"/>
              <a:buAutoNum type="arabicPeriod"/>
            </a:pPr>
            <a:r>
              <a:rPr lang="el-GR" altLang="el-GR" dirty="0" smtClean="0"/>
              <a:t>μη επιπεπλεγμένη αορτίτιδα,</a:t>
            </a:r>
          </a:p>
          <a:p>
            <a:pPr marL="457200" indent="-457200" eaLnBrk="1" hangingPunct="1">
              <a:buFont typeface="+mj-lt"/>
              <a:buAutoNum type="arabicPeriod"/>
            </a:pPr>
            <a:r>
              <a:rPr lang="el-GR" altLang="el-GR" dirty="0" smtClean="0"/>
              <a:t>αορτικά ανευρύσματα, ιδίως στο ανιόν σκέλος της αορτής,</a:t>
            </a:r>
          </a:p>
          <a:p>
            <a:pPr marL="457200" indent="-457200" eaLnBrk="1" hangingPunct="1">
              <a:buFont typeface="+mj-lt"/>
              <a:buAutoNum type="arabicPeriod"/>
            </a:pPr>
            <a:r>
              <a:rPr lang="el-GR" altLang="el-GR" dirty="0" smtClean="0"/>
              <a:t>προσβολή της αορτικής βαλβίδας και ανεπάρκεια αυτής,</a:t>
            </a:r>
          </a:p>
          <a:p>
            <a:pPr marL="457200" indent="-457200" eaLnBrk="1" hangingPunct="1">
              <a:buFont typeface="+mj-lt"/>
              <a:buAutoNum type="arabicPeriod"/>
            </a:pPr>
            <a:r>
              <a:rPr lang="el-GR" altLang="el-GR" dirty="0" smtClean="0"/>
              <a:t>στένωση των στεφανιαίων </a:t>
            </a:r>
            <a:r>
              <a:rPr lang="en-US" altLang="el-GR" dirty="0" smtClean="0"/>
              <a:t>ostia</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157210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11/14</a:t>
            </a:r>
            <a:endParaRPr lang="el-GR" dirty="0"/>
          </a:p>
        </p:txBody>
      </p:sp>
      <p:sp>
        <p:nvSpPr>
          <p:cNvPr id="19458" name="Rectangle 3"/>
          <p:cNvSpPr>
            <a:spLocks noGrp="1" noChangeArrowheads="1"/>
          </p:cNvSpPr>
          <p:nvPr>
            <p:ph idx="1"/>
          </p:nvPr>
        </p:nvSpPr>
        <p:spPr>
          <a:xfrm>
            <a:off x="457200" y="1196752"/>
            <a:ext cx="8507288" cy="5544616"/>
          </a:xfrm>
        </p:spPr>
        <p:txBody>
          <a:bodyPr>
            <a:noAutofit/>
          </a:bodyPr>
          <a:lstStyle/>
          <a:p>
            <a:pPr eaLnBrk="1" hangingPunct="1"/>
            <a:r>
              <a:rPr lang="el-GR" altLang="el-GR" b="1" dirty="0" smtClean="0"/>
              <a:t>Η νευροσύφιλη είναι σήμερα σπάνια προσβολή.</a:t>
            </a:r>
          </a:p>
          <a:p>
            <a:pPr eaLnBrk="1" hangingPunct="1"/>
            <a:r>
              <a:rPr lang="el-GR" altLang="el-GR" b="1" dirty="0" smtClean="0"/>
              <a:t>Η νευροσύφιλη</a:t>
            </a:r>
            <a:r>
              <a:rPr lang="el-GR" altLang="el-GR" dirty="0" smtClean="0"/>
              <a:t> ωστόσο παρουσιάζει μια πληθώρα συμπτωμάτων:</a:t>
            </a:r>
          </a:p>
          <a:p>
            <a:pPr marL="457200" indent="-457200" eaLnBrk="1" hangingPunct="1">
              <a:buFont typeface="+mj-lt"/>
              <a:buAutoNum type="arabicPeriod"/>
            </a:pPr>
            <a:r>
              <a:rPr lang="el-GR" altLang="el-GR" b="1" dirty="0" smtClean="0"/>
              <a:t>Ασυμπτωματική νευροσύφιλη </a:t>
            </a:r>
            <a:r>
              <a:rPr lang="el-GR" altLang="el-GR" dirty="0" smtClean="0"/>
              <a:t>(δεν υπάρχουν κλινικά σημεία ή συμπτώματα αλλά το ΕΝΥ είναι ορρολογικά θετικό στην νόσο).</a:t>
            </a:r>
          </a:p>
          <a:p>
            <a:pPr marL="457200" indent="-457200" eaLnBrk="1" hangingPunct="1">
              <a:buFont typeface="+mj-lt"/>
              <a:buAutoNum type="arabicPeriod"/>
            </a:pPr>
            <a:r>
              <a:rPr lang="el-GR" altLang="el-GR" b="1" dirty="0" smtClean="0"/>
              <a:t>Μηνιγγοαγγειακή σύφιλη </a:t>
            </a:r>
            <a:r>
              <a:rPr lang="el-GR" altLang="el-GR" dirty="0" smtClean="0"/>
              <a:t>– αυτή η μορφή προκαλεί:</a:t>
            </a:r>
          </a:p>
          <a:p>
            <a:pPr marL="514350" indent="-514350" eaLnBrk="1" hangingPunct="1">
              <a:lnSpc>
                <a:spcPct val="110000"/>
              </a:lnSpc>
              <a:spcBef>
                <a:spcPts val="600"/>
              </a:spcBef>
              <a:buFont typeface="+mj-lt"/>
              <a:buAutoNum type="romanLcPeriod"/>
            </a:pPr>
            <a:r>
              <a:rPr lang="el-GR" altLang="el-GR" dirty="0" smtClean="0"/>
              <a:t>υποξεία μηνιγγίτιδα με παραλύσεις των κρανιακών νεύρων και οίδημα της οπτικής θηλής,</a:t>
            </a:r>
          </a:p>
          <a:p>
            <a:pPr marL="514350" indent="-514350" eaLnBrk="1" hangingPunct="1">
              <a:lnSpc>
                <a:spcPct val="110000"/>
              </a:lnSpc>
              <a:spcBef>
                <a:spcPts val="600"/>
              </a:spcBef>
              <a:buFont typeface="+mj-lt"/>
              <a:buAutoNum type="romanLcPeriod"/>
            </a:pPr>
            <a:r>
              <a:rPr lang="el-GR" altLang="el-GR" dirty="0" smtClean="0"/>
              <a:t>ενδοκρανιακό κομμίωμα που είναι εντετοπισμένο και χρόνιο και που μπορεί να προκαλέσει επιληψία, αύξηση της ενδοκρανιακής πίεσης με εστιακά σημεία όπως ημιπάρεση,</a:t>
            </a:r>
          </a:p>
          <a:p>
            <a:pPr marL="514350" indent="-514350" eaLnBrk="1" hangingPunct="1">
              <a:lnSpc>
                <a:spcPct val="110000"/>
              </a:lnSpc>
              <a:spcBef>
                <a:spcPts val="600"/>
              </a:spcBef>
              <a:buFont typeface="+mj-lt"/>
              <a:buAutoNum type="romanLcPeriod"/>
            </a:pPr>
            <a:r>
              <a:rPr lang="el-GR" altLang="el-GR" dirty="0" smtClean="0"/>
              <a:t>παραπάρεση λόγω προσβολής της σπονδυλικής στήλης από μηνιγγοαγγειίτιδα.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903710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12/14</a:t>
            </a:r>
            <a:endParaRPr lang="el-GR" dirty="0"/>
          </a:p>
        </p:txBody>
      </p:sp>
      <p:sp>
        <p:nvSpPr>
          <p:cNvPr id="20482" name="Rectangle 3"/>
          <p:cNvSpPr>
            <a:spLocks noGrp="1" noChangeArrowheads="1"/>
          </p:cNvSpPr>
          <p:nvPr>
            <p:ph idx="1"/>
          </p:nvPr>
        </p:nvSpPr>
        <p:spPr/>
        <p:txBody>
          <a:bodyPr>
            <a:noAutofit/>
          </a:bodyPr>
          <a:lstStyle/>
          <a:p>
            <a:pPr marL="457200" indent="-457200" eaLnBrk="1" hangingPunct="1">
              <a:buFont typeface="+mj-lt"/>
              <a:buAutoNum type="arabicPeriod" startAt="3"/>
            </a:pPr>
            <a:r>
              <a:rPr lang="el-GR" altLang="el-GR" b="1" dirty="0" smtClean="0"/>
              <a:t>Νωτιάς φθίση </a:t>
            </a:r>
            <a:r>
              <a:rPr lang="el-GR" altLang="el-GR" dirty="0" smtClean="0"/>
              <a:t>(</a:t>
            </a:r>
            <a:r>
              <a:rPr lang="en-US" altLang="el-GR" dirty="0" smtClean="0"/>
              <a:t>tabes dorsalis</a:t>
            </a:r>
            <a:r>
              <a:rPr lang="el-GR" altLang="el-GR" dirty="0" smtClean="0"/>
              <a:t>) – Η νωτιάς φθίση είναι ένα σύμπλοκο κλινικά σύνδρομο που χαρακτηρίζεται από απομυελίνωση των αισθητικών (οπισθίων) ριζών.  </a:t>
            </a:r>
          </a:p>
          <a:p>
            <a:pPr marL="444500" indent="0" eaLnBrk="1" hangingPunct="1">
              <a:buNone/>
            </a:pPr>
            <a:r>
              <a:rPr lang="el-GR" altLang="el-GR" dirty="0" smtClean="0"/>
              <a:t>Τα κλινικά σημεία περιλαμβάνουν πόνους, αταξία και ασταθές βάδισμα με ευρεία απώλεια της αισθητικότητας και των αντανακλάσεων καθώς και μυϊκή ατροφία.  </a:t>
            </a:r>
          </a:p>
          <a:p>
            <a:pPr marL="444500" indent="0" eaLnBrk="1" hangingPunct="1">
              <a:buNone/>
            </a:pPr>
            <a:r>
              <a:rPr lang="el-GR" altLang="el-GR" dirty="0" smtClean="0"/>
              <a:t>Επίσης νευροπαθητικές αρθρώσεις (αρθρώσεις </a:t>
            </a:r>
            <a:r>
              <a:rPr lang="en-US" altLang="el-GR" dirty="0" smtClean="0"/>
              <a:t>Charcot</a:t>
            </a:r>
            <a:r>
              <a:rPr lang="el-GR" altLang="el-GR" dirty="0" smtClean="0"/>
              <a:t>) και κόρες οφθαλμού </a:t>
            </a:r>
            <a:r>
              <a:rPr lang="en-US" altLang="el-GR" dirty="0" smtClean="0"/>
              <a:t>Argyll Robertson </a:t>
            </a:r>
            <a:r>
              <a:rPr lang="el-GR" altLang="el-GR" dirty="0" smtClean="0"/>
              <a:t>με πτώση των βλεφάρων και οπτική ατροφία.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335872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Σπειροχαίτες </a:t>
            </a:r>
            <a:endParaRPr lang="el-GR" dirty="0"/>
          </a:p>
        </p:txBody>
      </p:sp>
      <p:sp>
        <p:nvSpPr>
          <p:cNvPr id="3074" name="Rectangle 3"/>
          <p:cNvSpPr>
            <a:spLocks noGrp="1" noChangeArrowheads="1"/>
          </p:cNvSpPr>
          <p:nvPr>
            <p:ph idx="1"/>
          </p:nvPr>
        </p:nvSpPr>
        <p:spPr/>
        <p:txBody>
          <a:bodyPr/>
          <a:lstStyle/>
          <a:p>
            <a:pPr eaLnBrk="1" hangingPunct="1"/>
            <a:r>
              <a:rPr lang="el-GR" altLang="el-GR" dirty="0" smtClean="0"/>
              <a:t>Οι λοιμώξεις από σπειροχαίτες περιλαμβάνουν εκείνες που οφείλονται:</a:t>
            </a:r>
          </a:p>
          <a:p>
            <a:pPr marL="857250" lvl="1" indent="-457200">
              <a:buFont typeface="+mj-lt"/>
              <a:buAutoNum type="arabicPeriod"/>
            </a:pPr>
            <a:r>
              <a:rPr lang="el-GR" altLang="el-GR" dirty="0" smtClean="0"/>
              <a:t>στα τρεπονήματα, </a:t>
            </a:r>
          </a:p>
          <a:p>
            <a:pPr marL="857250" lvl="1" indent="-457200">
              <a:buFont typeface="+mj-lt"/>
              <a:buAutoNum type="arabicPeriod"/>
            </a:pPr>
            <a:r>
              <a:rPr lang="el-GR" altLang="el-GR" dirty="0" smtClean="0"/>
              <a:t>στις μπορέλιες και </a:t>
            </a:r>
          </a:p>
          <a:p>
            <a:pPr marL="857250" lvl="1" indent="-457200">
              <a:buFont typeface="+mj-lt"/>
              <a:buAutoNum type="arabicPeriod"/>
            </a:pPr>
            <a:r>
              <a:rPr lang="el-GR" altLang="el-GR" dirty="0" smtClean="0"/>
              <a:t>στις λεπτόσπειρες</a:t>
            </a:r>
            <a:r>
              <a:rPr lang="el-GR" altLang="el-GR" dirty="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741083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13/14</a:t>
            </a:r>
            <a:endParaRPr lang="el-GR" dirty="0"/>
          </a:p>
        </p:txBody>
      </p:sp>
      <p:sp>
        <p:nvSpPr>
          <p:cNvPr id="20482" name="Rectangle 3"/>
          <p:cNvSpPr>
            <a:spLocks noGrp="1" noChangeArrowheads="1"/>
          </p:cNvSpPr>
          <p:nvPr>
            <p:ph idx="1"/>
          </p:nvPr>
        </p:nvSpPr>
        <p:spPr/>
        <p:txBody>
          <a:bodyPr>
            <a:noAutofit/>
          </a:bodyPr>
          <a:lstStyle/>
          <a:p>
            <a:pPr marL="457200" indent="-457200" eaLnBrk="1" hangingPunct="1">
              <a:buFont typeface="+mj-lt"/>
              <a:buAutoNum type="arabicPeriod" startAt="4"/>
            </a:pPr>
            <a:r>
              <a:rPr lang="el-GR" altLang="el-GR" b="1" dirty="0" smtClean="0"/>
              <a:t>Γενική παράλυση των ψυχασθενών </a:t>
            </a:r>
            <a:r>
              <a:rPr lang="el-GR" altLang="el-GR" dirty="0" smtClean="0"/>
              <a:t>(</a:t>
            </a:r>
            <a:r>
              <a:rPr lang="en-US" altLang="el-GR" dirty="0" smtClean="0"/>
              <a:t>General Paresis of the Insane</a:t>
            </a:r>
            <a:r>
              <a:rPr lang="el-GR" altLang="el-GR" dirty="0" smtClean="0"/>
              <a:t> – </a:t>
            </a:r>
            <a:r>
              <a:rPr lang="en-US" altLang="el-GR" dirty="0" smtClean="0"/>
              <a:t>GPI</a:t>
            </a:r>
            <a:r>
              <a:rPr lang="el-GR" altLang="el-GR" dirty="0" smtClean="0"/>
              <a:t>), τίτλος που δηλώνει γενικά ταυτόχρονη ψυχασθένεια με αδυναμία.</a:t>
            </a:r>
          </a:p>
          <a:p>
            <a:pPr marL="444500" indent="0" eaLnBrk="1" hangingPunct="1">
              <a:buNone/>
            </a:pPr>
            <a:r>
              <a:rPr lang="el-GR" altLang="el-GR" dirty="0" smtClean="0"/>
              <a:t>Εμφανίζεται μεγαλομανιακό παραλήρημα, αλλά πιο συχνά εμφανίζεται άνοια με την μορφή της νόσου του </a:t>
            </a:r>
            <a:r>
              <a:rPr lang="en-US" altLang="el-GR" dirty="0" smtClean="0"/>
              <a:t>Alzheimer</a:t>
            </a:r>
            <a:r>
              <a:rPr lang="el-GR" altLang="el-GR" dirty="0" smtClean="0"/>
              <a:t>.  Παρατηρείται προοδευτικά νοητική έκπτωση, έντονα αντανακλαστικά, τρόμος και εμφάνιση εκτατικών πελματιαίων αντανακλάσεων.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378174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14/14</a:t>
            </a:r>
            <a:endParaRPr lang="el-GR" dirty="0"/>
          </a:p>
        </p:txBody>
      </p:sp>
      <p:sp>
        <p:nvSpPr>
          <p:cNvPr id="21506" name="Rectangle 3"/>
          <p:cNvSpPr>
            <a:spLocks noGrp="1" noChangeArrowheads="1"/>
          </p:cNvSpPr>
          <p:nvPr>
            <p:ph idx="1"/>
          </p:nvPr>
        </p:nvSpPr>
        <p:spPr>
          <a:xfrm>
            <a:off x="323528" y="1196752"/>
            <a:ext cx="8686800" cy="5544616"/>
          </a:xfrm>
        </p:spPr>
        <p:txBody>
          <a:bodyPr>
            <a:noAutofit/>
          </a:bodyPr>
          <a:lstStyle/>
          <a:p>
            <a:pPr marL="0" indent="0" eaLnBrk="1" hangingPunct="1">
              <a:lnSpc>
                <a:spcPct val="100000"/>
              </a:lnSpc>
              <a:spcBef>
                <a:spcPts val="600"/>
              </a:spcBef>
              <a:buNone/>
            </a:pPr>
            <a:r>
              <a:rPr lang="el-GR" altLang="el-GR" b="1" dirty="0" smtClean="0"/>
              <a:t>Νευροσύφιλη </a:t>
            </a:r>
            <a:r>
              <a:rPr lang="el-GR" altLang="el-GR" dirty="0" smtClean="0"/>
              <a:t>(συνέχεια)</a:t>
            </a:r>
          </a:p>
          <a:p>
            <a:pPr eaLnBrk="1" hangingPunct="1">
              <a:lnSpc>
                <a:spcPct val="100000"/>
              </a:lnSpc>
              <a:spcBef>
                <a:spcPts val="600"/>
              </a:spcBef>
            </a:pPr>
            <a:r>
              <a:rPr lang="el-GR" altLang="el-GR" dirty="0" smtClean="0"/>
              <a:t>Ο θάνατος επέρχεται μέσα σε 3 χρόνια από την έναρξη της νόσου.  Σπασμοί μπορεί να παρατηρούνται καθώς και κόρες τύπου </a:t>
            </a:r>
            <a:r>
              <a:rPr lang="en-US" altLang="el-GR" dirty="0" smtClean="0"/>
              <a:t>Argyll Robertson</a:t>
            </a:r>
            <a:r>
              <a:rPr lang="el-GR" altLang="el-GR" dirty="0" smtClean="0"/>
              <a:t>.</a:t>
            </a:r>
          </a:p>
          <a:p>
            <a:pPr eaLnBrk="1" hangingPunct="1">
              <a:lnSpc>
                <a:spcPct val="100000"/>
              </a:lnSpc>
              <a:spcBef>
                <a:spcPts val="600"/>
              </a:spcBef>
            </a:pPr>
            <a:r>
              <a:rPr lang="el-GR" altLang="el-GR" dirty="0" smtClean="0"/>
              <a:t>Γενικά η θεραπευτική αντιμετώπιση της σύφιλης σε πρωιμότερα στάδια έχει αναχαιτίσει την εμφάνιση των κλινικών μορφών της νευροσύφιλης.  </a:t>
            </a:r>
          </a:p>
          <a:p>
            <a:pPr eaLnBrk="1" hangingPunct="1">
              <a:lnSpc>
                <a:spcPct val="100000"/>
              </a:lnSpc>
              <a:spcBef>
                <a:spcPts val="600"/>
              </a:spcBef>
            </a:pPr>
            <a:r>
              <a:rPr lang="el-GR" altLang="el-GR" dirty="0" smtClean="0"/>
              <a:t>Θεραπευτικά η χρήση της πενικιλίνης μπορεί να αναχαιτίσει την νευρολογική νόσο αλλά δεν μπορεί α την αναστρέψει.  </a:t>
            </a:r>
          </a:p>
          <a:p>
            <a:pPr eaLnBrk="1" hangingPunct="1">
              <a:lnSpc>
                <a:spcPct val="100000"/>
              </a:lnSpc>
              <a:spcBef>
                <a:spcPts val="600"/>
              </a:spcBef>
            </a:pPr>
            <a:r>
              <a:rPr lang="el-GR" altLang="el-GR" dirty="0" smtClean="0"/>
              <a:t>Δίδεται παρεντερικά πενικιλίνη για 2-3 εβδομάδες για όλες τις μορφές της νευροσύφιλης.  </a:t>
            </a:r>
          </a:p>
          <a:p>
            <a:pPr eaLnBrk="1" hangingPunct="1">
              <a:lnSpc>
                <a:spcPct val="100000"/>
              </a:lnSpc>
              <a:spcBef>
                <a:spcPts val="600"/>
              </a:spcBef>
            </a:pPr>
            <a:r>
              <a:rPr lang="el-GR" altLang="el-GR" dirty="0" smtClean="0"/>
              <a:t>Συχνά δίδεται και υψηλή δοσολογία στεροειδών μαζί με την πενικιλίνη.  </a:t>
            </a:r>
          </a:p>
          <a:p>
            <a:pPr eaLnBrk="1" hangingPunct="1">
              <a:lnSpc>
                <a:spcPct val="100000"/>
              </a:lnSpc>
              <a:spcBef>
                <a:spcPts val="600"/>
              </a:spcBef>
            </a:pPr>
            <a:r>
              <a:rPr lang="el-GR" altLang="el-GR" dirty="0" smtClean="0"/>
              <a:t>Σοβαρές αλλεργικές αντιδράσεις (αντιδράσεις </a:t>
            </a:r>
            <a:r>
              <a:rPr lang="en-US" altLang="el-GR" dirty="0" smtClean="0"/>
              <a:t>Jarisch</a:t>
            </a:r>
            <a:r>
              <a:rPr lang="el-GR" altLang="el-GR" dirty="0" smtClean="0"/>
              <a:t> – </a:t>
            </a:r>
            <a:r>
              <a:rPr lang="en-US" altLang="el-GR" dirty="0" smtClean="0"/>
              <a:t>Herxheimer</a:t>
            </a:r>
            <a:r>
              <a:rPr lang="el-GR" altLang="el-GR" dirty="0" smtClean="0"/>
              <a:t>) μπορεί να παρατηρηθούν.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030248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data:image/jpeg;base64,/9j/4AAQSkZJRgABAQAAAQABAAD/2wBDAAkGBwgHBgkIBwgKCgkLDRYPDQwMDRsUFRAWIB0iIiAdHx8kKDQsJCYxJx8fLT0tMTU3Ojo6Iys/RD84QzQ5Ojf/2wBDAQoKCg0MDRoPDxo3JR8lNzc3Nzc3Nzc3Nzc3Nzc3Nzc3Nzc3Nzc3Nzc3Nzc3Nzc3Nzc3Nzc3Nzc3Nzc3Nzc3Nzf/wAARCADDAQMDASIAAhEBAxEB/8QAGgAAAgMBAQAAAAAAAAAAAAAAAwQAAgUBBv/EAC8QAAEEAgIBBAEDBAIDAQAAAAEAAgMRBCESMUEFEyJRYRQycQYjQoEzoRU0UrH/xAAZAQADAQEBAAAAAAAAAAAAAAABAgMEAAX/xAAiEQACAgICAgMBAQAAAAAAAAAAAQIRAyESMRNBBCJRYTL/2gAMAwEAAhEDEQA/APERNoBaMMnFl+ElC9vBNwm4yFiie/NX2HZL7jgAU6x3Bu+1lwtLZQQtEHkQTpUhbI5IpDEUhJpys4U4OCGSKGkerYqog9bKBxJ4u6TUeODCQPKRkBAB+lqYTg6HZToTJqNoHi8WuA+itMOHhIPh+YcAm2AloTIzZKew16XaXAFZcREshpDqHZSGU2j+fK1HgOkpZ2cQ2TigzVh7oyX/ABefpX7j0NKTgDsKMbbPiVFnoekTGY4vAb0tLhwHy2UljScJhyGlrx+26nO049ApoGbO2mCijDfkRs/9Lj3lp30mnNb0lMlvE0nZni+T2SGTiCR5VZiHgmtqwh4tBB1SHMeLLQ9DJJvRlZYEhP4WVJFxJLaWjlvYHdpaVts5x7A7Waas9HG6RnSX05KSir0m3yW4gpSU730omqKFXW1xBVaKJIb6QiSNIjso/wApKX9yckKUeLKpAzZlaAlDfdIzgqOFqyZgnEXsqIvEfSifkZ/E/wBPXsdoUn4T8FmQOtoK0scgnSyxPamtDMTqkBK0KBaHALMcC06KeiefZCrBmbIumXeSQQPCYx3l0IvaTcSmsD/5KaLtk5xqIeaIuj/KNgD+wfsLrrBAHldxRxe5p8qvszt3GhvHIeyj4RGENNFBgAY4orz8kyM8lsZA0ukLkR5MBXHvawW40ECVbAyN4OJWZkFr5BfaeypgYy5uwsSTJ4yglur7SyZswQb2Ey4CSCEs+N8bQR0tUTRysqqdWlmuym83McPKSSRoxyk9V0AaXe4HBaUjJ344ex1kC1nt4h9A9rawXh0HEoQXo7O+KTSM2L1CZn/stttVYVnZL3U9vyYO0bIhYXuidoH9pSGNK7GnMMjf4/Kba0BKMlaRpxTtfGCDq1MxoY0HsFJSROifyj/4nbr6UOaJA2M99Lr/AEn493EUyccvaS0f6WaZDGSDoFehyGgMa+PsdhYWYWe49rxR8Kc4mvBPloRyoC5vuNP+kg5w2CnjI6N3F2wQlMiMcrHlZ2bYX0xdw+0J1IrqI/KC40uQ7BSdFLFMv6QSFSJmyK2CKoQjEIbgqJmWcQai6omIHpMTcQK1MQ7AWdhNqFt/S08Rgu/pQXZ6U39RlzCTfhNY0fNnG1RgvSPjgtkoK0Vsyylop7Tr4pnHYWPFor2gEE9q7Y7bYTJUyUp2iFzg8Uim2yhw8rrY/jflVDXnZVERuxkO4n+URxujaE8j2LHYS7pzw+k3QijyHmT+38AbKs6F8p+f7SkMMe/M0312tqr66QsTIuD12Z+Q6OMewBtw0vOeovdjy+075HsEL0PqAfJI1sLQSOysT1HGZDkjnZNfajlbo1/EpPfsUd6mI2sN76pL5WSJMlpaQAd2g5zGPksb/ISU5cHcHCq8rM5s9OGGPaNPEzA/Ma2Uih5W/C0TSOMMnEAaF9rxUMZc8tB+fhaHpnqD8eepSfpNDI12Tz4OSuPZ6EyOyQ+N1CSM2D9oc0f6yBsoFPZopbKmYzhNBfK7ci42RzHOI0x/f4KupW6Mjg4rkhtocIQ0/Nh/6WTM0wZbXNIolbGE9u45O77SedA0TUevBTSVoXHKpNMY9xpa0DfLtZvreMHQtmb+4aNIP6h8Ug3pd/VPkicw7HgFK2pKmUjjlCSkjMDBJCQf3Dyky6iWuTUjuOujaXfs7CztG6IrKPIQHDaZfo0UCQUUpQXfoIfhHeLCCQnRGS2DcqltohCgCeyDjbA8FEVRGxfGjb9OfyhH2tjDCwfSARMW+F6PFG0iWykn9R5gHZRmEBwKHwuNcYHN1SstGbsbkDnUfCYhjIaQUHFLnacNJp11QT/0hJ+i0bT0iNZv8LkLSGphrE6IyYCVv9sjws2f4sPEmluOjBCyvUIeMnx6cEJdD4ZK6GfQ2tdC53m1oyPbDGXE6+1m+i/CFzfKama6fEkjv5bCC6J5VeR30KjMgYx8vuAm+lnyvPqT+bGbFlJOxs3Ie3GMIEbTtw8rYw4Dj5DceMAUyyVNNy7NUowxK09nj5JXRe42QcXcuj4SWXOJnNd9ataX9Rxu/wDIvaWb43pYOzbfAWeUadHrYXyipGhgRgh873CmdflR8zMmdz3EMcNABZjJHCFzHPIF3x+1qelenS5Mbp2VTNkHyhXpDSpXKTNT25P0YDHCQu7H0qejycXujcTfgflaWHiSmQtie0FzLA7Cw8ovxstwGnNd4VH9aZlg1k5QR6PkxoDj15/Cu9pngLm7pZWFmtmDmSjbh2tP0v8AtvMUh76V4yUujJkg4d9oyMoCyDramGGyh7CByHRWh6vhAAvb/Kxoy6KTkNJZaZeDU4aBZ8JieQf5CWLeQ+itHMJnZyPgLJLnNcpTVOzRjbcf6ClHQ8oTgCEaQ8nWh8dqZUEGguAQp2BrqCYqiPtClBL7XIRgPbI2hkUUy52qQCNpkxGjlWoug6URsGh30zk3MG9L1eMLeCvL+nCswWvVYtcwEfZGXRpRRH/SK6C6LUWAN4VaMGjpXSMLm7Jjx00CkQR0el1p4CwFcSNP8p9dEW32WjajMbpDZVq73UdIoR2y5OqWf6kBxBHhOHpLyAOjLHDaDY+PTsWxHFsJeP8AE7pdiyo+b+MwHLw5BYTjvc3trli5ttlN6PYKjOTibIYlkbPQxZns40nvcQW/tAO3LLh9YjgyX5EjHjkK4/S8xnTTtk5h5sdJKTMyHae+92k8tmqPwFu/Zs5Uxnz5MpwPs3u/pYOTIBO8xm23oq5yJXjgXEg+CVT2bNk0pylZtx4uAtfysr2WF6gzH9OjjbGLe2iR5XlnMZXECz9p7Bhc0AuJodLlKhcuJTVM9B6T7uLB+pDiRRBDj0snMm/U5DpSKLjtEmyXub7bXHj5H2i4mOJ3ta4UE12qJRgoNzYHDjIkDnD4grfiljlafDgbBXXY8EWPxFWs6OUNcddeFaMeKM05ebYzkZb5m8Hf49pCZoLD+Nq+RIZJNCh+ECzzIJ0jf6NCCS0U5/At+0hlNF2mZrskaASkhsKUnqjRBexYndLoNG11wpVvSkOwbz8rQ5Sb2rv76UeOY6pcKxYkkqV+EQsA7XDoaRFYHior8SVEbFoexCBltv7XqMRpDw7wvHl/Cdh/K9n6e8PiafsJ6ITdI0IHkuoaCc4PNG0vCyhd7TIloBUjFezHN70GaLbXldDCDtUZIL7RieQVKT2R2jrCftWcbFoQNFRzyBSawVskUwc97XGuPSq+cEEea7SE4c2cu2AUzj3WxYUoztuLLyxpLkI5EznuojY8pPLaJW/LR+1oZTPk6glfZLvCjJNujZjcUkzz2WwjRG0hIAW0Wb+16qXFBNPalpvT2hthqjxaNsMyPMiMgWFVscjzoFb7cZjXbAXXRxt/a3a5OyryIy4MWvk7dJrmB8QiODtiqVPb/G12wXZ0Ado7J+FcTRCWOgVXkUVJoXipDpynOG3GkLmbsFAY4XtXu1RTsRwSCid3IHyu3dlDbVIoZQ/JCqiUkkCeBxu6odfaTkHaad3RKXm7rwpyHjoVfsqpA0iltlVI8JBgIr3NhEIAH0FQni6wFx7iWIMVg5OJNKFo46VKNrpsaXAZB0oubURoUrNp+16X0TKHtNF9LzmWN2mvR8gxv4u6Kp6si6bo93C8EAgol07vSQw5QWAJp0raCPLRmcGmGDqdopyF1jtZjpARSJjmQ6BRjk3QJ47Q857Q6rVg4dnYSb4nPO3G1Zsbw2i4qibsTgq7GnBsgpwVo2tYNUEKC6DXor4yR3pOI9aKzNaRbQCluTR8S2keFzGuLSdoOWW7CGike6ByRgjl2Uu5ocacF2PLZfGzoomTTgHs89qb4voulKLpikmIw/hCdiAjXQTBDibFqBr6JGwUvFfhXlJexCbHa0Wg+y03RT0+PLIKA0lv00rR0UK/hWMtdkxH40TZoshnL3BQWOSdgiqNfwtJ0TwTYS0uK/iXhjuPkpZq4j4o8cjlfYmTRRIXXorhjJ8I+HimV5s8QB2VCPZqm0o7LsYewuv5Vd9J2GAEcb68qOxg4EA6+1oSZjeRWZTnWgSG9JueLg41sJVw7SMqmijW8gSEN6uddIeyaQAyrQCDa5IAG6Tn6M+0HfaDJDraBO0xB1hdYPJRnRKnt0ETmwjTHQtRAofai4SwkzLVMVpEt+AmpB8SlnO9ppPlUQGkej9OyA5tA7WpdMJK8Z6ZkubON6JXssL+8ynIONOibaqyRguNp1jjGLXBEGt0FYRFwRjGicpqRWTJcESDI9wAHtWbiginK4xGsbY7TJTuxXKFUWdLTwBtMxyB4rpK8Pjf+QXYI3OcD5V0Skk0XfDxcSELIjJ68haIhcQuNxh57XUKstHnzgOJtt9pz2nNhAIOlqtxKJK5NHTeIQWOKdjv5LlSMyJgcSB0oGBr+IG0yMcg21DDak39o0HlYcR21ruCHLimQcQ3taMdcNkUue/GH8QuM6yST0Z0fpbWi37KmXBHHB7DALfqk3k50cP5KTbnQSS8y3YQ0Ui8knyZmTeixMNFx5eaQcrDZjvEcN0dlac+Wx0pI7SRy4zkkyNLgpuMImuE8r7BOayOENYLee0OMni7mCiDMjbOXGP8BckmuGmgV5XXF7D9lpozZ9kgFJytHhMv/wCQ7oEpeUdgG1OjUnQq/RQ7DXgnpdkJ2hTm40tHSdI0jnMLOKSnyW32kJpfajJtZsk73Em0yxtmWWWMDWdkb7Ss+XxNWs73XE9qshJO06xkpfJdaGTluvSiWETyAaUTcYkfLlPRum9w0EDIbypq4T7Y/KoJCTaXia+fphIWGMgjwvY+ly/2WHzW15Bs9D9q2/SskuhAHgpXfYdSVI9M2XdFNx0RpZEEnIg/SejlF9poshOH4OkjryutfQ2Es2QF9kq5k8J0yXEMQHHkDQTOJG1o7tIPc9xoVSbxpabX0mQs4viaQaPC5xFoMcpI0jMJPaJlaaLUl8nQtMoMwBBXI6L2Ixv+SrlUNqwHGT8Lk7Q4gFMaVVihy3VxvSoJXAkm6VJ4+MmgiMic5tUk2aKilYs8CQG3V/KTliePk3Y/C0zDfxXWQFhLSNFTabKxyKJj+4bsg2re2SOTQm8rFDH/AI/CLHDxA1opWm+yjyKrQgcYvHKkExSAkArbbEG/wUKSAFpI7XcCazGG/GJ07tKTYj2i2m1vOhF2hOhABtK4sqsp5iWJ92EpM2Qdgr0U+MASQEtJAwjYQ2PaZ5rJjL/B2k3QkdggL0k2M0eEtLitc3YTqdEJ4E92YjIQXa7TDcPXOTQCbEUeOC4i6WdlZT5iQDTfpG3LojKKgtnXZLGktbVD8KJX2iVE3FEfJP8ADSfPyNlRktnSVIc7pEiaQVTiBZG2OmQBtAdrU9J58Ca7Svp/prshwL/2r0+JhNjAa0aClLeka8brbKYxf/CdjdZ6RG49DQR44gABW0FBnTyplGW0IjQSdorYrCK2P8KigReRFYjRNpiN1AFcZHYGkyyK6sJyE5o7Dp1jpMhxpQMFAUrAIEJSs4HFVedG0SlR4tECE5Oz/wBINvLgD2nXtBH5QnM2D5C4tGaA+yJDsIrIwBVUiDSjurXHOTYAQgEmlHR2UYG1COiEDuTFpMcOaL8KpgoJ5zTWgqtAcdpdB8jFfaBbSoYh0n+DQENzANrgczImhI34QHsHH+FryBrgs7JIbpBovCbYhKy0nKwD+Foii02kZ6vfSRo0Ql6Epo/rpKuYnnnZpKE/IgpGiyYlkQW060V5/MgMUpro9L1b2/E/Sw/V2U0EDymhpkcqUomVzKi4orGK2FGQBqk/6VH+qnaK0s0RW7pen/p/HaxvPyU03SBgTlLZu4kYj4tDaAWnFXaUiajtcW9KcUapuxxtUrxgctpaKTYJTEf7rTog9DjGikUNFBCYa7V2u+VIkG2HYwXtHaNJYSAdoolFICu2GBXbpLmYfa4Zb6XUDixgvpAfPRpDMny0qyAkaXDxj+lzICe1PcG0sXEKvOyiU4DPPdLpfQopZklWuOeSgdxDe6Lq1YSjQvaTdYNqnMtdaFjcLNX3QBtL+8BJo9oEk44d7S0uQ2NoclbSBHHZpumA3aBLlgee1nOyOdDkhSSm6O13JDrD+jb5+6SGRkcnfSjn/ntKvNmylci8IJBXyUNFITSWURzuwlZRSVyKxVEdJQS0jgXaVnutDqzpKORztUsz1Ztw3S0y2kn6izlCUV2JPcWee4qIxZtRXsxcSxDuwAQvVeij+w0kVa8XDlFundL2PoszZMZpBXZOgfGatm3CUcdJFr96KYjfflCPReSGWObdFMRur+FnB3FyZY+xsphJRHhNQUExBspUPH2iXYRsnxGTK53SIHn6S7HADaMHWPpcCjvIjs6XeZBQ3PCjZG13pCwpBRJ9lXEtpR5B2qmTiRRQbG42Myv3QQidd7QnTWUMyklLyGUWHD+J2uiUXd2k3vcTSswECilchuIw+cHSA+ZVc4BCdZdSFhUUdfKegUOQOkbXhEbHZqkZrPH0h2NySFYIXt2TaIY3E2nOADVwABqNUI8rYk6KxtCfHQ6TzuI/KXmcK0gFSZnvjtyFMw3SdIB2hSN80lKchAxG1VsfE2nHtQjuwuQeVixbyNpXPj/suWiGUEtmbid/C45s8yWG+1EZzfkVFYhRhleg/pmR/It5Gr6UUVJ9Mx4P9o9MCbR2ONjaiigj0n0WJO9q4c6u1FEwEFY4/aZjJ49qKIiSCtO0Tka7UUREZx37VVqiiQKO+EN5NqKIMaPYK9ojelFFw0ui7AOaI4BRRcTfYFw//V0AfSiiDD6LM7JXR+8qKIoR9l/8VIt9qKJhX0ckAvpLTAUookYYip7Uf0oogVYu/pCrX+1FEBkTylcv9h/hRREHswHfuKiiioT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el-GR" sz="1800" dirty="0"/>
          </a:p>
        </p:txBody>
      </p:sp>
      <p:sp>
        <p:nvSpPr>
          <p:cNvPr id="22531" name="AutoShape 4" descr="data:image/jpeg;base64,/9j/4AAQSkZJRgABAQAAAQABAAD/2wBDAAkGBwgHBgkIBwgKCgkLDRYPDQwMDRsUFRAWIB0iIiAdHx8kKDQsJCYxJx8fLT0tMTU3Ojo6Iys/RD84QzQ5Ojf/2wBDAQoKCg0MDRoPDxo3JR8lNzc3Nzc3Nzc3Nzc3Nzc3Nzc3Nzc3Nzc3Nzc3Nzc3Nzc3Nzc3Nzc3Nzc3Nzc3Nzc3Nzf/wAARCADDAQMDASIAAhEBAxEB/8QAGgAAAgMBAQAAAAAAAAAAAAAAAwQAAgUBBv/EAC8QAAEEAgIBBAEDBAIDAQAAAAEAAgMRBCESMUEFEyJRYRQycQYjQoEzoRU0UrH/xAAZAQADAQEBAAAAAAAAAAAAAAABAgMEAAX/xAAiEQACAgICAgMBAQAAAAAAAAAAAQIRAyESMRNBBCJRYTL/2gAMAwEAAhEDEQA/APERNoBaMMnFl+ElC9vBNwm4yFiie/NX2HZL7jgAU6x3Bu+1lwtLZQQtEHkQTpUhbI5IpDEUhJpys4U4OCGSKGkerYqog9bKBxJ4u6TUeODCQPKRkBAB+lqYTg6HZToTJqNoHi8WuA+itMOHhIPh+YcAm2AloTIzZKew16XaXAFZcREshpDqHZSGU2j+fK1HgOkpZ2cQ2TigzVh7oyX/ABefpX7j0NKTgDsKMbbPiVFnoekTGY4vAb0tLhwHy2UljScJhyGlrx+26nO049ApoGbO2mCijDfkRs/9Lj3lp30mnNb0lMlvE0nZni+T2SGTiCR5VZiHgmtqwh4tBB1SHMeLLQ9DJJvRlZYEhP4WVJFxJLaWjlvYHdpaVts5x7A7Waas9HG6RnSX05KSir0m3yW4gpSU730omqKFXW1xBVaKJIb6QiSNIjso/wApKX9yckKUeLKpAzZlaAlDfdIzgqOFqyZgnEXsqIvEfSifkZ/E/wBPXsdoUn4T8FmQOtoK0scgnSyxPamtDMTqkBK0KBaHALMcC06KeiefZCrBmbIumXeSQQPCYx3l0IvaTcSmsD/5KaLtk5xqIeaIuj/KNgD+wfsLrrBAHldxRxe5p8qvszt3GhvHIeyj4RGENNFBgAY4orz8kyM8lsZA0ukLkR5MBXHvawW40ECVbAyN4OJWZkFr5BfaeypgYy5uwsSTJ4yglur7SyZswQb2Ey4CSCEs+N8bQR0tUTRysqqdWlmuym83McPKSSRoxyk9V0AaXe4HBaUjJ344ex1kC1nt4h9A9rawXh0HEoQXo7O+KTSM2L1CZn/stttVYVnZL3U9vyYO0bIhYXuidoH9pSGNK7GnMMjf4/Kba0BKMlaRpxTtfGCDq1MxoY0HsFJSROifyj/4nbr6UOaJA2M99Lr/AEn493EUyccvaS0f6WaZDGSDoFehyGgMa+PsdhYWYWe49rxR8Kc4mvBPloRyoC5vuNP+kg5w2CnjI6N3F2wQlMiMcrHlZ2bYX0xdw+0J1IrqI/KC40uQ7BSdFLFMv6QSFSJmyK2CKoQjEIbgqJmWcQai6omIHpMTcQK1MQ7AWdhNqFt/S08Rgu/pQXZ6U39RlzCTfhNY0fNnG1RgvSPjgtkoK0Vsyylop7Tr4pnHYWPFor2gEE9q7Y7bYTJUyUp2iFzg8Uim2yhw8rrY/jflVDXnZVERuxkO4n+URxujaE8j2LHYS7pzw+k3QijyHmT+38AbKs6F8p+f7SkMMe/M0312tqr66QsTIuD12Z+Q6OMewBtw0vOeovdjy+075HsEL0PqAfJI1sLQSOysT1HGZDkjnZNfajlbo1/EpPfsUd6mI2sN76pL5WSJMlpaQAd2g5zGPksb/ISU5cHcHCq8rM5s9OGGPaNPEzA/Ma2Uih5W/C0TSOMMnEAaF9rxUMZc8tB+fhaHpnqD8eepSfpNDI12Tz4OSuPZ6EyOyQ+N1CSM2D9oc0f6yBsoFPZopbKmYzhNBfK7ci42RzHOI0x/f4KupW6Mjg4rkhtocIQ0/Nh/6WTM0wZbXNIolbGE9u45O77SedA0TUevBTSVoXHKpNMY9xpa0DfLtZvreMHQtmb+4aNIP6h8Ug3pd/VPkicw7HgFK2pKmUjjlCSkjMDBJCQf3Dyky6iWuTUjuOujaXfs7CztG6IrKPIQHDaZfo0UCQUUpQXfoIfhHeLCCQnRGS2DcqltohCgCeyDjbA8FEVRGxfGjb9OfyhH2tjDCwfSARMW+F6PFG0iWykn9R5gHZRmEBwKHwuNcYHN1SstGbsbkDnUfCYhjIaQUHFLnacNJp11QT/0hJ+i0bT0iNZv8LkLSGphrE6IyYCVv9sjws2f4sPEmluOjBCyvUIeMnx6cEJdD4ZK6GfQ2tdC53m1oyPbDGXE6+1m+i/CFzfKama6fEkjv5bCC6J5VeR30KjMgYx8vuAm+lnyvPqT+bGbFlJOxs3Ie3GMIEbTtw8rYw4Dj5DceMAUyyVNNy7NUowxK09nj5JXRe42QcXcuj4SWXOJnNd9ataX9Rxu/wDIvaWb43pYOzbfAWeUadHrYXyipGhgRgh873CmdflR8zMmdz3EMcNABZjJHCFzHPIF3x+1qelenS5Mbp2VTNkHyhXpDSpXKTNT25P0YDHCQu7H0qejycXujcTfgflaWHiSmQtie0FzLA7Cw8ovxstwGnNd4VH9aZlg1k5QR6PkxoDj15/Cu9pngLm7pZWFmtmDmSjbh2tP0v8AtvMUh76V4yUujJkg4d9oyMoCyDramGGyh7CByHRWh6vhAAvb/Kxoy6KTkNJZaZeDU4aBZ8JieQf5CWLeQ+itHMJnZyPgLJLnNcpTVOzRjbcf6ClHQ8oTgCEaQ8nWh8dqZUEGguAQp2BrqCYqiPtClBL7XIRgPbI2hkUUy52qQCNpkxGjlWoug6URsGh30zk3MG9L1eMLeCvL+nCswWvVYtcwEfZGXRpRRH/SK6C6LUWAN4VaMGjpXSMLm7Jjx00CkQR0el1p4CwFcSNP8p9dEW32WjajMbpDZVq73UdIoR2y5OqWf6kBxBHhOHpLyAOjLHDaDY+PTsWxHFsJeP8AE7pdiyo+b+MwHLw5BYTjvc3trli5ttlN6PYKjOTibIYlkbPQxZns40nvcQW/tAO3LLh9YjgyX5EjHjkK4/S8xnTTtk5h5sdJKTMyHae+92k8tmqPwFu/Zs5Uxnz5MpwPs3u/pYOTIBO8xm23oq5yJXjgXEg+CVT2bNk0pylZtx4uAtfysr2WF6gzH9OjjbGLe2iR5XlnMZXECz9p7Bhc0AuJodLlKhcuJTVM9B6T7uLB+pDiRRBDj0snMm/U5DpSKLjtEmyXub7bXHj5H2i4mOJ3ta4UE12qJRgoNzYHDjIkDnD4grfiljlafDgbBXXY8EWPxFWs6OUNcddeFaMeKM05ebYzkZb5m8Hf49pCZoLD+Nq+RIZJNCh+ECzzIJ0jf6NCCS0U5/At+0hlNF2mZrskaASkhsKUnqjRBexYndLoNG11wpVvSkOwbz8rQ5Sb2rv76UeOY6pcKxYkkqV+EQsA7XDoaRFYHior8SVEbFoexCBltv7XqMRpDw7wvHl/Cdh/K9n6e8PiafsJ6ITdI0IHkuoaCc4PNG0vCyhd7TIloBUjFezHN70GaLbXldDCDtUZIL7RieQVKT2R2jrCftWcbFoQNFRzyBSawVskUwc97XGuPSq+cEEea7SE4c2cu2AUzj3WxYUoztuLLyxpLkI5EznuojY8pPLaJW/LR+1oZTPk6glfZLvCjJNujZjcUkzz2WwjRG0hIAW0Wb+16qXFBNPalpvT2hthqjxaNsMyPMiMgWFVscjzoFb7cZjXbAXXRxt/a3a5OyryIy4MWvk7dJrmB8QiODtiqVPb/G12wXZ0Ado7J+FcTRCWOgVXkUVJoXipDpynOG3GkLmbsFAY4XtXu1RTsRwSCid3IHyu3dlDbVIoZQ/JCqiUkkCeBxu6odfaTkHaad3RKXm7rwpyHjoVfsqpA0iltlVI8JBgIr3NhEIAH0FQni6wFx7iWIMVg5OJNKFo46VKNrpsaXAZB0oubURoUrNp+16X0TKHtNF9LzmWN2mvR8gxv4u6Kp6si6bo93C8EAgol07vSQw5QWAJp0raCPLRmcGmGDqdopyF1jtZjpARSJjmQ6BRjk3QJ47Q857Q6rVg4dnYSb4nPO3G1Zsbw2i4qibsTgq7GnBsgpwVo2tYNUEKC6DXor4yR3pOI9aKzNaRbQCluTR8S2keFzGuLSdoOWW7CGike6ByRgjl2Uu5ocacF2PLZfGzoomTTgHs89qb4voulKLpikmIw/hCdiAjXQTBDibFqBr6JGwUvFfhXlJexCbHa0Wg+y03RT0+PLIKA0lv00rR0UK/hWMtdkxH40TZoshnL3BQWOSdgiqNfwtJ0TwTYS0uK/iXhjuPkpZq4j4o8cjlfYmTRRIXXorhjJ8I+HimV5s8QB2VCPZqm0o7LsYewuv5Vd9J2GAEcb68qOxg4EA6+1oSZjeRWZTnWgSG9JueLg41sJVw7SMqmijW8gSEN6uddIeyaQAyrQCDa5IAG6Tn6M+0HfaDJDraBO0xB1hdYPJRnRKnt0ETmwjTHQtRAofai4SwkzLVMVpEt+AmpB8SlnO9ppPlUQGkej9OyA5tA7WpdMJK8Z6ZkubON6JXssL+8ynIONOibaqyRguNp1jjGLXBEGt0FYRFwRjGicpqRWTJcESDI9wAHtWbiginK4xGsbY7TJTuxXKFUWdLTwBtMxyB4rpK8Pjf+QXYI3OcD5V0Skk0XfDxcSELIjJ68haIhcQuNxh57XUKstHnzgOJtt9pz2nNhAIOlqtxKJK5NHTeIQWOKdjv5LlSMyJgcSB0oGBr+IG0yMcg21DDak39o0HlYcR21ruCHLimQcQ3taMdcNkUue/GH8QuM6yST0Z0fpbWi37KmXBHHB7DALfqk3k50cP5KTbnQSS8y3YQ0Ui8knyZmTeixMNFx5eaQcrDZjvEcN0dlac+Wx0pI7SRy4zkkyNLgpuMImuE8r7BOayOENYLee0OMni7mCiDMjbOXGP8BckmuGmgV5XXF7D9lpozZ9kgFJytHhMv/wCQ7oEpeUdgG1OjUnQq/RQ7DXgnpdkJ2hTm40tHSdI0jnMLOKSnyW32kJpfajJtZsk73Em0yxtmWWWMDWdkb7Ss+XxNWs73XE9qshJO06xkpfJdaGTluvSiWETyAaUTcYkfLlPRum9w0EDIbypq4T7Y/KoJCTaXia+fphIWGMgjwvY+ly/2WHzW15Bs9D9q2/SskuhAHgpXfYdSVI9M2XdFNx0RpZEEnIg/SejlF9poshOH4OkjryutfQ2Es2QF9kq5k8J0yXEMQHHkDQTOJG1o7tIPc9xoVSbxpabX0mQs4viaQaPC5xFoMcpI0jMJPaJlaaLUl8nQtMoMwBBXI6L2Ixv+SrlUNqwHGT8Lk7Q4gFMaVVihy3VxvSoJXAkm6VJ4+MmgiMic5tUk2aKilYs8CQG3V/KTliePk3Y/C0zDfxXWQFhLSNFTabKxyKJj+4bsg2re2SOTQm8rFDH/AI/CLHDxA1opWm+yjyKrQgcYvHKkExSAkArbbEG/wUKSAFpI7XcCazGG/GJ07tKTYj2i2m1vOhF2hOhABtK4sqsp5iWJ92EpM2Qdgr0U+MASQEtJAwjYQ2PaZ5rJjL/B2k3QkdggL0k2M0eEtLitc3YTqdEJ4E92YjIQXa7TDcPXOTQCbEUeOC4i6WdlZT5iQDTfpG3LojKKgtnXZLGktbVD8KJX2iVE3FEfJP8ADSfPyNlRktnSVIc7pEiaQVTiBZG2OmQBtAdrU9J58Ca7Svp/prshwL/2r0+JhNjAa0aClLeka8brbKYxf/CdjdZ6RG49DQR44gABW0FBnTyplGW0IjQSdorYrCK2P8KigReRFYjRNpiN1AFcZHYGkyyK6sJyE5o7Dp1jpMhxpQMFAUrAIEJSs4HFVedG0SlR4tECE5Oz/wBINvLgD2nXtBH5QnM2D5C4tGaA+yJDsIrIwBVUiDSjurXHOTYAQgEmlHR2UYG1COiEDuTFpMcOaL8KpgoJ5zTWgqtAcdpdB8jFfaBbSoYh0n+DQENzANrgczImhI34QHsHH+FryBrgs7JIbpBovCbYhKy0nKwD+Foii02kZ6vfSRo0Ql6Epo/rpKuYnnnZpKE/IgpGiyYlkQW060V5/MgMUpro9L1b2/E/Sw/V2U0EDymhpkcqUomVzKi4orGK2FGQBqk/6VH+qnaK0s0RW7pen/p/HaxvPyU03SBgTlLZu4kYj4tDaAWnFXaUiajtcW9KcUapuxxtUrxgctpaKTYJTEf7rTog9DjGikUNFBCYa7V2u+VIkG2HYwXtHaNJYSAdoolFICu2GBXbpLmYfa4Zb6XUDixgvpAfPRpDMny0qyAkaXDxj+lzICe1PcG0sXEKvOyiU4DPPdLpfQopZklWuOeSgdxDe6Lq1YSjQvaTdYNqnMtdaFjcLNX3QBtL+8BJo9oEk44d7S0uQ2NoclbSBHHZpumA3aBLlgee1nOyOdDkhSSm6O13JDrD+jb5+6SGRkcnfSjn/ntKvNmylci8IJBXyUNFITSWURzuwlZRSVyKxVEdJQS0jgXaVnutDqzpKORztUsz1Ztw3S0y2kn6izlCUV2JPcWee4qIxZtRXsxcSxDuwAQvVeij+w0kVa8XDlFundL2PoszZMZpBXZOgfGatm3CUcdJFr96KYjfflCPReSGWObdFMRur+FnB3FyZY+xsphJRHhNQUExBspUPH2iXYRsnxGTK53SIHn6S7HADaMHWPpcCjvIjs6XeZBQ3PCjZG13pCwpBRJ9lXEtpR5B2qmTiRRQbG42Myv3QQidd7QnTWUMyklLyGUWHD+J2uiUXd2k3vcTSswECilchuIw+cHSA+ZVc4BCdZdSFhUUdfKegUOQOkbXhEbHZqkZrPH0h2NySFYIXt2TaIY3E2nOADVwABqNUI8rYk6KxtCfHQ6TzuI/KXmcK0gFSZnvjtyFMw3SdIB2hSN80lKchAxG1VsfE2nHtQjuwuQeVixbyNpXPj/suWiGUEtmbid/C45s8yWG+1EZzfkVFYhRhleg/pmR/It5Gr6UUVJ9Mx4P9o9MCbR2ONjaiigj0n0WJO9q4c6u1FEwEFY4/aZjJ49qKIiSCtO0Tka7UUREZx37VVqiiQKO+EN5NqKIMaPYK9ojelFFw0ui7AOaI4BRRcTfYFw//V0AfSiiDD6LM7JXR+8qKIoR9l/8VIt9qKJhX0ckAvpLTAUookYYip7Uf0oogVYu/pCrX+1FEBkTylcv9h/hRREHswHfuKiiioT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el-GR" sz="1800" dirty="0"/>
          </a:p>
        </p:txBody>
      </p:sp>
      <p:sp>
        <p:nvSpPr>
          <p:cNvPr id="22532" name="AutoShape 6" descr="data:image/jpeg;base64,/9j/4AAQSkZJRgABAQAAAQABAAD/2wBDAAkGBwgHBgkIBwgKCgkLDRYPDQwMDRsUFRAWIB0iIiAdHx8kKDQsJCYxJx8fLT0tMTU3Ojo6Iys/RD84QzQ5Ojf/2wBDAQoKCg0MDRoPDxo3JR8lNzc3Nzc3Nzc3Nzc3Nzc3Nzc3Nzc3Nzc3Nzc3Nzc3Nzc3Nzc3Nzc3Nzc3Nzc3Nzc3Nzf/wAARCADDAQMDASIAAhEBAxEB/8QAGgAAAgMBAQAAAAAAAAAAAAAAAwQAAgUBBv/EAC8QAAEEAgIBBAEDBAIDAQAAAAEAAgMRBCESMUEFEyJRYRQycQYjQoEzoRU0UrH/xAAZAQADAQEBAAAAAAAAAAAAAAABAgMEAAX/xAAiEQACAgICAgMBAQAAAAAAAAAAAQIRAyESMRNBBCJRYTL/2gAMAwEAAhEDEQA/APERNoBaMMnFl+ElC9vBNwm4yFiie/NX2HZL7jgAU6x3Bu+1lwtLZQQtEHkQTpUhbI5IpDEUhJpys4U4OCGSKGkerYqog9bKBxJ4u6TUeODCQPKRkBAB+lqYTg6HZToTJqNoHi8WuA+itMOHhIPh+YcAm2AloTIzZKew16XaXAFZcREshpDqHZSGU2j+fK1HgOkpZ2cQ2TigzVh7oyX/ABefpX7j0NKTgDsKMbbPiVFnoekTGY4vAb0tLhwHy2UljScJhyGlrx+26nO049ApoGbO2mCijDfkRs/9Lj3lp30mnNb0lMlvE0nZni+T2SGTiCR5VZiHgmtqwh4tBB1SHMeLLQ9DJJvRlZYEhP4WVJFxJLaWjlvYHdpaVts5x7A7Waas9HG6RnSX05KSir0m3yW4gpSU730omqKFXW1xBVaKJIb6QiSNIjso/wApKX9yckKUeLKpAzZlaAlDfdIzgqOFqyZgnEXsqIvEfSifkZ/E/wBPXsdoUn4T8FmQOtoK0scgnSyxPamtDMTqkBK0KBaHALMcC06KeiefZCrBmbIumXeSQQPCYx3l0IvaTcSmsD/5KaLtk5xqIeaIuj/KNgD+wfsLrrBAHldxRxe5p8qvszt3GhvHIeyj4RGENNFBgAY4orz8kyM8lsZA0ukLkR5MBXHvawW40ECVbAyN4OJWZkFr5BfaeypgYy5uwsSTJ4yglur7SyZswQb2Ey4CSCEs+N8bQR0tUTRysqqdWlmuym83McPKSSRoxyk9V0AaXe4HBaUjJ344ex1kC1nt4h9A9rawXh0HEoQXo7O+KTSM2L1CZn/stttVYVnZL3U9vyYO0bIhYXuidoH9pSGNK7GnMMjf4/Kba0BKMlaRpxTtfGCDq1MxoY0HsFJSROifyj/4nbr6UOaJA2M99Lr/AEn493EUyccvaS0f6WaZDGSDoFehyGgMa+PsdhYWYWe49rxR8Kc4mvBPloRyoC5vuNP+kg5w2CnjI6N3F2wQlMiMcrHlZ2bYX0xdw+0J1IrqI/KC40uQ7BSdFLFMv6QSFSJmyK2CKoQjEIbgqJmWcQai6omIHpMTcQK1MQ7AWdhNqFt/S08Rgu/pQXZ6U39RlzCTfhNY0fNnG1RgvSPjgtkoK0Vsyylop7Tr4pnHYWPFor2gEE9q7Y7bYTJUyUp2iFzg8Uim2yhw8rrY/jflVDXnZVERuxkO4n+URxujaE8j2LHYS7pzw+k3QijyHmT+38AbKs6F8p+f7SkMMe/M0312tqr66QsTIuD12Z+Q6OMewBtw0vOeovdjy+075HsEL0PqAfJI1sLQSOysT1HGZDkjnZNfajlbo1/EpPfsUd6mI2sN76pL5WSJMlpaQAd2g5zGPksb/ISU5cHcHCq8rM5s9OGGPaNPEzA/Ma2Uih5W/C0TSOMMnEAaF9rxUMZc8tB+fhaHpnqD8eepSfpNDI12Tz4OSuPZ6EyOyQ+N1CSM2D9oc0f6yBsoFPZopbKmYzhNBfK7ci42RzHOI0x/f4KupW6Mjg4rkhtocIQ0/Nh/6WTM0wZbXNIolbGE9u45O77SedA0TUevBTSVoXHKpNMY9xpa0DfLtZvreMHQtmb+4aNIP6h8Ug3pd/VPkicw7HgFK2pKmUjjlCSkjMDBJCQf3Dyky6iWuTUjuOujaXfs7CztG6IrKPIQHDaZfo0UCQUUpQXfoIfhHeLCCQnRGS2DcqltohCgCeyDjbA8FEVRGxfGjb9OfyhH2tjDCwfSARMW+F6PFG0iWykn9R5gHZRmEBwKHwuNcYHN1SstGbsbkDnUfCYhjIaQUHFLnacNJp11QT/0hJ+i0bT0iNZv8LkLSGphrE6IyYCVv9sjws2f4sPEmluOjBCyvUIeMnx6cEJdD4ZK6GfQ2tdC53m1oyPbDGXE6+1m+i/CFzfKama6fEkjv5bCC6J5VeR30KjMgYx8vuAm+lnyvPqT+bGbFlJOxs3Ie3GMIEbTtw8rYw4Dj5DceMAUyyVNNy7NUowxK09nj5JXRe42QcXcuj4SWXOJnNd9ataX9Rxu/wDIvaWb43pYOzbfAWeUadHrYXyipGhgRgh873CmdflR8zMmdz3EMcNABZjJHCFzHPIF3x+1qelenS5Mbp2VTNkHyhXpDSpXKTNT25P0YDHCQu7H0qejycXujcTfgflaWHiSmQtie0FzLA7Cw8ovxstwGnNd4VH9aZlg1k5QR6PkxoDj15/Cu9pngLm7pZWFmtmDmSjbh2tP0v8AtvMUh76V4yUujJkg4d9oyMoCyDramGGyh7CByHRWh6vhAAvb/Kxoy6KTkNJZaZeDU4aBZ8JieQf5CWLeQ+itHMJnZyPgLJLnNcpTVOzRjbcf6ClHQ8oTgCEaQ8nWh8dqZUEGguAQp2BrqCYqiPtClBL7XIRgPbI2hkUUy52qQCNpkxGjlWoug6URsGh30zk3MG9L1eMLeCvL+nCswWvVYtcwEfZGXRpRRH/SK6C6LUWAN4VaMGjpXSMLm7Jjx00CkQR0el1p4CwFcSNP8p9dEW32WjajMbpDZVq73UdIoR2y5OqWf6kBxBHhOHpLyAOjLHDaDY+PTsWxHFsJeP8AE7pdiyo+b+MwHLw5BYTjvc3trli5ttlN6PYKjOTibIYlkbPQxZns40nvcQW/tAO3LLh9YjgyX5EjHjkK4/S8xnTTtk5h5sdJKTMyHae+92k8tmqPwFu/Zs5Uxnz5MpwPs3u/pYOTIBO8xm23oq5yJXjgXEg+CVT2bNk0pylZtx4uAtfysr2WF6gzH9OjjbGLe2iR5XlnMZXECz9p7Bhc0AuJodLlKhcuJTVM9B6T7uLB+pDiRRBDj0snMm/U5DpSKLjtEmyXub7bXHj5H2i4mOJ3ta4UE12qJRgoNzYHDjIkDnD4grfiljlafDgbBXXY8EWPxFWs6OUNcddeFaMeKM05ebYzkZb5m8Hf49pCZoLD+Nq+RIZJNCh+ECzzIJ0jf6NCCS0U5/At+0hlNF2mZrskaASkhsKUnqjRBexYndLoNG11wpVvSkOwbz8rQ5Sb2rv76UeOY6pcKxYkkqV+EQsA7XDoaRFYHior8SVEbFoexCBltv7XqMRpDw7wvHl/Cdh/K9n6e8PiafsJ6ITdI0IHkuoaCc4PNG0vCyhd7TIloBUjFezHN70GaLbXldDCDtUZIL7RieQVKT2R2jrCftWcbFoQNFRzyBSawVskUwc97XGuPSq+cEEea7SE4c2cu2AUzj3WxYUoztuLLyxpLkI5EznuojY8pPLaJW/LR+1oZTPk6glfZLvCjJNujZjcUkzz2WwjRG0hIAW0Wb+16qXFBNPalpvT2hthqjxaNsMyPMiMgWFVscjzoFb7cZjXbAXXRxt/a3a5OyryIy4MWvk7dJrmB8QiODtiqVPb/G12wXZ0Ado7J+FcTRCWOgVXkUVJoXipDpynOG3GkLmbsFAY4XtXu1RTsRwSCid3IHyu3dlDbVIoZQ/JCqiUkkCeBxu6odfaTkHaad3RKXm7rwpyHjoVfsqpA0iltlVI8JBgIr3NhEIAH0FQni6wFx7iWIMVg5OJNKFo46VKNrpsaXAZB0oubURoUrNp+16X0TKHtNF9LzmWN2mvR8gxv4u6Kp6si6bo93C8EAgol07vSQw5QWAJp0raCPLRmcGmGDqdopyF1jtZjpARSJjmQ6BRjk3QJ47Q857Q6rVg4dnYSb4nPO3G1Zsbw2i4qibsTgq7GnBsgpwVo2tYNUEKC6DXor4yR3pOI9aKzNaRbQCluTR8S2keFzGuLSdoOWW7CGike6ByRgjl2Uu5ocacF2PLZfGzoomTTgHs89qb4voulKLpikmIw/hCdiAjXQTBDibFqBr6JGwUvFfhXlJexCbHa0Wg+y03RT0+PLIKA0lv00rR0UK/hWMtdkxH40TZoshnL3BQWOSdgiqNfwtJ0TwTYS0uK/iXhjuPkpZq4j4o8cjlfYmTRRIXXorhjJ8I+HimV5s8QB2VCPZqm0o7LsYewuv5Vd9J2GAEcb68qOxg4EA6+1oSZjeRWZTnWgSG9JueLg41sJVw7SMqmijW8gSEN6uddIeyaQAyrQCDa5IAG6Tn6M+0HfaDJDraBO0xB1hdYPJRnRKnt0ETmwjTHQtRAofai4SwkzLVMVpEt+AmpB8SlnO9ppPlUQGkej9OyA5tA7WpdMJK8Z6ZkubON6JXssL+8ynIONOibaqyRguNp1jjGLXBEGt0FYRFwRjGicpqRWTJcESDI9wAHtWbiginK4xGsbY7TJTuxXKFUWdLTwBtMxyB4rpK8Pjf+QXYI3OcD5V0Skk0XfDxcSELIjJ68haIhcQuNxh57XUKstHnzgOJtt9pz2nNhAIOlqtxKJK5NHTeIQWOKdjv5LlSMyJgcSB0oGBr+IG0yMcg21DDak39o0HlYcR21ruCHLimQcQ3taMdcNkUue/GH8QuM6yST0Z0fpbWi37KmXBHHB7DALfqk3k50cP5KTbnQSS8y3YQ0Ui8knyZmTeixMNFx5eaQcrDZjvEcN0dlac+Wx0pI7SRy4zkkyNLgpuMImuE8r7BOayOENYLee0OMni7mCiDMjbOXGP8BckmuGmgV5XXF7D9lpozZ9kgFJytHhMv/wCQ7oEpeUdgG1OjUnQq/RQ7DXgnpdkJ2hTm40tHSdI0jnMLOKSnyW32kJpfajJtZsk73Em0yxtmWWWMDWdkb7Ss+XxNWs73XE9qshJO06xkpfJdaGTluvSiWETyAaUTcYkfLlPRum9w0EDIbypq4T7Y/KoJCTaXia+fphIWGMgjwvY+ly/2WHzW15Bs9D9q2/SskuhAHgpXfYdSVI9M2XdFNx0RpZEEnIg/SejlF9poshOH4OkjryutfQ2Es2QF9kq5k8J0yXEMQHHkDQTOJG1o7tIPc9xoVSbxpabX0mQs4viaQaPC5xFoMcpI0jMJPaJlaaLUl8nQtMoMwBBXI6L2Ixv+SrlUNqwHGT8Lk7Q4gFMaVVihy3VxvSoJXAkm6VJ4+MmgiMic5tUk2aKilYs8CQG3V/KTliePk3Y/C0zDfxXWQFhLSNFTabKxyKJj+4bsg2re2SOTQm8rFDH/AI/CLHDxA1opWm+yjyKrQgcYvHKkExSAkArbbEG/wUKSAFpI7XcCazGG/GJ07tKTYj2i2m1vOhF2hOhABtK4sqsp5iWJ92EpM2Qdgr0U+MASQEtJAwjYQ2PaZ5rJjL/B2k3QkdggL0k2M0eEtLitc3YTqdEJ4E92YjIQXa7TDcPXOTQCbEUeOC4i6WdlZT5iQDTfpG3LojKKgtnXZLGktbVD8KJX2iVE3FEfJP8ADSfPyNlRktnSVIc7pEiaQVTiBZG2OmQBtAdrU9J58Ca7Svp/prshwL/2r0+JhNjAa0aClLeka8brbKYxf/CdjdZ6RG49DQR44gABW0FBnTyplGW0IjQSdorYrCK2P8KigReRFYjRNpiN1AFcZHYGkyyK6sJyE5o7Dp1jpMhxpQMFAUrAIEJSs4HFVedG0SlR4tECE5Oz/wBINvLgD2nXtBH5QnM2D5C4tGaA+yJDsIrIwBVUiDSjurXHOTYAQgEmlHR2UYG1COiEDuTFpMcOaL8KpgoJ5zTWgqtAcdpdB8jFfaBbSoYh0n+DQENzANrgczImhI34QHsHH+FryBrgs7JIbpBovCbYhKy0nKwD+Foii02kZ6vfSRo0Ql6Epo/rpKuYnnnZpKE/IgpGiyYlkQW060V5/MgMUpro9L1b2/E/Sw/V2U0EDymhpkcqUomVzKi4orGK2FGQBqk/6VH+qnaK0s0RW7pen/p/HaxvPyU03SBgTlLZu4kYj4tDaAWnFXaUiajtcW9KcUapuxxtUrxgctpaKTYJTEf7rTog9DjGikUNFBCYa7V2u+VIkG2HYwXtHaNJYSAdoolFICu2GBXbpLmYfa4Zb6XUDixgvpAfPRpDMny0qyAkaXDxj+lzICe1PcG0sXEKvOyiU4DPPdLpfQopZklWuOeSgdxDe6Lq1YSjQvaTdYNqnMtdaFjcLNX3QBtL+8BJo9oEk44d7S0uQ2NoclbSBHHZpumA3aBLlgee1nOyOdDkhSSm6O13JDrD+jb5+6SGRkcnfSjn/ntKvNmylci8IJBXyUNFITSWURzuwlZRSVyKxVEdJQS0jgXaVnutDqzpKORztUsz1Ztw3S0y2kn6izlCUV2JPcWee4qIxZtRXsxcSxDuwAQvVeij+w0kVa8XDlFundL2PoszZMZpBXZOgfGatm3CUcdJFr96KYjfflCPReSGWObdFMRur+FnB3FyZY+xsphJRHhNQUExBspUPH2iXYRsnxGTK53SIHn6S7HADaMHWPpcCjvIjs6XeZBQ3PCjZG13pCwpBRJ9lXEtpR5B2qmTiRRQbG42Myv3QQidd7QnTWUMyklLyGUWHD+J2uiUXd2k3vcTSswECilchuIw+cHSA+ZVc4BCdZdSFhUUdfKegUOQOkbXhEbHZqkZrPH0h2NySFYIXt2TaIY3E2nOADVwABqNUI8rYk6KxtCfHQ6TzuI/KXmcK0gFSZnvjtyFMw3SdIB2hSN80lKchAxG1VsfE2nHtQjuwuQeVixbyNpXPj/suWiGUEtmbid/C45s8yWG+1EZzfkVFYhRhleg/pmR/It5Gr6UUVJ9Mx4P9o9MCbR2ONjaiigj0n0WJO9q4c6u1FEwEFY4/aZjJ49qKIiSCtO0Tka7UUREZx37VVqiiQKO+EN5NqKIMaPYK9ojelFFw0ui7AOaI4BRRcTfYFw//V0AfSiiDD6LM7JXR+8qKIoR9l/8VIt9qKJhX0ckAvpLTAUookYYip7Uf0oogVYu/pCrX+1FEBkTylcv9h/hRREHswHfuKiiioT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el-GR" sz="1800" dirty="0"/>
          </a:p>
        </p:txBody>
      </p:sp>
      <p:sp>
        <p:nvSpPr>
          <p:cNvPr id="2" name="Τίτλος 1"/>
          <p:cNvSpPr>
            <a:spLocks noGrp="1"/>
          </p:cNvSpPr>
          <p:nvPr>
            <p:ph type="title"/>
          </p:nvPr>
        </p:nvSpPr>
        <p:spPr/>
        <p:txBody>
          <a:bodyPr/>
          <a:lstStyle/>
          <a:p>
            <a:r>
              <a:rPr lang="el-GR" dirty="0"/>
              <a:t>Σύφιλη </a:t>
            </a:r>
            <a:r>
              <a:rPr lang="el-GR" sz="3000" b="0" dirty="0" smtClean="0"/>
              <a:t>4/6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32770" name="Picture 2" descr="File:Chancres on the penile shaft due to a primary syphilitic infection caused by Treponema pallidum 6803 lo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87624" y="2080886"/>
            <a:ext cx="2707691" cy="25519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Rectangle 7"/>
          <p:cNvSpPr/>
          <p:nvPr/>
        </p:nvSpPr>
        <p:spPr>
          <a:xfrm>
            <a:off x="1220171" y="4869160"/>
            <a:ext cx="2707691" cy="830997"/>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Chancres on the penile shaft due to a primary syphilitic infection caused by Treponema pallidum 6803 </a:t>
            </a:r>
            <a:r>
              <a:rPr lang="en-US" sz="1200" dirty="0" smtClean="0">
                <a:latin typeface="+mn-lt"/>
                <a:hlinkClick r:id="rId3"/>
              </a:rPr>
              <a:t>lores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Martin H."/>
              </a:rPr>
              <a:t>Martin H.</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pic>
        <p:nvPicPr>
          <p:cNvPr id="32772" name="Picture 4" descr="File:400Behandlung der Syphilis.jpg"/>
          <p:cNvPicPr>
            <a:picLocks noChangeAspect="1" noChangeArrowheads="1"/>
          </p:cNvPicPr>
          <p:nvPr/>
        </p:nvPicPr>
        <p:blipFill rotWithShape="1">
          <a:blip r:embed="rId5">
            <a:extLst>
              <a:ext uri="{28A0092B-C50C-407E-A947-70E740481C1C}">
                <a14:useLocalDpi xmlns:a14="http://schemas.microsoft.com/office/drawing/2010/main" val="0"/>
              </a:ext>
            </a:extLst>
          </a:blip>
          <a:srcRect b="1804"/>
          <a:stretch/>
        </p:blipFill>
        <p:spPr bwMode="auto">
          <a:xfrm>
            <a:off x="5004048" y="1450508"/>
            <a:ext cx="3243154" cy="454191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7"/>
          <p:cNvSpPr/>
          <p:nvPr/>
        </p:nvSpPr>
        <p:spPr>
          <a:xfrm>
            <a:off x="5271779" y="6021288"/>
            <a:ext cx="2707691"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400Behandlung der </a:t>
            </a:r>
            <a:r>
              <a:rPr lang="en-US" sz="1200" dirty="0" smtClean="0">
                <a:latin typeface="+mn-lt"/>
                <a:hlinkClick r:id="rId6"/>
              </a:rPr>
              <a:t>Syphilis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7" tooltip="User:Wuselig"/>
              </a:rPr>
              <a:t>Wuselig</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1119968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Σύφιλη </a:t>
            </a:r>
            <a:r>
              <a:rPr lang="el-GR" sz="3000" b="0" dirty="0" smtClean="0"/>
              <a:t>5/6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pic>
        <p:nvPicPr>
          <p:cNvPr id="29698" name="Picture 2" descr="File:2ndsyphi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064686"/>
            <a:ext cx="4824536" cy="3437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9700" name="Picture 4" descr="File:Secondary Syphilis on palms CDC 6809 lores.r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845" y="1268760"/>
            <a:ext cx="4752528" cy="317825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868144" y="4484752"/>
            <a:ext cx="303222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fr-FR" sz="1200" dirty="0">
                <a:latin typeface="+mn-lt"/>
                <a:hlinkClick r:id="rId4"/>
              </a:rPr>
              <a:t>Secondary Syphilis on palms CDC 6809 </a:t>
            </a:r>
            <a:r>
              <a:rPr lang="fr-FR" sz="1200" dirty="0" smtClean="0">
                <a:latin typeface="+mn-lt"/>
                <a:hlinkClick r:id="rId4"/>
              </a:rPr>
              <a:t>lores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Sedmic (page does not exist)"/>
              </a:rPr>
              <a:t>Sedmic</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9" name="Rectangle 7"/>
          <p:cNvSpPr/>
          <p:nvPr/>
        </p:nvSpPr>
        <p:spPr>
          <a:xfrm>
            <a:off x="323528" y="6525344"/>
            <a:ext cx="482453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6"/>
              </a:rPr>
              <a:t>2ndsyphil2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Madhero88"/>
              </a:rPr>
              <a:t>Madhero88</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8"/>
              </a:rPr>
              <a:t>CC BY 2.0</a:t>
            </a:r>
            <a:endParaRPr lang="en-US" sz="1200" dirty="0">
              <a:latin typeface="+mn-lt"/>
            </a:endParaRPr>
          </a:p>
        </p:txBody>
      </p:sp>
    </p:spTree>
    <p:extLst>
      <p:ext uri="{BB962C8B-B14F-4D97-AF65-F5344CB8AC3E}">
        <p14:creationId xmlns:p14="http://schemas.microsoft.com/office/powerpoint/2010/main" val="201873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Σύφιλη </a:t>
            </a:r>
            <a:r>
              <a:rPr lang="el-GR" sz="3000" b="0" dirty="0" smtClean="0"/>
              <a:t>6/6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pic>
        <p:nvPicPr>
          <p:cNvPr id="56322" name="Picture 2" descr="File:Infiltration of skin due to endemic syphil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792956"/>
            <a:ext cx="5715000" cy="37242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3055886" y="5703639"/>
            <a:ext cx="3032229"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Infiltration of skin due to endemic </a:t>
            </a:r>
            <a:r>
              <a:rPr lang="en-US" sz="1200" dirty="0" smtClean="0">
                <a:latin typeface="+mn-lt"/>
                <a:hlinkClick r:id="rId3"/>
              </a:rPr>
              <a:t>syphilis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Oaktree b"/>
              </a:rPr>
              <a:t>Oaktree </a:t>
            </a:r>
            <a:r>
              <a:rPr lang="en-US" sz="1200" dirty="0" smtClean="0">
                <a:latin typeface="+mn-lt"/>
                <a:hlinkClick r:id="rId4" tooltip="User:Oaktree b"/>
              </a:rPr>
              <a:t>b</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631162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Διάγνωση της </a:t>
            </a:r>
            <a:r>
              <a:rPr lang="el-GR" dirty="0" smtClean="0"/>
              <a:t>σύφιλης</a:t>
            </a:r>
            <a:endParaRPr lang="el-GR" dirty="0"/>
          </a:p>
        </p:txBody>
      </p:sp>
      <p:sp>
        <p:nvSpPr>
          <p:cNvPr id="35842" name="Rectangle 3"/>
          <p:cNvSpPr>
            <a:spLocks noGrp="1" noChangeArrowheads="1"/>
          </p:cNvSpPr>
          <p:nvPr>
            <p:ph idx="1"/>
          </p:nvPr>
        </p:nvSpPr>
        <p:spPr/>
        <p:txBody>
          <a:bodyPr/>
          <a:lstStyle/>
          <a:p>
            <a:pPr eaLnBrk="1" hangingPunct="1"/>
            <a:r>
              <a:rPr lang="el-GR" altLang="el-GR" dirty="0" smtClean="0"/>
              <a:t>Το τρεπόνημα δεν δύναται να καλλιεργηθεί.</a:t>
            </a:r>
          </a:p>
          <a:p>
            <a:pPr eaLnBrk="1" hangingPunct="1"/>
            <a:r>
              <a:rPr lang="el-GR" altLang="el-GR" dirty="0" smtClean="0"/>
              <a:t>Η πιο ευαίσθητη και ειδική μέθοδος είναι η αναγνώρισή του σε μικροσκόπηση με σκοτεινό πεδίο.</a:t>
            </a:r>
          </a:p>
          <a:p>
            <a:pPr eaLnBrk="1" hangingPunct="1"/>
            <a:r>
              <a:rPr lang="el-GR" altLang="el-GR" dirty="0" smtClean="0"/>
              <a:t>Οι οργανισμοί μπορεί να απομονωθούν σε ποικίλους αριθμούς από πρωτογενή έλκη και από δερματικές βλάβες δευτερογενούς σύφιλης. </a:t>
            </a:r>
          </a:p>
          <a:p>
            <a:pPr eaLnBrk="1" hangingPunct="1"/>
            <a:r>
              <a:rPr lang="el-GR" altLang="el-GR" dirty="0" smtClean="0"/>
              <a:t>Γενικά οι ασθενείς με πρωτογενή και δευτερογενή σύφιλη μεταδίδουν κατά πολύ την νόσο.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751748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Ορολογικές αντιδράσεις </a:t>
            </a:r>
            <a:r>
              <a:rPr lang="el-GR" sz="3000" b="0" dirty="0" smtClean="0"/>
              <a:t>1/3</a:t>
            </a:r>
            <a:r>
              <a:rPr lang="el-GR" dirty="0" smtClean="0"/>
              <a:t> </a:t>
            </a:r>
            <a:endParaRPr lang="el-GR" dirty="0"/>
          </a:p>
        </p:txBody>
      </p:sp>
      <p:sp>
        <p:nvSpPr>
          <p:cNvPr id="36866" name="Rectangle 3"/>
          <p:cNvSpPr>
            <a:spLocks noGrp="1" noChangeArrowheads="1"/>
          </p:cNvSpPr>
          <p:nvPr>
            <p:ph idx="1"/>
          </p:nvPr>
        </p:nvSpPr>
        <p:spPr>
          <a:xfrm>
            <a:off x="395536" y="1124744"/>
            <a:ext cx="8496944" cy="5733256"/>
          </a:xfrm>
        </p:spPr>
        <p:txBody>
          <a:bodyPr>
            <a:noAutofit/>
          </a:bodyPr>
          <a:lstStyle/>
          <a:p>
            <a:pPr marL="0" indent="0" eaLnBrk="1" hangingPunct="1">
              <a:lnSpc>
                <a:spcPct val="90000"/>
              </a:lnSpc>
              <a:buNone/>
            </a:pPr>
            <a:r>
              <a:rPr lang="el-GR" altLang="el-GR" b="1" dirty="0" smtClean="0"/>
              <a:t>Οι ορολογικές αντιδράσεις είναι είτε ειδικές είτε μη ειδικές για την διάγνωση της σύφιλης.</a:t>
            </a:r>
          </a:p>
          <a:p>
            <a:pPr marL="457200" indent="-457200" eaLnBrk="1" hangingPunct="1">
              <a:lnSpc>
                <a:spcPct val="90000"/>
              </a:lnSpc>
              <a:buFont typeface="+mj-lt"/>
              <a:buAutoNum type="arabicPeriod"/>
            </a:pPr>
            <a:r>
              <a:rPr lang="el-GR" altLang="el-GR" b="1" dirty="0" smtClean="0"/>
              <a:t>Η αντίδραση (</a:t>
            </a:r>
            <a:r>
              <a:rPr lang="en-US" altLang="el-GR" b="1" dirty="0" smtClean="0"/>
              <a:t>VDRL</a:t>
            </a:r>
            <a:r>
              <a:rPr lang="el-GR" altLang="el-GR" dirty="0" smtClean="0"/>
              <a:t> – </a:t>
            </a:r>
            <a:r>
              <a:rPr lang="en-US" altLang="el-GR" dirty="0" smtClean="0"/>
              <a:t>Venereal Disease Research Laboratory</a:t>
            </a:r>
            <a:r>
              <a:rPr lang="el-GR" altLang="el-GR" dirty="0" smtClean="0"/>
              <a:t>) είναι μη ειδική αλλά χρήσιμη αντίδραση που θετικοποιείται 3-4 εβδομάδες μετά την πρωτογενή λοίμωξη.  </a:t>
            </a:r>
          </a:p>
          <a:p>
            <a:pPr marL="444500" indent="0" eaLnBrk="1" hangingPunct="1">
              <a:lnSpc>
                <a:spcPct val="90000"/>
              </a:lnSpc>
              <a:buNone/>
            </a:pPr>
            <a:r>
              <a:rPr lang="el-GR" altLang="el-GR" dirty="0" smtClean="0"/>
              <a:t>Είναι ποσοτική αντίδραση και χρησιμεύει τόσο για να ελέγξει τόσο την αποτελεσματικότητα της θεραπείας όσο και την δραστικότητα της νόσου.  </a:t>
            </a:r>
          </a:p>
          <a:p>
            <a:pPr marL="444500" indent="0" eaLnBrk="1" hangingPunct="1">
              <a:lnSpc>
                <a:spcPct val="90000"/>
              </a:lnSpc>
              <a:buNone/>
            </a:pPr>
            <a:r>
              <a:rPr lang="el-GR" altLang="el-GR" dirty="0" smtClean="0"/>
              <a:t>Η αντίδραση μπορεί να αρνητικοποιηθεί και σε ασθενείς που δεν έκαναν θεραπεία (όπως το 50% των ασθενών που βρίσκονται στα τελευταία στάδια της σύφιλης.</a:t>
            </a:r>
          </a:p>
          <a:p>
            <a:pPr marL="444500" indent="0" eaLnBrk="1" hangingPunct="1">
              <a:lnSpc>
                <a:spcPct val="90000"/>
              </a:lnSpc>
              <a:buNone/>
            </a:pPr>
            <a:r>
              <a:rPr lang="el-GR" altLang="el-GR" dirty="0" smtClean="0"/>
              <a:t>Ψευδείς θετικές αντιδράσεις παρατηρούνται και σε άλλες καταστάσεις όπως στην λοιμώδη μονοπυρήνωση, στην ηπατίτιδα, σε λοιμώξεις από μυκοπλάσματα, σε μερικές πρωτοζωικές λοιμώξεις, στην κίρρωση, σε κακοήθειες, σε αυτοάνοσες καταστάσεις και σε χρόνιες λοιμώξεις.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658822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Ορολογικές αντιδράσεις </a:t>
            </a:r>
            <a:r>
              <a:rPr lang="el-GR" sz="3000" b="0" dirty="0" smtClean="0"/>
              <a:t>2/3</a:t>
            </a:r>
            <a:r>
              <a:rPr lang="el-GR" dirty="0" smtClean="0"/>
              <a:t> </a:t>
            </a:r>
            <a:endParaRPr lang="el-GR" dirty="0"/>
          </a:p>
        </p:txBody>
      </p:sp>
      <p:sp>
        <p:nvSpPr>
          <p:cNvPr id="37890" name="Rectangle 3"/>
          <p:cNvSpPr>
            <a:spLocks noGrp="1" noChangeArrowheads="1"/>
          </p:cNvSpPr>
          <p:nvPr>
            <p:ph idx="1"/>
          </p:nvPr>
        </p:nvSpPr>
        <p:spPr/>
        <p:txBody>
          <a:bodyPr>
            <a:normAutofit/>
          </a:bodyPr>
          <a:lstStyle/>
          <a:p>
            <a:pPr marL="457200" indent="-457200" eaLnBrk="1" hangingPunct="1">
              <a:buFont typeface="+mj-lt"/>
              <a:buAutoNum type="arabicPeriod" startAt="2"/>
            </a:pPr>
            <a:r>
              <a:rPr lang="el-GR" altLang="el-GR" b="1" dirty="0" smtClean="0"/>
              <a:t>Η αντίδραση συγκολλήσεως του τρεπονήματος (</a:t>
            </a:r>
            <a:r>
              <a:rPr lang="en-US" altLang="el-GR" b="1" dirty="0" smtClean="0"/>
              <a:t>TPHA</a:t>
            </a:r>
            <a:r>
              <a:rPr lang="el-GR" altLang="el-GR" dirty="0" smtClean="0"/>
              <a:t> – </a:t>
            </a:r>
            <a:r>
              <a:rPr lang="en-US" altLang="el-GR" dirty="0" smtClean="0"/>
              <a:t>Treponema Pallidum Haemaglutination Assay</a:t>
            </a:r>
            <a:r>
              <a:rPr lang="el-GR" altLang="el-GR" dirty="0" smtClean="0"/>
              <a:t>) και η αντίδραση </a:t>
            </a:r>
            <a:r>
              <a:rPr lang="el-GR" altLang="el-GR" b="1" dirty="0" smtClean="0"/>
              <a:t>απορρόφησης φθοριζόντων αντισωμάτων (</a:t>
            </a:r>
            <a:r>
              <a:rPr lang="en-US" altLang="el-GR" b="1" dirty="0" smtClean="0"/>
              <a:t>FTA</a:t>
            </a:r>
            <a:r>
              <a:rPr lang="el-GR" altLang="el-GR" dirty="0" smtClean="0"/>
              <a:t> – </a:t>
            </a:r>
            <a:r>
              <a:rPr lang="en-US" altLang="el-GR" dirty="0" smtClean="0"/>
              <a:t>Fluorescent treponema antibodies absorbed test</a:t>
            </a:r>
            <a:r>
              <a:rPr lang="el-GR" altLang="el-GR" dirty="0" smtClean="0"/>
              <a:t> – [</a:t>
            </a:r>
            <a:r>
              <a:rPr lang="en-US" altLang="el-GR" dirty="0" smtClean="0"/>
              <a:t>FTA</a:t>
            </a:r>
            <a:r>
              <a:rPr lang="el-GR" altLang="el-GR" dirty="0" smtClean="0"/>
              <a:t>-</a:t>
            </a:r>
            <a:r>
              <a:rPr lang="en-US" altLang="el-GR" dirty="0" smtClean="0"/>
              <a:t>abs</a:t>
            </a:r>
            <a:r>
              <a:rPr lang="el-GR" altLang="el-GR" dirty="0" smtClean="0"/>
              <a:t>]) είναι και οι δύο πολύ εξειδικευμένες αντιδράσεις όσον αφορά το τρεπόνημα, αλλά δεν διαφοροδιαγιγνώσκουν μεταξύ των άλλων τρεπονηματικών λοιμώξεων όπως η </a:t>
            </a:r>
            <a:r>
              <a:rPr lang="en-US" altLang="el-GR" dirty="0" smtClean="0"/>
              <a:t>Yaws</a:t>
            </a:r>
            <a:r>
              <a:rPr lang="el-GR" altLang="el-GR" dirty="0" smtClean="0"/>
              <a:t>. </a:t>
            </a:r>
          </a:p>
          <a:p>
            <a:pPr marL="444500" indent="0" eaLnBrk="1" hangingPunct="1">
              <a:buNone/>
            </a:pPr>
            <a:r>
              <a:rPr lang="el-GR" altLang="el-GR" dirty="0" smtClean="0"/>
              <a:t>Ειδικά η αντίδραση </a:t>
            </a:r>
            <a:r>
              <a:rPr lang="en-US" altLang="el-GR" dirty="0" smtClean="0"/>
              <a:t>FTA</a:t>
            </a:r>
            <a:r>
              <a:rPr lang="el-GR" altLang="el-GR" dirty="0" smtClean="0"/>
              <a:t>-</a:t>
            </a:r>
            <a:r>
              <a:rPr lang="en-US" altLang="el-GR" dirty="0" smtClean="0"/>
              <a:t>abs</a:t>
            </a:r>
            <a:r>
              <a:rPr lang="el-GR" altLang="el-GR" dirty="0" smtClean="0"/>
              <a:t>, είναι θετική σε περισσότερους από 90% των ασθενών με πρωτογενή σύφιλη και σε όλους τους ασθενείς με λανθάνουσα ή τελευταίου σταδίου νόσο.  Παραμένει θετική εφ’ όρου ζωής και μετά την θεραπεία.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69205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Ορολογικές αντιδράσεις </a:t>
            </a:r>
            <a:r>
              <a:rPr lang="el-GR" sz="3000" b="0" dirty="0" smtClean="0"/>
              <a:t>3/3</a:t>
            </a:r>
            <a:r>
              <a:rPr lang="el-GR" dirty="0" smtClean="0"/>
              <a:t> </a:t>
            </a:r>
            <a:endParaRPr lang="el-GR" dirty="0"/>
          </a:p>
        </p:txBody>
      </p:sp>
      <p:sp>
        <p:nvSpPr>
          <p:cNvPr id="38914" name="Rectangle 3"/>
          <p:cNvSpPr>
            <a:spLocks noGrp="1" noChangeArrowheads="1"/>
          </p:cNvSpPr>
          <p:nvPr>
            <p:ph idx="1"/>
          </p:nvPr>
        </p:nvSpPr>
        <p:spPr/>
        <p:txBody>
          <a:bodyPr/>
          <a:lstStyle/>
          <a:p>
            <a:pPr eaLnBrk="1" hangingPunct="1"/>
            <a:r>
              <a:rPr lang="el-GR" altLang="el-GR" b="1" dirty="0" smtClean="0"/>
              <a:t>Βέβαια, όλες οι ορολογικές αντιδράσεις μπορεί να είναι αρνητικές στην πρωτογενή σύφιλη</a:t>
            </a:r>
            <a:r>
              <a:rPr lang="el-GR" altLang="el-GR" dirty="0" smtClean="0"/>
              <a:t>.  </a:t>
            </a:r>
          </a:p>
          <a:p>
            <a:pPr eaLnBrk="1" hangingPunct="1"/>
            <a:r>
              <a:rPr lang="el-GR" altLang="el-GR" dirty="0" smtClean="0"/>
              <a:t>Τότε η διάγνωση θα στηριχθεί σε μικροσκόπηση σκοτεινού πεδίου και η θεραπεία πρέπει να αρχίσει ακόμα και όταν όλες οι αντιδράσεις είναι αρνητικές.  </a:t>
            </a:r>
          </a:p>
          <a:p>
            <a:pPr eaLnBrk="1" hangingPunct="1"/>
            <a:r>
              <a:rPr lang="el-GR" altLang="el-GR" dirty="0" smtClean="0"/>
              <a:t>Σε μερικές περιπτώσεις ασθενών μπορεί να χρειασθεί εξέταση ΕΝΥ για τον αποκλεισμό της νευροσύφιλης καθώς και ακτινογραφία θώρακος για τον αποκλεισμό της καρδιολογικής νόσου.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980885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Θεραπεία της </a:t>
            </a:r>
            <a:r>
              <a:rPr lang="el-GR" dirty="0" smtClean="0"/>
              <a:t>σύφιλης </a:t>
            </a:r>
            <a:r>
              <a:rPr lang="el-GR" sz="3000" b="0" dirty="0" smtClean="0"/>
              <a:t>1/3</a:t>
            </a:r>
            <a:endParaRPr lang="el-GR" sz="3000" b="0" dirty="0"/>
          </a:p>
        </p:txBody>
      </p:sp>
      <p:sp>
        <p:nvSpPr>
          <p:cNvPr id="39938" name="Rectangle 3"/>
          <p:cNvSpPr>
            <a:spLocks noGrp="1" noChangeArrowheads="1"/>
          </p:cNvSpPr>
          <p:nvPr>
            <p:ph idx="1"/>
          </p:nvPr>
        </p:nvSpPr>
        <p:spPr/>
        <p:txBody>
          <a:bodyPr>
            <a:normAutofit/>
          </a:bodyPr>
          <a:lstStyle/>
          <a:p>
            <a:pPr eaLnBrk="1" hangingPunct="1"/>
            <a:r>
              <a:rPr lang="el-GR" altLang="el-GR" dirty="0" smtClean="0"/>
              <a:t>Στα </a:t>
            </a:r>
            <a:r>
              <a:rPr lang="el-GR" altLang="el-GR" b="1" dirty="0" smtClean="0"/>
              <a:t>πρώιμα στάδια, </a:t>
            </a:r>
            <a:r>
              <a:rPr lang="el-GR" altLang="el-GR" dirty="0" smtClean="0"/>
              <a:t>τόσο η πρωτογενής όσο και η δευτερογενής σύφιλη πρέπει να θεραπεύεται με </a:t>
            </a:r>
            <a:r>
              <a:rPr lang="el-GR" altLang="el-GR" b="1" dirty="0" smtClean="0"/>
              <a:t>μακράς δράσης προκαινική πενικιλίνη 3</a:t>
            </a:r>
            <a:r>
              <a:rPr lang="en-US" altLang="el-GR" b="1" dirty="0" smtClean="0"/>
              <a:t>ml</a:t>
            </a:r>
            <a:r>
              <a:rPr lang="el-GR" altLang="el-GR" b="1" dirty="0" smtClean="0"/>
              <a:t> ημερησίως ενδομυικά </a:t>
            </a:r>
            <a:r>
              <a:rPr lang="el-GR" altLang="el-GR" dirty="0" smtClean="0"/>
              <a:t>για 10 ημέρες.</a:t>
            </a:r>
          </a:p>
          <a:p>
            <a:pPr eaLnBrk="1" hangingPunct="1"/>
            <a:r>
              <a:rPr lang="el-GR" altLang="el-GR" dirty="0" smtClean="0"/>
              <a:t>Αν δεν είναι σίγουρο πως ο ασθενής θα ακολουθήσει το σχήμα της θεραπείας, μια μοναδική ένεση βενζανθικής πενικιλίνης 2,4 γρ θα δώσει στον ασθενή τα απαραίτητα επίπεδα για δύο εβδομάδες, παρότι δεν είναι σίγουρο ότι θα περάσει τον αιματεγκεφαλικό φραγμό.  </a:t>
            </a:r>
          </a:p>
          <a:p>
            <a:pPr eaLnBrk="1" hangingPunct="1"/>
            <a:r>
              <a:rPr lang="el-GR" altLang="el-GR" dirty="0" smtClean="0"/>
              <a:t>Για </a:t>
            </a:r>
            <a:r>
              <a:rPr lang="el-GR" altLang="el-GR" b="1" dirty="0" smtClean="0"/>
              <a:t>τα τελευταία στάδια </a:t>
            </a:r>
            <a:r>
              <a:rPr lang="el-GR" altLang="el-GR" dirty="0" smtClean="0"/>
              <a:t>της σύφιλης, ιδίως όταν υπάρχουν καρδιοαγγειακές και νευρολογικές επιπλοκές, η θεραπεία πρέπει να διαρκεί </a:t>
            </a:r>
            <a:r>
              <a:rPr lang="el-GR" altLang="el-GR" b="1" dirty="0" smtClean="0"/>
              <a:t>4 εβδομάδες.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286422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Λοιμώξεις </a:t>
            </a:r>
            <a:r>
              <a:rPr lang="el-GR" sz="3000" b="0" dirty="0" smtClean="0"/>
              <a:t>1/2</a:t>
            </a:r>
            <a:endParaRPr lang="el-GR" sz="3000" b="0" dirty="0"/>
          </a:p>
        </p:txBody>
      </p:sp>
      <p:sp>
        <p:nvSpPr>
          <p:cNvPr id="4098" name="Rectangle 3"/>
          <p:cNvSpPr>
            <a:spLocks noGrp="1" noChangeArrowheads="1"/>
          </p:cNvSpPr>
          <p:nvPr>
            <p:ph idx="1"/>
          </p:nvPr>
        </p:nvSpPr>
        <p:spPr/>
        <p:txBody>
          <a:bodyPr>
            <a:noAutofit/>
          </a:bodyPr>
          <a:lstStyle/>
          <a:p>
            <a:pPr marL="0" indent="0" eaLnBrk="1" hangingPunct="1">
              <a:lnSpc>
                <a:spcPct val="120000"/>
              </a:lnSpc>
              <a:buNone/>
            </a:pPr>
            <a:r>
              <a:rPr lang="el-GR" altLang="el-GR" b="1" dirty="0" smtClean="0"/>
              <a:t>Οι πιο γνωστές ανά τον κόσμο λοιμώξεις είναι:</a:t>
            </a:r>
            <a:endParaRPr lang="el-GR" altLang="el-GR" dirty="0" smtClean="0"/>
          </a:p>
          <a:p>
            <a:pPr marL="514350" indent="-514350" eaLnBrk="1" hangingPunct="1">
              <a:lnSpc>
                <a:spcPct val="120000"/>
              </a:lnSpc>
              <a:buFont typeface="+mj-lt"/>
              <a:buAutoNum type="arabicPeriod"/>
            </a:pPr>
            <a:r>
              <a:rPr lang="el-GR" altLang="el-GR" dirty="0" smtClean="0"/>
              <a:t>Σύφιλη - </a:t>
            </a:r>
            <a:r>
              <a:rPr lang="en-US" altLang="el-GR" dirty="0" smtClean="0"/>
              <a:t>Treponema pallidum</a:t>
            </a:r>
            <a:r>
              <a:rPr lang="el-GR" altLang="el-GR" dirty="0" smtClean="0"/>
              <a:t>.</a:t>
            </a:r>
          </a:p>
          <a:p>
            <a:pPr marL="514350" indent="-514350" eaLnBrk="1" hangingPunct="1">
              <a:lnSpc>
                <a:spcPct val="120000"/>
              </a:lnSpc>
              <a:buFont typeface="+mj-lt"/>
              <a:buAutoNum type="arabicPeriod"/>
            </a:pPr>
            <a:r>
              <a:rPr lang="en-US" altLang="el-GR" dirty="0" smtClean="0"/>
              <a:t>Yaws Treponema pertenue</a:t>
            </a:r>
            <a:r>
              <a:rPr lang="el-GR" altLang="el-GR" dirty="0" smtClean="0"/>
              <a:t>.</a:t>
            </a:r>
          </a:p>
          <a:p>
            <a:pPr marL="514350" indent="-514350" eaLnBrk="1" hangingPunct="1">
              <a:lnSpc>
                <a:spcPct val="120000"/>
              </a:lnSpc>
              <a:buFont typeface="+mj-lt"/>
              <a:buAutoNum type="arabicPeriod"/>
            </a:pPr>
            <a:r>
              <a:rPr lang="en-US" altLang="el-GR" dirty="0" smtClean="0"/>
              <a:t>Bejel</a:t>
            </a:r>
            <a:r>
              <a:rPr lang="el-GR" altLang="el-GR" dirty="0" smtClean="0"/>
              <a:t> (ενδημική μη αφροδίσια σύφιλη) – </a:t>
            </a:r>
            <a:r>
              <a:rPr lang="en-US" altLang="el-GR" dirty="0" smtClean="0"/>
              <a:t>Trepobema pallidum variant</a:t>
            </a:r>
            <a:r>
              <a:rPr lang="el-GR" altLang="el-GR" dirty="0" smtClean="0"/>
              <a:t>.</a:t>
            </a:r>
          </a:p>
          <a:p>
            <a:pPr marL="514350" indent="-514350" eaLnBrk="1" hangingPunct="1">
              <a:lnSpc>
                <a:spcPct val="120000"/>
              </a:lnSpc>
              <a:buFont typeface="+mj-lt"/>
              <a:buAutoNum type="arabicPeriod"/>
            </a:pPr>
            <a:r>
              <a:rPr lang="en-US" altLang="el-GR" dirty="0" smtClean="0"/>
              <a:t>Pinta</a:t>
            </a:r>
            <a:r>
              <a:rPr lang="el-GR" altLang="el-GR" dirty="0" smtClean="0"/>
              <a:t> - </a:t>
            </a:r>
            <a:r>
              <a:rPr lang="en-US" altLang="el-GR" dirty="0" smtClean="0"/>
              <a:t>Treponema carateum</a:t>
            </a:r>
            <a:r>
              <a:rPr lang="el-GR" altLang="el-GR" dirty="0" smtClean="0"/>
              <a:t>.</a:t>
            </a:r>
          </a:p>
          <a:p>
            <a:pPr marL="514350" indent="-514350" eaLnBrk="1" hangingPunct="1">
              <a:lnSpc>
                <a:spcPct val="120000"/>
              </a:lnSpc>
              <a:buFont typeface="+mj-lt"/>
              <a:buAutoNum type="arabicPeriod"/>
            </a:pPr>
            <a:r>
              <a:rPr lang="el-GR" altLang="el-GR" dirty="0" smtClean="0"/>
              <a:t>Λεπτοσπείρωση – </a:t>
            </a:r>
            <a:r>
              <a:rPr lang="en-US" altLang="el-GR" dirty="0" smtClean="0"/>
              <a:t>Leptospira interrogans</a:t>
            </a:r>
            <a:r>
              <a:rPr lang="el-GR" altLang="el-GR" dirty="0" smtClean="0"/>
              <a:t>, </a:t>
            </a:r>
            <a:r>
              <a:rPr lang="en-US" altLang="el-GR" dirty="0" smtClean="0"/>
              <a:t>icterohaemorrhagie</a:t>
            </a:r>
            <a:r>
              <a:rPr lang="el-GR" altLang="el-GR" dirty="0" smtClean="0"/>
              <a:t>, </a:t>
            </a:r>
            <a:r>
              <a:rPr lang="en-US" altLang="el-GR" dirty="0" smtClean="0"/>
              <a:t>canicola</a:t>
            </a:r>
            <a:r>
              <a:rPr lang="el-GR" altLang="el-GR" dirty="0" smtClean="0"/>
              <a:t>, </a:t>
            </a:r>
            <a:r>
              <a:rPr lang="en-US" altLang="el-GR" dirty="0" smtClean="0"/>
              <a:t>hardjic</a:t>
            </a:r>
            <a:r>
              <a:rPr lang="el-GR" altLang="el-GR" dirty="0" smtClean="0"/>
              <a:t>, </a:t>
            </a:r>
            <a:r>
              <a:rPr lang="en-US" altLang="el-GR" dirty="0" smtClean="0"/>
              <a:t>Pomona</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225961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σύφιλης </a:t>
            </a:r>
            <a:r>
              <a:rPr lang="el-GR" sz="3000" b="0" dirty="0" smtClean="0"/>
              <a:t>2/3</a:t>
            </a:r>
            <a:endParaRPr lang="el-GR" dirty="0"/>
          </a:p>
        </p:txBody>
      </p:sp>
      <p:sp>
        <p:nvSpPr>
          <p:cNvPr id="40962" name="Rectangle 3"/>
          <p:cNvSpPr>
            <a:spLocks noGrp="1" noChangeArrowheads="1"/>
          </p:cNvSpPr>
          <p:nvPr>
            <p:ph idx="1"/>
          </p:nvPr>
        </p:nvSpPr>
        <p:spPr/>
        <p:txBody>
          <a:bodyPr>
            <a:normAutofit/>
          </a:bodyPr>
          <a:lstStyle/>
          <a:p>
            <a:pPr eaLnBrk="1" hangingPunct="1"/>
            <a:r>
              <a:rPr lang="el-GR" altLang="el-GR" dirty="0" smtClean="0"/>
              <a:t>Για ασθενείς ευαίσθητους στην πενικιλίνη, μπορεί να χρησιμοποιηθεί η τετρακυκλίνη ή η ερυθρομυκίνη.  Η τετρακυκλίνη αντενδείκνυται στην εγκυμοσύνη.</a:t>
            </a:r>
          </a:p>
          <a:p>
            <a:pPr eaLnBrk="1" hangingPunct="1"/>
            <a:r>
              <a:rPr lang="el-GR" altLang="el-GR" b="1" dirty="0" smtClean="0"/>
              <a:t>Η αντίδραση </a:t>
            </a:r>
            <a:r>
              <a:rPr lang="en-US" altLang="el-GR" b="1" dirty="0" smtClean="0"/>
              <a:t>Jarisch</a:t>
            </a:r>
            <a:r>
              <a:rPr lang="el-GR" altLang="el-GR" b="1" dirty="0" smtClean="0"/>
              <a:t>-</a:t>
            </a:r>
            <a:r>
              <a:rPr lang="en-US" altLang="el-GR" b="1" dirty="0" smtClean="0"/>
              <a:t>Herxheimer </a:t>
            </a:r>
            <a:r>
              <a:rPr lang="el-GR" altLang="el-GR" dirty="0" smtClean="0"/>
              <a:t>η οποία οφείλεται στην έκλυση του </a:t>
            </a:r>
            <a:r>
              <a:rPr lang="en-US" altLang="el-GR" dirty="0" smtClean="0"/>
              <a:t>TNF</a:t>
            </a:r>
            <a:r>
              <a:rPr lang="el-GR" altLang="el-GR" dirty="0" smtClean="0"/>
              <a:t>-</a:t>
            </a:r>
            <a:r>
              <a:rPr lang="en-US" altLang="el-GR" dirty="0" smtClean="0"/>
              <a:t>a</a:t>
            </a:r>
            <a:r>
              <a:rPr lang="el-GR" altLang="el-GR" dirty="0" smtClean="0"/>
              <a:t> (</a:t>
            </a:r>
            <a:r>
              <a:rPr lang="en-US" altLang="el-GR" dirty="0" smtClean="0"/>
              <a:t>tumour necrosis factor</a:t>
            </a:r>
            <a:r>
              <a:rPr lang="el-GR" altLang="el-GR" dirty="0" smtClean="0"/>
              <a:t>-</a:t>
            </a:r>
            <a:r>
              <a:rPr lang="en-US" altLang="el-GR" dirty="0" smtClean="0"/>
              <a:t>a</a:t>
            </a:r>
            <a:r>
              <a:rPr lang="el-GR" altLang="el-GR" dirty="0" smtClean="0"/>
              <a:t>) όταν ένας μεγάλος αριθμός μικροοργανισμών σκοτώνεται από τα αντιβιοτικά, είναι εμφανής στο 50% των ασθενών με πρωτογενή σύφιλη και στο 90% των ασθενών με δευτερογενή σύφιλη.</a:t>
            </a:r>
          </a:p>
          <a:p>
            <a:pPr eaLnBrk="1" hangingPunct="1"/>
            <a:r>
              <a:rPr lang="el-GR" altLang="el-GR" dirty="0" smtClean="0"/>
              <a:t>Η αντίδραση αυτή επισυμβαίνει 8 ώρες περίπου μετά την πρώτη ένεση και συχνά χαρακτηρίζεται από ήπιο πυρετό, κακουχία και κεφαλαλγία που διαρκεί αρκετές ώρες.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553511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της σύφιλης </a:t>
            </a:r>
            <a:r>
              <a:rPr lang="el-GR" sz="3000" b="0" dirty="0" smtClean="0"/>
              <a:t>3/3</a:t>
            </a:r>
            <a:endParaRPr lang="el-GR" dirty="0"/>
          </a:p>
        </p:txBody>
      </p:sp>
      <p:sp>
        <p:nvSpPr>
          <p:cNvPr id="41986" name="Rectangle 3"/>
          <p:cNvSpPr>
            <a:spLocks noGrp="1" noChangeArrowheads="1"/>
          </p:cNvSpPr>
          <p:nvPr>
            <p:ph idx="1"/>
          </p:nvPr>
        </p:nvSpPr>
        <p:spPr/>
        <p:txBody>
          <a:bodyPr/>
          <a:lstStyle/>
          <a:p>
            <a:pPr eaLnBrk="1" hangingPunct="1"/>
            <a:r>
              <a:rPr lang="el-GR" altLang="el-GR" dirty="0" smtClean="0"/>
              <a:t>Στην καρδιογενή και στην νευρολογική σύφιλη, η αντίδραση είναι σπάνια, μπορεί ωστόσο να είναι σοβαρή και να εντείνει τις κλινικές εκδηλώσεις.  </a:t>
            </a:r>
            <a:endParaRPr lang="el-GR" altLang="el-GR" u="sng" dirty="0" smtClean="0"/>
          </a:p>
          <a:p>
            <a:pPr eaLnBrk="1" hangingPunct="1"/>
            <a:r>
              <a:rPr lang="el-GR" altLang="el-GR" dirty="0" smtClean="0"/>
              <a:t>Αν πριν από την θεραπεία δοθεί για 24 ώρες πρεδνιζολόνη, η έκφραση της αντίδρασης βελτιώνεται.</a:t>
            </a:r>
          </a:p>
          <a:p>
            <a:pPr eaLnBrk="1" hangingPunct="1"/>
            <a:r>
              <a:rPr lang="el-GR" altLang="el-GR" dirty="0" smtClean="0"/>
              <a:t>Δεν πρέπει να αποφεύγεται η πενικιλίνη επειδή αναμένεται η αντίδραση </a:t>
            </a:r>
            <a:r>
              <a:rPr lang="en-US" altLang="el-GR" dirty="0" smtClean="0"/>
              <a:t>Jarisch</a:t>
            </a:r>
            <a:r>
              <a:rPr lang="el-GR" altLang="el-GR" dirty="0" smtClean="0"/>
              <a:t>-</a:t>
            </a:r>
            <a:r>
              <a:rPr lang="en-US" altLang="el-GR" dirty="0" smtClean="0"/>
              <a:t>Herxheimer</a:t>
            </a:r>
            <a:r>
              <a:rPr lang="el-GR" altLang="el-GR" dirty="0" smtClean="0"/>
              <a:t>.</a:t>
            </a:r>
          </a:p>
          <a:p>
            <a:pPr eaLnBrk="1" hangingPunct="1"/>
            <a:r>
              <a:rPr lang="el-GR" altLang="el-GR" dirty="0" smtClean="0"/>
              <a:t>Επειδή δε η ένταση της αντίδρασης δεν εξαρτάται από την δόση, δεν πρέπει να μειώνουμε την δόση της πενικιλίνης.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26099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Πρόγνωση της </a:t>
            </a:r>
            <a:r>
              <a:rPr lang="el-GR" dirty="0" smtClean="0"/>
              <a:t>σύφιλης </a:t>
            </a:r>
            <a:r>
              <a:rPr lang="el-GR" sz="3000" b="0" dirty="0" smtClean="0"/>
              <a:t>1/2</a:t>
            </a:r>
            <a:endParaRPr lang="el-GR" sz="3000" b="0" dirty="0"/>
          </a:p>
        </p:txBody>
      </p:sp>
      <p:sp>
        <p:nvSpPr>
          <p:cNvPr id="43010" name="Rectangle 3"/>
          <p:cNvSpPr>
            <a:spLocks noGrp="1" noChangeArrowheads="1"/>
          </p:cNvSpPr>
          <p:nvPr>
            <p:ph idx="1"/>
          </p:nvPr>
        </p:nvSpPr>
        <p:spPr/>
        <p:txBody>
          <a:bodyPr>
            <a:noAutofit/>
          </a:bodyPr>
          <a:lstStyle/>
          <a:p>
            <a:pPr eaLnBrk="1" hangingPunct="1">
              <a:lnSpc>
                <a:spcPct val="110000"/>
              </a:lnSpc>
            </a:pPr>
            <a:r>
              <a:rPr lang="el-GR" altLang="el-GR" dirty="0" smtClean="0"/>
              <a:t>Η πρόγνωση της νόσου αυτής εξαρτάται από το στάδιο στο οποίο αρχίζει η θεραπεία.</a:t>
            </a:r>
          </a:p>
          <a:p>
            <a:pPr eaLnBrk="1" hangingPunct="1">
              <a:lnSpc>
                <a:spcPct val="110000"/>
              </a:lnSpc>
            </a:pPr>
            <a:r>
              <a:rPr lang="el-GR" altLang="el-GR" dirty="0" smtClean="0"/>
              <a:t>Τόσο η πρώιμη όσο και η όψιμη σύφιλη έχουν άριστη πρόγνωση, αλλά, εφ’ όσον έχει γίνει εκτεταμένη βλάβη των ιστών στα οψιμότερα στάδια, αυτή δεν θα επανέλθει, μπορεί όμως να αναχαιτισθεί.</a:t>
            </a:r>
          </a:p>
          <a:p>
            <a:pPr eaLnBrk="1" hangingPunct="1">
              <a:lnSpc>
                <a:spcPct val="110000"/>
              </a:lnSpc>
            </a:pPr>
            <a:r>
              <a:rPr lang="el-GR" altLang="el-GR" dirty="0" smtClean="0"/>
              <a:t>Όλοι οι ασθενείς που βρίσκονται υπό θεραπεία για σύφιλη πρέπει να παρακολουθούνται ανά τρίμηνο για τα πρώτα δύο χρόνια μετά την θεραπεία.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93793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Πρόγνωση της </a:t>
            </a:r>
            <a:r>
              <a:rPr lang="el-GR" dirty="0" smtClean="0"/>
              <a:t>σύφιλης </a:t>
            </a:r>
            <a:r>
              <a:rPr lang="el-GR" sz="3000" b="0" dirty="0" smtClean="0"/>
              <a:t>2/2</a:t>
            </a:r>
            <a:endParaRPr lang="el-GR" sz="3000" b="0" dirty="0"/>
          </a:p>
        </p:txBody>
      </p:sp>
      <p:sp>
        <p:nvSpPr>
          <p:cNvPr id="43010" name="Rectangle 3"/>
          <p:cNvSpPr>
            <a:spLocks noGrp="1" noChangeArrowheads="1"/>
          </p:cNvSpPr>
          <p:nvPr>
            <p:ph idx="1"/>
          </p:nvPr>
        </p:nvSpPr>
        <p:spPr/>
        <p:txBody>
          <a:bodyPr>
            <a:noAutofit/>
          </a:bodyPr>
          <a:lstStyle/>
          <a:p>
            <a:pPr eaLnBrk="1" hangingPunct="1">
              <a:lnSpc>
                <a:spcPct val="110000"/>
              </a:lnSpc>
            </a:pPr>
            <a:r>
              <a:rPr lang="el-GR" altLang="el-GR" dirty="0" smtClean="0"/>
              <a:t>Πρέπει δε παρακολουθούνται και οι ορρολογικοί δείκτες και μια πτώση του τίτλου της </a:t>
            </a:r>
            <a:r>
              <a:rPr lang="en-US" altLang="el-GR" dirty="0" smtClean="0"/>
              <a:t>VDRL </a:t>
            </a:r>
            <a:r>
              <a:rPr lang="el-GR" altLang="el-GR" dirty="0" smtClean="0"/>
              <a:t>τουλάχιστον 4 φορές ισοδυναμεί με καλή θεραπεία.</a:t>
            </a:r>
          </a:p>
          <a:p>
            <a:pPr eaLnBrk="1" hangingPunct="1">
              <a:lnSpc>
                <a:spcPct val="110000"/>
              </a:lnSpc>
            </a:pPr>
            <a:r>
              <a:rPr lang="el-GR" altLang="el-GR" dirty="0" smtClean="0"/>
              <a:t>Όλοι οι σεξουαλικοί σύντροφοι των ασθενών πρέπει να ελέγχονται.</a:t>
            </a:r>
          </a:p>
          <a:p>
            <a:pPr eaLnBrk="1" hangingPunct="1">
              <a:lnSpc>
                <a:spcPct val="110000"/>
              </a:lnSpc>
            </a:pPr>
            <a:r>
              <a:rPr lang="el-GR" altLang="el-GR" dirty="0" smtClean="0"/>
              <a:t>Τα μωρά των μητέρων που έχουν θεραπευθεί για σύφιλη στην διάρκεια της εγκυμοσύνης μπορεί να λάβουν αγωγή και μετά την γέννηση.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597358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Ιστορία </a:t>
            </a:r>
            <a:r>
              <a:rPr lang="el-GR" dirty="0"/>
              <a:t>της σύφιλης </a:t>
            </a:r>
            <a:r>
              <a:rPr lang="el-GR" dirty="0" smtClean="0"/>
              <a:t>στην Ευρώπη</a:t>
            </a:r>
            <a:endParaRPr lang="el-GR" dirty="0"/>
          </a:p>
        </p:txBody>
      </p:sp>
      <p:sp>
        <p:nvSpPr>
          <p:cNvPr id="44034" name="Rectangle 3"/>
          <p:cNvSpPr>
            <a:spLocks noGrp="1" noChangeArrowheads="1"/>
          </p:cNvSpPr>
          <p:nvPr>
            <p:ph idx="1"/>
          </p:nvPr>
        </p:nvSpPr>
        <p:spPr/>
        <p:txBody>
          <a:bodyPr/>
          <a:lstStyle/>
          <a:p>
            <a:pPr eaLnBrk="1" hangingPunct="1"/>
            <a:r>
              <a:rPr lang="el-GR" altLang="el-GR" dirty="0" smtClean="0"/>
              <a:t>Να αναφερθούμε στην υπόθεση ιστορικών που ισχυρίζονται ότι η σύφιλη έφτασε στην Ευρώπη από το πλήρωμα του Χριστόφορου Κολόμβου όταν γύρισε από την Αμερική.</a:t>
            </a:r>
          </a:p>
          <a:p>
            <a:pPr eaLnBrk="1" hangingPunct="1"/>
            <a:r>
              <a:rPr lang="el-GR" altLang="el-GR" dirty="0" smtClean="0"/>
              <a:t>Πως ήταν τότε η κλινική εικόνα, μορφές, αδυναμία της αρχικής θεραπείας, υδράργυρος, και οι συχνές καταλήξεις σε νωτιάδα φθίση και </a:t>
            </a:r>
            <a:r>
              <a:rPr lang="en-US" altLang="el-GR" dirty="0" smtClean="0"/>
              <a:t>GPI</a:t>
            </a:r>
            <a:r>
              <a:rPr lang="el-GR" altLang="el-GR" dirty="0" smtClean="0"/>
              <a:t>.  </a:t>
            </a:r>
          </a:p>
          <a:p>
            <a:pPr eaLnBrk="1" hangingPunct="1"/>
            <a:r>
              <a:rPr lang="el-GR" altLang="el-GR" dirty="0" smtClean="0"/>
              <a:t>Η επανάσταση στην θεραπεία της σύφιλης με την πενικιλίνη.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3670224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Yaws</a:t>
            </a:r>
            <a:r>
              <a:rPr lang="el-GR" dirty="0" smtClean="0"/>
              <a:t> </a:t>
            </a:r>
            <a:r>
              <a:rPr lang="el-GR" sz="3000" b="0" dirty="0" smtClean="0"/>
              <a:t>1/3</a:t>
            </a:r>
            <a:endParaRPr lang="en-US" sz="3000" b="0" dirty="0"/>
          </a:p>
        </p:txBody>
      </p:sp>
      <p:sp>
        <p:nvSpPr>
          <p:cNvPr id="45058" name="Rectangle 3"/>
          <p:cNvSpPr>
            <a:spLocks noGrp="1" noChangeArrowheads="1"/>
          </p:cNvSpPr>
          <p:nvPr>
            <p:ph idx="1"/>
          </p:nvPr>
        </p:nvSpPr>
        <p:spPr/>
        <p:txBody>
          <a:bodyPr/>
          <a:lstStyle/>
          <a:p>
            <a:pPr marL="0" indent="0" eaLnBrk="1" hangingPunct="1">
              <a:buNone/>
            </a:pPr>
            <a:r>
              <a:rPr lang="el-GR" altLang="el-GR" b="1" dirty="0" smtClean="0"/>
              <a:t>Άλλες λοιμώξεις από τρεπονήματα, λιγότερο γνωστές, ωστόσο πολύ διαδεδομένες στον κόσμ</a:t>
            </a:r>
            <a:r>
              <a:rPr lang="el-GR" altLang="el-GR" b="1" dirty="0"/>
              <a:t>ο</a:t>
            </a:r>
            <a:r>
              <a:rPr lang="el-GR" altLang="el-GR" b="1" dirty="0" smtClean="0"/>
              <a:t>:</a:t>
            </a:r>
            <a:endParaRPr lang="en-US" altLang="el-GR" b="1" dirty="0" smtClean="0"/>
          </a:p>
          <a:p>
            <a:pPr eaLnBrk="1" hangingPunct="1"/>
            <a:r>
              <a:rPr lang="en-US" altLang="el-GR" b="1" dirty="0" smtClean="0"/>
              <a:t>YAWS</a:t>
            </a:r>
            <a:endParaRPr lang="el-GR" altLang="el-GR" b="1" dirty="0" smtClean="0"/>
          </a:p>
          <a:p>
            <a:pPr marL="355600" indent="0" eaLnBrk="1" hangingPunct="1">
              <a:buNone/>
            </a:pPr>
            <a:r>
              <a:rPr lang="el-GR" altLang="el-GR" dirty="0" smtClean="0"/>
              <a:t>Εκτός από την σύφιλη, </a:t>
            </a:r>
            <a:r>
              <a:rPr lang="el-GR" altLang="el-GR" b="1" dirty="0" smtClean="0"/>
              <a:t>η </a:t>
            </a:r>
            <a:r>
              <a:rPr lang="en-US" altLang="el-GR" b="1" dirty="0" smtClean="0"/>
              <a:t>Yaws </a:t>
            </a:r>
            <a:r>
              <a:rPr lang="el-GR" altLang="el-GR" dirty="0" smtClean="0"/>
              <a:t>είναι η πιο διαδεδομένη τρεπονηματική νόσος στον κόσμο, αλλά εμφανίζεται κυρίως στην Αφρική, στην Νότιο Αμερική και στην Ασία.</a:t>
            </a:r>
          </a:p>
          <a:p>
            <a:pPr marL="355600" indent="0" eaLnBrk="1" hangingPunct="1">
              <a:buNone/>
            </a:pPr>
            <a:r>
              <a:rPr lang="el-GR" altLang="el-GR" dirty="0" smtClean="0"/>
              <a:t>Μεταδίδεται </a:t>
            </a:r>
            <a:r>
              <a:rPr lang="el-GR" altLang="el-GR" b="1" dirty="0" smtClean="0"/>
              <a:t>με άμεσο επαφή </a:t>
            </a:r>
            <a:r>
              <a:rPr lang="el-GR" altLang="el-GR" dirty="0" smtClean="0"/>
              <a:t>κυρίως σε πυκνοκατοικημένες καλύβες στην διάρκεια της νύχτας συνήθως στα </a:t>
            </a:r>
            <a:r>
              <a:rPr lang="el-GR" altLang="el-GR" b="1" dirty="0" smtClean="0"/>
              <a:t>παιδιά. </a:t>
            </a:r>
          </a:p>
          <a:p>
            <a:pPr marL="355600" indent="0" eaLnBrk="1" hangingPunct="1">
              <a:buNone/>
            </a:pPr>
            <a:r>
              <a:rPr lang="el-GR" altLang="el-GR" dirty="0" smtClean="0"/>
              <a:t>Ο μικροοργανισμός εισέρχεται στον άνθρωπο </a:t>
            </a:r>
            <a:r>
              <a:rPr lang="el-GR" altLang="el-GR" b="1" dirty="0" smtClean="0"/>
              <a:t>από αμυχές </a:t>
            </a:r>
            <a:r>
              <a:rPr lang="el-GR" altLang="el-GR" dirty="0" smtClean="0"/>
              <a:t>του δέρματος.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654792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Yaws</a:t>
            </a:r>
            <a:r>
              <a:rPr lang="el-GR" dirty="0"/>
              <a:t> </a:t>
            </a:r>
            <a:r>
              <a:rPr lang="el-GR" sz="3000" b="0" dirty="0" smtClean="0"/>
              <a:t>2/3</a:t>
            </a:r>
            <a:endParaRPr lang="el-GR" dirty="0"/>
          </a:p>
        </p:txBody>
      </p:sp>
      <p:sp>
        <p:nvSpPr>
          <p:cNvPr id="46082" name="Rectangle 3"/>
          <p:cNvSpPr>
            <a:spLocks noGrp="1" noChangeArrowheads="1"/>
          </p:cNvSpPr>
          <p:nvPr>
            <p:ph idx="1"/>
          </p:nvPr>
        </p:nvSpPr>
        <p:spPr/>
        <p:txBody>
          <a:bodyPr/>
          <a:lstStyle/>
          <a:p>
            <a:pPr eaLnBrk="1" hangingPunct="1"/>
            <a:r>
              <a:rPr lang="el-GR" altLang="el-GR" dirty="0" smtClean="0"/>
              <a:t>Μετά από επώαση εβδομάδων ή και μηνών, </a:t>
            </a:r>
            <a:r>
              <a:rPr lang="el-GR" altLang="el-GR" b="1" dirty="0" smtClean="0"/>
              <a:t>στην περιοχή του ενοφθαλμισμού γίνεται αντιδραστική φλεγμονή</a:t>
            </a:r>
            <a:r>
              <a:rPr lang="el-GR" altLang="el-GR" dirty="0" smtClean="0"/>
              <a:t> και εκεί μπορούν να απομονωθούν οι μικροοργανισμοί.  </a:t>
            </a:r>
          </a:p>
          <a:p>
            <a:pPr eaLnBrk="1" hangingPunct="1"/>
            <a:r>
              <a:rPr lang="el-GR" altLang="el-GR" dirty="0" smtClean="0"/>
              <a:t>Η μετάδοση του μικροοργανισμού οδηγεί σε </a:t>
            </a:r>
            <a:r>
              <a:rPr lang="el-GR" altLang="el-GR" b="1" dirty="0" smtClean="0"/>
              <a:t>πολλαπλές βλατιδώδεις βλάβες </a:t>
            </a:r>
            <a:r>
              <a:rPr lang="el-GR" altLang="el-GR" dirty="0" smtClean="0"/>
              <a:t>που περιέχουν τρεπονήματα.  </a:t>
            </a:r>
          </a:p>
          <a:p>
            <a:pPr eaLnBrk="1" hangingPunct="1"/>
            <a:r>
              <a:rPr lang="el-GR" altLang="el-GR" dirty="0" smtClean="0"/>
              <a:t>Αυτές εμφανίζονται </a:t>
            </a:r>
            <a:r>
              <a:rPr lang="el-GR" altLang="el-GR" b="1" dirty="0" smtClean="0"/>
              <a:t>στις παλάμες και τις πατούσες </a:t>
            </a:r>
            <a:r>
              <a:rPr lang="el-GR" altLang="el-GR" dirty="0" smtClean="0"/>
              <a:t>των ασθενών.  </a:t>
            </a:r>
          </a:p>
          <a:p>
            <a:pPr eaLnBrk="1" hangingPunct="1"/>
            <a:r>
              <a:rPr lang="el-GR" altLang="el-GR" dirty="0" smtClean="0"/>
              <a:t>Μπορεί να προσβάλουν </a:t>
            </a:r>
            <a:r>
              <a:rPr lang="el-GR" altLang="el-GR" b="1" dirty="0" smtClean="0"/>
              <a:t>τα οστά, </a:t>
            </a:r>
            <a:r>
              <a:rPr lang="el-GR" altLang="el-GR" dirty="0" smtClean="0"/>
              <a:t>κυρίως τα μακρά οστά των χειρών.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513234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Yaws</a:t>
            </a:r>
            <a:r>
              <a:rPr lang="el-GR" dirty="0"/>
              <a:t> </a:t>
            </a:r>
            <a:r>
              <a:rPr lang="el-GR" sz="3000" b="0" dirty="0" smtClean="0"/>
              <a:t>3/3</a:t>
            </a:r>
            <a:endParaRPr lang="el-GR" dirty="0"/>
          </a:p>
        </p:txBody>
      </p:sp>
      <p:sp>
        <p:nvSpPr>
          <p:cNvPr id="47106" name="Rectangle 3"/>
          <p:cNvSpPr>
            <a:spLocks noGrp="1" noChangeArrowheads="1"/>
          </p:cNvSpPr>
          <p:nvPr>
            <p:ph idx="1"/>
          </p:nvPr>
        </p:nvSpPr>
        <p:spPr/>
        <p:txBody>
          <a:bodyPr/>
          <a:lstStyle/>
          <a:p>
            <a:pPr eaLnBrk="1" hangingPunct="1"/>
            <a:r>
              <a:rPr lang="el-GR" altLang="el-GR" dirty="0" smtClean="0"/>
              <a:t>Σε όψιμη </a:t>
            </a:r>
            <a:r>
              <a:rPr lang="en-US" altLang="el-GR" dirty="0" smtClean="0"/>
              <a:t>Yaws</a:t>
            </a:r>
            <a:r>
              <a:rPr lang="el-GR" altLang="el-GR" dirty="0" smtClean="0"/>
              <a:t>, κομμιωματώδεις βλάβες μπορεί να προκαλέσουν μεγάλη καταστροφή αλλά και παραμόρφωση τόσο του κρανίου όσο και των οστών του προσώπου, των μεσοφαλλαγγικών αρθρώσεων και των μακρών οστών.  </a:t>
            </a:r>
          </a:p>
          <a:p>
            <a:pPr eaLnBrk="1" hangingPunct="1"/>
            <a:r>
              <a:rPr lang="el-GR" altLang="el-GR" dirty="0" smtClean="0"/>
              <a:t>Η υπερκεράτωση των παλαμών είναι χαρακτηριστική.</a:t>
            </a:r>
          </a:p>
          <a:p>
            <a:pPr eaLnBrk="1" hangingPunct="1"/>
            <a:r>
              <a:rPr lang="el-GR" altLang="el-GR" dirty="0" smtClean="0"/>
              <a:t>Όπως η σύφιλη, έτσι και αυτή η νόσος μπορεί να εμφανίσει λανθάνουσα περίοδο, πρώιμα και όψιμα στάδια, αλλά νευρολογικές και καρδιογενείς επιπλοκές δεν επισυμβαίνουν.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803323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Bejel </a:t>
            </a:r>
            <a:r>
              <a:rPr lang="en-US" dirty="0"/>
              <a:t>(</a:t>
            </a:r>
            <a:r>
              <a:rPr lang="el-GR" dirty="0"/>
              <a:t>Ενδημική σύφιλη</a:t>
            </a:r>
            <a:r>
              <a:rPr lang="el-GR" dirty="0" smtClean="0"/>
              <a:t>)</a:t>
            </a:r>
            <a:endParaRPr lang="el-GR" dirty="0"/>
          </a:p>
        </p:txBody>
      </p:sp>
      <p:sp>
        <p:nvSpPr>
          <p:cNvPr id="48130" name="Rectangle 3"/>
          <p:cNvSpPr>
            <a:spLocks noGrp="1" noChangeArrowheads="1"/>
          </p:cNvSpPr>
          <p:nvPr>
            <p:ph idx="1"/>
          </p:nvPr>
        </p:nvSpPr>
        <p:spPr/>
        <p:txBody>
          <a:bodyPr/>
          <a:lstStyle/>
          <a:p>
            <a:pPr eaLnBrk="1" hangingPunct="1"/>
            <a:r>
              <a:rPr lang="el-GR" altLang="el-GR" dirty="0" smtClean="0"/>
              <a:t>Η </a:t>
            </a:r>
            <a:r>
              <a:rPr lang="en-US" altLang="el-GR" dirty="0" smtClean="0"/>
              <a:t>Bejel </a:t>
            </a:r>
            <a:r>
              <a:rPr lang="el-GR" altLang="el-GR" dirty="0" smtClean="0"/>
              <a:t>απαντάται στην Αφρική και στην Μέση Ανατολή.</a:t>
            </a:r>
          </a:p>
          <a:p>
            <a:pPr eaLnBrk="1" hangingPunct="1"/>
            <a:r>
              <a:rPr lang="el-GR" altLang="el-GR" dirty="0" smtClean="0"/>
              <a:t>Ο μικροοργανισμός εισέρχεται στο δέρμα από αμυχές η από μολυσμένα σκεύη για την χρήση του νερού.</a:t>
            </a:r>
          </a:p>
          <a:p>
            <a:pPr eaLnBrk="1" hangingPunct="1"/>
            <a:r>
              <a:rPr lang="el-GR" altLang="el-GR" dirty="0" smtClean="0"/>
              <a:t>Είναι νόσος ενδοοικογενειακή και συμβαίνει στα παιδιά.</a:t>
            </a:r>
          </a:p>
          <a:p>
            <a:pPr eaLnBrk="1" hangingPunct="1"/>
            <a:r>
              <a:rPr lang="el-GR" altLang="el-GR" dirty="0" smtClean="0"/>
              <a:t>Διαφέρει από την σύφιλη γιατί η πρωταρχική βλάβη συνήθως δεν είναι εμφανής, παρότι στα όψιμα στάδια δεν είναι εύκολο να διαφοροδιαγνωσθεί από την σύφιλη.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855199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Pinta</a:t>
            </a:r>
            <a:endParaRPr lang="el-GR" dirty="0"/>
          </a:p>
        </p:txBody>
      </p:sp>
      <p:sp>
        <p:nvSpPr>
          <p:cNvPr id="49154" name="Rectangle 3"/>
          <p:cNvSpPr>
            <a:spLocks noGrp="1" noChangeArrowheads="1"/>
          </p:cNvSpPr>
          <p:nvPr>
            <p:ph idx="1"/>
          </p:nvPr>
        </p:nvSpPr>
        <p:spPr/>
        <p:txBody>
          <a:bodyPr>
            <a:normAutofit/>
          </a:bodyPr>
          <a:lstStyle/>
          <a:p>
            <a:pPr eaLnBrk="1" hangingPunct="1"/>
            <a:r>
              <a:rPr lang="el-GR" altLang="el-GR" b="1" dirty="0" smtClean="0"/>
              <a:t>Η </a:t>
            </a:r>
            <a:r>
              <a:rPr lang="en-US" altLang="el-GR" b="1" dirty="0" smtClean="0"/>
              <a:t>Pinta </a:t>
            </a:r>
            <a:r>
              <a:rPr lang="el-GR" altLang="el-GR" b="1" dirty="0" smtClean="0"/>
              <a:t>απαντάται μόνον στην Κεντρική και Νότιο Αμερική </a:t>
            </a:r>
            <a:r>
              <a:rPr lang="el-GR" altLang="el-GR" dirty="0" smtClean="0"/>
              <a:t>αλλά κατά τα άλλα μοιάζει πολύ με την ενδημική σύφιλη (</a:t>
            </a:r>
            <a:r>
              <a:rPr lang="en-US" altLang="el-GR" dirty="0" smtClean="0"/>
              <a:t>Bejel</a:t>
            </a:r>
            <a:r>
              <a:rPr lang="el-GR" altLang="el-GR" dirty="0" smtClean="0"/>
              <a:t>).  Η πρωτογενής βλάβη είναι συνήθως μια κνησμώδης ερυθρά βλατίδα, συνήθως στο πόδι ή στο χέρι.</a:t>
            </a:r>
          </a:p>
          <a:p>
            <a:pPr eaLnBrk="1" hangingPunct="1"/>
            <a:r>
              <a:rPr lang="el-GR" altLang="el-GR" dirty="0" smtClean="0"/>
              <a:t>Μπορεί να απολεπιστεί, αλλά σπάνια εξελκούται, και γενικά συνδυάζεται με τοπική λεμφαδενοπάθεια.  </a:t>
            </a:r>
          </a:p>
          <a:p>
            <a:pPr eaLnBrk="1" hangingPunct="1"/>
            <a:r>
              <a:rPr lang="el-GR" altLang="el-GR" dirty="0" smtClean="0"/>
              <a:t>Στα οψιμότερα στάδια, παρόμοιες βλάβες με γενικευμένη λεμφαδενοπάθεια μπορεί να επισυμβαίνουν συνεχώς για ένα χρόνο.</a:t>
            </a:r>
          </a:p>
          <a:p>
            <a:pPr eaLnBrk="1" hangingPunct="1"/>
            <a:r>
              <a:rPr lang="el-GR" altLang="el-GR" dirty="0" smtClean="0"/>
              <a:t>Τελικά οι βλάβες θεραπεύονται αφήνοντας υπέρχρωμες και αποχρωματισμένες κηλίδες.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944743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Λοιμώξεις </a:t>
            </a:r>
            <a:r>
              <a:rPr lang="el-GR" sz="3000" b="0" dirty="0"/>
              <a:t>2</a:t>
            </a:r>
            <a:r>
              <a:rPr lang="el-GR" sz="3000" b="0" dirty="0" smtClean="0"/>
              <a:t>/2</a:t>
            </a:r>
            <a:endParaRPr lang="el-GR" sz="3000" b="0" dirty="0"/>
          </a:p>
        </p:txBody>
      </p:sp>
      <p:sp>
        <p:nvSpPr>
          <p:cNvPr id="4098" name="Rectangle 3"/>
          <p:cNvSpPr>
            <a:spLocks noGrp="1" noChangeArrowheads="1"/>
          </p:cNvSpPr>
          <p:nvPr>
            <p:ph idx="1"/>
          </p:nvPr>
        </p:nvSpPr>
        <p:spPr/>
        <p:txBody>
          <a:bodyPr>
            <a:noAutofit/>
          </a:bodyPr>
          <a:lstStyle/>
          <a:p>
            <a:pPr marL="514350" indent="-514350" eaLnBrk="1" hangingPunct="1">
              <a:lnSpc>
                <a:spcPct val="120000"/>
              </a:lnSpc>
              <a:buFont typeface="+mj-lt"/>
              <a:buAutoNum type="arabicPeriod" startAt="6"/>
            </a:pPr>
            <a:r>
              <a:rPr lang="el-GR" altLang="el-GR" dirty="0" smtClean="0"/>
              <a:t>Υποτροπιάζων πυρετός από ψείρες (</a:t>
            </a:r>
            <a:r>
              <a:rPr lang="en-US" altLang="el-GR" dirty="0" smtClean="0"/>
              <a:t>borelia recurentis</a:t>
            </a:r>
            <a:r>
              <a:rPr lang="el-GR" altLang="el-GR" dirty="0" smtClean="0"/>
              <a:t>).</a:t>
            </a:r>
          </a:p>
          <a:p>
            <a:pPr marL="514350" indent="-514350" eaLnBrk="1" hangingPunct="1">
              <a:lnSpc>
                <a:spcPct val="120000"/>
              </a:lnSpc>
              <a:buFont typeface="+mj-lt"/>
              <a:buAutoNum type="arabicPeriod" startAt="6"/>
            </a:pPr>
            <a:r>
              <a:rPr lang="el-GR" altLang="el-GR" dirty="0" smtClean="0"/>
              <a:t>Υποτροπιάζων πυρετός από ψύλλους (</a:t>
            </a:r>
            <a:r>
              <a:rPr lang="en-US" altLang="el-GR" dirty="0" smtClean="0"/>
              <a:t>borelia duttonii</a:t>
            </a:r>
            <a:r>
              <a:rPr lang="el-GR" altLang="el-GR" dirty="0" smtClean="0"/>
              <a:t>).</a:t>
            </a:r>
          </a:p>
          <a:p>
            <a:pPr marL="514350" indent="-514350" eaLnBrk="1" hangingPunct="1">
              <a:lnSpc>
                <a:spcPct val="120000"/>
              </a:lnSpc>
              <a:buFont typeface="+mj-lt"/>
              <a:buAutoNum type="arabicPeriod" startAt="6"/>
            </a:pPr>
            <a:r>
              <a:rPr lang="en-US" altLang="el-GR" dirty="0" smtClean="0"/>
              <a:t>Chancrum oris</a:t>
            </a:r>
            <a:r>
              <a:rPr lang="el-GR" altLang="el-GR" dirty="0" smtClean="0"/>
              <a:t> (</a:t>
            </a:r>
            <a:r>
              <a:rPr lang="en-US" altLang="el-GR" dirty="0" smtClean="0"/>
              <a:t>borelia vincenti</a:t>
            </a:r>
            <a:r>
              <a:rPr lang="el-GR" altLang="el-GR" dirty="0" smtClean="0"/>
              <a:t>).</a:t>
            </a:r>
          </a:p>
          <a:p>
            <a:pPr marL="514350" indent="-514350" eaLnBrk="1" hangingPunct="1">
              <a:lnSpc>
                <a:spcPct val="120000"/>
              </a:lnSpc>
              <a:buFont typeface="+mj-lt"/>
              <a:buAutoNum type="arabicPeriod" startAt="6"/>
            </a:pPr>
            <a:r>
              <a:rPr lang="el-GR" altLang="el-GR" dirty="0" smtClean="0"/>
              <a:t>Νόσος </a:t>
            </a:r>
            <a:r>
              <a:rPr lang="en-US" altLang="el-GR" dirty="0" smtClean="0"/>
              <a:t>Lyme</a:t>
            </a:r>
            <a:r>
              <a:rPr lang="el-GR" altLang="el-GR" dirty="0" smtClean="0"/>
              <a:t> (</a:t>
            </a:r>
            <a:r>
              <a:rPr lang="en-US" altLang="el-GR" dirty="0" smtClean="0"/>
              <a:t>Borelia burgdorferi</a:t>
            </a:r>
            <a:r>
              <a:rPr lang="el-GR" altLang="el-GR" dirty="0" smtClean="0"/>
              <a:t>).</a:t>
            </a:r>
          </a:p>
          <a:p>
            <a:pPr marL="514350" indent="-514350" eaLnBrk="1" hangingPunct="1">
              <a:lnSpc>
                <a:spcPct val="120000"/>
              </a:lnSpc>
              <a:buFont typeface="+mj-lt"/>
              <a:buAutoNum type="arabicPeriod" startAt="6"/>
            </a:pPr>
            <a:r>
              <a:rPr lang="el-GR" altLang="el-GR" dirty="0" smtClean="0"/>
              <a:t>Πυρετός από δάγκωμα ποντικιών (</a:t>
            </a:r>
            <a:r>
              <a:rPr lang="en-US" altLang="el-GR" dirty="0" smtClean="0"/>
              <a:t>Spirillum minus and streptobacillus monilliformis</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301051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keelpno.gr/Portals/0/Images/%CE%A3%CE%9C%CE%9D/%CE%94%CE%B9%CE%AC%CE%B3%CF%81%CE%B1%CE%BC%CE%BC%CE%B1%20%CF%83%CF%8D%CF%86%CE%B9%CE%BB%CE%B7%CF%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646038"/>
            <a:ext cx="4896594" cy="33286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smtClean="0"/>
              <a:t>Πίνακας </a:t>
            </a:r>
            <a:endParaRPr lang="el-GR" dirty="0"/>
          </a:p>
        </p:txBody>
      </p:sp>
      <p:sp>
        <p:nvSpPr>
          <p:cNvPr id="5" name="Θέση περιεχομένου 4"/>
          <p:cNvSpPr>
            <a:spLocks noGrp="1"/>
          </p:cNvSpPr>
          <p:nvPr>
            <p:ph idx="1"/>
          </p:nvPr>
        </p:nvSpPr>
        <p:spPr/>
        <p:txBody>
          <a:bodyPr/>
          <a:lstStyle/>
          <a:p>
            <a:r>
              <a:rPr lang="el-GR" dirty="0"/>
              <a:t>Δηλωθέντα περιστατικά πρώιμης σύφιλης από το Πρόγραμμα Επιδημιολογικής Επιτήρησης του Νοσοκομείου Ανδρέας Συγγρός, κατά έτος δήλωσης και κατά φύλο από 1/1/2003 ως και 31/12/2010.</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
        <p:nvSpPr>
          <p:cNvPr id="6" name="Ορθογώνιο 5"/>
          <p:cNvSpPr/>
          <p:nvPr/>
        </p:nvSpPr>
        <p:spPr>
          <a:xfrm>
            <a:off x="3897077" y="6165304"/>
            <a:ext cx="2934072" cy="276999"/>
          </a:xfrm>
          <a:prstGeom prst="rect">
            <a:avLst/>
          </a:prstGeom>
        </p:spPr>
        <p:txBody>
          <a:bodyPr wrap="square">
            <a:spAutoFit/>
          </a:bodyPr>
          <a:lstStyle/>
          <a:p>
            <a:pPr algn="ctr"/>
            <a:r>
              <a:rPr lang="en-US" sz="1200" dirty="0" smtClean="0">
                <a:latin typeface="+mn-lt"/>
                <a:hlinkClick r:id="rId3"/>
              </a:rPr>
              <a:t>keelpno.gr</a:t>
            </a:r>
            <a:endParaRPr lang="el-GR" sz="1200" dirty="0">
              <a:latin typeface="+mn-lt"/>
            </a:endParaRPr>
          </a:p>
        </p:txBody>
      </p:sp>
    </p:spTree>
    <p:extLst>
      <p:ext uri="{BB962C8B-B14F-4D97-AF65-F5344CB8AC3E}">
        <p14:creationId xmlns:p14="http://schemas.microsoft.com/office/powerpoint/2010/main" val="3174280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«Νοσολογία. </a:t>
            </a:r>
            <a:r>
              <a:rPr lang="el-GR" sz="2000" dirty="0" smtClean="0"/>
              <a:t>Ενότητα 9</a:t>
            </a:r>
            <a:r>
              <a:rPr lang="en-US" sz="2000" dirty="0" smtClean="0"/>
              <a:t>:</a:t>
            </a:r>
            <a:r>
              <a:rPr lang="el-GR" sz="2000" dirty="0"/>
              <a:t> Λοιμώξεις (ε’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Σύφιλη </a:t>
            </a:r>
            <a:r>
              <a:rPr lang="el-GR" sz="3000" b="0" dirty="0" smtClean="0"/>
              <a:t>1/6</a:t>
            </a:r>
            <a:endParaRPr lang="el-GR" sz="3000" b="0" dirty="0"/>
          </a:p>
        </p:txBody>
      </p:sp>
      <p:sp>
        <p:nvSpPr>
          <p:cNvPr id="5122" name="Rectangle 3"/>
          <p:cNvSpPr>
            <a:spLocks noGrp="1" noChangeArrowheads="1"/>
          </p:cNvSpPr>
          <p:nvPr>
            <p:ph idx="1"/>
          </p:nvPr>
        </p:nvSpPr>
        <p:spPr/>
        <p:txBody>
          <a:bodyPr/>
          <a:lstStyle/>
          <a:p>
            <a:pPr eaLnBrk="1" hangingPunct="1"/>
            <a:r>
              <a:rPr lang="el-GR" altLang="el-GR" dirty="0" smtClean="0"/>
              <a:t>Η αιτία της σύφιλης </a:t>
            </a:r>
            <a:r>
              <a:rPr lang="el-GR" altLang="el-GR" b="1" dirty="0" smtClean="0"/>
              <a:t>είναι ο μικροοργανισμός </a:t>
            </a:r>
            <a:r>
              <a:rPr lang="en-US" altLang="el-GR" b="1" dirty="0" smtClean="0"/>
              <a:t>Treponema pallidum</a:t>
            </a:r>
            <a:r>
              <a:rPr lang="el-GR" altLang="el-GR" b="1" dirty="0" smtClean="0"/>
              <a:t> που είναι μια κινητή σπειροχαίτη που γενικά μεταδίδεται με την σεξουαλική επαφή.  </a:t>
            </a:r>
          </a:p>
          <a:p>
            <a:pPr eaLnBrk="1" hangingPunct="1"/>
            <a:r>
              <a:rPr lang="el-GR" altLang="el-GR" dirty="0" smtClean="0"/>
              <a:t>Εισέρχεται στον ξενιστή μέσω των ρωγμών του επιθηλίου.  </a:t>
            </a:r>
          </a:p>
          <a:p>
            <a:pPr eaLnBrk="1" hangingPunct="1"/>
            <a:r>
              <a:rPr lang="el-GR" altLang="el-GR" dirty="0" smtClean="0"/>
              <a:t>Η νόσος πρωτογενώς μπορεί να συμβεί σε μη γεννητικές περιοχές, ωστόσο αυτό είναι σπάνιο.</a:t>
            </a:r>
          </a:p>
          <a:p>
            <a:pPr eaLnBrk="1" hangingPunct="1"/>
            <a:r>
              <a:rPr lang="el-GR" altLang="el-GR" dirty="0" smtClean="0"/>
              <a:t>Η σύφιλη είναι </a:t>
            </a:r>
            <a:r>
              <a:rPr lang="el-GR" altLang="el-GR" b="1" dirty="0" smtClean="0"/>
              <a:t>μια χρόνια συστηματική νόσος που μπορεί να διατηρείται σε λανθάνουσα ή αργής εξέλιξης μορφή για πολύ καιρό</a:t>
            </a:r>
            <a:r>
              <a:rPr lang="en-US" altLang="el-GR" b="1" dirty="0" smtClean="0"/>
              <a:t>.</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08467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Σύφιλη </a:t>
            </a:r>
            <a:r>
              <a:rPr lang="el-GR" sz="3000" b="0" dirty="0" smtClean="0"/>
              <a:t>2/6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1026" name="Picture 2" descr="File:Treponema pallid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1268760"/>
            <a:ext cx="5057775" cy="4762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2043113" y="6165304"/>
            <a:ext cx="5057775"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Treponema </a:t>
            </a:r>
            <a:r>
              <a:rPr lang="en-US" sz="1200" dirty="0" smtClean="0">
                <a:latin typeface="+mn-lt"/>
                <a:hlinkClick r:id="rId3"/>
              </a:rPr>
              <a:t>pallidum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Kauczuk"/>
              </a:rPr>
              <a:t>Kauczuk</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205987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Σύφιλη </a:t>
            </a:r>
            <a:r>
              <a:rPr lang="el-GR" sz="3000" b="0" dirty="0" smtClean="0"/>
              <a:t>3/6</a:t>
            </a:r>
            <a:endParaRPr lang="el-GR" dirty="0"/>
          </a:p>
        </p:txBody>
      </p:sp>
      <p:sp>
        <p:nvSpPr>
          <p:cNvPr id="9218" name="Rectangle 3"/>
          <p:cNvSpPr>
            <a:spLocks noGrp="1" noChangeArrowheads="1"/>
          </p:cNvSpPr>
          <p:nvPr>
            <p:ph idx="1"/>
          </p:nvPr>
        </p:nvSpPr>
        <p:spPr/>
        <p:txBody>
          <a:bodyPr/>
          <a:lstStyle/>
          <a:p>
            <a:pPr eaLnBrk="1" hangingPunct="1"/>
            <a:r>
              <a:rPr lang="el-GR" altLang="el-GR" dirty="0" smtClean="0"/>
              <a:t>Μπορεί να μεταδοθεί και από </a:t>
            </a:r>
            <a:r>
              <a:rPr lang="el-GR" altLang="el-GR" b="1" dirty="0" smtClean="0"/>
              <a:t>την μητέρα στο νεογνό μέσω του πλακούντα.  </a:t>
            </a:r>
            <a:endParaRPr lang="en-US" altLang="el-GR" dirty="0" smtClean="0"/>
          </a:p>
          <a:p>
            <a:pPr eaLnBrk="1" hangingPunct="1"/>
            <a:r>
              <a:rPr lang="el-GR" altLang="el-GR" dirty="0" smtClean="0"/>
              <a:t>Και η </a:t>
            </a:r>
            <a:r>
              <a:rPr lang="el-GR" altLang="el-GR" b="1" dirty="0" smtClean="0"/>
              <a:t>συγγενής και η επίκτητη </a:t>
            </a:r>
            <a:r>
              <a:rPr lang="el-GR" altLang="el-GR" dirty="0" smtClean="0"/>
              <a:t>σύφιλη παρουσιάζουν αρχικά και μετέπειτα </a:t>
            </a:r>
            <a:r>
              <a:rPr lang="el-GR" altLang="el-GR" b="1" dirty="0" smtClean="0"/>
              <a:t>στάδια </a:t>
            </a:r>
            <a:r>
              <a:rPr lang="el-GR" altLang="el-GR" dirty="0" smtClean="0"/>
              <a:t>και το κάθε στάδιο χαρακτηρίζεται από τα δικά του κλασσικά χαρακτηριστικά.</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507893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Κλινικά </a:t>
            </a:r>
            <a:r>
              <a:rPr lang="el-GR" dirty="0" smtClean="0"/>
              <a:t>χαρακτηριστικά </a:t>
            </a:r>
            <a:r>
              <a:rPr lang="el-GR" sz="3000" b="0" dirty="0" smtClean="0"/>
              <a:t>1/14</a:t>
            </a:r>
            <a:endParaRPr lang="el-GR" sz="3000" b="0" dirty="0"/>
          </a:p>
        </p:txBody>
      </p:sp>
      <p:sp>
        <p:nvSpPr>
          <p:cNvPr id="10242" name="Rectangle 3"/>
          <p:cNvSpPr>
            <a:spLocks noGrp="1" noChangeArrowheads="1"/>
          </p:cNvSpPr>
          <p:nvPr>
            <p:ph idx="1"/>
          </p:nvPr>
        </p:nvSpPr>
        <p:spPr/>
        <p:txBody>
          <a:bodyPr>
            <a:normAutofit/>
          </a:bodyPr>
          <a:lstStyle/>
          <a:p>
            <a:pPr marL="0" indent="0" eaLnBrk="1" hangingPunct="1">
              <a:buNone/>
            </a:pPr>
            <a:r>
              <a:rPr lang="el-GR" altLang="el-GR" b="1" dirty="0" smtClean="0"/>
              <a:t>Επίκτητος σύφιλη</a:t>
            </a:r>
          </a:p>
          <a:p>
            <a:pPr eaLnBrk="1" hangingPunct="1"/>
            <a:r>
              <a:rPr lang="el-GR" altLang="el-GR" b="1" dirty="0" smtClean="0"/>
              <a:t>Πρωτογενής</a:t>
            </a:r>
            <a:r>
              <a:rPr lang="el-GR" altLang="el-GR" dirty="0" smtClean="0"/>
              <a:t> - Σκληρό έλκος και ανώδυνος τοπική λεμφαδενοπάθεια.</a:t>
            </a:r>
            <a:endParaRPr lang="el-GR" altLang="el-GR" b="1" dirty="0" smtClean="0"/>
          </a:p>
          <a:p>
            <a:pPr eaLnBrk="1" hangingPunct="1"/>
            <a:r>
              <a:rPr lang="el-GR" altLang="el-GR" b="1" dirty="0" smtClean="0"/>
              <a:t>Δευτερογενής </a:t>
            </a:r>
            <a:r>
              <a:rPr lang="el-GR" altLang="el-GR" dirty="0" smtClean="0"/>
              <a:t>-</a:t>
            </a:r>
            <a:r>
              <a:rPr lang="el-GR" altLang="el-GR" b="1" dirty="0" smtClean="0"/>
              <a:t> </a:t>
            </a:r>
            <a:r>
              <a:rPr lang="el-GR" altLang="el-GR" dirty="0" smtClean="0"/>
              <a:t>Γενικά συμπτώματα (πυρετός, κακουχία, αρθραλγία, πονόλαιμος και γενικευμένη λεμφαδενοπάθεια).</a:t>
            </a:r>
          </a:p>
          <a:p>
            <a:pPr marL="355600" indent="0" eaLnBrk="1" hangingPunct="1">
              <a:buNone/>
            </a:pPr>
            <a:r>
              <a:rPr lang="el-GR" altLang="el-GR" dirty="0" smtClean="0"/>
              <a:t>Δέρμα (ερυθροκαφέ κηλιδοβλατιδώδες εξάνθημα χωρίς κνησμό με μερική απολέπιση, κονδυλώματα).</a:t>
            </a:r>
          </a:p>
          <a:p>
            <a:pPr marL="355600" indent="0" eaLnBrk="1" hangingPunct="1">
              <a:buNone/>
            </a:pPr>
            <a:r>
              <a:rPr lang="el-GR" altLang="el-GR" dirty="0" smtClean="0"/>
              <a:t>Βλεννογόνοι (βλεννώδεις κηλίδες, έλκη που μοιάζουν με το «δρόμο του σαλιγκαριού» στον οροφάρυγγα και στα γεννητικά όργανα.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06391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Κλινικά χαρακτηριστικά </a:t>
            </a:r>
            <a:r>
              <a:rPr lang="el-GR" sz="3000" b="0" dirty="0" smtClean="0"/>
              <a:t>2/14</a:t>
            </a:r>
            <a:endParaRPr lang="el-GR" dirty="0"/>
          </a:p>
        </p:txBody>
      </p:sp>
      <p:sp>
        <p:nvSpPr>
          <p:cNvPr id="11266" name="Rectangle 3"/>
          <p:cNvSpPr>
            <a:spLocks noGrp="1" noChangeArrowheads="1"/>
          </p:cNvSpPr>
          <p:nvPr>
            <p:ph idx="1"/>
          </p:nvPr>
        </p:nvSpPr>
        <p:spPr/>
        <p:txBody>
          <a:bodyPr/>
          <a:lstStyle/>
          <a:p>
            <a:pPr eaLnBrk="1" hangingPunct="1"/>
            <a:r>
              <a:rPr lang="el-GR" altLang="el-GR" b="1" dirty="0" smtClean="0"/>
              <a:t>Τριτογενής</a:t>
            </a:r>
            <a:endParaRPr lang="el-GR" altLang="el-GR" u="sng" dirty="0" smtClean="0"/>
          </a:p>
          <a:p>
            <a:pPr marL="355600" indent="0" eaLnBrk="1" hangingPunct="1">
              <a:buNone/>
            </a:pPr>
            <a:r>
              <a:rPr lang="el-GR" altLang="el-GR" dirty="0" smtClean="0"/>
              <a:t>Κομμιώματα στα οστά και στα σπλάχνα.</a:t>
            </a:r>
            <a:endParaRPr lang="el-GR" altLang="el-GR" u="sng" dirty="0" smtClean="0"/>
          </a:p>
          <a:p>
            <a:pPr marL="355600" indent="0" eaLnBrk="1" hangingPunct="1">
              <a:buNone/>
            </a:pPr>
            <a:r>
              <a:rPr lang="el-GR" altLang="el-GR" dirty="0" smtClean="0"/>
              <a:t>Στο καρδιαγγειακό (αορτίτιδα και ανεπάρκεια της αορτής).</a:t>
            </a:r>
          </a:p>
          <a:p>
            <a:pPr marL="355600" indent="0" eaLnBrk="1" hangingPunct="1">
              <a:buNone/>
            </a:pPr>
            <a:r>
              <a:rPr lang="el-GR" altLang="el-GR" dirty="0" smtClean="0"/>
              <a:t>Νευροσύφιλις (προσβολή των μηνίγγων, γενική παράλυση – </a:t>
            </a:r>
            <a:r>
              <a:rPr lang="en-US" altLang="el-GR" dirty="0" smtClean="0"/>
              <a:t>general paresis of the insane and tabes dorsalis</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7327821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201</TotalTime>
  <Words>3163</Words>
  <Application>Microsoft Office PowerPoint</Application>
  <PresentationFormat>Προβολή στην οθόνη (4:3)</PresentationFormat>
  <Paragraphs>289</Paragraphs>
  <Slides>47</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47</vt:i4>
      </vt:variant>
    </vt:vector>
  </HeadingPairs>
  <TitlesOfParts>
    <vt:vector size="49" baseType="lpstr">
      <vt:lpstr>OC_template_updated</vt:lpstr>
      <vt:lpstr>1_OC_template_updated</vt:lpstr>
      <vt:lpstr>Νοσολογία</vt:lpstr>
      <vt:lpstr>Σπειροχαίτες </vt:lpstr>
      <vt:lpstr>Λοιμώξεις 1/2</vt:lpstr>
      <vt:lpstr>Λοιμώξεις 2/2</vt:lpstr>
      <vt:lpstr>Σύφιλη 1/6</vt:lpstr>
      <vt:lpstr>Σύφιλη 2/6</vt:lpstr>
      <vt:lpstr>Σύφιλη 3/6</vt:lpstr>
      <vt:lpstr>Κλινικά χαρακτηριστικά 1/14</vt:lpstr>
      <vt:lpstr>Κλινικά χαρακτηριστικά 2/14</vt:lpstr>
      <vt:lpstr>Κλινικά χαρακτηριστικά 3/14</vt:lpstr>
      <vt:lpstr>Κλινικά χαρακτηριστικά 4/14</vt:lpstr>
      <vt:lpstr>Κλινικά χαρακτηριστικά 5/14</vt:lpstr>
      <vt:lpstr>Κλινικά χαρακτηριστικά 6/14</vt:lpstr>
      <vt:lpstr>Κλινικά χαρακτηριστικά 7/14</vt:lpstr>
      <vt:lpstr>Κλινικά χαρακτηριστικά 8/14</vt:lpstr>
      <vt:lpstr>Κλινικά χαρακτηριστικά 9/14</vt:lpstr>
      <vt:lpstr>Κλινικά χαρακτηριστικά 10/14</vt:lpstr>
      <vt:lpstr>Κλινικά χαρακτηριστικά 11/14</vt:lpstr>
      <vt:lpstr>Κλινικά χαρακτηριστικά 12/14</vt:lpstr>
      <vt:lpstr>Κλινικά χαρακτηριστικά 13/14</vt:lpstr>
      <vt:lpstr>Κλινικά χαρακτηριστικά 14/14</vt:lpstr>
      <vt:lpstr>Σύφιλη 4/6</vt:lpstr>
      <vt:lpstr>Σύφιλη 5/6</vt:lpstr>
      <vt:lpstr>Σύφιλη 6/6</vt:lpstr>
      <vt:lpstr>Διάγνωση της σύφιλης</vt:lpstr>
      <vt:lpstr>Ορολογικές αντιδράσεις 1/3 </vt:lpstr>
      <vt:lpstr>Ορολογικές αντιδράσεις 2/3 </vt:lpstr>
      <vt:lpstr>Ορολογικές αντιδράσεις 3/3 </vt:lpstr>
      <vt:lpstr>Θεραπεία της σύφιλης 1/3</vt:lpstr>
      <vt:lpstr>Θεραπεία της σύφιλης 2/3</vt:lpstr>
      <vt:lpstr>Θεραπεία της σύφιλης 3/3</vt:lpstr>
      <vt:lpstr>Πρόγνωση της σύφιλης 1/2</vt:lpstr>
      <vt:lpstr>Πρόγνωση της σύφιλης 2/2</vt:lpstr>
      <vt:lpstr>Ιστορία της σύφιλης στην Ευρώπη</vt:lpstr>
      <vt:lpstr>Yaws 1/3</vt:lpstr>
      <vt:lpstr>Yaws 2/3</vt:lpstr>
      <vt:lpstr>Yaws 3/3</vt:lpstr>
      <vt:lpstr>Bejel (Ενδημική σύφιλη)</vt:lpstr>
      <vt:lpstr>Pinta</vt:lpstr>
      <vt:lpstr>Πίνακας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Maria</cp:lastModifiedBy>
  <cp:revision>20</cp:revision>
  <dcterms:created xsi:type="dcterms:W3CDTF">2014-12-01T12:50:20Z</dcterms:created>
  <dcterms:modified xsi:type="dcterms:W3CDTF">2015-10-08T17:19:08Z</dcterms:modified>
</cp:coreProperties>
</file>