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91" r:id="rId2"/>
    <p:sldId id="267" r:id="rId3"/>
    <p:sldId id="282" r:id="rId4"/>
    <p:sldId id="283" r:id="rId5"/>
    <p:sldId id="284" r:id="rId6"/>
    <p:sldId id="268" r:id="rId7"/>
    <p:sldId id="286" r:id="rId8"/>
    <p:sldId id="287" r:id="rId9"/>
    <p:sldId id="285" r:id="rId10"/>
    <p:sldId id="258" r:id="rId11"/>
    <p:sldId id="257" r:id="rId12"/>
    <p:sldId id="263" r:id="rId13"/>
    <p:sldId id="264" r:id="rId14"/>
    <p:sldId id="266" r:id="rId15"/>
    <p:sldId id="265" r:id="rId16"/>
    <p:sldId id="269" r:id="rId17"/>
    <p:sldId id="271" r:id="rId18"/>
    <p:sldId id="270" r:id="rId19"/>
    <p:sldId id="273" r:id="rId20"/>
    <p:sldId id="275" r:id="rId21"/>
    <p:sldId id="279" r:id="rId22"/>
    <p:sldId id="280" r:id="rId23"/>
    <p:sldId id="281" r:id="rId24"/>
    <p:sldId id="276" r:id="rId25"/>
    <p:sldId id="277" r:id="rId26"/>
    <p:sldId id="278" r:id="rId27"/>
    <p:sldId id="260" r:id="rId28"/>
    <p:sldId id="259" r:id="rId29"/>
    <p:sldId id="272" r:id="rId30"/>
    <p:sldId id="288" r:id="rId31"/>
    <p:sldId id="290" r:id="rId32"/>
    <p:sldId id="274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5C17A-C113-4B99-BF7A-59B2B388E09B}" type="datetimeFigureOut">
              <a:rPr lang="el-GR" smtClean="0"/>
              <a:pPr/>
              <a:t>23/5/2017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73441-AA4A-4AC1-A821-8BC67FB57E4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3" indent="-171443">
              <a:buFont typeface="Arial" pitchFamily="34" charset="0"/>
              <a:buChar char="•"/>
            </a:pPr>
            <a:r>
              <a:rPr lang="el-GR" sz="1100" dirty="0"/>
              <a:t>Πηγές βιβλιογραφίας – βασικές έννοιες  ( να προστεθεί στην ονομασία ενότητας;)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2812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1EE7-17F9-4C0A-A4C2-EE9C23E8DBA4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449B8-09A0-4A9F-B533-E71E7A856C13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441C-CD85-45F4-ADEF-B465B6917C37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8678-3D57-47F3-BD40-FAC01735F651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C697-DC3C-4C47-A3B5-22ED017E66E9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8FAB-BCE8-47A4-B751-E4D68ECC2130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954B8-A4E8-44C6-91E1-EA1AC9C58254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A14C-EEEE-48CB-BF0B-31F2A8FD10D0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4CAF-6A2A-445B-BD38-3A4CBC625684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5808D-25D2-49DC-9DCB-F785AD1E2689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96D6-D3F5-4AD2-A1CA-47818574CE32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72131-F067-458C-91E4-C3F7C15F4C1B}" type="datetime1">
              <a:rPr lang="el-GR" smtClean="0"/>
              <a:pPr/>
              <a:t>23/5/2017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E6F06-8139-44E4-991D-290B69D18F4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google.gr/url?sa=i&amp;rct=j&amp;q=&amp;esrc=s&amp;source=images&amp;cd=&amp;cad=rja&amp;uact=8&amp;ved=0ahUKEwj-1drC9Z3SAhUnDMAKHbu4A2MQjRwIBw&amp;url=https://en.wikipedia.org/wiki/Michaelis%E2%80%93Menten_kinetics&amp;psig=AFQjCNEP-obMnJ6B2Hd3tbPsuEely9R09g&amp;ust=148765216587644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gr/url?sa=i&amp;rct=j&amp;q=&amp;esrc=s&amp;source=images&amp;cd=&amp;cad=rja&amp;uact=8&amp;ved=0ahUKEwiT8Jq296bSAhUCWRoKHS6hBzoQjRwIBw&amp;url=http://www.buzzle.com/articles/how-do-enzymes-work.html&amp;psig=AFQjCNF5YQju-9SGBoY9KXqQzPpOt2-pyA&amp;ust=148796373644640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uzzle.com/articles/how-do-enzymes-work.html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s://commons.wikimedia.org/wiki/File:Leonor_Michaelis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google.gr/url?sa=i&amp;rct=j&amp;q=&amp;esrc=s&amp;source=images&amp;cd=&amp;cad=rja&amp;uact=8&amp;ved=0ahUKEwjSxNLo-KbSAhWGhRoKHao-BzoQjRwIBw&amp;url=http://www.biologyquizon.com/2014/08/quiz-on-enzyme-kinetics.html&amp;psig=AFQjCNF5YQju-9SGBoY9KXqQzPpOt2-pyA&amp;ust=148796373644640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s://www.google.gr/url?sa=i&amp;rct=j&amp;q=&amp;esrc=s&amp;source=images&amp;cd=&amp;cad=rja&amp;uact=8&amp;ved=0ahUKEwjP2eHL-6bSAhWI5xoKHWp6ADgQjRwIBw&amp;url=http://resources.schoolscience.co.uk/JohnsonMatthey/page37.htm&amp;psig=AFQjCNF5YQju-9SGBoY9KXqQzPpOt2-pyA&amp;ust=148796373644640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s://www.google.gr/url?sa=i&amp;rct=j&amp;q=&amp;esrc=s&amp;source=images&amp;cd=&amp;cad=rja&amp;uact=8&amp;ved=0ahUKEwim2sna-6bSAhXD1hoKHT_pDjoQjRwIBw&amp;url=http://www.cosmiq.de/qa/show/1545648/Haben-alle-Enzyme-ihr-Optimum-bei-einen-PH-Wert-um-7/&amp;psig=AFQjCNF5YQju-9SGBoY9KXqQzPpOt2-pyA&amp;ust=148796373644640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gr/imgres?imgurl=https://supermanherbs.com/wp-content/uploads/2016/08/cofactor-300x193.jpg&amp;imgrefurl=https://lostempireherbs.com/components-make-schisandra-way-cofactors-important/&amp;docid=pufSWAh2BUR4jM&amp;tbnid=H2Qtn2_d3ziDHM:&amp;vet=1&amp;w=300&amp;h=193&amp;bih=940&amp;biw=1920&amp;ved=0ahUKEwj-9Pyj-abSAhUC1hoKHd_gBzsQxiAIFigC&amp;iact=c&amp;ictx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r>
              <a:rPr lang="el-GR" b="1" dirty="0"/>
              <a:t>Θεωρία </a:t>
            </a:r>
            <a:r>
              <a:rPr lang="el-GR" b="1" dirty="0" smtClean="0"/>
              <a:t>Κλινικής Χημείας ΙΙ</a:t>
            </a:r>
            <a:endParaRPr lang="el-GR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7776863" cy="2140223"/>
          </a:xfrm>
        </p:spPr>
        <p:txBody>
          <a:bodyPr>
            <a:normAutofit fontScale="92500" lnSpcReduction="10000"/>
          </a:bodyPr>
          <a:lstStyle/>
          <a:p>
            <a:r>
              <a:rPr lang="el-GR" sz="2800" b="1" dirty="0" smtClean="0">
                <a:solidFill>
                  <a:schemeClr val="tx1"/>
                </a:solidFill>
              </a:rPr>
              <a:t>Ενότητα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</a:rPr>
              <a:t>1 </a:t>
            </a:r>
            <a:r>
              <a:rPr lang="el-GR" sz="2800" dirty="0" smtClean="0">
                <a:solidFill>
                  <a:schemeClr val="tx1"/>
                </a:solidFill>
              </a:rPr>
              <a:t>: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l-GR" sz="2800" dirty="0" smtClean="0">
                <a:solidFill>
                  <a:schemeClr val="tx1"/>
                </a:solidFill>
              </a:rPr>
              <a:t>Εισαγωγή στην κινητική των ενζύμων</a:t>
            </a:r>
            <a:endParaRPr lang="el-GR" sz="20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l-GR" sz="2600" dirty="0" smtClean="0">
                <a:solidFill>
                  <a:schemeClr val="tx1"/>
                </a:solidFill>
              </a:rPr>
              <a:t>Πέτρος </a:t>
            </a:r>
            <a:r>
              <a:rPr lang="el-GR" sz="2600" dirty="0" err="1">
                <a:solidFill>
                  <a:schemeClr val="tx1"/>
                </a:solidFill>
              </a:rPr>
              <a:t>Καρκαλούσος</a:t>
            </a:r>
            <a:endParaRPr lang="el-GR" sz="2600" dirty="0">
              <a:solidFill>
                <a:schemeClr val="tx1"/>
              </a:solidFill>
            </a:endParaRPr>
          </a:p>
          <a:p>
            <a:r>
              <a:rPr lang="el-GR" sz="2600" dirty="0" smtClean="0">
                <a:solidFill>
                  <a:schemeClr val="tx1"/>
                </a:solidFill>
              </a:rPr>
              <a:t>Επίκουρος καθηγητής κλινικής χημείας – </a:t>
            </a:r>
          </a:p>
          <a:p>
            <a:r>
              <a:rPr lang="el-GR" sz="2600" dirty="0" smtClean="0">
                <a:solidFill>
                  <a:schemeClr val="tx1"/>
                </a:solidFill>
              </a:rPr>
              <a:t>Μεθόδων Ελέγχου Ποιότητας</a:t>
            </a:r>
            <a:endParaRPr lang="el-GR" sz="2600" dirty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8" name="7 - Εικόνα" descr="Λογότυπο για Άδειες χρήσης Creative Commons BY-NC-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589240"/>
            <a:ext cx="15811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- TextBox"/>
          <p:cNvSpPr txBox="1"/>
          <p:nvPr/>
        </p:nvSpPr>
        <p:spPr>
          <a:xfrm>
            <a:off x="3779912" y="515719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v. 2017.001</a:t>
            </a:r>
            <a:endParaRPr lang="el-GR" dirty="0"/>
          </a:p>
        </p:txBody>
      </p:sp>
      <p:pic>
        <p:nvPicPr>
          <p:cNvPr id="9" name="8 - Εικόνα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548680"/>
            <a:ext cx="410445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4455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</a:t>
            </a:r>
            <a:r>
              <a:rPr lang="en-US" b="1" dirty="0" smtClean="0">
                <a:solidFill>
                  <a:srgbClr val="C00000"/>
                </a:solidFill>
              </a:rPr>
              <a:t>[S]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>
                <a:solidFill>
                  <a:srgbClr val="C00000"/>
                </a:solidFill>
              </a:rPr>
              <a:t>(1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endParaRPr lang="el-GR" dirty="0">
              <a:solidFill>
                <a:srgbClr val="C0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204864"/>
            <a:ext cx="4395506" cy="3581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3491880" y="422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r>
              <a:rPr lang="el-GR" dirty="0" err="1" smtClean="0"/>
              <a:t>ινητική</a:t>
            </a:r>
            <a:r>
              <a:rPr lang="el-GR" dirty="0" smtClean="0"/>
              <a:t> πρώτης τάξης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3779912" y="292494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Κινητική μηδενικής τάξης</a:t>
            </a:r>
            <a:endParaRPr lang="el-GR" dirty="0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1187624" y="335699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Ταχύτητα</a:t>
            </a:r>
            <a:endParaRPr lang="el-GR" sz="2400" dirty="0"/>
          </a:p>
        </p:txBody>
      </p:sp>
      <p:sp>
        <p:nvSpPr>
          <p:cNvPr id="11" name="10 - TextBox"/>
          <p:cNvSpPr txBox="1"/>
          <p:nvPr/>
        </p:nvSpPr>
        <p:spPr>
          <a:xfrm>
            <a:off x="4499992" y="56612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 smtClean="0"/>
              <a:t>μΜ</a:t>
            </a:r>
            <a:r>
              <a:rPr lang="el-GR" dirty="0" smtClean="0"/>
              <a:t>/</a:t>
            </a:r>
            <a:r>
              <a:rPr lang="en-US" dirty="0" smtClean="0"/>
              <a:t>mL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2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endParaRPr lang="el-G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068960"/>
            <a:ext cx="36957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539552" y="220486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 smtClean="0"/>
              <a:t>Το βασικό σχήμα της κινητικής των ενζύμων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3491880" y="4437112"/>
            <a:ext cx="252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k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[E] [S]</a:t>
            </a:r>
          </a:p>
          <a:p>
            <a:endParaRPr lang="en-US" sz="2400" dirty="0"/>
          </a:p>
          <a:p>
            <a:r>
              <a:rPr lang="en-US" sz="2400" dirty="0" smtClean="0"/>
              <a:t>v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k</a:t>
            </a:r>
            <a:r>
              <a:rPr lang="en-US" sz="2400" baseline="-25000" dirty="0" smtClean="0"/>
              <a:t>-1</a:t>
            </a:r>
            <a:r>
              <a:rPr lang="en-US" sz="2400" dirty="0" smtClean="0"/>
              <a:t> [ES]</a:t>
            </a:r>
          </a:p>
          <a:p>
            <a:endParaRPr lang="en-US" sz="2400" dirty="0"/>
          </a:p>
          <a:p>
            <a:r>
              <a:rPr lang="en-US" sz="2400" dirty="0" smtClean="0"/>
              <a:t>v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= k</a:t>
            </a:r>
            <a:r>
              <a:rPr lang="el-GR" sz="2400" baseline="-25000" dirty="0" smtClean="0"/>
              <a:t>2</a:t>
            </a:r>
            <a:r>
              <a:rPr lang="en-US" sz="2400" dirty="0" smtClean="0"/>
              <a:t> [ES]</a:t>
            </a:r>
            <a:endParaRPr lang="el-GR" sz="2400" dirty="0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3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395536" y="1988840"/>
            <a:ext cx="252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v1 = k1 [E] [S]</a:t>
            </a:r>
          </a:p>
          <a:p>
            <a:endParaRPr lang="en-US" sz="2400" dirty="0"/>
          </a:p>
          <a:p>
            <a:r>
              <a:rPr lang="en-US" sz="2400" dirty="0" smtClean="0"/>
              <a:t>v2 = k-1 [ES]</a:t>
            </a:r>
          </a:p>
          <a:p>
            <a:endParaRPr lang="en-US" sz="2400" dirty="0"/>
          </a:p>
          <a:p>
            <a:r>
              <a:rPr lang="en-US" sz="2400" dirty="0" smtClean="0"/>
              <a:t>v3 = k [ES]</a:t>
            </a:r>
            <a:endParaRPr lang="el-GR" sz="24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204864"/>
            <a:ext cx="4896544" cy="1467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869160"/>
            <a:ext cx="7404894" cy="12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- TextBox"/>
          <p:cNvSpPr txBox="1"/>
          <p:nvPr/>
        </p:nvSpPr>
        <p:spPr>
          <a:xfrm>
            <a:off x="3563888" y="4149080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ή</a:t>
            </a:r>
            <a:endParaRPr lang="el-GR" sz="3200" dirty="0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4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539552" y="3789040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Η εξίσωση</a:t>
            </a:r>
            <a:r>
              <a:rPr lang="en-US" sz="2400" dirty="0" smtClean="0"/>
              <a:t>:</a:t>
            </a:r>
            <a:endParaRPr lang="el-GR" sz="24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645024"/>
            <a:ext cx="463566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- TextBox"/>
          <p:cNvSpPr txBox="1"/>
          <p:nvPr/>
        </p:nvSpPr>
        <p:spPr>
          <a:xfrm>
            <a:off x="539552" y="450912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γίνεται</a:t>
            </a:r>
            <a:r>
              <a:rPr lang="en-US" sz="2400" dirty="0" smtClean="0"/>
              <a:t>:</a:t>
            </a:r>
            <a:endParaRPr lang="el-GR" sz="2400" dirty="0"/>
          </a:p>
        </p:txBody>
      </p:sp>
      <p:sp>
        <p:nvSpPr>
          <p:cNvPr id="11" name="10 - TextBox"/>
          <p:cNvSpPr txBox="1"/>
          <p:nvPr/>
        </p:nvSpPr>
        <p:spPr>
          <a:xfrm>
            <a:off x="539552" y="1916832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Επειδή το ένζυμο της αντίδρασης δεν είναι </a:t>
            </a:r>
            <a:r>
              <a:rPr lang="el-GR" sz="2400" dirty="0" err="1" smtClean="0"/>
              <a:t>εξ’ολοκλήρου</a:t>
            </a:r>
            <a:r>
              <a:rPr lang="el-GR" sz="2400" dirty="0" smtClean="0"/>
              <a:t> ελεύθερο μιας και μέρος του βρίσκεται σε μορφή </a:t>
            </a:r>
            <a:r>
              <a:rPr lang="el-GR" sz="2400" dirty="0" err="1" smtClean="0"/>
              <a:t>συμπλόκου</a:t>
            </a:r>
            <a:r>
              <a:rPr lang="el-GR" sz="2400" dirty="0" smtClean="0"/>
              <a:t> </a:t>
            </a:r>
            <a:r>
              <a:rPr lang="en-US" sz="2400" dirty="0" smtClean="0"/>
              <a:t>[ES] </a:t>
            </a:r>
            <a:r>
              <a:rPr lang="el-GR" sz="2400" dirty="0" smtClean="0"/>
              <a:t>η συγκέντρωση του ενζύμου είναι μικρότερη</a:t>
            </a:r>
            <a:r>
              <a:rPr lang="en-US" sz="2400" dirty="0" smtClean="0"/>
              <a:t>: </a:t>
            </a:r>
          </a:p>
          <a:p>
            <a:r>
              <a:rPr lang="en-US" sz="2400" dirty="0" smtClean="0"/>
              <a:t>[E] = [E]t – [ES]</a:t>
            </a:r>
            <a:endParaRPr lang="el-GR" sz="2400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-108520" y="76470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085184"/>
            <a:ext cx="7277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</a:t>
            </a:r>
            <a:r>
              <a:rPr lang="en-US" b="1" dirty="0" smtClean="0">
                <a:solidFill>
                  <a:srgbClr val="C00000"/>
                </a:solidFill>
              </a:rPr>
              <a:t>[S]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b="1" dirty="0">
                <a:solidFill>
                  <a:srgbClr val="C00000"/>
                </a:solidFill>
              </a:rPr>
              <a:t>σ</a:t>
            </a:r>
            <a:r>
              <a:rPr lang="el-GR" b="1" dirty="0" smtClean="0">
                <a:solidFill>
                  <a:srgbClr val="C00000"/>
                </a:solidFill>
              </a:rPr>
              <a:t>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5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endParaRPr lang="el-GR" dirty="0"/>
          </a:p>
        </p:txBody>
      </p:sp>
      <p:sp>
        <p:nvSpPr>
          <p:cNvPr id="18434" name="AutoShape 2" descr="Αποτέλεσμα εικόνας για michaelis Ment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8436" name="AutoShape 4" descr="Αποτέλεσμα εικόνας για michaelis Ment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8438" name="Picture 6" descr="Αποτέλεσμα εικόνας για michaelis Mente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628800"/>
            <a:ext cx="6408712" cy="4804607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763688" y="5013176"/>
            <a:ext cx="1296144" cy="1080120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6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r>
              <a:rPr lang="el-GR" sz="4000" b="1" dirty="0" smtClean="0">
                <a:solidFill>
                  <a:srgbClr val="C00000"/>
                </a:solidFill>
              </a:rPr>
              <a:t> </a:t>
            </a:r>
            <a:endParaRPr lang="el-GR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827584" y="350100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ή</a:t>
            </a:r>
            <a:endParaRPr lang="el-GR" sz="2800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323528" y="1844824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Στην αρχή της </a:t>
            </a:r>
            <a:r>
              <a:rPr lang="el-GR" sz="2400" dirty="0" err="1" smtClean="0"/>
              <a:t>ενζυμικής</a:t>
            </a:r>
            <a:r>
              <a:rPr lang="el-GR" sz="2400" dirty="0" smtClean="0"/>
              <a:t> αντίδρασης η ταχύτητα της είναι μηδέν δηλαδή</a:t>
            </a:r>
            <a:r>
              <a:rPr lang="en-US" sz="2400" dirty="0" smtClean="0"/>
              <a:t>: </a:t>
            </a:r>
            <a:endParaRPr lang="el-GR" sz="24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348880"/>
            <a:ext cx="18002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24 - TextBox"/>
          <p:cNvSpPr txBox="1"/>
          <p:nvPr/>
        </p:nvSpPr>
        <p:spPr>
          <a:xfrm>
            <a:off x="251520" y="4293096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Αν στην εξίσωση αυτή μπει κοινός παρονομαστής το </a:t>
            </a:r>
            <a:r>
              <a:rPr lang="en-US" sz="2400" dirty="0" smtClean="0"/>
              <a:t>[ES] </a:t>
            </a:r>
            <a:r>
              <a:rPr lang="el-GR" sz="2400" dirty="0" smtClean="0"/>
              <a:t>και λύσουμε ως προς [Ε</a:t>
            </a:r>
            <a:r>
              <a:rPr lang="en-US" sz="2400" dirty="0" smtClean="0"/>
              <a:t>S]:</a:t>
            </a:r>
            <a:endParaRPr lang="el-GR" sz="2400" dirty="0"/>
          </a:p>
        </p:txBody>
      </p:sp>
      <p:sp>
        <p:nvSpPr>
          <p:cNvPr id="19" name="1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15</a:t>
            </a:fld>
            <a:endParaRPr lang="el-G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301208"/>
            <a:ext cx="7181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3429000"/>
            <a:ext cx="66579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7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r>
              <a:rPr lang="el-GR" sz="4000" b="1" dirty="0" smtClean="0">
                <a:solidFill>
                  <a:srgbClr val="C00000"/>
                </a:solidFill>
              </a:rPr>
              <a:t> </a:t>
            </a:r>
            <a:endParaRPr lang="el-GR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323528" y="1700808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Διαιρώντας παρονομαστή και αριθμητή και </a:t>
            </a:r>
            <a:r>
              <a:rPr lang="en-US" sz="2800" dirty="0" smtClean="0"/>
              <a:t>k1 </a:t>
            </a:r>
            <a:r>
              <a:rPr lang="el-GR" sz="2800" dirty="0" smtClean="0"/>
              <a:t>παίρνουμε</a:t>
            </a:r>
            <a:r>
              <a:rPr lang="en-US" sz="2800" dirty="0" smtClean="0"/>
              <a:t>: </a:t>
            </a:r>
            <a:endParaRPr lang="el-GR" sz="28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- TextBox"/>
          <p:cNvSpPr txBox="1"/>
          <p:nvPr/>
        </p:nvSpPr>
        <p:spPr>
          <a:xfrm>
            <a:off x="431032" y="3933056"/>
            <a:ext cx="8712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 </a:t>
            </a:r>
            <a:r>
              <a:rPr lang="el-GR" sz="2800" dirty="0" smtClean="0"/>
              <a:t>ταχύτητα της </a:t>
            </a:r>
            <a:r>
              <a:rPr lang="el-GR" sz="2800" dirty="0" err="1" smtClean="0"/>
              <a:t>ενζυμικής</a:t>
            </a:r>
            <a:r>
              <a:rPr lang="el-GR" sz="2800" dirty="0" smtClean="0"/>
              <a:t> αντίδρασης εξαρτάται από την διάσπαση του </a:t>
            </a:r>
            <a:r>
              <a:rPr lang="en-US" sz="2800" dirty="0" smtClean="0"/>
              <a:t>ES</a:t>
            </a:r>
            <a:r>
              <a:rPr lang="el-GR" sz="2800" dirty="0"/>
              <a:t> </a:t>
            </a:r>
            <a:r>
              <a:rPr lang="el-GR" sz="2800" dirty="0" smtClean="0"/>
              <a:t>σε Ε και </a:t>
            </a:r>
            <a:r>
              <a:rPr lang="en-US" sz="2800" dirty="0" smtClean="0"/>
              <a:t>P </a:t>
            </a:r>
            <a:r>
              <a:rPr lang="el-GR" sz="2800" dirty="0" smtClean="0"/>
              <a:t>δηλαδή από </a:t>
            </a:r>
            <a:r>
              <a:rPr lang="en-US" sz="2800" b="1" dirty="0" smtClean="0"/>
              <a:t>v = v3 = k2 [ES]</a:t>
            </a:r>
            <a:r>
              <a:rPr lang="el-GR" sz="2800" b="1" dirty="0" smtClean="0"/>
              <a:t> </a:t>
            </a:r>
            <a:endParaRPr lang="el-GR" sz="2800" b="1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3838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013176"/>
            <a:ext cx="31718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επίδραση της [</a:t>
            </a:r>
            <a:r>
              <a:rPr lang="en-US" b="1" dirty="0" smtClean="0">
                <a:solidFill>
                  <a:srgbClr val="C00000"/>
                </a:solidFill>
              </a:rPr>
              <a:t>S] </a:t>
            </a:r>
            <a:r>
              <a:rPr lang="el-GR" b="1" dirty="0" smtClean="0">
                <a:solidFill>
                  <a:srgbClr val="C00000"/>
                </a:solidFill>
              </a:rPr>
              <a:t>στην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 </a:t>
            </a:r>
            <a:r>
              <a:rPr lang="en-US" sz="4000" dirty="0" smtClean="0">
                <a:solidFill>
                  <a:srgbClr val="C00000"/>
                </a:solidFill>
              </a:rPr>
              <a:t>(</a:t>
            </a:r>
            <a:r>
              <a:rPr lang="el-GR" sz="4000" dirty="0" smtClean="0">
                <a:solidFill>
                  <a:srgbClr val="C00000"/>
                </a:solidFill>
              </a:rPr>
              <a:t>8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από 8)</a:t>
            </a:r>
            <a:r>
              <a:rPr lang="el-GR" sz="4000" b="1" dirty="0" smtClean="0">
                <a:solidFill>
                  <a:srgbClr val="C00000"/>
                </a:solidFill>
              </a:rPr>
              <a:t> </a:t>
            </a:r>
            <a:endParaRPr lang="el-GR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323528" y="1700808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Πολλαπλασιάζοντας και τα δύο μέλη με </a:t>
            </a:r>
            <a:r>
              <a:rPr lang="en-US" sz="2400" dirty="0" smtClean="0"/>
              <a:t>k1 </a:t>
            </a:r>
            <a:r>
              <a:rPr lang="el-GR" sz="2400" dirty="0" smtClean="0"/>
              <a:t>παίρνουμε</a:t>
            </a:r>
            <a:r>
              <a:rPr lang="en-US" sz="2400" dirty="0" smtClean="0"/>
              <a:t>: </a:t>
            </a:r>
            <a:endParaRPr lang="el-GR" sz="24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276872"/>
            <a:ext cx="32670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17 - TextBox"/>
          <p:cNvSpPr txBox="1"/>
          <p:nvPr/>
        </p:nvSpPr>
        <p:spPr>
          <a:xfrm>
            <a:off x="251520" y="3861048"/>
            <a:ext cx="87129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Αν το σύνολο του ενζύμου βρίσκεται με την μορφή </a:t>
            </a:r>
            <a:r>
              <a:rPr lang="el-GR" sz="2400" dirty="0" err="1" smtClean="0"/>
              <a:t>συμπλόκου</a:t>
            </a:r>
            <a:r>
              <a:rPr lang="el-GR" sz="2400" dirty="0" smtClean="0"/>
              <a:t> ενζύμου – υποστρώματος η </a:t>
            </a:r>
            <a:r>
              <a:rPr lang="en-US" sz="2400" b="1" dirty="0" smtClean="0"/>
              <a:t>v</a:t>
            </a:r>
            <a:r>
              <a:rPr lang="en-US" sz="2400" dirty="0" smtClean="0"/>
              <a:t> </a:t>
            </a:r>
            <a:r>
              <a:rPr lang="el-GR" sz="2400" dirty="0" smtClean="0"/>
              <a:t>θα ισούνται με </a:t>
            </a:r>
            <a:r>
              <a:rPr lang="en-US" sz="2400" b="1" dirty="0" err="1" smtClean="0"/>
              <a:t>Vmax</a:t>
            </a:r>
            <a:r>
              <a:rPr lang="en-US" sz="2400" dirty="0" smtClean="0"/>
              <a:t>. E</a:t>
            </a:r>
            <a:r>
              <a:rPr lang="el-GR" sz="2400" dirty="0" err="1" smtClean="0"/>
              <a:t>πειδή</a:t>
            </a:r>
            <a:r>
              <a:rPr lang="el-GR" sz="2400" dirty="0" smtClean="0"/>
              <a:t> τότε </a:t>
            </a:r>
            <a:r>
              <a:rPr lang="en-US" sz="2400" dirty="0" err="1" smtClean="0"/>
              <a:t>Vmax</a:t>
            </a:r>
            <a:r>
              <a:rPr lang="en-US" sz="2400" dirty="0" smtClean="0"/>
              <a:t> = </a:t>
            </a:r>
            <a:r>
              <a:rPr lang="el-GR" sz="2400" dirty="0" smtClean="0"/>
              <a:t>Κ</a:t>
            </a:r>
            <a:r>
              <a:rPr lang="el-GR" sz="2400" baseline="-25000" dirty="0" smtClean="0"/>
              <a:t>2</a:t>
            </a:r>
            <a:r>
              <a:rPr lang="el-GR" sz="2400" dirty="0" smtClean="0"/>
              <a:t> [Ε]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</a:t>
            </a:r>
            <a:r>
              <a:rPr lang="el-GR" sz="2400" dirty="0" smtClean="0"/>
              <a:t>αν ορίσουμε</a:t>
            </a:r>
            <a:r>
              <a:rPr lang="en-US" sz="2400" dirty="0" smtClean="0"/>
              <a:t>:</a:t>
            </a:r>
          </a:p>
          <a:p>
            <a:r>
              <a:rPr lang="el-GR" sz="2800" dirty="0" smtClean="0"/>
              <a:t> </a:t>
            </a:r>
            <a:endParaRPr lang="en-US" sz="2800" dirty="0" smtClean="0"/>
          </a:p>
          <a:p>
            <a:endParaRPr lang="en-US" sz="2800" dirty="0"/>
          </a:p>
          <a:p>
            <a:endParaRPr lang="el-GR" sz="28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45224"/>
            <a:ext cx="16478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TextBox"/>
          <p:cNvSpPr txBox="1"/>
          <p:nvPr/>
        </p:nvSpPr>
        <p:spPr>
          <a:xfrm>
            <a:off x="2195736" y="580526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τότε</a:t>
            </a:r>
            <a:r>
              <a:rPr lang="en-US" sz="2400" dirty="0" smtClean="0"/>
              <a:t>:</a:t>
            </a:r>
            <a:endParaRPr lang="el-GR" sz="2400" dirty="0"/>
          </a:p>
        </p:txBody>
      </p:sp>
      <p:sp>
        <p:nvSpPr>
          <p:cNvPr id="19" name="1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(1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…η ταχύτητα της </a:t>
            </a:r>
            <a:r>
              <a:rPr lang="el-GR" dirty="0" err="1" smtClean="0"/>
              <a:t>ενζυμικής</a:t>
            </a:r>
            <a:r>
              <a:rPr lang="el-GR" dirty="0" smtClean="0"/>
              <a:t> αντίδρασης ισούνται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1" y="2492897"/>
            <a:ext cx="3024336" cy="118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TextBox"/>
          <p:cNvSpPr txBox="1"/>
          <p:nvPr/>
        </p:nvSpPr>
        <p:spPr>
          <a:xfrm>
            <a:off x="467544" y="3861048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 </a:t>
            </a:r>
            <a:r>
              <a:rPr lang="el-GR" sz="2800" dirty="0" smtClean="0"/>
              <a:t>εξίσωση ονομάζεται </a:t>
            </a:r>
            <a:r>
              <a:rPr lang="en-US" sz="2800" b="1" dirty="0" err="1" smtClean="0"/>
              <a:t>Michaelis-Menten</a:t>
            </a:r>
            <a:r>
              <a:rPr lang="en-US" sz="2800" b="1" dirty="0" smtClean="0"/>
              <a:t> </a:t>
            </a:r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dirty="0" smtClean="0"/>
              <a:t>Το </a:t>
            </a:r>
            <a:r>
              <a:rPr lang="en-US" sz="2800" dirty="0" smtClean="0"/>
              <a:t>Km </a:t>
            </a:r>
            <a:r>
              <a:rPr lang="el-GR" sz="2800" dirty="0" smtClean="0"/>
              <a:t>ονομάζεται σταθερά </a:t>
            </a:r>
            <a:r>
              <a:rPr lang="en-US" sz="2800" b="1" dirty="0" err="1" smtClean="0"/>
              <a:t>Michaelis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endParaRPr lang="el-GR" sz="28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(2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91264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dirty="0" smtClean="0"/>
              <a:t>Αν η ταχύτητα είναι το μισό της μέγιστης </a:t>
            </a:r>
            <a:r>
              <a:rPr lang="en-US" sz="2800" dirty="0" smtClean="0"/>
              <a:t>v = </a:t>
            </a:r>
            <a:r>
              <a:rPr lang="en-US" sz="2800" dirty="0" err="1" smtClean="0"/>
              <a:t>Vmax</a:t>
            </a:r>
            <a:r>
              <a:rPr lang="en-US" sz="2800" dirty="0" smtClean="0"/>
              <a:t>/2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T</a:t>
            </a:r>
            <a:r>
              <a:rPr lang="el-GR" sz="2800" dirty="0" err="1" smtClean="0"/>
              <a:t>ότε</a:t>
            </a:r>
            <a:r>
              <a:rPr lang="el-GR" sz="2800" dirty="0" smtClean="0"/>
              <a:t>     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γίνεται</a:t>
            </a:r>
            <a:r>
              <a:rPr lang="en-US" sz="2800" dirty="0" smtClean="0"/>
              <a:t>:</a:t>
            </a:r>
            <a:endParaRPr lang="el-GR" sz="28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19</a:t>
            </a:fld>
            <a:endParaRPr lang="el-GR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492896"/>
            <a:ext cx="2448272" cy="96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645024"/>
            <a:ext cx="56673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085184"/>
            <a:ext cx="53530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Τι προσδιορίζεται στη κλινική χημεία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Οργανικά υποστρώματα</a:t>
            </a:r>
          </a:p>
          <a:p>
            <a:r>
              <a:rPr lang="el-GR" dirty="0" smtClean="0"/>
              <a:t>Ιόντα</a:t>
            </a:r>
          </a:p>
          <a:p>
            <a:r>
              <a:rPr lang="el-GR" dirty="0" smtClean="0"/>
              <a:t>Ένζυμα</a:t>
            </a:r>
          </a:p>
          <a:p>
            <a:r>
              <a:rPr lang="el-GR" dirty="0" smtClean="0"/>
              <a:t>Ορμόνες</a:t>
            </a:r>
          </a:p>
          <a:p>
            <a:r>
              <a:rPr lang="el-GR" dirty="0" smtClean="0"/>
              <a:t>Καρκινικοί δείκτες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(3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33409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800" b="1" dirty="0" smtClean="0"/>
              <a:t>Συμπέρασμα</a:t>
            </a:r>
            <a:r>
              <a:rPr lang="en-US" sz="2800" b="1" dirty="0" smtClean="0"/>
              <a:t>: </a:t>
            </a:r>
            <a:endParaRPr lang="el-GR" sz="2800" b="1" dirty="0" smtClean="0"/>
          </a:p>
          <a:p>
            <a:pPr marL="0" indent="0">
              <a:buNone/>
            </a:pPr>
            <a:r>
              <a:rPr lang="el-GR" sz="2800" dirty="0" smtClean="0"/>
              <a:t>Το </a:t>
            </a:r>
            <a:r>
              <a:rPr lang="en-US" sz="2800" dirty="0" smtClean="0"/>
              <a:t>Km </a:t>
            </a:r>
            <a:r>
              <a:rPr lang="el-GR" sz="2800" dirty="0" smtClean="0"/>
              <a:t>είναι η συγκέντρωση του υποστρώματος του ενζύμου όταν η ταχύτητα της </a:t>
            </a:r>
            <a:r>
              <a:rPr lang="el-GR" sz="2800" dirty="0" err="1" smtClean="0"/>
              <a:t>ενζυμικής</a:t>
            </a:r>
            <a:r>
              <a:rPr lang="el-GR" sz="2800" dirty="0" smtClean="0"/>
              <a:t> αντίδρασης ισούνται με το μισό της μέγιστης.</a:t>
            </a:r>
          </a:p>
          <a:p>
            <a:pPr marL="0" indent="0">
              <a:buNone/>
            </a:pPr>
            <a:endParaRPr lang="el-GR" sz="2800" dirty="0" smtClean="0"/>
          </a:p>
          <a:p>
            <a:pPr marL="0" indent="0">
              <a:buNone/>
            </a:pP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Το </a:t>
            </a:r>
            <a:r>
              <a:rPr lang="en-US" sz="2800" dirty="0" smtClean="0"/>
              <a:t>Km </a:t>
            </a:r>
            <a:r>
              <a:rPr lang="el-GR" sz="2800" dirty="0" smtClean="0"/>
              <a:t>εκφράζει την </a:t>
            </a:r>
            <a:r>
              <a:rPr lang="el-GR" sz="2800" b="1" dirty="0" smtClean="0"/>
              <a:t>ικανότητα του ενζύμου να αντιδρά με του υπόστρωμα</a:t>
            </a:r>
            <a:r>
              <a:rPr lang="el-GR" sz="2800" dirty="0" smtClean="0"/>
              <a:t>.</a:t>
            </a:r>
          </a:p>
          <a:p>
            <a:pPr marL="0" indent="0">
              <a:buNone/>
            </a:pPr>
            <a:r>
              <a:rPr lang="el-GR" sz="2800" dirty="0" smtClean="0"/>
              <a:t>Μεγάλο </a:t>
            </a:r>
            <a:r>
              <a:rPr lang="en-US" sz="2800" dirty="0" smtClean="0"/>
              <a:t>Km </a:t>
            </a:r>
            <a:r>
              <a:rPr lang="el-GR" sz="2800" dirty="0" smtClean="0"/>
              <a:t>μεγάλη ικανότητα και αντιστρόφως.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</a:t>
            </a:r>
            <a:r>
              <a:rPr lang="en-US" sz="4000" dirty="0" smtClean="0">
                <a:solidFill>
                  <a:srgbClr val="C00000"/>
                </a:solidFill>
              </a:rPr>
              <a:t>4</a:t>
            </a:r>
            <a:r>
              <a:rPr lang="el-GR" sz="4000" dirty="0" smtClean="0">
                <a:solidFill>
                  <a:srgbClr val="C00000"/>
                </a:solidFill>
              </a:rPr>
              <a:t>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sz="4000" dirty="0" smtClean="0">
                <a:solidFill>
                  <a:srgbClr val="C00000"/>
                </a:solidFill>
              </a:rPr>
              <a:t>Η </a:t>
            </a:r>
            <a:r>
              <a:rPr lang="en-US" sz="4000" dirty="0" err="1" smtClean="0">
                <a:solidFill>
                  <a:srgbClr val="C00000"/>
                </a:solidFill>
              </a:rPr>
              <a:t>Kcat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3340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Έχουμε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Και                                  όπου   </a:t>
            </a:r>
          </a:p>
          <a:p>
            <a:pPr marL="0" indent="0">
              <a:buNone/>
            </a:pP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 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21</a:t>
            </a:fld>
            <a:endParaRPr lang="el-GR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40768"/>
            <a:ext cx="36957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996952"/>
            <a:ext cx="2625206" cy="1032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852936"/>
            <a:ext cx="16478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TextBox"/>
          <p:cNvSpPr txBox="1"/>
          <p:nvPr/>
        </p:nvSpPr>
        <p:spPr>
          <a:xfrm>
            <a:off x="467544" y="443711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Άρα ισχύει</a:t>
            </a:r>
            <a:r>
              <a:rPr lang="en-US" sz="2400" dirty="0" smtClean="0"/>
              <a:t>:</a:t>
            </a:r>
            <a:endParaRPr lang="el-GR" sz="2400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4149080"/>
            <a:ext cx="39147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TextBox"/>
          <p:cNvSpPr txBox="1"/>
          <p:nvPr/>
        </p:nvSpPr>
        <p:spPr>
          <a:xfrm>
            <a:off x="323528" y="5229200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…. </a:t>
            </a:r>
            <a:r>
              <a:rPr lang="el-GR" sz="2800" dirty="0" smtClean="0"/>
              <a:t>δηλαδή το </a:t>
            </a:r>
            <a:r>
              <a:rPr lang="en-US" sz="2800" dirty="0" smtClean="0"/>
              <a:t>Km</a:t>
            </a:r>
            <a:r>
              <a:rPr lang="el-GR" sz="2800" dirty="0" smtClean="0"/>
              <a:t> έχει να κάνει με την δημιουργία του </a:t>
            </a:r>
            <a:r>
              <a:rPr lang="el-GR" sz="2800" dirty="0" err="1" smtClean="0"/>
              <a:t>συμπλόκου</a:t>
            </a:r>
            <a:r>
              <a:rPr lang="el-GR" sz="2800" dirty="0" smtClean="0"/>
              <a:t> </a:t>
            </a:r>
            <a:r>
              <a:rPr lang="en-US" sz="2800" dirty="0" smtClean="0"/>
              <a:t>ES.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</a:t>
            </a:r>
            <a:r>
              <a:rPr lang="en-US" sz="4000" dirty="0" smtClean="0">
                <a:solidFill>
                  <a:srgbClr val="C00000"/>
                </a:solidFill>
              </a:rPr>
              <a:t>5</a:t>
            </a:r>
            <a:r>
              <a:rPr lang="el-GR" sz="4000" dirty="0" smtClean="0">
                <a:solidFill>
                  <a:srgbClr val="C00000"/>
                </a:solidFill>
              </a:rPr>
              <a:t>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dirty="0" smtClean="0">
                <a:solidFill>
                  <a:srgbClr val="C00000"/>
                </a:solidFill>
              </a:rPr>
              <a:t> Η </a:t>
            </a:r>
            <a:r>
              <a:rPr lang="en-US" dirty="0" err="1" smtClean="0">
                <a:solidFill>
                  <a:srgbClr val="C00000"/>
                </a:solidFill>
              </a:rPr>
              <a:t>Kcat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3340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Έχουμε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l-GR" sz="2400" dirty="0" smtClean="0"/>
              <a:t>Στη πράξη η </a:t>
            </a:r>
            <a:r>
              <a:rPr lang="el-GR" sz="2400" dirty="0" err="1" smtClean="0"/>
              <a:t>ενζυμική</a:t>
            </a:r>
            <a:r>
              <a:rPr lang="el-GR" sz="2400" dirty="0" smtClean="0"/>
              <a:t> αντίδραση εξαρτάται από την χρόνο διάσπασης του </a:t>
            </a:r>
            <a:r>
              <a:rPr lang="el-GR" sz="2400" dirty="0" err="1" smtClean="0"/>
              <a:t>συμπλόκου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Επειδή η </a:t>
            </a:r>
            <a:r>
              <a:rPr lang="en-US" sz="2400" dirty="0" smtClean="0"/>
              <a:t>K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l-GR" sz="2400" dirty="0" smtClean="0"/>
              <a:t>είναι πολύ σημαντική ισχύει</a:t>
            </a:r>
            <a:r>
              <a:rPr lang="en-US" sz="2400" dirty="0" smtClean="0"/>
              <a:t>: </a:t>
            </a:r>
            <a:endParaRPr lang="el-GR" sz="2400" dirty="0" smtClean="0"/>
          </a:p>
          <a:p>
            <a:pPr marL="0" indent="0">
              <a:buNone/>
            </a:pPr>
            <a:r>
              <a:rPr lang="el-GR" sz="2800" dirty="0" smtClean="0"/>
              <a:t> 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22</a:t>
            </a:fld>
            <a:endParaRPr lang="el-GR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39147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149080"/>
            <a:ext cx="3960440" cy="774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611560" y="5157192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Και αντίστοιχα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max</a:t>
            </a:r>
            <a:r>
              <a:rPr lang="en-US" sz="2400" dirty="0" smtClean="0"/>
              <a:t> = </a:t>
            </a:r>
            <a:r>
              <a:rPr lang="el-GR" sz="2400" dirty="0" smtClean="0"/>
              <a:t>Κ</a:t>
            </a:r>
            <a:r>
              <a:rPr lang="en-US" sz="2400" dirty="0" smtClean="0"/>
              <a:t>cat [E]</a:t>
            </a:r>
            <a:r>
              <a:rPr lang="en-US" sz="2400" baseline="-25000" dirty="0" smtClean="0"/>
              <a:t>t</a:t>
            </a:r>
          </a:p>
          <a:p>
            <a:endParaRPr lang="en-US" sz="2400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(6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dirty="0" smtClean="0">
                <a:solidFill>
                  <a:srgbClr val="C00000"/>
                </a:solidFill>
              </a:rPr>
              <a:t> Η </a:t>
            </a:r>
            <a:r>
              <a:rPr lang="en-US" dirty="0" err="1" smtClean="0">
                <a:solidFill>
                  <a:srgbClr val="C00000"/>
                </a:solidFill>
              </a:rPr>
              <a:t>Kcat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33409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Η </a:t>
            </a:r>
            <a:r>
              <a:rPr lang="en-US" sz="2400" dirty="0" err="1" smtClean="0"/>
              <a:t>K</a:t>
            </a:r>
            <a:r>
              <a:rPr lang="en-US" sz="2000" dirty="0" err="1" smtClean="0"/>
              <a:t>cat</a:t>
            </a:r>
            <a:r>
              <a:rPr lang="en-US" sz="2400" dirty="0" smtClean="0"/>
              <a:t> </a:t>
            </a:r>
            <a:r>
              <a:rPr lang="el-GR" sz="2400" dirty="0" smtClean="0"/>
              <a:t>εκφράζει τον χρόνο που απαιτείται για να μετατραπεί ένα μόριο ενζύμου σε ένα μόριο υποστρώματος.</a:t>
            </a:r>
          </a:p>
          <a:p>
            <a:pPr marL="0" indent="0">
              <a:buNone/>
            </a:pPr>
            <a:r>
              <a:rPr lang="el-GR" sz="2400" dirty="0" smtClean="0"/>
              <a:t>Γι</a:t>
            </a:r>
            <a:r>
              <a:rPr lang="en-US" sz="2400" dirty="0" smtClean="0"/>
              <a:t>’</a:t>
            </a:r>
            <a:r>
              <a:rPr lang="el-GR" sz="2400" dirty="0" smtClean="0"/>
              <a:t>αυτό τον λόγο η </a:t>
            </a:r>
            <a:r>
              <a:rPr lang="en-US" sz="2400" dirty="0" err="1" smtClean="0"/>
              <a:t>K</a:t>
            </a:r>
            <a:r>
              <a:rPr lang="en-US" sz="2000" dirty="0" err="1" smtClean="0"/>
              <a:t>cat</a:t>
            </a:r>
            <a:r>
              <a:rPr lang="en-US" sz="2400" dirty="0" smtClean="0"/>
              <a:t> </a:t>
            </a:r>
            <a:r>
              <a:rPr lang="el-GR" sz="2400" dirty="0" smtClean="0"/>
              <a:t>καλείται και </a:t>
            </a:r>
            <a:r>
              <a:rPr lang="el-GR" sz="2400" b="1" dirty="0" smtClean="0"/>
              <a:t>αριθμός ανακύκλησης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Ο αριθμός ανακύκλησης και το </a:t>
            </a:r>
            <a:r>
              <a:rPr lang="en-US" sz="2400" dirty="0" smtClean="0"/>
              <a:t>km </a:t>
            </a:r>
            <a:r>
              <a:rPr lang="el-GR" sz="2400" dirty="0" smtClean="0"/>
              <a:t>ορίζουν την εξειδίκευση του ενζύμου με το υπόστρωμα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23</a:t>
            </a:fld>
            <a:endParaRPr lang="el-GR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293096"/>
            <a:ext cx="26289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</a:t>
            </a:r>
            <a:r>
              <a:rPr lang="en-US" sz="4000" dirty="0" smtClean="0">
                <a:solidFill>
                  <a:srgbClr val="C00000"/>
                </a:solidFill>
              </a:rPr>
              <a:t>7</a:t>
            </a:r>
            <a:r>
              <a:rPr lang="el-GR" sz="4000" dirty="0" smtClean="0">
                <a:solidFill>
                  <a:srgbClr val="C00000"/>
                </a:solidFill>
              </a:rPr>
              <a:t>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sz="4000" dirty="0" smtClean="0">
                <a:solidFill>
                  <a:srgbClr val="C00000"/>
                </a:solidFill>
              </a:rPr>
              <a:t>Τι ισχύει όταν το </a:t>
            </a:r>
            <a:r>
              <a:rPr lang="en-US" sz="4000" dirty="0" smtClean="0">
                <a:solidFill>
                  <a:srgbClr val="C00000"/>
                </a:solidFill>
              </a:rPr>
              <a:t>[S] </a:t>
            </a:r>
            <a:r>
              <a:rPr lang="el-GR" sz="4000" dirty="0" smtClean="0">
                <a:solidFill>
                  <a:srgbClr val="C00000"/>
                </a:solidFill>
              </a:rPr>
              <a:t>είναι μικρό</a:t>
            </a:r>
            <a:br>
              <a:rPr lang="el-GR" sz="4000" dirty="0" smtClean="0">
                <a:solidFill>
                  <a:srgbClr val="C00000"/>
                </a:solidFill>
              </a:rPr>
            </a:b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24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539552" y="1484784"/>
            <a:ext cx="770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T</a:t>
            </a:r>
            <a:r>
              <a:rPr lang="el-GR" sz="2400" dirty="0" err="1" smtClean="0"/>
              <a:t>ότε</a:t>
            </a:r>
            <a:r>
              <a:rPr lang="el-GR" sz="2400" dirty="0" smtClean="0"/>
              <a:t> έχουμε </a:t>
            </a:r>
            <a:r>
              <a:rPr lang="el-GR" sz="2400" b="1" dirty="0" smtClean="0"/>
              <a:t>κινητική πρώτης τάξης</a:t>
            </a:r>
            <a:r>
              <a:rPr lang="en-US" sz="2400" dirty="0" smtClean="0"/>
              <a:t>:</a:t>
            </a:r>
            <a:r>
              <a:rPr lang="el-GR" sz="2400" dirty="0" smtClean="0"/>
              <a:t> </a:t>
            </a:r>
            <a:endParaRPr lang="en-US" sz="2400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55149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TextBox"/>
          <p:cNvSpPr txBox="1"/>
          <p:nvPr/>
        </p:nvSpPr>
        <p:spPr>
          <a:xfrm>
            <a:off x="539552" y="3645024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ή απλούστερα </a:t>
            </a:r>
            <a:r>
              <a:rPr lang="en-US" sz="2400" dirty="0" smtClean="0"/>
              <a:t>v =</a:t>
            </a:r>
            <a:r>
              <a:rPr lang="el-GR" sz="2400" dirty="0" smtClean="0"/>
              <a:t> </a:t>
            </a:r>
            <a:r>
              <a:rPr lang="en-US" sz="2400" dirty="0" smtClean="0"/>
              <a:t>k [S]</a:t>
            </a:r>
          </a:p>
          <a:p>
            <a:endParaRPr lang="en-US" sz="2400" dirty="0" smtClean="0"/>
          </a:p>
          <a:p>
            <a:r>
              <a:rPr lang="el-GR" sz="2400" dirty="0" smtClean="0"/>
              <a:t>Δηλαδή όταν η </a:t>
            </a:r>
            <a:r>
              <a:rPr lang="en-US" sz="2400" dirty="0" smtClean="0"/>
              <a:t>[S] </a:t>
            </a:r>
            <a:r>
              <a:rPr lang="el-GR" sz="2400" dirty="0" smtClean="0"/>
              <a:t>είναι πολύ μικρή η ταχύτητα της αντίδρασης είναι ανάλογη της </a:t>
            </a:r>
            <a:r>
              <a:rPr lang="en-US" sz="2400" dirty="0" smtClean="0"/>
              <a:t>[S]</a:t>
            </a:r>
          </a:p>
          <a:p>
            <a:endParaRPr lang="en-US" sz="2400" dirty="0" smtClean="0"/>
          </a:p>
          <a:p>
            <a:r>
              <a:rPr lang="en-US" sz="2400" dirty="0" smtClean="0"/>
              <a:t>I</a:t>
            </a:r>
            <a:r>
              <a:rPr lang="el-GR" sz="2400" dirty="0" err="1" smtClean="0"/>
              <a:t>σχύει</a:t>
            </a:r>
            <a:r>
              <a:rPr lang="el-GR" sz="2400" dirty="0" smtClean="0"/>
              <a:t> τότε </a:t>
            </a:r>
            <a:r>
              <a:rPr lang="en-US" sz="2400" dirty="0" smtClean="0"/>
              <a:t>k =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max</a:t>
            </a:r>
            <a:r>
              <a:rPr lang="en-US" sz="2400" dirty="0" smtClean="0"/>
              <a:t>/K</a:t>
            </a:r>
            <a:r>
              <a:rPr lang="en-US" sz="2400" baseline="-25000" dirty="0" smtClean="0"/>
              <a:t>m</a:t>
            </a:r>
          </a:p>
          <a:p>
            <a:endParaRPr lang="en-US" sz="2400" baseline="-25000" dirty="0" smtClean="0"/>
          </a:p>
          <a:p>
            <a:endParaRPr lang="en-US" sz="2400" dirty="0" smtClean="0"/>
          </a:p>
          <a:p>
            <a:endParaRPr lang="en-US" sz="2400" baseline="-25000" dirty="0" smtClean="0"/>
          </a:p>
          <a:p>
            <a:endParaRPr lang="en-US" sz="2400" baseline="-25000" dirty="0" smtClean="0"/>
          </a:p>
          <a:p>
            <a:r>
              <a:rPr lang="en-US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</a:t>
            </a:r>
            <a:r>
              <a:rPr lang="en-US" sz="4000" dirty="0" smtClean="0">
                <a:solidFill>
                  <a:srgbClr val="C00000"/>
                </a:solidFill>
              </a:rPr>
              <a:t>8</a:t>
            </a:r>
            <a:r>
              <a:rPr lang="el-GR" sz="4000" dirty="0" smtClean="0">
                <a:solidFill>
                  <a:srgbClr val="C00000"/>
                </a:solidFill>
              </a:rPr>
              <a:t>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sz="4000" dirty="0" smtClean="0">
                <a:solidFill>
                  <a:srgbClr val="C00000"/>
                </a:solidFill>
              </a:rPr>
              <a:t>Τι ισχύει όταν το </a:t>
            </a:r>
            <a:r>
              <a:rPr lang="en-US" sz="4000" dirty="0" smtClean="0">
                <a:solidFill>
                  <a:srgbClr val="C00000"/>
                </a:solidFill>
              </a:rPr>
              <a:t>[S] </a:t>
            </a:r>
            <a:r>
              <a:rPr lang="el-GR" sz="4000" dirty="0" smtClean="0">
                <a:solidFill>
                  <a:srgbClr val="C00000"/>
                </a:solidFill>
              </a:rPr>
              <a:t>είναι μικρό</a:t>
            </a:r>
            <a:br>
              <a:rPr lang="el-GR" sz="4000" dirty="0" smtClean="0">
                <a:solidFill>
                  <a:srgbClr val="C00000"/>
                </a:solidFill>
              </a:rPr>
            </a:b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25</a:t>
            </a:fld>
            <a:endParaRPr lang="el-G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1" name="10 - TextBox"/>
          <p:cNvSpPr txBox="1"/>
          <p:nvPr/>
        </p:nvSpPr>
        <p:spPr>
          <a:xfrm>
            <a:off x="611560" y="1556792"/>
            <a:ext cx="820891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k = </a:t>
            </a:r>
            <a:r>
              <a:rPr lang="en-US" sz="2400" dirty="0" err="1" smtClean="0"/>
              <a:t>V</a:t>
            </a:r>
            <a:r>
              <a:rPr lang="en-US" sz="2400" baseline="-25000" dirty="0" err="1" smtClean="0"/>
              <a:t>max</a:t>
            </a:r>
            <a:r>
              <a:rPr lang="en-US" sz="2400" dirty="0" smtClean="0"/>
              <a:t>/K</a:t>
            </a:r>
            <a:r>
              <a:rPr lang="en-US" sz="2400" baseline="-25000" dirty="0" smtClean="0"/>
              <a:t>m</a:t>
            </a:r>
          </a:p>
          <a:p>
            <a:endParaRPr lang="en-US" sz="2400" baseline="-25000" dirty="0" smtClean="0"/>
          </a:p>
          <a:p>
            <a:r>
              <a:rPr lang="el-GR" sz="2400" dirty="0" smtClean="0"/>
              <a:t>Όπου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V</a:t>
            </a:r>
            <a:r>
              <a:rPr lang="en-US" sz="2400" baseline="-25000" dirty="0" err="1" smtClean="0"/>
              <a:t>max</a:t>
            </a:r>
            <a:r>
              <a:rPr lang="en-US" sz="2400" dirty="0" smtClean="0"/>
              <a:t> : </a:t>
            </a:r>
            <a:r>
              <a:rPr lang="el-GR" sz="2400" dirty="0" smtClean="0"/>
              <a:t>εκφράζεται σε μονάδες </a:t>
            </a:r>
            <a:r>
              <a:rPr lang="en-US" sz="2400" dirty="0" smtClean="0"/>
              <a:t>mol/min x L</a:t>
            </a:r>
          </a:p>
          <a:p>
            <a:r>
              <a:rPr lang="en-US" sz="2400" dirty="0" smtClean="0"/>
              <a:t>K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   :  </a:t>
            </a:r>
            <a:r>
              <a:rPr lang="el-GR" sz="2400" dirty="0" smtClean="0"/>
              <a:t>εκφράζεται σε μονάδες </a:t>
            </a:r>
            <a:r>
              <a:rPr lang="en-US" sz="2400" dirty="0" smtClean="0"/>
              <a:t>min</a:t>
            </a:r>
            <a:r>
              <a:rPr lang="en-US" sz="2400" baseline="30000" dirty="0" smtClean="0"/>
              <a:t>-1</a:t>
            </a:r>
            <a:endParaRPr lang="el-GR" sz="2400" baseline="30000" dirty="0" smtClean="0"/>
          </a:p>
          <a:p>
            <a:endParaRPr lang="el-GR" sz="2400" baseline="30000" dirty="0" smtClean="0"/>
          </a:p>
          <a:p>
            <a:r>
              <a:rPr lang="el-GR" sz="2400" dirty="0" smtClean="0"/>
              <a:t>Άρα </a:t>
            </a:r>
            <a:r>
              <a:rPr lang="en-US" sz="2400" dirty="0" smtClean="0"/>
              <a:t>k: </a:t>
            </a:r>
            <a:r>
              <a:rPr lang="el-GR" sz="2400" dirty="0" smtClean="0"/>
              <a:t>εκφράζεται σε 1/</a:t>
            </a:r>
            <a:r>
              <a:rPr lang="en-US" sz="2400" dirty="0" smtClean="0"/>
              <a:t>min</a:t>
            </a:r>
          </a:p>
          <a:p>
            <a:endParaRPr lang="en-US" sz="2400" dirty="0" smtClean="0"/>
          </a:p>
          <a:p>
            <a:r>
              <a:rPr lang="el-GR" sz="2400" dirty="0" smtClean="0"/>
              <a:t>Πρακτικά όταν </a:t>
            </a:r>
            <a:r>
              <a:rPr lang="en-US" sz="2400" dirty="0" smtClean="0"/>
              <a:t>k = 0,01/min </a:t>
            </a:r>
            <a:r>
              <a:rPr lang="el-GR" sz="2400" dirty="0" smtClean="0"/>
              <a:t>το 1% του υποστρώματος μετατρέπεται σε προϊόν σε ένα λεπτό.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baseline="-25000" dirty="0" smtClean="0"/>
          </a:p>
          <a:p>
            <a:endParaRPr lang="en-US" sz="2400" baseline="-25000" dirty="0" smtClean="0"/>
          </a:p>
          <a:p>
            <a:r>
              <a:rPr lang="en-US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εξίσωση Μ</a:t>
            </a:r>
            <a:r>
              <a:rPr lang="en-US" b="1" dirty="0" err="1" smtClean="0">
                <a:solidFill>
                  <a:srgbClr val="C00000"/>
                </a:solidFill>
              </a:rPr>
              <a:t>ichaelis-Menten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 από </a:t>
            </a:r>
            <a:r>
              <a:rPr lang="en-US" sz="4000" dirty="0" smtClean="0">
                <a:solidFill>
                  <a:srgbClr val="C00000"/>
                </a:solidFill>
              </a:rPr>
              <a:t>9</a:t>
            </a:r>
            <a:r>
              <a:rPr lang="el-GR" sz="4000" dirty="0" smtClean="0">
                <a:solidFill>
                  <a:srgbClr val="C00000"/>
                </a:solidFill>
              </a:rPr>
              <a:t>)</a:t>
            </a:r>
            <a:br>
              <a:rPr lang="el-GR" sz="4000" dirty="0" smtClean="0">
                <a:solidFill>
                  <a:srgbClr val="C00000"/>
                </a:solidFill>
              </a:rPr>
            </a:br>
            <a:r>
              <a:rPr lang="el-GR" sz="4000" dirty="0" smtClean="0">
                <a:solidFill>
                  <a:srgbClr val="C00000"/>
                </a:solidFill>
              </a:rPr>
              <a:t>Τι ισχύει όταν το </a:t>
            </a:r>
            <a:r>
              <a:rPr lang="en-US" sz="4000" dirty="0" smtClean="0">
                <a:solidFill>
                  <a:srgbClr val="C00000"/>
                </a:solidFill>
              </a:rPr>
              <a:t>[S] </a:t>
            </a:r>
            <a:r>
              <a:rPr lang="el-GR" sz="4000" dirty="0" smtClean="0">
                <a:solidFill>
                  <a:srgbClr val="C00000"/>
                </a:solidFill>
              </a:rPr>
              <a:t>είναι μεγάλο</a:t>
            </a:r>
            <a:br>
              <a:rPr lang="el-GR" sz="4000" dirty="0" smtClean="0">
                <a:solidFill>
                  <a:srgbClr val="C00000"/>
                </a:solidFill>
              </a:rPr>
            </a:b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26</a:t>
            </a:fld>
            <a:endParaRPr lang="el-G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1" name="10 - TextBox"/>
          <p:cNvSpPr txBox="1"/>
          <p:nvPr/>
        </p:nvSpPr>
        <p:spPr>
          <a:xfrm>
            <a:off x="683568" y="162880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Όταν </a:t>
            </a:r>
            <a:r>
              <a:rPr lang="en-US" sz="2400" dirty="0" smtClean="0"/>
              <a:t>[S] &gt; 10 Km </a:t>
            </a:r>
            <a:r>
              <a:rPr lang="el-GR" sz="2400" dirty="0" smtClean="0"/>
              <a:t>ισχύει</a:t>
            </a:r>
            <a:r>
              <a:rPr lang="en-US" sz="2400" dirty="0" smtClean="0"/>
              <a:t>:</a:t>
            </a:r>
            <a:endParaRPr lang="en-US" sz="2400" baseline="-25000" dirty="0" smtClean="0"/>
          </a:p>
          <a:p>
            <a:endParaRPr lang="en-US" sz="2400" baseline="-25000" dirty="0" smtClean="0"/>
          </a:p>
          <a:p>
            <a:endParaRPr lang="en-US" sz="2400" dirty="0" smtClean="0"/>
          </a:p>
          <a:p>
            <a:endParaRPr lang="en-US" sz="2400" baseline="-25000" dirty="0" smtClean="0"/>
          </a:p>
          <a:p>
            <a:endParaRPr lang="en-US" sz="2400" baseline="-25000" dirty="0" smtClean="0"/>
          </a:p>
          <a:p>
            <a:r>
              <a:rPr lang="en-US" sz="2400" dirty="0" smtClean="0"/>
              <a:t> </a:t>
            </a:r>
            <a:endParaRPr lang="el-GR" sz="24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20888"/>
            <a:ext cx="47148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TextBox"/>
          <p:cNvSpPr txBox="1"/>
          <p:nvPr/>
        </p:nvSpPr>
        <p:spPr>
          <a:xfrm>
            <a:off x="683568" y="3933056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Τότε έχουμε </a:t>
            </a:r>
            <a:r>
              <a:rPr lang="el-GR" sz="2400" b="1" dirty="0" smtClean="0"/>
              <a:t>κινητική μηδενικής τάξης</a:t>
            </a:r>
            <a:endParaRPr lang="el-GR" sz="2400" b="1" dirty="0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Ο γραφικός μετασχηματισμός </a:t>
            </a:r>
            <a:r>
              <a:rPr lang="en-US" b="1" dirty="0" smtClean="0">
                <a:solidFill>
                  <a:srgbClr val="C00000"/>
                </a:solidFill>
              </a:rPr>
              <a:t>Km, </a:t>
            </a:r>
            <a:r>
              <a:rPr lang="el-GR" b="1" dirty="0" smtClean="0">
                <a:solidFill>
                  <a:srgbClr val="C00000"/>
                </a:solidFill>
              </a:rPr>
              <a:t/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n-US" b="1" dirty="0" err="1" smtClean="0">
                <a:solidFill>
                  <a:srgbClr val="C00000"/>
                </a:solidFill>
              </a:rPr>
              <a:t>Vmax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(1 από 4)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539552" y="1556792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800" dirty="0" smtClean="0"/>
              <a:t>Αν η εξίσωση </a:t>
            </a:r>
            <a:r>
              <a:rPr lang="en-US" sz="2800" dirty="0" err="1" smtClean="0"/>
              <a:t>Michaelis</a:t>
            </a:r>
            <a:r>
              <a:rPr lang="en-US" sz="2800" dirty="0" smtClean="0"/>
              <a:t> </a:t>
            </a:r>
            <a:r>
              <a:rPr lang="en-US" sz="2800" dirty="0" err="1" smtClean="0"/>
              <a:t>Menten</a:t>
            </a:r>
            <a:r>
              <a:rPr lang="en-US" sz="2800" dirty="0" smtClean="0"/>
              <a:t> </a:t>
            </a:r>
            <a:r>
              <a:rPr lang="el-GR" sz="2800" dirty="0" smtClean="0"/>
              <a:t>αντιστραφεί</a:t>
            </a:r>
            <a:r>
              <a:rPr lang="en-US" sz="2800" dirty="0" smtClean="0"/>
              <a:t>:</a:t>
            </a:r>
            <a:endParaRPr lang="el-GR" sz="28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861048"/>
            <a:ext cx="76295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20888"/>
            <a:ext cx="50863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Ο γραφικός μετασχηματισμός </a:t>
            </a:r>
            <a:r>
              <a:rPr lang="en-US" b="1" dirty="0" smtClean="0">
                <a:solidFill>
                  <a:srgbClr val="C00000"/>
                </a:solidFill>
              </a:rPr>
              <a:t>Km, </a:t>
            </a:r>
            <a:r>
              <a:rPr lang="el-GR" b="1" dirty="0" smtClean="0">
                <a:solidFill>
                  <a:srgbClr val="C00000"/>
                </a:solidFill>
              </a:rPr>
              <a:t/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n-US" b="1" dirty="0" err="1" smtClean="0">
                <a:solidFill>
                  <a:srgbClr val="C00000"/>
                </a:solidFill>
              </a:rPr>
              <a:t>Vmax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(2 από 3)</a:t>
            </a:r>
            <a:endParaRPr lang="el-GR" b="1" dirty="0">
              <a:solidFill>
                <a:srgbClr val="C0000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988840"/>
            <a:ext cx="5024586" cy="3313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043608" y="5517232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 </a:t>
            </a:r>
            <a:r>
              <a:rPr lang="el-GR" sz="2400" dirty="0" smtClean="0"/>
              <a:t>μέθοδος του διπλού αντιστρόφου</a:t>
            </a:r>
            <a:endParaRPr lang="el-GR" sz="24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Ο γραφικός μετασχηματισμός </a:t>
            </a:r>
            <a:r>
              <a:rPr lang="en-US" b="1" dirty="0" smtClean="0">
                <a:solidFill>
                  <a:srgbClr val="C00000"/>
                </a:solidFill>
              </a:rPr>
              <a:t>Km, </a:t>
            </a:r>
            <a:r>
              <a:rPr lang="el-GR" b="1" dirty="0" smtClean="0">
                <a:solidFill>
                  <a:srgbClr val="C00000"/>
                </a:solidFill>
              </a:rPr>
              <a:t/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n-US" b="1" dirty="0" err="1" smtClean="0">
                <a:solidFill>
                  <a:srgbClr val="C00000"/>
                </a:solidFill>
              </a:rPr>
              <a:t>Vmax</a:t>
            </a:r>
            <a:r>
              <a:rPr lang="el-GR" b="1" dirty="0" smtClean="0">
                <a:solidFill>
                  <a:srgbClr val="C00000"/>
                </a:solidFill>
              </a:rPr>
              <a:t> </a:t>
            </a:r>
            <a:r>
              <a:rPr lang="el-GR" sz="4000" dirty="0" smtClean="0">
                <a:solidFill>
                  <a:srgbClr val="C00000"/>
                </a:solidFill>
              </a:rPr>
              <a:t>(3 από 3)</a:t>
            </a:r>
            <a:endParaRPr lang="el-GR" b="1" dirty="0">
              <a:solidFill>
                <a:srgbClr val="C00000"/>
              </a:solidFill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772816"/>
            <a:ext cx="30956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852936"/>
            <a:ext cx="4187124" cy="332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H </a:t>
            </a:r>
            <a:r>
              <a:rPr lang="el-GR" b="1" dirty="0" smtClean="0">
                <a:solidFill>
                  <a:srgbClr val="C00000"/>
                </a:solidFill>
              </a:rPr>
              <a:t>λειτουργία των ενζύμων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3</a:t>
            </a:fld>
            <a:endParaRPr lang="el-GR"/>
          </a:p>
        </p:txBody>
      </p:sp>
      <p:pic>
        <p:nvPicPr>
          <p:cNvPr id="1028" name="Picture 4" descr="Αποτέλεσμα εικόνας για photo enzym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628800"/>
            <a:ext cx="5962262" cy="3312368"/>
          </a:xfrm>
          <a:prstGeom prst="rect">
            <a:avLst/>
          </a:prstGeom>
          <a:noFill/>
        </p:spPr>
      </p:pic>
      <p:sp>
        <p:nvSpPr>
          <p:cNvPr id="7" name="6 - Ορθογώνιο"/>
          <p:cNvSpPr/>
          <p:nvPr/>
        </p:nvSpPr>
        <p:spPr>
          <a:xfrm>
            <a:off x="1619672" y="5301208"/>
            <a:ext cx="64807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hlinkClick r:id="rId4"/>
              </a:rPr>
              <a:t>http://www.buzzle.com/articles/how-do-enzymes-work.html</a:t>
            </a:r>
            <a:endParaRPr lang="el-GR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</a:t>
            </a:r>
            <a:r>
              <a:rPr lang="el-GR" b="1" dirty="0" smtClean="0">
                <a:solidFill>
                  <a:srgbClr val="C00000"/>
                </a:solidFill>
              </a:rPr>
              <a:t>ι επιστήμονες που ανακάλυψαν την ομώνυμη εξίσωση το 1913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(1</a:t>
            </a:r>
            <a:r>
              <a:rPr lang="el-GR" dirty="0" smtClean="0">
                <a:solidFill>
                  <a:srgbClr val="C00000"/>
                </a:solidFill>
              </a:rPr>
              <a:t> από 2)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30</a:t>
            </a:fld>
            <a:endParaRPr lang="el-GR"/>
          </a:p>
        </p:txBody>
      </p:sp>
      <p:pic>
        <p:nvPicPr>
          <p:cNvPr id="46082" name="Picture 2" descr="Leonor Michaeli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844824"/>
            <a:ext cx="2095500" cy="32385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1691680" y="530120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Leonor </a:t>
            </a:r>
            <a:r>
              <a:rPr lang="en-US" dirty="0" err="1" smtClean="0"/>
              <a:t>Michaelis</a:t>
            </a:r>
            <a:endParaRPr lang="en-US" dirty="0" smtClean="0"/>
          </a:p>
          <a:p>
            <a:pPr algn="ctr"/>
            <a:r>
              <a:rPr lang="en-US" dirty="0" smtClean="0"/>
              <a:t>1875 - 1949</a:t>
            </a:r>
            <a:endParaRPr lang="el-GR" dirty="0"/>
          </a:p>
        </p:txBody>
      </p:sp>
      <p:pic>
        <p:nvPicPr>
          <p:cNvPr id="46083" name="Picture 3" descr="C:\Users\PCPC\Documents\Google Drive\Lessons\TEI - Clinical Chemistry II - Laboratory\Icons\Mente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060848"/>
            <a:ext cx="2476500" cy="2790825"/>
          </a:xfrm>
          <a:prstGeom prst="rect">
            <a:avLst/>
          </a:prstGeom>
          <a:noFill/>
        </p:spPr>
      </p:pic>
      <p:sp>
        <p:nvSpPr>
          <p:cNvPr id="8" name="7 - TextBox"/>
          <p:cNvSpPr txBox="1"/>
          <p:nvPr/>
        </p:nvSpPr>
        <p:spPr>
          <a:xfrm>
            <a:off x="4788024" y="522920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Maud </a:t>
            </a:r>
            <a:r>
              <a:rPr lang="en-US" dirty="0" err="1" smtClean="0"/>
              <a:t>Menten</a:t>
            </a:r>
            <a:endParaRPr lang="en-US" dirty="0" smtClean="0"/>
          </a:p>
          <a:p>
            <a:pPr algn="ctr"/>
            <a:r>
              <a:rPr lang="en-US" dirty="0" smtClean="0"/>
              <a:t>1879 - 1960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</a:t>
            </a:r>
            <a:r>
              <a:rPr lang="el-GR" b="1" dirty="0" smtClean="0">
                <a:solidFill>
                  <a:srgbClr val="C00000"/>
                </a:solidFill>
              </a:rPr>
              <a:t>ι επιστήμονες που ανακάλυψαν την ομώνυμη εξίσωση το 1934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(2</a:t>
            </a:r>
            <a:r>
              <a:rPr lang="el-GR" dirty="0" smtClean="0">
                <a:solidFill>
                  <a:srgbClr val="C00000"/>
                </a:solidFill>
              </a:rPr>
              <a:t> από 2)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31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1691680" y="522920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Hans </a:t>
            </a:r>
            <a:r>
              <a:rPr lang="en-US" dirty="0" err="1" smtClean="0"/>
              <a:t>Lineweaver</a:t>
            </a:r>
            <a:endParaRPr lang="en-US" dirty="0" smtClean="0"/>
          </a:p>
          <a:p>
            <a:pPr algn="ctr"/>
            <a:r>
              <a:rPr lang="en-US" dirty="0" smtClean="0"/>
              <a:t>1907 - 2009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4788024" y="522920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Dean Burk</a:t>
            </a:r>
          </a:p>
          <a:p>
            <a:pPr algn="ctr"/>
            <a:r>
              <a:rPr lang="en-US" dirty="0" smtClean="0"/>
              <a:t>1904 - 1988</a:t>
            </a:r>
            <a:endParaRPr lang="el-GR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72816"/>
            <a:ext cx="22860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844824"/>
            <a:ext cx="241935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32</a:t>
            </a:fld>
            <a:endParaRPr lang="el-GR"/>
          </a:p>
        </p:txBody>
      </p:sp>
      <p:sp>
        <p:nvSpPr>
          <p:cNvPr id="2051" name="AutoShape 3" descr="Αποτέλεσμα εικόνας για χαρταετός"/>
          <p:cNvSpPr>
            <a:spLocks noChangeAspect="1" noChangeArrowheads="1"/>
          </p:cNvSpPr>
          <p:nvPr/>
        </p:nvSpPr>
        <p:spPr bwMode="auto">
          <a:xfrm>
            <a:off x="0" y="-136525"/>
            <a:ext cx="1352550" cy="857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Η δομή των ενζύμων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40961" name="Picture 1" descr="http://www.buzzle.com/img/articleImages/573260-494-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00808"/>
            <a:ext cx="3908007" cy="3096344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4355976" y="1844824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Είναι πρωτεΐνες, αν και το </a:t>
            </a:r>
            <a:r>
              <a:rPr lang="en-US" sz="2400" dirty="0" smtClean="0"/>
              <a:t>RNA </a:t>
            </a:r>
            <a:r>
              <a:rPr lang="el-GR" sz="2400" dirty="0" smtClean="0"/>
              <a:t>έχει κάποιες καταλυτικές ιδιότητες.</a:t>
            </a:r>
          </a:p>
          <a:p>
            <a:endParaRPr lang="el-GR" sz="2400" dirty="0" smtClean="0"/>
          </a:p>
          <a:p>
            <a:r>
              <a:rPr lang="el-GR" sz="2400" dirty="0" smtClean="0"/>
              <a:t>Συνήθως η τριτοταγής τους δομή είναι σφαιρική.</a:t>
            </a:r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Πως τα ένζυμα επιταχύνουν τις χημικές αντιδράσεις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5" name="Picture 3" descr="Αποτέλεσμα εικόνας για photo enzym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772816"/>
            <a:ext cx="40957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Από τι εξαρτάται η ταχύτητα των </a:t>
            </a:r>
            <a:r>
              <a:rPr lang="el-GR" b="1" dirty="0" err="1" smtClean="0">
                <a:solidFill>
                  <a:srgbClr val="C00000"/>
                </a:solidFill>
              </a:rPr>
              <a:t>ενζυμικών</a:t>
            </a:r>
            <a:r>
              <a:rPr lang="el-GR" b="1" dirty="0" smtClean="0">
                <a:solidFill>
                  <a:srgbClr val="C00000"/>
                </a:solidFill>
              </a:rPr>
              <a:t> αντιδράσεων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Τη συγκέντρωση του υποστρώματος</a:t>
            </a:r>
            <a:r>
              <a:rPr lang="en-US" dirty="0" smtClean="0"/>
              <a:t> [E]</a:t>
            </a:r>
          </a:p>
          <a:p>
            <a:r>
              <a:rPr lang="en-US" dirty="0" smtClean="0"/>
              <a:t>T</a:t>
            </a:r>
            <a:r>
              <a:rPr lang="el-GR" dirty="0" smtClean="0"/>
              <a:t>η συγκέντρωση του ενζύμου [Ε]</a:t>
            </a:r>
          </a:p>
          <a:p>
            <a:r>
              <a:rPr lang="el-GR" dirty="0" smtClean="0"/>
              <a:t>Το </a:t>
            </a:r>
            <a:r>
              <a:rPr lang="en-US" dirty="0" smtClean="0"/>
              <a:t>pH</a:t>
            </a:r>
          </a:p>
          <a:p>
            <a:r>
              <a:rPr lang="en-US" dirty="0" smtClean="0"/>
              <a:t>T</a:t>
            </a:r>
            <a:r>
              <a:rPr lang="el-GR" dirty="0" smtClean="0"/>
              <a:t>η θερμοκρασία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Η μεταβολή των </a:t>
            </a:r>
            <a:r>
              <a:rPr lang="en-US" dirty="0" smtClean="0"/>
              <a:t>[S] </a:t>
            </a:r>
            <a:r>
              <a:rPr lang="el-GR" dirty="0" smtClean="0"/>
              <a:t>και </a:t>
            </a:r>
            <a:r>
              <a:rPr lang="en-US" dirty="0" smtClean="0"/>
              <a:t>[E]</a:t>
            </a:r>
            <a:r>
              <a:rPr lang="el-GR" dirty="0" smtClean="0"/>
              <a:t> μελετάται με την κινητική των ενζύμων.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επίδραση της θερμοκρασίας στην </a:t>
            </a:r>
            <a:r>
              <a:rPr lang="el-GR" b="1" dirty="0" err="1" smtClean="0">
                <a:solidFill>
                  <a:srgbClr val="C00000"/>
                </a:solidFill>
              </a:rPr>
              <a:t>ενεργότητα</a:t>
            </a:r>
            <a:r>
              <a:rPr lang="el-GR" b="1" dirty="0" smtClean="0">
                <a:solidFill>
                  <a:srgbClr val="C00000"/>
                </a:solidFill>
              </a:rPr>
              <a:t> των ενζύμων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43010" name="Picture 2" descr="Αποτέλεσμα εικόνας για photo enzy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0848"/>
            <a:ext cx="4704522" cy="3024336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755576" y="5445224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Μετά από κάποια θερμοκρασία (ο</a:t>
            </a:r>
            <a:r>
              <a:rPr lang="en-US" sz="2400" dirty="0" err="1" smtClean="0"/>
              <a:t>ptimum</a:t>
            </a:r>
            <a:r>
              <a:rPr lang="en-US" sz="2400" dirty="0" smtClean="0"/>
              <a:t>) </a:t>
            </a:r>
            <a:r>
              <a:rPr lang="el-GR" sz="2400" dirty="0" smtClean="0"/>
              <a:t>η </a:t>
            </a:r>
            <a:r>
              <a:rPr lang="el-GR" sz="2400" dirty="0" err="1" smtClean="0"/>
              <a:t>ενεργότητα</a:t>
            </a:r>
            <a:r>
              <a:rPr lang="el-GR" sz="2400" dirty="0" smtClean="0"/>
              <a:t> μειώνεται ραγδαία.</a:t>
            </a:r>
            <a:endParaRPr lang="el-G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επίδραση του </a:t>
            </a:r>
            <a:r>
              <a:rPr lang="en-US" b="1" dirty="0" smtClean="0">
                <a:solidFill>
                  <a:srgbClr val="C00000"/>
                </a:solidFill>
              </a:rPr>
              <a:t>pH </a:t>
            </a:r>
            <a:r>
              <a:rPr lang="el-GR" b="1" dirty="0" smtClean="0">
                <a:solidFill>
                  <a:srgbClr val="C00000"/>
                </a:solidFill>
              </a:rPr>
              <a:t>στην </a:t>
            </a:r>
            <a:r>
              <a:rPr lang="el-GR" b="1" dirty="0" err="1" smtClean="0">
                <a:solidFill>
                  <a:srgbClr val="C00000"/>
                </a:solidFill>
              </a:rPr>
              <a:t>ενεργότητα</a:t>
            </a:r>
            <a:r>
              <a:rPr lang="el-GR" b="1" dirty="0" smtClean="0">
                <a:solidFill>
                  <a:srgbClr val="C00000"/>
                </a:solidFill>
              </a:rPr>
              <a:t> των ενζύμων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45058" name="Picture 2" descr="Σχετική εικόνα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628800"/>
            <a:ext cx="2979640" cy="2160240"/>
          </a:xfrm>
          <a:prstGeom prst="rect">
            <a:avLst/>
          </a:prstGeom>
          <a:noFill/>
        </p:spPr>
      </p:pic>
      <p:pic>
        <p:nvPicPr>
          <p:cNvPr id="45060" name="Picture 4" descr="Σχετική εικόνα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933056"/>
            <a:ext cx="6022092" cy="2448272"/>
          </a:xfrm>
          <a:prstGeom prst="rect">
            <a:avLst/>
          </a:prstGeom>
          <a:noFill/>
        </p:spPr>
      </p:pic>
      <p:sp>
        <p:nvSpPr>
          <p:cNvPr id="7" name="6 - TextBox"/>
          <p:cNvSpPr txBox="1"/>
          <p:nvPr/>
        </p:nvSpPr>
        <p:spPr>
          <a:xfrm>
            <a:off x="3995936" y="1772816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Κάθε ένζυμο έχει το δικό του </a:t>
            </a:r>
            <a:r>
              <a:rPr lang="en-US" sz="2400" dirty="0" smtClean="0"/>
              <a:t>optimum pH</a:t>
            </a:r>
            <a:r>
              <a:rPr lang="el-GR" sz="2400" dirty="0" smtClean="0"/>
              <a:t>, πριν και μετά από αυτή την τιμή η </a:t>
            </a:r>
            <a:r>
              <a:rPr lang="el-GR" sz="2400" dirty="0" err="1" smtClean="0"/>
              <a:t>ενεργότητα</a:t>
            </a:r>
            <a:r>
              <a:rPr lang="el-GR" sz="2400" dirty="0" smtClean="0"/>
              <a:t> του μειώνεται ταχέως.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Η δράση των συνενζύμων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6F06-8139-44E4-991D-290B69D18F44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5" name="Picture 2" descr="Σχετική εικόνα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628800"/>
            <a:ext cx="3703265" cy="2376264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683568" y="4293096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Τα συνένζυμα είναι οργανικά μόρια που δημιουργούν σύμπλεγμα με το ένζυμο διευκολύνοντας έτσι την σύνδεση με τα υποστρώματα. 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1004</Words>
  <Application>Microsoft Office PowerPoint</Application>
  <PresentationFormat>Προβολή στην οθόνη (4:3)</PresentationFormat>
  <Paragraphs>194</Paragraphs>
  <Slides>32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3" baseType="lpstr">
      <vt:lpstr>Θέμα του Office</vt:lpstr>
      <vt:lpstr>Θεωρία Κλινικής Χημείας ΙΙ</vt:lpstr>
      <vt:lpstr>Τι προσδιορίζεται στη κλινική χημεία</vt:lpstr>
      <vt:lpstr>H λειτουργία των ενζύμων</vt:lpstr>
      <vt:lpstr>Η δομή των ενζύμων</vt:lpstr>
      <vt:lpstr>Πως τα ένζυμα επιταχύνουν τις χημικές αντιδράσεις</vt:lpstr>
      <vt:lpstr>Από τι εξαρτάται η ταχύτητα των ενζυμικών αντιδράσεων</vt:lpstr>
      <vt:lpstr>Η επίδραση της θερμοκρασίας στην ενεργότητα των ενζύμων</vt:lpstr>
      <vt:lpstr>Η επίδραση του pH στην ενεργότητα των ενζύμων</vt:lpstr>
      <vt:lpstr>Η δράση των συνενζύμων</vt:lpstr>
      <vt:lpstr>H επίδραση της [S] στην ταχύτητα των ενζυμικών αντιδράσεων (1 από 8)</vt:lpstr>
      <vt:lpstr>H επίδραση της [S] στην ταχύτητα των ενζυμικών αντιδράσεων (2 από 8)</vt:lpstr>
      <vt:lpstr>H επίδραση της [S] στην ταχύτητα των ενζυμικών αντιδράσεων (3 από 8)</vt:lpstr>
      <vt:lpstr>H επίδραση της [S] στην ταχύτητα των ενζυμικών αντιδράσεων (4 από 8)</vt:lpstr>
      <vt:lpstr>H επίδραση της [S] στην ταχύτητα των ενζυμικών αντιδράσεων (5 από 8)</vt:lpstr>
      <vt:lpstr>H επίδραση της [S] στην ταχύτητα των ενζυμικών αντιδράσεων (6 από 8) </vt:lpstr>
      <vt:lpstr>H επίδραση της [S] στην ταχύτητα των ενζυμικών αντιδράσεων (7 από 8) </vt:lpstr>
      <vt:lpstr>H επίδραση της [S] στην ταχύτητα των ενζυμικών αντιδράσεων (8 από 8) </vt:lpstr>
      <vt:lpstr>Η εξίσωση Μichaelis-Menten (1 από 9)</vt:lpstr>
      <vt:lpstr>Η εξίσωση Μichaelis-Menten (2 από 9)</vt:lpstr>
      <vt:lpstr>Η εξίσωση Μichaelis-Menten (3 από 9)</vt:lpstr>
      <vt:lpstr>Η εξίσωση Μichaelis-Menten (4 από 9) Η Kcat</vt:lpstr>
      <vt:lpstr>Η εξίσωση Μichaelis-Menten (5 από 9)  Η Kcat</vt:lpstr>
      <vt:lpstr>Η εξίσωση Μichaelis-Menten (6 από 9)  Η Kcat</vt:lpstr>
      <vt:lpstr>Η εξίσωση Μichaelis-Menten (7 από 9) Τι ισχύει όταν το [S] είναι μικρό </vt:lpstr>
      <vt:lpstr>Η εξίσωση Μichaelis-Menten (8 από 9) Τι ισχύει όταν το [S] είναι μικρό </vt:lpstr>
      <vt:lpstr>Η εξίσωση Μichaelis-Menten (9 από 9) Τι ισχύει όταν το [S] είναι μεγάλο </vt:lpstr>
      <vt:lpstr>Ο γραφικός μετασχηματισμός Km,  Vmax (1 από 4)</vt:lpstr>
      <vt:lpstr>Ο γραφικός μετασχηματισμός Km,  Vmax (2 από 3)</vt:lpstr>
      <vt:lpstr>Ο γραφικός μετασχηματισμός Km,  Vmax (3 από 3)</vt:lpstr>
      <vt:lpstr>Oι επιστήμονες που ανακάλυψαν την ομώνυμη εξίσωση το 1913 (1 από 2) </vt:lpstr>
      <vt:lpstr>Oι επιστήμονες που ανακάλυψαν την ομώνυμη εξίσωση το 1934 (2 από 2) </vt:lpstr>
      <vt:lpstr>Τέλος ενότητας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Θεωρία Κλινικής Χημείας ΙΙ</dc:title>
  <dc:creator>PCPC</dc:creator>
  <cp:lastModifiedBy>Πέτρος Καρκαλούσος</cp:lastModifiedBy>
  <cp:revision>21</cp:revision>
  <dcterms:created xsi:type="dcterms:W3CDTF">2017-02-20T04:41:34Z</dcterms:created>
  <dcterms:modified xsi:type="dcterms:W3CDTF">2017-05-23T17:00:42Z</dcterms:modified>
</cp:coreProperties>
</file>