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sldIdLst>
    <p:sldId id="335" r:id="rId2"/>
    <p:sldId id="258" r:id="rId3"/>
    <p:sldId id="260" r:id="rId4"/>
    <p:sldId id="259" r:id="rId5"/>
    <p:sldId id="273" r:id="rId6"/>
    <p:sldId id="274" r:id="rId7"/>
    <p:sldId id="261" r:id="rId8"/>
    <p:sldId id="264" r:id="rId9"/>
    <p:sldId id="265" r:id="rId10"/>
    <p:sldId id="262" r:id="rId11"/>
    <p:sldId id="291" r:id="rId12"/>
    <p:sldId id="263" r:id="rId13"/>
    <p:sldId id="293" r:id="rId14"/>
    <p:sldId id="305" r:id="rId15"/>
    <p:sldId id="304" r:id="rId16"/>
    <p:sldId id="318" r:id="rId17"/>
    <p:sldId id="319" r:id="rId18"/>
    <p:sldId id="321" r:id="rId19"/>
    <p:sldId id="320" r:id="rId20"/>
    <p:sldId id="323" r:id="rId21"/>
    <p:sldId id="322" r:id="rId22"/>
    <p:sldId id="303" r:id="rId23"/>
    <p:sldId id="266" r:id="rId24"/>
    <p:sldId id="306" r:id="rId25"/>
    <p:sldId id="307" r:id="rId26"/>
    <p:sldId id="308" r:id="rId27"/>
    <p:sldId id="325" r:id="rId28"/>
    <p:sldId id="328" r:id="rId29"/>
    <p:sldId id="326" r:id="rId30"/>
    <p:sldId id="329" r:id="rId31"/>
    <p:sldId id="275" r:id="rId32"/>
    <p:sldId id="310" r:id="rId33"/>
    <p:sldId id="330" r:id="rId34"/>
    <p:sldId id="324" r:id="rId35"/>
    <p:sldId id="311" r:id="rId36"/>
    <p:sldId id="334" r:id="rId37"/>
    <p:sldId id="331" r:id="rId38"/>
    <p:sldId id="332" r:id="rId39"/>
    <p:sldId id="333" r:id="rId40"/>
    <p:sldId id="277" r:id="rId41"/>
    <p:sldId id="278" r:id="rId42"/>
    <p:sldId id="279" r:id="rId43"/>
    <p:sldId id="276" r:id="rId44"/>
    <p:sldId id="267" r:id="rId45"/>
    <p:sldId id="270" r:id="rId46"/>
    <p:sldId id="269" r:id="rId47"/>
    <p:sldId id="271" r:id="rId48"/>
    <p:sldId id="268" r:id="rId49"/>
    <p:sldId id="280" r:id="rId50"/>
    <p:sldId id="290" r:id="rId51"/>
    <p:sldId id="281" r:id="rId52"/>
    <p:sldId id="316" r:id="rId53"/>
    <p:sldId id="317" r:id="rId54"/>
    <p:sldId id="285" r:id="rId55"/>
    <p:sldId id="284" r:id="rId56"/>
    <p:sldId id="283" r:id="rId57"/>
    <p:sldId id="286" r:id="rId58"/>
    <p:sldId id="297" r:id="rId59"/>
    <p:sldId id="298" r:id="rId60"/>
    <p:sldId id="287" r:id="rId61"/>
    <p:sldId id="282" r:id="rId62"/>
    <p:sldId id="288" r:id="rId63"/>
    <p:sldId id="300" r:id="rId64"/>
    <p:sldId id="292" r:id="rId65"/>
    <p:sldId id="294" r:id="rId66"/>
    <p:sldId id="295" r:id="rId67"/>
    <p:sldId id="296" r:id="rId68"/>
    <p:sldId id="299" r:id="rId69"/>
    <p:sldId id="312" r:id="rId70"/>
    <p:sldId id="313" r:id="rId71"/>
    <p:sldId id="315" r:id="rId72"/>
    <p:sldId id="314"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21643-E29F-4D86-841E-0C92AA6AE97C}" type="datetimeFigureOut">
              <a:rPr lang="el-GR" smtClean="0"/>
              <a:pPr/>
              <a:t>24/5/2018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54FA0-8E8E-45A7-BCC1-E1FE854A2ABA}" type="slidenum">
              <a:rPr lang="el-GR" smtClean="0"/>
              <a:pPr/>
              <a:t>‹#›</a:t>
            </a:fld>
            <a:endParaRPr lang="el-GR"/>
          </a:p>
        </p:txBody>
      </p:sp>
    </p:spTree>
    <p:extLst>
      <p:ext uri="{BB962C8B-B14F-4D97-AF65-F5344CB8AC3E}">
        <p14:creationId xmlns:p14="http://schemas.microsoft.com/office/powerpoint/2010/main" val="1298428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r>
              <a:rPr lang="el-GR" sz="1100" dirty="0"/>
              <a:t>Πηγές βιβλιογραφίας – βασικές έννοιες  ( να προστεθεί στην ονομασία ενότητας;)</a:t>
            </a: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55908CE-103F-4906-AB60-6EFC220A3C0B}" type="datetime1">
              <a:rPr lang="el-GR" smtClean="0"/>
              <a:pPr/>
              <a:t>24/5/2018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FCA9470-7B68-4564-B2F2-096FDC2AD3B6}" type="datetime1">
              <a:rPr lang="el-GR" smtClean="0"/>
              <a:pPr/>
              <a:t>24/5/2018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315B4C8-B83B-48F8-836F-DFA8B136C999}" type="datetime1">
              <a:rPr lang="el-GR" smtClean="0"/>
              <a:pPr/>
              <a:t>24/5/2018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EF5966-BE0A-4F9B-AA5C-EE997F4E275F}" type="datetime1">
              <a:rPr lang="el-GR" smtClean="0"/>
              <a:pPr/>
              <a:t>24/5/2018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4C15C9A1-196D-4AF4-95CF-C567EEBBD4DF}" type="datetime1">
              <a:rPr lang="el-GR" smtClean="0"/>
              <a:pPr/>
              <a:t>24/5/2018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CE5975D-D78B-45EB-BCD1-2A7F5EB8ED24}" type="datetime1">
              <a:rPr lang="el-GR" smtClean="0"/>
              <a:pPr/>
              <a:t>24/5/2018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F21A32E-CD08-421C-9132-DAC3BF60A391}" type="datetime1">
              <a:rPr lang="el-GR" smtClean="0"/>
              <a:pPr/>
              <a:t>24/5/2018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5DAA41E-6507-452B-BD15-3B8CA9AD558A}" type="datetime1">
              <a:rPr lang="el-GR" smtClean="0"/>
              <a:pPr/>
              <a:t>24/5/2018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2326AEE-3E2C-47FE-8D65-D3377C6BD8CC}" type="datetime1">
              <a:rPr lang="el-GR" smtClean="0"/>
              <a:pPr/>
              <a:t>24/5/2018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4DC429CF-DD88-4196-BF7E-6EBE675B7710}" type="datetime1">
              <a:rPr lang="el-GR" smtClean="0"/>
              <a:pPr/>
              <a:t>24/5/2018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EF2252B0-F58F-4B29-B397-84FA2A4C880D}" type="datetime1">
              <a:rPr lang="el-GR" smtClean="0"/>
              <a:pPr/>
              <a:t>24/5/2018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18CC4-878C-4D5B-A3A3-1E16C8AA0CB3}" type="datetime1">
              <a:rPr lang="el-GR" smtClean="0"/>
              <a:pPr/>
              <a:t>24/5/2018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gr/url?sa=i&amp;rct=j&amp;q=&amp;esrc=s&amp;source=images&amp;cd=&amp;cad=rja&amp;uact=8&amp;ved=0ahUKEwjKwNzHrMfRAhVCBBoKHZkDAEoQjRwIBw&amp;url=http://wonderopolis.org/wonder/how-do-bones-grow&amp;psig=AFQjCNHb4gVFtMl8EaTSAgHgU06DJ5Yckw&amp;ust=148467727869034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onSPZ0aBUK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n.all.biz/img/in/catalog/388431.pn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mantzoros.gr/portfolio_category/optimedica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gr/url?sa=i&amp;rct=j&amp;q=&amp;esrc=s&amp;source=images&amp;cd=&amp;cad=rja&amp;uact=8&amp;ved=0ahUKEwjaq4r2643SAhVFnRoKHZpHB6QQjRwIBw&amp;url=https://www.dotmed.com/listing/chemistry-analyzer/abbott-labs/architect-ci8200/1444391&amp;psig=AFQjCNGG8nME1bwwfLzyi0UhaGKgZDN9hw&amp;ust=1487101743364903"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628800"/>
            <a:ext cx="7772400" cy="1470025"/>
          </a:xfrm>
        </p:spPr>
        <p:txBody>
          <a:bodyPr>
            <a:normAutofit/>
          </a:bodyPr>
          <a:lstStyle/>
          <a:p>
            <a:r>
              <a:rPr lang="el-GR" b="1" dirty="0"/>
              <a:t>Θεωρία </a:t>
            </a:r>
            <a:r>
              <a:rPr lang="el-GR" b="1" dirty="0" smtClean="0"/>
              <a:t>Κλινικής Χημείας ΙΙ</a:t>
            </a:r>
            <a:endParaRPr lang="el-GR" b="1" dirty="0"/>
          </a:p>
        </p:txBody>
      </p:sp>
      <p:sp>
        <p:nvSpPr>
          <p:cNvPr id="3" name="Υπότιτλος 2"/>
          <p:cNvSpPr>
            <a:spLocks noGrp="1"/>
          </p:cNvSpPr>
          <p:nvPr>
            <p:ph type="subTitle" idx="1"/>
          </p:nvPr>
        </p:nvSpPr>
        <p:spPr>
          <a:xfrm>
            <a:off x="164319" y="3057619"/>
            <a:ext cx="8280920" cy="2284239"/>
          </a:xfrm>
        </p:spPr>
        <p:txBody>
          <a:bodyPr>
            <a:normAutofit fontScale="92500" lnSpcReduction="20000"/>
          </a:bodyPr>
          <a:lstStyle/>
          <a:p>
            <a:r>
              <a:rPr lang="el-GR" sz="2800" b="1" dirty="0" smtClean="0">
                <a:solidFill>
                  <a:schemeClr val="tx1"/>
                </a:solidFill>
              </a:rPr>
              <a:t>Ενότητα</a:t>
            </a:r>
            <a:r>
              <a:rPr lang="en-US" sz="2800" b="1" dirty="0" smtClean="0">
                <a:solidFill>
                  <a:schemeClr val="tx1"/>
                </a:solidFill>
              </a:rPr>
              <a:t> </a:t>
            </a:r>
            <a:r>
              <a:rPr lang="el-GR" sz="2800" b="1" dirty="0" smtClean="0">
                <a:solidFill>
                  <a:schemeClr val="tx1"/>
                </a:solidFill>
              </a:rPr>
              <a:t>2 </a:t>
            </a:r>
            <a:r>
              <a:rPr lang="el-GR" sz="2800" dirty="0" smtClean="0">
                <a:solidFill>
                  <a:schemeClr val="tx1"/>
                </a:solidFill>
              </a:rPr>
              <a:t>:</a:t>
            </a:r>
            <a:r>
              <a:rPr lang="en-US" sz="2800" dirty="0" smtClean="0">
                <a:solidFill>
                  <a:schemeClr val="tx1"/>
                </a:solidFill>
              </a:rPr>
              <a:t> </a:t>
            </a:r>
            <a:r>
              <a:rPr lang="el-GR" sz="2800" dirty="0" smtClean="0">
                <a:solidFill>
                  <a:schemeClr val="tx1"/>
                </a:solidFill>
              </a:rPr>
              <a:t>Ο μεταβολισμός ασβεστίου, φωσφόρου και μαγνησίου</a:t>
            </a:r>
            <a:endParaRPr lang="el-GR" sz="2000" dirty="0">
              <a:solidFill>
                <a:schemeClr val="tx1"/>
              </a:solidFill>
            </a:endParaRPr>
          </a:p>
          <a:p>
            <a:r>
              <a:rPr lang="en-US" sz="2800" dirty="0">
                <a:solidFill>
                  <a:schemeClr val="tx1"/>
                </a:solidFill>
              </a:rPr>
              <a:t/>
            </a:r>
            <a:br>
              <a:rPr lang="en-US" sz="2800" dirty="0">
                <a:solidFill>
                  <a:schemeClr val="tx1"/>
                </a:solidFill>
              </a:rPr>
            </a:br>
            <a:r>
              <a:rPr lang="el-GR" sz="2600" dirty="0" smtClean="0">
                <a:solidFill>
                  <a:schemeClr val="tx1"/>
                </a:solidFill>
              </a:rPr>
              <a:t>Πέτρος </a:t>
            </a:r>
            <a:r>
              <a:rPr lang="el-GR" sz="2600" dirty="0" err="1">
                <a:solidFill>
                  <a:schemeClr val="tx1"/>
                </a:solidFill>
              </a:rPr>
              <a:t>Καρκαλούσος</a:t>
            </a:r>
            <a:endParaRPr lang="el-GR" sz="2600" dirty="0">
              <a:solidFill>
                <a:schemeClr val="tx1"/>
              </a:solidFill>
            </a:endParaRPr>
          </a:p>
          <a:p>
            <a:r>
              <a:rPr lang="el-GR" sz="2600" dirty="0" smtClean="0">
                <a:solidFill>
                  <a:schemeClr val="tx1"/>
                </a:solidFill>
              </a:rPr>
              <a:t>Επίκουρος καθηγητής κλινικής χημείας – </a:t>
            </a:r>
          </a:p>
          <a:p>
            <a:r>
              <a:rPr lang="el-GR" sz="2600" dirty="0" smtClean="0">
                <a:solidFill>
                  <a:schemeClr val="tx1"/>
                </a:solidFill>
              </a:rPr>
              <a:t>Μεθόδων Ελέγχου Ποιότητας</a:t>
            </a:r>
            <a:endParaRPr lang="el-GR" sz="2600" dirty="0">
              <a:solidFill>
                <a:schemeClr val="tx1"/>
              </a:solidFill>
            </a:endParaRPr>
          </a:p>
          <a:p>
            <a:endParaRPr lang="en-US" sz="2800" dirty="0" smtClean="0">
              <a:solidFill>
                <a:schemeClr val="tx1"/>
              </a:solidFill>
            </a:endParaRPr>
          </a:p>
        </p:txBody>
      </p:sp>
      <p:pic>
        <p:nvPicPr>
          <p:cNvPr id="8" name="7 - Εικόνα"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5805264"/>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3778399" y="5341858"/>
            <a:ext cx="1728192" cy="369332"/>
          </a:xfrm>
          <a:prstGeom prst="rect">
            <a:avLst/>
          </a:prstGeom>
          <a:noFill/>
        </p:spPr>
        <p:txBody>
          <a:bodyPr wrap="square" rtlCol="0">
            <a:spAutoFit/>
          </a:bodyPr>
          <a:lstStyle/>
          <a:p>
            <a:pPr algn="ctr"/>
            <a:r>
              <a:rPr lang="en-US" dirty="0" smtClean="0"/>
              <a:t>v. </a:t>
            </a:r>
            <a:r>
              <a:rPr lang="en-US" dirty="0" smtClean="0"/>
              <a:t>2018.001</a:t>
            </a:r>
            <a:endParaRPr lang="el-GR" dirty="0"/>
          </a:p>
        </p:txBody>
      </p:sp>
      <p:pic>
        <p:nvPicPr>
          <p:cNvPr id="1026" name="Picture 2" descr="C:\Users\user\OneDrive - Technological Educational Institution of Athens\Για εκτύπωση\Σήμα ΠΑΝΔ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188640"/>
            <a:ext cx="681037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5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Οι αντλίες ασβεστίου</a:t>
            </a:r>
            <a:endParaRPr lang="el-GR" b="1" dirty="0">
              <a:solidFill>
                <a:srgbClr val="C00000"/>
              </a:solidFill>
            </a:endParaRPr>
          </a:p>
        </p:txBody>
      </p:sp>
      <p:pic>
        <p:nvPicPr>
          <p:cNvPr id="19458" name="Picture 2"/>
          <p:cNvPicPr>
            <a:picLocks noChangeAspect="1" noChangeArrowheads="1"/>
          </p:cNvPicPr>
          <p:nvPr/>
        </p:nvPicPr>
        <p:blipFill>
          <a:blip r:embed="rId2" cstate="print"/>
          <a:srcRect/>
          <a:stretch>
            <a:fillRect/>
          </a:stretch>
        </p:blipFill>
        <p:spPr bwMode="auto">
          <a:xfrm>
            <a:off x="1403648" y="1340768"/>
            <a:ext cx="6562725" cy="4133850"/>
          </a:xfrm>
          <a:prstGeom prst="rect">
            <a:avLst/>
          </a:prstGeom>
          <a:noFill/>
          <a:ln w="9525">
            <a:noFill/>
            <a:miter lim="800000"/>
            <a:headEnd/>
            <a:tailEnd/>
          </a:ln>
        </p:spPr>
      </p:pic>
      <p:sp>
        <p:nvSpPr>
          <p:cNvPr id="5" name="4 - TextBox"/>
          <p:cNvSpPr txBox="1"/>
          <p:nvPr/>
        </p:nvSpPr>
        <p:spPr>
          <a:xfrm>
            <a:off x="467544" y="5877272"/>
            <a:ext cx="8352928" cy="707886"/>
          </a:xfrm>
          <a:prstGeom prst="rect">
            <a:avLst/>
          </a:prstGeom>
          <a:noFill/>
        </p:spPr>
        <p:txBody>
          <a:bodyPr wrap="square" rtlCol="0">
            <a:spAutoFit/>
          </a:bodyPr>
          <a:lstStyle/>
          <a:p>
            <a:r>
              <a:rPr lang="el-GR" sz="2000" dirty="0" smtClean="0"/>
              <a:t>Φυσιολογικά η συγκέντρωση του ασβεστίου στο εσωτερικό του κυττάρου είναι 1000 φορές μικρότερη από το εξωτερικό.</a:t>
            </a:r>
            <a:endParaRPr lang="el-GR" sz="20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C00000"/>
                </a:solidFill>
              </a:rPr>
              <a:t>O </a:t>
            </a:r>
            <a:r>
              <a:rPr lang="el-GR" b="1" dirty="0" smtClean="0">
                <a:solidFill>
                  <a:srgbClr val="C00000"/>
                </a:solidFill>
              </a:rPr>
              <a:t>παραθυρεοειδής αδένας</a:t>
            </a:r>
            <a:endParaRPr lang="el-GR" b="1" dirty="0">
              <a:solidFill>
                <a:srgbClr val="C00000"/>
              </a:solidFill>
            </a:endParaRPr>
          </a:p>
        </p:txBody>
      </p:sp>
      <p:pic>
        <p:nvPicPr>
          <p:cNvPr id="1028" name="Picture 4" descr="Parathyroid es.svg"/>
          <p:cNvPicPr>
            <a:picLocks noChangeAspect="1" noChangeArrowheads="1"/>
          </p:cNvPicPr>
          <p:nvPr/>
        </p:nvPicPr>
        <p:blipFill>
          <a:blip r:embed="rId2" cstate="print"/>
          <a:srcRect/>
          <a:stretch>
            <a:fillRect/>
          </a:stretch>
        </p:blipFill>
        <p:spPr bwMode="auto">
          <a:xfrm>
            <a:off x="5292080" y="2132856"/>
            <a:ext cx="1538486" cy="3395757"/>
          </a:xfrm>
          <a:prstGeom prst="rect">
            <a:avLst/>
          </a:prstGeom>
          <a:noFill/>
        </p:spPr>
      </p:pic>
      <p:pic>
        <p:nvPicPr>
          <p:cNvPr id="1030" name="Picture 6" descr="https://upload.wikimedia.org/wikipedia/commons/a/a3/Illu_thyroid_parathyroid.jpg"/>
          <p:cNvPicPr>
            <a:picLocks noChangeAspect="1" noChangeArrowheads="1"/>
          </p:cNvPicPr>
          <p:nvPr/>
        </p:nvPicPr>
        <p:blipFill>
          <a:blip r:embed="rId3" cstate="print"/>
          <a:srcRect/>
          <a:stretch>
            <a:fillRect/>
          </a:stretch>
        </p:blipFill>
        <p:spPr bwMode="auto">
          <a:xfrm>
            <a:off x="1547664" y="2492896"/>
            <a:ext cx="3338931" cy="2460873"/>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Η δράση της </a:t>
            </a:r>
            <a:r>
              <a:rPr lang="en-US" sz="4000" b="1" dirty="0" smtClean="0">
                <a:solidFill>
                  <a:srgbClr val="C00000"/>
                </a:solidFill>
              </a:rPr>
              <a:t>PTH</a:t>
            </a:r>
            <a:endParaRPr lang="el-GR" sz="4000" b="1" dirty="0">
              <a:solidFill>
                <a:srgbClr val="C00000"/>
              </a:solidFill>
            </a:endParaRPr>
          </a:p>
        </p:txBody>
      </p:sp>
      <p:sp>
        <p:nvSpPr>
          <p:cNvPr id="3" name="2 - Θέση περιεχομένου"/>
          <p:cNvSpPr>
            <a:spLocks noGrp="1"/>
          </p:cNvSpPr>
          <p:nvPr>
            <p:ph idx="1"/>
          </p:nvPr>
        </p:nvSpPr>
        <p:spPr>
          <a:xfrm>
            <a:off x="395536" y="1412776"/>
            <a:ext cx="8229600" cy="4525963"/>
          </a:xfrm>
        </p:spPr>
        <p:txBody>
          <a:bodyPr>
            <a:normAutofit/>
          </a:bodyPr>
          <a:lstStyle/>
          <a:p>
            <a:pPr>
              <a:buNone/>
            </a:pPr>
            <a:r>
              <a:rPr lang="el-GR" sz="2800" b="1" dirty="0" smtClean="0"/>
              <a:t>Αυξάνει την [</a:t>
            </a:r>
            <a:r>
              <a:rPr lang="en-US" sz="2800" b="1" dirty="0" smtClean="0"/>
              <a:t>Ca</a:t>
            </a:r>
            <a:r>
              <a:rPr lang="en-US" sz="2800" b="1" baseline="30000" dirty="0" smtClean="0"/>
              <a:t>+2</a:t>
            </a:r>
            <a:r>
              <a:rPr lang="en-US" sz="2800" b="1" dirty="0" smtClean="0"/>
              <a:t>] </a:t>
            </a:r>
            <a:r>
              <a:rPr lang="el-GR" sz="2800" b="1" dirty="0" smtClean="0"/>
              <a:t>του πλάσματος με δύο τρόπους</a:t>
            </a:r>
            <a:r>
              <a:rPr lang="en-US" sz="2800" b="1" dirty="0" smtClean="0"/>
              <a:t>:</a:t>
            </a:r>
            <a:endParaRPr lang="el-GR" sz="2800" b="1" dirty="0" smtClean="0"/>
          </a:p>
          <a:p>
            <a:pPr marL="177800" indent="-177800"/>
            <a:r>
              <a:rPr lang="el-GR" sz="2800" dirty="0" smtClean="0"/>
              <a:t>Αυξάνει την </a:t>
            </a:r>
            <a:r>
              <a:rPr lang="el-GR" sz="2800" dirty="0" err="1" smtClean="0"/>
              <a:t>επαναρρόφηση</a:t>
            </a:r>
            <a:r>
              <a:rPr lang="el-GR" sz="2800" dirty="0" smtClean="0"/>
              <a:t> </a:t>
            </a:r>
            <a:r>
              <a:rPr lang="en-US" sz="2800" dirty="0" smtClean="0"/>
              <a:t>Ca </a:t>
            </a:r>
            <a:r>
              <a:rPr lang="el-GR" sz="2800" dirty="0" smtClean="0"/>
              <a:t>από τους </a:t>
            </a:r>
            <a:r>
              <a:rPr lang="el-GR" sz="2800" dirty="0" err="1" smtClean="0"/>
              <a:t>οστεοκλάστες</a:t>
            </a:r>
            <a:r>
              <a:rPr lang="el-GR" sz="2800" dirty="0" smtClean="0"/>
              <a:t>. Αυξάνει η έκκριση </a:t>
            </a:r>
            <a:r>
              <a:rPr lang="el-GR" sz="2800" dirty="0" err="1" smtClean="0"/>
              <a:t>υδροξυπρολίνης</a:t>
            </a:r>
            <a:r>
              <a:rPr lang="el-GR" sz="2800" dirty="0" smtClean="0"/>
              <a:t> και </a:t>
            </a:r>
            <a:r>
              <a:rPr lang="el-GR" sz="2800" dirty="0" err="1" smtClean="0"/>
              <a:t>δεξιπυριδινόλης</a:t>
            </a:r>
            <a:r>
              <a:rPr lang="el-GR" sz="2800" dirty="0" smtClean="0"/>
              <a:t>.</a:t>
            </a:r>
          </a:p>
          <a:p>
            <a:pPr marL="177800" indent="-177800"/>
            <a:r>
              <a:rPr lang="el-GR" sz="2800" dirty="0" smtClean="0"/>
              <a:t>Αυξάνει την </a:t>
            </a:r>
            <a:r>
              <a:rPr lang="el-GR" sz="2800" dirty="0" err="1" smtClean="0"/>
              <a:t>επαναρρόφηση</a:t>
            </a:r>
            <a:r>
              <a:rPr lang="el-GR" sz="2800" dirty="0" smtClean="0"/>
              <a:t> </a:t>
            </a:r>
            <a:r>
              <a:rPr lang="en-US" sz="2800" dirty="0" smtClean="0"/>
              <a:t>Ca </a:t>
            </a:r>
            <a:r>
              <a:rPr lang="el-GR" sz="2800" dirty="0" smtClean="0"/>
              <a:t>από το άνω </a:t>
            </a:r>
            <a:r>
              <a:rPr lang="el-GR" sz="2800" dirty="0" err="1" smtClean="0"/>
              <a:t>εσπειραμένο</a:t>
            </a:r>
            <a:r>
              <a:rPr lang="el-GR" sz="2800" dirty="0" smtClean="0"/>
              <a:t> σωληνάριο στους νεφρούς.</a:t>
            </a:r>
          </a:p>
          <a:p>
            <a:pPr marL="0" indent="0">
              <a:buNone/>
            </a:pP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Η παραγωγή της </a:t>
            </a:r>
            <a:r>
              <a:rPr lang="en-US" sz="4000" b="1" dirty="0" smtClean="0">
                <a:solidFill>
                  <a:srgbClr val="C00000"/>
                </a:solidFill>
              </a:rPr>
              <a:t>PTH</a:t>
            </a:r>
            <a:endParaRPr lang="el-GR" sz="4000" b="1" dirty="0">
              <a:solidFill>
                <a:srgbClr val="C0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123728" y="1412776"/>
            <a:ext cx="4991608" cy="4968552"/>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Περιληπτικά οι δράσεις της </a:t>
            </a:r>
            <a:r>
              <a:rPr lang="el-GR" b="1" dirty="0" err="1" smtClean="0">
                <a:solidFill>
                  <a:srgbClr val="C00000"/>
                </a:solidFill>
              </a:rPr>
              <a:t>παραθορμόνης</a:t>
            </a:r>
            <a:endParaRPr lang="el-GR" b="1" dirty="0">
              <a:solidFill>
                <a:srgbClr val="C00000"/>
              </a:solidFill>
            </a:endParaRP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033554238"/>
              </p:ext>
            </p:extLst>
          </p:nvPr>
        </p:nvGraphicFramePr>
        <p:xfrm>
          <a:off x="611560" y="1700808"/>
          <a:ext cx="8003232" cy="3840480"/>
        </p:xfrm>
        <a:graphic>
          <a:graphicData uri="http://schemas.openxmlformats.org/drawingml/2006/table">
            <a:tbl>
              <a:tblPr firstRow="1" bandRow="1">
                <a:tableStyleId>{5C22544A-7EE6-4342-B048-85BDC9FD1C3A}</a:tableStyleId>
              </a:tblPr>
              <a:tblGrid>
                <a:gridCol w="1152128"/>
                <a:gridCol w="4183360"/>
                <a:gridCol w="2667744"/>
              </a:tblGrid>
              <a:tr h="370840">
                <a:tc>
                  <a:txBody>
                    <a:bodyPr/>
                    <a:lstStyle/>
                    <a:p>
                      <a:r>
                        <a:rPr lang="el-GR" dirty="0" smtClean="0"/>
                        <a:t>Όργανο</a:t>
                      </a:r>
                      <a:r>
                        <a:rPr lang="el-GR" baseline="0" dirty="0" smtClean="0"/>
                        <a:t> – στόχος</a:t>
                      </a:r>
                      <a:endParaRPr lang="el-GR" dirty="0"/>
                    </a:p>
                  </a:txBody>
                  <a:tcPr/>
                </a:tc>
                <a:tc>
                  <a:txBody>
                    <a:bodyPr/>
                    <a:lstStyle/>
                    <a:p>
                      <a:r>
                        <a:rPr lang="el-GR" dirty="0" smtClean="0"/>
                        <a:t>Δράση</a:t>
                      </a:r>
                      <a:endParaRPr lang="el-GR" dirty="0"/>
                    </a:p>
                  </a:txBody>
                  <a:tcPr/>
                </a:tc>
                <a:tc>
                  <a:txBody>
                    <a:bodyPr/>
                    <a:lstStyle/>
                    <a:p>
                      <a:r>
                        <a:rPr lang="el-GR" dirty="0" smtClean="0"/>
                        <a:t>Αποτέλεσμα</a:t>
                      </a:r>
                      <a:endParaRPr lang="el-GR" dirty="0"/>
                    </a:p>
                  </a:txBody>
                  <a:tcPr/>
                </a:tc>
              </a:tr>
              <a:tr h="370840">
                <a:tc>
                  <a:txBody>
                    <a:bodyPr/>
                    <a:lstStyle/>
                    <a:p>
                      <a:r>
                        <a:rPr lang="el-GR" dirty="0" smtClean="0"/>
                        <a:t>Οστά</a:t>
                      </a:r>
                      <a:endParaRPr lang="el-GR" dirty="0"/>
                    </a:p>
                  </a:txBody>
                  <a:tcPr/>
                </a:tc>
                <a:tc>
                  <a:txBody>
                    <a:bodyPr/>
                    <a:lstStyle/>
                    <a:p>
                      <a:r>
                        <a:rPr lang="el-GR" dirty="0" smtClean="0"/>
                        <a:t>Ταχεία</a:t>
                      </a:r>
                      <a:r>
                        <a:rPr lang="el-GR" baseline="0" dirty="0" smtClean="0"/>
                        <a:t> απελευθέρωση </a:t>
                      </a:r>
                      <a:r>
                        <a:rPr lang="en-US" dirty="0" smtClean="0"/>
                        <a:t>Ca</a:t>
                      </a:r>
                      <a:r>
                        <a:rPr lang="en-US" baseline="30000" dirty="0" smtClean="0"/>
                        <a:t>+2</a:t>
                      </a:r>
                      <a:r>
                        <a:rPr lang="en-US" dirty="0" smtClean="0"/>
                        <a:t> </a:t>
                      </a:r>
                      <a:r>
                        <a:rPr lang="el-GR" baseline="0" dirty="0" smtClean="0"/>
                        <a:t>από τους </a:t>
                      </a:r>
                      <a:r>
                        <a:rPr lang="el-GR" baseline="0" dirty="0" err="1" smtClean="0"/>
                        <a:t>οστεοκλάστες</a:t>
                      </a:r>
                      <a:endParaRPr lang="el-GR" dirty="0"/>
                    </a:p>
                  </a:txBody>
                  <a:tcPr/>
                </a:tc>
                <a:tc>
                  <a:txBody>
                    <a:bodyPr/>
                    <a:lstStyle/>
                    <a:p>
                      <a:r>
                        <a:rPr lang="el-GR" dirty="0" smtClean="0"/>
                        <a:t>Αύξηση </a:t>
                      </a:r>
                      <a:r>
                        <a:rPr lang="en-US" dirty="0" smtClean="0"/>
                        <a:t>[Ca</a:t>
                      </a:r>
                      <a:r>
                        <a:rPr lang="en-US" baseline="30000" dirty="0" smtClean="0"/>
                        <a:t>+2</a:t>
                      </a:r>
                      <a:r>
                        <a:rPr lang="en-US" dirty="0" smtClean="0"/>
                        <a:t>] </a:t>
                      </a:r>
                      <a:r>
                        <a:rPr lang="el-GR" dirty="0" smtClean="0"/>
                        <a:t>πλάσματος</a:t>
                      </a:r>
                      <a:endParaRPr lang="el-GR" dirty="0"/>
                    </a:p>
                  </a:txBody>
                  <a:tcPr/>
                </a:tc>
              </a:tr>
              <a:tr h="370840">
                <a:tc>
                  <a:txBody>
                    <a:bodyPr/>
                    <a:lstStyle/>
                    <a:p>
                      <a:r>
                        <a:rPr lang="el-GR" dirty="0" smtClean="0"/>
                        <a:t>Νεφρός</a:t>
                      </a:r>
                      <a:endParaRPr lang="el-GR" dirty="0"/>
                    </a:p>
                  </a:txBody>
                  <a:tcPr/>
                </a:tc>
                <a:tc>
                  <a:txBody>
                    <a:bodyPr/>
                    <a:lstStyle/>
                    <a:p>
                      <a:r>
                        <a:rPr lang="el-GR" dirty="0" smtClean="0"/>
                        <a:t>Αύξηση</a:t>
                      </a:r>
                      <a:r>
                        <a:rPr lang="el-GR" baseline="0" dirty="0" smtClean="0"/>
                        <a:t> </a:t>
                      </a:r>
                      <a:r>
                        <a:rPr lang="el-GR" baseline="0" dirty="0" err="1" smtClean="0"/>
                        <a:t>ε</a:t>
                      </a:r>
                      <a:r>
                        <a:rPr lang="el-GR" dirty="0" err="1" smtClean="0"/>
                        <a:t>παναπορρόφησης</a:t>
                      </a:r>
                      <a:r>
                        <a:rPr lang="el-GR" baseline="0" dirty="0" smtClean="0"/>
                        <a:t> </a:t>
                      </a:r>
                      <a:r>
                        <a:rPr lang="en-US" dirty="0" smtClean="0"/>
                        <a:t>Ca</a:t>
                      </a:r>
                      <a:r>
                        <a:rPr lang="en-US" baseline="30000" dirty="0" smtClean="0"/>
                        <a:t>+2</a:t>
                      </a:r>
                      <a:r>
                        <a:rPr lang="en-US" dirty="0" smtClean="0"/>
                        <a:t> </a:t>
                      </a:r>
                      <a:r>
                        <a:rPr lang="el-GR" baseline="0" dirty="0" smtClean="0"/>
                        <a:t> στο άνω </a:t>
                      </a:r>
                      <a:r>
                        <a:rPr lang="el-GR" baseline="0" dirty="0" err="1" smtClean="0"/>
                        <a:t>εσπειραμένο</a:t>
                      </a:r>
                      <a:r>
                        <a:rPr lang="el-GR" baseline="0" dirty="0" smtClean="0"/>
                        <a:t> σωληνάριο</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Αύξηση </a:t>
                      </a:r>
                      <a:r>
                        <a:rPr lang="en-US" dirty="0" smtClean="0"/>
                        <a:t>[Ca</a:t>
                      </a:r>
                      <a:r>
                        <a:rPr lang="en-US" baseline="30000" dirty="0" smtClean="0"/>
                        <a:t>+2</a:t>
                      </a:r>
                      <a:r>
                        <a:rPr lang="en-US" dirty="0" smtClean="0"/>
                        <a:t>] </a:t>
                      </a:r>
                      <a:r>
                        <a:rPr lang="el-GR" dirty="0" smtClean="0"/>
                        <a:t>πλάσματος</a:t>
                      </a:r>
                    </a:p>
                    <a:p>
                      <a:endParaRPr lang="el-GR" dirty="0"/>
                    </a:p>
                  </a:txBody>
                  <a:tcPr/>
                </a:tc>
              </a:tr>
              <a:tr h="370840">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Μείωση </a:t>
                      </a:r>
                      <a:r>
                        <a:rPr lang="el-GR" baseline="0" dirty="0" err="1" smtClean="0"/>
                        <a:t>ε</a:t>
                      </a:r>
                      <a:r>
                        <a:rPr lang="el-GR" dirty="0" err="1" smtClean="0"/>
                        <a:t>παναπορρόφησης</a:t>
                      </a:r>
                      <a:r>
                        <a:rPr lang="el-GR" baseline="0" dirty="0" smtClean="0"/>
                        <a:t> </a:t>
                      </a:r>
                      <a:r>
                        <a:rPr lang="en-US" dirty="0" smtClean="0"/>
                        <a:t>P</a:t>
                      </a:r>
                      <a:r>
                        <a:rPr lang="en-US" baseline="30000" dirty="0" smtClean="0"/>
                        <a:t>-3</a:t>
                      </a:r>
                      <a:r>
                        <a:rPr lang="el-GR" baseline="0" dirty="0" smtClean="0"/>
                        <a:t> στο εγγύς </a:t>
                      </a:r>
                      <a:r>
                        <a:rPr lang="el-GR" baseline="0" dirty="0" err="1" smtClean="0"/>
                        <a:t>εσπειραμένο</a:t>
                      </a:r>
                      <a:r>
                        <a:rPr lang="el-GR" baseline="0" dirty="0" smtClean="0"/>
                        <a:t> σωληνάριο</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Μείωση </a:t>
                      </a:r>
                      <a:r>
                        <a:rPr lang="en-US" dirty="0" smtClean="0"/>
                        <a:t>[P</a:t>
                      </a:r>
                      <a:r>
                        <a:rPr lang="en-US" baseline="30000" dirty="0" smtClean="0"/>
                        <a:t>-3</a:t>
                      </a:r>
                      <a:r>
                        <a:rPr lang="en-US" dirty="0" smtClean="0"/>
                        <a:t>] </a:t>
                      </a:r>
                      <a:r>
                        <a:rPr lang="el-GR" dirty="0" smtClean="0"/>
                        <a:t>πλάσματος</a:t>
                      </a:r>
                    </a:p>
                    <a:p>
                      <a:endParaRPr lang="el-GR" dirty="0"/>
                    </a:p>
                  </a:txBody>
                  <a:tcPr/>
                </a:tc>
              </a:tr>
              <a:tr h="370840">
                <a:tc>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Αύξηση</a:t>
                      </a:r>
                      <a:r>
                        <a:rPr lang="el-GR" baseline="0" dirty="0" smtClean="0"/>
                        <a:t> της 1α-υδροξυλίωση της 25-υδροξυχοληκολσιφερόλης</a:t>
                      </a:r>
                      <a:endParaRPr lang="el-GR" dirty="0"/>
                    </a:p>
                  </a:txBody>
                  <a:tcPr/>
                </a:tc>
                <a:tc>
                  <a:txBody>
                    <a:bodyPr/>
                    <a:lstStyle/>
                    <a:p>
                      <a:r>
                        <a:rPr lang="el-GR" dirty="0" smtClean="0"/>
                        <a:t>Αύξηση απορρόφησης</a:t>
                      </a:r>
                      <a:r>
                        <a:rPr lang="el-GR" baseline="0" dirty="0" smtClean="0"/>
                        <a:t> </a:t>
                      </a:r>
                      <a:r>
                        <a:rPr lang="en-US" dirty="0" smtClean="0"/>
                        <a:t>[Ca</a:t>
                      </a:r>
                      <a:r>
                        <a:rPr lang="en-US" baseline="30000" dirty="0" smtClean="0"/>
                        <a:t>+2</a:t>
                      </a:r>
                      <a:r>
                        <a:rPr lang="en-US" dirty="0" smtClean="0"/>
                        <a:t>] </a:t>
                      </a:r>
                      <a:r>
                        <a:rPr lang="el-GR" dirty="0" smtClean="0"/>
                        <a:t>και</a:t>
                      </a:r>
                      <a:r>
                        <a:rPr lang="el-GR" baseline="0" dirty="0" smtClean="0"/>
                        <a:t> </a:t>
                      </a:r>
                      <a:r>
                        <a:rPr lang="en-US" dirty="0" smtClean="0"/>
                        <a:t>[P</a:t>
                      </a:r>
                      <a:r>
                        <a:rPr lang="en-US" baseline="30000" dirty="0" smtClean="0"/>
                        <a:t>-3</a:t>
                      </a:r>
                      <a:r>
                        <a:rPr lang="en-US" dirty="0" smtClean="0"/>
                        <a:t>] </a:t>
                      </a:r>
                      <a:endParaRPr lang="el-GR" dirty="0"/>
                    </a:p>
                  </a:txBody>
                  <a:tcPr/>
                </a:tc>
              </a:tr>
              <a:tr h="370840">
                <a:tc>
                  <a:txBody>
                    <a:bodyPr/>
                    <a:lstStyle/>
                    <a:p>
                      <a:endParaRPr lang="el-GR"/>
                    </a:p>
                  </a:txBody>
                  <a:tcPr/>
                </a:tc>
                <a:tc>
                  <a:txBody>
                    <a:bodyPr/>
                    <a:lstStyle/>
                    <a:p>
                      <a:r>
                        <a:rPr lang="el-GR" dirty="0" smtClean="0"/>
                        <a:t>Μείωση </a:t>
                      </a:r>
                      <a:r>
                        <a:rPr lang="el-GR" dirty="0" err="1" smtClean="0"/>
                        <a:t>επαναππορόφηση</a:t>
                      </a:r>
                      <a:r>
                        <a:rPr lang="el-GR" dirty="0" smtClean="0"/>
                        <a:t> </a:t>
                      </a:r>
                      <a:r>
                        <a:rPr lang="el-GR" dirty="0" err="1" smtClean="0"/>
                        <a:t>διττανθρακικών</a:t>
                      </a:r>
                      <a:endParaRPr lang="el-GR" dirty="0"/>
                    </a:p>
                  </a:txBody>
                  <a:tcPr/>
                </a:tc>
                <a:tc>
                  <a:txBody>
                    <a:bodyPr/>
                    <a:lstStyle/>
                    <a:p>
                      <a:r>
                        <a:rPr lang="el-GR" dirty="0" smtClean="0"/>
                        <a:t>Οξέωση</a:t>
                      </a:r>
                      <a:endParaRPr lang="el-GR" dirty="0"/>
                    </a:p>
                  </a:txBody>
                  <a:tcPr/>
                </a:tc>
              </a:tr>
            </a:tbl>
          </a:graphicData>
        </a:graphic>
      </p:graphicFrame>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Μερικές παρατηρήσεις για τον  προσδιορισμό της </a:t>
            </a:r>
            <a:r>
              <a:rPr lang="en-US" b="1" dirty="0" smtClean="0">
                <a:solidFill>
                  <a:srgbClr val="C00000"/>
                </a:solidFill>
              </a:rPr>
              <a:t>PTH</a:t>
            </a:r>
            <a:endParaRPr lang="el-GR" b="1" dirty="0">
              <a:solidFill>
                <a:srgbClr val="C00000"/>
              </a:solidFill>
            </a:endParaRPr>
          </a:p>
        </p:txBody>
      </p:sp>
      <p:sp>
        <p:nvSpPr>
          <p:cNvPr id="3" name="2 - Θέση περιεχομένου"/>
          <p:cNvSpPr>
            <a:spLocks noGrp="1"/>
          </p:cNvSpPr>
          <p:nvPr>
            <p:ph idx="1"/>
          </p:nvPr>
        </p:nvSpPr>
        <p:spPr/>
        <p:txBody>
          <a:bodyPr/>
          <a:lstStyle/>
          <a:p>
            <a:pPr marL="266700" indent="-266700"/>
            <a:r>
              <a:rPr lang="el-GR" sz="2400" dirty="0" smtClean="0"/>
              <a:t>Προσδιορίζεται και στα άτομα με </a:t>
            </a:r>
            <a:r>
              <a:rPr lang="el-GR" sz="2400" dirty="0" err="1" smtClean="0"/>
              <a:t>οστεοπενία</a:t>
            </a:r>
            <a:r>
              <a:rPr lang="el-GR" sz="2400" dirty="0" smtClean="0"/>
              <a:t> και στους νεφροπαθείς εξίσου.</a:t>
            </a:r>
          </a:p>
          <a:p>
            <a:pPr marL="266700" indent="-266700"/>
            <a:r>
              <a:rPr lang="el-GR" sz="2400" dirty="0" smtClean="0"/>
              <a:t>Εμφανίζει την μεγαλύτερη συγκέντρωση της το πρωί και την μικρότερη το βράδυ.</a:t>
            </a:r>
          </a:p>
          <a:p>
            <a:pPr marL="266700" indent="-266700"/>
            <a:r>
              <a:rPr lang="el-GR" sz="2400" dirty="0" smtClean="0"/>
              <a:t>Ο συγκέντρωση της δείχνει την δράση των οστεοβλαστών και ακολουθεί τον προσδιορισμό </a:t>
            </a:r>
            <a:r>
              <a:rPr lang="el-GR" sz="2400" dirty="0" err="1" smtClean="0"/>
              <a:t>βιοδεικτών</a:t>
            </a:r>
            <a:r>
              <a:rPr lang="el-GR" sz="2400" dirty="0" smtClean="0"/>
              <a:t> των </a:t>
            </a:r>
            <a:r>
              <a:rPr lang="el-GR" sz="2400" dirty="0" err="1" smtClean="0"/>
              <a:t>οστεοκλαστών</a:t>
            </a:r>
            <a:r>
              <a:rPr lang="el-GR" sz="2400" dirty="0" smtClean="0"/>
              <a:t> (</a:t>
            </a:r>
            <a:r>
              <a:rPr lang="en-US" sz="2400" dirty="0" smtClean="0"/>
              <a:t>ALP, </a:t>
            </a:r>
            <a:r>
              <a:rPr lang="el-GR" sz="2400" dirty="0" err="1" smtClean="0"/>
              <a:t>Υδροξυπρολίνη</a:t>
            </a:r>
            <a:r>
              <a:rPr lang="el-GR" sz="2400" dirty="0" smtClean="0"/>
              <a:t>, </a:t>
            </a:r>
            <a:r>
              <a:rPr lang="el-GR" sz="2400" dirty="0" err="1" smtClean="0"/>
              <a:t>Δεοξυπυριδιναλίνη</a:t>
            </a:r>
            <a:r>
              <a:rPr lang="el-GR" sz="2400" dirty="0" smtClean="0"/>
              <a:t>).</a:t>
            </a:r>
          </a:p>
          <a:p>
            <a:pPr marL="0" indent="0">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Το ασβέστιο και ο φώσφορος αυξάνονται/μειώνονται μαζί</a:t>
            </a:r>
            <a:r>
              <a:rPr lang="en-US" b="1" dirty="0" smtClean="0">
                <a:solidFill>
                  <a:srgbClr val="C00000"/>
                </a:solidFill>
              </a:rPr>
              <a:t>;</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buNone/>
            </a:pPr>
            <a:r>
              <a:rPr lang="el-GR" sz="2800" dirty="0" smtClean="0"/>
              <a:t>Όχι, αυξημένο ασβέστιο συνοδεύεται από πτώση φωσφόρου κοντά στα κατώτατα όρια.</a:t>
            </a:r>
          </a:p>
          <a:p>
            <a:pPr marL="0" indent="0">
              <a:buNone/>
            </a:pPr>
            <a:r>
              <a:rPr lang="el-GR" sz="2800" b="1" dirty="0" smtClean="0"/>
              <a:t>Αιτία</a:t>
            </a:r>
          </a:p>
          <a:p>
            <a:pPr marL="0" indent="0">
              <a:buNone/>
            </a:pPr>
            <a:r>
              <a:rPr lang="en-US" sz="2800" dirty="0" smtClean="0"/>
              <a:t>H PTH </a:t>
            </a:r>
            <a:r>
              <a:rPr lang="el-GR" sz="2800" dirty="0" smtClean="0"/>
              <a:t>αυξάνει την </a:t>
            </a:r>
            <a:r>
              <a:rPr lang="el-GR" sz="2800" dirty="0" err="1" smtClean="0"/>
              <a:t>επαναρρόφηση</a:t>
            </a:r>
            <a:r>
              <a:rPr lang="el-GR" sz="2800" dirty="0" smtClean="0"/>
              <a:t> </a:t>
            </a:r>
            <a:r>
              <a:rPr lang="en-US" sz="2800" dirty="0" smtClean="0"/>
              <a:t>Ca </a:t>
            </a:r>
            <a:r>
              <a:rPr lang="el-GR" sz="2800" dirty="0" smtClean="0"/>
              <a:t>στο άνω </a:t>
            </a:r>
            <a:r>
              <a:rPr lang="el-GR" sz="2800" dirty="0" err="1" smtClean="0"/>
              <a:t>εσπειραμένο</a:t>
            </a:r>
            <a:r>
              <a:rPr lang="el-GR" sz="2800" dirty="0" smtClean="0"/>
              <a:t> σωληνάριο και μειώνει την </a:t>
            </a:r>
            <a:r>
              <a:rPr lang="el-GR" sz="2800" dirty="0" err="1" smtClean="0"/>
              <a:t>επαναρρόφηση</a:t>
            </a:r>
            <a:r>
              <a:rPr lang="el-GR" sz="2800" dirty="0" smtClean="0"/>
              <a:t> του </a:t>
            </a:r>
            <a:r>
              <a:rPr lang="en-US" sz="2800" dirty="0" smtClean="0"/>
              <a:t>P</a:t>
            </a:r>
            <a:r>
              <a:rPr lang="el-GR" sz="2800" dirty="0" smtClean="0"/>
              <a:t> στο εγγύς </a:t>
            </a:r>
            <a:r>
              <a:rPr lang="el-GR" sz="2800" dirty="0" err="1" smtClean="0"/>
              <a:t>εσπειραμένο</a:t>
            </a:r>
            <a:r>
              <a:rPr lang="el-GR" sz="2800" dirty="0" smtClean="0"/>
              <a:t> σωληνάριο.</a:t>
            </a:r>
          </a:p>
          <a:p>
            <a:pPr>
              <a:buNone/>
            </a:pP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76672"/>
            <a:ext cx="8964488" cy="1143000"/>
          </a:xfrm>
        </p:spPr>
        <p:txBody>
          <a:bodyPr>
            <a:normAutofit fontScale="90000"/>
          </a:bodyPr>
          <a:lstStyle/>
          <a:p>
            <a:r>
              <a:rPr lang="el-GR" b="1" dirty="0" smtClean="0">
                <a:solidFill>
                  <a:srgbClr val="C00000"/>
                </a:solidFill>
              </a:rPr>
              <a:t>Ο πρωτοπαθής </a:t>
            </a:r>
            <a:r>
              <a:rPr lang="el-GR" b="1" dirty="0" err="1" smtClean="0">
                <a:solidFill>
                  <a:srgbClr val="C00000"/>
                </a:solidFill>
              </a:rPr>
              <a:t>υπερπαραθυρεοειδισμός</a:t>
            </a:r>
            <a:r>
              <a:rPr lang="el-GR" b="1" dirty="0" smtClean="0">
                <a:solidFill>
                  <a:srgbClr val="C00000"/>
                </a:solidFill>
              </a:rPr>
              <a:t/>
            </a:r>
            <a:br>
              <a:rPr lang="el-GR" b="1" dirty="0" smtClean="0">
                <a:solidFill>
                  <a:srgbClr val="C00000"/>
                </a:solidFill>
              </a:rPr>
            </a:br>
            <a:r>
              <a:rPr lang="el-GR" b="1" dirty="0" smtClean="0">
                <a:solidFill>
                  <a:srgbClr val="C00000"/>
                </a:solidFill>
              </a:rPr>
              <a:t>Αίτια αυτόνομης αύξησης της</a:t>
            </a:r>
            <a:r>
              <a:rPr lang="en-US" b="1" dirty="0" smtClean="0">
                <a:solidFill>
                  <a:srgbClr val="C00000"/>
                </a:solidFill>
              </a:rPr>
              <a:t> PTH</a:t>
            </a:r>
            <a:r>
              <a:rPr lang="el-GR" b="1" dirty="0" smtClean="0">
                <a:solidFill>
                  <a:srgbClr val="C00000"/>
                </a:solidFill>
              </a:rPr>
              <a:t> </a:t>
            </a:r>
            <a:br>
              <a:rPr lang="el-GR" b="1" dirty="0" smtClean="0">
                <a:solidFill>
                  <a:srgbClr val="C00000"/>
                </a:solidFill>
              </a:rPr>
            </a:br>
            <a:r>
              <a:rPr lang="el-GR" dirty="0" smtClean="0">
                <a:solidFill>
                  <a:srgbClr val="C00000"/>
                </a:solidFill>
              </a:rPr>
              <a:t>(1 από 3)</a:t>
            </a:r>
            <a:endParaRPr lang="el-GR" dirty="0">
              <a:solidFill>
                <a:srgbClr val="C00000"/>
              </a:solidFill>
            </a:endParaRPr>
          </a:p>
        </p:txBody>
      </p:sp>
      <p:sp>
        <p:nvSpPr>
          <p:cNvPr id="3" name="2 - Θέση περιεχομένου"/>
          <p:cNvSpPr>
            <a:spLocks noGrp="1"/>
          </p:cNvSpPr>
          <p:nvPr>
            <p:ph idx="1"/>
          </p:nvPr>
        </p:nvSpPr>
        <p:spPr>
          <a:xfrm>
            <a:off x="611560" y="2132856"/>
            <a:ext cx="8229600" cy="4525963"/>
          </a:xfrm>
        </p:spPr>
        <p:txBody>
          <a:bodyPr>
            <a:normAutofit/>
          </a:bodyPr>
          <a:lstStyle/>
          <a:p>
            <a:pPr marL="0" indent="0">
              <a:buNone/>
            </a:pPr>
            <a:r>
              <a:rPr lang="el-GR" sz="2800" dirty="0" smtClean="0"/>
              <a:t>Η </a:t>
            </a:r>
            <a:r>
              <a:rPr lang="en-US" sz="2800" dirty="0" smtClean="0"/>
              <a:t>PTH </a:t>
            </a:r>
            <a:r>
              <a:rPr lang="el-GR" sz="2800" dirty="0" smtClean="0"/>
              <a:t>δεν αυξάνει πάντα ως απάντηση στην μείωση του </a:t>
            </a:r>
            <a:r>
              <a:rPr lang="en-US" sz="2800" dirty="0" smtClean="0"/>
              <a:t>[Ca] </a:t>
            </a:r>
            <a:r>
              <a:rPr lang="el-GR" sz="2800" dirty="0" smtClean="0"/>
              <a:t>στο πλάσμα.</a:t>
            </a:r>
          </a:p>
          <a:p>
            <a:pPr marL="0" indent="0">
              <a:buNone/>
            </a:pPr>
            <a:r>
              <a:rPr lang="el-GR" sz="2800" dirty="0" smtClean="0"/>
              <a:t>Αυξάνει αυτόνομα</a:t>
            </a:r>
            <a:r>
              <a:rPr lang="en-US" sz="2800" dirty="0" smtClean="0"/>
              <a:t>:</a:t>
            </a:r>
          </a:p>
          <a:p>
            <a:pPr marL="985838" indent="-985838">
              <a:buNone/>
            </a:pPr>
            <a:r>
              <a:rPr lang="en-US" sz="2800" dirty="0" smtClean="0"/>
              <a:t>	</a:t>
            </a:r>
            <a:r>
              <a:rPr lang="el-GR" sz="2800" dirty="0" smtClean="0"/>
              <a:t>Στην υπερπλασία (1 έως 4) παραθυρεοειδών αδένων (αδένωμα παραθυρεοειδούς).</a:t>
            </a:r>
          </a:p>
          <a:p>
            <a:pPr marL="985838" indent="-985838">
              <a:buNone/>
            </a:pPr>
            <a:r>
              <a:rPr lang="el-GR" sz="2800" dirty="0" smtClean="0"/>
              <a:t>	Στον καρκίνο του παραθυρεοειδούς.</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2656"/>
            <a:ext cx="8686800" cy="1143000"/>
          </a:xfrm>
        </p:spPr>
        <p:txBody>
          <a:bodyPr>
            <a:noAutofit/>
          </a:bodyPr>
          <a:lstStyle/>
          <a:p>
            <a:r>
              <a:rPr lang="el-GR" sz="3600" b="1" dirty="0" smtClean="0">
                <a:solidFill>
                  <a:srgbClr val="C00000"/>
                </a:solidFill>
              </a:rPr>
              <a:t>Ο πρωτοπαθής </a:t>
            </a:r>
            <a:r>
              <a:rPr lang="el-GR" sz="4000" b="1" dirty="0" err="1" smtClean="0">
                <a:solidFill>
                  <a:srgbClr val="C00000"/>
                </a:solidFill>
              </a:rPr>
              <a:t>υπερπαραθυρεοειδισμός</a:t>
            </a:r>
            <a:r>
              <a:rPr lang="el-GR" sz="3600" b="1" dirty="0" smtClean="0">
                <a:solidFill>
                  <a:srgbClr val="C00000"/>
                </a:solidFill>
              </a:rPr>
              <a:t/>
            </a:r>
            <a:br>
              <a:rPr lang="el-GR" sz="3600" b="1" dirty="0" smtClean="0">
                <a:solidFill>
                  <a:srgbClr val="C00000"/>
                </a:solidFill>
              </a:rPr>
            </a:br>
            <a:r>
              <a:rPr lang="el-GR" sz="3600" b="1" dirty="0" smtClean="0">
                <a:solidFill>
                  <a:srgbClr val="C00000"/>
                </a:solidFill>
              </a:rPr>
              <a:t>Διαγνωστικοί </a:t>
            </a:r>
            <a:r>
              <a:rPr lang="el-GR" sz="4000" b="1" dirty="0" smtClean="0">
                <a:solidFill>
                  <a:srgbClr val="C00000"/>
                </a:solidFill>
              </a:rPr>
              <a:t>δείκτες</a:t>
            </a:r>
            <a:r>
              <a:rPr lang="el-GR" sz="3600" b="1" dirty="0" smtClean="0">
                <a:solidFill>
                  <a:srgbClr val="C00000"/>
                </a:solidFill>
              </a:rPr>
              <a:t/>
            </a:r>
            <a:br>
              <a:rPr lang="el-GR" sz="3600" b="1" dirty="0" smtClean="0">
                <a:solidFill>
                  <a:srgbClr val="C00000"/>
                </a:solidFill>
              </a:rPr>
            </a:br>
            <a:r>
              <a:rPr lang="el-GR" sz="3600" dirty="0" smtClean="0">
                <a:solidFill>
                  <a:srgbClr val="C00000"/>
                </a:solidFill>
              </a:rPr>
              <a:t>(2 από 3)</a:t>
            </a:r>
            <a:endParaRPr lang="el-GR" sz="4000" dirty="0"/>
          </a:p>
        </p:txBody>
      </p:sp>
      <p:sp>
        <p:nvSpPr>
          <p:cNvPr id="5" name="4 - TextBox"/>
          <p:cNvSpPr txBox="1"/>
          <p:nvPr/>
        </p:nvSpPr>
        <p:spPr>
          <a:xfrm>
            <a:off x="395536" y="2276872"/>
            <a:ext cx="8136904" cy="2677656"/>
          </a:xfrm>
          <a:prstGeom prst="rect">
            <a:avLst/>
          </a:prstGeom>
          <a:noFill/>
        </p:spPr>
        <p:txBody>
          <a:bodyPr wrap="square" rtlCol="0">
            <a:spAutoFit/>
          </a:bodyPr>
          <a:lstStyle/>
          <a:p>
            <a:pPr marL="177800" indent="-177800">
              <a:buFont typeface="Arial" pitchFamily="34" charset="0"/>
              <a:buChar char="•"/>
            </a:pPr>
            <a:r>
              <a:rPr lang="el-GR" sz="2800" dirty="0" smtClean="0"/>
              <a:t>Αυξάνει το [</a:t>
            </a:r>
            <a:r>
              <a:rPr lang="en-US" sz="2800" dirty="0" smtClean="0"/>
              <a:t>Ca]</a:t>
            </a:r>
            <a:r>
              <a:rPr lang="el-GR" sz="2800" dirty="0" smtClean="0"/>
              <a:t> σημαντικά η αύξηση όμως αυτή είναι διακοπτόμενη και θα πρέπει να μετριέται συχνά.</a:t>
            </a:r>
          </a:p>
          <a:p>
            <a:pPr marL="177800" indent="-177800">
              <a:buFont typeface="Arial" pitchFamily="34" charset="0"/>
              <a:buChar char="•"/>
            </a:pPr>
            <a:r>
              <a:rPr lang="el-GR" sz="2800" dirty="0" smtClean="0"/>
              <a:t>Η </a:t>
            </a:r>
            <a:r>
              <a:rPr lang="en-US" sz="2800" dirty="0" smtClean="0"/>
              <a:t>[Alb] </a:t>
            </a:r>
            <a:r>
              <a:rPr lang="el-GR" sz="2800" dirty="0" smtClean="0"/>
              <a:t>μένει σταθερή σε σχέση με την αύξηση </a:t>
            </a:r>
            <a:r>
              <a:rPr lang="en-US" sz="2800" dirty="0" smtClean="0"/>
              <a:t>[Ca].</a:t>
            </a:r>
          </a:p>
          <a:p>
            <a:pPr marL="177800" indent="-177800">
              <a:buFont typeface="Arial" pitchFamily="34" charset="0"/>
              <a:buChar char="•"/>
            </a:pPr>
            <a:r>
              <a:rPr lang="el-GR" sz="2800" dirty="0" smtClean="0"/>
              <a:t>Μειώνεται λίγο μέχρι τα κατώτερα όρια η </a:t>
            </a:r>
            <a:r>
              <a:rPr lang="en-US" sz="2800" dirty="0" smtClean="0"/>
              <a:t>[P].</a:t>
            </a:r>
          </a:p>
          <a:p>
            <a:pPr marL="177800" indent="-177800">
              <a:buFont typeface="Arial" pitchFamily="34" charset="0"/>
              <a:buChar char="•"/>
            </a:pPr>
            <a:r>
              <a:rPr lang="en-US" sz="2800" dirty="0" smtClean="0"/>
              <a:t>O</a:t>
            </a:r>
            <a:r>
              <a:rPr lang="el-GR" sz="2800" dirty="0" smtClean="0"/>
              <a:t>ι οστικοί δείκτες π.χ. </a:t>
            </a:r>
            <a:r>
              <a:rPr lang="en-US" sz="2800" dirty="0" smtClean="0"/>
              <a:t>ALP </a:t>
            </a:r>
            <a:r>
              <a:rPr lang="el-GR" sz="2800" dirty="0" smtClean="0"/>
              <a:t>μπορεί να είναι αυξημένοι. </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76672"/>
            <a:ext cx="8964488" cy="1143000"/>
          </a:xfrm>
        </p:spPr>
        <p:txBody>
          <a:bodyPr>
            <a:normAutofit fontScale="90000"/>
          </a:bodyPr>
          <a:lstStyle/>
          <a:p>
            <a:r>
              <a:rPr lang="el-GR" b="1" dirty="0" smtClean="0">
                <a:solidFill>
                  <a:srgbClr val="C00000"/>
                </a:solidFill>
              </a:rPr>
              <a:t>Ο πρωτοπαθής </a:t>
            </a:r>
            <a:r>
              <a:rPr lang="el-GR" b="1" dirty="0" err="1" smtClean="0">
                <a:solidFill>
                  <a:srgbClr val="C00000"/>
                </a:solidFill>
              </a:rPr>
              <a:t>υπερπαραθυρεοειδισμός</a:t>
            </a:r>
            <a:r>
              <a:rPr lang="el-GR" b="1" dirty="0" smtClean="0">
                <a:solidFill>
                  <a:srgbClr val="C00000"/>
                </a:solidFill>
              </a:rPr>
              <a:t/>
            </a:r>
            <a:br>
              <a:rPr lang="el-GR" b="1" dirty="0" smtClean="0">
                <a:solidFill>
                  <a:srgbClr val="C00000"/>
                </a:solidFill>
              </a:rPr>
            </a:br>
            <a:r>
              <a:rPr lang="el-GR" b="1" dirty="0" smtClean="0">
                <a:solidFill>
                  <a:srgbClr val="C00000"/>
                </a:solidFill>
              </a:rPr>
              <a:t>Μεταβολή βασικότερων </a:t>
            </a:r>
            <a:r>
              <a:rPr lang="el-GR" b="1" dirty="0" err="1" smtClean="0">
                <a:solidFill>
                  <a:srgbClr val="C00000"/>
                </a:solidFill>
              </a:rPr>
              <a:t>βιοδεικτών</a:t>
            </a:r>
            <a:r>
              <a:rPr lang="el-GR" b="1" dirty="0" smtClean="0">
                <a:solidFill>
                  <a:srgbClr val="C00000"/>
                </a:solidFill>
              </a:rPr>
              <a:t/>
            </a:r>
            <a:br>
              <a:rPr lang="el-GR" b="1" dirty="0" smtClean="0">
                <a:solidFill>
                  <a:srgbClr val="C00000"/>
                </a:solidFill>
              </a:rPr>
            </a:br>
            <a:r>
              <a:rPr lang="el-GR" dirty="0" smtClean="0">
                <a:solidFill>
                  <a:srgbClr val="C00000"/>
                </a:solidFill>
              </a:rPr>
              <a:t>(3 από 3)</a:t>
            </a:r>
            <a:endParaRPr lang="el-GR" dirty="0">
              <a:solidFill>
                <a:srgbClr val="C00000"/>
              </a:solidFill>
            </a:endParaRPr>
          </a:p>
        </p:txBody>
      </p:sp>
      <p:graphicFrame>
        <p:nvGraphicFramePr>
          <p:cNvPr id="5" name="4 - Πίνακας"/>
          <p:cNvGraphicFramePr>
            <a:graphicFrameLocks noGrp="1"/>
          </p:cNvGraphicFramePr>
          <p:nvPr/>
        </p:nvGraphicFramePr>
        <p:xfrm>
          <a:off x="755576" y="2132856"/>
          <a:ext cx="7776864" cy="4216400"/>
        </p:xfrm>
        <a:graphic>
          <a:graphicData uri="http://schemas.openxmlformats.org/drawingml/2006/table">
            <a:tbl>
              <a:tblPr firstRow="1" bandRow="1">
                <a:tableStyleId>{5C22544A-7EE6-4342-B048-85BDC9FD1C3A}</a:tableStyleId>
              </a:tblPr>
              <a:tblGrid>
                <a:gridCol w="2808312"/>
                <a:gridCol w="4968552"/>
              </a:tblGrid>
              <a:tr h="370840">
                <a:tc>
                  <a:txBody>
                    <a:bodyPr/>
                    <a:lstStyle/>
                    <a:p>
                      <a:r>
                        <a:rPr lang="el-GR" dirty="0" smtClean="0"/>
                        <a:t>Κατηγορία</a:t>
                      </a:r>
                      <a:endParaRPr lang="el-GR" dirty="0"/>
                    </a:p>
                  </a:txBody>
                  <a:tcPr/>
                </a:tc>
                <a:tc>
                  <a:txBody>
                    <a:bodyPr/>
                    <a:lstStyle/>
                    <a:p>
                      <a:r>
                        <a:rPr lang="el-GR" dirty="0" smtClean="0"/>
                        <a:t>Παραδείγματα</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Αν είναι αυξημένη η </a:t>
                      </a:r>
                      <a:r>
                        <a:rPr lang="en-US" dirty="0" smtClean="0"/>
                        <a:t>[Ca] </a:t>
                      </a:r>
                      <a:r>
                        <a:rPr lang="el-GR" dirty="0" smtClean="0"/>
                        <a:t>υποστηρίζεται η διάγνωση</a:t>
                      </a:r>
                      <a:endParaRPr lang="el-GR" dirty="0"/>
                    </a:p>
                  </a:txBody>
                  <a:tcPr/>
                </a:tc>
              </a:tr>
              <a:tr h="370840">
                <a:tc>
                  <a:txBody>
                    <a:bodyPr/>
                    <a:lstStyle/>
                    <a:p>
                      <a:r>
                        <a:rPr lang="el-GR" dirty="0" err="1" smtClean="0"/>
                        <a:t>Αλβουμίνη</a:t>
                      </a:r>
                      <a:endParaRPr lang="el-GR" dirty="0"/>
                    </a:p>
                  </a:txBody>
                  <a:tcPr/>
                </a:tc>
                <a:tc>
                  <a:txBody>
                    <a:bodyPr/>
                    <a:lstStyle/>
                    <a:p>
                      <a:r>
                        <a:rPr lang="el-GR" dirty="0" smtClean="0"/>
                        <a:t>Πρέπει να γίνει σαν</a:t>
                      </a:r>
                      <a:r>
                        <a:rPr lang="el-GR" baseline="0" dirty="0" smtClean="0"/>
                        <a:t> έλεγχος στην [</a:t>
                      </a:r>
                      <a:r>
                        <a:rPr lang="en-US" baseline="0" dirty="0" smtClean="0"/>
                        <a:t>Ca]</a:t>
                      </a:r>
                      <a:r>
                        <a:rPr lang="el-GR" baseline="0" dirty="0" smtClean="0"/>
                        <a:t> του πλάσματος</a:t>
                      </a:r>
                      <a:endParaRPr lang="el-GR" dirty="0"/>
                    </a:p>
                  </a:txBody>
                  <a:tcPr/>
                </a:tc>
              </a:tr>
              <a:tr h="370840">
                <a:tc>
                  <a:txBody>
                    <a:bodyPr/>
                    <a:lstStyle/>
                    <a:p>
                      <a:r>
                        <a:rPr lang="el-GR" dirty="0" smtClean="0"/>
                        <a:t>Φωσφορικά (νηστεία)</a:t>
                      </a:r>
                      <a:endParaRPr lang="el-GR" dirty="0"/>
                    </a:p>
                  </a:txBody>
                  <a:tcPr/>
                </a:tc>
                <a:tc>
                  <a:txBody>
                    <a:bodyPr/>
                    <a:lstStyle/>
                    <a:p>
                      <a:r>
                        <a:rPr lang="el-GR" dirty="0" smtClean="0"/>
                        <a:t>Αν είναι μειωμένη η [φωσφορικών]</a:t>
                      </a:r>
                      <a:r>
                        <a:rPr lang="el-GR" baseline="0" dirty="0" smtClean="0"/>
                        <a:t> υποστηρίζεται η διάγνωση</a:t>
                      </a:r>
                      <a:endParaRPr lang="el-GR" dirty="0"/>
                    </a:p>
                  </a:txBody>
                  <a:tcPr/>
                </a:tc>
              </a:tr>
              <a:tr h="370840">
                <a:tc>
                  <a:txBody>
                    <a:bodyPr/>
                    <a:lstStyle/>
                    <a:p>
                      <a:r>
                        <a:rPr lang="el-GR" dirty="0" smtClean="0"/>
                        <a:t>Αλκαλική </a:t>
                      </a:r>
                      <a:r>
                        <a:rPr lang="el-GR" dirty="0" err="1" smtClean="0"/>
                        <a:t>φωσφατάση</a:t>
                      </a:r>
                      <a:endParaRPr lang="el-GR" dirty="0"/>
                    </a:p>
                  </a:txBody>
                  <a:tcPr/>
                </a:tc>
                <a:tc>
                  <a:txBody>
                    <a:bodyPr/>
                    <a:lstStyle/>
                    <a:p>
                      <a:r>
                        <a:rPr lang="el-GR" dirty="0" smtClean="0"/>
                        <a:t>Αν</a:t>
                      </a:r>
                      <a:r>
                        <a:rPr lang="el-GR" baseline="0" dirty="0" smtClean="0"/>
                        <a:t> η </a:t>
                      </a:r>
                      <a:r>
                        <a:rPr lang="el-GR" baseline="0" dirty="0" err="1" smtClean="0"/>
                        <a:t>ενζυμική</a:t>
                      </a:r>
                      <a:r>
                        <a:rPr lang="el-GR" baseline="0" dirty="0" smtClean="0"/>
                        <a:t> δραστικότητα της είναι αυξημένη υποστηρίζεται η διάγνωση</a:t>
                      </a:r>
                      <a:endParaRPr lang="el-GR" dirty="0"/>
                    </a:p>
                  </a:txBody>
                  <a:tcPr/>
                </a:tc>
              </a:tr>
              <a:tr h="370840">
                <a:tc>
                  <a:txBody>
                    <a:bodyPr/>
                    <a:lstStyle/>
                    <a:p>
                      <a:r>
                        <a:rPr lang="el-GR" dirty="0" smtClean="0"/>
                        <a:t>Ολικό </a:t>
                      </a:r>
                      <a:r>
                        <a:rPr lang="en-US" dirty="0" smtClean="0"/>
                        <a:t>CO2</a:t>
                      </a:r>
                      <a:endParaRPr lang="el-GR" dirty="0"/>
                    </a:p>
                  </a:txBody>
                  <a:tcPr/>
                </a:tc>
                <a:tc>
                  <a:txBody>
                    <a:bodyPr/>
                    <a:lstStyle/>
                    <a:p>
                      <a:r>
                        <a:rPr lang="el-GR" dirty="0" smtClean="0"/>
                        <a:t>Αν είναι μειωμένο, υποστηρίζεται</a:t>
                      </a:r>
                      <a:r>
                        <a:rPr lang="el-GR" baseline="0" dirty="0" smtClean="0"/>
                        <a:t> η διάγνωση</a:t>
                      </a:r>
                      <a:endParaRPr lang="el-GR" dirty="0"/>
                    </a:p>
                  </a:txBody>
                  <a:tcPr/>
                </a:tc>
              </a:tr>
              <a:tr h="370840">
                <a:tc>
                  <a:txBody>
                    <a:bodyPr/>
                    <a:lstStyle/>
                    <a:p>
                      <a:r>
                        <a:rPr lang="el-GR" dirty="0" err="1" smtClean="0"/>
                        <a:t>Κρεατινίνη</a:t>
                      </a:r>
                      <a:r>
                        <a:rPr lang="el-GR" dirty="0" smtClean="0"/>
                        <a:t>/ουρία</a:t>
                      </a:r>
                      <a:endParaRPr lang="el-GR" dirty="0"/>
                    </a:p>
                  </a:txBody>
                  <a:tcPr/>
                </a:tc>
                <a:tc>
                  <a:txBody>
                    <a:bodyPr/>
                    <a:lstStyle/>
                    <a:p>
                      <a:r>
                        <a:rPr lang="el-GR" dirty="0" smtClean="0"/>
                        <a:t>Χρησιμοποιούνται στη διάγνωση νεφρικής</a:t>
                      </a:r>
                      <a:r>
                        <a:rPr lang="el-GR" baseline="0" dirty="0" smtClean="0"/>
                        <a:t> νόσου με υποψία ανωμαλιών της </a:t>
                      </a:r>
                      <a:r>
                        <a:rPr lang="en-US" baseline="0" dirty="0" smtClean="0"/>
                        <a:t>PTH </a:t>
                      </a:r>
                      <a:r>
                        <a:rPr lang="el-GR" baseline="0" dirty="0" smtClean="0"/>
                        <a:t>και έλεγχο μεταβολισμού του ασβεστίου</a:t>
                      </a:r>
                      <a:endParaRPr lang="el-GR" dirty="0"/>
                    </a:p>
                  </a:txBody>
                  <a:tcPr/>
                </a:tc>
              </a:tr>
            </a:tbl>
          </a:graphicData>
        </a:graphic>
      </p:graphicFrame>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b="1" dirty="0" smtClean="0">
                <a:solidFill>
                  <a:srgbClr val="C00000"/>
                </a:solidFill>
              </a:rPr>
              <a:t>Τα οστά</a:t>
            </a:r>
            <a:endParaRPr lang="el-GR" sz="4800" b="1" dirty="0">
              <a:solidFill>
                <a:srgbClr val="C00000"/>
              </a:solidFill>
            </a:endParaRPr>
          </a:p>
        </p:txBody>
      </p:sp>
      <p:pic>
        <p:nvPicPr>
          <p:cNvPr id="3074" name="Picture 2" descr="Αποτέλεσμα εικόνας για bone substance">
            <a:hlinkClick r:id="rId2"/>
          </p:cNvPr>
          <p:cNvPicPr>
            <a:picLocks noChangeAspect="1" noChangeArrowheads="1"/>
          </p:cNvPicPr>
          <p:nvPr/>
        </p:nvPicPr>
        <p:blipFill>
          <a:blip r:embed="rId3" cstate="print"/>
          <a:srcRect/>
          <a:stretch>
            <a:fillRect/>
          </a:stretch>
        </p:blipFill>
        <p:spPr bwMode="auto">
          <a:xfrm>
            <a:off x="5076055" y="1844824"/>
            <a:ext cx="4104455" cy="2736304"/>
          </a:xfrm>
          <a:prstGeom prst="rect">
            <a:avLst/>
          </a:prstGeom>
          <a:noFill/>
        </p:spPr>
      </p:pic>
      <p:sp>
        <p:nvSpPr>
          <p:cNvPr id="5" name="4 - TextBox"/>
          <p:cNvSpPr txBox="1"/>
          <p:nvPr/>
        </p:nvSpPr>
        <p:spPr>
          <a:xfrm>
            <a:off x="539552" y="1916832"/>
            <a:ext cx="5400600" cy="3416320"/>
          </a:xfrm>
          <a:prstGeom prst="rect">
            <a:avLst/>
          </a:prstGeom>
          <a:noFill/>
        </p:spPr>
        <p:txBody>
          <a:bodyPr wrap="square" rtlCol="0">
            <a:spAutoFit/>
          </a:bodyPr>
          <a:lstStyle/>
          <a:p>
            <a:r>
              <a:rPr lang="el-GR" sz="2800" b="1" dirty="0" smtClean="0"/>
              <a:t>Προσφέρουν</a:t>
            </a:r>
            <a:r>
              <a:rPr lang="en-US" sz="2800" b="1" dirty="0" smtClean="0"/>
              <a:t>:</a:t>
            </a:r>
          </a:p>
          <a:p>
            <a:endParaRPr lang="en-US" sz="2400" dirty="0" smtClean="0"/>
          </a:p>
          <a:p>
            <a:pPr marL="266700" indent="-266700">
              <a:buFont typeface="Arial" pitchFamily="34" charset="0"/>
              <a:buChar char="•"/>
            </a:pPr>
            <a:r>
              <a:rPr lang="el-GR" sz="2800" dirty="0" smtClean="0"/>
              <a:t>Μηχανική στήριξη</a:t>
            </a:r>
          </a:p>
          <a:p>
            <a:pPr marL="266700" indent="-266700">
              <a:buFont typeface="Arial" pitchFamily="34" charset="0"/>
              <a:buChar char="•"/>
            </a:pPr>
            <a:r>
              <a:rPr lang="el-GR" sz="2800" dirty="0" smtClean="0"/>
              <a:t>Κίνηση</a:t>
            </a:r>
          </a:p>
          <a:p>
            <a:pPr marL="266700" indent="-266700">
              <a:buFont typeface="Arial" pitchFamily="34" charset="0"/>
              <a:buChar char="•"/>
            </a:pPr>
            <a:r>
              <a:rPr lang="el-GR" sz="2800" dirty="0" smtClean="0"/>
              <a:t>Προστασία ευπαθών οργάνων</a:t>
            </a:r>
          </a:p>
          <a:p>
            <a:pPr marL="266700" indent="-266700">
              <a:buFont typeface="Arial" pitchFamily="34" charset="0"/>
              <a:buChar char="•"/>
            </a:pPr>
            <a:r>
              <a:rPr lang="el-GR" sz="2800" dirty="0" smtClean="0"/>
              <a:t>Αποθήκευση ανόργανων αλάτων</a:t>
            </a:r>
          </a:p>
          <a:p>
            <a:pPr marL="266700" indent="-266700">
              <a:buFont typeface="Arial" pitchFamily="34" charset="0"/>
              <a:buChar char="•"/>
            </a:pPr>
            <a:r>
              <a:rPr lang="el-GR" sz="2800" dirty="0" smtClean="0"/>
              <a:t>Παραγωγή κυττάρων του αίματος</a:t>
            </a:r>
          </a:p>
          <a:p>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Αντιμετώπιση πρωτοπαθούς </a:t>
            </a:r>
            <a:r>
              <a:rPr lang="el-GR" b="1" dirty="0" err="1" smtClean="0">
                <a:solidFill>
                  <a:srgbClr val="C00000"/>
                </a:solidFill>
              </a:rPr>
              <a:t>υπερπαραθυρεοειδισμού</a:t>
            </a:r>
            <a:r>
              <a:rPr lang="el-GR" b="1" dirty="0" smtClean="0">
                <a:solidFill>
                  <a:srgbClr val="C00000"/>
                </a:solidFill>
              </a:rPr>
              <a:t> </a:t>
            </a:r>
            <a:r>
              <a:rPr lang="el-GR" dirty="0" smtClean="0">
                <a:solidFill>
                  <a:srgbClr val="C00000"/>
                </a:solidFill>
              </a:rPr>
              <a:t>(1 από 2)</a:t>
            </a:r>
            <a:endParaRPr lang="el-GR" dirty="0">
              <a:solidFill>
                <a:srgbClr val="C00000"/>
              </a:solidFill>
            </a:endParaRPr>
          </a:p>
        </p:txBody>
      </p:sp>
      <p:sp>
        <p:nvSpPr>
          <p:cNvPr id="4" name="3 - TextBox"/>
          <p:cNvSpPr txBox="1"/>
          <p:nvPr/>
        </p:nvSpPr>
        <p:spPr>
          <a:xfrm>
            <a:off x="611560" y="1844824"/>
            <a:ext cx="7848872" cy="5262979"/>
          </a:xfrm>
          <a:prstGeom prst="rect">
            <a:avLst/>
          </a:prstGeom>
          <a:noFill/>
        </p:spPr>
        <p:txBody>
          <a:bodyPr wrap="square" rtlCol="0">
            <a:spAutoFit/>
          </a:bodyPr>
          <a:lstStyle/>
          <a:p>
            <a:r>
              <a:rPr lang="el-GR" sz="2400" dirty="0" smtClean="0"/>
              <a:t>Η </a:t>
            </a:r>
            <a:r>
              <a:rPr lang="el-GR" sz="2400" b="1" dirty="0" smtClean="0"/>
              <a:t>χειρουργική αφαίρεση </a:t>
            </a:r>
            <a:r>
              <a:rPr lang="el-GR" sz="2400" dirty="0" smtClean="0"/>
              <a:t>των παραθυρεοειδών αδένων είναι δύσκολη και επικίνδυνη λόγω της άμεσης γειτνίασης με τον θυρεοειδή αδένα.</a:t>
            </a:r>
          </a:p>
          <a:p>
            <a:r>
              <a:rPr lang="el-GR" sz="2400" dirty="0" smtClean="0"/>
              <a:t>Γίνεται όταν</a:t>
            </a:r>
            <a:r>
              <a:rPr lang="en-US" sz="2400" dirty="0" smtClean="0"/>
              <a:t>:</a:t>
            </a:r>
          </a:p>
          <a:p>
            <a:r>
              <a:rPr lang="en-US" sz="2400" dirty="0" smtClean="0"/>
              <a:t>	</a:t>
            </a:r>
            <a:r>
              <a:rPr lang="el-GR" sz="2400" dirty="0" smtClean="0"/>
              <a:t>Υπάρχει αυξημένη </a:t>
            </a:r>
            <a:r>
              <a:rPr lang="en-US" sz="2400" dirty="0" smtClean="0"/>
              <a:t>[Ca] </a:t>
            </a:r>
            <a:r>
              <a:rPr lang="el-GR" sz="2400" dirty="0" smtClean="0"/>
              <a:t>στο αίμα και τα ούρα</a:t>
            </a:r>
          </a:p>
          <a:p>
            <a:r>
              <a:rPr lang="el-GR" sz="2400" dirty="0" smtClean="0"/>
              <a:t>	Υπάρχουν κλινικά συμπτώματα </a:t>
            </a:r>
            <a:r>
              <a:rPr lang="el-GR" sz="2400" dirty="0" err="1" smtClean="0"/>
              <a:t>υπερασβεστιαιμίας</a:t>
            </a:r>
            <a:endParaRPr lang="el-GR" sz="2400" dirty="0" smtClean="0"/>
          </a:p>
          <a:p>
            <a:r>
              <a:rPr lang="el-GR" sz="2400" dirty="0" smtClean="0"/>
              <a:t>	Ακτινολογικά ευρήματα</a:t>
            </a:r>
          </a:p>
          <a:p>
            <a:r>
              <a:rPr lang="el-GR" sz="2400" dirty="0" smtClean="0"/>
              <a:t>	Μειωμένη κάθαρση </a:t>
            </a:r>
            <a:r>
              <a:rPr lang="el-GR" sz="2400" dirty="0" err="1" smtClean="0"/>
              <a:t>κρεατινίνης</a:t>
            </a:r>
            <a:endParaRPr lang="el-GR" sz="2400" dirty="0" smtClean="0"/>
          </a:p>
          <a:p>
            <a:r>
              <a:rPr lang="el-GR" sz="2400" dirty="0" smtClean="0"/>
              <a:t>	Ηλικία κάτω των 50 ετών</a:t>
            </a:r>
          </a:p>
          <a:p>
            <a:r>
              <a:rPr lang="el-GR" sz="2400" dirty="0" smtClean="0"/>
              <a:t>Μετά την αφαίρεση η </a:t>
            </a:r>
            <a:r>
              <a:rPr lang="en-US" sz="2400" dirty="0" smtClean="0"/>
              <a:t>[Ca] </a:t>
            </a:r>
            <a:r>
              <a:rPr lang="el-GR" sz="2400" dirty="0" smtClean="0"/>
              <a:t>μειώνεται ραγδαία και μέχρι να σταθεροποιηθεί θα πρέπει να χορηγηθεί </a:t>
            </a:r>
            <a:r>
              <a:rPr lang="el-GR" sz="2400" dirty="0" err="1" smtClean="0"/>
              <a:t>γλυκονικό</a:t>
            </a:r>
            <a:r>
              <a:rPr lang="el-GR" sz="2400" dirty="0" smtClean="0"/>
              <a:t> ασβέστιο.</a:t>
            </a:r>
          </a:p>
          <a:p>
            <a:r>
              <a:rPr lang="el-GR" sz="2400" dirty="0" smtClean="0"/>
              <a:t>	</a:t>
            </a:r>
          </a:p>
          <a:p>
            <a:r>
              <a:rPr lang="el-GR" sz="2400" dirty="0" smtClean="0"/>
              <a:t>	</a:t>
            </a:r>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Αντιμετώπιση πρωτοπαθούς </a:t>
            </a:r>
            <a:r>
              <a:rPr lang="el-GR" b="1" dirty="0" err="1" smtClean="0">
                <a:solidFill>
                  <a:srgbClr val="C00000"/>
                </a:solidFill>
              </a:rPr>
              <a:t>υπερπαραθυρεοειδισμού</a:t>
            </a:r>
            <a:r>
              <a:rPr lang="el-GR" b="1" dirty="0" smtClean="0">
                <a:solidFill>
                  <a:srgbClr val="C00000"/>
                </a:solidFill>
              </a:rPr>
              <a:t> </a:t>
            </a:r>
            <a:r>
              <a:rPr lang="el-GR" dirty="0" smtClean="0">
                <a:solidFill>
                  <a:srgbClr val="C00000"/>
                </a:solidFill>
              </a:rPr>
              <a:t>(2 από 2)</a:t>
            </a:r>
            <a:endParaRPr lang="el-GR"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475656" y="1628800"/>
            <a:ext cx="6356030" cy="4740437"/>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Η ομοιόσταση του ασβεστίου στον άνθρωπο</a:t>
            </a:r>
            <a:endParaRPr lang="el-GR" b="1" dirty="0">
              <a:solidFill>
                <a:srgbClr val="C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2123728" y="1484784"/>
            <a:ext cx="4968552" cy="5231341"/>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Ο μεταβολισμός της βιταμίνης </a:t>
            </a:r>
            <a:r>
              <a:rPr lang="en-US" b="1" dirty="0" smtClean="0">
                <a:solidFill>
                  <a:srgbClr val="C00000"/>
                </a:solidFill>
              </a:rPr>
              <a:t>D</a:t>
            </a:r>
            <a:endParaRPr lang="el-GR" b="1" dirty="0">
              <a:solidFill>
                <a:srgbClr val="C00000"/>
              </a:solidFill>
            </a:endParaRPr>
          </a:p>
        </p:txBody>
      </p:sp>
      <p:sp>
        <p:nvSpPr>
          <p:cNvPr id="7" name="6 - Ορθογώνιο"/>
          <p:cNvSpPr/>
          <p:nvPr/>
        </p:nvSpPr>
        <p:spPr>
          <a:xfrm>
            <a:off x="4211960" y="2780928"/>
            <a:ext cx="2026773" cy="646331"/>
          </a:xfrm>
          <a:prstGeom prst="rect">
            <a:avLst/>
          </a:prstGeom>
        </p:spPr>
        <p:txBody>
          <a:bodyPr wrap="none">
            <a:spAutoFit/>
          </a:bodyPr>
          <a:lstStyle/>
          <a:p>
            <a:r>
              <a:rPr lang="el-GR" dirty="0" err="1" smtClean="0"/>
              <a:t>Χολοκαλτσιφερόλη</a:t>
            </a:r>
            <a:r>
              <a:rPr lang="el-GR" dirty="0" smtClean="0"/>
              <a:t> </a:t>
            </a:r>
          </a:p>
          <a:p>
            <a:r>
              <a:rPr lang="el-GR" dirty="0" smtClean="0"/>
              <a:t>(βιταμίνη </a:t>
            </a:r>
            <a:r>
              <a:rPr lang="en-US" dirty="0" smtClean="0"/>
              <a:t>D3)</a:t>
            </a:r>
            <a:endParaRPr lang="el-GR" dirty="0"/>
          </a:p>
        </p:txBody>
      </p:sp>
      <p:sp>
        <p:nvSpPr>
          <p:cNvPr id="9" name="8 - Ορθογώνιο"/>
          <p:cNvSpPr/>
          <p:nvPr/>
        </p:nvSpPr>
        <p:spPr>
          <a:xfrm>
            <a:off x="5508104" y="3789040"/>
            <a:ext cx="2880320" cy="369332"/>
          </a:xfrm>
          <a:prstGeom prst="rect">
            <a:avLst/>
          </a:prstGeom>
        </p:spPr>
        <p:txBody>
          <a:bodyPr wrap="square">
            <a:spAutoFit/>
          </a:bodyPr>
          <a:lstStyle/>
          <a:p>
            <a:r>
              <a:rPr lang="en-US" dirty="0" smtClean="0"/>
              <a:t>25 </a:t>
            </a:r>
            <a:r>
              <a:rPr lang="el-GR" dirty="0" err="1" smtClean="0"/>
              <a:t>υδροξυλάση</a:t>
            </a:r>
            <a:r>
              <a:rPr lang="el-GR" dirty="0" smtClean="0"/>
              <a:t> στο </a:t>
            </a:r>
            <a:r>
              <a:rPr lang="el-GR" b="1" dirty="0" smtClean="0">
                <a:solidFill>
                  <a:srgbClr val="C00000"/>
                </a:solidFill>
              </a:rPr>
              <a:t>ήπαρ</a:t>
            </a:r>
            <a:endParaRPr lang="el-GR" b="1" dirty="0">
              <a:solidFill>
                <a:srgbClr val="C00000"/>
              </a:solidFill>
            </a:endParaRPr>
          </a:p>
        </p:txBody>
      </p:sp>
      <p:sp>
        <p:nvSpPr>
          <p:cNvPr id="10" name="9 - TextBox"/>
          <p:cNvSpPr txBox="1"/>
          <p:nvPr/>
        </p:nvSpPr>
        <p:spPr>
          <a:xfrm>
            <a:off x="3707904" y="4437112"/>
            <a:ext cx="3096344" cy="369332"/>
          </a:xfrm>
          <a:prstGeom prst="rect">
            <a:avLst/>
          </a:prstGeom>
          <a:noFill/>
        </p:spPr>
        <p:txBody>
          <a:bodyPr wrap="square" rtlCol="0">
            <a:spAutoFit/>
          </a:bodyPr>
          <a:lstStyle/>
          <a:p>
            <a:r>
              <a:rPr lang="el-GR" dirty="0" smtClean="0"/>
              <a:t>25 </a:t>
            </a:r>
            <a:r>
              <a:rPr lang="el-GR" dirty="0" err="1" smtClean="0"/>
              <a:t>υδροξυχολοκαλτσιφερόλη</a:t>
            </a:r>
            <a:endParaRPr lang="el-GR" dirty="0"/>
          </a:p>
        </p:txBody>
      </p:sp>
      <p:sp>
        <p:nvSpPr>
          <p:cNvPr id="11" name="10 - TextBox"/>
          <p:cNvSpPr txBox="1"/>
          <p:nvPr/>
        </p:nvSpPr>
        <p:spPr>
          <a:xfrm>
            <a:off x="827584" y="5805264"/>
            <a:ext cx="3456384" cy="369332"/>
          </a:xfrm>
          <a:prstGeom prst="rect">
            <a:avLst/>
          </a:prstGeom>
          <a:noFill/>
        </p:spPr>
        <p:txBody>
          <a:bodyPr wrap="square" rtlCol="0">
            <a:spAutoFit/>
          </a:bodyPr>
          <a:lstStyle/>
          <a:p>
            <a:r>
              <a:rPr lang="el-GR" dirty="0" smtClean="0"/>
              <a:t>1,25-διυδροξυχολοκατσιφερόλη</a:t>
            </a:r>
            <a:endParaRPr lang="el-GR" dirty="0"/>
          </a:p>
        </p:txBody>
      </p:sp>
      <p:sp>
        <p:nvSpPr>
          <p:cNvPr id="12" name="11 - TextBox"/>
          <p:cNvSpPr txBox="1"/>
          <p:nvPr/>
        </p:nvSpPr>
        <p:spPr>
          <a:xfrm>
            <a:off x="4716016" y="5805264"/>
            <a:ext cx="4032448" cy="369332"/>
          </a:xfrm>
          <a:prstGeom prst="rect">
            <a:avLst/>
          </a:prstGeom>
          <a:noFill/>
        </p:spPr>
        <p:txBody>
          <a:bodyPr wrap="square" rtlCol="0">
            <a:spAutoFit/>
          </a:bodyPr>
          <a:lstStyle/>
          <a:p>
            <a:r>
              <a:rPr lang="el-GR" dirty="0" smtClean="0"/>
              <a:t>24 25 - </a:t>
            </a:r>
            <a:r>
              <a:rPr lang="el-GR" dirty="0" err="1" smtClean="0"/>
              <a:t>διυδροξυχολοκαλτσιφερόλη</a:t>
            </a:r>
            <a:endParaRPr lang="el-GR" dirty="0"/>
          </a:p>
        </p:txBody>
      </p:sp>
      <p:sp>
        <p:nvSpPr>
          <p:cNvPr id="13" name="12 - TextBox"/>
          <p:cNvSpPr txBox="1"/>
          <p:nvPr/>
        </p:nvSpPr>
        <p:spPr>
          <a:xfrm>
            <a:off x="2915816" y="2708920"/>
            <a:ext cx="1080120" cy="369332"/>
          </a:xfrm>
          <a:prstGeom prst="rect">
            <a:avLst/>
          </a:prstGeom>
          <a:noFill/>
        </p:spPr>
        <p:txBody>
          <a:bodyPr wrap="square" rtlCol="0">
            <a:spAutoFit/>
          </a:bodyPr>
          <a:lstStyle/>
          <a:p>
            <a:r>
              <a:rPr lang="en-US" dirty="0" smtClean="0"/>
              <a:t>UV </a:t>
            </a:r>
            <a:r>
              <a:rPr lang="el-GR" dirty="0" smtClean="0"/>
              <a:t>φως</a:t>
            </a:r>
            <a:endParaRPr lang="el-GR" dirty="0"/>
          </a:p>
        </p:txBody>
      </p:sp>
      <p:sp>
        <p:nvSpPr>
          <p:cNvPr id="14" name="13 - TextBox"/>
          <p:cNvSpPr txBox="1"/>
          <p:nvPr/>
        </p:nvSpPr>
        <p:spPr>
          <a:xfrm>
            <a:off x="1475656" y="2132856"/>
            <a:ext cx="2232248" cy="369332"/>
          </a:xfrm>
          <a:prstGeom prst="rect">
            <a:avLst/>
          </a:prstGeom>
          <a:noFill/>
        </p:spPr>
        <p:txBody>
          <a:bodyPr wrap="square" rtlCol="0">
            <a:spAutoFit/>
          </a:bodyPr>
          <a:lstStyle/>
          <a:p>
            <a:r>
              <a:rPr lang="en-US" dirty="0" smtClean="0"/>
              <a:t>In vivo </a:t>
            </a:r>
            <a:r>
              <a:rPr lang="el-GR" dirty="0" smtClean="0"/>
              <a:t>μεταβολισμός</a:t>
            </a:r>
            <a:endParaRPr lang="el-GR" dirty="0"/>
          </a:p>
        </p:txBody>
      </p:sp>
      <p:sp>
        <p:nvSpPr>
          <p:cNvPr id="15" name="14 - Ορθογώνιο"/>
          <p:cNvSpPr/>
          <p:nvPr/>
        </p:nvSpPr>
        <p:spPr>
          <a:xfrm>
            <a:off x="323528" y="1412776"/>
            <a:ext cx="1728192" cy="5040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3923928" y="1412776"/>
            <a:ext cx="2808312" cy="50405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51520" y="2852936"/>
            <a:ext cx="2520280" cy="72008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3995936" y="2780928"/>
            <a:ext cx="2736304" cy="72008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3707904" y="4293096"/>
            <a:ext cx="3096344" cy="64807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755576" y="5733256"/>
            <a:ext cx="3384376" cy="57606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Ορθογώνιο"/>
          <p:cNvSpPr/>
          <p:nvPr/>
        </p:nvSpPr>
        <p:spPr>
          <a:xfrm>
            <a:off x="4644008" y="5661248"/>
            <a:ext cx="3744416" cy="64807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5" name="24 - Ευθύγραμμο βέλος σύνδεσης"/>
          <p:cNvCxnSpPr>
            <a:stCxn id="16" idx="2"/>
            <a:endCxn id="18" idx="0"/>
          </p:cNvCxnSpPr>
          <p:nvPr/>
        </p:nvCxnSpPr>
        <p:spPr>
          <a:xfrm>
            <a:off x="5328084" y="1916832"/>
            <a:ext cx="3600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a:stCxn id="15" idx="2"/>
          </p:cNvCxnSpPr>
          <p:nvPr/>
        </p:nvCxnSpPr>
        <p:spPr>
          <a:xfrm>
            <a:off x="1187624" y="1916832"/>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a:stCxn id="17" idx="3"/>
            <a:endCxn id="18" idx="1"/>
          </p:cNvCxnSpPr>
          <p:nvPr/>
        </p:nvCxnSpPr>
        <p:spPr>
          <a:xfrm flipV="1">
            <a:off x="2771800" y="3140968"/>
            <a:ext cx="12241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a:stCxn id="18" idx="2"/>
          </p:cNvCxnSpPr>
          <p:nvPr/>
        </p:nvCxnSpPr>
        <p:spPr>
          <a:xfrm>
            <a:off x="5364088" y="3501008"/>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a:stCxn id="21" idx="2"/>
            <a:endCxn id="22" idx="0"/>
          </p:cNvCxnSpPr>
          <p:nvPr/>
        </p:nvCxnSpPr>
        <p:spPr>
          <a:xfrm flipH="1">
            <a:off x="2447764" y="4941168"/>
            <a:ext cx="280831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a:stCxn id="21" idx="2"/>
            <a:endCxn id="23" idx="0"/>
          </p:cNvCxnSpPr>
          <p:nvPr/>
        </p:nvCxnSpPr>
        <p:spPr>
          <a:xfrm>
            <a:off x="5256076" y="4941168"/>
            <a:ext cx="12601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40 - TextBox"/>
          <p:cNvSpPr txBox="1"/>
          <p:nvPr/>
        </p:nvSpPr>
        <p:spPr>
          <a:xfrm>
            <a:off x="6084168" y="5085184"/>
            <a:ext cx="2880320" cy="369332"/>
          </a:xfrm>
          <a:prstGeom prst="rect">
            <a:avLst/>
          </a:prstGeom>
          <a:noFill/>
        </p:spPr>
        <p:txBody>
          <a:bodyPr wrap="square" rtlCol="0">
            <a:spAutoFit/>
          </a:bodyPr>
          <a:lstStyle/>
          <a:p>
            <a:r>
              <a:rPr lang="el-GR" dirty="0" smtClean="0"/>
              <a:t>24 </a:t>
            </a:r>
            <a:r>
              <a:rPr lang="el-GR" dirty="0" err="1" smtClean="0"/>
              <a:t>υδροξυλάση</a:t>
            </a:r>
            <a:r>
              <a:rPr lang="el-GR" dirty="0" smtClean="0"/>
              <a:t> στο </a:t>
            </a:r>
            <a:r>
              <a:rPr lang="el-GR" b="1" dirty="0" smtClean="0">
                <a:solidFill>
                  <a:srgbClr val="C00000"/>
                </a:solidFill>
              </a:rPr>
              <a:t>νεφρό</a:t>
            </a:r>
            <a:r>
              <a:rPr lang="el-GR" dirty="0" smtClean="0"/>
              <a:t> </a:t>
            </a:r>
            <a:endParaRPr lang="el-GR" dirty="0"/>
          </a:p>
        </p:txBody>
      </p:sp>
      <p:sp>
        <p:nvSpPr>
          <p:cNvPr id="42" name="41 - TextBox"/>
          <p:cNvSpPr txBox="1"/>
          <p:nvPr/>
        </p:nvSpPr>
        <p:spPr>
          <a:xfrm>
            <a:off x="899592" y="5085184"/>
            <a:ext cx="2880320" cy="369332"/>
          </a:xfrm>
          <a:prstGeom prst="rect">
            <a:avLst/>
          </a:prstGeom>
          <a:noFill/>
        </p:spPr>
        <p:txBody>
          <a:bodyPr wrap="square" rtlCol="0">
            <a:spAutoFit/>
          </a:bodyPr>
          <a:lstStyle/>
          <a:p>
            <a:r>
              <a:rPr lang="el-GR" dirty="0" smtClean="0"/>
              <a:t>1 α </a:t>
            </a:r>
            <a:r>
              <a:rPr lang="el-GR" dirty="0" err="1" smtClean="0"/>
              <a:t>υδροξυλάση</a:t>
            </a:r>
            <a:r>
              <a:rPr lang="el-GR" dirty="0" smtClean="0"/>
              <a:t> στο </a:t>
            </a:r>
            <a:r>
              <a:rPr lang="el-GR" b="1" dirty="0" smtClean="0">
                <a:solidFill>
                  <a:srgbClr val="C00000"/>
                </a:solidFill>
              </a:rPr>
              <a:t>νεφρό</a:t>
            </a:r>
            <a:r>
              <a:rPr lang="el-GR" dirty="0" smtClean="0"/>
              <a:t> </a:t>
            </a:r>
            <a:endParaRPr lang="el-GR" dirty="0"/>
          </a:p>
        </p:txBody>
      </p:sp>
      <p:sp>
        <p:nvSpPr>
          <p:cNvPr id="26" name="25 - TextBox"/>
          <p:cNvSpPr txBox="1"/>
          <p:nvPr/>
        </p:nvSpPr>
        <p:spPr>
          <a:xfrm>
            <a:off x="395536" y="1484784"/>
            <a:ext cx="1584176" cy="369332"/>
          </a:xfrm>
          <a:prstGeom prst="rect">
            <a:avLst/>
          </a:prstGeom>
          <a:noFill/>
        </p:spPr>
        <p:txBody>
          <a:bodyPr wrap="square" rtlCol="0">
            <a:spAutoFit/>
          </a:bodyPr>
          <a:lstStyle/>
          <a:p>
            <a:pPr algn="ctr"/>
            <a:r>
              <a:rPr lang="el-GR" dirty="0" smtClean="0"/>
              <a:t>Χοληστερόλη</a:t>
            </a:r>
            <a:endParaRPr lang="el-GR" dirty="0"/>
          </a:p>
        </p:txBody>
      </p:sp>
      <p:sp>
        <p:nvSpPr>
          <p:cNvPr id="28" name="27 - TextBox"/>
          <p:cNvSpPr txBox="1"/>
          <p:nvPr/>
        </p:nvSpPr>
        <p:spPr>
          <a:xfrm>
            <a:off x="323528" y="2924944"/>
            <a:ext cx="2664296" cy="646331"/>
          </a:xfrm>
          <a:prstGeom prst="rect">
            <a:avLst/>
          </a:prstGeom>
          <a:noFill/>
        </p:spPr>
        <p:txBody>
          <a:bodyPr wrap="square" rtlCol="0">
            <a:spAutoFit/>
          </a:bodyPr>
          <a:lstStyle/>
          <a:p>
            <a:r>
              <a:rPr lang="el-GR" dirty="0" smtClean="0"/>
              <a:t>7-δευδροχοληστερόλη (προβιταμίνη </a:t>
            </a:r>
            <a:r>
              <a:rPr lang="en-US" dirty="0" smtClean="0"/>
              <a:t>D3)</a:t>
            </a:r>
            <a:endParaRPr lang="el-GR" dirty="0"/>
          </a:p>
        </p:txBody>
      </p:sp>
      <p:sp>
        <p:nvSpPr>
          <p:cNvPr id="30" name="29 - TextBox"/>
          <p:cNvSpPr txBox="1"/>
          <p:nvPr/>
        </p:nvSpPr>
        <p:spPr>
          <a:xfrm>
            <a:off x="3995936" y="1484784"/>
            <a:ext cx="3096344" cy="369332"/>
          </a:xfrm>
          <a:prstGeom prst="rect">
            <a:avLst/>
          </a:prstGeom>
          <a:noFill/>
        </p:spPr>
        <p:txBody>
          <a:bodyPr wrap="square" rtlCol="0">
            <a:spAutoFit/>
          </a:bodyPr>
          <a:lstStyle/>
          <a:p>
            <a:r>
              <a:rPr lang="el-GR" dirty="0" smtClean="0"/>
              <a:t>Βιταμίνη </a:t>
            </a:r>
            <a:r>
              <a:rPr lang="en-US" dirty="0" smtClean="0"/>
              <a:t>D3 </a:t>
            </a:r>
            <a:r>
              <a:rPr lang="el-GR" dirty="0" smtClean="0"/>
              <a:t>στη διατροφή</a:t>
            </a:r>
            <a:endParaRPr lang="el-GR" dirty="0"/>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C00000"/>
                </a:solidFill>
              </a:rPr>
              <a:t>H </a:t>
            </a:r>
            <a:r>
              <a:rPr lang="el-GR" sz="4000" b="1" dirty="0" smtClean="0">
                <a:solidFill>
                  <a:srgbClr val="C00000"/>
                </a:solidFill>
              </a:rPr>
              <a:t>δράση της βιταμίνης </a:t>
            </a:r>
            <a:r>
              <a:rPr lang="en-US" sz="4000" b="1" dirty="0" smtClean="0">
                <a:solidFill>
                  <a:srgbClr val="C00000"/>
                </a:solidFill>
              </a:rPr>
              <a:t>D</a:t>
            </a:r>
            <a:endParaRPr lang="el-GR" sz="4000"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spcBef>
                <a:spcPts val="1800"/>
              </a:spcBef>
              <a:buNone/>
            </a:pPr>
            <a:r>
              <a:rPr lang="en-US" sz="2400" dirty="0" smtClean="0"/>
              <a:t>H </a:t>
            </a:r>
            <a:r>
              <a:rPr lang="el-GR" sz="2400" dirty="0" smtClean="0"/>
              <a:t>πιο δραστική μορφή της βιταμίνης </a:t>
            </a:r>
            <a:r>
              <a:rPr lang="en-US" sz="2400" dirty="0" smtClean="0"/>
              <a:t>D </a:t>
            </a:r>
            <a:r>
              <a:rPr lang="el-GR" sz="2400" dirty="0" smtClean="0"/>
              <a:t>είναι η 1,25 </a:t>
            </a:r>
            <a:r>
              <a:rPr lang="en-US" sz="2400" dirty="0" smtClean="0"/>
              <a:t>DHCC </a:t>
            </a:r>
            <a:r>
              <a:rPr lang="el-GR" sz="2400" dirty="0" smtClean="0"/>
              <a:t>η οποία</a:t>
            </a:r>
            <a:r>
              <a:rPr lang="en-US" sz="2400" dirty="0" smtClean="0"/>
              <a:t>:</a:t>
            </a:r>
          </a:p>
          <a:p>
            <a:pPr marL="0" indent="0">
              <a:spcBef>
                <a:spcPts val="1800"/>
              </a:spcBef>
              <a:buNone/>
            </a:pPr>
            <a:r>
              <a:rPr lang="el-GR" sz="2400" dirty="0" smtClean="0"/>
              <a:t>Προκαλεί την σύνθεση της </a:t>
            </a:r>
            <a:r>
              <a:rPr lang="en-US" sz="2400" dirty="0" smtClean="0"/>
              <a:t>Ca</a:t>
            </a:r>
            <a:r>
              <a:rPr lang="en-US" sz="2400" baseline="30000" dirty="0" smtClean="0"/>
              <a:t>+2</a:t>
            </a:r>
            <a:r>
              <a:rPr lang="en-US" sz="2400" dirty="0" smtClean="0"/>
              <a:t> </a:t>
            </a:r>
            <a:r>
              <a:rPr lang="el-GR" sz="2400" dirty="0" smtClean="0"/>
              <a:t>προσδεμένης πρωτεΐνης στα διάμεσα επιθηλιακά κύτταρα που είναι απαραίτητη για την </a:t>
            </a:r>
            <a:r>
              <a:rPr lang="el-GR" sz="2400" b="1" dirty="0" err="1" smtClean="0"/>
              <a:t>επαναρρόφηση</a:t>
            </a:r>
            <a:r>
              <a:rPr lang="el-GR" sz="2400" b="1" dirty="0" smtClean="0"/>
              <a:t> του ασβεστίου </a:t>
            </a:r>
            <a:r>
              <a:rPr lang="el-GR" sz="2400" dirty="0" smtClean="0"/>
              <a:t>από το λεπτό έντερο.</a:t>
            </a:r>
          </a:p>
          <a:p>
            <a:pPr marL="0" indent="0">
              <a:spcBef>
                <a:spcPts val="1800"/>
              </a:spcBef>
              <a:buNone/>
            </a:pPr>
            <a:r>
              <a:rPr lang="el-GR" sz="2400" dirty="0" smtClean="0"/>
              <a:t>Η ανεπάρκεια της 1,25 </a:t>
            </a:r>
            <a:r>
              <a:rPr lang="en-US" sz="2400" dirty="0" smtClean="0"/>
              <a:t>DHCC </a:t>
            </a:r>
            <a:r>
              <a:rPr lang="el-GR" sz="2400" dirty="0" smtClean="0"/>
              <a:t>οδηγεί σε ελαττωματική ενσωμάτωση ασβεστίου στα οστά.</a:t>
            </a:r>
            <a:endParaRPr lang="en-US" sz="2400" dirty="0" smtClean="0"/>
          </a:p>
          <a:p>
            <a:pPr>
              <a:buNone/>
            </a:pPr>
            <a:endParaRPr lang="el-GR" sz="2800" dirty="0"/>
          </a:p>
        </p:txBody>
      </p:sp>
      <p:sp>
        <p:nvSpPr>
          <p:cNvPr id="4" name="3 - TextBox"/>
          <p:cNvSpPr txBox="1"/>
          <p:nvPr/>
        </p:nvSpPr>
        <p:spPr>
          <a:xfrm>
            <a:off x="683568" y="5877272"/>
            <a:ext cx="7632848" cy="369332"/>
          </a:xfrm>
          <a:prstGeom prst="rect">
            <a:avLst/>
          </a:prstGeom>
          <a:noFill/>
        </p:spPr>
        <p:txBody>
          <a:bodyPr wrap="square" rtlCol="0">
            <a:spAutoFit/>
          </a:bodyPr>
          <a:lstStyle/>
          <a:p>
            <a:pPr algn="ctr"/>
            <a:r>
              <a:rPr lang="en-US" dirty="0" smtClean="0">
                <a:hlinkClick r:id="rId2"/>
              </a:rPr>
              <a:t>https://www.youtube.com/watch?v=onSPZ0aBUKM</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4000" b="1" dirty="0" smtClean="0">
                <a:solidFill>
                  <a:srgbClr val="C00000"/>
                </a:solidFill>
              </a:rPr>
              <a:t>H </a:t>
            </a:r>
            <a:r>
              <a:rPr lang="el-GR" sz="4000" b="1" dirty="0" err="1" smtClean="0">
                <a:solidFill>
                  <a:srgbClr val="C00000"/>
                </a:solidFill>
              </a:rPr>
              <a:t>υπερασβεσταιμία</a:t>
            </a:r>
            <a:r>
              <a:rPr lang="el-GR" sz="4000" b="1" dirty="0" smtClean="0">
                <a:solidFill>
                  <a:srgbClr val="C00000"/>
                </a:solidFill>
              </a:rPr>
              <a:t/>
            </a:r>
            <a:br>
              <a:rPr lang="el-GR" sz="4000" b="1" dirty="0" smtClean="0">
                <a:solidFill>
                  <a:srgbClr val="C00000"/>
                </a:solidFill>
              </a:rPr>
            </a:br>
            <a:r>
              <a:rPr lang="el-GR" sz="4000" b="1" dirty="0" smtClean="0">
                <a:solidFill>
                  <a:srgbClr val="C00000"/>
                </a:solidFill>
              </a:rPr>
              <a:t>Κλινικές επιδράσεις</a:t>
            </a:r>
            <a:endParaRPr lang="el-GR" sz="4000" b="1" dirty="0">
              <a:solidFill>
                <a:srgbClr val="C00000"/>
              </a:solidFill>
            </a:endParaRPr>
          </a:p>
        </p:txBody>
      </p:sp>
      <p:sp>
        <p:nvSpPr>
          <p:cNvPr id="3" name="2 - Θέση περιεχομένου"/>
          <p:cNvSpPr>
            <a:spLocks noGrp="1"/>
          </p:cNvSpPr>
          <p:nvPr>
            <p:ph idx="1"/>
          </p:nvPr>
        </p:nvSpPr>
        <p:spPr>
          <a:xfrm>
            <a:off x="395536" y="1700808"/>
            <a:ext cx="8229600" cy="4525963"/>
          </a:xfrm>
        </p:spPr>
        <p:txBody>
          <a:bodyPr>
            <a:normAutofit/>
          </a:bodyPr>
          <a:lstStyle/>
          <a:p>
            <a:r>
              <a:rPr lang="el-GR" sz="2400" dirty="0" smtClean="0"/>
              <a:t>Αδυναμία συγκέντρωσης, κατάθλιψη, σύγχυση</a:t>
            </a:r>
          </a:p>
          <a:p>
            <a:r>
              <a:rPr lang="el-GR" sz="2400" dirty="0" smtClean="0"/>
              <a:t>Γενικευμένη μυϊκή αδυναμία</a:t>
            </a:r>
          </a:p>
          <a:p>
            <a:r>
              <a:rPr lang="el-GR" sz="2400" dirty="0" smtClean="0"/>
              <a:t>Ανορεξία, ναυτία, εμετός, δυσκοιλιότητα</a:t>
            </a:r>
          </a:p>
          <a:p>
            <a:r>
              <a:rPr lang="el-GR" sz="2400" dirty="0" smtClean="0"/>
              <a:t>Πολυουρία με πολυδιψία</a:t>
            </a:r>
          </a:p>
          <a:p>
            <a:r>
              <a:rPr lang="el-GR" sz="2400" dirty="0" err="1" smtClean="0"/>
              <a:t>Νεφρασβέστωση</a:t>
            </a:r>
            <a:r>
              <a:rPr lang="el-GR" sz="2400" dirty="0" smtClean="0"/>
              <a:t>, νεφρολιθίαση</a:t>
            </a:r>
          </a:p>
          <a:p>
            <a:r>
              <a:rPr lang="el-GR" sz="2400" dirty="0" smtClean="0"/>
              <a:t>Παγκρεατίτιδα, πεπτικό έλκος</a:t>
            </a:r>
          </a:p>
          <a:p>
            <a:r>
              <a:rPr lang="el-GR" sz="2400" dirty="0" smtClean="0"/>
              <a:t>Ανώμαλο καρδιογράφημα</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H </a:t>
            </a:r>
            <a:r>
              <a:rPr lang="el-GR" b="1" dirty="0" err="1" smtClean="0">
                <a:solidFill>
                  <a:srgbClr val="C00000"/>
                </a:solidFill>
              </a:rPr>
              <a:t>υπερασβεσταιμία</a:t>
            </a:r>
            <a:r>
              <a:rPr lang="el-GR" b="1" dirty="0" smtClean="0">
                <a:solidFill>
                  <a:srgbClr val="C00000"/>
                </a:solidFill>
              </a:rPr>
              <a:t/>
            </a:r>
            <a:br>
              <a:rPr lang="el-GR" b="1" dirty="0" smtClean="0">
                <a:solidFill>
                  <a:srgbClr val="C00000"/>
                </a:solidFill>
              </a:rPr>
            </a:br>
            <a:r>
              <a:rPr lang="el-GR" b="1" dirty="0" smtClean="0">
                <a:solidFill>
                  <a:srgbClr val="C00000"/>
                </a:solidFill>
              </a:rPr>
              <a:t>Οι αιτίες της</a:t>
            </a:r>
            <a:endParaRPr lang="el-GR" dirty="0"/>
          </a:p>
        </p:txBody>
      </p:sp>
      <p:graphicFrame>
        <p:nvGraphicFramePr>
          <p:cNvPr id="4" name="3 - Πίνακας"/>
          <p:cNvGraphicFramePr>
            <a:graphicFrameLocks noGrp="1"/>
          </p:cNvGraphicFramePr>
          <p:nvPr/>
        </p:nvGraphicFramePr>
        <p:xfrm>
          <a:off x="683568" y="1628800"/>
          <a:ext cx="7776864" cy="4048760"/>
        </p:xfrm>
        <a:graphic>
          <a:graphicData uri="http://schemas.openxmlformats.org/drawingml/2006/table">
            <a:tbl>
              <a:tblPr firstRow="1" bandRow="1">
                <a:tableStyleId>{5C22544A-7EE6-4342-B048-85BDC9FD1C3A}</a:tableStyleId>
              </a:tblPr>
              <a:tblGrid>
                <a:gridCol w="3888432"/>
                <a:gridCol w="3888432"/>
              </a:tblGrid>
              <a:tr h="370840">
                <a:tc>
                  <a:txBody>
                    <a:bodyPr/>
                    <a:lstStyle/>
                    <a:p>
                      <a:r>
                        <a:rPr lang="el-GR" dirty="0" smtClean="0"/>
                        <a:t>Κατηγορία</a:t>
                      </a:r>
                      <a:endParaRPr lang="el-GR" dirty="0"/>
                    </a:p>
                  </a:txBody>
                  <a:tcPr/>
                </a:tc>
                <a:tc>
                  <a:txBody>
                    <a:bodyPr/>
                    <a:lstStyle/>
                    <a:p>
                      <a:r>
                        <a:rPr lang="el-GR" dirty="0" smtClean="0"/>
                        <a:t>Παραδείγματα</a:t>
                      </a:r>
                      <a:endParaRPr lang="el-GR" dirty="0"/>
                    </a:p>
                  </a:txBody>
                  <a:tcPr/>
                </a:tc>
              </a:tr>
              <a:tr h="370840">
                <a:tc>
                  <a:txBody>
                    <a:bodyPr/>
                    <a:lstStyle/>
                    <a:p>
                      <a:r>
                        <a:rPr lang="el-GR" dirty="0" smtClean="0"/>
                        <a:t>Παραθυρεοειδής ασθένεια</a:t>
                      </a:r>
                      <a:endParaRPr lang="el-GR" dirty="0"/>
                    </a:p>
                  </a:txBody>
                  <a:tcPr/>
                </a:tc>
                <a:tc>
                  <a:txBody>
                    <a:bodyPr/>
                    <a:lstStyle/>
                    <a:p>
                      <a:r>
                        <a:rPr lang="el-GR" dirty="0" err="1" smtClean="0"/>
                        <a:t>Υπερπαραθυρεοειδισμός</a:t>
                      </a:r>
                      <a:r>
                        <a:rPr lang="el-GR" baseline="0" dirty="0" smtClean="0"/>
                        <a:t> πρωτοπαθής, </a:t>
                      </a:r>
                      <a:r>
                        <a:rPr lang="el-GR" baseline="0" dirty="0" err="1" smtClean="0"/>
                        <a:t>τριτοπαθής</a:t>
                      </a:r>
                      <a:endParaRPr lang="el-GR" dirty="0"/>
                    </a:p>
                  </a:txBody>
                  <a:tcPr/>
                </a:tc>
              </a:tr>
              <a:tr h="370840">
                <a:tc>
                  <a:txBody>
                    <a:bodyPr/>
                    <a:lstStyle/>
                    <a:p>
                      <a:r>
                        <a:rPr lang="el-GR" dirty="0" smtClean="0"/>
                        <a:t>Κακοήθης</a:t>
                      </a:r>
                      <a:r>
                        <a:rPr lang="el-GR" baseline="0" dirty="0" smtClean="0"/>
                        <a:t> ασθένεια</a:t>
                      </a:r>
                      <a:endParaRPr lang="el-GR" dirty="0"/>
                    </a:p>
                  </a:txBody>
                  <a:tcPr/>
                </a:tc>
                <a:tc>
                  <a:txBody>
                    <a:bodyPr/>
                    <a:lstStyle/>
                    <a:p>
                      <a:r>
                        <a:rPr lang="el-GR" dirty="0" err="1" smtClean="0"/>
                        <a:t>Λυτικές</a:t>
                      </a:r>
                      <a:r>
                        <a:rPr lang="el-GR" dirty="0" smtClean="0"/>
                        <a:t> βλάβες στα οστά, </a:t>
                      </a:r>
                      <a:r>
                        <a:rPr lang="el-GR" dirty="0" err="1" smtClean="0"/>
                        <a:t>μυέλωμα</a:t>
                      </a:r>
                      <a:r>
                        <a:rPr lang="el-GR" dirty="0" smtClean="0"/>
                        <a:t>,</a:t>
                      </a:r>
                      <a:r>
                        <a:rPr lang="el-GR" baseline="0" dirty="0" smtClean="0"/>
                        <a:t> καρκίνωμα μαστού, πνεύμονα, οισοφάγου, κεφαλιού, λαιμού</a:t>
                      </a:r>
                      <a:endParaRPr lang="el-GR" dirty="0"/>
                    </a:p>
                  </a:txBody>
                  <a:tcPr/>
                </a:tc>
              </a:tr>
              <a:tr h="370840">
                <a:tc>
                  <a:txBody>
                    <a:bodyPr/>
                    <a:lstStyle/>
                    <a:p>
                      <a:r>
                        <a:rPr lang="el-GR" dirty="0" smtClean="0"/>
                        <a:t>Ενδογενής</a:t>
                      </a:r>
                      <a:r>
                        <a:rPr lang="el-GR" baseline="0" dirty="0" smtClean="0"/>
                        <a:t> παραγωγής 1, 25 </a:t>
                      </a:r>
                      <a:r>
                        <a:rPr lang="en-US" baseline="0" dirty="0" smtClean="0"/>
                        <a:t>DHCC</a:t>
                      </a:r>
                      <a:endParaRPr lang="el-GR" dirty="0"/>
                    </a:p>
                  </a:txBody>
                  <a:tcPr/>
                </a:tc>
                <a:tc>
                  <a:txBody>
                    <a:bodyPr/>
                    <a:lstStyle/>
                    <a:p>
                      <a:r>
                        <a:rPr lang="el-GR" dirty="0" err="1" smtClean="0"/>
                        <a:t>Σαρκοείδωση</a:t>
                      </a:r>
                      <a:r>
                        <a:rPr lang="el-GR" dirty="0" smtClean="0"/>
                        <a:t> και άλλες </a:t>
                      </a:r>
                      <a:r>
                        <a:rPr lang="el-GR" dirty="0" err="1" smtClean="0"/>
                        <a:t>κοκκιωματώδεις</a:t>
                      </a:r>
                      <a:r>
                        <a:rPr lang="el-GR" baseline="0" dirty="0" smtClean="0"/>
                        <a:t> ασθένειες</a:t>
                      </a:r>
                      <a:endParaRPr lang="el-GR" dirty="0"/>
                    </a:p>
                  </a:txBody>
                  <a:tcPr/>
                </a:tc>
              </a:tr>
              <a:tr h="370840">
                <a:tc>
                  <a:txBody>
                    <a:bodyPr/>
                    <a:lstStyle/>
                    <a:p>
                      <a:r>
                        <a:rPr lang="el-GR" dirty="0" smtClean="0"/>
                        <a:t>Ασθένεια</a:t>
                      </a:r>
                      <a:r>
                        <a:rPr lang="el-GR" baseline="0" dirty="0" smtClean="0"/>
                        <a:t> των οστών</a:t>
                      </a:r>
                      <a:endParaRPr lang="el-GR" dirty="0"/>
                    </a:p>
                  </a:txBody>
                  <a:tcPr/>
                </a:tc>
                <a:tc>
                  <a:txBody>
                    <a:bodyPr/>
                    <a:lstStyle/>
                    <a:p>
                      <a:r>
                        <a:rPr lang="el-GR" dirty="0" smtClean="0"/>
                        <a:t>Ακινητοποίηση</a:t>
                      </a:r>
                      <a:endParaRPr lang="el-GR" dirty="0"/>
                    </a:p>
                  </a:txBody>
                  <a:tcPr/>
                </a:tc>
              </a:tr>
              <a:tr h="370840">
                <a:tc>
                  <a:txBody>
                    <a:bodyPr/>
                    <a:lstStyle/>
                    <a:p>
                      <a:r>
                        <a:rPr lang="el-GR" dirty="0" err="1" smtClean="0"/>
                        <a:t>Φαρμακογενή</a:t>
                      </a:r>
                      <a:endParaRPr lang="el-GR" dirty="0"/>
                    </a:p>
                  </a:txBody>
                  <a:tcPr/>
                </a:tc>
                <a:tc>
                  <a:txBody>
                    <a:bodyPr/>
                    <a:lstStyle/>
                    <a:p>
                      <a:r>
                        <a:rPr lang="el-GR" dirty="0" err="1" smtClean="0"/>
                        <a:t>Θειαζιδικά</a:t>
                      </a:r>
                      <a:r>
                        <a:rPr lang="el-GR" dirty="0" smtClean="0"/>
                        <a:t> διουρητικά, </a:t>
                      </a:r>
                      <a:r>
                        <a:rPr lang="el-GR" dirty="0" err="1" smtClean="0"/>
                        <a:t>λίθιο</a:t>
                      </a:r>
                      <a:endParaRPr lang="el-GR" dirty="0"/>
                    </a:p>
                  </a:txBody>
                  <a:tcPr/>
                </a:tc>
              </a:tr>
              <a:tr h="370840">
                <a:tc>
                  <a:txBody>
                    <a:bodyPr/>
                    <a:lstStyle/>
                    <a:p>
                      <a:endParaRPr lang="el-GR" dirty="0"/>
                    </a:p>
                  </a:txBody>
                  <a:tcPr/>
                </a:tc>
                <a:tc>
                  <a:txBody>
                    <a:bodyPr/>
                    <a:lstStyle/>
                    <a:p>
                      <a:r>
                        <a:rPr lang="el-GR" dirty="0" err="1" smtClean="0"/>
                        <a:t>Υπερασβεσταιμία</a:t>
                      </a:r>
                      <a:r>
                        <a:rPr lang="el-GR" dirty="0" smtClean="0"/>
                        <a:t>,</a:t>
                      </a:r>
                      <a:r>
                        <a:rPr lang="el-GR" baseline="0" dirty="0" smtClean="0"/>
                        <a:t> Ασθένεια </a:t>
                      </a:r>
                      <a:r>
                        <a:rPr lang="en-US" baseline="0" dirty="0" smtClean="0"/>
                        <a:t>Addison</a:t>
                      </a:r>
                      <a:endParaRPr lang="el-GR" dirty="0"/>
                    </a:p>
                  </a:txBody>
                  <a:tcPr/>
                </a:tc>
              </a:tr>
              <a:tr h="370840">
                <a:tc>
                  <a:txBody>
                    <a:bodyPr/>
                    <a:lstStyle/>
                    <a:p>
                      <a:r>
                        <a:rPr lang="el-GR" dirty="0" smtClean="0"/>
                        <a:t>Τυχαία</a:t>
                      </a:r>
                      <a:endParaRPr lang="el-GR" dirty="0"/>
                    </a:p>
                  </a:txBody>
                  <a:tcPr/>
                </a:tc>
                <a:tc>
                  <a:txBody>
                    <a:bodyPr/>
                    <a:lstStyle/>
                    <a:p>
                      <a:r>
                        <a:rPr lang="el-GR" dirty="0" smtClean="0"/>
                        <a:t>Κακή τεχνική </a:t>
                      </a:r>
                      <a:r>
                        <a:rPr lang="el-GR" dirty="0" err="1" smtClean="0"/>
                        <a:t>φλεβοπαρακέντησης</a:t>
                      </a:r>
                      <a:endParaRPr lang="el-GR" dirty="0"/>
                    </a:p>
                  </a:txBody>
                  <a:tcPr/>
                </a:tc>
              </a:tr>
            </a:tbl>
          </a:graphicData>
        </a:graphic>
      </p:graphicFrame>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err="1" smtClean="0">
                <a:solidFill>
                  <a:srgbClr val="C00000"/>
                </a:solidFill>
              </a:rPr>
              <a:t>Υπερασβεστιαιμία</a:t>
            </a:r>
            <a:r>
              <a:rPr lang="el-GR" sz="4000" b="1" dirty="0" smtClean="0">
                <a:solidFill>
                  <a:srgbClr val="C00000"/>
                </a:solidFill>
              </a:rPr>
              <a:t> και καρκίνος</a:t>
            </a:r>
            <a:endParaRPr lang="el-GR" sz="4000"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buNone/>
            </a:pPr>
            <a:r>
              <a:rPr lang="el-GR" sz="2400" dirty="0" err="1" smtClean="0"/>
              <a:t>Υπερασβεστιαιμία</a:t>
            </a:r>
            <a:r>
              <a:rPr lang="el-GR" sz="2400" dirty="0" smtClean="0"/>
              <a:t> μπορεί να εμφανιστεί στις ακόλουθες καρκινικές καταστάσεις</a:t>
            </a:r>
            <a:r>
              <a:rPr lang="en-US" sz="2400" dirty="0" smtClean="0"/>
              <a:t>:</a:t>
            </a:r>
            <a:endParaRPr lang="el-GR" sz="2400" dirty="0" smtClean="0"/>
          </a:p>
          <a:p>
            <a:pPr marL="444500" indent="-266700"/>
            <a:r>
              <a:rPr lang="el-GR" sz="2400" dirty="0" smtClean="0"/>
              <a:t>Καρκίνο του παραθυρεοειδή αδένα</a:t>
            </a:r>
            <a:r>
              <a:rPr lang="en-US" sz="2400" dirty="0" smtClean="0"/>
              <a:t>.</a:t>
            </a:r>
            <a:endParaRPr lang="el-GR" sz="2400" dirty="0" smtClean="0"/>
          </a:p>
          <a:p>
            <a:pPr marL="444500" indent="-266700"/>
            <a:r>
              <a:rPr lang="el-GR" sz="2400" dirty="0" smtClean="0"/>
              <a:t>Μετάσταση καρκίνου (στερεού όγκου) στα οστά</a:t>
            </a:r>
            <a:r>
              <a:rPr lang="en-US" sz="2400" dirty="0" smtClean="0"/>
              <a:t>.</a:t>
            </a:r>
            <a:endParaRPr lang="el-GR" sz="2400" dirty="0" smtClean="0"/>
          </a:p>
          <a:p>
            <a:pPr marL="444500" indent="-266700"/>
            <a:r>
              <a:rPr lang="el-GR" sz="2400" dirty="0" smtClean="0"/>
              <a:t>Κάποιοι στερεοί όγκοι προκαλούν την αύξηση της </a:t>
            </a:r>
            <a:r>
              <a:rPr lang="en-US" sz="2400" dirty="0" err="1" smtClean="0"/>
              <a:t>PTHrP</a:t>
            </a:r>
            <a:r>
              <a:rPr lang="en-US" sz="2400" dirty="0" smtClean="0"/>
              <a:t> (</a:t>
            </a:r>
            <a:r>
              <a:rPr lang="el-GR" sz="2400" dirty="0" smtClean="0"/>
              <a:t>πεπτίδιο που δρα στον υποδοχέα </a:t>
            </a:r>
            <a:r>
              <a:rPr lang="en-US" sz="2400" dirty="0" smtClean="0"/>
              <a:t>PTH) </a:t>
            </a:r>
            <a:r>
              <a:rPr lang="el-GR" sz="2400" dirty="0" smtClean="0"/>
              <a:t>που δρα σαν </a:t>
            </a:r>
            <a:r>
              <a:rPr lang="en-US" sz="2400" dirty="0" smtClean="0"/>
              <a:t>PTH.</a:t>
            </a:r>
          </a:p>
          <a:p>
            <a:pPr marL="444500" indent="-266700"/>
            <a:r>
              <a:rPr lang="el-GR" sz="2400" dirty="0" smtClean="0"/>
              <a:t>Στο πολλαπλό </a:t>
            </a:r>
            <a:r>
              <a:rPr lang="el-GR" sz="2400" dirty="0" err="1" smtClean="0"/>
              <a:t>μυέλωμα</a:t>
            </a:r>
            <a:r>
              <a:rPr lang="el-GR" sz="2400" dirty="0" smtClean="0"/>
              <a:t> όπου τοπικές </a:t>
            </a:r>
            <a:r>
              <a:rPr lang="el-GR" sz="2400" dirty="0" err="1" smtClean="0"/>
              <a:t>κυτοκίνες</a:t>
            </a:r>
            <a:r>
              <a:rPr lang="el-GR" sz="2400" dirty="0" smtClean="0"/>
              <a:t> διεγείρουν την </a:t>
            </a:r>
            <a:r>
              <a:rPr lang="el-GR" sz="2400" dirty="0" err="1" smtClean="0"/>
              <a:t>επαναρρόφηση</a:t>
            </a:r>
            <a:r>
              <a:rPr lang="el-GR" sz="2400" dirty="0" smtClean="0"/>
              <a:t> των οστών.</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solidFill>
                  <a:srgbClr val="C00000"/>
                </a:solidFill>
              </a:rPr>
              <a:t>Υπερασβεστιαιμία</a:t>
            </a:r>
            <a:r>
              <a:rPr lang="el-GR" b="1" dirty="0" smtClean="0">
                <a:solidFill>
                  <a:srgbClr val="C00000"/>
                </a:solidFill>
              </a:rPr>
              <a:t> </a:t>
            </a:r>
            <a:br>
              <a:rPr lang="el-GR" b="1" dirty="0" smtClean="0">
                <a:solidFill>
                  <a:srgbClr val="C00000"/>
                </a:solidFill>
              </a:rPr>
            </a:br>
            <a:r>
              <a:rPr lang="el-GR" b="1" dirty="0" smtClean="0">
                <a:solidFill>
                  <a:srgbClr val="C00000"/>
                </a:solidFill>
              </a:rPr>
              <a:t>από φάρμακα και ασθένειες</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buNone/>
            </a:pPr>
            <a:r>
              <a:rPr lang="el-GR" sz="2400" dirty="0" smtClean="0"/>
              <a:t>Πρόκειται για την αύξηση [</a:t>
            </a:r>
            <a:r>
              <a:rPr lang="en-US" sz="2400" dirty="0" smtClean="0"/>
              <a:t>Ca] </a:t>
            </a:r>
            <a:r>
              <a:rPr lang="el-GR" sz="2400" dirty="0" smtClean="0"/>
              <a:t>χωρίς να έχει πρόβλημα ο παραθυρεοειδής αδένας.</a:t>
            </a:r>
          </a:p>
          <a:p>
            <a:pPr marL="0" indent="0">
              <a:buNone/>
            </a:pPr>
            <a:r>
              <a:rPr lang="el-GR" sz="2400" dirty="0" smtClean="0"/>
              <a:t>Οφείλεται σε</a:t>
            </a:r>
            <a:r>
              <a:rPr lang="en-US" sz="2400" dirty="0" smtClean="0"/>
              <a:t>:</a:t>
            </a:r>
          </a:p>
          <a:p>
            <a:pPr marL="355600" indent="-355600"/>
            <a:r>
              <a:rPr lang="el-GR" sz="2400" dirty="0" smtClean="0"/>
              <a:t>Λήψη βιταμίνης </a:t>
            </a:r>
            <a:r>
              <a:rPr lang="en-US" sz="2400" dirty="0" smtClean="0"/>
              <a:t>D</a:t>
            </a:r>
            <a:r>
              <a:rPr lang="el-GR" sz="2400" dirty="0" smtClean="0"/>
              <a:t>. Η μέτρηση της επιβεβαιώνει την διάγνωση.</a:t>
            </a:r>
            <a:r>
              <a:rPr lang="en-US" sz="2400" dirty="0" smtClean="0"/>
              <a:t> </a:t>
            </a:r>
          </a:p>
          <a:p>
            <a:pPr marL="355600" indent="-355600"/>
            <a:r>
              <a:rPr lang="el-GR" sz="2400" dirty="0" smtClean="0"/>
              <a:t>Λήψη διουρητικών φαρμάκων που μειώνουν την έκκριση </a:t>
            </a:r>
            <a:r>
              <a:rPr lang="en-US" sz="2400" dirty="0" smtClean="0"/>
              <a:t>Ca</a:t>
            </a:r>
            <a:r>
              <a:rPr lang="el-GR" sz="2400" dirty="0" smtClean="0"/>
              <a:t> στους νεφρούς.</a:t>
            </a:r>
          </a:p>
          <a:p>
            <a:pPr marL="355600" indent="-355600"/>
            <a:r>
              <a:rPr lang="el-GR" sz="2400" dirty="0" err="1" smtClean="0"/>
              <a:t>Σαρκοείδωση</a:t>
            </a:r>
            <a:r>
              <a:rPr lang="en-US" sz="2400" dirty="0" smtClean="0"/>
              <a:t>. </a:t>
            </a:r>
            <a:r>
              <a:rPr lang="el-GR" sz="2400" dirty="0" smtClean="0"/>
              <a:t>Το 10 – 20% παρουσιάζουν </a:t>
            </a:r>
            <a:r>
              <a:rPr lang="el-GR" sz="2400" dirty="0" err="1" smtClean="0"/>
              <a:t>υπερασβεστιαιμία</a:t>
            </a:r>
            <a:r>
              <a:rPr lang="el-GR" sz="2400" dirty="0" smtClean="0"/>
              <a:t>.</a:t>
            </a:r>
          </a:p>
          <a:p>
            <a:pPr marL="355600" indent="-355600"/>
            <a:endParaRPr lang="el-GR" sz="2800" dirty="0" smtClean="0"/>
          </a:p>
          <a:p>
            <a:pPr marL="0" indent="0">
              <a:buNone/>
            </a:pPr>
            <a:endParaRPr lang="el-GR" sz="28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solidFill>
                  <a:srgbClr val="C00000"/>
                </a:solidFill>
              </a:rPr>
              <a:t>Υπερασβεστιαιμία</a:t>
            </a:r>
            <a:r>
              <a:rPr lang="el-GR" b="1" dirty="0" smtClean="0">
                <a:solidFill>
                  <a:srgbClr val="C00000"/>
                </a:solidFill>
              </a:rPr>
              <a:t> και τριτογενής </a:t>
            </a:r>
            <a:r>
              <a:rPr lang="el-GR" b="1" dirty="0" err="1" smtClean="0">
                <a:solidFill>
                  <a:srgbClr val="C00000"/>
                </a:solidFill>
              </a:rPr>
              <a:t>υπερπαραθυρεοειδισμός</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buNone/>
            </a:pPr>
            <a:r>
              <a:rPr lang="el-GR" sz="2800" dirty="0" smtClean="0"/>
              <a:t>Πρόκειται για την ανάπτυξη παραθυρεοειδούς υπερπλασίας ως επιπλοκή σε προϋπάρχων δευτερογενή </a:t>
            </a:r>
            <a:r>
              <a:rPr lang="el-GR" sz="2800" dirty="0" err="1" smtClean="0"/>
              <a:t>υπερπαραθυρεοειδισμό</a:t>
            </a:r>
            <a:r>
              <a:rPr lang="el-GR" sz="2800" dirty="0" smtClean="0"/>
              <a:t>.</a:t>
            </a:r>
          </a:p>
          <a:p>
            <a:pPr marL="0" indent="0">
              <a:buNone/>
            </a:pPr>
            <a:r>
              <a:rPr lang="el-GR" sz="2800" dirty="0" smtClean="0"/>
              <a:t>Εμφανίζεται σε ασθενείς με νεφρική ανεπάρκεια ή εντερική </a:t>
            </a:r>
            <a:r>
              <a:rPr lang="el-GR" sz="2800" dirty="0" err="1" smtClean="0"/>
              <a:t>δυσαπορρόφηση</a:t>
            </a:r>
            <a:r>
              <a:rPr lang="el-GR" sz="2800" dirty="0" smtClean="0"/>
              <a:t>. </a:t>
            </a:r>
          </a:p>
          <a:p>
            <a:pPr marL="0" indent="0">
              <a:buNone/>
            </a:pPr>
            <a:endParaRPr lang="el-GR" sz="2800" dirty="0" smtClean="0"/>
          </a:p>
          <a:p>
            <a:pPr marL="0" indent="0">
              <a:buNone/>
            </a:pPr>
            <a:r>
              <a:rPr lang="el-GR" sz="2800" dirty="0" smtClean="0"/>
              <a:t>Η </a:t>
            </a:r>
            <a:r>
              <a:rPr lang="en-US" sz="2800" dirty="0" smtClean="0"/>
              <a:t>[Ca] </a:t>
            </a:r>
            <a:r>
              <a:rPr lang="el-GR" sz="2800" dirty="0" smtClean="0"/>
              <a:t>και </a:t>
            </a:r>
            <a:r>
              <a:rPr lang="en-US" sz="2800" dirty="0" smtClean="0"/>
              <a:t>[PTH] </a:t>
            </a:r>
            <a:r>
              <a:rPr lang="el-GR" sz="2800" dirty="0" smtClean="0"/>
              <a:t>είναι πάντα αυξημένη.</a:t>
            </a:r>
          </a:p>
          <a:p>
            <a:pPr marL="0" indent="0">
              <a:buNone/>
            </a:pPr>
            <a:r>
              <a:rPr lang="el-GR" sz="2800" dirty="0" smtClean="0"/>
              <a:t>Αντίθετα με τον πρωτογενή </a:t>
            </a:r>
            <a:r>
              <a:rPr lang="el-GR" sz="2800" dirty="0" err="1" smtClean="0"/>
              <a:t>υπερπαραθυρεοειδισμό</a:t>
            </a:r>
            <a:r>
              <a:rPr lang="el-GR" sz="2800" dirty="0" smtClean="0"/>
              <a:t> η </a:t>
            </a:r>
            <a:r>
              <a:rPr lang="en-US" sz="2800" dirty="0" smtClean="0"/>
              <a:t>[P</a:t>
            </a:r>
            <a:r>
              <a:rPr lang="el-GR" sz="2800" dirty="0" smtClean="0"/>
              <a:t>] είναι αυξημένη.</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Η σύσταση των οστών</a:t>
            </a:r>
            <a:endParaRPr lang="el-GR" sz="4000" b="1" dirty="0">
              <a:solidFill>
                <a:srgbClr val="C00000"/>
              </a:solidFill>
            </a:endParaRPr>
          </a:p>
        </p:txBody>
      </p:sp>
      <p:sp>
        <p:nvSpPr>
          <p:cNvPr id="3" name="2 - Θέση περιεχομένου"/>
          <p:cNvSpPr>
            <a:spLocks noGrp="1"/>
          </p:cNvSpPr>
          <p:nvPr>
            <p:ph idx="1"/>
          </p:nvPr>
        </p:nvSpPr>
        <p:spPr/>
        <p:txBody>
          <a:bodyPr/>
          <a:lstStyle/>
          <a:p>
            <a:pPr marL="0" indent="0">
              <a:buNone/>
            </a:pPr>
            <a:r>
              <a:rPr lang="el-GR" sz="2800" b="1" dirty="0" smtClean="0">
                <a:solidFill>
                  <a:srgbClr val="C00000"/>
                </a:solidFill>
              </a:rPr>
              <a:t>Κύτταρα</a:t>
            </a:r>
          </a:p>
          <a:p>
            <a:pPr marL="0" indent="0">
              <a:buNone/>
            </a:pPr>
            <a:r>
              <a:rPr lang="el-GR" sz="2400" dirty="0" smtClean="0"/>
              <a:t>Οστεοβλάστες, </a:t>
            </a:r>
            <a:r>
              <a:rPr lang="el-GR" sz="2400" dirty="0" err="1" smtClean="0"/>
              <a:t>οστεοκλάστες</a:t>
            </a:r>
            <a:r>
              <a:rPr lang="el-GR" sz="2400" dirty="0" smtClean="0"/>
              <a:t>, </a:t>
            </a:r>
            <a:r>
              <a:rPr lang="el-GR" sz="2400" dirty="0" err="1" smtClean="0"/>
              <a:t>οστεοκύτταρα</a:t>
            </a:r>
            <a:r>
              <a:rPr lang="el-GR" sz="2400" dirty="0" smtClean="0"/>
              <a:t> κ.α.</a:t>
            </a:r>
          </a:p>
          <a:p>
            <a:pPr marL="0" indent="0">
              <a:buNone/>
            </a:pPr>
            <a:r>
              <a:rPr lang="el-GR" sz="2800" b="1" dirty="0" smtClean="0">
                <a:solidFill>
                  <a:srgbClr val="C00000"/>
                </a:solidFill>
              </a:rPr>
              <a:t>Οστεοειδές</a:t>
            </a:r>
          </a:p>
          <a:p>
            <a:pPr marL="0" indent="0">
              <a:buNone/>
            </a:pPr>
            <a:r>
              <a:rPr lang="el-GR" sz="2400" dirty="0" smtClean="0"/>
              <a:t>Πρόκειται για μη οργανική θεμέλια ουσία στην οποία εναποτίθενται ιόντα ασβεστίου και φωσφόρου. Αποτελείται από κολλαγόνο Ι, </a:t>
            </a:r>
            <a:r>
              <a:rPr lang="el-GR" sz="2400" dirty="0" err="1" smtClean="0"/>
              <a:t>πρωτεογλυκάνες</a:t>
            </a:r>
            <a:r>
              <a:rPr lang="el-GR" sz="2400" dirty="0" smtClean="0"/>
              <a:t> κ.α.</a:t>
            </a:r>
          </a:p>
          <a:p>
            <a:pPr marL="0" indent="0">
              <a:buNone/>
            </a:pPr>
            <a:r>
              <a:rPr lang="el-GR" sz="2800" b="1" dirty="0" smtClean="0">
                <a:solidFill>
                  <a:srgbClr val="C00000"/>
                </a:solidFill>
              </a:rPr>
              <a:t>Μεταλλικά στοιχεία</a:t>
            </a:r>
          </a:p>
          <a:p>
            <a:pPr marL="0" indent="0">
              <a:buNone/>
            </a:pPr>
            <a:r>
              <a:rPr lang="el-GR" sz="2400" dirty="0" smtClean="0"/>
              <a:t>Ασβέστιο και φώσφορος που αποτελούν τον </a:t>
            </a:r>
            <a:r>
              <a:rPr lang="el-GR" sz="2400" dirty="0" err="1" smtClean="0"/>
              <a:t>υδροξυαπατίτη</a:t>
            </a:r>
            <a:r>
              <a:rPr lang="el-GR" sz="2400" dirty="0" smtClean="0"/>
              <a:t> </a:t>
            </a:r>
            <a:r>
              <a:rPr lang="el-GR" sz="2400" b="1" dirty="0" err="1" smtClean="0"/>
              <a:t>υδροξυαπατίτης</a:t>
            </a:r>
            <a:r>
              <a:rPr lang="el-GR" sz="2400" b="1" dirty="0" smtClean="0"/>
              <a:t> </a:t>
            </a:r>
            <a:r>
              <a:rPr lang="en-US" sz="2400" dirty="0" smtClean="0"/>
              <a:t>Ca</a:t>
            </a:r>
            <a:r>
              <a:rPr lang="en-US" sz="2400" baseline="-25000" dirty="0" smtClean="0"/>
              <a:t>10</a:t>
            </a:r>
            <a:r>
              <a:rPr lang="en-US" sz="2400" dirty="0" smtClean="0"/>
              <a:t>(PO</a:t>
            </a:r>
            <a:r>
              <a:rPr lang="en-US" sz="2400" baseline="-25000" dirty="0" smtClean="0"/>
              <a:t>4</a:t>
            </a:r>
            <a:r>
              <a:rPr lang="en-US" sz="2400" dirty="0" smtClean="0"/>
              <a:t>)</a:t>
            </a:r>
            <a:r>
              <a:rPr lang="en-US" sz="2400" baseline="-25000" dirty="0" smtClean="0"/>
              <a:t>5</a:t>
            </a:r>
            <a:r>
              <a:rPr lang="en-US" sz="2400" dirty="0" smtClean="0"/>
              <a:t>(OH)</a:t>
            </a:r>
            <a:r>
              <a:rPr lang="en-US" sz="2400" baseline="-25000" dirty="0" smtClean="0"/>
              <a:t>2</a:t>
            </a:r>
            <a:r>
              <a:rPr lang="el-GR" sz="2400" dirty="0" smtClean="0"/>
              <a:t>. </a:t>
            </a:r>
          </a:p>
          <a:p>
            <a:pPr marL="0" indent="0">
              <a:buNone/>
            </a:pPr>
            <a:endParaRPr lang="el-GR" sz="28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solidFill>
                  <a:srgbClr val="C00000"/>
                </a:solidFill>
              </a:rPr>
              <a:t>Οικογενής</a:t>
            </a:r>
            <a:r>
              <a:rPr lang="el-GR" b="1" dirty="0" smtClean="0">
                <a:solidFill>
                  <a:srgbClr val="C00000"/>
                </a:solidFill>
              </a:rPr>
              <a:t> καλοήθης </a:t>
            </a:r>
            <a:r>
              <a:rPr lang="el-GR" b="1" dirty="0" err="1" smtClean="0">
                <a:solidFill>
                  <a:srgbClr val="C00000"/>
                </a:solidFill>
              </a:rPr>
              <a:t>υπασβεστιουρική</a:t>
            </a:r>
            <a:r>
              <a:rPr lang="el-GR" b="1" dirty="0" smtClean="0">
                <a:solidFill>
                  <a:srgbClr val="C00000"/>
                </a:solidFill>
              </a:rPr>
              <a:t> </a:t>
            </a:r>
            <a:r>
              <a:rPr lang="el-GR" b="1" dirty="0" err="1" smtClean="0">
                <a:solidFill>
                  <a:srgbClr val="C00000"/>
                </a:solidFill>
              </a:rPr>
              <a:t>υπερασβεσταιμία</a:t>
            </a:r>
            <a:r>
              <a:rPr lang="el-GR" b="1" dirty="0" smtClean="0">
                <a:solidFill>
                  <a:srgbClr val="C00000"/>
                </a:solidFill>
              </a:rPr>
              <a:t> </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buNone/>
            </a:pPr>
            <a:r>
              <a:rPr lang="el-GR" sz="2800" dirty="0" smtClean="0"/>
              <a:t>Είναι μια </a:t>
            </a:r>
            <a:r>
              <a:rPr lang="el-GR" sz="2800" dirty="0" err="1" smtClean="0"/>
              <a:t>αυτοσωμική</a:t>
            </a:r>
            <a:r>
              <a:rPr lang="el-GR" sz="2800" dirty="0" smtClean="0"/>
              <a:t> επικρατής δυσλειτουργία του υποδοχέα </a:t>
            </a:r>
            <a:r>
              <a:rPr lang="en-US" sz="2800" dirty="0" smtClean="0"/>
              <a:t>Ca. H </a:t>
            </a:r>
            <a:r>
              <a:rPr lang="el-GR" sz="2800" dirty="0" err="1" smtClean="0"/>
              <a:t>παραθυρεοειδεκτομή</a:t>
            </a:r>
            <a:r>
              <a:rPr lang="el-GR" sz="2800" dirty="0" smtClean="0"/>
              <a:t> δεν μειώνει την </a:t>
            </a:r>
            <a:r>
              <a:rPr lang="en-US" sz="2800" dirty="0" smtClean="0"/>
              <a:t>[Ca] </a:t>
            </a:r>
            <a:r>
              <a:rPr lang="el-GR" sz="2800" dirty="0" smtClean="0"/>
              <a:t>του πλάσματος και δεν ενδείκνυνται ενεργή θεραπεία.</a:t>
            </a:r>
          </a:p>
          <a:p>
            <a:pPr marL="0" indent="0">
              <a:buNone/>
            </a:pPr>
            <a:r>
              <a:rPr lang="el-GR" sz="2800" dirty="0" smtClean="0"/>
              <a:t>Για την διάγνωση μετράται [</a:t>
            </a:r>
            <a:r>
              <a:rPr lang="en-US" sz="2800" dirty="0" smtClean="0"/>
              <a:t>Ca], [Mg] </a:t>
            </a:r>
            <a:r>
              <a:rPr lang="el-GR" sz="2800" dirty="0" smtClean="0"/>
              <a:t>σε αίμα και ούρα. </a:t>
            </a:r>
          </a:p>
          <a:p>
            <a:pPr marL="0" indent="0">
              <a:buNone/>
            </a:pPr>
            <a:r>
              <a:rPr lang="el-GR" sz="2800" dirty="0" smtClean="0"/>
              <a:t>Στο αίμα [</a:t>
            </a:r>
            <a:r>
              <a:rPr lang="en-US" sz="2800" dirty="0" smtClean="0"/>
              <a:t>Ca], [Mg] </a:t>
            </a:r>
            <a:r>
              <a:rPr lang="el-GR" sz="2800" dirty="0" smtClean="0"/>
              <a:t>είναι αυξημένα.</a:t>
            </a:r>
          </a:p>
          <a:p>
            <a:pPr marL="0" indent="0">
              <a:buNone/>
            </a:pPr>
            <a:r>
              <a:rPr lang="el-GR" sz="2800" dirty="0" smtClean="0"/>
              <a:t>Στα ούρα </a:t>
            </a:r>
            <a:r>
              <a:rPr lang="en-US" sz="2800" dirty="0" smtClean="0"/>
              <a:t>[Ca] </a:t>
            </a:r>
            <a:r>
              <a:rPr lang="el-GR" sz="2800" dirty="0" smtClean="0"/>
              <a:t>είναι μειωμένη.</a:t>
            </a:r>
            <a:endParaRPr lang="el-GR" sz="3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Η μεταβολή των οστικών δεικτών σε παθήσεις των οστών</a:t>
            </a:r>
            <a:endParaRPr lang="el-GR" b="1" dirty="0">
              <a:solidFill>
                <a:srgbClr val="C00000"/>
              </a:solidFill>
            </a:endParaRPr>
          </a:p>
        </p:txBody>
      </p:sp>
      <p:graphicFrame>
        <p:nvGraphicFramePr>
          <p:cNvPr id="3" name="2 - Πίνακας"/>
          <p:cNvGraphicFramePr>
            <a:graphicFrameLocks noGrp="1"/>
          </p:cNvGraphicFramePr>
          <p:nvPr/>
        </p:nvGraphicFramePr>
        <p:xfrm>
          <a:off x="395534" y="1628800"/>
          <a:ext cx="7272810" cy="4079240"/>
        </p:xfrm>
        <a:graphic>
          <a:graphicData uri="http://schemas.openxmlformats.org/drawingml/2006/table">
            <a:tbl>
              <a:tblPr firstRow="1" bandRow="1">
                <a:tableStyleId>{5C22544A-7EE6-4342-B048-85BDC9FD1C3A}</a:tableStyleId>
              </a:tblPr>
              <a:tblGrid>
                <a:gridCol w="2592290"/>
                <a:gridCol w="936104"/>
                <a:gridCol w="1008112"/>
                <a:gridCol w="864096"/>
                <a:gridCol w="840093"/>
                <a:gridCol w="1032115"/>
              </a:tblGrid>
              <a:tr h="370840">
                <a:tc>
                  <a:txBody>
                    <a:bodyPr/>
                    <a:lstStyle/>
                    <a:p>
                      <a:r>
                        <a:rPr lang="el-GR" dirty="0" smtClean="0"/>
                        <a:t>Διάγνωση</a:t>
                      </a:r>
                      <a:endParaRPr lang="el-GR" dirty="0"/>
                    </a:p>
                  </a:txBody>
                  <a:tcPr/>
                </a:tc>
                <a:tc>
                  <a:txBody>
                    <a:bodyPr/>
                    <a:lstStyle/>
                    <a:p>
                      <a:r>
                        <a:rPr lang="en-US" dirty="0" smtClean="0"/>
                        <a:t>Ca</a:t>
                      </a:r>
                      <a:endParaRPr lang="el-GR" dirty="0"/>
                    </a:p>
                  </a:txBody>
                  <a:tcPr/>
                </a:tc>
                <a:tc>
                  <a:txBody>
                    <a:bodyPr/>
                    <a:lstStyle/>
                    <a:p>
                      <a:r>
                        <a:rPr lang="en-US" dirty="0" err="1" smtClean="0"/>
                        <a:t>Phos</a:t>
                      </a:r>
                      <a:endParaRPr lang="el-GR" dirty="0"/>
                    </a:p>
                  </a:txBody>
                  <a:tcPr/>
                </a:tc>
                <a:tc>
                  <a:txBody>
                    <a:bodyPr/>
                    <a:lstStyle/>
                    <a:p>
                      <a:r>
                        <a:rPr lang="en-US" dirty="0" smtClean="0"/>
                        <a:t>PTH</a:t>
                      </a:r>
                      <a:endParaRPr lang="el-GR" dirty="0"/>
                    </a:p>
                  </a:txBody>
                  <a:tcPr/>
                </a:tc>
                <a:tc>
                  <a:txBody>
                    <a:bodyPr/>
                    <a:lstStyle/>
                    <a:p>
                      <a:r>
                        <a:rPr lang="en-US" dirty="0" smtClean="0"/>
                        <a:t>ALP</a:t>
                      </a:r>
                      <a:endParaRPr lang="el-GR" dirty="0"/>
                    </a:p>
                  </a:txBody>
                  <a:tcPr/>
                </a:tc>
                <a:tc>
                  <a:txBody>
                    <a:bodyPr/>
                    <a:lstStyle/>
                    <a:p>
                      <a:r>
                        <a:rPr lang="en-US" dirty="0" smtClean="0"/>
                        <a:t>Ca</a:t>
                      </a:r>
                      <a:r>
                        <a:rPr lang="en-US" baseline="30000" dirty="0" smtClean="0"/>
                        <a:t>+2</a:t>
                      </a:r>
                      <a:endParaRPr lang="el-GR" baseline="30000" dirty="0"/>
                    </a:p>
                  </a:txBody>
                  <a:tcPr/>
                </a:tc>
              </a:tr>
              <a:tr h="370840">
                <a:tc gridSpan="6">
                  <a:txBody>
                    <a:bodyPr/>
                    <a:lstStyle/>
                    <a:p>
                      <a:pPr algn="ctr"/>
                      <a:r>
                        <a:rPr lang="en-US" sz="1600" dirty="0" smtClean="0"/>
                        <a:t>Y</a:t>
                      </a:r>
                      <a:r>
                        <a:rPr lang="el-GR" sz="1600" dirty="0" err="1" smtClean="0"/>
                        <a:t>περπαραθυρεοειδισμός</a:t>
                      </a:r>
                      <a:endParaRPr lang="el-GR" sz="16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600" dirty="0" smtClean="0"/>
                        <a:t>Πρωτοπαθής</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r>
                        <a:rPr lang="el-GR" dirty="0" smtClean="0"/>
                        <a:t>    ή Φ</a:t>
                      </a:r>
                      <a:endParaRPr lang="el-GR" dirty="0"/>
                    </a:p>
                  </a:txBody>
                  <a:tcPr/>
                </a:tc>
                <a:tc>
                  <a:txBody>
                    <a:bodyPr/>
                    <a:lstStyle/>
                    <a:p>
                      <a:r>
                        <a:rPr lang="el-GR" dirty="0" smtClean="0"/>
                        <a:t>   ή Φ</a:t>
                      </a:r>
                      <a:endParaRPr lang="el-GR" dirty="0"/>
                    </a:p>
                  </a:txBody>
                  <a:tcPr/>
                </a:tc>
                <a:tc>
                  <a:txBody>
                    <a:bodyPr/>
                    <a:lstStyle/>
                    <a:p>
                      <a:r>
                        <a:rPr lang="el-GR" dirty="0" smtClean="0"/>
                        <a:t>   ή Φ</a:t>
                      </a:r>
                      <a:endParaRPr lang="el-GR" dirty="0"/>
                    </a:p>
                  </a:txBody>
                  <a:tcPr/>
                </a:tc>
                <a:tc>
                  <a:txBody>
                    <a:bodyPr/>
                    <a:lstStyle/>
                    <a:p>
                      <a:r>
                        <a:rPr lang="el-GR" baseline="0" dirty="0" smtClean="0"/>
                        <a:t>    ή  Φ</a:t>
                      </a:r>
                      <a:endParaRPr lang="el-GR" dirty="0"/>
                    </a:p>
                  </a:txBody>
                  <a:tcPr/>
                </a:tc>
              </a:tr>
              <a:tr h="370840">
                <a:tc>
                  <a:txBody>
                    <a:bodyPr/>
                    <a:lstStyle/>
                    <a:p>
                      <a:r>
                        <a:rPr lang="el-GR" sz="1600" dirty="0" smtClean="0"/>
                        <a:t>Δευτεροπαθής</a:t>
                      </a:r>
                      <a:endParaRPr lang="el-GR" sz="1600" dirty="0"/>
                    </a:p>
                  </a:txBody>
                  <a:tcPr/>
                </a:tc>
                <a:tc>
                  <a:txBody>
                    <a:bodyPr/>
                    <a:lstStyle/>
                    <a:p>
                      <a:r>
                        <a:rPr lang="el-GR" dirty="0" smtClean="0"/>
                        <a:t>    ή Φ</a:t>
                      </a:r>
                      <a:endParaRPr lang="el-GR" dirty="0"/>
                    </a:p>
                  </a:txBody>
                  <a:tcPr/>
                </a:tc>
                <a:tc>
                  <a:txBody>
                    <a:bodyPr/>
                    <a:lstStyle/>
                    <a:p>
                      <a:r>
                        <a:rPr lang="el-GR" dirty="0" smtClean="0"/>
                        <a:t>    ή Φ</a:t>
                      </a:r>
                      <a:endParaRPr lang="el-GR" dirty="0"/>
                    </a:p>
                  </a:txBody>
                  <a:tcPr/>
                </a:tc>
                <a:tc>
                  <a:txBody>
                    <a:bodyPr/>
                    <a:lstStyle/>
                    <a:p>
                      <a:endParaRPr lang="el-GR" dirty="0"/>
                    </a:p>
                  </a:txBody>
                  <a:tcPr/>
                </a:tc>
                <a:tc>
                  <a:txBody>
                    <a:bodyPr/>
                    <a:lstStyle/>
                    <a:p>
                      <a:r>
                        <a:rPr lang="el-GR" dirty="0" smtClean="0"/>
                        <a:t>    ή Φ</a:t>
                      </a:r>
                      <a:endParaRPr lang="el-GR" dirty="0"/>
                    </a:p>
                  </a:txBody>
                  <a:tcPr/>
                </a:tc>
                <a:tc>
                  <a:txBody>
                    <a:bodyPr/>
                    <a:lstStyle/>
                    <a:p>
                      <a:r>
                        <a:rPr lang="el-GR" dirty="0" smtClean="0"/>
                        <a:t>  Φ</a:t>
                      </a:r>
                      <a:endParaRPr lang="el-GR" dirty="0"/>
                    </a:p>
                  </a:txBody>
                  <a:tcPr/>
                </a:tc>
              </a:tr>
              <a:tr h="370840">
                <a:tc>
                  <a:txBody>
                    <a:bodyPr/>
                    <a:lstStyle/>
                    <a:p>
                      <a:r>
                        <a:rPr lang="el-GR" sz="1600" dirty="0" err="1" smtClean="0"/>
                        <a:t>Τριτοπαθής</a:t>
                      </a:r>
                      <a:endParaRPr lang="el-GR" sz="1600" dirty="0"/>
                    </a:p>
                  </a:txBody>
                  <a:tcPr/>
                </a:tc>
                <a:tc>
                  <a:txBody>
                    <a:bodyPr/>
                    <a:lstStyle/>
                    <a:p>
                      <a:r>
                        <a:rPr lang="en-US" dirty="0" smtClean="0"/>
                        <a:t> </a:t>
                      </a:r>
                      <a:r>
                        <a:rPr lang="el-GR" dirty="0" smtClean="0"/>
                        <a:t>   ή</a:t>
                      </a:r>
                      <a:r>
                        <a:rPr lang="el-GR" baseline="0" dirty="0" smtClean="0"/>
                        <a:t> Φ</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r>
                        <a:rPr lang="el-GR" dirty="0" smtClean="0"/>
                        <a:t>     </a:t>
                      </a:r>
                      <a:endParaRPr lang="el-GR" dirty="0"/>
                    </a:p>
                  </a:txBody>
                  <a:tcPr/>
                </a:tc>
                <a:tc>
                  <a:txBody>
                    <a:bodyPr/>
                    <a:lstStyle/>
                    <a:p>
                      <a:endParaRPr lang="el-GR" dirty="0"/>
                    </a:p>
                  </a:txBody>
                  <a:tcPr/>
                </a:tc>
                <a:tc>
                  <a:txBody>
                    <a:bodyPr/>
                    <a:lstStyle/>
                    <a:p>
                      <a:r>
                        <a:rPr lang="el-GR" dirty="0" smtClean="0"/>
                        <a:t> </a:t>
                      </a:r>
                      <a:endParaRPr lang="el-GR" dirty="0"/>
                    </a:p>
                  </a:txBody>
                  <a:tcPr/>
                </a:tc>
              </a:tr>
              <a:tr h="370840">
                <a:tc gridSpan="6">
                  <a:txBody>
                    <a:bodyPr/>
                    <a:lstStyle/>
                    <a:p>
                      <a:pPr algn="ctr"/>
                      <a:r>
                        <a:rPr lang="el-GR" sz="1600" dirty="0" smtClean="0"/>
                        <a:t>Ραχίτιδα και οστεομαλάκυνση</a:t>
                      </a:r>
                      <a:endParaRPr lang="el-GR" sz="16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600" dirty="0" smtClean="0"/>
                        <a:t>Ανεπαρκής πρόσληψη</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r>
                        <a:rPr lang="en-US" sz="1800" kern="1200" dirty="0" smtClean="0">
                          <a:solidFill>
                            <a:schemeClr val="dk1"/>
                          </a:solidFill>
                          <a:latin typeface="+mn-lt"/>
                          <a:ea typeface="+mn-ea"/>
                          <a:cs typeface="+mn-cs"/>
                        </a:rPr>
                        <a:t>↑</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r>
              <a:tr h="370840">
                <a:tc>
                  <a:txBody>
                    <a:bodyPr/>
                    <a:lstStyle/>
                    <a:p>
                      <a:r>
                        <a:rPr lang="el-GR" sz="1600" dirty="0" smtClean="0"/>
                        <a:t>Νεφρική ανεπάρκεια</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r>
                        <a:rPr lang="en-US" sz="1800" kern="1200" dirty="0" smtClean="0">
                          <a:solidFill>
                            <a:schemeClr val="dk1"/>
                          </a:solidFill>
                          <a:latin typeface="+mn-lt"/>
                          <a:ea typeface="+mn-ea"/>
                          <a:cs typeface="+mn-cs"/>
                        </a:rPr>
                        <a:t>↑</a:t>
                      </a:r>
                      <a:endParaRPr lang="el-GR" dirty="0"/>
                    </a:p>
                  </a:txBody>
                  <a:tcPr/>
                </a:tc>
                <a:tc>
                  <a:txBody>
                    <a:bodyPr/>
                    <a:lstStyle/>
                    <a:p>
                      <a:r>
                        <a:rPr lang="en-US" sz="1800" kern="1200" dirty="0" smtClean="0">
                          <a:solidFill>
                            <a:schemeClr val="dk1"/>
                          </a:solidFill>
                          <a:latin typeface="+mn-lt"/>
                          <a:ea typeface="+mn-ea"/>
                          <a:cs typeface="+mn-cs"/>
                        </a:rPr>
                        <a:t>↑</a:t>
                      </a:r>
                      <a:endParaRPr lang="el-GR" dirty="0"/>
                    </a:p>
                  </a:txBody>
                  <a:tcPr/>
                </a:tc>
                <a:tc>
                  <a:txBody>
                    <a:bodyPr/>
                    <a:lstStyle/>
                    <a:p>
                      <a:r>
                        <a:rPr lang="el-GR" dirty="0" smtClean="0"/>
                        <a:t>Φ</a:t>
                      </a:r>
                      <a:endParaRPr lang="el-GR" dirty="0"/>
                    </a:p>
                  </a:txBody>
                  <a:tcPr/>
                </a:tc>
              </a:tr>
              <a:tr h="370840">
                <a:tc>
                  <a:txBody>
                    <a:bodyPr/>
                    <a:lstStyle/>
                    <a:p>
                      <a:r>
                        <a:rPr lang="el-GR" sz="1600" dirty="0" smtClean="0"/>
                        <a:t>Σύνδρομο </a:t>
                      </a:r>
                      <a:r>
                        <a:rPr lang="en-US" sz="1600" dirty="0" err="1" smtClean="0"/>
                        <a:t>Fanconi</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r>
                        <a:rPr lang="el-GR" dirty="0" smtClean="0"/>
                        <a:t>Φ</a:t>
                      </a:r>
                      <a:endParaRPr lang="el-GR" dirty="0"/>
                    </a:p>
                  </a:txBody>
                  <a:tcPr/>
                </a:tc>
                <a:tc>
                  <a:txBody>
                    <a:bodyPr/>
                    <a:lstStyle/>
                    <a:p>
                      <a:r>
                        <a:rPr lang="en-US" sz="1800" kern="1200" dirty="0" smtClean="0">
                          <a:solidFill>
                            <a:schemeClr val="dk1"/>
                          </a:solidFill>
                          <a:latin typeface="+mn-lt"/>
                          <a:ea typeface="+mn-ea"/>
                          <a:cs typeface="+mn-cs"/>
                        </a:rPr>
                        <a:t>↑</a:t>
                      </a:r>
                      <a:endParaRPr lang="el-GR" dirty="0"/>
                    </a:p>
                  </a:txBody>
                  <a:tcPr/>
                </a:tc>
                <a:tc>
                  <a:txBody>
                    <a:bodyPr/>
                    <a:lstStyle/>
                    <a:p>
                      <a:r>
                        <a:rPr lang="el-GR" dirty="0" smtClean="0"/>
                        <a:t>Φ</a:t>
                      </a:r>
                      <a:endParaRPr lang="el-GR" dirty="0"/>
                    </a:p>
                  </a:txBody>
                  <a:tcPr/>
                </a:tc>
              </a:tr>
              <a:tr h="370840">
                <a:tc>
                  <a:txBody>
                    <a:bodyPr/>
                    <a:lstStyle/>
                    <a:p>
                      <a:r>
                        <a:rPr lang="el-GR" sz="1600" dirty="0" smtClean="0"/>
                        <a:t>Οστεομαλάκυνση</a:t>
                      </a:r>
                      <a:endParaRPr lang="el-GR" sz="1600" dirty="0"/>
                    </a:p>
                  </a:txBody>
                  <a:tcPr/>
                </a:tc>
                <a:tc>
                  <a:txBody>
                    <a:bodyPr/>
                    <a:lstStyle/>
                    <a:p>
                      <a:r>
                        <a:rPr lang="el-GR" dirty="0" smtClean="0"/>
                        <a:t>Φ</a:t>
                      </a:r>
                      <a:endParaRPr lang="el-GR" dirty="0"/>
                    </a:p>
                  </a:txBody>
                  <a:tcPr/>
                </a:tc>
                <a:tc>
                  <a:txBody>
                    <a:bodyPr/>
                    <a:lstStyle/>
                    <a:p>
                      <a:r>
                        <a:rPr lang="el-GR" dirty="0" smtClean="0"/>
                        <a:t>Φ</a:t>
                      </a:r>
                      <a:endParaRPr lang="el-GR" dirty="0"/>
                    </a:p>
                  </a:txBody>
                  <a:tcPr/>
                </a:tc>
                <a:tc>
                  <a:txBody>
                    <a:bodyPr/>
                    <a:lstStyle/>
                    <a:p>
                      <a:r>
                        <a:rPr lang="el-GR" dirty="0" smtClean="0"/>
                        <a:t>Φ</a:t>
                      </a:r>
                      <a:endParaRPr lang="el-GR" dirty="0"/>
                    </a:p>
                  </a:txBody>
                  <a:tcPr/>
                </a:tc>
                <a:tc>
                  <a:txBody>
                    <a:bodyPr/>
                    <a:lstStyle/>
                    <a:p>
                      <a:r>
                        <a:rPr lang="el-GR" dirty="0" smtClean="0"/>
                        <a:t>Φ</a:t>
                      </a:r>
                      <a:endParaRPr lang="el-GR" dirty="0"/>
                    </a:p>
                  </a:txBody>
                  <a:tcPr/>
                </a:tc>
                <a:tc>
                  <a:txBody>
                    <a:bodyPr/>
                    <a:lstStyle/>
                    <a:p>
                      <a:r>
                        <a:rPr lang="el-GR" dirty="0" smtClean="0"/>
                        <a:t>Φ</a:t>
                      </a:r>
                      <a:endParaRPr lang="el-GR" dirty="0"/>
                    </a:p>
                  </a:txBody>
                  <a:tcPr/>
                </a:tc>
              </a:tr>
              <a:tr h="370840">
                <a:tc>
                  <a:txBody>
                    <a:bodyPr/>
                    <a:lstStyle/>
                    <a:p>
                      <a:r>
                        <a:rPr lang="el-GR" sz="1600" dirty="0" smtClean="0"/>
                        <a:t>Ασθένεια </a:t>
                      </a:r>
                      <a:r>
                        <a:rPr lang="en-US" sz="1600" dirty="0" smtClean="0"/>
                        <a:t>Paget</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ή Φ</a:t>
                      </a:r>
                      <a:endParaRPr lang="el-GR" dirty="0"/>
                    </a:p>
                  </a:txBody>
                  <a:tcPr/>
                </a:tc>
                <a:tc>
                  <a:txBody>
                    <a:bodyPr/>
                    <a:lstStyle/>
                    <a:p>
                      <a:r>
                        <a:rPr lang="el-GR" dirty="0" smtClean="0"/>
                        <a:t>Φ</a:t>
                      </a:r>
                      <a:endParaRPr lang="el-GR" dirty="0"/>
                    </a:p>
                  </a:txBody>
                  <a:tcPr/>
                </a:tc>
                <a:tc>
                  <a:txBody>
                    <a:bodyPr/>
                    <a:lstStyle/>
                    <a:p>
                      <a:r>
                        <a:rPr lang="el-GR" dirty="0" smtClean="0"/>
                        <a:t>Φ</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endParaRPr lang="el-GR" dirty="0"/>
                    </a:p>
                  </a:txBody>
                  <a:tcPr/>
                </a:tc>
                <a:tc>
                  <a:txBody>
                    <a:bodyPr/>
                    <a:lstStyle/>
                    <a:p>
                      <a:r>
                        <a:rPr lang="el-GR" dirty="0" smtClean="0"/>
                        <a:t>Φ</a:t>
                      </a:r>
                      <a:endParaRPr lang="el-GR" dirty="0"/>
                    </a:p>
                  </a:txBody>
                  <a:tcPr/>
                </a:tc>
              </a:tr>
            </a:tbl>
          </a:graphicData>
        </a:graphic>
      </p:graphicFrame>
      <p:cxnSp>
        <p:nvCxnSpPr>
          <p:cNvPr id="12" name="11 - Ευθύγραμμο βέλος σύνδεσης"/>
          <p:cNvCxnSpPr/>
          <p:nvPr/>
        </p:nvCxnSpPr>
        <p:spPr>
          <a:xfrm flipV="1">
            <a:off x="3131840" y="314096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V="1">
            <a:off x="4067944" y="242088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flipV="1">
            <a:off x="5076056" y="242088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flipV="1">
            <a:off x="5940152" y="242088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a:off x="3131840" y="278092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flipV="1">
            <a:off x="4067944" y="278092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flipV="1">
            <a:off x="5292080" y="278092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flipV="1">
            <a:off x="5940152" y="2780928"/>
            <a:ext cx="0" cy="27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p:nvPr/>
        </p:nvCxnSpPr>
        <p:spPr>
          <a:xfrm flipV="1">
            <a:off x="6804248" y="2420888"/>
            <a:ext cx="0" cy="27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 Ευθύγραμμο βέλος σύνδεσης"/>
          <p:cNvCxnSpPr/>
          <p:nvPr/>
        </p:nvCxnSpPr>
        <p:spPr>
          <a:xfrm flipV="1">
            <a:off x="5148064" y="314096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flipV="1">
            <a:off x="6156176" y="314096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 Ευθύγραμμο βέλος σύνδεσης"/>
          <p:cNvCxnSpPr/>
          <p:nvPr/>
        </p:nvCxnSpPr>
        <p:spPr>
          <a:xfrm>
            <a:off x="7236296" y="314096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solidFill>
                  <a:srgbClr val="C00000"/>
                </a:solidFill>
              </a:rPr>
              <a:t>Υποασβεστιαμία</a:t>
            </a:r>
            <a:r>
              <a:rPr lang="el-GR" b="1" dirty="0" smtClean="0">
                <a:solidFill>
                  <a:srgbClr val="C00000"/>
                </a:solidFill>
              </a:rPr>
              <a:t/>
            </a:r>
            <a:br>
              <a:rPr lang="el-GR" b="1" dirty="0" smtClean="0">
                <a:solidFill>
                  <a:srgbClr val="C00000"/>
                </a:solidFill>
              </a:rPr>
            </a:br>
            <a:r>
              <a:rPr lang="el-GR" b="1" dirty="0" smtClean="0">
                <a:solidFill>
                  <a:srgbClr val="C00000"/>
                </a:solidFill>
              </a:rPr>
              <a:t>Οι αιτίες </a:t>
            </a:r>
            <a:r>
              <a:rPr lang="el-GR" dirty="0" smtClean="0">
                <a:solidFill>
                  <a:srgbClr val="C00000"/>
                </a:solidFill>
              </a:rPr>
              <a:t>(1 από 3)</a:t>
            </a:r>
            <a:endParaRPr lang="el-GR" dirty="0">
              <a:solidFill>
                <a:srgbClr val="C00000"/>
              </a:solidFill>
            </a:endParaRPr>
          </a:p>
        </p:txBody>
      </p:sp>
      <p:graphicFrame>
        <p:nvGraphicFramePr>
          <p:cNvPr id="4" name="3 - Πίνακας"/>
          <p:cNvGraphicFramePr>
            <a:graphicFrameLocks noGrp="1"/>
          </p:cNvGraphicFramePr>
          <p:nvPr/>
        </p:nvGraphicFramePr>
        <p:xfrm>
          <a:off x="539552" y="1628800"/>
          <a:ext cx="7776864" cy="4760952"/>
        </p:xfrm>
        <a:graphic>
          <a:graphicData uri="http://schemas.openxmlformats.org/drawingml/2006/table">
            <a:tbl>
              <a:tblPr firstRow="1" bandRow="1">
                <a:tableStyleId>{5C22544A-7EE6-4342-B048-85BDC9FD1C3A}</a:tableStyleId>
              </a:tblPr>
              <a:tblGrid>
                <a:gridCol w="3888432"/>
                <a:gridCol w="3888432"/>
              </a:tblGrid>
              <a:tr h="370840">
                <a:tc>
                  <a:txBody>
                    <a:bodyPr/>
                    <a:lstStyle/>
                    <a:p>
                      <a:r>
                        <a:rPr lang="el-GR" dirty="0" smtClean="0"/>
                        <a:t>Κατηγορία</a:t>
                      </a:r>
                      <a:endParaRPr lang="el-GR" dirty="0"/>
                    </a:p>
                  </a:txBody>
                  <a:tcPr/>
                </a:tc>
                <a:tc>
                  <a:txBody>
                    <a:bodyPr/>
                    <a:lstStyle/>
                    <a:p>
                      <a:r>
                        <a:rPr lang="el-GR" dirty="0" smtClean="0"/>
                        <a:t>Παραδείγματα</a:t>
                      </a:r>
                      <a:endParaRPr lang="el-GR" dirty="0"/>
                    </a:p>
                  </a:txBody>
                  <a:tcPr/>
                </a:tc>
              </a:tr>
              <a:tr h="370840">
                <a:tc>
                  <a:txBody>
                    <a:bodyPr/>
                    <a:lstStyle/>
                    <a:p>
                      <a:r>
                        <a:rPr lang="el-GR" dirty="0" smtClean="0"/>
                        <a:t>Λανθασμένη τιμή</a:t>
                      </a:r>
                      <a:endParaRPr lang="el-GR" dirty="0"/>
                    </a:p>
                  </a:txBody>
                  <a:tcPr/>
                </a:tc>
                <a:tc>
                  <a:txBody>
                    <a:bodyPr/>
                    <a:lstStyle/>
                    <a:p>
                      <a:r>
                        <a:rPr lang="el-GR" dirty="0" smtClean="0"/>
                        <a:t>Μόλυνση δείγματος με </a:t>
                      </a:r>
                      <a:r>
                        <a:rPr lang="en-US" dirty="0" smtClean="0"/>
                        <a:t>EDTA</a:t>
                      </a:r>
                      <a:endParaRPr lang="el-GR" dirty="0"/>
                    </a:p>
                  </a:txBody>
                  <a:tcPr/>
                </a:tc>
              </a:tr>
              <a:tr h="370840">
                <a:tc>
                  <a:txBody>
                    <a:bodyPr/>
                    <a:lstStyle/>
                    <a:p>
                      <a:r>
                        <a:rPr lang="el-GR" dirty="0" err="1" smtClean="0"/>
                        <a:t>Υποπρωτειναιμία</a:t>
                      </a:r>
                      <a:endParaRPr lang="el-GR" dirty="0"/>
                    </a:p>
                  </a:txBody>
                  <a:tcPr/>
                </a:tc>
                <a:tc>
                  <a:txBody>
                    <a:bodyPr/>
                    <a:lstStyle/>
                    <a:p>
                      <a:r>
                        <a:rPr lang="el-GR" dirty="0" smtClean="0"/>
                        <a:t>Χαμηλή</a:t>
                      </a:r>
                      <a:r>
                        <a:rPr lang="el-GR" baseline="0" dirty="0" smtClean="0"/>
                        <a:t> </a:t>
                      </a:r>
                      <a:r>
                        <a:rPr lang="en-US" baseline="0" dirty="0" smtClean="0"/>
                        <a:t>[ALB] </a:t>
                      </a:r>
                      <a:r>
                        <a:rPr lang="el-GR" baseline="0" dirty="0" smtClean="0"/>
                        <a:t>στο πλάσμα</a:t>
                      </a:r>
                      <a:endParaRPr lang="el-GR" dirty="0"/>
                    </a:p>
                  </a:txBody>
                  <a:tcPr/>
                </a:tc>
              </a:tr>
              <a:tr h="615672">
                <a:tc>
                  <a:txBody>
                    <a:bodyPr/>
                    <a:lstStyle/>
                    <a:p>
                      <a:r>
                        <a:rPr lang="el-GR" dirty="0" smtClean="0"/>
                        <a:t>Νεφρική</a:t>
                      </a:r>
                      <a:r>
                        <a:rPr lang="el-GR" baseline="0" dirty="0" smtClean="0"/>
                        <a:t> ασθένεια</a:t>
                      </a:r>
                      <a:endParaRPr lang="el-GR" dirty="0"/>
                    </a:p>
                  </a:txBody>
                  <a:tcPr/>
                </a:tc>
                <a:tc>
                  <a:txBody>
                    <a:bodyPr/>
                    <a:lstStyle/>
                    <a:p>
                      <a:r>
                        <a:rPr lang="el-GR" dirty="0" smtClean="0"/>
                        <a:t>Ελαττωμένη </a:t>
                      </a:r>
                      <a:r>
                        <a:rPr lang="el-GR" dirty="0" err="1" smtClean="0"/>
                        <a:t>υδροξυλίωση</a:t>
                      </a:r>
                      <a:r>
                        <a:rPr lang="el-GR" baseline="0" dirty="0" smtClean="0"/>
                        <a:t> της 25-</a:t>
                      </a:r>
                      <a:r>
                        <a:rPr lang="en-US" baseline="0" dirty="0" smtClean="0"/>
                        <a:t>HCC</a:t>
                      </a:r>
                      <a:endParaRPr lang="el-GR" dirty="0"/>
                    </a:p>
                  </a:txBody>
                  <a:tcPr/>
                </a:tc>
              </a:tr>
              <a:tr h="370840">
                <a:tc>
                  <a:txBody>
                    <a:bodyPr/>
                    <a:lstStyle/>
                    <a:p>
                      <a:r>
                        <a:rPr lang="el-GR" dirty="0" smtClean="0"/>
                        <a:t>Μη</a:t>
                      </a:r>
                      <a:r>
                        <a:rPr lang="el-GR" baseline="0" dirty="0" smtClean="0"/>
                        <a:t> επαρκής πρόσληψη ασβεστίου</a:t>
                      </a:r>
                      <a:endParaRPr lang="el-GR" dirty="0"/>
                    </a:p>
                  </a:txBody>
                  <a:tcPr/>
                </a:tc>
                <a:tc>
                  <a:txBody>
                    <a:bodyPr/>
                    <a:lstStyle/>
                    <a:p>
                      <a:r>
                        <a:rPr lang="el-GR" dirty="0" smtClean="0"/>
                        <a:t>Ανεπάρκεια</a:t>
                      </a:r>
                      <a:r>
                        <a:rPr lang="el-GR" baseline="0" dirty="0" smtClean="0"/>
                        <a:t> </a:t>
                      </a:r>
                      <a:r>
                        <a:rPr lang="en-US" baseline="0" dirty="0" smtClean="0"/>
                        <a:t>Ca </a:t>
                      </a:r>
                      <a:r>
                        <a:rPr lang="el-GR" baseline="0" dirty="0" smtClean="0"/>
                        <a:t>ή βιταμίνης </a:t>
                      </a:r>
                      <a:r>
                        <a:rPr lang="en-US" baseline="0" dirty="0" smtClean="0"/>
                        <a:t>D </a:t>
                      </a:r>
                      <a:r>
                        <a:rPr lang="el-GR" baseline="0" dirty="0" smtClean="0"/>
                        <a:t>ή και των δύο, εντερική </a:t>
                      </a:r>
                      <a:r>
                        <a:rPr lang="el-GR" baseline="0" dirty="0" err="1" smtClean="0"/>
                        <a:t>δυσαπορρόφηση</a:t>
                      </a:r>
                      <a:endParaRPr lang="el-GR" dirty="0"/>
                    </a:p>
                  </a:txBody>
                  <a:tcPr/>
                </a:tc>
              </a:tr>
              <a:tr h="370840">
                <a:tc>
                  <a:txBody>
                    <a:bodyPr/>
                    <a:lstStyle/>
                    <a:p>
                      <a:r>
                        <a:rPr lang="el-GR" dirty="0" err="1" smtClean="0"/>
                        <a:t>Υποπαραθυρεοειδισμός</a:t>
                      </a:r>
                      <a:endParaRPr lang="el-GR" dirty="0"/>
                    </a:p>
                  </a:txBody>
                  <a:tcPr/>
                </a:tc>
                <a:tc>
                  <a:txBody>
                    <a:bodyPr/>
                    <a:lstStyle/>
                    <a:p>
                      <a:r>
                        <a:rPr lang="el-GR" dirty="0" err="1" smtClean="0"/>
                        <a:t>Αυτοάνοσα</a:t>
                      </a:r>
                      <a:r>
                        <a:rPr lang="el-GR" baseline="0" dirty="0" smtClean="0"/>
                        <a:t> </a:t>
                      </a:r>
                      <a:r>
                        <a:rPr lang="el-GR" baseline="0" dirty="0" err="1" smtClean="0"/>
                        <a:t>μεταχειρουργικά</a:t>
                      </a:r>
                      <a:r>
                        <a:rPr lang="el-GR" baseline="0" dirty="0" smtClean="0"/>
                        <a:t> ανεπάρκεια </a:t>
                      </a:r>
                      <a:r>
                        <a:rPr lang="en-US" baseline="0" dirty="0" smtClean="0"/>
                        <a:t>Mg, </a:t>
                      </a:r>
                      <a:r>
                        <a:rPr lang="el-GR" baseline="0" dirty="0" smtClean="0"/>
                        <a:t>διηθητική ασθένεια</a:t>
                      </a:r>
                      <a:endParaRPr lang="el-GR" dirty="0"/>
                    </a:p>
                  </a:txBody>
                  <a:tcPr/>
                </a:tc>
              </a:tr>
              <a:tr h="370840">
                <a:tc>
                  <a:txBody>
                    <a:bodyPr/>
                    <a:lstStyle/>
                    <a:p>
                      <a:r>
                        <a:rPr lang="el-GR" dirty="0" err="1" smtClean="0"/>
                        <a:t>Ψευδουποπαραθυρεοειδισμός</a:t>
                      </a:r>
                      <a:endParaRPr lang="el-GR" dirty="0"/>
                    </a:p>
                  </a:txBody>
                  <a:tcPr/>
                </a:tc>
                <a:tc>
                  <a:txBody>
                    <a:bodyPr/>
                    <a:lstStyle/>
                    <a:p>
                      <a:r>
                        <a:rPr lang="el-GR" dirty="0" smtClean="0"/>
                        <a:t>Όργανο,</a:t>
                      </a:r>
                      <a:r>
                        <a:rPr lang="el-GR" baseline="0" dirty="0" smtClean="0"/>
                        <a:t> στόχος ανθεκτικός σε </a:t>
                      </a:r>
                      <a:r>
                        <a:rPr lang="en-US" baseline="0" dirty="0" smtClean="0"/>
                        <a:t>PTH</a:t>
                      </a:r>
                      <a:endParaRPr lang="el-GR" dirty="0"/>
                    </a:p>
                  </a:txBody>
                  <a:tcPr/>
                </a:tc>
              </a:tr>
              <a:tr h="370840">
                <a:tc>
                  <a:txBody>
                    <a:bodyPr/>
                    <a:lstStyle/>
                    <a:p>
                      <a:r>
                        <a:rPr lang="el-GR" dirty="0" err="1" smtClean="0"/>
                        <a:t>Υποασβεστιαιμία</a:t>
                      </a:r>
                      <a:r>
                        <a:rPr lang="el-GR" baseline="0" dirty="0" smtClean="0"/>
                        <a:t> νεογνών</a:t>
                      </a:r>
                      <a:endParaRPr lang="el-GR" dirty="0"/>
                    </a:p>
                  </a:txBody>
                  <a:tcPr/>
                </a:tc>
                <a:tc>
                  <a:txBody>
                    <a:bodyPr/>
                    <a:lstStyle/>
                    <a:p>
                      <a:endParaRPr lang="el-GR" dirty="0"/>
                    </a:p>
                  </a:txBody>
                  <a:tcPr/>
                </a:tc>
              </a:tr>
              <a:tr h="370840">
                <a:tc>
                  <a:txBody>
                    <a:bodyPr/>
                    <a:lstStyle/>
                    <a:p>
                      <a:r>
                        <a:rPr lang="el-GR" dirty="0" smtClean="0"/>
                        <a:t>Οξεία παγκρεατίτιδα</a:t>
                      </a:r>
                      <a:endParaRPr lang="el-GR" dirty="0"/>
                    </a:p>
                  </a:txBody>
                  <a:tcPr/>
                </a:tc>
                <a:tc>
                  <a:txBody>
                    <a:bodyPr/>
                    <a:lstStyle/>
                    <a:p>
                      <a:r>
                        <a:rPr lang="el-GR" dirty="0" smtClean="0"/>
                        <a:t>Σάπωνες </a:t>
                      </a:r>
                      <a:r>
                        <a:rPr lang="en-US" dirty="0" smtClean="0"/>
                        <a:t>Ca </a:t>
                      </a:r>
                      <a:r>
                        <a:rPr lang="el-GR" dirty="0" smtClean="0"/>
                        <a:t>στην κοιλιακή κοιλότητα</a:t>
                      </a:r>
                      <a:endParaRPr lang="el-GR" dirty="0"/>
                    </a:p>
                  </a:txBody>
                  <a:tcPr/>
                </a:tc>
              </a:tr>
              <a:tr h="370840">
                <a:tc>
                  <a:txBody>
                    <a:bodyPr/>
                    <a:lstStyle/>
                    <a:p>
                      <a:r>
                        <a:rPr lang="el-GR" dirty="0" smtClean="0"/>
                        <a:t>Κρίσιμη ασθένεια</a:t>
                      </a:r>
                      <a:endParaRPr lang="el-GR" dirty="0"/>
                    </a:p>
                  </a:txBody>
                  <a:tcPr/>
                </a:tc>
                <a:tc>
                  <a:txBody>
                    <a:bodyPr/>
                    <a:lstStyle/>
                    <a:p>
                      <a:r>
                        <a:rPr lang="el-GR" dirty="0" smtClean="0"/>
                        <a:t>Μικτή παθολογία, όχι ξεκάθαρα διευκρινισμένη</a:t>
                      </a:r>
                      <a:endParaRPr lang="el-GR" dirty="0"/>
                    </a:p>
                  </a:txBody>
                  <a:tcPr/>
                </a:tc>
              </a:tr>
            </a:tbl>
          </a:graphicData>
        </a:graphic>
      </p:graphicFrame>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32</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332656"/>
            <a:ext cx="8856984" cy="1143000"/>
          </a:xfrm>
        </p:spPr>
        <p:txBody>
          <a:bodyPr>
            <a:normAutofit fontScale="90000"/>
          </a:bodyPr>
          <a:lstStyle/>
          <a:p>
            <a:r>
              <a:rPr lang="el-GR" b="1" dirty="0" smtClean="0">
                <a:solidFill>
                  <a:srgbClr val="C00000"/>
                </a:solidFill>
              </a:rPr>
              <a:t>Η </a:t>
            </a:r>
            <a:r>
              <a:rPr lang="el-GR" b="1" dirty="0" err="1" smtClean="0">
                <a:solidFill>
                  <a:srgbClr val="C00000"/>
                </a:solidFill>
              </a:rPr>
              <a:t>υποασβεστιαιμία</a:t>
            </a:r>
            <a:r>
              <a:rPr lang="el-GR" b="1" dirty="0" smtClean="0">
                <a:solidFill>
                  <a:srgbClr val="C00000"/>
                </a:solidFill>
              </a:rPr>
              <a:t> και ο δευτερογενής </a:t>
            </a:r>
            <a:r>
              <a:rPr lang="el-GR" b="1" dirty="0" err="1" smtClean="0">
                <a:solidFill>
                  <a:srgbClr val="C00000"/>
                </a:solidFill>
              </a:rPr>
              <a:t>υπερπαραθυρεοειδισμός</a:t>
            </a:r>
            <a:r>
              <a:rPr lang="el-GR" b="1" dirty="0" smtClean="0">
                <a:solidFill>
                  <a:srgbClr val="C00000"/>
                </a:solidFill>
              </a:rPr>
              <a:t> </a:t>
            </a:r>
            <a:r>
              <a:rPr lang="el-GR" dirty="0" smtClean="0">
                <a:solidFill>
                  <a:srgbClr val="C00000"/>
                </a:solidFill>
              </a:rPr>
              <a:t>(2 από 3)</a:t>
            </a:r>
            <a:endParaRPr lang="el-GR" dirty="0">
              <a:solidFill>
                <a:srgbClr val="C00000"/>
              </a:solidFill>
            </a:endParaRPr>
          </a:p>
        </p:txBody>
      </p:sp>
      <p:sp>
        <p:nvSpPr>
          <p:cNvPr id="3" name="2 - Θέση περιεχομένου"/>
          <p:cNvSpPr>
            <a:spLocks noGrp="1"/>
          </p:cNvSpPr>
          <p:nvPr>
            <p:ph idx="1"/>
          </p:nvPr>
        </p:nvSpPr>
        <p:spPr>
          <a:xfrm>
            <a:off x="467544" y="1988840"/>
            <a:ext cx="8229600" cy="4525963"/>
          </a:xfrm>
        </p:spPr>
        <p:txBody>
          <a:bodyPr>
            <a:normAutofit/>
          </a:bodyPr>
          <a:lstStyle/>
          <a:p>
            <a:pPr marL="0" indent="0">
              <a:buNone/>
            </a:pPr>
            <a:r>
              <a:rPr lang="el-GR" sz="2800" dirty="0" smtClean="0"/>
              <a:t>Η έλλειψη βιταμίνης </a:t>
            </a:r>
            <a:r>
              <a:rPr lang="en-US" sz="2800" dirty="0" smtClean="0"/>
              <a:t>D</a:t>
            </a:r>
            <a:r>
              <a:rPr lang="el-GR" sz="2800" dirty="0" smtClean="0"/>
              <a:t> λόγω</a:t>
            </a:r>
            <a:r>
              <a:rPr lang="en-US" sz="2800" dirty="0" smtClean="0"/>
              <a:t>:</a:t>
            </a:r>
          </a:p>
          <a:p>
            <a:pPr marL="808038" indent="-266700"/>
            <a:r>
              <a:rPr lang="en-US" sz="2800" dirty="0" smtClean="0"/>
              <a:t>	</a:t>
            </a:r>
            <a:r>
              <a:rPr lang="el-GR" sz="2800" dirty="0" smtClean="0"/>
              <a:t>μικρής λήψης με την διατροφή,</a:t>
            </a:r>
          </a:p>
          <a:p>
            <a:pPr marL="808038" indent="-266700"/>
            <a:r>
              <a:rPr lang="el-GR" sz="2800" dirty="0" smtClean="0"/>
              <a:t>	μειωμένη επαφή με το υπεριώδες φως,</a:t>
            </a:r>
          </a:p>
          <a:p>
            <a:pPr marL="808038" indent="-266700"/>
            <a:r>
              <a:rPr lang="el-GR" sz="2800" dirty="0" smtClean="0"/>
              <a:t>	</a:t>
            </a:r>
            <a:r>
              <a:rPr lang="el-GR" sz="2800" dirty="0" err="1" smtClean="0"/>
              <a:t>δυσαπορρόφηση</a:t>
            </a:r>
            <a:r>
              <a:rPr lang="el-GR" sz="2800" dirty="0" smtClean="0"/>
              <a:t>,</a:t>
            </a:r>
          </a:p>
          <a:p>
            <a:pPr marL="808038" indent="-266700"/>
            <a:r>
              <a:rPr lang="el-GR" sz="2800" dirty="0" smtClean="0"/>
              <a:t>	νεφρική ασθένεια.</a:t>
            </a:r>
            <a:endParaRPr lang="en-US" sz="2800" dirty="0" smtClean="0"/>
          </a:p>
          <a:p>
            <a:pPr marL="0" indent="0">
              <a:buNone/>
            </a:pPr>
            <a:r>
              <a:rPr lang="el-GR" sz="2800" dirty="0" smtClean="0"/>
              <a:t>προκαλεί την μείωση του </a:t>
            </a:r>
            <a:r>
              <a:rPr lang="en-US" sz="2800" dirty="0" smtClean="0"/>
              <a:t>[Ca] </a:t>
            </a:r>
            <a:r>
              <a:rPr lang="el-GR" sz="2800" dirty="0" smtClean="0"/>
              <a:t>στο πλάσμα και κατά προέκταση την αύξηση της [</a:t>
            </a:r>
            <a:r>
              <a:rPr lang="en-US" sz="2800" dirty="0" smtClean="0"/>
              <a:t>PTH</a:t>
            </a:r>
            <a:r>
              <a:rPr lang="el-GR" sz="2800" dirty="0" smtClean="0"/>
              <a:t>]</a:t>
            </a:r>
            <a:r>
              <a:rPr lang="en-US" sz="2800" dirty="0" smtClean="0"/>
              <a:t>.</a:t>
            </a:r>
            <a:endParaRPr lang="el-GR" sz="2800" dirty="0" smtClean="0"/>
          </a:p>
          <a:p>
            <a:pPr marL="0" indent="0">
              <a:buNone/>
            </a:pPr>
            <a:endParaRPr lang="el-GR" sz="2800" dirty="0" smtClean="0"/>
          </a:p>
          <a:p>
            <a:pPr marL="0" indent="0">
              <a:buNone/>
            </a:pPr>
            <a:endParaRPr lang="el-GR" dirty="0" smtClean="0"/>
          </a:p>
          <a:p>
            <a:pPr marL="355600" indent="-355600"/>
            <a:endParaRPr lang="el-GR" dirty="0" smtClean="0"/>
          </a:p>
          <a:p>
            <a:pPr marL="0" indent="0">
              <a:buNone/>
            </a:pPr>
            <a:endParaRPr lang="el-GR"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solidFill>
                  <a:srgbClr val="C00000"/>
                </a:solidFill>
              </a:rPr>
              <a:t>Υποασβεστιαμία</a:t>
            </a:r>
            <a:r>
              <a:rPr lang="el-GR" b="1" dirty="0" smtClean="0">
                <a:solidFill>
                  <a:srgbClr val="C00000"/>
                </a:solidFill>
              </a:rPr>
              <a:t/>
            </a:r>
            <a:br>
              <a:rPr lang="el-GR" b="1" dirty="0" smtClean="0">
                <a:solidFill>
                  <a:srgbClr val="C00000"/>
                </a:solidFill>
              </a:rPr>
            </a:br>
            <a:r>
              <a:rPr lang="el-GR" b="1" dirty="0" smtClean="0">
                <a:solidFill>
                  <a:srgbClr val="C00000"/>
                </a:solidFill>
              </a:rPr>
              <a:t>Οι αιτίες </a:t>
            </a:r>
            <a:r>
              <a:rPr lang="el-GR" dirty="0" smtClean="0">
                <a:solidFill>
                  <a:srgbClr val="C00000"/>
                </a:solidFill>
              </a:rPr>
              <a:t>(3 από 3)</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1691680" y="1484784"/>
            <a:ext cx="5472608" cy="4889299"/>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solidFill>
                  <a:srgbClr val="C00000"/>
                </a:solidFill>
              </a:rPr>
              <a:t>Υποασβεστιαμία</a:t>
            </a:r>
            <a:r>
              <a:rPr lang="el-GR" b="1" dirty="0" smtClean="0">
                <a:solidFill>
                  <a:srgbClr val="C00000"/>
                </a:solidFill>
              </a:rPr>
              <a:t/>
            </a:r>
            <a:br>
              <a:rPr lang="el-GR" b="1" dirty="0" smtClean="0">
                <a:solidFill>
                  <a:srgbClr val="C00000"/>
                </a:solidFill>
              </a:rPr>
            </a:br>
            <a:r>
              <a:rPr lang="el-GR" b="1" dirty="0" smtClean="0">
                <a:solidFill>
                  <a:srgbClr val="C00000"/>
                </a:solidFill>
              </a:rPr>
              <a:t>Κλινικά αποτελέσματα</a:t>
            </a:r>
            <a:endParaRPr lang="el-GR" dirty="0"/>
          </a:p>
        </p:txBody>
      </p:sp>
      <p:sp>
        <p:nvSpPr>
          <p:cNvPr id="4" name="3 - TextBox"/>
          <p:cNvSpPr txBox="1"/>
          <p:nvPr/>
        </p:nvSpPr>
        <p:spPr>
          <a:xfrm>
            <a:off x="755576" y="1772816"/>
            <a:ext cx="7632848" cy="3416320"/>
          </a:xfrm>
          <a:prstGeom prst="rect">
            <a:avLst/>
          </a:prstGeom>
          <a:noFill/>
        </p:spPr>
        <p:txBody>
          <a:bodyPr wrap="square" rtlCol="0">
            <a:spAutoFit/>
          </a:bodyPr>
          <a:lstStyle/>
          <a:p>
            <a:pPr marL="177800" indent="-177800">
              <a:buFont typeface="Arial" pitchFamily="34" charset="0"/>
              <a:buChar char="•"/>
            </a:pPr>
            <a:r>
              <a:rPr lang="el-GR" sz="2400" dirty="0" smtClean="0"/>
              <a:t>Ενισχυμένη </a:t>
            </a:r>
            <a:r>
              <a:rPr lang="el-GR" sz="2400" dirty="0" err="1" smtClean="0"/>
              <a:t>νευρομυική</a:t>
            </a:r>
            <a:r>
              <a:rPr lang="el-GR" sz="2400" dirty="0" smtClean="0"/>
              <a:t> ερεθιστικότητα, </a:t>
            </a:r>
            <a:r>
              <a:rPr lang="el-GR" sz="2400" dirty="0" err="1" smtClean="0"/>
              <a:t>τετανία</a:t>
            </a:r>
            <a:endParaRPr lang="el-GR" sz="2400" dirty="0" smtClean="0"/>
          </a:p>
          <a:p>
            <a:pPr marL="177800" indent="-177800">
              <a:buFont typeface="Arial" pitchFamily="34" charset="0"/>
              <a:buChar char="•"/>
            </a:pPr>
            <a:r>
              <a:rPr lang="el-GR" sz="2400" dirty="0" smtClean="0"/>
              <a:t>Παράλυση μυρμηκίαση (δάκτυλα χεριών και ποδιών, </a:t>
            </a:r>
            <a:r>
              <a:rPr lang="el-GR" sz="2400" dirty="0" err="1" smtClean="0"/>
              <a:t>περιστοματικά</a:t>
            </a:r>
            <a:r>
              <a:rPr lang="el-GR" sz="2400" dirty="0" smtClean="0"/>
              <a:t>)</a:t>
            </a:r>
          </a:p>
          <a:p>
            <a:pPr marL="177800" indent="-177800">
              <a:buFont typeface="Arial" pitchFamily="34" charset="0"/>
              <a:buChar char="•"/>
            </a:pPr>
            <a:r>
              <a:rPr lang="el-GR" sz="2400" dirty="0" smtClean="0"/>
              <a:t>Μυϊκές κράμπες (πόδια, πατούσες, χαμηλά στη μέση)</a:t>
            </a:r>
          </a:p>
          <a:p>
            <a:pPr marL="177800" indent="-177800">
              <a:buFont typeface="Arial" pitchFamily="34" charset="0"/>
              <a:buChar char="•"/>
            </a:pPr>
            <a:r>
              <a:rPr lang="el-GR" sz="2400" dirty="0" smtClean="0"/>
              <a:t>Αποπληξία</a:t>
            </a:r>
          </a:p>
          <a:p>
            <a:pPr marL="177800" indent="-177800">
              <a:buFont typeface="Arial" pitchFamily="34" charset="0"/>
              <a:buChar char="•"/>
            </a:pPr>
            <a:r>
              <a:rPr lang="el-GR" sz="2400" dirty="0" err="1" smtClean="0"/>
              <a:t>Ευρεθιστικότητα</a:t>
            </a:r>
            <a:r>
              <a:rPr lang="en-US" sz="2400" dirty="0" smtClean="0"/>
              <a:t>,</a:t>
            </a:r>
            <a:r>
              <a:rPr lang="el-GR" sz="2400" dirty="0" smtClean="0"/>
              <a:t> αλλαγές προσωπικότητας</a:t>
            </a:r>
          </a:p>
          <a:p>
            <a:pPr marL="177800" indent="-177800">
              <a:buFont typeface="Arial" pitchFamily="34" charset="0"/>
              <a:buChar char="•"/>
            </a:pPr>
            <a:r>
              <a:rPr lang="el-GR" sz="2400" dirty="0" smtClean="0"/>
              <a:t>Αλλαγές στο καρδιογράφημα </a:t>
            </a:r>
          </a:p>
          <a:p>
            <a:pPr marL="177800" indent="-177800">
              <a:buFont typeface="Arial" pitchFamily="34" charset="0"/>
              <a:buChar char="•"/>
            </a:pPr>
            <a:r>
              <a:rPr lang="el-GR" sz="2400" dirty="0" smtClean="0"/>
              <a:t>Ασβεστοποίηση βασικών γαγγλίων, </a:t>
            </a:r>
            <a:r>
              <a:rPr lang="el-GR" sz="2400" dirty="0" err="1" smtClean="0"/>
              <a:t>υποκοψικός</a:t>
            </a:r>
            <a:r>
              <a:rPr lang="el-GR" sz="2400" dirty="0" smtClean="0"/>
              <a:t> καταρράκτης</a:t>
            </a:r>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C00000"/>
                </a:solidFill>
              </a:rPr>
              <a:t>Αιτίες έλλειψης βιταμίνης </a:t>
            </a:r>
            <a:r>
              <a:rPr lang="en-US" b="1" dirty="0" smtClean="0">
                <a:solidFill>
                  <a:srgbClr val="C00000"/>
                </a:solidFill>
              </a:rPr>
              <a:t>D</a:t>
            </a:r>
            <a:endParaRPr lang="el-GR" dirty="0">
              <a:solidFill>
                <a:srgbClr val="C00000"/>
              </a:solidFill>
            </a:endParaRP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a:p>
        </p:txBody>
      </p:sp>
      <p:sp>
        <p:nvSpPr>
          <p:cNvPr id="5" name="4 - TextBox"/>
          <p:cNvSpPr txBox="1"/>
          <p:nvPr/>
        </p:nvSpPr>
        <p:spPr>
          <a:xfrm>
            <a:off x="539552" y="1484784"/>
            <a:ext cx="8424936" cy="3785652"/>
          </a:xfrm>
          <a:prstGeom prst="rect">
            <a:avLst/>
          </a:prstGeom>
          <a:noFill/>
        </p:spPr>
        <p:txBody>
          <a:bodyPr wrap="square" rtlCol="0">
            <a:spAutoFit/>
          </a:bodyPr>
          <a:lstStyle/>
          <a:p>
            <a:pPr marL="177800" indent="-177800">
              <a:lnSpc>
                <a:spcPct val="150000"/>
              </a:lnSpc>
              <a:buFont typeface="Arial" pitchFamily="34" charset="0"/>
              <a:buChar char="•"/>
            </a:pPr>
            <a:r>
              <a:rPr lang="el-GR" sz="2400" dirty="0" smtClean="0"/>
              <a:t>Διατροφική ανεπάρκεια βιταμίνης </a:t>
            </a:r>
            <a:r>
              <a:rPr lang="en-US" sz="2400" dirty="0" smtClean="0"/>
              <a:t>D (</a:t>
            </a:r>
            <a:r>
              <a:rPr lang="el-GR" sz="2400" dirty="0" smtClean="0"/>
              <a:t>κυρίως λόγω έλλειψης </a:t>
            </a:r>
            <a:r>
              <a:rPr lang="el-GR" sz="2400" smtClean="0"/>
              <a:t>υπεριώδους ακτινοβολίας)</a:t>
            </a:r>
            <a:endParaRPr lang="en-US" sz="2400" dirty="0" smtClean="0"/>
          </a:p>
          <a:p>
            <a:pPr marL="177800" indent="-177800">
              <a:lnSpc>
                <a:spcPct val="150000"/>
              </a:lnSpc>
              <a:buFont typeface="Arial" pitchFamily="34" charset="0"/>
              <a:buChar char="•"/>
            </a:pPr>
            <a:r>
              <a:rPr lang="el-GR" sz="2400" dirty="0" err="1" smtClean="0"/>
              <a:t>Δυσαπορρόφηση</a:t>
            </a:r>
            <a:r>
              <a:rPr lang="el-GR" sz="2400" dirty="0" smtClean="0"/>
              <a:t> βιταμίνης </a:t>
            </a:r>
            <a:r>
              <a:rPr lang="en-US" sz="2400" dirty="0" smtClean="0"/>
              <a:t>D</a:t>
            </a:r>
            <a:r>
              <a:rPr lang="el-GR" sz="2400" dirty="0" smtClean="0"/>
              <a:t> (χολική απόφραξη, παγκρεατική ασθένεια)</a:t>
            </a:r>
            <a:endParaRPr lang="en-US" sz="2400" dirty="0" smtClean="0"/>
          </a:p>
          <a:p>
            <a:pPr marL="177800" indent="-177800">
              <a:lnSpc>
                <a:spcPct val="150000"/>
              </a:lnSpc>
              <a:buFont typeface="Arial" pitchFamily="34" charset="0"/>
              <a:buChar char="•"/>
            </a:pPr>
            <a:r>
              <a:rPr lang="el-GR" sz="2400" dirty="0" smtClean="0"/>
              <a:t>Νεφρική ανεπάρκεια (προκαλεί την απώλεια της δραστικότητας της 1</a:t>
            </a:r>
            <a:r>
              <a:rPr lang="en-US" sz="2400" dirty="0" smtClean="0"/>
              <a:t>a-</a:t>
            </a:r>
            <a:r>
              <a:rPr lang="el-GR" sz="2400" dirty="0" err="1" smtClean="0"/>
              <a:t>υδροξυλάσης</a:t>
            </a:r>
            <a:r>
              <a:rPr lang="el-GR" sz="2400" dirty="0" smtClean="0"/>
              <a:t>)</a:t>
            </a:r>
            <a:endParaRPr lang="en-US" sz="2400" dirty="0" smtClean="0"/>
          </a:p>
          <a:p>
            <a:endParaRPr lang="el-G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O </a:t>
            </a:r>
            <a:r>
              <a:rPr lang="el-GR" b="1" dirty="0" err="1" smtClean="0">
                <a:solidFill>
                  <a:srgbClr val="C00000"/>
                </a:solidFill>
              </a:rPr>
              <a:t>υποπαραθυρεοειδισμός</a:t>
            </a:r>
            <a:r>
              <a:rPr lang="el-GR" b="1" dirty="0" smtClean="0">
                <a:solidFill>
                  <a:srgbClr val="C00000"/>
                </a:solidFill>
              </a:rPr>
              <a:t> </a:t>
            </a:r>
            <a:r>
              <a:rPr lang="el-GR" dirty="0" smtClean="0">
                <a:solidFill>
                  <a:srgbClr val="C00000"/>
                </a:solidFill>
              </a:rPr>
              <a:t>(1 από 3)</a:t>
            </a:r>
            <a:endParaRPr lang="el-GR" dirty="0">
              <a:solidFill>
                <a:srgbClr val="C00000"/>
              </a:solidFill>
            </a:endParaRPr>
          </a:p>
        </p:txBody>
      </p:sp>
      <p:sp>
        <p:nvSpPr>
          <p:cNvPr id="3" name="2 - TextBox"/>
          <p:cNvSpPr txBox="1"/>
          <p:nvPr/>
        </p:nvSpPr>
        <p:spPr>
          <a:xfrm>
            <a:off x="467544" y="1556792"/>
            <a:ext cx="8280920" cy="4154984"/>
          </a:xfrm>
          <a:prstGeom prst="rect">
            <a:avLst/>
          </a:prstGeom>
          <a:noFill/>
        </p:spPr>
        <p:txBody>
          <a:bodyPr wrap="square" rtlCol="0">
            <a:spAutoFit/>
          </a:bodyPr>
          <a:lstStyle/>
          <a:p>
            <a:r>
              <a:rPr lang="el-GR" sz="2400" dirty="0" smtClean="0"/>
              <a:t>Είναι σπάνιος και μπορεί να οφείλεται</a:t>
            </a:r>
            <a:r>
              <a:rPr lang="en-US" sz="2400" dirty="0" smtClean="0"/>
              <a:t>:</a:t>
            </a:r>
          </a:p>
          <a:p>
            <a:pPr marL="355600">
              <a:buFont typeface="Arial" pitchFamily="34" charset="0"/>
              <a:buChar char="•"/>
            </a:pPr>
            <a:r>
              <a:rPr lang="el-GR" sz="2400" dirty="0" smtClean="0"/>
              <a:t> σε επιπλοκή εγχείρησης στον θυρεοειδή αδένα</a:t>
            </a:r>
          </a:p>
          <a:p>
            <a:pPr marL="355600">
              <a:buFont typeface="Arial" pitchFamily="34" charset="0"/>
              <a:buChar char="•"/>
            </a:pPr>
            <a:r>
              <a:rPr lang="el-GR" sz="2400" dirty="0" smtClean="0"/>
              <a:t> σε διήθηση από καρκίνωμα του θυρεοειδούς</a:t>
            </a:r>
          </a:p>
          <a:p>
            <a:pPr marL="355600">
              <a:buFont typeface="Arial" pitchFamily="34" charset="0"/>
              <a:buChar char="•"/>
            </a:pPr>
            <a:r>
              <a:rPr lang="el-GR" sz="2400" dirty="0" smtClean="0"/>
              <a:t> σε </a:t>
            </a:r>
            <a:r>
              <a:rPr lang="el-GR" sz="2400" dirty="0" err="1" smtClean="0"/>
              <a:t>αυτοάνοση</a:t>
            </a:r>
            <a:r>
              <a:rPr lang="el-GR" sz="2400" dirty="0" smtClean="0"/>
              <a:t> καταστροφή του</a:t>
            </a:r>
          </a:p>
          <a:p>
            <a:pPr marL="355600">
              <a:buFont typeface="Arial" pitchFamily="34" charset="0"/>
              <a:buChar char="•"/>
            </a:pPr>
            <a:endParaRPr lang="el-GR" sz="2400" dirty="0" smtClean="0"/>
          </a:p>
          <a:p>
            <a:r>
              <a:rPr lang="el-GR" sz="2400" dirty="0" smtClean="0"/>
              <a:t>Ο δευτεροπαθής </a:t>
            </a:r>
            <a:r>
              <a:rPr lang="el-GR" sz="2400" dirty="0" err="1" smtClean="0"/>
              <a:t>υποπαραθυρεοειδισμός</a:t>
            </a:r>
            <a:r>
              <a:rPr lang="el-GR" sz="2400" dirty="0" smtClean="0"/>
              <a:t> μπορεί να οφείλεται στην </a:t>
            </a:r>
            <a:r>
              <a:rPr lang="el-GR" sz="2400" b="1" dirty="0" smtClean="0"/>
              <a:t>ανεπάρκεια μαγνησίου.</a:t>
            </a:r>
          </a:p>
          <a:p>
            <a:r>
              <a:rPr lang="el-GR" sz="2400" dirty="0" smtClean="0"/>
              <a:t>Το μαγνήσιο χρειάζεται τόσο για την έκκριση </a:t>
            </a:r>
            <a:r>
              <a:rPr lang="en-US" sz="2400" dirty="0" smtClean="0"/>
              <a:t>PTH </a:t>
            </a:r>
            <a:r>
              <a:rPr lang="el-GR" sz="2400" dirty="0" smtClean="0"/>
              <a:t>και για την απόκριση των υποδοχέων σε αυτή. </a:t>
            </a:r>
          </a:p>
          <a:p>
            <a:endParaRPr lang="el-GR" sz="2400" dirty="0" smtClean="0"/>
          </a:p>
          <a:p>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O </a:t>
            </a:r>
            <a:r>
              <a:rPr lang="el-GR" b="1" dirty="0" err="1" smtClean="0">
                <a:solidFill>
                  <a:srgbClr val="C00000"/>
                </a:solidFill>
              </a:rPr>
              <a:t>υποπαραθυρεοειδισμός</a:t>
            </a:r>
            <a:r>
              <a:rPr lang="el-GR" b="1" dirty="0" smtClean="0">
                <a:solidFill>
                  <a:srgbClr val="C00000"/>
                </a:solidFill>
              </a:rPr>
              <a:t> </a:t>
            </a:r>
            <a:r>
              <a:rPr lang="el-GR" dirty="0" smtClean="0">
                <a:solidFill>
                  <a:srgbClr val="C00000"/>
                </a:solidFill>
              </a:rPr>
              <a:t>(2 από 3)</a:t>
            </a:r>
            <a:endParaRPr lang="el-GR" dirty="0">
              <a:solidFill>
                <a:srgbClr val="C00000"/>
              </a:solidFill>
            </a:endParaRPr>
          </a:p>
        </p:txBody>
      </p:sp>
      <p:sp>
        <p:nvSpPr>
          <p:cNvPr id="3" name="2 - TextBox"/>
          <p:cNvSpPr txBox="1"/>
          <p:nvPr/>
        </p:nvSpPr>
        <p:spPr>
          <a:xfrm>
            <a:off x="467544" y="1556792"/>
            <a:ext cx="8280920" cy="3046988"/>
          </a:xfrm>
          <a:prstGeom prst="rect">
            <a:avLst/>
          </a:prstGeom>
          <a:noFill/>
        </p:spPr>
        <p:txBody>
          <a:bodyPr wrap="square" rtlCol="0">
            <a:spAutoFit/>
          </a:bodyPr>
          <a:lstStyle/>
          <a:p>
            <a:r>
              <a:rPr lang="el-GR" sz="2400" dirty="0" smtClean="0"/>
              <a:t>Βιοχημικοί δείκτες</a:t>
            </a:r>
            <a:r>
              <a:rPr lang="en-US" sz="2400" dirty="0" smtClean="0"/>
              <a:t>:</a:t>
            </a:r>
          </a:p>
          <a:p>
            <a:pPr marL="355600">
              <a:buFont typeface="Arial" pitchFamily="34" charset="0"/>
              <a:buChar char="•"/>
            </a:pPr>
            <a:r>
              <a:rPr lang="el-GR" sz="2400" dirty="0" smtClean="0"/>
              <a:t> χαμηλή </a:t>
            </a:r>
            <a:r>
              <a:rPr lang="en-US" sz="2400" dirty="0" smtClean="0"/>
              <a:t>[Ca]</a:t>
            </a:r>
          </a:p>
          <a:p>
            <a:pPr marL="355600">
              <a:buFont typeface="Arial" pitchFamily="34" charset="0"/>
              <a:buChar char="•"/>
            </a:pPr>
            <a:r>
              <a:rPr lang="en-US" sz="2400" dirty="0" smtClean="0"/>
              <a:t> </a:t>
            </a:r>
            <a:r>
              <a:rPr lang="el-GR" sz="2400" dirty="0" smtClean="0"/>
              <a:t>αυξημένη [</a:t>
            </a:r>
            <a:r>
              <a:rPr lang="en-US" sz="2400" dirty="0" smtClean="0"/>
              <a:t>P]</a:t>
            </a:r>
          </a:p>
          <a:p>
            <a:pPr marL="355600">
              <a:buFont typeface="Arial" pitchFamily="34" charset="0"/>
              <a:buChar char="•"/>
            </a:pPr>
            <a:r>
              <a:rPr lang="en-US" sz="2400" dirty="0" smtClean="0"/>
              <a:t> </a:t>
            </a:r>
            <a:r>
              <a:rPr lang="el-GR" sz="2400" b="1" dirty="0" smtClean="0"/>
              <a:t>πολύ μειωμένη</a:t>
            </a:r>
            <a:r>
              <a:rPr lang="el-GR" sz="2400" dirty="0" smtClean="0"/>
              <a:t> [</a:t>
            </a:r>
            <a:r>
              <a:rPr lang="en-US" sz="2400" dirty="0" smtClean="0"/>
              <a:t>PTH], </a:t>
            </a:r>
            <a:r>
              <a:rPr lang="el-GR" sz="2400" dirty="0" smtClean="0"/>
              <a:t>κάτω από το όριο ποσοτικοποίησης</a:t>
            </a:r>
          </a:p>
          <a:p>
            <a:pPr marL="355600">
              <a:buFont typeface="Arial" pitchFamily="34" charset="0"/>
              <a:buChar char="•"/>
            </a:pPr>
            <a:r>
              <a:rPr lang="el-GR" sz="2400" dirty="0" smtClean="0"/>
              <a:t> φυσιολογική </a:t>
            </a:r>
            <a:r>
              <a:rPr lang="el-GR" sz="2400" dirty="0" err="1" smtClean="0"/>
              <a:t>ενεργότητα</a:t>
            </a:r>
            <a:r>
              <a:rPr lang="el-GR" sz="2400" dirty="0" smtClean="0"/>
              <a:t> </a:t>
            </a:r>
            <a:r>
              <a:rPr lang="en-US" sz="2400" dirty="0" smtClean="0"/>
              <a:t>ALP</a:t>
            </a:r>
            <a:endParaRPr lang="el-GR" sz="2400" dirty="0" smtClean="0"/>
          </a:p>
          <a:p>
            <a:pPr marL="355600">
              <a:buFont typeface="Arial" pitchFamily="34" charset="0"/>
              <a:buChar char="•"/>
            </a:pPr>
            <a:endParaRPr lang="el-GR" sz="2400" dirty="0" smtClean="0"/>
          </a:p>
          <a:p>
            <a:endParaRPr lang="el-GR" sz="2400" dirty="0" smtClean="0"/>
          </a:p>
          <a:p>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O </a:t>
            </a:r>
            <a:r>
              <a:rPr lang="el-GR" b="1" dirty="0" err="1" smtClean="0">
                <a:solidFill>
                  <a:srgbClr val="C00000"/>
                </a:solidFill>
              </a:rPr>
              <a:t>ψευδουποπαραθυρεοειδισμός</a:t>
            </a:r>
            <a:r>
              <a:rPr lang="el-GR" b="1" dirty="0" smtClean="0">
                <a:solidFill>
                  <a:srgbClr val="C00000"/>
                </a:solidFill>
              </a:rPr>
              <a:t> </a:t>
            </a:r>
            <a:br>
              <a:rPr lang="el-GR" b="1" dirty="0" smtClean="0">
                <a:solidFill>
                  <a:srgbClr val="C00000"/>
                </a:solidFill>
              </a:rPr>
            </a:br>
            <a:r>
              <a:rPr lang="el-GR" dirty="0" smtClean="0">
                <a:solidFill>
                  <a:srgbClr val="C00000"/>
                </a:solidFill>
              </a:rPr>
              <a:t>(3 από 3)</a:t>
            </a:r>
            <a:endParaRPr lang="el-GR" dirty="0">
              <a:solidFill>
                <a:srgbClr val="C00000"/>
              </a:solidFill>
            </a:endParaRPr>
          </a:p>
        </p:txBody>
      </p:sp>
      <p:sp>
        <p:nvSpPr>
          <p:cNvPr id="3" name="2 - TextBox"/>
          <p:cNvSpPr txBox="1"/>
          <p:nvPr/>
        </p:nvSpPr>
        <p:spPr>
          <a:xfrm>
            <a:off x="467544" y="1556792"/>
            <a:ext cx="8280920" cy="2677656"/>
          </a:xfrm>
          <a:prstGeom prst="rect">
            <a:avLst/>
          </a:prstGeom>
          <a:noFill/>
        </p:spPr>
        <p:txBody>
          <a:bodyPr wrap="square" rtlCol="0">
            <a:spAutoFit/>
          </a:bodyPr>
          <a:lstStyle/>
          <a:p>
            <a:r>
              <a:rPr lang="el-GR" sz="2400" smtClean="0"/>
              <a:t>Ο ψευδουποπαραθυρεοειδισμός είναι σπάνιος και οφείλεται στην καταστροφή των υποδοχέων στα οστά και στους νεφρούς οι οποίοι δεν αποκρίνονται φυσιολογικά στην </a:t>
            </a:r>
            <a:r>
              <a:rPr lang="en-US" sz="2400" smtClean="0"/>
              <a:t>[PTH]</a:t>
            </a:r>
          </a:p>
          <a:p>
            <a:endParaRPr lang="en-US" sz="2400" smtClean="0"/>
          </a:p>
          <a:p>
            <a:r>
              <a:rPr lang="el-GR" sz="2400" smtClean="0"/>
              <a:t> </a:t>
            </a:r>
          </a:p>
          <a:p>
            <a:endParaRPr lang="el-GR" sz="2400" smtClean="0"/>
          </a:p>
          <a:p>
            <a:endParaRPr lang="el-GR" sz="2400" dirty="0"/>
          </a:p>
        </p:txBody>
      </p:sp>
      <p:sp>
        <p:nvSpPr>
          <p:cNvPr id="4" name="3 - Ορθογώνιο"/>
          <p:cNvSpPr/>
          <p:nvPr/>
        </p:nvSpPr>
        <p:spPr>
          <a:xfrm>
            <a:off x="539552" y="2924944"/>
            <a:ext cx="8136904" cy="1938992"/>
          </a:xfrm>
          <a:prstGeom prst="rect">
            <a:avLst/>
          </a:prstGeom>
        </p:spPr>
        <p:txBody>
          <a:bodyPr wrap="square">
            <a:spAutoFit/>
          </a:bodyPr>
          <a:lstStyle/>
          <a:p>
            <a:r>
              <a:rPr lang="el-GR" sz="2400" dirty="0" smtClean="0"/>
              <a:t>Βιοχημικοί δείκτες</a:t>
            </a:r>
            <a:r>
              <a:rPr lang="en-US" sz="2400" dirty="0" smtClean="0"/>
              <a:t>:</a:t>
            </a:r>
          </a:p>
          <a:p>
            <a:pPr marL="355600">
              <a:buFont typeface="Arial" pitchFamily="34" charset="0"/>
              <a:buChar char="•"/>
            </a:pPr>
            <a:r>
              <a:rPr lang="el-GR" sz="2400" dirty="0" smtClean="0"/>
              <a:t> χαμηλή </a:t>
            </a:r>
            <a:r>
              <a:rPr lang="en-US" sz="2400" dirty="0" smtClean="0"/>
              <a:t>[Ca]</a:t>
            </a:r>
          </a:p>
          <a:p>
            <a:pPr marL="355600">
              <a:buFont typeface="Arial" pitchFamily="34" charset="0"/>
              <a:buChar char="•"/>
            </a:pPr>
            <a:r>
              <a:rPr lang="en-US" sz="2400" dirty="0" smtClean="0"/>
              <a:t> </a:t>
            </a:r>
            <a:r>
              <a:rPr lang="el-GR" sz="2400" dirty="0" smtClean="0"/>
              <a:t>αυξημένη [</a:t>
            </a:r>
            <a:r>
              <a:rPr lang="en-US" sz="2400" dirty="0" smtClean="0"/>
              <a:t>P]</a:t>
            </a:r>
          </a:p>
          <a:p>
            <a:pPr marL="355600">
              <a:buFont typeface="Arial" pitchFamily="34" charset="0"/>
              <a:buChar char="•"/>
            </a:pPr>
            <a:r>
              <a:rPr lang="en-US" sz="2400" dirty="0" smtClean="0"/>
              <a:t> </a:t>
            </a:r>
            <a:r>
              <a:rPr lang="el-GR" sz="2400" b="1" dirty="0" smtClean="0"/>
              <a:t>αυξημένη</a:t>
            </a:r>
            <a:r>
              <a:rPr lang="el-GR" sz="2400" dirty="0" smtClean="0"/>
              <a:t>[</a:t>
            </a:r>
            <a:r>
              <a:rPr lang="en-US" sz="2400" dirty="0" smtClean="0"/>
              <a:t>PTH]</a:t>
            </a:r>
            <a:endParaRPr lang="el-GR" sz="2400" dirty="0" smtClean="0"/>
          </a:p>
          <a:p>
            <a:pPr marL="355600">
              <a:buFont typeface="Arial" pitchFamily="34" charset="0"/>
              <a:buChar char="•"/>
            </a:pPr>
            <a:r>
              <a:rPr lang="el-GR" sz="2400" dirty="0" smtClean="0"/>
              <a:t> φυσιολογική </a:t>
            </a:r>
            <a:r>
              <a:rPr lang="el-GR" sz="2400" dirty="0" err="1" smtClean="0"/>
              <a:t>ενεργότητα</a:t>
            </a:r>
            <a:r>
              <a:rPr lang="el-GR" sz="2400" dirty="0" smtClean="0"/>
              <a:t> </a:t>
            </a:r>
            <a:r>
              <a:rPr lang="en-US" sz="2400" dirty="0" smtClean="0"/>
              <a:t>ALP</a:t>
            </a:r>
            <a:endParaRPr lang="el-GR" sz="2400" dirty="0" smtClean="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b="1" dirty="0" smtClean="0">
                <a:solidFill>
                  <a:srgbClr val="C00000"/>
                </a:solidFill>
              </a:rPr>
              <a:t>Η σύσταση των οστών</a:t>
            </a:r>
            <a:br>
              <a:rPr lang="el-GR" sz="4000" b="1" dirty="0" smtClean="0">
                <a:solidFill>
                  <a:srgbClr val="C00000"/>
                </a:solidFill>
              </a:rPr>
            </a:br>
            <a:r>
              <a:rPr lang="el-GR" sz="4000" b="1" dirty="0" smtClean="0">
                <a:solidFill>
                  <a:srgbClr val="C00000"/>
                </a:solidFill>
              </a:rPr>
              <a:t>Τα κύτταρα</a:t>
            </a:r>
            <a:endParaRPr lang="el-GR" sz="4000" b="1" dirty="0">
              <a:solidFill>
                <a:srgbClr val="C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603290" y="1486694"/>
            <a:ext cx="8540710" cy="5371306"/>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611560" y="270892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C00000"/>
                </a:solidFill>
                <a:effectLst/>
                <a:uLnTx/>
                <a:uFillTx/>
                <a:latin typeface="+mj-lt"/>
                <a:ea typeface="+mj-ea"/>
                <a:cs typeface="+mj-cs"/>
              </a:rPr>
              <a:t>Ο μεταβολισμός του φωσφόρου</a:t>
            </a:r>
            <a:endParaRPr kumimoji="0" lang="el-GR"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Με ποια μορφή βρίσκεται ο φώσφορος στον οργανισμό</a:t>
            </a:r>
            <a:endParaRPr lang="el-GR" b="1" dirty="0">
              <a:solidFill>
                <a:srgbClr val="C00000"/>
              </a:solidFill>
            </a:endParaRPr>
          </a:p>
        </p:txBody>
      </p:sp>
      <p:sp>
        <p:nvSpPr>
          <p:cNvPr id="3" name="2 - TextBox"/>
          <p:cNvSpPr txBox="1"/>
          <p:nvPr/>
        </p:nvSpPr>
        <p:spPr>
          <a:xfrm>
            <a:off x="539552" y="1772816"/>
            <a:ext cx="8208912" cy="2908489"/>
          </a:xfrm>
          <a:prstGeom prst="rect">
            <a:avLst/>
          </a:prstGeom>
          <a:noFill/>
        </p:spPr>
        <p:txBody>
          <a:bodyPr wrap="square" rtlCol="0">
            <a:spAutoFit/>
          </a:bodyPr>
          <a:lstStyle/>
          <a:p>
            <a:pPr>
              <a:spcBef>
                <a:spcPts val="600"/>
              </a:spcBef>
            </a:pPr>
            <a:r>
              <a:rPr lang="el-GR" sz="2400" dirty="0" smtClean="0"/>
              <a:t>Το 85% βρίσκεται στα οστά.</a:t>
            </a:r>
          </a:p>
          <a:p>
            <a:pPr>
              <a:spcBef>
                <a:spcPts val="600"/>
              </a:spcBef>
            </a:pPr>
            <a:r>
              <a:rPr lang="el-GR" sz="2400" dirty="0" smtClean="0"/>
              <a:t>Το υπόλοιπο 15% βρίσκεται στο εσωτερικό και εξωτερικό των κυττάρων.</a:t>
            </a:r>
          </a:p>
          <a:p>
            <a:pPr marL="355600" indent="-177800">
              <a:spcBef>
                <a:spcPts val="600"/>
              </a:spcBef>
              <a:buFont typeface="Arial" pitchFamily="34" charset="0"/>
              <a:buChar char="•"/>
            </a:pPr>
            <a:r>
              <a:rPr lang="el-GR" sz="2400" dirty="0" smtClean="0"/>
              <a:t>Στο εξωτερικό των κυττάρων βρίσκεται με την μορφή ανόργανων ριζών </a:t>
            </a:r>
            <a:r>
              <a:rPr lang="en-US" sz="2400" dirty="0" smtClean="0"/>
              <a:t>HPO</a:t>
            </a:r>
            <a:r>
              <a:rPr lang="en-US" sz="2400" baseline="-25000" dirty="0" smtClean="0"/>
              <a:t>4</a:t>
            </a:r>
            <a:r>
              <a:rPr lang="en-US" sz="2400" baseline="30000" dirty="0" smtClean="0"/>
              <a:t>-2</a:t>
            </a:r>
            <a:r>
              <a:rPr lang="en-US" sz="2400" dirty="0" smtClean="0"/>
              <a:t>, H</a:t>
            </a:r>
            <a:r>
              <a:rPr lang="en-US" sz="2400" baseline="-25000" dirty="0" smtClean="0"/>
              <a:t>2</a:t>
            </a:r>
            <a:r>
              <a:rPr lang="en-US" sz="2400" dirty="0" smtClean="0"/>
              <a:t>PO</a:t>
            </a:r>
            <a:r>
              <a:rPr lang="en-US" sz="2400" baseline="-25000" dirty="0" smtClean="0"/>
              <a:t>4</a:t>
            </a:r>
            <a:r>
              <a:rPr lang="en-US" sz="2400" baseline="30000" dirty="0" smtClean="0"/>
              <a:t>-</a:t>
            </a:r>
            <a:r>
              <a:rPr lang="en-US" sz="2400" dirty="0" smtClean="0"/>
              <a:t>.</a:t>
            </a:r>
          </a:p>
          <a:p>
            <a:pPr marL="355600" indent="-177800">
              <a:spcBef>
                <a:spcPts val="600"/>
              </a:spcBef>
              <a:buFont typeface="Arial" pitchFamily="34" charset="0"/>
              <a:buChar char="•"/>
            </a:pPr>
            <a:r>
              <a:rPr lang="el-GR" sz="2400" dirty="0" smtClean="0"/>
              <a:t>Στο εσωτερικό των κυττάρων συμμετέχει στη δομή των πρωτεϊνών, του </a:t>
            </a:r>
            <a:r>
              <a:rPr lang="en-US" sz="2400" dirty="0" smtClean="0"/>
              <a:t>DNA/RNA </a:t>
            </a:r>
            <a:r>
              <a:rPr lang="el-GR" sz="2400" dirty="0" smtClean="0"/>
              <a:t>και </a:t>
            </a:r>
            <a:r>
              <a:rPr lang="en-US" sz="2400" dirty="0" smtClean="0"/>
              <a:t>ATP.</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Συμπτώματα </a:t>
            </a:r>
            <a:r>
              <a:rPr lang="el-GR" b="1" dirty="0" err="1" smtClean="0">
                <a:solidFill>
                  <a:srgbClr val="C00000"/>
                </a:solidFill>
              </a:rPr>
              <a:t>υποφωσφαταιμίας</a:t>
            </a:r>
            <a:endParaRPr lang="el-GR" b="1" dirty="0">
              <a:solidFill>
                <a:srgbClr val="C00000"/>
              </a:solidFill>
            </a:endParaRPr>
          </a:p>
        </p:txBody>
      </p:sp>
      <p:sp>
        <p:nvSpPr>
          <p:cNvPr id="3" name="2 - TextBox"/>
          <p:cNvSpPr txBox="1"/>
          <p:nvPr/>
        </p:nvSpPr>
        <p:spPr>
          <a:xfrm>
            <a:off x="539552" y="1484784"/>
            <a:ext cx="7632848" cy="4524315"/>
          </a:xfrm>
          <a:prstGeom prst="rect">
            <a:avLst/>
          </a:prstGeom>
          <a:noFill/>
        </p:spPr>
        <p:txBody>
          <a:bodyPr wrap="square" rtlCol="0">
            <a:spAutoFit/>
          </a:bodyPr>
          <a:lstStyle/>
          <a:p>
            <a:r>
              <a:rPr lang="el-GR" sz="2400" dirty="0" smtClean="0"/>
              <a:t>Η μείωση του φωσφόρου κάτω από 2,7 </a:t>
            </a:r>
            <a:r>
              <a:rPr lang="en-US" sz="2400" dirty="0" smtClean="0"/>
              <a:t>mg/</a:t>
            </a:r>
            <a:r>
              <a:rPr lang="en-US" sz="2400" dirty="0" err="1" smtClean="0"/>
              <a:t>dL</a:t>
            </a:r>
            <a:r>
              <a:rPr lang="el-GR" sz="2400" dirty="0" smtClean="0"/>
              <a:t> έχει σαν αποτέλεσμα την εκτεταμένη δυσλειτουργία των κυττάρων, την αδυναμία των αναπνευστικών μυών (με αυξημένη </a:t>
            </a:r>
            <a:r>
              <a:rPr lang="en-US" sz="2400" dirty="0" smtClean="0"/>
              <a:t>CK), </a:t>
            </a:r>
            <a:r>
              <a:rPr lang="el-GR" sz="2400" dirty="0" smtClean="0"/>
              <a:t>αδυναμία και μπορεί να οδηγήσει ακόμα και στον θάνατο.</a:t>
            </a:r>
          </a:p>
          <a:p>
            <a:endParaRPr lang="el-GR" sz="2400" dirty="0" smtClean="0"/>
          </a:p>
          <a:p>
            <a:r>
              <a:rPr lang="el-GR" sz="2400" dirty="0" smtClean="0"/>
              <a:t>Η μείωση του φωσφόρου οφείλεται σε </a:t>
            </a:r>
            <a:r>
              <a:rPr lang="el-GR" sz="2400" b="1" dirty="0" smtClean="0">
                <a:solidFill>
                  <a:srgbClr val="C00000"/>
                </a:solidFill>
              </a:rPr>
              <a:t>παθολογικά αίτια  </a:t>
            </a:r>
            <a:r>
              <a:rPr lang="el-GR" sz="2400" dirty="0" smtClean="0"/>
              <a:t>π.χ. η χορήγηση ινσουλίνης εισάγει στο εσωτερικό των κυττάρων το κυκλοφορούμενο φώσφορο.</a:t>
            </a:r>
          </a:p>
          <a:p>
            <a:endParaRPr lang="el-GR" sz="2400" dirty="0" smtClean="0"/>
          </a:p>
          <a:p>
            <a:r>
              <a:rPr lang="el-GR" sz="2400" dirty="0" smtClean="0"/>
              <a:t>Υπάρχει παντού στη τροφή.</a:t>
            </a:r>
          </a:p>
          <a:p>
            <a:endParaRPr lang="el-GR" sz="2400" dirty="0" smtClean="0"/>
          </a:p>
          <a:p>
            <a:r>
              <a:rPr lang="el-GR" sz="2400" dirty="0" smtClean="0"/>
              <a:t> </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708920"/>
            <a:ext cx="8229600" cy="1143000"/>
          </a:xfrm>
        </p:spPr>
        <p:txBody>
          <a:bodyPr/>
          <a:lstStyle/>
          <a:p>
            <a:r>
              <a:rPr lang="el-GR" b="1" dirty="0" smtClean="0">
                <a:solidFill>
                  <a:srgbClr val="C00000"/>
                </a:solidFill>
              </a:rPr>
              <a:t>Ο μεταβολισμός του μαγνησίου</a:t>
            </a:r>
            <a:endParaRPr lang="el-GR" b="1" dirty="0">
              <a:solidFill>
                <a:srgbClr val="C00000"/>
              </a:solidFill>
            </a:endParaRPr>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Γενικά για τον μεταβολισμό του μαγνησίου</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r>
              <a:rPr lang="el-GR" sz="2800" dirty="0" smtClean="0"/>
              <a:t>Αποτελεί το πιο άφθονο ενδοκυτταρικό κατιόν (περισσότερο από </a:t>
            </a:r>
            <a:r>
              <a:rPr lang="en-US" sz="2800" dirty="0" smtClean="0"/>
              <a:t>K</a:t>
            </a:r>
            <a:r>
              <a:rPr lang="en-US" sz="2800" baseline="30000" dirty="0" smtClean="0"/>
              <a:t>+</a:t>
            </a:r>
            <a:r>
              <a:rPr lang="en-US" sz="2800" dirty="0" smtClean="0"/>
              <a:t>, Na</a:t>
            </a:r>
            <a:r>
              <a:rPr lang="en-US" sz="2800" baseline="30000" dirty="0" smtClean="0"/>
              <a:t>+</a:t>
            </a:r>
            <a:r>
              <a:rPr lang="en-US" sz="2800" dirty="0" smtClean="0"/>
              <a:t>, Ca</a:t>
            </a:r>
            <a:r>
              <a:rPr lang="en-US" sz="2800" baseline="30000" dirty="0" smtClean="0"/>
              <a:t>+2</a:t>
            </a:r>
            <a:r>
              <a:rPr lang="en-US" sz="2800" dirty="0" smtClean="0"/>
              <a:t>)</a:t>
            </a:r>
          </a:p>
          <a:p>
            <a:r>
              <a:rPr lang="en-US" sz="2800" dirty="0" smtClean="0"/>
              <a:t>To 50% </a:t>
            </a:r>
            <a:r>
              <a:rPr lang="el-GR" sz="2800" dirty="0" smtClean="0"/>
              <a:t>βρίσκεται στα οστά.</a:t>
            </a:r>
          </a:p>
          <a:p>
            <a:r>
              <a:rPr lang="el-GR" sz="2800" dirty="0" smtClean="0"/>
              <a:t>Προσλαμβάνεται με την τροφή (πράσινα λαχανικά, δημητριακά και κρέας).</a:t>
            </a:r>
          </a:p>
          <a:p>
            <a:r>
              <a:rPr lang="el-GR" sz="2800" dirty="0" smtClean="0"/>
              <a:t>Η συγκέντρωση στο πλάσμα παραμένει αξιοσημείωτα σταθερή παρόλο που μπορεί να υπάρχουν απώλειες.</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Η ανεπάρκεια μαγνησίου</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r>
              <a:rPr lang="el-GR" sz="2800" dirty="0" smtClean="0"/>
              <a:t>Συνοδεύεται από δυσλειτουργίες </a:t>
            </a:r>
            <a:r>
              <a:rPr lang="en-US" sz="2800" dirty="0" smtClean="0"/>
              <a:t>Ca</a:t>
            </a:r>
            <a:r>
              <a:rPr lang="el-GR" sz="2800" baseline="30000" dirty="0" smtClean="0"/>
              <a:t>+2</a:t>
            </a:r>
            <a:r>
              <a:rPr lang="el-GR" sz="2800" dirty="0" smtClean="0"/>
              <a:t>, Κ</a:t>
            </a:r>
            <a:r>
              <a:rPr lang="el-GR" sz="2800" baseline="30000" dirty="0" smtClean="0"/>
              <a:t>+</a:t>
            </a:r>
            <a:r>
              <a:rPr lang="el-GR" sz="2800" dirty="0" smtClean="0"/>
              <a:t>, </a:t>
            </a:r>
            <a:r>
              <a:rPr lang="en-US" sz="2800" dirty="0" smtClean="0"/>
              <a:t>P</a:t>
            </a:r>
            <a:r>
              <a:rPr lang="en-US" sz="2800" baseline="30000" dirty="0" smtClean="0"/>
              <a:t>-3</a:t>
            </a:r>
            <a:endParaRPr lang="el-GR" sz="2800" baseline="30000" dirty="0" smtClean="0"/>
          </a:p>
          <a:p>
            <a:r>
              <a:rPr lang="el-GR" sz="2800" dirty="0" smtClean="0"/>
              <a:t>Η μέτρηση </a:t>
            </a:r>
            <a:r>
              <a:rPr lang="en-US" sz="2800" dirty="0" smtClean="0"/>
              <a:t>Mg</a:t>
            </a:r>
            <a:r>
              <a:rPr lang="en-US" sz="2800" baseline="30000" dirty="0" smtClean="0"/>
              <a:t>+2</a:t>
            </a:r>
            <a:r>
              <a:rPr lang="en-US" sz="2800" dirty="0" smtClean="0"/>
              <a:t> </a:t>
            </a:r>
            <a:r>
              <a:rPr lang="el-GR" sz="2800" dirty="0" smtClean="0"/>
              <a:t>είναι χρήσιμη κυρίως για οξείες καταστάσεις αφού στις χρόνιες καταστάσεις η συγκέντρωση του στο πλάσμα είναι σταθερή.</a:t>
            </a:r>
          </a:p>
          <a:p>
            <a:r>
              <a:rPr lang="el-GR" sz="2800" dirty="0" smtClean="0"/>
              <a:t>Τα κλινικά συμπτώματα είναι</a:t>
            </a:r>
            <a:r>
              <a:rPr lang="en-US" sz="2800" dirty="0" smtClean="0"/>
              <a:t>:</a:t>
            </a:r>
          </a:p>
          <a:p>
            <a:pPr lvl="1"/>
            <a:r>
              <a:rPr lang="el-GR" dirty="0" err="1" smtClean="0"/>
              <a:t>Τετανία</a:t>
            </a:r>
            <a:r>
              <a:rPr lang="el-GR" dirty="0" smtClean="0"/>
              <a:t>,</a:t>
            </a:r>
          </a:p>
          <a:p>
            <a:pPr lvl="1"/>
            <a:r>
              <a:rPr lang="el-GR" dirty="0" smtClean="0"/>
              <a:t>Καρδιακές αρρυθμίες,</a:t>
            </a:r>
          </a:p>
          <a:p>
            <a:pPr lvl="1"/>
            <a:r>
              <a:rPr lang="el-GR" dirty="0" smtClean="0"/>
              <a:t>Ανωμαλίες στο ΚΝΣ.</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Αιτίες ανεπάρκειας μαγνησίου</a:t>
            </a:r>
            <a:endParaRPr lang="el-GR" b="1" dirty="0">
              <a:solidFill>
                <a:srgbClr val="C00000"/>
              </a:solidFill>
            </a:endParaRPr>
          </a:p>
        </p:txBody>
      </p:sp>
      <p:graphicFrame>
        <p:nvGraphicFramePr>
          <p:cNvPr id="4" name="3 - Θέση περιεχομένου"/>
          <p:cNvGraphicFramePr>
            <a:graphicFrameLocks noGrp="1"/>
          </p:cNvGraphicFramePr>
          <p:nvPr>
            <p:ph idx="1"/>
          </p:nvPr>
        </p:nvGraphicFramePr>
        <p:xfrm>
          <a:off x="457200" y="1600200"/>
          <a:ext cx="8229600" cy="3952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l-GR" dirty="0" smtClean="0"/>
                        <a:t>Τρόπος απώλειας</a:t>
                      </a:r>
                      <a:endParaRPr lang="el-GR" dirty="0"/>
                    </a:p>
                  </a:txBody>
                  <a:tcPr/>
                </a:tc>
                <a:tc gridSpan="2">
                  <a:txBody>
                    <a:bodyPr/>
                    <a:lstStyle/>
                    <a:p>
                      <a:pPr algn="ctr"/>
                      <a:r>
                        <a:rPr lang="el-GR" dirty="0" smtClean="0"/>
                        <a:t>Κλινικές</a:t>
                      </a:r>
                      <a:r>
                        <a:rPr lang="el-GR" baseline="0" dirty="0" smtClean="0"/>
                        <a:t> αιτίες</a:t>
                      </a:r>
                      <a:endParaRPr lang="el-GR" dirty="0"/>
                    </a:p>
                  </a:txBody>
                  <a:tcPr/>
                </a:tc>
                <a:tc hMerge="1">
                  <a:txBody>
                    <a:bodyPr/>
                    <a:lstStyle/>
                    <a:p>
                      <a:endParaRPr lang="el-GR" dirty="0"/>
                    </a:p>
                  </a:txBody>
                  <a:tcPr/>
                </a:tc>
              </a:tr>
              <a:tr h="370840">
                <a:tc>
                  <a:txBody>
                    <a:bodyPr/>
                    <a:lstStyle/>
                    <a:p>
                      <a:r>
                        <a:rPr lang="el-GR" b="1" dirty="0" smtClean="0"/>
                        <a:t>Γαστρεντερική</a:t>
                      </a:r>
                      <a:r>
                        <a:rPr lang="el-GR" b="1" baseline="0" dirty="0" smtClean="0"/>
                        <a:t> οδός</a:t>
                      </a:r>
                      <a:endParaRPr lang="el-GR" b="1" dirty="0"/>
                    </a:p>
                  </a:txBody>
                  <a:tcPr/>
                </a:tc>
                <a:tc gridSpan="2">
                  <a:txBody>
                    <a:bodyPr/>
                    <a:lstStyle/>
                    <a:p>
                      <a:r>
                        <a:rPr lang="el-GR" dirty="0" smtClean="0"/>
                        <a:t>Εκτεταμένη</a:t>
                      </a:r>
                      <a:r>
                        <a:rPr lang="el-GR" baseline="0" dirty="0" smtClean="0"/>
                        <a:t> αναρρόφηση, επίμονη διάρροια, ασθένεια </a:t>
                      </a:r>
                      <a:r>
                        <a:rPr lang="el-GR" baseline="0" dirty="0" err="1" smtClean="0"/>
                        <a:t>δυσαπορρόφησης</a:t>
                      </a:r>
                      <a:r>
                        <a:rPr lang="el-GR" baseline="0" dirty="0" smtClean="0"/>
                        <a:t>, συρίγγιο, </a:t>
                      </a:r>
                      <a:r>
                        <a:rPr lang="el-GR" baseline="0" dirty="0" err="1" smtClean="0"/>
                        <a:t>νηστιδοειλική</a:t>
                      </a:r>
                      <a:r>
                        <a:rPr lang="el-GR" baseline="0" dirty="0" smtClean="0"/>
                        <a:t> παράκαμψη, </a:t>
                      </a:r>
                      <a:r>
                        <a:rPr lang="el-GR" baseline="0" dirty="0" err="1" smtClean="0"/>
                        <a:t>εκτομή</a:t>
                      </a:r>
                      <a:r>
                        <a:rPr lang="el-GR" baseline="0" dirty="0" smtClean="0"/>
                        <a:t> λεπτού εντέρου</a:t>
                      </a:r>
                      <a:endParaRPr lang="el-GR" dirty="0"/>
                    </a:p>
                  </a:txBody>
                  <a:tcPr/>
                </a:tc>
                <a:tc hMerge="1">
                  <a:txBody>
                    <a:bodyPr/>
                    <a:lstStyle/>
                    <a:p>
                      <a:endParaRPr lang="el-GR" dirty="0"/>
                    </a:p>
                  </a:txBody>
                  <a:tcPr/>
                </a:tc>
              </a:tr>
              <a:tr h="370840">
                <a:tc>
                  <a:txBody>
                    <a:bodyPr/>
                    <a:lstStyle/>
                    <a:p>
                      <a:r>
                        <a:rPr lang="el-GR" b="1" dirty="0" smtClean="0"/>
                        <a:t>Ουρική οδός</a:t>
                      </a:r>
                      <a:endParaRPr lang="el-GR" b="1" dirty="0"/>
                    </a:p>
                  </a:txBody>
                  <a:tcPr/>
                </a:tc>
                <a:tc>
                  <a:txBody>
                    <a:bodyPr/>
                    <a:lstStyle/>
                    <a:p>
                      <a:endParaRPr lang="el-GR"/>
                    </a:p>
                  </a:txBody>
                  <a:tcPr/>
                </a:tc>
                <a:tc>
                  <a:txBody>
                    <a:bodyPr/>
                    <a:lstStyle/>
                    <a:p>
                      <a:endParaRPr lang="el-GR" dirty="0"/>
                    </a:p>
                  </a:txBody>
                  <a:tcPr/>
                </a:tc>
              </a:tr>
              <a:tr h="370840">
                <a:tc>
                  <a:txBody>
                    <a:bodyPr/>
                    <a:lstStyle/>
                    <a:p>
                      <a:r>
                        <a:rPr lang="el-GR" dirty="0" smtClean="0"/>
                        <a:t>Νεφρική ασθένεια</a:t>
                      </a:r>
                      <a:endParaRPr lang="el-GR" dirty="0"/>
                    </a:p>
                  </a:txBody>
                  <a:tcPr/>
                </a:tc>
                <a:tc gridSpan="2">
                  <a:txBody>
                    <a:bodyPr/>
                    <a:lstStyle/>
                    <a:p>
                      <a:r>
                        <a:rPr lang="el-GR" dirty="0" smtClean="0"/>
                        <a:t>Νεφρική </a:t>
                      </a:r>
                      <a:r>
                        <a:rPr lang="el-GR" dirty="0" err="1" smtClean="0"/>
                        <a:t>σωληναριακή</a:t>
                      </a:r>
                      <a:r>
                        <a:rPr lang="el-GR" dirty="0" smtClean="0"/>
                        <a:t> νέκρωση,</a:t>
                      </a:r>
                      <a:r>
                        <a:rPr lang="el-GR" baseline="0" dirty="0" smtClean="0"/>
                        <a:t> χρόνια </a:t>
                      </a:r>
                      <a:r>
                        <a:rPr lang="el-GR" baseline="0" dirty="0" err="1" smtClean="0"/>
                        <a:t>πυελονεφρίτιδα</a:t>
                      </a:r>
                      <a:r>
                        <a:rPr lang="el-GR" baseline="0" dirty="0" smtClean="0"/>
                        <a:t>, </a:t>
                      </a:r>
                      <a:r>
                        <a:rPr lang="el-GR" baseline="0" dirty="0" err="1" smtClean="0"/>
                        <a:t>υδρονέφρωση</a:t>
                      </a:r>
                      <a:endParaRPr lang="el-GR" dirty="0"/>
                    </a:p>
                  </a:txBody>
                  <a:tcPr/>
                </a:tc>
                <a:tc hMerge="1">
                  <a:txBody>
                    <a:bodyPr/>
                    <a:lstStyle/>
                    <a:p>
                      <a:endParaRPr lang="el-GR" dirty="0"/>
                    </a:p>
                  </a:txBody>
                  <a:tcPr/>
                </a:tc>
              </a:tr>
              <a:tr h="370840">
                <a:tc>
                  <a:txBody>
                    <a:bodyPr/>
                    <a:lstStyle/>
                    <a:p>
                      <a:r>
                        <a:rPr lang="el-GR" dirty="0" smtClean="0"/>
                        <a:t>Εξωγενώς</a:t>
                      </a:r>
                      <a:endParaRPr lang="el-GR" dirty="0"/>
                    </a:p>
                  </a:txBody>
                  <a:tcPr/>
                </a:tc>
                <a:tc gridSpan="2">
                  <a:txBody>
                    <a:bodyPr/>
                    <a:lstStyle/>
                    <a:p>
                      <a:r>
                        <a:rPr lang="el-GR" dirty="0" smtClean="0"/>
                        <a:t>Συνθήκες που επηρεάζουν</a:t>
                      </a:r>
                      <a:r>
                        <a:rPr lang="el-GR" baseline="0" dirty="0" smtClean="0"/>
                        <a:t> τη μεταφορά μαγνησίου από τα κύτταρα στα οστά π.χ. πρωτογενής και τριτογενής </a:t>
                      </a:r>
                      <a:r>
                        <a:rPr lang="el-GR" baseline="0" dirty="0" err="1" smtClean="0"/>
                        <a:t>υπερπαραθυρεοειδισμός</a:t>
                      </a:r>
                      <a:r>
                        <a:rPr lang="el-GR" baseline="0" dirty="0" smtClean="0"/>
                        <a:t>, </a:t>
                      </a:r>
                      <a:r>
                        <a:rPr lang="el-GR" baseline="0" dirty="0" err="1" smtClean="0"/>
                        <a:t>κετοοξέωση</a:t>
                      </a:r>
                      <a:endParaRPr lang="el-GR" dirty="0"/>
                    </a:p>
                  </a:txBody>
                  <a:tcPr/>
                </a:tc>
                <a:tc hMerge="1">
                  <a:txBody>
                    <a:bodyPr/>
                    <a:lstStyle/>
                    <a:p>
                      <a:endParaRPr lang="el-GR" dirty="0"/>
                    </a:p>
                  </a:txBody>
                  <a:tcPr/>
                </a:tc>
              </a:tr>
              <a:tr h="370840">
                <a:tc>
                  <a:txBody>
                    <a:bodyPr/>
                    <a:lstStyle/>
                    <a:p>
                      <a:r>
                        <a:rPr lang="el-GR" dirty="0" smtClean="0"/>
                        <a:t>Μειωμένη</a:t>
                      </a:r>
                      <a:r>
                        <a:rPr lang="el-GR" baseline="0" dirty="0" smtClean="0"/>
                        <a:t> πρόσληψη</a:t>
                      </a:r>
                      <a:endParaRPr lang="el-GR" dirty="0"/>
                    </a:p>
                  </a:txBody>
                  <a:tcPr/>
                </a:tc>
                <a:tc gridSpan="2">
                  <a:txBody>
                    <a:bodyPr/>
                    <a:lstStyle/>
                    <a:p>
                      <a:r>
                        <a:rPr lang="el-GR" dirty="0" smtClean="0"/>
                        <a:t>Παρατεταμένη πρόσληψη τροφής</a:t>
                      </a:r>
                      <a:endParaRPr lang="el-GR" dirty="0"/>
                    </a:p>
                  </a:txBody>
                  <a:tcPr/>
                </a:tc>
                <a:tc hMerge="1">
                  <a:txBody>
                    <a:bodyPr/>
                    <a:lstStyle/>
                    <a:p>
                      <a:endParaRPr lang="el-GR" dirty="0"/>
                    </a:p>
                  </a:txBody>
                  <a:tcPr/>
                </a:tc>
              </a:tr>
              <a:tr h="370840">
                <a:tc>
                  <a:txBody>
                    <a:bodyPr/>
                    <a:lstStyle/>
                    <a:p>
                      <a:r>
                        <a:rPr lang="el-GR" dirty="0" smtClean="0"/>
                        <a:t>Μικτή</a:t>
                      </a:r>
                      <a:r>
                        <a:rPr lang="el-GR" baseline="0" dirty="0" smtClean="0"/>
                        <a:t> αιτιολογία</a:t>
                      </a:r>
                      <a:endParaRPr lang="el-GR" dirty="0"/>
                    </a:p>
                  </a:txBody>
                  <a:tcPr/>
                </a:tc>
                <a:tc gridSpan="2">
                  <a:txBody>
                    <a:bodyPr/>
                    <a:lstStyle/>
                    <a:p>
                      <a:r>
                        <a:rPr lang="el-GR" dirty="0" smtClean="0"/>
                        <a:t>Χρόνιος αλκοολισμός,</a:t>
                      </a:r>
                      <a:r>
                        <a:rPr lang="el-GR" baseline="0" dirty="0" smtClean="0"/>
                        <a:t> ηπατική κίρρωση</a:t>
                      </a:r>
                      <a:endParaRPr lang="el-GR" dirty="0"/>
                    </a:p>
                  </a:txBody>
                  <a:tcPr/>
                </a:tc>
                <a:tc hMerge="1">
                  <a:txBody>
                    <a:bodyPr/>
                    <a:lstStyle/>
                    <a:p>
                      <a:endParaRPr lang="el-GR"/>
                    </a:p>
                  </a:txBody>
                  <a:tcPr/>
                </a:tc>
              </a:tr>
            </a:tbl>
          </a:graphicData>
        </a:graphic>
      </p:graphicFrame>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solidFill>
                  <a:srgbClr val="C00000"/>
                </a:solidFill>
              </a:rPr>
              <a:t>Υπερμαγνησιαιμία</a:t>
            </a:r>
            <a:endParaRPr lang="el-GR" b="1" dirty="0">
              <a:solidFill>
                <a:srgbClr val="C00000"/>
              </a:solidFill>
            </a:endParaRPr>
          </a:p>
        </p:txBody>
      </p:sp>
      <p:sp>
        <p:nvSpPr>
          <p:cNvPr id="4" name="2 - Θέση περιεχομένου"/>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Μπορεί να μην υπάρχουν</a:t>
            </a:r>
            <a:r>
              <a:rPr kumimoji="0" lang="el-GR" sz="2800" b="0" i="0" u="none" strike="noStrike" kern="1200" cap="none" spc="0" normalizeH="0" noProof="0" dirty="0" smtClean="0">
                <a:ln>
                  <a:noFill/>
                </a:ln>
                <a:solidFill>
                  <a:schemeClr val="tx1"/>
                </a:solidFill>
                <a:effectLst/>
                <a:uLnTx/>
                <a:uFillTx/>
                <a:latin typeface="+mn-lt"/>
                <a:ea typeface="+mn-ea"/>
                <a:cs typeface="+mn-cs"/>
              </a:rPr>
              <a:t> συμπτώματα.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800" noProof="0" dirty="0" smtClean="0"/>
              <a:t>Τα συμπτώματα μπορεί να είναι</a:t>
            </a:r>
            <a:r>
              <a:rPr lang="en-US" sz="2800" noProof="0" dirty="0" smtClean="0"/>
              <a:t>:</a:t>
            </a:r>
          </a:p>
          <a:p>
            <a:pPr marL="971550" lvl="1" indent="-514350">
              <a:spcBef>
                <a:spcPct val="20000"/>
              </a:spcBef>
              <a:buFont typeface="Courier New" pitchFamily="49" charset="0"/>
              <a:buChar char="o"/>
            </a:pPr>
            <a:r>
              <a:rPr lang="el-GR" sz="2400" noProof="0" dirty="0" smtClean="0"/>
              <a:t>Ναυτία</a:t>
            </a:r>
          </a:p>
          <a:p>
            <a:pPr marL="971550" lvl="1" indent="-514350">
              <a:spcBef>
                <a:spcPct val="20000"/>
              </a:spcBef>
              <a:buFont typeface="Courier New" pitchFamily="49" charset="0"/>
              <a:buChar char="o"/>
            </a:pPr>
            <a:r>
              <a:rPr kumimoji="0" lang="el-GR" sz="2400" b="0" i="0" u="none" strike="noStrike" kern="1200" cap="none" spc="0" normalizeH="0" dirty="0" smtClean="0">
                <a:ln>
                  <a:noFill/>
                </a:ln>
                <a:solidFill>
                  <a:schemeClr val="tx1"/>
                </a:solidFill>
                <a:effectLst/>
                <a:uLnTx/>
                <a:uFillTx/>
                <a:latin typeface="+mn-lt"/>
                <a:ea typeface="+mn-ea"/>
                <a:cs typeface="+mn-cs"/>
              </a:rPr>
              <a:t>Έμετος</a:t>
            </a:r>
          </a:p>
          <a:p>
            <a:pPr marL="971550" lvl="1" indent="-514350">
              <a:spcBef>
                <a:spcPct val="20000"/>
              </a:spcBef>
              <a:buFont typeface="Courier New" pitchFamily="49" charset="0"/>
              <a:buChar char="o"/>
            </a:pPr>
            <a:r>
              <a:rPr lang="el-GR" sz="2400" noProof="0" dirty="0" smtClean="0"/>
              <a:t>Μειωμένη συνείδηση</a:t>
            </a:r>
            <a:endParaRPr kumimoji="0" lang="el-GR" sz="2400" b="0" i="0" u="none" strike="noStrike" kern="1200" cap="none" spc="0" normalizeH="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pPr>
            <a:r>
              <a:rPr lang="el-GR" sz="2800" noProof="0" dirty="0" smtClean="0"/>
              <a:t>	</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564904"/>
            <a:ext cx="8229600" cy="1143000"/>
          </a:xfrm>
        </p:spPr>
        <p:txBody>
          <a:bodyPr>
            <a:normAutofit fontScale="90000"/>
          </a:bodyPr>
          <a:lstStyle/>
          <a:p>
            <a:r>
              <a:rPr lang="el-GR" b="1" dirty="0" smtClean="0"/>
              <a:t>Χημικοί προσδιορισμοί</a:t>
            </a:r>
            <a:br>
              <a:rPr lang="el-GR" b="1" dirty="0" smtClean="0"/>
            </a:br>
            <a:r>
              <a:rPr lang="el-GR" b="1" dirty="0" smtClean="0"/>
              <a:t>κλινικά περιστατικά</a:t>
            </a:r>
            <a:endParaRPr lang="el-GR" b="1"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Τιμές αναφοράς</a:t>
            </a:r>
            <a:r>
              <a:rPr lang="en-US" b="1" dirty="0" smtClean="0">
                <a:solidFill>
                  <a:srgbClr val="C00000"/>
                </a:solidFill>
              </a:rPr>
              <a:t> </a:t>
            </a:r>
            <a:r>
              <a:rPr lang="el-GR" b="1" dirty="0" smtClean="0">
                <a:solidFill>
                  <a:srgbClr val="C00000"/>
                </a:solidFill>
              </a:rPr>
              <a:t>φωσφόρου</a:t>
            </a:r>
            <a:r>
              <a:rPr lang="en-US" b="1" dirty="0" smtClean="0">
                <a:solidFill>
                  <a:srgbClr val="C00000"/>
                </a:solidFill>
              </a:rPr>
              <a:t> </a:t>
            </a:r>
            <a:r>
              <a:rPr lang="el-GR" b="1" dirty="0" smtClean="0">
                <a:solidFill>
                  <a:srgbClr val="C00000"/>
                </a:solidFill>
              </a:rPr>
              <a:t/>
            </a:r>
            <a:br>
              <a:rPr lang="el-GR" b="1" dirty="0" smtClean="0">
                <a:solidFill>
                  <a:srgbClr val="C00000"/>
                </a:solidFill>
              </a:rPr>
            </a:br>
            <a:r>
              <a:rPr lang="el-GR" b="1" dirty="0" smtClean="0">
                <a:solidFill>
                  <a:srgbClr val="C00000"/>
                </a:solidFill>
              </a:rPr>
              <a:t>στον ορό</a:t>
            </a:r>
            <a:endParaRPr lang="el-GR" b="1" dirty="0">
              <a:solidFill>
                <a:srgbClr val="C00000"/>
              </a:solidFill>
            </a:endParaRPr>
          </a:p>
        </p:txBody>
      </p:sp>
      <p:sp>
        <p:nvSpPr>
          <p:cNvPr id="3" name="2 - Θέση περιεχομένου"/>
          <p:cNvSpPr>
            <a:spLocks noGrp="1"/>
          </p:cNvSpPr>
          <p:nvPr>
            <p:ph idx="1"/>
          </p:nvPr>
        </p:nvSpPr>
        <p:spPr/>
        <p:txBody>
          <a:bodyPr>
            <a:normAutofit lnSpcReduction="10000"/>
          </a:bodyPr>
          <a:lstStyle/>
          <a:p>
            <a:pPr>
              <a:buNone/>
            </a:pPr>
            <a:r>
              <a:rPr lang="el-GR" sz="2800" dirty="0" smtClean="0"/>
              <a:t>Ορός</a:t>
            </a:r>
            <a:r>
              <a:rPr lang="en-US" sz="2800" dirty="0" smtClean="0"/>
              <a:t>: x 0,323: mg/</a:t>
            </a:r>
            <a:r>
              <a:rPr lang="en-US" sz="2800" dirty="0" err="1" smtClean="0"/>
              <a:t>dL</a:t>
            </a:r>
            <a:r>
              <a:rPr lang="en-US" sz="2800" dirty="0" smtClean="0"/>
              <a:t> &gt; </a:t>
            </a:r>
            <a:r>
              <a:rPr lang="en-US" sz="2800" dirty="0" err="1" smtClean="0"/>
              <a:t>mmol</a:t>
            </a:r>
            <a:r>
              <a:rPr lang="en-US" sz="2800" dirty="0" smtClean="0"/>
              <a:t>/L</a:t>
            </a:r>
          </a:p>
          <a:p>
            <a:pPr>
              <a:buNone/>
            </a:pPr>
            <a:endParaRPr lang="en-US" sz="2400" dirty="0" smtClean="0"/>
          </a:p>
          <a:p>
            <a:pPr>
              <a:buNone/>
            </a:pPr>
            <a:r>
              <a:rPr lang="el-GR" sz="2400" dirty="0" smtClean="0"/>
              <a:t>Νεογέννητα</a:t>
            </a:r>
            <a:r>
              <a:rPr lang="en-US" sz="2400" dirty="0" smtClean="0"/>
              <a:t>:</a:t>
            </a:r>
            <a:r>
              <a:rPr lang="el-GR" sz="2400" dirty="0" smtClean="0"/>
              <a:t> 4,6 – 9,0 </a:t>
            </a:r>
            <a:r>
              <a:rPr lang="en-US" sz="2400" dirty="0" smtClean="0"/>
              <a:t>mg/</a:t>
            </a:r>
            <a:r>
              <a:rPr lang="en-US" sz="2400" dirty="0" err="1" smtClean="0"/>
              <a:t>dL</a:t>
            </a:r>
            <a:endParaRPr lang="en-US" sz="2400" dirty="0" smtClean="0"/>
          </a:p>
          <a:p>
            <a:pPr>
              <a:buNone/>
            </a:pPr>
            <a:r>
              <a:rPr lang="en-US" sz="2400" dirty="0" smtClean="0"/>
              <a:t>1- 3 </a:t>
            </a:r>
            <a:r>
              <a:rPr lang="el-GR" sz="2400" dirty="0" smtClean="0"/>
              <a:t>ετών</a:t>
            </a:r>
            <a:r>
              <a:rPr lang="en-US" sz="2400" dirty="0" smtClean="0"/>
              <a:t>: 3,9 – 6,5</a:t>
            </a:r>
            <a:r>
              <a:rPr lang="el-GR" sz="2400" dirty="0" smtClean="0"/>
              <a:t> </a:t>
            </a:r>
            <a:r>
              <a:rPr lang="en-US" sz="2400" dirty="0" smtClean="0"/>
              <a:t>mg/</a:t>
            </a:r>
            <a:r>
              <a:rPr lang="en-US" sz="2400" dirty="0" err="1" smtClean="0"/>
              <a:t>dL</a:t>
            </a:r>
            <a:endParaRPr lang="el-GR" sz="2400" dirty="0" smtClean="0"/>
          </a:p>
          <a:p>
            <a:pPr>
              <a:buNone/>
            </a:pPr>
            <a:r>
              <a:rPr lang="en-US" sz="2400" dirty="0" smtClean="0"/>
              <a:t>4 - 6 </a:t>
            </a:r>
            <a:r>
              <a:rPr lang="el-GR" sz="2400" dirty="0" smtClean="0"/>
              <a:t>ετών</a:t>
            </a:r>
            <a:r>
              <a:rPr lang="en-US" sz="2400" dirty="0" smtClean="0"/>
              <a:t>: 4,0 – 5,6</a:t>
            </a:r>
            <a:r>
              <a:rPr lang="el-GR" sz="2400" dirty="0" smtClean="0"/>
              <a:t> </a:t>
            </a:r>
            <a:r>
              <a:rPr lang="en-US" sz="2400" dirty="0" smtClean="0"/>
              <a:t>mg/</a:t>
            </a:r>
            <a:r>
              <a:rPr lang="en-US" sz="2400" dirty="0" err="1" smtClean="0"/>
              <a:t>dL</a:t>
            </a:r>
            <a:endParaRPr lang="el-GR" sz="2400" dirty="0" smtClean="0"/>
          </a:p>
          <a:p>
            <a:pPr>
              <a:buNone/>
            </a:pPr>
            <a:r>
              <a:rPr lang="en-US" sz="2400" dirty="0" smtClean="0"/>
              <a:t>7- 11 </a:t>
            </a:r>
            <a:r>
              <a:rPr lang="el-GR" sz="2400" dirty="0" smtClean="0"/>
              <a:t>ετών</a:t>
            </a:r>
            <a:r>
              <a:rPr lang="en-US" sz="2400" dirty="0" smtClean="0"/>
              <a:t>: 3,7 – 5,6</a:t>
            </a:r>
            <a:r>
              <a:rPr lang="el-GR" sz="2400" dirty="0" smtClean="0"/>
              <a:t> </a:t>
            </a:r>
            <a:r>
              <a:rPr lang="en-US" sz="2400" dirty="0" smtClean="0"/>
              <a:t>mg/</a:t>
            </a:r>
            <a:r>
              <a:rPr lang="en-US" sz="2400" dirty="0" err="1" smtClean="0"/>
              <a:t>dL</a:t>
            </a:r>
            <a:endParaRPr lang="el-GR" sz="2400" dirty="0" smtClean="0"/>
          </a:p>
          <a:p>
            <a:pPr>
              <a:buNone/>
            </a:pPr>
            <a:r>
              <a:rPr lang="en-US" sz="2400" dirty="0" smtClean="0"/>
              <a:t>12- 13 </a:t>
            </a:r>
            <a:r>
              <a:rPr lang="el-GR" sz="2400" dirty="0" smtClean="0"/>
              <a:t>ετών</a:t>
            </a:r>
            <a:r>
              <a:rPr lang="en-US" sz="2400" dirty="0" smtClean="0"/>
              <a:t>: 3,3 – 5,4</a:t>
            </a:r>
            <a:r>
              <a:rPr lang="el-GR" sz="2400" dirty="0" smtClean="0"/>
              <a:t> </a:t>
            </a:r>
            <a:r>
              <a:rPr lang="en-US" sz="2400" dirty="0" smtClean="0"/>
              <a:t>mg/</a:t>
            </a:r>
            <a:r>
              <a:rPr lang="en-US" sz="2400" dirty="0" err="1" smtClean="0"/>
              <a:t>dL</a:t>
            </a:r>
            <a:endParaRPr lang="el-GR" sz="2400" dirty="0" smtClean="0"/>
          </a:p>
          <a:p>
            <a:pPr>
              <a:buNone/>
            </a:pPr>
            <a:r>
              <a:rPr lang="en-US" sz="2400" dirty="0" smtClean="0"/>
              <a:t>14 - 15 </a:t>
            </a:r>
            <a:r>
              <a:rPr lang="el-GR" sz="2400" dirty="0" smtClean="0"/>
              <a:t>ετών</a:t>
            </a:r>
            <a:r>
              <a:rPr lang="en-US" sz="2400" dirty="0" smtClean="0"/>
              <a:t>: 2,9 – 5,4</a:t>
            </a:r>
            <a:r>
              <a:rPr lang="el-GR" sz="2400" dirty="0" smtClean="0"/>
              <a:t> </a:t>
            </a:r>
            <a:r>
              <a:rPr lang="en-US" sz="2400" dirty="0" smtClean="0"/>
              <a:t>mg/</a:t>
            </a:r>
            <a:r>
              <a:rPr lang="en-US" sz="2400" dirty="0" err="1" smtClean="0"/>
              <a:t>dL</a:t>
            </a:r>
            <a:endParaRPr lang="el-GR" sz="2400" dirty="0" smtClean="0"/>
          </a:p>
          <a:p>
            <a:pPr>
              <a:buNone/>
            </a:pPr>
            <a:r>
              <a:rPr lang="en-US" sz="2400" dirty="0" smtClean="0"/>
              <a:t>16 - 19 </a:t>
            </a:r>
            <a:r>
              <a:rPr lang="el-GR" sz="2400" dirty="0" smtClean="0"/>
              <a:t>ετών</a:t>
            </a:r>
            <a:r>
              <a:rPr lang="en-US" sz="2400" dirty="0" smtClean="0"/>
              <a:t>: 2,8 – 4,8 </a:t>
            </a:r>
            <a:r>
              <a:rPr lang="el-GR" sz="2400" dirty="0" smtClean="0"/>
              <a:t> </a:t>
            </a:r>
            <a:r>
              <a:rPr lang="en-US" sz="2400" dirty="0" smtClean="0"/>
              <a:t>mg/</a:t>
            </a:r>
            <a:r>
              <a:rPr lang="en-US" sz="2400" dirty="0" err="1" smtClean="0"/>
              <a:t>dL</a:t>
            </a:r>
            <a:endParaRPr lang="en-US" sz="2400" dirty="0" smtClean="0"/>
          </a:p>
          <a:p>
            <a:pPr>
              <a:buNone/>
            </a:pPr>
            <a:r>
              <a:rPr lang="en-US" sz="2400" dirty="0" smtClean="0"/>
              <a:t>&lt; 60 </a:t>
            </a:r>
            <a:r>
              <a:rPr lang="el-GR" sz="2400" dirty="0" smtClean="0"/>
              <a:t>ετών</a:t>
            </a:r>
            <a:r>
              <a:rPr lang="en-US" sz="2400" dirty="0" smtClean="0"/>
              <a:t>: 2,7 – 4,7</a:t>
            </a:r>
            <a:r>
              <a:rPr lang="el-GR" sz="2400" dirty="0" smtClean="0"/>
              <a:t> </a:t>
            </a:r>
            <a:r>
              <a:rPr lang="en-US" sz="2400" dirty="0" smtClean="0"/>
              <a:t>mg/</a:t>
            </a:r>
            <a:r>
              <a:rPr lang="en-US" sz="2400" dirty="0" err="1" smtClean="0"/>
              <a:t>dL</a:t>
            </a:r>
            <a:endParaRPr lang="en-US" sz="2400" dirty="0" smtClean="0"/>
          </a:p>
          <a:p>
            <a:pPr>
              <a:buNone/>
            </a:pPr>
            <a:r>
              <a:rPr lang="en-US" sz="2400" dirty="0" smtClean="0"/>
              <a:t>&gt; 60 </a:t>
            </a:r>
            <a:r>
              <a:rPr lang="el-GR" sz="2400" dirty="0" smtClean="0"/>
              <a:t>ετών</a:t>
            </a:r>
            <a:r>
              <a:rPr lang="en-US" sz="2400" dirty="0" smtClean="0"/>
              <a:t>:  2,4 – 4,3 </a:t>
            </a:r>
            <a:r>
              <a:rPr lang="el-GR" sz="2400" dirty="0" smtClean="0"/>
              <a:t> </a:t>
            </a:r>
            <a:r>
              <a:rPr lang="en-US" sz="2400" dirty="0" smtClean="0"/>
              <a:t>mg/</a:t>
            </a:r>
            <a:r>
              <a:rPr lang="en-US" sz="2400" dirty="0" err="1" smtClean="0"/>
              <a:t>dL</a:t>
            </a:r>
            <a:endParaRPr lang="el-GR" sz="2400"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2074242"/>
          </a:xfrm>
        </p:spPr>
        <p:txBody>
          <a:bodyPr>
            <a:normAutofit/>
          </a:bodyPr>
          <a:lstStyle/>
          <a:p>
            <a:r>
              <a:rPr lang="el-GR" sz="4000" b="1" dirty="0" smtClean="0">
                <a:solidFill>
                  <a:srgbClr val="C00000"/>
                </a:solidFill>
              </a:rPr>
              <a:t>Η σύσταση των οστών</a:t>
            </a:r>
            <a:br>
              <a:rPr lang="el-GR" sz="4000" b="1" dirty="0" smtClean="0">
                <a:solidFill>
                  <a:srgbClr val="C00000"/>
                </a:solidFill>
              </a:rPr>
            </a:br>
            <a:r>
              <a:rPr lang="el-GR" sz="4000" b="1" dirty="0" smtClean="0">
                <a:solidFill>
                  <a:srgbClr val="C00000"/>
                </a:solidFill>
              </a:rPr>
              <a:t> - οι ανόργανες ενώσεις -</a:t>
            </a:r>
            <a:endParaRPr lang="el-GR" sz="4000" b="1" dirty="0">
              <a:solidFill>
                <a:srgbClr val="C00000"/>
              </a:solidFill>
            </a:endParaRPr>
          </a:p>
        </p:txBody>
      </p:sp>
      <p:sp>
        <p:nvSpPr>
          <p:cNvPr id="4" name="3 - Ορθογώνιο"/>
          <p:cNvSpPr/>
          <p:nvPr/>
        </p:nvSpPr>
        <p:spPr>
          <a:xfrm>
            <a:off x="539552" y="1916832"/>
            <a:ext cx="7920880" cy="2616101"/>
          </a:xfrm>
          <a:prstGeom prst="rect">
            <a:avLst/>
          </a:prstGeom>
        </p:spPr>
        <p:txBody>
          <a:bodyPr wrap="square">
            <a:spAutoFit/>
          </a:bodyPr>
          <a:lstStyle/>
          <a:p>
            <a:pPr marL="266700" indent="-266700">
              <a:buFont typeface="Arial" pitchFamily="34" charset="0"/>
              <a:buChar char="•"/>
            </a:pPr>
            <a:r>
              <a:rPr lang="el-GR" sz="2800" b="1" dirty="0" smtClean="0">
                <a:solidFill>
                  <a:srgbClr val="C00000"/>
                </a:solidFill>
              </a:rPr>
              <a:t>Ασβέστιο</a:t>
            </a:r>
          </a:p>
          <a:p>
            <a:pPr marL="266700" indent="-266700">
              <a:buFont typeface="Arial" pitchFamily="34" charset="0"/>
              <a:buChar char="•"/>
            </a:pPr>
            <a:r>
              <a:rPr lang="el-GR" sz="2800" b="1" dirty="0" smtClean="0">
                <a:solidFill>
                  <a:srgbClr val="C00000"/>
                </a:solidFill>
              </a:rPr>
              <a:t>Φώσφορος</a:t>
            </a:r>
          </a:p>
          <a:p>
            <a:endParaRPr lang="el-GR" sz="2800" dirty="0" smtClean="0"/>
          </a:p>
          <a:p>
            <a:r>
              <a:rPr lang="el-GR" sz="2800" dirty="0" smtClean="0"/>
              <a:t>Σχηματίζουν και τα δύο μαζί τον </a:t>
            </a:r>
            <a:r>
              <a:rPr lang="el-GR" sz="2800" b="1" dirty="0" err="1" smtClean="0"/>
              <a:t>υδροξυαπατίτη</a:t>
            </a:r>
            <a:r>
              <a:rPr lang="el-GR" sz="2800" b="1" dirty="0" smtClean="0"/>
              <a:t> </a:t>
            </a:r>
            <a:r>
              <a:rPr lang="en-US" sz="2800" dirty="0" smtClean="0"/>
              <a:t>Ca</a:t>
            </a:r>
            <a:r>
              <a:rPr lang="en-US" sz="2800" baseline="-25000" dirty="0" smtClean="0"/>
              <a:t>10</a:t>
            </a:r>
            <a:r>
              <a:rPr lang="en-US" sz="2800" dirty="0" smtClean="0"/>
              <a:t>(PO</a:t>
            </a:r>
            <a:r>
              <a:rPr lang="en-US" sz="2800" baseline="-25000" dirty="0" smtClean="0"/>
              <a:t>4</a:t>
            </a:r>
            <a:r>
              <a:rPr lang="en-US" sz="2800" dirty="0" smtClean="0"/>
              <a:t>)</a:t>
            </a:r>
            <a:r>
              <a:rPr lang="en-US" sz="2800" baseline="-25000" dirty="0" smtClean="0"/>
              <a:t>5</a:t>
            </a:r>
            <a:r>
              <a:rPr lang="en-US" sz="2800" dirty="0" smtClean="0"/>
              <a:t>(OH)</a:t>
            </a:r>
            <a:r>
              <a:rPr lang="en-US" sz="2800" baseline="-25000" dirty="0" smtClean="0"/>
              <a:t>2</a:t>
            </a:r>
            <a:r>
              <a:rPr lang="el-GR" sz="2800" dirty="0" smtClean="0"/>
              <a:t> </a:t>
            </a:r>
          </a:p>
          <a:p>
            <a:pPr marL="266700" indent="-266700">
              <a:buFont typeface="Arial" pitchFamily="34" charset="0"/>
              <a:buChar char="•"/>
            </a:pPr>
            <a:endParaRPr lang="el-GR" sz="2400" b="1" dirty="0" smtClean="0">
              <a:solidFill>
                <a:srgbClr val="C00000"/>
              </a:solidFill>
            </a:endParaRP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Τιμές αναφοράς</a:t>
            </a:r>
            <a:r>
              <a:rPr lang="en-US" b="1" dirty="0" smtClean="0">
                <a:solidFill>
                  <a:srgbClr val="C00000"/>
                </a:solidFill>
              </a:rPr>
              <a:t> </a:t>
            </a:r>
            <a:r>
              <a:rPr lang="el-GR" b="1" dirty="0" smtClean="0">
                <a:solidFill>
                  <a:srgbClr val="C00000"/>
                </a:solidFill>
              </a:rPr>
              <a:t>φωσφόρου</a:t>
            </a:r>
            <a:r>
              <a:rPr lang="en-US" b="1" dirty="0" smtClean="0">
                <a:solidFill>
                  <a:srgbClr val="C00000"/>
                </a:solidFill>
              </a:rPr>
              <a:t> </a:t>
            </a:r>
            <a:r>
              <a:rPr lang="el-GR" b="1" dirty="0" smtClean="0">
                <a:solidFill>
                  <a:srgbClr val="C00000"/>
                </a:solidFill>
              </a:rPr>
              <a:t/>
            </a:r>
            <a:br>
              <a:rPr lang="el-GR" b="1" dirty="0" smtClean="0">
                <a:solidFill>
                  <a:srgbClr val="C00000"/>
                </a:solidFill>
              </a:rPr>
            </a:br>
            <a:r>
              <a:rPr lang="el-GR" b="1" dirty="0" smtClean="0">
                <a:solidFill>
                  <a:srgbClr val="C00000"/>
                </a:solidFill>
              </a:rPr>
              <a:t>στα ούρα</a:t>
            </a:r>
            <a:endParaRPr lang="el-GR" b="1" dirty="0">
              <a:solidFill>
                <a:srgbClr val="C00000"/>
              </a:solidFill>
            </a:endParaRPr>
          </a:p>
        </p:txBody>
      </p:sp>
      <p:sp>
        <p:nvSpPr>
          <p:cNvPr id="3" name="2 - Θέση περιεχομένου"/>
          <p:cNvSpPr>
            <a:spLocks noGrp="1"/>
          </p:cNvSpPr>
          <p:nvPr>
            <p:ph idx="1"/>
          </p:nvPr>
        </p:nvSpPr>
        <p:spPr/>
        <p:txBody>
          <a:bodyPr/>
          <a:lstStyle/>
          <a:p>
            <a:pPr>
              <a:buNone/>
            </a:pPr>
            <a:r>
              <a:rPr lang="en-US" sz="2800" dirty="0" smtClean="0"/>
              <a:t>O</a:t>
            </a:r>
            <a:r>
              <a:rPr lang="el-GR" sz="2800" dirty="0" err="1" smtClean="0"/>
              <a:t>ύρα</a:t>
            </a:r>
            <a:r>
              <a:rPr lang="en-US" sz="2800" dirty="0" smtClean="0"/>
              <a:t>: x 32,29: mg/24h &gt; </a:t>
            </a:r>
            <a:r>
              <a:rPr lang="en-US" sz="2800" dirty="0" err="1" smtClean="0"/>
              <a:t>mmol</a:t>
            </a:r>
            <a:r>
              <a:rPr lang="en-US" sz="2800" dirty="0" smtClean="0"/>
              <a:t>/24h</a:t>
            </a:r>
            <a:endParaRPr lang="el-GR" sz="2800" dirty="0" smtClean="0"/>
          </a:p>
          <a:p>
            <a:pPr>
              <a:buNone/>
            </a:pPr>
            <a:endParaRPr lang="el-GR" sz="2800" dirty="0" smtClean="0"/>
          </a:p>
          <a:p>
            <a:pPr>
              <a:buNone/>
            </a:pPr>
            <a:r>
              <a:rPr lang="el-GR" sz="2400" dirty="0" smtClean="0"/>
              <a:t>Φυσιολογική δίαιτα</a:t>
            </a:r>
            <a:r>
              <a:rPr lang="en-US" sz="2400" dirty="0" smtClean="0"/>
              <a:t>: 250 – 1000 mg/24h</a:t>
            </a:r>
          </a:p>
          <a:p>
            <a:pPr>
              <a:buNone/>
            </a:pPr>
            <a:r>
              <a:rPr lang="el-GR" sz="2400" dirty="0" smtClean="0"/>
              <a:t>Τυχαία δίαιτα</a:t>
            </a:r>
            <a:r>
              <a:rPr lang="en-US" sz="2400" dirty="0" smtClean="0"/>
              <a:t>: 480 – 1300 mg/24h</a:t>
            </a:r>
          </a:p>
          <a:p>
            <a:pPr>
              <a:buNone/>
            </a:pPr>
            <a:endParaRPr lang="en-US" sz="2400" dirty="0" smtClean="0"/>
          </a:p>
          <a:p>
            <a:pPr>
              <a:buNone/>
            </a:pPr>
            <a:r>
              <a:rPr lang="el-GR" sz="2400" dirty="0" smtClean="0"/>
              <a:t>Ως φυσιολογική δίαιτα ορίζονται</a:t>
            </a:r>
            <a:r>
              <a:rPr lang="en-US" sz="2400" dirty="0" smtClean="0"/>
              <a:t>: 0,9 </a:t>
            </a:r>
            <a:r>
              <a:rPr lang="en-US" sz="2400" dirty="0" err="1" smtClean="0"/>
              <a:t>gP</a:t>
            </a:r>
            <a:r>
              <a:rPr lang="en-US" sz="2400" dirty="0" smtClean="0"/>
              <a:t>/Kg </a:t>
            </a:r>
            <a:r>
              <a:rPr lang="el-GR" sz="2400" dirty="0" smtClean="0"/>
              <a:t>βάρους</a:t>
            </a:r>
          </a:p>
          <a:p>
            <a:pPr>
              <a:buNone/>
            </a:pPr>
            <a:endParaRPr lang="el-GR" dirty="0" smtClean="0"/>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Τιμές αναφοράς</a:t>
            </a:r>
            <a:r>
              <a:rPr lang="en-US" b="1" dirty="0" smtClean="0">
                <a:solidFill>
                  <a:srgbClr val="C00000"/>
                </a:solidFill>
              </a:rPr>
              <a:t> </a:t>
            </a:r>
            <a:r>
              <a:rPr lang="el-GR" b="1" dirty="0" smtClean="0">
                <a:solidFill>
                  <a:srgbClr val="C00000"/>
                </a:solidFill>
              </a:rPr>
              <a:t>ολικού ασβεστίου</a:t>
            </a:r>
            <a:r>
              <a:rPr lang="en-US" b="1" dirty="0" smtClean="0">
                <a:solidFill>
                  <a:srgbClr val="C00000"/>
                </a:solidFill>
              </a:rPr>
              <a:t> </a:t>
            </a:r>
            <a:r>
              <a:rPr lang="el-GR" b="1" dirty="0" smtClean="0">
                <a:solidFill>
                  <a:srgbClr val="C00000"/>
                </a:solidFill>
              </a:rPr>
              <a:t>στα ούρα</a:t>
            </a:r>
            <a:endParaRPr lang="el-GR" b="1" dirty="0">
              <a:solidFill>
                <a:srgbClr val="C00000"/>
              </a:solidFill>
            </a:endParaRPr>
          </a:p>
        </p:txBody>
      </p:sp>
      <p:sp>
        <p:nvSpPr>
          <p:cNvPr id="3" name="2 - Θέση περιεχομένου"/>
          <p:cNvSpPr>
            <a:spLocks noGrp="1"/>
          </p:cNvSpPr>
          <p:nvPr>
            <p:ph idx="1"/>
          </p:nvPr>
        </p:nvSpPr>
        <p:spPr/>
        <p:txBody>
          <a:bodyPr/>
          <a:lstStyle/>
          <a:p>
            <a:pPr>
              <a:buNone/>
            </a:pPr>
            <a:r>
              <a:rPr lang="el-GR" sz="2400" dirty="0" smtClean="0"/>
              <a:t>Τα ούρα θα πρέπει να είναι </a:t>
            </a:r>
            <a:r>
              <a:rPr lang="el-GR" sz="2400" dirty="0" err="1" smtClean="0"/>
              <a:t>οξινισμένα</a:t>
            </a:r>
            <a:r>
              <a:rPr lang="el-GR" sz="2400" dirty="0" smtClean="0"/>
              <a:t> με </a:t>
            </a:r>
            <a:r>
              <a:rPr lang="en-US" sz="2400" dirty="0" err="1" smtClean="0"/>
              <a:t>HCl</a:t>
            </a:r>
            <a:endParaRPr lang="el-GR" sz="2400" dirty="0" smtClean="0"/>
          </a:p>
          <a:p>
            <a:pPr>
              <a:buNone/>
            </a:pPr>
            <a:r>
              <a:rPr lang="el-GR" sz="2400" dirty="0" smtClean="0"/>
              <a:t>Ούρα</a:t>
            </a:r>
            <a:r>
              <a:rPr lang="en-US" sz="2400" dirty="0" smtClean="0"/>
              <a:t>: x 0,</a:t>
            </a:r>
            <a:r>
              <a:rPr lang="el-GR" sz="2400" dirty="0" smtClean="0"/>
              <a:t>0</a:t>
            </a:r>
            <a:r>
              <a:rPr lang="en-US" sz="2400" dirty="0" smtClean="0"/>
              <a:t>25 mg/</a:t>
            </a:r>
            <a:r>
              <a:rPr lang="en-US" sz="2400" dirty="0" err="1" smtClean="0"/>
              <a:t>dL</a:t>
            </a:r>
            <a:r>
              <a:rPr lang="en-US" sz="2400" dirty="0" smtClean="0"/>
              <a:t> &gt; </a:t>
            </a:r>
            <a:r>
              <a:rPr lang="en-US" sz="2400" dirty="0" err="1" smtClean="0"/>
              <a:t>mmol</a:t>
            </a:r>
            <a:r>
              <a:rPr lang="en-US" sz="2400" dirty="0" smtClean="0"/>
              <a:t>/L</a:t>
            </a:r>
          </a:p>
          <a:p>
            <a:pPr>
              <a:buNone/>
            </a:pPr>
            <a:endParaRPr lang="el-GR" sz="2400" dirty="0" smtClean="0"/>
          </a:p>
          <a:p>
            <a:pPr>
              <a:buNone/>
            </a:pPr>
            <a:r>
              <a:rPr lang="el-GR" sz="2400" dirty="0" smtClean="0"/>
              <a:t>Ούρα 24</a:t>
            </a:r>
            <a:r>
              <a:rPr lang="en-US" sz="2400" dirty="0" smtClean="0"/>
              <a:t>h</a:t>
            </a:r>
          </a:p>
          <a:p>
            <a:pPr>
              <a:buNone/>
            </a:pPr>
            <a:r>
              <a:rPr lang="el-GR" sz="2400" dirty="0" smtClean="0"/>
              <a:t>Δίαιτα χωρίς </a:t>
            </a:r>
            <a:r>
              <a:rPr lang="en-US" sz="2400" dirty="0" smtClean="0"/>
              <a:t>Ca: 5,0 – 40 mg/24h</a:t>
            </a:r>
          </a:p>
          <a:p>
            <a:pPr>
              <a:buNone/>
            </a:pPr>
            <a:r>
              <a:rPr lang="el-GR" sz="2400" dirty="0" smtClean="0"/>
              <a:t>Χαμηλή δίαιτα</a:t>
            </a:r>
            <a:r>
              <a:rPr lang="en-US" sz="2400" dirty="0" smtClean="0"/>
              <a:t>: </a:t>
            </a:r>
            <a:r>
              <a:rPr lang="el-GR" sz="2400" dirty="0" smtClean="0"/>
              <a:t>50</a:t>
            </a:r>
            <a:r>
              <a:rPr lang="en-US" sz="2400" dirty="0" smtClean="0"/>
              <a:t> – </a:t>
            </a:r>
            <a:r>
              <a:rPr lang="el-GR" sz="2400" dirty="0" smtClean="0"/>
              <a:t>150</a:t>
            </a:r>
            <a:r>
              <a:rPr lang="en-US" sz="2400" dirty="0" smtClean="0"/>
              <a:t> mg/</a:t>
            </a:r>
            <a:r>
              <a:rPr lang="el-GR" sz="2400" dirty="0" smtClean="0"/>
              <a:t>24</a:t>
            </a:r>
            <a:r>
              <a:rPr lang="en-US" sz="2400" dirty="0" smtClean="0"/>
              <a:t>h</a:t>
            </a:r>
          </a:p>
          <a:p>
            <a:pPr>
              <a:buNone/>
            </a:pPr>
            <a:r>
              <a:rPr lang="el-GR" sz="2400" dirty="0" smtClean="0"/>
              <a:t>Υψηλή δίαιτα</a:t>
            </a:r>
            <a:r>
              <a:rPr lang="en-US" sz="2400" dirty="0" smtClean="0"/>
              <a:t>: </a:t>
            </a:r>
            <a:r>
              <a:rPr lang="el-GR" sz="2400" dirty="0" smtClean="0"/>
              <a:t>100 – 300 </a:t>
            </a:r>
            <a:r>
              <a:rPr lang="en-US" sz="2400" dirty="0" smtClean="0"/>
              <a:t>mg/24h</a:t>
            </a:r>
          </a:p>
          <a:p>
            <a:pPr>
              <a:buFont typeface="Wingdings"/>
              <a:buChar char="Ø"/>
            </a:pPr>
            <a:endParaRPr lang="en-US" sz="2400" dirty="0" smtClean="0"/>
          </a:p>
          <a:p>
            <a:pPr>
              <a:buNone/>
            </a:pPr>
            <a:r>
              <a:rPr lang="en-US" sz="2400" dirty="0" smtClean="0"/>
              <a:t>O</a:t>
            </a:r>
            <a:r>
              <a:rPr lang="el-GR" sz="2400" dirty="0" err="1" smtClean="0"/>
              <a:t>ύρα</a:t>
            </a:r>
            <a:r>
              <a:rPr lang="el-GR" sz="2400" dirty="0" smtClean="0"/>
              <a:t> 2</a:t>
            </a:r>
            <a:r>
              <a:rPr lang="en-US" sz="2400" dirty="0" smtClean="0"/>
              <a:t>h</a:t>
            </a:r>
          </a:p>
          <a:p>
            <a:pPr>
              <a:buNone/>
            </a:pPr>
            <a:r>
              <a:rPr lang="en-US" sz="2400" dirty="0" smtClean="0"/>
              <a:t>Ca/</a:t>
            </a:r>
            <a:r>
              <a:rPr lang="el-GR" sz="2400" dirty="0" err="1" smtClean="0"/>
              <a:t>κρεατινίνη</a:t>
            </a:r>
            <a:r>
              <a:rPr lang="en-US" sz="2400" dirty="0" smtClean="0"/>
              <a:t>: 0,020 – 0,160</a:t>
            </a:r>
            <a:endParaRPr lang="el-GR" sz="2400" dirty="0" smtClean="0"/>
          </a:p>
          <a:p>
            <a:pPr>
              <a:buNone/>
            </a:pPr>
            <a:endParaRPr lang="el-GR" dirty="0" smtClean="0"/>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 πρέπει να προσέχουμε στην αιμοληψία του ασβεστίου </a:t>
            </a:r>
            <a:r>
              <a:rPr lang="el-GR" dirty="0" smtClean="0">
                <a:solidFill>
                  <a:srgbClr val="C00000"/>
                </a:solidFill>
              </a:rPr>
              <a:t>(1 από 2)</a:t>
            </a:r>
            <a:endParaRPr lang="el-GR" dirty="0">
              <a:solidFill>
                <a:srgbClr val="C00000"/>
              </a:solidFill>
            </a:endParaRPr>
          </a:p>
        </p:txBody>
      </p:sp>
      <p:sp>
        <p:nvSpPr>
          <p:cNvPr id="3" name="2 - Θέση περιεχομένου"/>
          <p:cNvSpPr>
            <a:spLocks noGrp="1"/>
          </p:cNvSpPr>
          <p:nvPr>
            <p:ph idx="1"/>
          </p:nvPr>
        </p:nvSpPr>
        <p:spPr>
          <a:xfrm>
            <a:off x="457200" y="1600200"/>
            <a:ext cx="8363272" cy="4781128"/>
          </a:xfrm>
        </p:spPr>
        <p:txBody>
          <a:bodyPr>
            <a:normAutofit/>
          </a:bodyPr>
          <a:lstStyle/>
          <a:p>
            <a:r>
              <a:rPr lang="el-GR" sz="2400" b="1" dirty="0" smtClean="0"/>
              <a:t>Να μην υπάρχει παρατεταμένη περίδεση</a:t>
            </a:r>
          </a:p>
          <a:p>
            <a:pPr marL="0" indent="0">
              <a:buNone/>
            </a:pPr>
            <a:r>
              <a:rPr lang="el-GR" sz="2400" dirty="0" smtClean="0"/>
              <a:t>Ο γιατρός μπορεί να </a:t>
            </a:r>
            <a:r>
              <a:rPr lang="el-GR" sz="2400" dirty="0" err="1" smtClean="0"/>
              <a:t>συνταγογραφήσει</a:t>
            </a:r>
            <a:r>
              <a:rPr lang="el-GR" sz="2400" dirty="0" smtClean="0"/>
              <a:t> να μην υπάρχει καθόλου περίδεση.</a:t>
            </a:r>
          </a:p>
          <a:p>
            <a:pPr marL="0" indent="0">
              <a:buNone/>
            </a:pPr>
            <a:r>
              <a:rPr lang="el-GR" sz="2400" dirty="0" smtClean="0"/>
              <a:t>Πως το καταλαβαίνουμε</a:t>
            </a:r>
            <a:r>
              <a:rPr lang="en-US" sz="2400" dirty="0" smtClean="0"/>
              <a:t>:</a:t>
            </a:r>
          </a:p>
          <a:p>
            <a:pPr marL="896938" indent="-266700"/>
            <a:r>
              <a:rPr lang="en-US" sz="2400" dirty="0" smtClean="0"/>
              <a:t>	Y</a:t>
            </a:r>
            <a:r>
              <a:rPr lang="el-GR" sz="2400" dirty="0" err="1" smtClean="0"/>
              <a:t>πάρχει</a:t>
            </a:r>
            <a:r>
              <a:rPr lang="el-GR" sz="2400" dirty="0" smtClean="0"/>
              <a:t> αδικαιολόγητα αυξημένο ασβέστιο</a:t>
            </a:r>
            <a:r>
              <a:rPr lang="en-US" sz="2400" dirty="0" smtClean="0"/>
              <a:t>	</a:t>
            </a:r>
          </a:p>
          <a:p>
            <a:pPr marL="896938" indent="-266700"/>
            <a:r>
              <a:rPr lang="en-US" sz="2400" dirty="0" smtClean="0"/>
              <a:t>	</a:t>
            </a:r>
            <a:r>
              <a:rPr lang="el-GR" sz="2400" dirty="0" smtClean="0"/>
              <a:t>Στην παρατεταμένη περίδεση μπορεί να υπάρχει μικρή ή μεγάλη </a:t>
            </a:r>
            <a:r>
              <a:rPr lang="el-GR" sz="2400" dirty="0" err="1" smtClean="0"/>
              <a:t>αιμόλυση</a:t>
            </a:r>
            <a:r>
              <a:rPr lang="el-GR" sz="2400" dirty="0" smtClean="0"/>
              <a:t> στο δείγμα.</a:t>
            </a:r>
          </a:p>
          <a:p>
            <a:pPr marL="896938" indent="-266700"/>
            <a:r>
              <a:rPr lang="el-GR" sz="2400" dirty="0" smtClean="0"/>
              <a:t>	Αυξάνει και η </a:t>
            </a:r>
            <a:r>
              <a:rPr lang="el-GR" sz="2400" dirty="0" err="1" smtClean="0"/>
              <a:t>αλβουμίνη</a:t>
            </a:r>
            <a:r>
              <a:rPr lang="el-GR" sz="2400" dirty="0" smtClean="0"/>
              <a:t> (καλό είναι να προσδιορίζεται το διορθωμένο ασβέστιο)</a:t>
            </a:r>
          </a:p>
          <a:p>
            <a:pPr marL="896938" indent="-896938">
              <a:buNone/>
            </a:pPr>
            <a:endParaRPr lang="el-GR" sz="2400" dirty="0" smtClean="0"/>
          </a:p>
          <a:p>
            <a:pPr marL="896938" indent="-896938">
              <a:buNone/>
            </a:pPr>
            <a:r>
              <a:rPr lang="el-GR" sz="2400" dirty="0" smtClean="0"/>
              <a:t>	</a:t>
            </a:r>
          </a:p>
          <a:p>
            <a:pPr marL="896938" indent="-896938">
              <a:buNone/>
            </a:pPr>
            <a:endParaRPr lang="el-GR" sz="2800" dirty="0" smtClean="0"/>
          </a:p>
          <a:p>
            <a:pPr marL="896938" indent="-896938">
              <a:buNone/>
            </a:pP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 πρέπει να προσέχουμε στην αιμοληψία του ασβεστίου </a:t>
            </a:r>
            <a:r>
              <a:rPr lang="el-GR" dirty="0" smtClean="0">
                <a:solidFill>
                  <a:srgbClr val="C00000"/>
                </a:solidFill>
              </a:rPr>
              <a:t>(2 από 2)</a:t>
            </a:r>
            <a:endParaRPr lang="el-GR" dirty="0">
              <a:solidFill>
                <a:srgbClr val="C00000"/>
              </a:solidFill>
            </a:endParaRPr>
          </a:p>
        </p:txBody>
      </p:sp>
      <p:sp>
        <p:nvSpPr>
          <p:cNvPr id="3" name="2 - Θέση περιεχομένου"/>
          <p:cNvSpPr>
            <a:spLocks noGrp="1"/>
          </p:cNvSpPr>
          <p:nvPr>
            <p:ph idx="1"/>
          </p:nvPr>
        </p:nvSpPr>
        <p:spPr>
          <a:xfrm>
            <a:off x="457200" y="1600200"/>
            <a:ext cx="8363272" cy="4781128"/>
          </a:xfrm>
        </p:spPr>
        <p:txBody>
          <a:bodyPr>
            <a:normAutofit/>
          </a:bodyPr>
          <a:lstStyle/>
          <a:p>
            <a:r>
              <a:rPr lang="el-GR" sz="2800" b="1" dirty="0" smtClean="0"/>
              <a:t>Να μην χρησιμοποιηθεί αντιπηκτικό </a:t>
            </a:r>
            <a:r>
              <a:rPr lang="en-US" sz="2800" b="1" dirty="0" smtClean="0"/>
              <a:t>EDTA</a:t>
            </a:r>
            <a:r>
              <a:rPr lang="el-GR" sz="2800" b="1" dirty="0" smtClean="0"/>
              <a:t> αλλά και ούτε να υπάρχει επιμόλυνση αυτού</a:t>
            </a:r>
          </a:p>
          <a:p>
            <a:pPr marL="0" indent="0">
              <a:buNone/>
            </a:pPr>
            <a:r>
              <a:rPr lang="en-US" sz="2800" dirty="0" smtClean="0"/>
              <a:t>To EDTA </a:t>
            </a:r>
            <a:r>
              <a:rPr lang="el-GR" sz="2800" dirty="0" smtClean="0"/>
              <a:t>δεσμεύει τα ιόντα ασβεστίου (</a:t>
            </a:r>
            <a:r>
              <a:rPr lang="en-US" sz="2800" dirty="0" smtClean="0"/>
              <a:t>Ca</a:t>
            </a:r>
            <a:r>
              <a:rPr lang="en-US" sz="2800" baseline="30000" dirty="0" smtClean="0"/>
              <a:t>+2</a:t>
            </a:r>
            <a:r>
              <a:rPr lang="en-US" sz="2800" dirty="0" smtClean="0"/>
              <a:t>)</a:t>
            </a:r>
            <a:r>
              <a:rPr lang="el-GR" sz="2800" dirty="0" smtClean="0"/>
              <a:t>. Προσοχή στην σειρά που γεμίζονται τα σωληνάρια αιμοληψίας.</a:t>
            </a:r>
          </a:p>
          <a:p>
            <a:pPr marL="0" indent="0">
              <a:buNone/>
            </a:pPr>
            <a:r>
              <a:rPr lang="el-GR" sz="2800" dirty="0" smtClean="0"/>
              <a:t>Πως το καταλαβαίνουμε</a:t>
            </a:r>
            <a:r>
              <a:rPr lang="en-US" sz="2800" dirty="0" smtClean="0"/>
              <a:t>:</a:t>
            </a:r>
          </a:p>
          <a:p>
            <a:pPr marL="896938" indent="-896938">
              <a:buNone/>
            </a:pPr>
            <a:r>
              <a:rPr lang="en-US" sz="2800" dirty="0" smtClean="0"/>
              <a:t>	</a:t>
            </a:r>
            <a:r>
              <a:rPr lang="el-GR" sz="2800" dirty="0" smtClean="0"/>
              <a:t>Σχεδόν μηδενική συγκέντρωση ασβεστίου</a:t>
            </a:r>
            <a:endParaRPr lang="en-US" sz="2800" dirty="0" smtClean="0"/>
          </a:p>
          <a:p>
            <a:pPr marL="896938" indent="-896938">
              <a:buNone/>
            </a:pPr>
            <a:r>
              <a:rPr lang="en-US" sz="2800" dirty="0" smtClean="0"/>
              <a:t>	</a:t>
            </a:r>
            <a:r>
              <a:rPr lang="el-GR" sz="2800" dirty="0" smtClean="0"/>
              <a:t>Αυξάνει το κάλιο</a:t>
            </a:r>
          </a:p>
          <a:p>
            <a:pPr marL="896938" indent="-896938">
              <a:buNone/>
            </a:pPr>
            <a:endParaRPr lang="el-GR" dirty="0" smtClean="0"/>
          </a:p>
          <a:p>
            <a:pPr marL="896938" indent="-896938">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53</a:t>
            </a:fld>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Τιμές αναφοράς</a:t>
            </a:r>
            <a:r>
              <a:rPr lang="en-US" b="1" dirty="0" smtClean="0">
                <a:solidFill>
                  <a:srgbClr val="C00000"/>
                </a:solidFill>
              </a:rPr>
              <a:t> </a:t>
            </a:r>
            <a:r>
              <a:rPr lang="el-GR" b="1" dirty="0" smtClean="0">
                <a:solidFill>
                  <a:srgbClr val="C00000"/>
                </a:solidFill>
              </a:rPr>
              <a:t>ολικού ασβεστίου</a:t>
            </a:r>
            <a:r>
              <a:rPr lang="en-US" b="1" dirty="0" smtClean="0">
                <a:solidFill>
                  <a:srgbClr val="C00000"/>
                </a:solidFill>
              </a:rPr>
              <a:t> </a:t>
            </a:r>
            <a:r>
              <a:rPr lang="el-GR" b="1" dirty="0" smtClean="0">
                <a:solidFill>
                  <a:srgbClr val="C00000"/>
                </a:solidFill>
              </a:rPr>
              <a:t>στον ορό</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pPr>
              <a:buNone/>
            </a:pPr>
            <a:r>
              <a:rPr lang="el-GR" sz="2400" dirty="0" smtClean="0"/>
              <a:t>Στην αιμοληψία να αποφεύγεται η παρατεταμένη περίδεση</a:t>
            </a:r>
          </a:p>
          <a:p>
            <a:pPr>
              <a:buNone/>
            </a:pPr>
            <a:r>
              <a:rPr lang="el-GR" sz="2400" dirty="0" smtClean="0"/>
              <a:t>Ορός</a:t>
            </a:r>
            <a:r>
              <a:rPr lang="en-US" sz="2400" dirty="0" smtClean="0"/>
              <a:t>: x 0,25 mg/</a:t>
            </a:r>
            <a:r>
              <a:rPr lang="en-US" sz="2400" dirty="0" err="1" smtClean="0"/>
              <a:t>dL</a:t>
            </a:r>
            <a:r>
              <a:rPr lang="en-US" sz="2400" dirty="0" smtClean="0"/>
              <a:t> &gt; </a:t>
            </a:r>
            <a:r>
              <a:rPr lang="en-US" sz="2400" dirty="0" err="1" smtClean="0"/>
              <a:t>mmol</a:t>
            </a:r>
            <a:r>
              <a:rPr lang="en-US" sz="2400" dirty="0" smtClean="0"/>
              <a:t>/L</a:t>
            </a:r>
          </a:p>
          <a:p>
            <a:pPr>
              <a:buNone/>
            </a:pPr>
            <a:endParaRPr lang="el-GR" sz="2400" dirty="0" smtClean="0"/>
          </a:p>
          <a:p>
            <a:pPr>
              <a:buNone/>
            </a:pPr>
            <a:r>
              <a:rPr lang="el-GR" sz="2400" dirty="0" smtClean="0"/>
              <a:t>0 – 10 ημερών</a:t>
            </a:r>
            <a:r>
              <a:rPr lang="en-US" sz="2400" dirty="0" smtClean="0"/>
              <a:t>: 76 – 10,4 mg/</a:t>
            </a:r>
            <a:r>
              <a:rPr lang="en-US" sz="2400" dirty="0" err="1" smtClean="0"/>
              <a:t>dL</a:t>
            </a:r>
            <a:endParaRPr lang="en-US" sz="2400" dirty="0" smtClean="0"/>
          </a:p>
          <a:p>
            <a:pPr>
              <a:buNone/>
            </a:pPr>
            <a:r>
              <a:rPr lang="en-US" sz="2400" dirty="0" smtClean="0"/>
              <a:t>2 – 12 </a:t>
            </a:r>
            <a:r>
              <a:rPr lang="el-GR" sz="2400" dirty="0" smtClean="0"/>
              <a:t>ετών</a:t>
            </a:r>
            <a:r>
              <a:rPr lang="en-US" sz="2400" dirty="0" smtClean="0"/>
              <a:t>: 9,0 – 10,4 mg/</a:t>
            </a:r>
            <a:r>
              <a:rPr lang="en-US" sz="2400" dirty="0" err="1" smtClean="0"/>
              <a:t>dL</a:t>
            </a:r>
            <a:endParaRPr lang="en-US" sz="2400" dirty="0" smtClean="0"/>
          </a:p>
          <a:p>
            <a:pPr>
              <a:buNone/>
            </a:pPr>
            <a:r>
              <a:rPr lang="en-US" sz="2400" dirty="0" smtClean="0"/>
              <a:t>&lt; 60 </a:t>
            </a:r>
            <a:r>
              <a:rPr lang="el-GR" sz="2400" dirty="0" smtClean="0"/>
              <a:t>ετών</a:t>
            </a:r>
            <a:r>
              <a:rPr lang="en-US" sz="2400" dirty="0" smtClean="0"/>
              <a:t>: </a:t>
            </a:r>
            <a:r>
              <a:rPr lang="el-GR" sz="2400" dirty="0" smtClean="0"/>
              <a:t>8,4 – 10,4 </a:t>
            </a:r>
            <a:r>
              <a:rPr lang="en-US" sz="2400" dirty="0" smtClean="0"/>
              <a:t>mg/</a:t>
            </a:r>
            <a:r>
              <a:rPr lang="en-US" sz="2400" dirty="0" err="1" smtClean="0"/>
              <a:t>dL</a:t>
            </a:r>
            <a:endParaRPr lang="en-US" sz="2400" dirty="0" smtClean="0"/>
          </a:p>
          <a:p>
            <a:pPr>
              <a:buNone/>
            </a:pPr>
            <a:r>
              <a:rPr lang="el-GR" sz="2400" dirty="0" smtClean="0"/>
              <a:t>&gt; </a:t>
            </a:r>
            <a:r>
              <a:rPr lang="en-US" sz="2400" dirty="0" smtClean="0"/>
              <a:t>60 </a:t>
            </a:r>
            <a:r>
              <a:rPr lang="el-GR" sz="2400" dirty="0" smtClean="0"/>
              <a:t>ετών</a:t>
            </a:r>
            <a:r>
              <a:rPr lang="en-US" sz="2400" dirty="0" smtClean="0"/>
              <a:t>: 8,8 – 10,2 mg/</a:t>
            </a:r>
            <a:r>
              <a:rPr lang="en-US" sz="2400" dirty="0" err="1" smtClean="0"/>
              <a:t>dL</a:t>
            </a:r>
            <a:endParaRPr lang="en-US" sz="2400" dirty="0" smtClean="0"/>
          </a:p>
          <a:p>
            <a:pPr>
              <a:buFont typeface="Wingdings"/>
              <a:buChar char="Ø"/>
            </a:pPr>
            <a:endParaRPr lang="en-US" sz="2400" dirty="0" smtClean="0"/>
          </a:p>
          <a:p>
            <a:pPr>
              <a:buNone/>
            </a:pPr>
            <a:r>
              <a:rPr lang="el-GR" sz="2400" dirty="0" smtClean="0"/>
              <a:t>Τιμές πανικού</a:t>
            </a:r>
            <a:r>
              <a:rPr lang="en-US" sz="2400" dirty="0" smtClean="0"/>
              <a:t>:</a:t>
            </a:r>
            <a:r>
              <a:rPr lang="el-GR" sz="2400" dirty="0" smtClean="0"/>
              <a:t>  &gt; </a:t>
            </a:r>
            <a:r>
              <a:rPr lang="en-US" sz="2400" dirty="0" smtClean="0"/>
              <a:t>13</a:t>
            </a:r>
            <a:r>
              <a:rPr lang="el-GR" sz="2400" dirty="0" smtClean="0"/>
              <a:t>,0 </a:t>
            </a:r>
            <a:r>
              <a:rPr lang="en-US" sz="2400" dirty="0" smtClean="0"/>
              <a:t>mg/</a:t>
            </a:r>
            <a:r>
              <a:rPr lang="en-US" sz="2400" dirty="0" err="1" smtClean="0"/>
              <a:t>dL</a:t>
            </a:r>
            <a:r>
              <a:rPr lang="en-US" sz="2400" dirty="0" smtClean="0"/>
              <a:t>  </a:t>
            </a:r>
            <a:r>
              <a:rPr lang="el-GR" sz="2400" dirty="0" smtClean="0"/>
              <a:t>και  &lt; </a:t>
            </a:r>
            <a:r>
              <a:rPr lang="en-US" sz="2400" dirty="0" smtClean="0"/>
              <a:t>6,0  mg/</a:t>
            </a:r>
            <a:r>
              <a:rPr lang="en-US" sz="2400" dirty="0" err="1" smtClean="0"/>
              <a:t>dL</a:t>
            </a:r>
            <a:endParaRPr lang="el-GR" sz="2400" dirty="0" smtClean="0"/>
          </a:p>
          <a:p>
            <a:pPr>
              <a:buNone/>
            </a:pPr>
            <a:endParaRPr lang="el-GR" sz="2400" dirty="0" smtClean="0"/>
          </a:p>
          <a:p>
            <a:pPr>
              <a:buNone/>
            </a:pPr>
            <a:endParaRPr lang="el-GR" sz="2400" dirty="0" smtClean="0"/>
          </a:p>
          <a:p>
            <a:pPr>
              <a:buNone/>
            </a:pP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C00000"/>
                </a:solidFill>
              </a:rPr>
              <a:t>To </a:t>
            </a:r>
            <a:r>
              <a:rPr lang="el-GR" sz="4000" b="1" dirty="0" smtClean="0">
                <a:solidFill>
                  <a:srgbClr val="C00000"/>
                </a:solidFill>
              </a:rPr>
              <a:t>διορθωμένο ασβέστιο</a:t>
            </a:r>
            <a:endParaRPr lang="el-GR" sz="4000" b="1" dirty="0">
              <a:solidFill>
                <a:srgbClr val="C00000"/>
              </a:solidFill>
            </a:endParaRPr>
          </a:p>
        </p:txBody>
      </p:sp>
      <p:sp>
        <p:nvSpPr>
          <p:cNvPr id="3" name="2 - Θέση περιεχομένου"/>
          <p:cNvSpPr>
            <a:spLocks noGrp="1"/>
          </p:cNvSpPr>
          <p:nvPr>
            <p:ph idx="1"/>
          </p:nvPr>
        </p:nvSpPr>
        <p:spPr>
          <a:xfrm>
            <a:off x="457200" y="1600200"/>
            <a:ext cx="8147248" cy="4525963"/>
          </a:xfrm>
        </p:spPr>
        <p:txBody>
          <a:bodyPr>
            <a:normAutofit/>
          </a:bodyPr>
          <a:lstStyle/>
          <a:p>
            <a:pPr marL="0" indent="0">
              <a:buNone/>
            </a:pPr>
            <a:r>
              <a:rPr lang="el-GR" sz="2800" dirty="0" smtClean="0"/>
              <a:t>Το ασβέστιο είναι σωστότερο να μετράται μαζί και η </a:t>
            </a:r>
            <a:r>
              <a:rPr lang="el-GR" sz="2800" dirty="0" err="1" smtClean="0"/>
              <a:t>αλβουμίνη</a:t>
            </a:r>
            <a:r>
              <a:rPr lang="el-GR" sz="2800" dirty="0" smtClean="0"/>
              <a:t>.</a:t>
            </a:r>
          </a:p>
          <a:p>
            <a:pPr marL="0" indent="0">
              <a:buNone/>
            </a:pPr>
            <a:r>
              <a:rPr lang="el-GR" sz="2800" dirty="0" smtClean="0"/>
              <a:t>Σε περίπτωση όπου το ασβέστιο έχει πολύ χαμηλή τιμή μπορεί να δοθεί η διορθωμένη τιμή ασβεστίου</a:t>
            </a:r>
            <a:r>
              <a:rPr lang="en-US" sz="2800" dirty="0" smtClean="0"/>
              <a:t>:</a:t>
            </a:r>
          </a:p>
          <a:p>
            <a:pPr marL="0" indent="0">
              <a:buNone/>
            </a:pPr>
            <a:endParaRPr lang="en-US" sz="2000" dirty="0" smtClean="0"/>
          </a:p>
          <a:p>
            <a:pPr marL="0" indent="0">
              <a:buNone/>
            </a:pPr>
            <a:r>
              <a:rPr lang="el-GR" sz="2800" dirty="0" smtClean="0"/>
              <a:t>Διορθωμένο [</a:t>
            </a:r>
            <a:r>
              <a:rPr lang="en-US" sz="2800" dirty="0" smtClean="0"/>
              <a:t>Ca</a:t>
            </a:r>
            <a:r>
              <a:rPr lang="el-GR" sz="2800" dirty="0" smtClean="0"/>
              <a:t>]</a:t>
            </a:r>
            <a:r>
              <a:rPr lang="en-US" sz="2800" dirty="0" smtClean="0"/>
              <a:t> = </a:t>
            </a:r>
            <a:r>
              <a:rPr lang="el-GR" sz="2800" dirty="0" smtClean="0"/>
              <a:t>[</a:t>
            </a:r>
            <a:r>
              <a:rPr lang="en-US" sz="2800" dirty="0" smtClean="0"/>
              <a:t>Ca </a:t>
            </a:r>
            <a:r>
              <a:rPr lang="el-GR" sz="2800" dirty="0" smtClean="0"/>
              <a:t>ορού] (</a:t>
            </a:r>
            <a:r>
              <a:rPr lang="en-US" sz="2800" dirty="0" smtClean="0"/>
              <a:t>mg/</a:t>
            </a:r>
            <a:r>
              <a:rPr lang="en-US" sz="2800" dirty="0" err="1" smtClean="0"/>
              <a:t>dL</a:t>
            </a:r>
            <a:r>
              <a:rPr lang="en-US" sz="2800" dirty="0" smtClean="0"/>
              <a:t>) –</a:t>
            </a:r>
            <a:r>
              <a:rPr lang="el-GR" sz="2800" dirty="0" smtClean="0"/>
              <a:t> [Α</a:t>
            </a:r>
            <a:r>
              <a:rPr lang="en-US" sz="2800" dirty="0" smtClean="0"/>
              <a:t>LB] (g/</a:t>
            </a:r>
            <a:r>
              <a:rPr lang="en-US" sz="2800" dirty="0" err="1" smtClean="0"/>
              <a:t>dL</a:t>
            </a:r>
            <a:r>
              <a:rPr lang="en-US" sz="2800" dirty="0" smtClean="0"/>
              <a:t>) + 4,0 </a:t>
            </a:r>
          </a:p>
          <a:p>
            <a:pPr>
              <a:buNone/>
            </a:pPr>
            <a:endParaRPr lang="el-GR" sz="3600" dirty="0" smtClean="0"/>
          </a:p>
          <a:p>
            <a:pPr>
              <a:buNone/>
            </a:pPr>
            <a:endParaRPr lang="el-GR" sz="3600" dirty="0" smtClean="0"/>
          </a:p>
          <a:p>
            <a:pPr>
              <a:buNone/>
            </a:pPr>
            <a:endParaRPr lang="el-GR" sz="3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55</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b="1" dirty="0" smtClean="0">
                <a:solidFill>
                  <a:srgbClr val="C00000"/>
                </a:solidFill>
              </a:rPr>
              <a:t>Τιμές αναφοράς</a:t>
            </a:r>
            <a:r>
              <a:rPr lang="en-US" sz="4000" b="1" dirty="0" smtClean="0">
                <a:solidFill>
                  <a:srgbClr val="C00000"/>
                </a:solidFill>
              </a:rPr>
              <a:t> </a:t>
            </a:r>
            <a:r>
              <a:rPr lang="el-GR" sz="4000" b="1" dirty="0" smtClean="0">
                <a:solidFill>
                  <a:srgbClr val="C00000"/>
                </a:solidFill>
              </a:rPr>
              <a:t>ιονισμένου ασβεστίου</a:t>
            </a:r>
            <a:endParaRPr lang="el-GR" sz="4000" b="1" dirty="0">
              <a:solidFill>
                <a:srgbClr val="C00000"/>
              </a:solidFill>
            </a:endParaRPr>
          </a:p>
        </p:txBody>
      </p:sp>
      <p:sp>
        <p:nvSpPr>
          <p:cNvPr id="3" name="2 - Θέση περιεχομένου"/>
          <p:cNvSpPr>
            <a:spLocks noGrp="1"/>
          </p:cNvSpPr>
          <p:nvPr>
            <p:ph idx="1"/>
          </p:nvPr>
        </p:nvSpPr>
        <p:spPr/>
        <p:txBody>
          <a:bodyPr>
            <a:noAutofit/>
          </a:bodyPr>
          <a:lstStyle/>
          <a:p>
            <a:pPr marL="0" indent="0">
              <a:lnSpc>
                <a:spcPct val="150000"/>
              </a:lnSpc>
              <a:buNone/>
            </a:pPr>
            <a:r>
              <a:rPr lang="en-US" sz="2400" dirty="0" smtClean="0"/>
              <a:t>O </a:t>
            </a:r>
            <a:r>
              <a:rPr lang="el-GR" sz="2400" dirty="0" smtClean="0"/>
              <a:t>ασθενής θα πρέπει να κάθεται για τουλάχιστον </a:t>
            </a:r>
            <a:r>
              <a:rPr lang="el-GR" sz="2400" b="1" dirty="0" smtClean="0"/>
              <a:t>30 λεπτά </a:t>
            </a:r>
            <a:r>
              <a:rPr lang="el-GR" sz="2400" dirty="0" smtClean="0"/>
              <a:t>πριν την αιμοληψία.</a:t>
            </a:r>
            <a:endParaRPr lang="en-US" sz="2400" dirty="0" smtClean="0"/>
          </a:p>
          <a:p>
            <a:pPr>
              <a:buNone/>
            </a:pPr>
            <a:endParaRPr lang="el-GR" sz="2800" dirty="0" smtClean="0"/>
          </a:p>
          <a:p>
            <a:pPr>
              <a:buNone/>
            </a:pPr>
            <a:r>
              <a:rPr lang="el-GR" sz="2400" dirty="0" smtClean="0"/>
              <a:t>Ιονισμένο ασβέστιο </a:t>
            </a:r>
            <a:r>
              <a:rPr lang="en-US" sz="2400" dirty="0" smtClean="0"/>
              <a:t>Ca</a:t>
            </a:r>
            <a:r>
              <a:rPr lang="en-US" sz="2400" baseline="30000" dirty="0" smtClean="0"/>
              <a:t>+2</a:t>
            </a:r>
          </a:p>
          <a:p>
            <a:pPr>
              <a:buNone/>
            </a:pPr>
            <a:r>
              <a:rPr lang="el-GR" sz="2400" dirty="0" smtClean="0"/>
              <a:t>Ορός</a:t>
            </a:r>
            <a:r>
              <a:rPr lang="en-US" sz="2400" dirty="0" smtClean="0"/>
              <a:t>: x 0,25 mg/</a:t>
            </a:r>
            <a:r>
              <a:rPr lang="en-US" sz="2400" dirty="0" err="1" smtClean="0"/>
              <a:t>dL</a:t>
            </a:r>
            <a:r>
              <a:rPr lang="en-US" sz="2400" dirty="0" smtClean="0"/>
              <a:t> &gt; </a:t>
            </a:r>
            <a:r>
              <a:rPr lang="en-US" sz="2400" dirty="0" err="1" smtClean="0"/>
              <a:t>mmol</a:t>
            </a:r>
            <a:r>
              <a:rPr lang="en-US" sz="2400" dirty="0" smtClean="0"/>
              <a:t>/L</a:t>
            </a:r>
            <a:endParaRPr lang="el-GR" sz="2400" dirty="0" smtClean="0"/>
          </a:p>
          <a:p>
            <a:pPr>
              <a:buNone/>
            </a:pPr>
            <a:endParaRPr lang="el-GR" sz="2400" dirty="0" smtClean="0"/>
          </a:p>
          <a:p>
            <a:pPr>
              <a:buNone/>
            </a:pPr>
            <a:r>
              <a:rPr lang="el-GR" sz="2400" dirty="0" smtClean="0"/>
              <a:t>1 – 15 ετών</a:t>
            </a:r>
            <a:r>
              <a:rPr lang="en-US" sz="2400" dirty="0" smtClean="0"/>
              <a:t>: 4,90 – 5,50 mg/</a:t>
            </a:r>
            <a:r>
              <a:rPr lang="en-US" sz="2400" dirty="0" err="1" smtClean="0"/>
              <a:t>dL</a:t>
            </a:r>
            <a:endParaRPr lang="en-US" sz="2400" dirty="0" smtClean="0"/>
          </a:p>
          <a:p>
            <a:pPr>
              <a:buNone/>
            </a:pPr>
            <a:r>
              <a:rPr lang="en-US" sz="2400" dirty="0" smtClean="0"/>
              <a:t>&gt; 20 </a:t>
            </a:r>
            <a:r>
              <a:rPr lang="el-GR" sz="2400" dirty="0" smtClean="0"/>
              <a:t>ετών</a:t>
            </a:r>
            <a:r>
              <a:rPr lang="en-US" sz="2400" dirty="0" smtClean="0"/>
              <a:t>: 4,63 – 5,30 mg/</a:t>
            </a:r>
            <a:r>
              <a:rPr lang="en-US" sz="2400" dirty="0" err="1" smtClean="0"/>
              <a:t>dL</a:t>
            </a:r>
            <a:endParaRPr lang="en-US" sz="2400" dirty="0" smtClean="0"/>
          </a:p>
          <a:p>
            <a:pPr>
              <a:buNone/>
            </a:pPr>
            <a:r>
              <a:rPr lang="en-US" sz="2400" dirty="0" smtClean="0"/>
              <a:t> </a:t>
            </a:r>
          </a:p>
          <a:p>
            <a:pPr>
              <a:buNone/>
            </a:pPr>
            <a:r>
              <a:rPr lang="el-GR" sz="2400" dirty="0" smtClean="0"/>
              <a:t>Τιμές πανικού  &gt; 7,0 </a:t>
            </a:r>
            <a:r>
              <a:rPr lang="en-US" sz="2400" dirty="0" smtClean="0"/>
              <a:t>mg/</a:t>
            </a:r>
            <a:r>
              <a:rPr lang="en-US" sz="2400" dirty="0" err="1" smtClean="0"/>
              <a:t>dL</a:t>
            </a:r>
            <a:r>
              <a:rPr lang="en-US" sz="2400" dirty="0" smtClean="0"/>
              <a:t>  </a:t>
            </a:r>
            <a:r>
              <a:rPr lang="el-GR" sz="2400" dirty="0" smtClean="0"/>
              <a:t>και  &lt; 2,5 </a:t>
            </a:r>
            <a:r>
              <a:rPr lang="en-US" sz="2400" dirty="0" smtClean="0"/>
              <a:t>mg/</a:t>
            </a:r>
            <a:r>
              <a:rPr lang="en-US" sz="2400" dirty="0" err="1" smtClean="0"/>
              <a:t>dL</a:t>
            </a:r>
            <a:endParaRPr lang="el-GR" sz="2400" dirty="0" smtClean="0"/>
          </a:p>
          <a:p>
            <a:pPr>
              <a:buNone/>
            </a:pPr>
            <a:endParaRPr lang="el-GR" dirty="0" smtClean="0"/>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56</a:t>
            </a:fld>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O </a:t>
            </a:r>
            <a:r>
              <a:rPr lang="el-GR" b="1" dirty="0" smtClean="0">
                <a:solidFill>
                  <a:srgbClr val="C00000"/>
                </a:solidFill>
              </a:rPr>
              <a:t>προσδιορισμός του ιονισμένου ασβεστίου </a:t>
            </a:r>
            <a:r>
              <a:rPr lang="el-GR" sz="4000" dirty="0" smtClean="0">
                <a:solidFill>
                  <a:srgbClr val="C00000"/>
                </a:solidFill>
              </a:rPr>
              <a:t>(1 από 2)</a:t>
            </a:r>
            <a:endParaRPr lang="el-GR" dirty="0">
              <a:solidFill>
                <a:srgbClr val="C00000"/>
              </a:solidFill>
            </a:endParaRPr>
          </a:p>
        </p:txBody>
      </p:sp>
      <p:sp>
        <p:nvSpPr>
          <p:cNvPr id="3" name="2 - Θέση περιεχομένου"/>
          <p:cNvSpPr>
            <a:spLocks noGrp="1"/>
          </p:cNvSpPr>
          <p:nvPr>
            <p:ph idx="1"/>
          </p:nvPr>
        </p:nvSpPr>
        <p:spPr>
          <a:xfrm>
            <a:off x="457200" y="1600201"/>
            <a:ext cx="8229600" cy="892696"/>
          </a:xfrm>
        </p:spPr>
        <p:txBody>
          <a:bodyPr>
            <a:normAutofit lnSpcReduction="10000"/>
          </a:bodyPr>
          <a:lstStyle/>
          <a:p>
            <a:pPr marL="0" indent="0">
              <a:buNone/>
            </a:pPr>
            <a:r>
              <a:rPr lang="el-GR" sz="2800" dirty="0" smtClean="0"/>
              <a:t>Γίνεται κυρίως </a:t>
            </a:r>
            <a:r>
              <a:rPr lang="el-GR" sz="2800" dirty="0" err="1" smtClean="0"/>
              <a:t>ιοντοεπιλεκτικά</a:t>
            </a:r>
            <a:r>
              <a:rPr lang="el-GR" sz="2800" dirty="0" smtClean="0"/>
              <a:t> ηλεκτρόδια με τους ίδιους αναλυτές που μετρούν Κ, Ν</a:t>
            </a:r>
            <a:r>
              <a:rPr lang="en-US" sz="2800" dirty="0" smtClean="0"/>
              <a:t>a</a:t>
            </a:r>
            <a:r>
              <a:rPr lang="el-GR" sz="2800" dirty="0" smtClean="0"/>
              <a:t>, </a:t>
            </a:r>
            <a:r>
              <a:rPr lang="en-US" sz="2800" dirty="0" err="1" smtClean="0"/>
              <a:t>Cl</a:t>
            </a:r>
            <a:endParaRPr lang="el-GR" dirty="0"/>
          </a:p>
        </p:txBody>
      </p:sp>
      <p:pic>
        <p:nvPicPr>
          <p:cNvPr id="2052" name="Picture 4" descr="Buy Sodium Potassium Ionized Calcium Electrolyte Analyzer">
            <a:hlinkClick r:id="rId2"/>
          </p:cNvPr>
          <p:cNvPicPr>
            <a:picLocks noChangeAspect="1" noChangeArrowheads="1"/>
          </p:cNvPicPr>
          <p:nvPr/>
        </p:nvPicPr>
        <p:blipFill>
          <a:blip r:embed="rId3" cstate="print"/>
          <a:srcRect/>
          <a:stretch>
            <a:fillRect/>
          </a:stretch>
        </p:blipFill>
        <p:spPr bwMode="auto">
          <a:xfrm>
            <a:off x="24717375" y="-26008013"/>
            <a:ext cx="2381250" cy="2209800"/>
          </a:xfrm>
          <a:prstGeom prst="rect">
            <a:avLst/>
          </a:prstGeom>
          <a:noFill/>
        </p:spPr>
      </p:pic>
      <p:pic>
        <p:nvPicPr>
          <p:cNvPr id="2054" name="Picture 6" descr="C:\Users\PCPC\Desktop\388431.png"/>
          <p:cNvPicPr>
            <a:picLocks noChangeAspect="1" noChangeArrowheads="1"/>
          </p:cNvPicPr>
          <p:nvPr/>
        </p:nvPicPr>
        <p:blipFill>
          <a:blip r:embed="rId3" cstate="print"/>
          <a:srcRect/>
          <a:stretch>
            <a:fillRect/>
          </a:stretch>
        </p:blipFill>
        <p:spPr bwMode="auto">
          <a:xfrm>
            <a:off x="827584" y="2780928"/>
            <a:ext cx="3175000" cy="2946400"/>
          </a:xfrm>
          <a:prstGeom prst="rect">
            <a:avLst/>
          </a:prstGeom>
          <a:noFill/>
        </p:spPr>
      </p:pic>
      <p:pic>
        <p:nvPicPr>
          <p:cNvPr id="2056" name="Picture 8" descr="DSI 900 Electrolyte Analyzer Series"/>
          <p:cNvPicPr>
            <a:picLocks noChangeAspect="1" noChangeArrowheads="1"/>
          </p:cNvPicPr>
          <p:nvPr/>
        </p:nvPicPr>
        <p:blipFill>
          <a:blip r:embed="rId4" cstate="print"/>
          <a:srcRect/>
          <a:stretch>
            <a:fillRect/>
          </a:stretch>
        </p:blipFill>
        <p:spPr bwMode="auto">
          <a:xfrm>
            <a:off x="4211960" y="2780928"/>
            <a:ext cx="3571875" cy="2857500"/>
          </a:xfrm>
          <a:prstGeom prst="rect">
            <a:avLst/>
          </a:prstGeom>
          <a:noFill/>
        </p:spPr>
      </p:pic>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Τιμές αναφοράς</a:t>
            </a:r>
            <a:r>
              <a:rPr lang="en-US" b="1" dirty="0" smtClean="0">
                <a:solidFill>
                  <a:srgbClr val="C00000"/>
                </a:solidFill>
              </a:rPr>
              <a:t> </a:t>
            </a:r>
            <a:r>
              <a:rPr lang="el-GR" b="1" dirty="0" smtClean="0">
                <a:solidFill>
                  <a:srgbClr val="C00000"/>
                </a:solidFill>
              </a:rPr>
              <a:t>μαγνησίου</a:t>
            </a:r>
            <a:r>
              <a:rPr lang="en-US" b="1" dirty="0" smtClean="0">
                <a:solidFill>
                  <a:srgbClr val="C00000"/>
                </a:solidFill>
              </a:rPr>
              <a:t> </a:t>
            </a:r>
            <a:r>
              <a:rPr lang="el-GR" b="1" dirty="0" smtClean="0">
                <a:solidFill>
                  <a:srgbClr val="C00000"/>
                </a:solidFill>
              </a:rPr>
              <a:t/>
            </a:r>
            <a:br>
              <a:rPr lang="el-GR" b="1" dirty="0" smtClean="0">
                <a:solidFill>
                  <a:srgbClr val="C00000"/>
                </a:solidFill>
              </a:rPr>
            </a:br>
            <a:r>
              <a:rPr lang="el-GR" b="1" dirty="0" smtClean="0">
                <a:solidFill>
                  <a:srgbClr val="C00000"/>
                </a:solidFill>
              </a:rPr>
              <a:t>στον ορό</a:t>
            </a:r>
            <a:endParaRPr lang="el-GR" dirty="0"/>
          </a:p>
        </p:txBody>
      </p:sp>
      <p:sp>
        <p:nvSpPr>
          <p:cNvPr id="3" name="2 - Θέση περιεχομένου"/>
          <p:cNvSpPr>
            <a:spLocks noGrp="1"/>
          </p:cNvSpPr>
          <p:nvPr>
            <p:ph idx="1"/>
          </p:nvPr>
        </p:nvSpPr>
        <p:spPr/>
        <p:txBody>
          <a:bodyPr>
            <a:normAutofit/>
          </a:bodyPr>
          <a:lstStyle/>
          <a:p>
            <a:pPr>
              <a:buNone/>
            </a:pPr>
            <a:r>
              <a:rPr lang="el-GR" sz="2400" dirty="0" smtClean="0"/>
              <a:t>Ορός</a:t>
            </a:r>
            <a:r>
              <a:rPr lang="en-US" sz="2400" dirty="0" smtClean="0"/>
              <a:t>: x 0,411 mg/</a:t>
            </a:r>
            <a:r>
              <a:rPr lang="en-US" sz="2400" dirty="0" err="1" smtClean="0"/>
              <a:t>dL</a:t>
            </a:r>
            <a:r>
              <a:rPr lang="en-US" sz="2400" dirty="0" smtClean="0"/>
              <a:t> &gt; </a:t>
            </a:r>
            <a:r>
              <a:rPr lang="en-US" sz="2400" dirty="0" err="1" smtClean="0"/>
              <a:t>mmol</a:t>
            </a:r>
            <a:r>
              <a:rPr lang="en-US" sz="2400" dirty="0" smtClean="0"/>
              <a:t>/L</a:t>
            </a:r>
          </a:p>
          <a:p>
            <a:pPr>
              <a:buNone/>
            </a:pPr>
            <a:endParaRPr lang="el-GR" sz="2400" dirty="0" smtClean="0"/>
          </a:p>
          <a:p>
            <a:pPr>
              <a:buNone/>
            </a:pPr>
            <a:r>
              <a:rPr lang="el-GR" sz="2400" dirty="0" smtClean="0"/>
              <a:t>0 – 10 ημερών</a:t>
            </a:r>
            <a:r>
              <a:rPr lang="en-US" sz="2400" dirty="0" smtClean="0"/>
              <a:t>: </a:t>
            </a:r>
            <a:r>
              <a:rPr lang="el-GR" sz="2400" dirty="0" smtClean="0"/>
              <a:t>1,4</a:t>
            </a:r>
            <a:r>
              <a:rPr lang="en-US" sz="2400" dirty="0" smtClean="0"/>
              <a:t> – </a:t>
            </a:r>
            <a:r>
              <a:rPr lang="el-GR" sz="2400" dirty="0" smtClean="0"/>
              <a:t>2</a:t>
            </a:r>
            <a:r>
              <a:rPr lang="en-US" sz="2400" dirty="0" smtClean="0"/>
              <a:t>,4 mg/</a:t>
            </a:r>
            <a:r>
              <a:rPr lang="en-US" sz="2400" dirty="0" err="1" smtClean="0"/>
              <a:t>dL</a:t>
            </a:r>
            <a:endParaRPr lang="en-US" sz="2400" dirty="0" smtClean="0"/>
          </a:p>
          <a:p>
            <a:pPr>
              <a:buNone/>
            </a:pPr>
            <a:r>
              <a:rPr lang="en-US" sz="2400" dirty="0" smtClean="0"/>
              <a:t>2 – 1</a:t>
            </a:r>
            <a:r>
              <a:rPr lang="el-GR" sz="2400" dirty="0" smtClean="0"/>
              <a:t>6</a:t>
            </a:r>
            <a:r>
              <a:rPr lang="en-US" sz="2400" dirty="0" smtClean="0"/>
              <a:t> </a:t>
            </a:r>
            <a:r>
              <a:rPr lang="el-GR" sz="2400" dirty="0" smtClean="0"/>
              <a:t>ετών</a:t>
            </a:r>
            <a:r>
              <a:rPr lang="en-US" sz="2400" dirty="0" smtClean="0"/>
              <a:t>: </a:t>
            </a:r>
            <a:r>
              <a:rPr lang="el-GR" sz="2400" dirty="0" smtClean="0"/>
              <a:t>1,5</a:t>
            </a:r>
            <a:r>
              <a:rPr lang="en-US" sz="2400" dirty="0" smtClean="0"/>
              <a:t> – </a:t>
            </a:r>
            <a:r>
              <a:rPr lang="el-GR" sz="2400" dirty="0" smtClean="0"/>
              <a:t>2,2</a:t>
            </a:r>
            <a:r>
              <a:rPr lang="en-US" sz="2400" dirty="0" smtClean="0"/>
              <a:t> mg/</a:t>
            </a:r>
            <a:r>
              <a:rPr lang="en-US" sz="2400" dirty="0" err="1" smtClean="0"/>
              <a:t>dL</a:t>
            </a:r>
            <a:endParaRPr lang="en-US" sz="2400" dirty="0" smtClean="0"/>
          </a:p>
          <a:p>
            <a:pPr>
              <a:buNone/>
            </a:pPr>
            <a:r>
              <a:rPr lang="el-GR" sz="2400" dirty="0" smtClean="0"/>
              <a:t>Ενήλικες</a:t>
            </a:r>
            <a:r>
              <a:rPr lang="en-US" sz="2400" dirty="0" smtClean="0"/>
              <a:t>:</a:t>
            </a:r>
            <a:r>
              <a:rPr lang="el-GR" sz="2400" dirty="0" smtClean="0"/>
              <a:t> </a:t>
            </a:r>
          </a:p>
          <a:p>
            <a:pPr>
              <a:buNone/>
            </a:pPr>
            <a:r>
              <a:rPr lang="en-US" sz="2400" dirty="0" smtClean="0"/>
              <a:t>	</a:t>
            </a:r>
            <a:r>
              <a:rPr lang="el-GR" sz="2400" dirty="0" smtClean="0"/>
              <a:t>Άνδρες</a:t>
            </a:r>
            <a:r>
              <a:rPr lang="en-US" sz="2400" dirty="0" smtClean="0"/>
              <a:t>: </a:t>
            </a:r>
            <a:r>
              <a:rPr lang="el-GR" sz="2400" dirty="0" smtClean="0"/>
              <a:t>8,4 – 10,4 </a:t>
            </a:r>
            <a:r>
              <a:rPr lang="en-US" sz="2400" dirty="0" smtClean="0"/>
              <a:t>mg/</a:t>
            </a:r>
            <a:r>
              <a:rPr lang="en-US" sz="2400" dirty="0" err="1" smtClean="0"/>
              <a:t>dL</a:t>
            </a:r>
            <a:endParaRPr lang="en-US" sz="2400" dirty="0" smtClean="0"/>
          </a:p>
          <a:p>
            <a:pPr>
              <a:buNone/>
            </a:pPr>
            <a:r>
              <a:rPr lang="en-US" sz="2400" dirty="0" smtClean="0"/>
              <a:t>	</a:t>
            </a:r>
            <a:r>
              <a:rPr lang="el-GR" sz="2400" dirty="0" smtClean="0"/>
              <a:t>Γυναίκες</a:t>
            </a:r>
            <a:r>
              <a:rPr lang="en-US" sz="2400" dirty="0" smtClean="0"/>
              <a:t>: 1,6 – 2,6 mg/</a:t>
            </a:r>
            <a:r>
              <a:rPr lang="en-US" sz="2400" dirty="0" err="1" smtClean="0"/>
              <a:t>dL</a:t>
            </a:r>
            <a:endParaRPr lang="en-US" sz="2400" dirty="0" smtClean="0"/>
          </a:p>
          <a:p>
            <a:pPr>
              <a:buFont typeface="Wingdings"/>
              <a:buChar char="Ø"/>
            </a:pPr>
            <a:endParaRPr lang="en-US" sz="2400" dirty="0" smtClean="0"/>
          </a:p>
          <a:p>
            <a:pPr>
              <a:buNone/>
            </a:pPr>
            <a:r>
              <a:rPr lang="el-GR" sz="2400" dirty="0" smtClean="0"/>
              <a:t>Τιμές πανικού</a:t>
            </a:r>
            <a:r>
              <a:rPr lang="en-US" sz="2400" dirty="0" smtClean="0"/>
              <a:t>:</a:t>
            </a:r>
            <a:r>
              <a:rPr lang="el-GR" sz="2400" dirty="0" smtClean="0"/>
              <a:t>  &gt; </a:t>
            </a:r>
            <a:r>
              <a:rPr lang="en-US" sz="2400" dirty="0" smtClean="0"/>
              <a:t>1,2 mg/</a:t>
            </a:r>
            <a:r>
              <a:rPr lang="en-US" sz="2400" dirty="0" err="1" smtClean="0"/>
              <a:t>dL</a:t>
            </a:r>
            <a:r>
              <a:rPr lang="en-US" sz="2400" dirty="0" smtClean="0"/>
              <a:t>  </a:t>
            </a:r>
            <a:r>
              <a:rPr lang="el-GR" sz="2400" dirty="0" smtClean="0"/>
              <a:t>και  &lt; </a:t>
            </a:r>
            <a:r>
              <a:rPr lang="en-US" sz="2400" dirty="0" smtClean="0"/>
              <a:t>4,0  mg/</a:t>
            </a:r>
            <a:r>
              <a:rPr lang="en-US" sz="2400" dirty="0" err="1" smtClean="0"/>
              <a:t>dL</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58</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Τιμές αναφοράς</a:t>
            </a:r>
            <a:r>
              <a:rPr lang="en-US" b="1" dirty="0" smtClean="0">
                <a:solidFill>
                  <a:srgbClr val="C00000"/>
                </a:solidFill>
              </a:rPr>
              <a:t> </a:t>
            </a:r>
            <a:r>
              <a:rPr lang="el-GR" b="1" dirty="0" smtClean="0">
                <a:solidFill>
                  <a:srgbClr val="C00000"/>
                </a:solidFill>
              </a:rPr>
              <a:t>μαγνησίου</a:t>
            </a:r>
            <a:r>
              <a:rPr lang="en-US" b="1" dirty="0" smtClean="0">
                <a:solidFill>
                  <a:srgbClr val="C00000"/>
                </a:solidFill>
              </a:rPr>
              <a:t> </a:t>
            </a:r>
            <a:r>
              <a:rPr lang="el-GR" b="1" dirty="0" smtClean="0">
                <a:solidFill>
                  <a:srgbClr val="C00000"/>
                </a:solidFill>
              </a:rPr>
              <a:t/>
            </a:r>
            <a:br>
              <a:rPr lang="el-GR" b="1" dirty="0" smtClean="0">
                <a:solidFill>
                  <a:srgbClr val="C00000"/>
                </a:solidFill>
              </a:rPr>
            </a:br>
            <a:r>
              <a:rPr lang="el-GR" b="1" dirty="0" smtClean="0">
                <a:solidFill>
                  <a:srgbClr val="C00000"/>
                </a:solidFill>
              </a:rPr>
              <a:t>στα ούρα</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400" dirty="0" smtClean="0"/>
              <a:t>Κατά την διάρκεια της συλλογής συντηρούνται στους 2 – 8</a:t>
            </a:r>
            <a:r>
              <a:rPr lang="el-GR" sz="2400" baseline="30000" dirty="0" smtClean="0"/>
              <a:t>ο</a:t>
            </a:r>
            <a:r>
              <a:rPr lang="el-GR" sz="2400" dirty="0" smtClean="0"/>
              <a:t> </a:t>
            </a:r>
            <a:r>
              <a:rPr lang="en-US" sz="2400" dirty="0" smtClean="0"/>
              <a:t>C </a:t>
            </a:r>
            <a:r>
              <a:rPr lang="el-GR" sz="2400" dirty="0" smtClean="0"/>
              <a:t>σε </a:t>
            </a:r>
            <a:r>
              <a:rPr lang="en-US" sz="2400" dirty="0" smtClean="0"/>
              <a:t>pH 3,0 – 3,4 (10 mL </a:t>
            </a:r>
            <a:r>
              <a:rPr lang="el-GR" sz="2400" dirty="0" smtClean="0"/>
              <a:t>Η</a:t>
            </a:r>
            <a:r>
              <a:rPr lang="en-US" sz="2400" dirty="0" smtClean="0"/>
              <a:t>CL </a:t>
            </a:r>
            <a:r>
              <a:rPr lang="el-GR" sz="2400" dirty="0" smtClean="0"/>
              <a:t>σε 1,5 </a:t>
            </a:r>
            <a:r>
              <a:rPr lang="en-US" sz="2400" dirty="0" smtClean="0"/>
              <a:t>L </a:t>
            </a:r>
            <a:r>
              <a:rPr lang="el-GR" sz="2400" dirty="0" smtClean="0"/>
              <a:t>ούρων)</a:t>
            </a:r>
            <a:endParaRPr lang="en-US" sz="2400" dirty="0" smtClean="0"/>
          </a:p>
          <a:p>
            <a:pPr>
              <a:buNone/>
            </a:pPr>
            <a:r>
              <a:rPr lang="el-GR" sz="2400" dirty="0" smtClean="0"/>
              <a:t>Ούρα</a:t>
            </a:r>
            <a:r>
              <a:rPr lang="en-US" sz="2400" dirty="0" smtClean="0"/>
              <a:t>: x 0,411 mg/</a:t>
            </a:r>
            <a:r>
              <a:rPr lang="en-US" sz="2400" dirty="0" err="1" smtClean="0"/>
              <a:t>dL</a:t>
            </a:r>
            <a:r>
              <a:rPr lang="en-US" sz="2400" dirty="0" smtClean="0"/>
              <a:t> &gt; </a:t>
            </a:r>
            <a:r>
              <a:rPr lang="en-US" sz="2400" dirty="0" err="1" smtClean="0"/>
              <a:t>mmol</a:t>
            </a:r>
            <a:r>
              <a:rPr lang="en-US" sz="2400" dirty="0" smtClean="0"/>
              <a:t>/L</a:t>
            </a:r>
          </a:p>
          <a:p>
            <a:pPr>
              <a:buNone/>
            </a:pPr>
            <a:endParaRPr lang="el-GR" sz="2400" dirty="0" smtClean="0"/>
          </a:p>
          <a:p>
            <a:pPr>
              <a:buNone/>
            </a:pPr>
            <a:r>
              <a:rPr lang="el-GR" sz="2400" dirty="0" smtClean="0"/>
              <a:t>Τιμές αναφοράς</a:t>
            </a:r>
            <a:r>
              <a:rPr lang="en-US" sz="2400" dirty="0" smtClean="0"/>
              <a:t>: </a:t>
            </a:r>
            <a:r>
              <a:rPr lang="el-GR" sz="2400" dirty="0" smtClean="0"/>
              <a:t>18 – 180 </a:t>
            </a:r>
            <a:r>
              <a:rPr lang="en-US" sz="2400" dirty="0" smtClean="0"/>
              <a:t>mg/</a:t>
            </a:r>
            <a:r>
              <a:rPr lang="el-GR" sz="2400" dirty="0" smtClean="0"/>
              <a:t>24</a:t>
            </a:r>
            <a:r>
              <a:rPr lang="en-US" sz="2400" dirty="0" smtClean="0"/>
              <a:t>h</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2074242"/>
          </a:xfrm>
        </p:spPr>
        <p:txBody>
          <a:bodyPr>
            <a:normAutofit/>
          </a:bodyPr>
          <a:lstStyle/>
          <a:p>
            <a:r>
              <a:rPr lang="el-GR" sz="4000" b="1" dirty="0" smtClean="0">
                <a:solidFill>
                  <a:srgbClr val="C00000"/>
                </a:solidFill>
              </a:rPr>
              <a:t>Η σύσταση των οστών</a:t>
            </a:r>
            <a:br>
              <a:rPr lang="el-GR" sz="4000" b="1" dirty="0" smtClean="0">
                <a:solidFill>
                  <a:srgbClr val="C00000"/>
                </a:solidFill>
              </a:rPr>
            </a:br>
            <a:r>
              <a:rPr lang="el-GR" sz="4000" b="1" dirty="0" smtClean="0">
                <a:solidFill>
                  <a:srgbClr val="C00000"/>
                </a:solidFill>
              </a:rPr>
              <a:t> - οι οργανικές ενώσεις -</a:t>
            </a:r>
            <a:endParaRPr lang="el-GR" sz="4000" b="1" dirty="0">
              <a:solidFill>
                <a:srgbClr val="C00000"/>
              </a:solidFill>
            </a:endParaRPr>
          </a:p>
        </p:txBody>
      </p:sp>
      <p:sp>
        <p:nvSpPr>
          <p:cNvPr id="4" name="3 - Ορθογώνιο"/>
          <p:cNvSpPr/>
          <p:nvPr/>
        </p:nvSpPr>
        <p:spPr>
          <a:xfrm>
            <a:off x="539552" y="1844824"/>
            <a:ext cx="7920880" cy="4154984"/>
          </a:xfrm>
          <a:prstGeom prst="rect">
            <a:avLst/>
          </a:prstGeom>
        </p:spPr>
        <p:txBody>
          <a:bodyPr wrap="square">
            <a:spAutoFit/>
          </a:bodyPr>
          <a:lstStyle/>
          <a:p>
            <a:pPr marL="266700" indent="-266700">
              <a:buFont typeface="Arial" pitchFamily="34" charset="0"/>
              <a:buChar char="•"/>
            </a:pPr>
            <a:r>
              <a:rPr lang="el-GR" sz="2400" b="1" dirty="0" smtClean="0">
                <a:solidFill>
                  <a:srgbClr val="C00000"/>
                </a:solidFill>
              </a:rPr>
              <a:t>90% κολλαγόνο τύπου Ι</a:t>
            </a:r>
            <a:r>
              <a:rPr lang="el-GR" sz="2400" dirty="0" smtClean="0"/>
              <a:t>: </a:t>
            </a:r>
            <a:r>
              <a:rPr lang="el-GR" sz="2400" dirty="0" err="1" smtClean="0"/>
              <a:t>πολυµερές</a:t>
            </a:r>
            <a:r>
              <a:rPr lang="el-GR" sz="2400" dirty="0" smtClean="0"/>
              <a:t> τριπλής έλικας τριών </a:t>
            </a:r>
            <a:r>
              <a:rPr lang="el-GR" sz="2400" dirty="0" err="1" smtClean="0"/>
              <a:t>πολυπεπτιδικών</a:t>
            </a:r>
            <a:r>
              <a:rPr lang="el-GR" sz="2400" dirty="0" smtClean="0"/>
              <a:t> α-αλύσων, αποτελεί το 95% του οστού</a:t>
            </a:r>
          </a:p>
          <a:p>
            <a:pPr marL="266700" indent="-266700">
              <a:buFont typeface="Arial" pitchFamily="34" charset="0"/>
              <a:buChar char="•"/>
            </a:pPr>
            <a:r>
              <a:rPr lang="el-GR" sz="2400" b="1" dirty="0" err="1" smtClean="0">
                <a:solidFill>
                  <a:srgbClr val="C00000"/>
                </a:solidFill>
              </a:rPr>
              <a:t>γλυκοζαµινογλυκάνες</a:t>
            </a:r>
            <a:r>
              <a:rPr lang="el-GR" sz="2400" b="1" dirty="0" smtClean="0">
                <a:solidFill>
                  <a:srgbClr val="C00000"/>
                </a:solidFill>
              </a:rPr>
              <a:t> </a:t>
            </a:r>
          </a:p>
          <a:p>
            <a:pPr marL="723900" lvl="1" indent="-266700">
              <a:buFont typeface="Arial" pitchFamily="34" charset="0"/>
              <a:buChar char="•"/>
            </a:pPr>
            <a:r>
              <a:rPr lang="el-GR" sz="2400" dirty="0" err="1" smtClean="0"/>
              <a:t>υαλουρονικό</a:t>
            </a:r>
            <a:r>
              <a:rPr lang="el-GR" sz="2400" dirty="0" smtClean="0"/>
              <a:t> οξύ </a:t>
            </a:r>
          </a:p>
          <a:p>
            <a:pPr marL="723900" lvl="1" indent="-266700">
              <a:buFont typeface="Arial" pitchFamily="34" charset="0"/>
              <a:buChar char="•"/>
            </a:pPr>
            <a:r>
              <a:rPr lang="el-GR" sz="2400" dirty="0" smtClean="0"/>
              <a:t>θειική </a:t>
            </a:r>
            <a:r>
              <a:rPr lang="el-GR" sz="2400" dirty="0" err="1" smtClean="0"/>
              <a:t>χονδροϊτίνη</a:t>
            </a:r>
            <a:r>
              <a:rPr lang="el-GR" sz="2400" dirty="0" smtClean="0"/>
              <a:t> </a:t>
            </a:r>
          </a:p>
          <a:p>
            <a:pPr marL="723900" lvl="1" indent="-266700">
              <a:buFont typeface="Arial" pitchFamily="34" charset="0"/>
              <a:buChar char="•"/>
            </a:pPr>
            <a:r>
              <a:rPr lang="el-GR" sz="2400" dirty="0" smtClean="0"/>
              <a:t>θειική </a:t>
            </a:r>
            <a:r>
              <a:rPr lang="el-GR" sz="2400" dirty="0" err="1" smtClean="0"/>
              <a:t>κερατάνη</a:t>
            </a:r>
            <a:endParaRPr lang="el-GR" sz="2400" dirty="0" smtClean="0"/>
          </a:p>
          <a:p>
            <a:pPr marL="266700" indent="-266700">
              <a:buFont typeface="Arial" pitchFamily="34" charset="0"/>
              <a:buChar char="•"/>
            </a:pPr>
            <a:r>
              <a:rPr lang="el-GR" sz="2400" b="1" dirty="0" err="1" smtClean="0">
                <a:solidFill>
                  <a:srgbClr val="C00000"/>
                </a:solidFill>
              </a:rPr>
              <a:t>Γλυκοπρωτεΐνες</a:t>
            </a:r>
            <a:endParaRPr lang="el-GR" sz="2400" b="1" dirty="0" smtClean="0">
              <a:solidFill>
                <a:srgbClr val="C00000"/>
              </a:solidFill>
            </a:endParaRPr>
          </a:p>
          <a:p>
            <a:pPr marL="723900" lvl="1" indent="-266700">
              <a:buFont typeface="Arial" pitchFamily="34" charset="0"/>
              <a:buChar char="•"/>
            </a:pPr>
            <a:r>
              <a:rPr lang="el-GR" sz="2400" u="sng" dirty="0" err="1" smtClean="0"/>
              <a:t>οστεοκαλσίνη</a:t>
            </a:r>
            <a:r>
              <a:rPr lang="en-US" sz="2400" dirty="0" smtClean="0"/>
              <a:t>: </a:t>
            </a:r>
            <a:r>
              <a:rPr lang="el-GR" sz="2400" dirty="0" smtClean="0"/>
              <a:t>δεσμεύει άλατα </a:t>
            </a:r>
            <a:r>
              <a:rPr lang="en-US" sz="2400" dirty="0" smtClean="0"/>
              <a:t>Ca </a:t>
            </a:r>
            <a:endParaRPr lang="el-GR" sz="2400" dirty="0" smtClean="0"/>
          </a:p>
          <a:p>
            <a:pPr marL="723900" lvl="1" indent="-266700">
              <a:buFont typeface="Arial" pitchFamily="34" charset="0"/>
              <a:buChar char="•"/>
            </a:pPr>
            <a:r>
              <a:rPr lang="el-GR" sz="2400" dirty="0" err="1" smtClean="0"/>
              <a:t>οστεονεκτίνη</a:t>
            </a:r>
            <a:r>
              <a:rPr lang="el-GR" sz="2400" dirty="0" smtClean="0"/>
              <a:t> </a:t>
            </a:r>
          </a:p>
          <a:p>
            <a:pPr marL="723900" lvl="1" indent="-266700">
              <a:buFont typeface="Arial" pitchFamily="34" charset="0"/>
              <a:buChar char="•"/>
            </a:pPr>
            <a:r>
              <a:rPr lang="el-GR" sz="2400" dirty="0" err="1" smtClean="0"/>
              <a:t>οστεοποντίνη</a:t>
            </a:r>
            <a:r>
              <a:rPr lang="el-GR" sz="2400" dirty="0" smtClean="0"/>
              <a:t> </a:t>
            </a:r>
          </a:p>
          <a:p>
            <a:pPr marL="723900" lvl="1" indent="-266700">
              <a:buFont typeface="Arial" pitchFamily="34" charset="0"/>
              <a:buChar char="•"/>
            </a:pPr>
            <a:r>
              <a:rPr lang="el-GR" sz="2400" dirty="0" err="1" smtClean="0"/>
              <a:t>σιαλοπρωτεΐνες</a:t>
            </a:r>
            <a:endParaRPr lang="el-GR" sz="24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Ο προσδιορισμός του ιονισμένου ασβεστίου </a:t>
            </a:r>
            <a:r>
              <a:rPr lang="el-GR" sz="4000" dirty="0" smtClean="0">
                <a:solidFill>
                  <a:srgbClr val="C00000"/>
                </a:solidFill>
              </a:rPr>
              <a:t>(2 από 2)</a:t>
            </a:r>
            <a:endParaRPr lang="el-GR" dirty="0">
              <a:solidFill>
                <a:srgbClr val="C00000"/>
              </a:solidFill>
            </a:endParaRPr>
          </a:p>
        </p:txBody>
      </p:sp>
      <p:pic>
        <p:nvPicPr>
          <p:cNvPr id="4" name="Picture 2" descr="http://mantzoros.gr/wp-content/uploads/OPTI-CCA-TS2-Photo-2-high-resolution-new.jpg"/>
          <p:cNvPicPr>
            <a:picLocks noGrp="1" noChangeAspect="1" noChangeArrowheads="1"/>
          </p:cNvPicPr>
          <p:nvPr>
            <p:ph idx="1"/>
          </p:nvPr>
        </p:nvPicPr>
        <p:blipFill>
          <a:blip r:embed="rId2" cstate="print"/>
          <a:srcRect/>
          <a:stretch>
            <a:fillRect/>
          </a:stretch>
        </p:blipFill>
        <p:spPr bwMode="auto">
          <a:xfrm>
            <a:off x="2339752" y="2924944"/>
            <a:ext cx="4784069" cy="3187386"/>
          </a:xfrm>
          <a:prstGeom prst="rect">
            <a:avLst/>
          </a:prstGeom>
          <a:noFill/>
        </p:spPr>
      </p:pic>
      <p:sp>
        <p:nvSpPr>
          <p:cNvPr id="5" name="4 - Ορθογώνιο"/>
          <p:cNvSpPr/>
          <p:nvPr/>
        </p:nvSpPr>
        <p:spPr>
          <a:xfrm>
            <a:off x="467544" y="1700808"/>
            <a:ext cx="8136904" cy="1200329"/>
          </a:xfrm>
          <a:prstGeom prst="rect">
            <a:avLst/>
          </a:prstGeom>
        </p:spPr>
        <p:txBody>
          <a:bodyPr wrap="square">
            <a:spAutoFit/>
          </a:bodyPr>
          <a:lstStyle/>
          <a:p>
            <a:r>
              <a:rPr lang="el-GR" sz="2400" dirty="0" smtClean="0"/>
              <a:t>Ο προσδιορισμός μπορεί να γίνει και με αυτόματους αναλυτές που μετρούν ιόντα και αέρια αίματος με μέθοδο φθορισμού χωρίς ηλεκτρόδια.</a:t>
            </a:r>
          </a:p>
        </p:txBody>
      </p:sp>
      <p:sp>
        <p:nvSpPr>
          <p:cNvPr id="6" name="5 - Ορθογώνιο"/>
          <p:cNvSpPr/>
          <p:nvPr/>
        </p:nvSpPr>
        <p:spPr>
          <a:xfrm>
            <a:off x="2267744" y="5877272"/>
            <a:ext cx="6030416" cy="369332"/>
          </a:xfrm>
          <a:prstGeom prst="rect">
            <a:avLst/>
          </a:prstGeom>
        </p:spPr>
        <p:txBody>
          <a:bodyPr wrap="square">
            <a:spAutoFit/>
          </a:bodyPr>
          <a:lstStyle/>
          <a:p>
            <a:r>
              <a:rPr lang="en-US" dirty="0" smtClean="0">
                <a:hlinkClick r:id="rId3"/>
              </a:rPr>
              <a:t>http://mantzoros.gr/portfolio_category/optimedical/</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Τιμές αναφοράς</a:t>
            </a:r>
            <a:r>
              <a:rPr lang="en-US" sz="4000" b="1" dirty="0" smtClean="0">
                <a:solidFill>
                  <a:srgbClr val="C00000"/>
                </a:solidFill>
              </a:rPr>
              <a:t> </a:t>
            </a:r>
            <a:r>
              <a:rPr lang="el-GR" sz="4000" b="1" dirty="0" err="1" smtClean="0">
                <a:solidFill>
                  <a:srgbClr val="C00000"/>
                </a:solidFill>
              </a:rPr>
              <a:t>παραθορμόνης</a:t>
            </a:r>
            <a:endParaRPr lang="el-GR" sz="4000" b="1" dirty="0">
              <a:solidFill>
                <a:srgbClr val="C00000"/>
              </a:solidFill>
            </a:endParaRPr>
          </a:p>
        </p:txBody>
      </p:sp>
      <p:sp>
        <p:nvSpPr>
          <p:cNvPr id="3" name="2 - Θέση περιεχομένου"/>
          <p:cNvSpPr>
            <a:spLocks noGrp="1"/>
          </p:cNvSpPr>
          <p:nvPr>
            <p:ph idx="1"/>
          </p:nvPr>
        </p:nvSpPr>
        <p:spPr>
          <a:xfrm>
            <a:off x="467544" y="1412776"/>
            <a:ext cx="8568952" cy="5184576"/>
          </a:xfrm>
        </p:spPr>
        <p:txBody>
          <a:bodyPr>
            <a:normAutofit fontScale="70000" lnSpcReduction="20000"/>
          </a:bodyPr>
          <a:lstStyle/>
          <a:p>
            <a:pPr marL="0" indent="0">
              <a:buNone/>
            </a:pPr>
            <a:r>
              <a:rPr lang="en-US" dirty="0" smtClean="0"/>
              <a:t>H </a:t>
            </a:r>
            <a:r>
              <a:rPr lang="el-GR" dirty="0" smtClean="0"/>
              <a:t>αιμοληψία γίνεται πριν την μέτρηση της οστικής μάζας και πρωί </a:t>
            </a:r>
            <a:r>
              <a:rPr lang="en-US" dirty="0" smtClean="0"/>
              <a:t>8:00 – 10:</a:t>
            </a:r>
            <a:r>
              <a:rPr lang="el-GR" dirty="0" smtClean="0"/>
              <a:t>00</a:t>
            </a:r>
            <a:endParaRPr lang="en-US" dirty="0" smtClean="0"/>
          </a:p>
          <a:p>
            <a:pPr marL="0" indent="0">
              <a:buNone/>
            </a:pPr>
            <a:endParaRPr lang="en-US" dirty="0" smtClean="0"/>
          </a:p>
          <a:p>
            <a:pPr>
              <a:buNone/>
            </a:pPr>
            <a:r>
              <a:rPr lang="en-US" sz="3100" b="1" dirty="0" smtClean="0">
                <a:solidFill>
                  <a:srgbClr val="C00000"/>
                </a:solidFill>
              </a:rPr>
              <a:t>PTH intact </a:t>
            </a:r>
            <a:r>
              <a:rPr lang="en-US" sz="3100" dirty="0" smtClean="0"/>
              <a:t>(</a:t>
            </a:r>
            <a:r>
              <a:rPr lang="el-GR" sz="3100" dirty="0" smtClean="0"/>
              <a:t>ακέραιο μόριο)</a:t>
            </a:r>
          </a:p>
          <a:p>
            <a:pPr>
              <a:buNone/>
            </a:pPr>
            <a:r>
              <a:rPr lang="el-GR" sz="3100" dirty="0" smtClean="0"/>
              <a:t>&lt; 1 έτους</a:t>
            </a:r>
            <a:r>
              <a:rPr lang="en-US" sz="3100" dirty="0" smtClean="0"/>
              <a:t>:</a:t>
            </a:r>
            <a:r>
              <a:rPr lang="el-GR" sz="3100" dirty="0" smtClean="0"/>
              <a:t> &lt; 3</a:t>
            </a:r>
            <a:r>
              <a:rPr lang="en-US" sz="3100" dirty="0" smtClean="0"/>
              <a:t> pg/mL</a:t>
            </a:r>
          </a:p>
          <a:p>
            <a:pPr>
              <a:buNone/>
            </a:pPr>
            <a:r>
              <a:rPr lang="en-US" sz="3100" dirty="0" smtClean="0"/>
              <a:t>2 – 20 </a:t>
            </a:r>
            <a:r>
              <a:rPr lang="el-GR" sz="3100" dirty="0" smtClean="0"/>
              <a:t>ετών</a:t>
            </a:r>
            <a:r>
              <a:rPr lang="en-US" sz="3100" dirty="0" smtClean="0"/>
              <a:t>:</a:t>
            </a:r>
            <a:r>
              <a:rPr lang="el-GR" sz="3100" dirty="0" smtClean="0"/>
              <a:t>  12 – 82 </a:t>
            </a:r>
            <a:r>
              <a:rPr lang="en-US" sz="3100" dirty="0" smtClean="0"/>
              <a:t>pg/mL</a:t>
            </a:r>
          </a:p>
          <a:p>
            <a:pPr>
              <a:buNone/>
            </a:pPr>
            <a:r>
              <a:rPr lang="el-GR" sz="3100" dirty="0" smtClean="0"/>
              <a:t>&gt; </a:t>
            </a:r>
            <a:r>
              <a:rPr lang="en-US" sz="3100" dirty="0" smtClean="0"/>
              <a:t>21 </a:t>
            </a:r>
            <a:r>
              <a:rPr lang="el-GR" sz="3100" dirty="0" smtClean="0"/>
              <a:t>ετών</a:t>
            </a:r>
            <a:r>
              <a:rPr lang="en-US" sz="3100" dirty="0" smtClean="0"/>
              <a:t>:</a:t>
            </a:r>
            <a:r>
              <a:rPr lang="el-GR" sz="3100" dirty="0" smtClean="0"/>
              <a:t>  10 – 65 </a:t>
            </a:r>
            <a:r>
              <a:rPr lang="en-US" sz="3100" dirty="0" err="1" smtClean="0"/>
              <a:t>pgmL</a:t>
            </a:r>
            <a:endParaRPr lang="en-US" sz="3100" dirty="0" smtClean="0"/>
          </a:p>
          <a:p>
            <a:pPr>
              <a:buNone/>
            </a:pPr>
            <a:endParaRPr lang="en-US" sz="3100" dirty="0" smtClean="0"/>
          </a:p>
          <a:p>
            <a:pPr>
              <a:buNone/>
            </a:pPr>
            <a:r>
              <a:rPr lang="en-US" sz="3100" b="1" dirty="0" smtClean="0">
                <a:solidFill>
                  <a:srgbClr val="C00000"/>
                </a:solidFill>
              </a:rPr>
              <a:t>N terminal PTH</a:t>
            </a:r>
          </a:p>
          <a:p>
            <a:pPr>
              <a:buNone/>
            </a:pPr>
            <a:r>
              <a:rPr lang="en-US" sz="3100" dirty="0" smtClean="0"/>
              <a:t>2 – 13 </a:t>
            </a:r>
            <a:r>
              <a:rPr lang="el-GR" sz="3100" dirty="0" smtClean="0"/>
              <a:t>ετών</a:t>
            </a:r>
            <a:r>
              <a:rPr lang="en-US" sz="3100" dirty="0" smtClean="0"/>
              <a:t>: 14 – 21 pg/mL</a:t>
            </a:r>
          </a:p>
          <a:p>
            <a:pPr>
              <a:buNone/>
            </a:pPr>
            <a:r>
              <a:rPr lang="el-GR" sz="3100" dirty="0" smtClean="0"/>
              <a:t>&gt; </a:t>
            </a:r>
            <a:r>
              <a:rPr lang="en-US" sz="3100" dirty="0" smtClean="0"/>
              <a:t>15 </a:t>
            </a:r>
            <a:r>
              <a:rPr lang="el-GR" sz="3100" dirty="0" smtClean="0"/>
              <a:t>ετών</a:t>
            </a:r>
            <a:r>
              <a:rPr lang="en-US" sz="3100" dirty="0" smtClean="0"/>
              <a:t>: 8 – 24 pg/mL </a:t>
            </a:r>
          </a:p>
          <a:p>
            <a:pPr>
              <a:buNone/>
            </a:pPr>
            <a:endParaRPr lang="en-US" sz="3100" dirty="0" smtClean="0"/>
          </a:p>
          <a:p>
            <a:pPr>
              <a:buNone/>
            </a:pPr>
            <a:r>
              <a:rPr lang="en-US" sz="3100" b="1" dirty="0" smtClean="0">
                <a:solidFill>
                  <a:srgbClr val="C00000"/>
                </a:solidFill>
              </a:rPr>
              <a:t>C terminal PTH</a:t>
            </a:r>
          </a:p>
          <a:p>
            <a:pPr>
              <a:buNone/>
            </a:pPr>
            <a:r>
              <a:rPr lang="en-US" sz="3100" dirty="0" smtClean="0"/>
              <a:t>1 – 16 </a:t>
            </a:r>
            <a:r>
              <a:rPr lang="el-GR" sz="3100" dirty="0" smtClean="0"/>
              <a:t>ετών</a:t>
            </a:r>
            <a:r>
              <a:rPr lang="en-US" sz="3100" dirty="0" smtClean="0"/>
              <a:t>: 51 – 217 pg/mL</a:t>
            </a:r>
          </a:p>
          <a:p>
            <a:pPr>
              <a:buNone/>
            </a:pPr>
            <a:r>
              <a:rPr lang="el-GR" sz="3100" dirty="0" smtClean="0"/>
              <a:t>&gt; </a:t>
            </a:r>
            <a:r>
              <a:rPr lang="en-US" sz="3100" dirty="0" smtClean="0"/>
              <a:t>17 </a:t>
            </a:r>
            <a:r>
              <a:rPr lang="el-GR" sz="3100" dirty="0" smtClean="0"/>
              <a:t>ετών</a:t>
            </a:r>
            <a:r>
              <a:rPr lang="en-US" sz="3100" dirty="0" smtClean="0"/>
              <a:t>: 50 – 330 pg/mL </a:t>
            </a:r>
          </a:p>
          <a:p>
            <a:pPr>
              <a:buFont typeface="Wingdings"/>
              <a:buChar char="Ø"/>
            </a:pPr>
            <a:endParaRPr lang="en-US" sz="2400" dirty="0" smtClean="0"/>
          </a:p>
          <a:p>
            <a:pPr>
              <a:buFont typeface="Wingdings"/>
              <a:buChar char="Ø"/>
            </a:pPr>
            <a:endParaRPr lang="el-GR" sz="2400" dirty="0" smtClean="0"/>
          </a:p>
          <a:p>
            <a:pPr>
              <a:buNone/>
            </a:pPr>
            <a:endParaRPr lang="el-GR" dirty="0" smtClean="0"/>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61</a:t>
            </a:fld>
            <a:endParaRPr lang="el-G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O </a:t>
            </a:r>
            <a:r>
              <a:rPr lang="el-GR" b="1" dirty="0" smtClean="0">
                <a:solidFill>
                  <a:srgbClr val="C00000"/>
                </a:solidFill>
              </a:rPr>
              <a:t>προσδιορισμός της </a:t>
            </a:r>
            <a:r>
              <a:rPr lang="el-GR" b="1" dirty="0" err="1" smtClean="0">
                <a:solidFill>
                  <a:srgbClr val="C00000"/>
                </a:solidFill>
              </a:rPr>
              <a:t>παραθορμόνης</a:t>
            </a:r>
            <a:endParaRPr lang="el-GR" b="1" dirty="0">
              <a:solidFill>
                <a:srgbClr val="C00000"/>
              </a:solidFill>
            </a:endParaRPr>
          </a:p>
        </p:txBody>
      </p:sp>
      <p:sp>
        <p:nvSpPr>
          <p:cNvPr id="3" name="2 - Θέση περιεχομένου"/>
          <p:cNvSpPr>
            <a:spLocks noGrp="1"/>
          </p:cNvSpPr>
          <p:nvPr>
            <p:ph idx="1"/>
          </p:nvPr>
        </p:nvSpPr>
        <p:spPr/>
        <p:txBody>
          <a:bodyPr>
            <a:normAutofit/>
          </a:bodyPr>
          <a:lstStyle/>
          <a:p>
            <a:pPr marL="0" indent="0">
              <a:buNone/>
            </a:pPr>
            <a:r>
              <a:rPr lang="el-GR" sz="2400" dirty="0" smtClean="0"/>
              <a:t>Ο προσδιορισμός της </a:t>
            </a:r>
            <a:r>
              <a:rPr lang="en-US" sz="2400" dirty="0" smtClean="0"/>
              <a:t>PTH </a:t>
            </a:r>
            <a:r>
              <a:rPr lang="el-GR" sz="2400" dirty="0" smtClean="0"/>
              <a:t>γίνεται με </a:t>
            </a:r>
            <a:r>
              <a:rPr lang="en-US" sz="2400" dirty="0" smtClean="0"/>
              <a:t>ELISA, CLIA, RIA.</a:t>
            </a:r>
          </a:p>
          <a:p>
            <a:pPr marL="0" indent="0">
              <a:buNone/>
            </a:pPr>
            <a:r>
              <a:rPr lang="el-GR" sz="2400" dirty="0" smtClean="0"/>
              <a:t>Προσοχή</a:t>
            </a:r>
            <a:r>
              <a:rPr lang="en-US" sz="2400" dirty="0" smtClean="0"/>
              <a:t>: </a:t>
            </a:r>
            <a:r>
              <a:rPr lang="el-GR" sz="2400" dirty="0" smtClean="0"/>
              <a:t>Απαιτείται άμεσος διαχωρισμός του ορού και άμεση μέτρηση. Εάν η μέτρηση δεν γίνει αμέσως θα </a:t>
            </a:r>
            <a:r>
              <a:rPr lang="el-GR" sz="2400" b="1" dirty="0" smtClean="0">
                <a:solidFill>
                  <a:srgbClr val="C00000"/>
                </a:solidFill>
              </a:rPr>
              <a:t>πρέπει να ψυχθεί </a:t>
            </a:r>
            <a:r>
              <a:rPr lang="el-GR" sz="2400" dirty="0" smtClean="0"/>
              <a:t>&lt; 0</a:t>
            </a:r>
            <a:r>
              <a:rPr lang="el-GR" sz="2400" baseline="30000" dirty="0" smtClean="0"/>
              <a:t>ο</a:t>
            </a:r>
            <a:r>
              <a:rPr lang="el-GR" sz="2400" dirty="0" smtClean="0"/>
              <a:t> </a:t>
            </a:r>
            <a:r>
              <a:rPr lang="en-US" sz="2400" dirty="0" smtClean="0"/>
              <a:t>C.</a:t>
            </a:r>
          </a:p>
          <a:p>
            <a:pPr marL="0" indent="0">
              <a:buNone/>
            </a:pPr>
            <a:endParaRPr lang="el-GR" sz="2400" dirty="0"/>
          </a:p>
        </p:txBody>
      </p:sp>
      <p:pic>
        <p:nvPicPr>
          <p:cNvPr id="47108" name="Picture 4" descr="Αποτέλεσμα εικόνας για architect ci8200 analyzer">
            <a:hlinkClick r:id="rId2"/>
          </p:cNvPr>
          <p:cNvPicPr>
            <a:picLocks noChangeAspect="1" noChangeArrowheads="1"/>
          </p:cNvPicPr>
          <p:nvPr/>
        </p:nvPicPr>
        <p:blipFill>
          <a:blip r:embed="rId3" cstate="print"/>
          <a:srcRect/>
          <a:stretch>
            <a:fillRect/>
          </a:stretch>
        </p:blipFill>
        <p:spPr bwMode="auto">
          <a:xfrm>
            <a:off x="3059832" y="3140969"/>
            <a:ext cx="3456384" cy="2767862"/>
          </a:xfrm>
          <a:prstGeom prst="rect">
            <a:avLst/>
          </a:prstGeom>
          <a:noFill/>
        </p:spPr>
      </p:pic>
      <p:sp>
        <p:nvSpPr>
          <p:cNvPr id="6" name="5 - TextBox"/>
          <p:cNvSpPr txBox="1"/>
          <p:nvPr/>
        </p:nvSpPr>
        <p:spPr>
          <a:xfrm>
            <a:off x="3707904" y="6093296"/>
            <a:ext cx="2405274" cy="369332"/>
          </a:xfrm>
          <a:prstGeom prst="rect">
            <a:avLst/>
          </a:prstGeom>
          <a:noFill/>
        </p:spPr>
        <p:txBody>
          <a:bodyPr wrap="none" rtlCol="0">
            <a:spAutoFit/>
          </a:bodyPr>
          <a:lstStyle/>
          <a:p>
            <a:r>
              <a:rPr lang="en-US" dirty="0" smtClean="0"/>
              <a:t>Architect Abbott ci8200</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62</a:t>
            </a:fld>
            <a:endParaRPr lang="el-G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Τιμές αναφοράς</a:t>
            </a:r>
            <a:r>
              <a:rPr lang="en-US" sz="4000" b="1" dirty="0" smtClean="0">
                <a:solidFill>
                  <a:srgbClr val="C00000"/>
                </a:solidFill>
              </a:rPr>
              <a:t> </a:t>
            </a:r>
            <a:r>
              <a:rPr lang="el-GR" sz="4000" b="1" dirty="0" err="1" smtClean="0">
                <a:solidFill>
                  <a:srgbClr val="C00000"/>
                </a:solidFill>
              </a:rPr>
              <a:t>καλσιτονίνης</a:t>
            </a:r>
            <a:endParaRPr lang="el-GR" sz="4000" b="1" dirty="0">
              <a:solidFill>
                <a:srgbClr val="C00000"/>
              </a:solidFill>
            </a:endParaRPr>
          </a:p>
        </p:txBody>
      </p:sp>
      <p:sp>
        <p:nvSpPr>
          <p:cNvPr id="3" name="2 - Θέση περιεχομένου"/>
          <p:cNvSpPr>
            <a:spLocks noGrp="1"/>
          </p:cNvSpPr>
          <p:nvPr>
            <p:ph idx="1"/>
          </p:nvPr>
        </p:nvSpPr>
        <p:spPr>
          <a:xfrm>
            <a:off x="467544" y="1412776"/>
            <a:ext cx="8568952" cy="5184576"/>
          </a:xfrm>
        </p:spPr>
        <p:txBody>
          <a:bodyPr>
            <a:normAutofit/>
          </a:bodyPr>
          <a:lstStyle/>
          <a:p>
            <a:pPr marL="0" indent="0">
              <a:buNone/>
            </a:pPr>
            <a:r>
              <a:rPr lang="el-GR" sz="2400" dirty="0" smtClean="0"/>
              <a:t>Αν και παίζει ρόλο στον μεταβολισμό του ασβεστίου/φωσφόρου ο προσδιορισμός της </a:t>
            </a:r>
            <a:r>
              <a:rPr lang="el-GR" sz="2400" dirty="0" err="1" smtClean="0"/>
              <a:t>καλσιτονίνης</a:t>
            </a:r>
            <a:r>
              <a:rPr lang="el-GR" sz="2400" dirty="0" smtClean="0"/>
              <a:t> είναι χρήσιμος ως καρκινικός δείκτης για τον </a:t>
            </a:r>
            <a:r>
              <a:rPr lang="el-GR" sz="2400" b="1" dirty="0" err="1" smtClean="0"/>
              <a:t>μυελοειδή</a:t>
            </a:r>
            <a:r>
              <a:rPr lang="el-GR" sz="2400" b="1" dirty="0" smtClean="0"/>
              <a:t> καρκίνο του θυρεοειδούς</a:t>
            </a:r>
            <a:r>
              <a:rPr lang="el-GR" sz="2400" dirty="0" smtClean="0"/>
              <a:t>.</a:t>
            </a:r>
          </a:p>
          <a:p>
            <a:pPr marL="0" indent="0">
              <a:buNone/>
            </a:pPr>
            <a:r>
              <a:rPr lang="el-GR" sz="2400" dirty="0" smtClean="0"/>
              <a:t>Προσδιορίζεται με </a:t>
            </a:r>
            <a:r>
              <a:rPr lang="el-GR" sz="2400" dirty="0" err="1" smtClean="0"/>
              <a:t>χημειοφωταύγεια</a:t>
            </a:r>
            <a:r>
              <a:rPr lang="el-GR" sz="2400" dirty="0" smtClean="0"/>
              <a:t>.</a:t>
            </a:r>
          </a:p>
          <a:p>
            <a:pPr marL="0" indent="0">
              <a:buNone/>
            </a:pPr>
            <a:r>
              <a:rPr lang="el-GR" sz="2400" dirty="0" smtClean="0"/>
              <a:t>Η δειγματοληψία είτε είναι πρωινή μετά δίαιτα είτε μετά από διέγερση (διέγερση με ασβέστιο και </a:t>
            </a:r>
            <a:r>
              <a:rPr lang="el-GR" sz="2400" dirty="0" err="1" smtClean="0"/>
              <a:t>πενταγαστρίνη</a:t>
            </a:r>
            <a:r>
              <a:rPr lang="el-GR" sz="2400" dirty="0" smtClean="0"/>
              <a:t>).</a:t>
            </a:r>
            <a:endParaRPr lang="en-US" sz="2400" dirty="0" smtClean="0"/>
          </a:p>
          <a:p>
            <a:pPr>
              <a:buNone/>
            </a:pPr>
            <a:endParaRPr lang="en-US" sz="2400" dirty="0" smtClean="0"/>
          </a:p>
          <a:p>
            <a:pPr>
              <a:buNone/>
            </a:pPr>
            <a:r>
              <a:rPr lang="el-GR" sz="2400" dirty="0" smtClean="0"/>
              <a:t>Τιμές αναφοράς ορού</a:t>
            </a:r>
            <a:r>
              <a:rPr lang="en-US" sz="2400" dirty="0" smtClean="0"/>
              <a:t>:</a:t>
            </a:r>
          </a:p>
          <a:p>
            <a:pPr>
              <a:buNone/>
            </a:pPr>
            <a:r>
              <a:rPr lang="el-GR" sz="2400" dirty="0" smtClean="0"/>
              <a:t>Παιδιά</a:t>
            </a:r>
            <a:r>
              <a:rPr lang="en-US" sz="2400" dirty="0" smtClean="0"/>
              <a:t>:</a:t>
            </a:r>
            <a:r>
              <a:rPr lang="el-GR" sz="2400" dirty="0" smtClean="0"/>
              <a:t> &lt; 70 </a:t>
            </a:r>
            <a:r>
              <a:rPr lang="en-US" sz="2400" dirty="0" smtClean="0"/>
              <a:t>pg/mL</a:t>
            </a:r>
          </a:p>
          <a:p>
            <a:pPr>
              <a:buNone/>
            </a:pPr>
            <a:r>
              <a:rPr lang="en-US" sz="2400" dirty="0" smtClean="0"/>
              <a:t>E</a:t>
            </a:r>
            <a:r>
              <a:rPr lang="el-GR" sz="2400" dirty="0" err="1" smtClean="0"/>
              <a:t>νήλικες</a:t>
            </a:r>
            <a:r>
              <a:rPr lang="el-GR" sz="2400" dirty="0" smtClean="0"/>
              <a:t> ορός</a:t>
            </a:r>
            <a:r>
              <a:rPr lang="en-US" sz="2400" dirty="0" smtClean="0"/>
              <a:t>: &lt; 40 pg/mL</a:t>
            </a:r>
          </a:p>
          <a:p>
            <a:pPr>
              <a:buNone/>
            </a:pPr>
            <a:r>
              <a:rPr lang="el-GR" sz="2400" dirty="0" smtClean="0"/>
              <a:t>Ενήλικες πλάσμα</a:t>
            </a:r>
            <a:r>
              <a:rPr lang="en-US" sz="2400" dirty="0" smtClean="0"/>
              <a:t>: &lt; </a:t>
            </a:r>
            <a:r>
              <a:rPr lang="el-GR" sz="2400" dirty="0" smtClean="0"/>
              <a:t>85 </a:t>
            </a:r>
            <a:r>
              <a:rPr lang="en-US" sz="2400" dirty="0" smtClean="0"/>
              <a:t>pg/mL</a:t>
            </a:r>
            <a:endParaRPr lang="el-GR" sz="2400" dirty="0" smtClean="0"/>
          </a:p>
          <a:p>
            <a:pPr>
              <a:buNone/>
            </a:pPr>
            <a:endParaRPr lang="el-GR" dirty="0" smtClean="0"/>
          </a:p>
          <a:p>
            <a:pPr>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63</a:t>
            </a:fld>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1</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268760"/>
            <a:ext cx="8229600" cy="4525963"/>
          </a:xfrm>
        </p:spPr>
        <p:txBody>
          <a:bodyPr>
            <a:normAutofit/>
          </a:bodyPr>
          <a:lstStyle/>
          <a:p>
            <a:pPr marL="0" indent="0">
              <a:buNone/>
            </a:pPr>
            <a:r>
              <a:rPr lang="el-GR" sz="2000" dirty="0" smtClean="0"/>
              <a:t>Γυναίκα 51 ετών είχε δύο επεισόδια κολικού που οφείλονταν σε λίθους που περιείχαν </a:t>
            </a:r>
            <a:r>
              <a:rPr lang="en-US" sz="2000" dirty="0" smtClean="0"/>
              <a:t>Ca. </a:t>
            </a:r>
            <a:r>
              <a:rPr lang="el-GR" sz="2000" dirty="0" smtClean="0"/>
              <a:t>Δεν έχει άλλο πρόβλημα εκτός από πρόσφατη δυσκοιλιότητα.</a:t>
            </a:r>
            <a:endParaRPr lang="el-GR" sz="2000" dirty="0"/>
          </a:p>
        </p:txBody>
      </p:sp>
      <p:graphicFrame>
        <p:nvGraphicFramePr>
          <p:cNvPr id="4" name="3 - Πίνακας"/>
          <p:cNvGraphicFramePr>
            <a:graphicFrameLocks noGrp="1"/>
          </p:cNvGraphicFramePr>
          <p:nvPr/>
        </p:nvGraphicFramePr>
        <p:xfrm>
          <a:off x="1187624" y="2060848"/>
          <a:ext cx="6816081" cy="3337560"/>
        </p:xfrm>
        <a:graphic>
          <a:graphicData uri="http://schemas.openxmlformats.org/drawingml/2006/table">
            <a:tbl>
              <a:tblPr firstRow="1" bandRow="1">
                <a:tableStyleId>{5C22544A-7EE6-4342-B048-85BDC9FD1C3A}</a:tableStyleId>
              </a:tblPr>
              <a:tblGrid>
                <a:gridCol w="2272027"/>
                <a:gridCol w="2272027"/>
                <a:gridCol w="2272027"/>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11,8</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Φώσφορος</a:t>
                      </a:r>
                      <a:endParaRPr lang="el-GR" dirty="0"/>
                    </a:p>
                  </a:txBody>
                  <a:tcPr/>
                </a:tc>
                <a:tc>
                  <a:txBody>
                    <a:bodyPr/>
                    <a:lstStyle/>
                    <a:p>
                      <a:r>
                        <a:rPr lang="el-GR" dirty="0" smtClean="0"/>
                        <a:t>2,2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2,7 – 4,7 </a:t>
                      </a:r>
                      <a:r>
                        <a:rPr lang="en-US" baseline="0" dirty="0" smtClean="0"/>
                        <a:t>mg/</a:t>
                      </a:r>
                      <a:r>
                        <a:rPr lang="en-US" baseline="0" dirty="0" err="1" smtClean="0"/>
                        <a:t>dL</a:t>
                      </a:r>
                      <a:endParaRPr lang="el-GR" dirty="0"/>
                    </a:p>
                  </a:txBody>
                  <a:tcPr/>
                </a:tc>
              </a:tr>
              <a:tr h="370840">
                <a:tc>
                  <a:txBody>
                    <a:bodyPr/>
                    <a:lstStyle/>
                    <a:p>
                      <a:r>
                        <a:rPr lang="el-GR" dirty="0" smtClean="0"/>
                        <a:t>Ολικό </a:t>
                      </a:r>
                      <a:r>
                        <a:rPr lang="en-US" dirty="0" smtClean="0"/>
                        <a:t>CO</a:t>
                      </a:r>
                      <a:r>
                        <a:rPr lang="en-US" baseline="-25000" dirty="0" smtClean="0"/>
                        <a:t>2</a:t>
                      </a:r>
                      <a:endParaRPr lang="el-GR" baseline="-25000" dirty="0"/>
                    </a:p>
                  </a:txBody>
                  <a:tcPr/>
                </a:tc>
                <a:tc>
                  <a:txBody>
                    <a:bodyPr/>
                    <a:lstStyle/>
                    <a:p>
                      <a:r>
                        <a:rPr lang="el-GR" dirty="0" smtClean="0"/>
                        <a:t>19</a:t>
                      </a:r>
                      <a:endParaRPr lang="el-GR" dirty="0"/>
                    </a:p>
                  </a:txBody>
                  <a:tcPr/>
                </a:tc>
                <a:tc>
                  <a:txBody>
                    <a:bodyPr/>
                    <a:lstStyle/>
                    <a:p>
                      <a:r>
                        <a:rPr lang="en-US" dirty="0" smtClean="0"/>
                        <a:t>23 – 29 </a:t>
                      </a:r>
                      <a:r>
                        <a:rPr lang="en-US" dirty="0" err="1" smtClean="0"/>
                        <a:t>mmol</a:t>
                      </a:r>
                      <a:r>
                        <a:rPr lang="en-US" dirty="0" smtClean="0"/>
                        <a:t>/L</a:t>
                      </a:r>
                      <a:endParaRPr lang="el-GR" dirty="0"/>
                    </a:p>
                  </a:txBody>
                  <a:tcPr/>
                </a:tc>
              </a:tr>
              <a:tr h="370840">
                <a:tc>
                  <a:txBody>
                    <a:bodyPr/>
                    <a:lstStyle/>
                    <a:p>
                      <a:r>
                        <a:rPr lang="en-US" dirty="0" err="1" smtClean="0"/>
                        <a:t>iPTH</a:t>
                      </a:r>
                      <a:endParaRPr lang="el-GR" dirty="0"/>
                    </a:p>
                  </a:txBody>
                  <a:tcPr/>
                </a:tc>
                <a:tc>
                  <a:txBody>
                    <a:bodyPr/>
                    <a:lstStyle/>
                    <a:p>
                      <a:r>
                        <a:rPr lang="el-GR" dirty="0" smtClean="0"/>
                        <a:t>150</a:t>
                      </a:r>
                      <a:endParaRPr lang="el-GR" dirty="0"/>
                    </a:p>
                  </a:txBody>
                  <a:tcPr/>
                </a:tc>
                <a:tc>
                  <a:txBody>
                    <a:bodyPr/>
                    <a:lstStyle/>
                    <a:p>
                      <a:r>
                        <a:rPr lang="en-US" dirty="0" smtClean="0"/>
                        <a:t>10 –</a:t>
                      </a:r>
                      <a:r>
                        <a:rPr lang="en-US" baseline="0" dirty="0" smtClean="0"/>
                        <a:t> 65 </a:t>
                      </a:r>
                      <a:r>
                        <a:rPr lang="en-US" baseline="0" dirty="0" err="1" smtClean="0"/>
                        <a:t>ng</a:t>
                      </a:r>
                      <a:r>
                        <a:rPr lang="en-US" baseline="0" dirty="0" smtClean="0"/>
                        <a:t>/L</a:t>
                      </a:r>
                      <a:endParaRPr lang="el-GR" dirty="0"/>
                    </a:p>
                  </a:txBody>
                  <a:tcPr/>
                </a:tc>
              </a:tr>
              <a:tr h="370840">
                <a:tc>
                  <a:txBody>
                    <a:bodyPr/>
                    <a:lstStyle/>
                    <a:p>
                      <a:r>
                        <a:rPr lang="el-GR" dirty="0" smtClean="0"/>
                        <a:t>Ουρία</a:t>
                      </a:r>
                      <a:endParaRPr lang="el-GR" dirty="0"/>
                    </a:p>
                  </a:txBody>
                  <a:tcPr/>
                </a:tc>
                <a:tc>
                  <a:txBody>
                    <a:bodyPr/>
                    <a:lstStyle/>
                    <a:p>
                      <a:r>
                        <a:rPr lang="el-GR" dirty="0" smtClean="0"/>
                        <a:t>35</a:t>
                      </a:r>
                      <a:endParaRPr lang="el-GR" dirty="0"/>
                    </a:p>
                  </a:txBody>
                  <a:tcPr/>
                </a:tc>
                <a:tc>
                  <a:txBody>
                    <a:bodyPr/>
                    <a:lstStyle/>
                    <a:p>
                      <a:r>
                        <a:rPr lang="en-US" dirty="0" smtClean="0"/>
                        <a:t>10 – 50</a:t>
                      </a:r>
                      <a:r>
                        <a:rPr lang="en-US" baseline="0" dirty="0" smtClean="0"/>
                        <a:t> mg/</a:t>
                      </a:r>
                      <a:r>
                        <a:rPr lang="en-US" baseline="0" dirty="0" err="1" smtClean="0"/>
                        <a:t>dL</a:t>
                      </a:r>
                      <a:endParaRPr lang="el-GR" dirty="0"/>
                    </a:p>
                  </a:txBody>
                  <a:tcPr/>
                </a:tc>
              </a:tr>
              <a:tr h="370840">
                <a:tc>
                  <a:txBody>
                    <a:bodyPr/>
                    <a:lstStyle/>
                    <a:p>
                      <a:r>
                        <a:rPr lang="el-GR" dirty="0" err="1" smtClean="0"/>
                        <a:t>Αλβουμίνη</a:t>
                      </a:r>
                      <a:endParaRPr lang="el-GR" dirty="0"/>
                    </a:p>
                  </a:txBody>
                  <a:tcPr/>
                </a:tc>
                <a:tc>
                  <a:txBody>
                    <a:bodyPr/>
                    <a:lstStyle/>
                    <a:p>
                      <a:r>
                        <a:rPr lang="el-GR" dirty="0" smtClean="0"/>
                        <a:t>4,7</a:t>
                      </a:r>
                      <a:endParaRPr lang="el-GR" dirty="0"/>
                    </a:p>
                  </a:txBody>
                  <a:tcPr/>
                </a:tc>
                <a:tc>
                  <a:txBody>
                    <a:bodyPr/>
                    <a:lstStyle/>
                    <a:p>
                      <a:r>
                        <a:rPr lang="en-US" dirty="0" smtClean="0"/>
                        <a:t>3,2</a:t>
                      </a:r>
                      <a:r>
                        <a:rPr lang="en-US" baseline="0" dirty="0" smtClean="0"/>
                        <a:t> – 5,2 g/</a:t>
                      </a:r>
                      <a:r>
                        <a:rPr lang="en-US" baseline="0" dirty="0" err="1" smtClean="0"/>
                        <a:t>dL</a:t>
                      </a:r>
                      <a:endParaRPr lang="el-GR" dirty="0"/>
                    </a:p>
                  </a:txBody>
                  <a:tcPr/>
                </a:tc>
              </a:tr>
              <a:tr h="370840">
                <a:tc>
                  <a:txBody>
                    <a:bodyPr/>
                    <a:lstStyle/>
                    <a:p>
                      <a:r>
                        <a:rPr lang="el-GR" dirty="0" smtClean="0"/>
                        <a:t>Αλκαλική </a:t>
                      </a:r>
                      <a:r>
                        <a:rPr lang="el-GR" dirty="0" err="1" smtClean="0"/>
                        <a:t>φωσφατάση</a:t>
                      </a:r>
                      <a:endParaRPr lang="el-GR" dirty="0"/>
                    </a:p>
                  </a:txBody>
                  <a:tcPr/>
                </a:tc>
                <a:tc>
                  <a:txBody>
                    <a:bodyPr/>
                    <a:lstStyle/>
                    <a:p>
                      <a:r>
                        <a:rPr lang="el-GR" dirty="0" smtClean="0"/>
                        <a:t>198</a:t>
                      </a:r>
                      <a:endParaRPr lang="el-GR" dirty="0"/>
                    </a:p>
                  </a:txBody>
                  <a:tcPr/>
                </a:tc>
                <a:tc>
                  <a:txBody>
                    <a:bodyPr/>
                    <a:lstStyle/>
                    <a:p>
                      <a:r>
                        <a:rPr lang="el-GR" dirty="0" smtClean="0"/>
                        <a:t>81 – 299 </a:t>
                      </a:r>
                      <a:r>
                        <a:rPr lang="en-US" dirty="0" smtClean="0"/>
                        <a:t>U/L</a:t>
                      </a:r>
                      <a:endParaRPr lang="el-GR" dirty="0"/>
                    </a:p>
                  </a:txBody>
                  <a:tcPr/>
                </a:tc>
              </a:tr>
              <a:tr h="370840">
                <a:tc>
                  <a:txBody>
                    <a:bodyPr/>
                    <a:lstStyle/>
                    <a:p>
                      <a:r>
                        <a:rPr lang="el-GR" dirty="0" smtClean="0"/>
                        <a:t>Ακτινογραφία</a:t>
                      </a:r>
                      <a:endParaRPr lang="el-GR" dirty="0"/>
                    </a:p>
                  </a:txBody>
                  <a:tcPr/>
                </a:tc>
                <a:tc>
                  <a:txBody>
                    <a:bodyPr/>
                    <a:lstStyle/>
                    <a:p>
                      <a:r>
                        <a:rPr lang="el-GR" dirty="0" smtClean="0"/>
                        <a:t>Φυσιολογική</a:t>
                      </a:r>
                      <a:endParaRPr lang="el-GR" dirty="0"/>
                    </a:p>
                  </a:txBody>
                  <a:tcPr/>
                </a:tc>
                <a:tc>
                  <a:txBody>
                    <a:bodyPr/>
                    <a:lstStyle/>
                    <a:p>
                      <a:endParaRPr lang="el-GR" dirty="0"/>
                    </a:p>
                  </a:txBody>
                  <a:tcPr/>
                </a:tc>
              </a:tr>
            </a:tbl>
          </a:graphicData>
        </a:graphic>
      </p:graphicFrame>
      <p:sp>
        <p:nvSpPr>
          <p:cNvPr id="5" name="4 - Ορθογώνιο"/>
          <p:cNvSpPr/>
          <p:nvPr/>
        </p:nvSpPr>
        <p:spPr>
          <a:xfrm>
            <a:off x="611560" y="5589240"/>
            <a:ext cx="8136904" cy="646331"/>
          </a:xfrm>
          <a:prstGeom prst="rect">
            <a:avLst/>
          </a:prstGeom>
        </p:spPr>
        <p:txBody>
          <a:bodyPr wrap="square">
            <a:spAutoFit/>
          </a:bodyPr>
          <a:lstStyle/>
          <a:p>
            <a:r>
              <a:rPr lang="en-US" dirty="0" smtClean="0"/>
              <a:t>O </a:t>
            </a:r>
            <a:r>
              <a:rPr lang="el-GR" dirty="0" err="1" smtClean="0"/>
              <a:t>υπερπαραθυροειδισμός</a:t>
            </a:r>
            <a:r>
              <a:rPr lang="el-GR" dirty="0" smtClean="0"/>
              <a:t> εκδηλώνεται πάντα με αυξημένο </a:t>
            </a:r>
            <a:r>
              <a:rPr lang="en-US" dirty="0" smtClean="0"/>
              <a:t>Ca </a:t>
            </a:r>
            <a:r>
              <a:rPr lang="el-GR" dirty="0" smtClean="0"/>
              <a:t>και στο αίμα και στα ούρα. </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64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2</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268760"/>
            <a:ext cx="8229600" cy="4525963"/>
          </a:xfrm>
        </p:spPr>
        <p:txBody>
          <a:bodyPr>
            <a:normAutofit/>
          </a:bodyPr>
          <a:lstStyle/>
          <a:p>
            <a:pPr marL="0" indent="0">
              <a:buNone/>
            </a:pPr>
            <a:r>
              <a:rPr lang="el-GR" sz="2000" dirty="0" smtClean="0"/>
              <a:t>Άνδρας 38 ετών εμφάνισε δίψα και πολυουρία στις καλοκαιρινές διακοπές του. Δεν βρέθηκε γλυκόζη στο αίμα ή ούρα.</a:t>
            </a:r>
            <a:endParaRPr lang="el-GR" sz="2000" dirty="0"/>
          </a:p>
        </p:txBody>
      </p:sp>
      <p:graphicFrame>
        <p:nvGraphicFramePr>
          <p:cNvPr id="4" name="3 - Πίνακας"/>
          <p:cNvGraphicFramePr>
            <a:graphicFrameLocks noGrp="1"/>
          </p:cNvGraphicFramePr>
          <p:nvPr/>
        </p:nvGraphicFramePr>
        <p:xfrm>
          <a:off x="1115616" y="2060848"/>
          <a:ext cx="6528048" cy="2966720"/>
        </p:xfrm>
        <a:graphic>
          <a:graphicData uri="http://schemas.openxmlformats.org/drawingml/2006/table">
            <a:tbl>
              <a:tblPr firstRow="1" bandRow="1">
                <a:tableStyleId>{5C22544A-7EE6-4342-B048-85BDC9FD1C3A}</a:tableStyleId>
              </a:tblPr>
              <a:tblGrid>
                <a:gridCol w="2448272"/>
                <a:gridCol w="1903760"/>
                <a:gridCol w="2176016"/>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13,9</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Φώσφορος</a:t>
                      </a:r>
                      <a:endParaRPr lang="el-GR" dirty="0"/>
                    </a:p>
                  </a:txBody>
                  <a:tcPr/>
                </a:tc>
                <a:tc>
                  <a:txBody>
                    <a:bodyPr/>
                    <a:lstStyle/>
                    <a:p>
                      <a:r>
                        <a:rPr lang="el-GR" dirty="0" smtClean="0"/>
                        <a:t>3,7</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2,7 – 4,7 </a:t>
                      </a:r>
                      <a:r>
                        <a:rPr lang="en-US" baseline="0" dirty="0" smtClean="0"/>
                        <a:t>mg/</a:t>
                      </a:r>
                      <a:r>
                        <a:rPr lang="en-US" baseline="0" dirty="0" err="1" smtClean="0"/>
                        <a:t>dL</a:t>
                      </a:r>
                      <a:endParaRPr lang="el-GR" dirty="0"/>
                    </a:p>
                  </a:txBody>
                  <a:tcPr/>
                </a:tc>
              </a:tr>
              <a:tr h="370840">
                <a:tc>
                  <a:txBody>
                    <a:bodyPr/>
                    <a:lstStyle/>
                    <a:p>
                      <a:r>
                        <a:rPr lang="el-GR" dirty="0" smtClean="0"/>
                        <a:t>Ουρία</a:t>
                      </a:r>
                      <a:endParaRPr lang="el-GR" dirty="0"/>
                    </a:p>
                  </a:txBody>
                  <a:tcPr/>
                </a:tc>
                <a:tc>
                  <a:txBody>
                    <a:bodyPr/>
                    <a:lstStyle/>
                    <a:p>
                      <a:r>
                        <a:rPr lang="el-GR" dirty="0" smtClean="0"/>
                        <a:t>28</a:t>
                      </a:r>
                      <a:endParaRPr lang="el-GR" dirty="0"/>
                    </a:p>
                  </a:txBody>
                  <a:tcPr/>
                </a:tc>
                <a:tc>
                  <a:txBody>
                    <a:bodyPr/>
                    <a:lstStyle/>
                    <a:p>
                      <a:r>
                        <a:rPr lang="en-US" dirty="0" smtClean="0"/>
                        <a:t>10 – 50</a:t>
                      </a:r>
                      <a:r>
                        <a:rPr lang="en-US" baseline="0" dirty="0" smtClean="0"/>
                        <a:t> mg/</a:t>
                      </a:r>
                      <a:r>
                        <a:rPr lang="en-US" baseline="0" dirty="0" err="1" smtClean="0"/>
                        <a:t>dL</a:t>
                      </a:r>
                      <a:endParaRPr lang="el-GR" dirty="0"/>
                    </a:p>
                  </a:txBody>
                  <a:tcPr/>
                </a:tc>
              </a:tr>
              <a:tr h="370840">
                <a:tc>
                  <a:txBody>
                    <a:bodyPr/>
                    <a:lstStyle/>
                    <a:p>
                      <a:r>
                        <a:rPr lang="el-GR" dirty="0" err="1" smtClean="0"/>
                        <a:t>Κρεατινίνη</a:t>
                      </a:r>
                      <a:endParaRPr lang="el-GR" dirty="0"/>
                    </a:p>
                  </a:txBody>
                  <a:tcPr/>
                </a:tc>
                <a:tc>
                  <a:txBody>
                    <a:bodyPr/>
                    <a:lstStyle/>
                    <a:p>
                      <a:r>
                        <a:rPr lang="el-GR" dirty="0" smtClean="0"/>
                        <a:t>1,7</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0,8 – 1,30 </a:t>
                      </a:r>
                      <a:r>
                        <a:rPr lang="en-US" baseline="0" dirty="0" smtClean="0"/>
                        <a:t>mg/</a:t>
                      </a:r>
                      <a:r>
                        <a:rPr lang="en-US" baseline="0" dirty="0" err="1" smtClean="0"/>
                        <a:t>dL</a:t>
                      </a:r>
                      <a:endParaRPr lang="el-GR" dirty="0"/>
                    </a:p>
                  </a:txBody>
                  <a:tcPr/>
                </a:tc>
              </a:tr>
              <a:tr h="370840">
                <a:tc>
                  <a:txBody>
                    <a:bodyPr/>
                    <a:lstStyle/>
                    <a:p>
                      <a:r>
                        <a:rPr lang="el-GR" dirty="0" smtClean="0"/>
                        <a:t>Αλκαλική </a:t>
                      </a:r>
                      <a:r>
                        <a:rPr lang="el-GR" dirty="0" err="1" smtClean="0"/>
                        <a:t>φωσφατάση</a:t>
                      </a:r>
                      <a:endParaRPr lang="el-GR" dirty="0"/>
                    </a:p>
                  </a:txBody>
                  <a:tcPr/>
                </a:tc>
                <a:tc>
                  <a:txBody>
                    <a:bodyPr/>
                    <a:lstStyle/>
                    <a:p>
                      <a:r>
                        <a:rPr lang="el-GR" dirty="0" smtClean="0"/>
                        <a:t>95</a:t>
                      </a:r>
                      <a:endParaRPr lang="el-GR" dirty="0"/>
                    </a:p>
                  </a:txBody>
                  <a:tcPr/>
                </a:tc>
                <a:tc>
                  <a:txBody>
                    <a:bodyPr/>
                    <a:lstStyle/>
                    <a:p>
                      <a:r>
                        <a:rPr lang="el-GR" dirty="0" smtClean="0"/>
                        <a:t>81 – 299 </a:t>
                      </a:r>
                      <a:r>
                        <a:rPr lang="en-US" dirty="0" smtClean="0"/>
                        <a:t>U/L</a:t>
                      </a:r>
                      <a:endParaRPr lang="el-GR" dirty="0"/>
                    </a:p>
                  </a:txBody>
                  <a:tcPr/>
                </a:tc>
              </a:tr>
              <a:tr h="370840">
                <a:tc>
                  <a:txBody>
                    <a:bodyPr/>
                    <a:lstStyle/>
                    <a:p>
                      <a:r>
                        <a:rPr lang="en-US" dirty="0" smtClean="0"/>
                        <a:t>PTH</a:t>
                      </a:r>
                      <a:endParaRPr lang="el-GR" dirty="0"/>
                    </a:p>
                  </a:txBody>
                  <a:tcPr/>
                </a:tc>
                <a:tc>
                  <a:txBody>
                    <a:bodyPr/>
                    <a:lstStyle/>
                    <a:p>
                      <a:r>
                        <a:rPr lang="en-US" dirty="0" smtClean="0"/>
                        <a:t>15</a:t>
                      </a:r>
                      <a:endParaRPr lang="el-GR" dirty="0"/>
                    </a:p>
                  </a:txBody>
                  <a:tcPr/>
                </a:tc>
                <a:tc>
                  <a:txBody>
                    <a:bodyPr/>
                    <a:lstStyle/>
                    <a:p>
                      <a:r>
                        <a:rPr lang="en-US" dirty="0" smtClean="0"/>
                        <a:t>10 –</a:t>
                      </a:r>
                      <a:r>
                        <a:rPr lang="en-US" baseline="0" dirty="0" smtClean="0"/>
                        <a:t> 65 </a:t>
                      </a:r>
                      <a:r>
                        <a:rPr lang="en-US" baseline="0" dirty="0" err="1" smtClean="0"/>
                        <a:t>ng</a:t>
                      </a:r>
                      <a:r>
                        <a:rPr lang="en-US" baseline="0" dirty="0" smtClean="0"/>
                        <a:t>/L</a:t>
                      </a:r>
                      <a:endParaRPr lang="el-GR" dirty="0"/>
                    </a:p>
                  </a:txBody>
                  <a:tcPr/>
                </a:tc>
              </a:tr>
              <a:tr h="370840">
                <a:tc>
                  <a:txBody>
                    <a:bodyPr/>
                    <a:lstStyle/>
                    <a:p>
                      <a:r>
                        <a:rPr lang="el-GR" dirty="0" smtClean="0"/>
                        <a:t>Ακτινογραφία</a:t>
                      </a:r>
                      <a:endParaRPr lang="el-GR" dirty="0"/>
                    </a:p>
                  </a:txBody>
                  <a:tcPr/>
                </a:tc>
                <a:tc>
                  <a:txBody>
                    <a:bodyPr/>
                    <a:lstStyle/>
                    <a:p>
                      <a:r>
                        <a:rPr lang="el-GR" dirty="0" smtClean="0"/>
                        <a:t>Φυσιολογική</a:t>
                      </a:r>
                      <a:endParaRPr lang="el-GR" dirty="0"/>
                    </a:p>
                  </a:txBody>
                  <a:tcPr/>
                </a:tc>
                <a:tc>
                  <a:txBody>
                    <a:bodyPr/>
                    <a:lstStyle/>
                    <a:p>
                      <a:endParaRPr lang="el-GR" dirty="0"/>
                    </a:p>
                  </a:txBody>
                  <a:tcPr/>
                </a:tc>
              </a:tr>
            </a:tbl>
          </a:graphicData>
        </a:graphic>
      </p:graphicFrame>
      <p:sp>
        <p:nvSpPr>
          <p:cNvPr id="5" name="4 - Ορθογώνιο"/>
          <p:cNvSpPr/>
          <p:nvPr/>
        </p:nvSpPr>
        <p:spPr>
          <a:xfrm>
            <a:off x="611560" y="5229200"/>
            <a:ext cx="8136904" cy="646331"/>
          </a:xfrm>
          <a:prstGeom prst="rect">
            <a:avLst/>
          </a:prstGeom>
        </p:spPr>
        <p:txBody>
          <a:bodyPr wrap="square">
            <a:spAutoFit/>
          </a:bodyPr>
          <a:lstStyle/>
          <a:p>
            <a:r>
              <a:rPr lang="en-US" dirty="0" smtClean="0"/>
              <a:t>H </a:t>
            </a:r>
            <a:r>
              <a:rPr lang="el-GR" dirty="0" smtClean="0"/>
              <a:t>χαμηλή </a:t>
            </a:r>
            <a:r>
              <a:rPr lang="en-US" dirty="0" smtClean="0"/>
              <a:t>PTH </a:t>
            </a:r>
            <a:r>
              <a:rPr lang="el-GR" dirty="0" smtClean="0"/>
              <a:t>δείχνει καταστολή των παραθυρεοειδών από την </a:t>
            </a:r>
            <a:r>
              <a:rPr lang="el-GR" dirty="0" err="1" smtClean="0"/>
              <a:t>υπερασβεστιαιμία</a:t>
            </a:r>
            <a:r>
              <a:rPr lang="el-GR" dirty="0" smtClean="0"/>
              <a:t> η οποία μπορεί να οφείλεται σε κακοήθεια π.χ. </a:t>
            </a:r>
            <a:r>
              <a:rPr lang="el-GR" dirty="0" err="1" smtClean="0"/>
              <a:t>σαρκοείδωση</a:t>
            </a:r>
            <a:r>
              <a:rPr lang="el-GR" dirty="0" smtClean="0"/>
              <a:t>.</a:t>
            </a: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65</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3</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268760"/>
            <a:ext cx="8229600" cy="4525963"/>
          </a:xfrm>
        </p:spPr>
        <p:txBody>
          <a:bodyPr>
            <a:normAutofit/>
          </a:bodyPr>
          <a:lstStyle/>
          <a:p>
            <a:pPr marL="0" indent="0">
              <a:buNone/>
            </a:pPr>
            <a:r>
              <a:rPr lang="el-GR" sz="2000" dirty="0" smtClean="0"/>
              <a:t>Γυναίκα ηλικίας 56 ετών εισήχθη στο νοσοκομείο για εγχείρηση καταρράκτη ενώ παλαιότερα είχε υποστεί θυρεοειδεκτομή.</a:t>
            </a:r>
            <a:endParaRPr lang="el-GR" sz="2000" dirty="0"/>
          </a:p>
        </p:txBody>
      </p:sp>
      <p:graphicFrame>
        <p:nvGraphicFramePr>
          <p:cNvPr id="4" name="3 - Πίνακας"/>
          <p:cNvGraphicFramePr>
            <a:graphicFrameLocks noGrp="1"/>
          </p:cNvGraphicFramePr>
          <p:nvPr/>
        </p:nvGraphicFramePr>
        <p:xfrm>
          <a:off x="1115616" y="2060848"/>
          <a:ext cx="6528048" cy="2225040"/>
        </p:xfrm>
        <a:graphic>
          <a:graphicData uri="http://schemas.openxmlformats.org/drawingml/2006/table">
            <a:tbl>
              <a:tblPr firstRow="1" bandRow="1">
                <a:tableStyleId>{5C22544A-7EE6-4342-B048-85BDC9FD1C3A}</a:tableStyleId>
              </a:tblPr>
              <a:tblGrid>
                <a:gridCol w="2448272"/>
                <a:gridCol w="1903760"/>
                <a:gridCol w="2176016"/>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6,4</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Φώσφορος</a:t>
                      </a:r>
                      <a:endParaRPr lang="el-GR" dirty="0"/>
                    </a:p>
                  </a:txBody>
                  <a:tcPr/>
                </a:tc>
                <a:tc>
                  <a:txBody>
                    <a:bodyPr/>
                    <a:lstStyle/>
                    <a:p>
                      <a:r>
                        <a:rPr lang="el-GR" dirty="0" smtClean="0"/>
                        <a:t>7,8</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2,7 – 4,7 </a:t>
                      </a:r>
                      <a:r>
                        <a:rPr lang="en-US" baseline="0" dirty="0" smtClean="0"/>
                        <a:t>mg/</a:t>
                      </a:r>
                      <a:r>
                        <a:rPr lang="en-US" baseline="0" dirty="0" err="1" smtClean="0"/>
                        <a:t>dL</a:t>
                      </a:r>
                      <a:endParaRPr lang="el-GR" dirty="0"/>
                    </a:p>
                  </a:txBody>
                  <a:tcPr/>
                </a:tc>
              </a:tr>
              <a:tr h="370840">
                <a:tc>
                  <a:txBody>
                    <a:bodyPr/>
                    <a:lstStyle/>
                    <a:p>
                      <a:r>
                        <a:rPr lang="el-GR" dirty="0" smtClean="0"/>
                        <a:t>Ουρία</a:t>
                      </a:r>
                      <a:endParaRPr lang="el-GR" dirty="0"/>
                    </a:p>
                  </a:txBody>
                  <a:tcPr/>
                </a:tc>
                <a:tc>
                  <a:txBody>
                    <a:bodyPr/>
                    <a:lstStyle/>
                    <a:p>
                      <a:r>
                        <a:rPr lang="el-GR" dirty="0" smtClean="0"/>
                        <a:t>28</a:t>
                      </a:r>
                      <a:endParaRPr lang="el-GR" dirty="0"/>
                    </a:p>
                  </a:txBody>
                  <a:tcPr/>
                </a:tc>
                <a:tc>
                  <a:txBody>
                    <a:bodyPr/>
                    <a:lstStyle/>
                    <a:p>
                      <a:r>
                        <a:rPr lang="en-US" dirty="0" smtClean="0"/>
                        <a:t>10 – 50</a:t>
                      </a:r>
                      <a:r>
                        <a:rPr lang="en-US" baseline="0" dirty="0" smtClean="0"/>
                        <a:t> mg/</a:t>
                      </a:r>
                      <a:r>
                        <a:rPr lang="en-US" baseline="0" dirty="0" err="1" smtClean="0"/>
                        <a:t>dL</a:t>
                      </a:r>
                      <a:endParaRPr lang="el-GR" dirty="0"/>
                    </a:p>
                  </a:txBody>
                  <a:tcPr/>
                </a:tc>
              </a:tr>
              <a:tr h="370840">
                <a:tc>
                  <a:txBody>
                    <a:bodyPr/>
                    <a:lstStyle/>
                    <a:p>
                      <a:r>
                        <a:rPr lang="el-GR" dirty="0" err="1" smtClean="0"/>
                        <a:t>Αλβουμίνη</a:t>
                      </a:r>
                      <a:endParaRPr lang="el-GR" dirty="0"/>
                    </a:p>
                  </a:txBody>
                  <a:tcPr/>
                </a:tc>
                <a:tc>
                  <a:txBody>
                    <a:bodyPr/>
                    <a:lstStyle/>
                    <a:p>
                      <a:r>
                        <a:rPr lang="el-GR" dirty="0" smtClean="0"/>
                        <a:t>4,4</a:t>
                      </a:r>
                      <a:endParaRPr lang="el-GR" dirty="0"/>
                    </a:p>
                  </a:txBody>
                  <a:tcPr/>
                </a:tc>
                <a:tc>
                  <a:txBody>
                    <a:bodyPr/>
                    <a:lstStyle/>
                    <a:p>
                      <a:r>
                        <a:rPr lang="en-US" dirty="0" smtClean="0"/>
                        <a:t>3,2</a:t>
                      </a:r>
                      <a:r>
                        <a:rPr lang="en-US" baseline="0" dirty="0" smtClean="0"/>
                        <a:t> – 5,2 g/</a:t>
                      </a:r>
                      <a:r>
                        <a:rPr lang="en-US" baseline="0" dirty="0" err="1" smtClean="0"/>
                        <a:t>dL</a:t>
                      </a:r>
                      <a:endParaRPr lang="el-GR" dirty="0"/>
                    </a:p>
                  </a:txBody>
                  <a:tcPr/>
                </a:tc>
              </a:tr>
              <a:tr h="370840">
                <a:tc>
                  <a:txBody>
                    <a:bodyPr/>
                    <a:lstStyle/>
                    <a:p>
                      <a:r>
                        <a:rPr lang="el-GR" dirty="0" smtClean="0"/>
                        <a:t>Αλκαλική </a:t>
                      </a:r>
                      <a:r>
                        <a:rPr lang="el-GR" dirty="0" err="1" smtClean="0"/>
                        <a:t>φωσφατάση</a:t>
                      </a:r>
                      <a:endParaRPr lang="el-GR" dirty="0"/>
                    </a:p>
                  </a:txBody>
                  <a:tcPr/>
                </a:tc>
                <a:tc>
                  <a:txBody>
                    <a:bodyPr/>
                    <a:lstStyle/>
                    <a:p>
                      <a:r>
                        <a:rPr lang="el-GR" dirty="0" smtClean="0"/>
                        <a:t>95</a:t>
                      </a:r>
                      <a:endParaRPr lang="el-GR" dirty="0"/>
                    </a:p>
                  </a:txBody>
                  <a:tcPr/>
                </a:tc>
                <a:tc>
                  <a:txBody>
                    <a:bodyPr/>
                    <a:lstStyle/>
                    <a:p>
                      <a:r>
                        <a:rPr lang="el-GR" dirty="0" smtClean="0"/>
                        <a:t>81 – 299 </a:t>
                      </a:r>
                      <a:r>
                        <a:rPr lang="en-US" dirty="0" smtClean="0"/>
                        <a:t>U/L</a:t>
                      </a:r>
                      <a:endParaRPr lang="el-GR" dirty="0"/>
                    </a:p>
                  </a:txBody>
                  <a:tcPr/>
                </a:tc>
              </a:tr>
            </a:tbl>
          </a:graphicData>
        </a:graphic>
      </p:graphicFrame>
      <p:sp>
        <p:nvSpPr>
          <p:cNvPr id="5" name="4 - Ορθογώνιο"/>
          <p:cNvSpPr/>
          <p:nvPr/>
        </p:nvSpPr>
        <p:spPr>
          <a:xfrm>
            <a:off x="611560" y="4581128"/>
            <a:ext cx="8136904" cy="1200329"/>
          </a:xfrm>
          <a:prstGeom prst="rect">
            <a:avLst/>
          </a:prstGeom>
        </p:spPr>
        <p:txBody>
          <a:bodyPr wrap="square">
            <a:spAutoFit/>
          </a:bodyPr>
          <a:lstStyle/>
          <a:p>
            <a:pPr algn="just"/>
            <a:r>
              <a:rPr lang="el-GR" dirty="0" smtClean="0"/>
              <a:t>Ο συνδυασμός </a:t>
            </a:r>
            <a:r>
              <a:rPr lang="el-GR" dirty="0" err="1" smtClean="0"/>
              <a:t>υποαβεστιαιμίας</a:t>
            </a:r>
            <a:r>
              <a:rPr lang="el-GR" dirty="0" smtClean="0"/>
              <a:t>, </a:t>
            </a:r>
            <a:r>
              <a:rPr lang="el-GR" dirty="0" err="1" smtClean="0"/>
              <a:t>υπερφωσφοραιμίας</a:t>
            </a:r>
            <a:r>
              <a:rPr lang="el-GR" dirty="0" smtClean="0"/>
              <a:t> και φυσιολογικής </a:t>
            </a:r>
            <a:r>
              <a:rPr lang="el-GR" dirty="0" err="1" smtClean="0"/>
              <a:t>φωσφατάσης</a:t>
            </a:r>
            <a:r>
              <a:rPr lang="el-GR" dirty="0" smtClean="0"/>
              <a:t> είναι τυπικός για τον </a:t>
            </a:r>
            <a:r>
              <a:rPr lang="el-GR" dirty="0" err="1" smtClean="0"/>
              <a:t>υποπαραθυρεοειδισμό</a:t>
            </a:r>
            <a:r>
              <a:rPr lang="el-GR" dirty="0" smtClean="0"/>
              <a:t>, ο οποίος εδώ οφείλεται στην κατά λάθος αφαίρεση των παραθυρεοειδών αδένων στην θυρεοειδεκτομή. Ο καταρράκτης είναι αναγνωρισμένη επιπλοκή του </a:t>
            </a:r>
            <a:r>
              <a:rPr lang="el-GR" dirty="0" err="1" smtClean="0"/>
              <a:t>υποπαραθυρεοειδισμού</a:t>
            </a:r>
            <a:r>
              <a:rPr lang="el-GR" dirty="0" smtClean="0"/>
              <a:t>.</a:t>
            </a: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66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4</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268760"/>
            <a:ext cx="8229600" cy="4525963"/>
          </a:xfrm>
        </p:spPr>
        <p:txBody>
          <a:bodyPr>
            <a:normAutofit/>
          </a:bodyPr>
          <a:lstStyle/>
          <a:p>
            <a:pPr marL="0" indent="0">
              <a:buNone/>
            </a:pPr>
            <a:r>
              <a:rPr lang="el-GR" sz="2000" dirty="0" smtClean="0"/>
              <a:t>Ηλικιωμένη γυναίκα που παρουσίασε απώλεια βάρους και </a:t>
            </a:r>
            <a:r>
              <a:rPr lang="el-GR" sz="2000" dirty="0" err="1" smtClean="0"/>
              <a:t>δυσαπορρόφηση</a:t>
            </a:r>
            <a:r>
              <a:rPr lang="el-GR" sz="2000" dirty="0" smtClean="0"/>
              <a:t> λόγω </a:t>
            </a:r>
            <a:r>
              <a:rPr lang="el-GR" sz="2000" dirty="0" err="1" smtClean="0"/>
              <a:t>αμυλοείδωσης</a:t>
            </a:r>
            <a:r>
              <a:rPr lang="el-GR" sz="2000" dirty="0" smtClean="0"/>
              <a:t> του λεπτού εντέρου, βρέθηκε να έχει οστεομαλάκυνση.</a:t>
            </a:r>
            <a:r>
              <a:rPr lang="en-US" sz="2000" dirty="0" smtClean="0"/>
              <a:t> H </a:t>
            </a:r>
            <a:r>
              <a:rPr lang="el-GR" sz="2000" dirty="0" smtClean="0"/>
              <a:t>αρχική χορήγηση παρεντερικής διατροφής δεν είχε αποτέλεσμα. </a:t>
            </a:r>
            <a:endParaRPr lang="el-GR" sz="2000" dirty="0"/>
          </a:p>
        </p:txBody>
      </p:sp>
      <p:graphicFrame>
        <p:nvGraphicFramePr>
          <p:cNvPr id="4" name="3 - Πίνακας"/>
          <p:cNvGraphicFramePr>
            <a:graphicFrameLocks noGrp="1"/>
          </p:cNvGraphicFramePr>
          <p:nvPr/>
        </p:nvGraphicFramePr>
        <p:xfrm>
          <a:off x="1115616" y="2420888"/>
          <a:ext cx="6528048" cy="1112520"/>
        </p:xfrm>
        <a:graphic>
          <a:graphicData uri="http://schemas.openxmlformats.org/drawingml/2006/table">
            <a:tbl>
              <a:tblPr firstRow="1" bandRow="1">
                <a:tableStyleId>{5C22544A-7EE6-4342-B048-85BDC9FD1C3A}</a:tableStyleId>
              </a:tblPr>
              <a:tblGrid>
                <a:gridCol w="2448272"/>
                <a:gridCol w="1903760"/>
                <a:gridCol w="2176016"/>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7,4</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Μαγνήσιο</a:t>
                      </a:r>
                      <a:endParaRPr lang="el-GR" dirty="0"/>
                    </a:p>
                  </a:txBody>
                  <a:tcPr/>
                </a:tc>
                <a:tc>
                  <a:txBody>
                    <a:bodyPr/>
                    <a:lstStyle/>
                    <a:p>
                      <a:r>
                        <a:rPr lang="en-US" dirty="0" smtClean="0"/>
                        <a:t>0,85</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r>
                        <a:rPr lang="el-GR" dirty="0" smtClean="0"/>
                        <a:t> – </a:t>
                      </a:r>
                      <a:r>
                        <a:rPr lang="en-US" dirty="0" smtClean="0"/>
                        <a:t>2,6</a:t>
                      </a:r>
                      <a:r>
                        <a:rPr lang="el-GR" dirty="0" smtClean="0"/>
                        <a:t> </a:t>
                      </a:r>
                      <a:r>
                        <a:rPr lang="en-US" baseline="0" dirty="0" smtClean="0"/>
                        <a:t>mg/</a:t>
                      </a:r>
                      <a:r>
                        <a:rPr lang="en-US" baseline="0" dirty="0" err="1" smtClean="0"/>
                        <a:t>dL</a:t>
                      </a:r>
                      <a:endParaRPr lang="el-GR" dirty="0"/>
                    </a:p>
                  </a:txBody>
                  <a:tcPr/>
                </a:tc>
              </a:tr>
            </a:tbl>
          </a:graphicData>
        </a:graphic>
      </p:graphicFrame>
      <p:sp>
        <p:nvSpPr>
          <p:cNvPr id="5" name="4 - Ορθογώνιο"/>
          <p:cNvSpPr/>
          <p:nvPr/>
        </p:nvSpPr>
        <p:spPr>
          <a:xfrm>
            <a:off x="467544" y="3933056"/>
            <a:ext cx="8136904" cy="923330"/>
          </a:xfrm>
          <a:prstGeom prst="rect">
            <a:avLst/>
          </a:prstGeom>
        </p:spPr>
        <p:txBody>
          <a:bodyPr wrap="square">
            <a:spAutoFit/>
          </a:bodyPr>
          <a:lstStyle/>
          <a:p>
            <a:pPr algn="just"/>
            <a:r>
              <a:rPr lang="en-US" dirty="0" smtClean="0"/>
              <a:t>O</a:t>
            </a:r>
            <a:r>
              <a:rPr lang="el-GR" dirty="0" smtClean="0"/>
              <a:t>ι ασθενείς με </a:t>
            </a:r>
            <a:r>
              <a:rPr lang="el-GR" dirty="0" err="1" smtClean="0"/>
              <a:t>δυσαπορρόφηση</a:t>
            </a:r>
            <a:r>
              <a:rPr lang="el-GR" dirty="0" smtClean="0"/>
              <a:t> μπορεί να αναπτύξουν ανεπάρκεια </a:t>
            </a:r>
            <a:r>
              <a:rPr lang="en-US" dirty="0" smtClean="0"/>
              <a:t>Mg</a:t>
            </a:r>
            <a:r>
              <a:rPr lang="el-GR" dirty="0" smtClean="0"/>
              <a:t>. Σε αυτή την περίπτωση χορηγούνται συμπληρώματα μαγνησίου, ασβεστίου αλλά απαιτείται καλή ρύθμιση.</a:t>
            </a: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67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5</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268760"/>
            <a:ext cx="8229600" cy="4525963"/>
          </a:xfrm>
        </p:spPr>
        <p:txBody>
          <a:bodyPr>
            <a:normAutofit/>
          </a:bodyPr>
          <a:lstStyle/>
          <a:p>
            <a:pPr marL="0" indent="0">
              <a:buNone/>
            </a:pPr>
            <a:r>
              <a:rPr lang="el-GR" sz="2000" dirty="0" smtClean="0"/>
              <a:t>Νέος άνδρας εμφανίστηκε με πρόσφατο ιστορικό σοβαρής διάρροιας, κοιλιακού πόνου, απώλειας βάρους και αιμορραγίας από το ορθό. Παραπονέθηκε και για απώλεια καλίου στα κράμπες στα χέρια και πόδια και είχε υπολανθάνουσα </a:t>
            </a:r>
            <a:r>
              <a:rPr lang="el-GR" sz="2000" dirty="0" err="1" smtClean="0"/>
              <a:t>τετανία</a:t>
            </a:r>
            <a:r>
              <a:rPr lang="el-GR" sz="2000" dirty="0" smtClean="0"/>
              <a:t>.</a:t>
            </a:r>
            <a:endParaRPr lang="el-GR" sz="2000" dirty="0"/>
          </a:p>
        </p:txBody>
      </p:sp>
      <p:sp>
        <p:nvSpPr>
          <p:cNvPr id="5" name="4 - Ορθογώνιο"/>
          <p:cNvSpPr/>
          <p:nvPr/>
        </p:nvSpPr>
        <p:spPr>
          <a:xfrm>
            <a:off x="467544" y="5733256"/>
            <a:ext cx="8136904" cy="923330"/>
          </a:xfrm>
          <a:prstGeom prst="rect">
            <a:avLst/>
          </a:prstGeom>
        </p:spPr>
        <p:txBody>
          <a:bodyPr wrap="square">
            <a:spAutoFit/>
          </a:bodyPr>
          <a:lstStyle/>
          <a:p>
            <a:pPr algn="just"/>
            <a:r>
              <a:rPr lang="el-GR" dirty="0" smtClean="0"/>
              <a:t>Όταν παρατηρούνται συμπτώματα </a:t>
            </a:r>
            <a:r>
              <a:rPr lang="el-GR" dirty="0" err="1" smtClean="0"/>
              <a:t>υποασβεστιαιμίας</a:t>
            </a:r>
            <a:r>
              <a:rPr lang="el-GR" dirty="0" smtClean="0"/>
              <a:t> σε ασθενείς των οποίων το ασβέστιο είναι φυσιολογικό, θα πρέπει να θεωρείται ως αιτία η </a:t>
            </a:r>
            <a:r>
              <a:rPr lang="el-GR" dirty="0" err="1" smtClean="0"/>
              <a:t>υπομαγνησιαιμία</a:t>
            </a:r>
            <a:r>
              <a:rPr lang="el-GR" dirty="0" smtClean="0"/>
              <a:t>. Η χαμηλή συγκέντρωση Κ οφείλεται σε απώλεια Κ στα κόπρανα.</a:t>
            </a:r>
          </a:p>
        </p:txBody>
      </p:sp>
      <p:graphicFrame>
        <p:nvGraphicFramePr>
          <p:cNvPr id="6" name="5 - Πίνακας"/>
          <p:cNvGraphicFramePr>
            <a:graphicFrameLocks noGrp="1"/>
          </p:cNvGraphicFramePr>
          <p:nvPr/>
        </p:nvGraphicFramePr>
        <p:xfrm>
          <a:off x="1187624" y="2636912"/>
          <a:ext cx="6816081" cy="2966720"/>
        </p:xfrm>
        <a:graphic>
          <a:graphicData uri="http://schemas.openxmlformats.org/drawingml/2006/table">
            <a:tbl>
              <a:tblPr firstRow="1" bandRow="1">
                <a:tableStyleId>{5C22544A-7EE6-4342-B048-85BDC9FD1C3A}</a:tableStyleId>
              </a:tblPr>
              <a:tblGrid>
                <a:gridCol w="2272027"/>
                <a:gridCol w="2272027"/>
                <a:gridCol w="2272027"/>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9,68</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Φώσφορος</a:t>
                      </a:r>
                      <a:endParaRPr lang="el-GR" dirty="0"/>
                    </a:p>
                  </a:txBody>
                  <a:tcPr/>
                </a:tc>
                <a:tc>
                  <a:txBody>
                    <a:bodyPr/>
                    <a:lstStyle/>
                    <a:p>
                      <a:r>
                        <a:rPr lang="el-GR" dirty="0" smtClean="0"/>
                        <a:t>2,8</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2,7 – 4,7 </a:t>
                      </a:r>
                      <a:r>
                        <a:rPr lang="en-US" baseline="0" dirty="0" smtClean="0"/>
                        <a:t>mg/</a:t>
                      </a:r>
                      <a:r>
                        <a:rPr lang="en-US" baseline="0" dirty="0" err="1" smtClean="0"/>
                        <a:t>dL</a:t>
                      </a:r>
                      <a:endParaRPr lang="el-GR" dirty="0"/>
                    </a:p>
                  </a:txBody>
                  <a:tcPr/>
                </a:tc>
              </a:tr>
              <a:tr h="370840">
                <a:tc>
                  <a:txBody>
                    <a:bodyPr/>
                    <a:lstStyle/>
                    <a:p>
                      <a:r>
                        <a:rPr lang="el-GR" dirty="0" smtClean="0"/>
                        <a:t>Νάτριο</a:t>
                      </a:r>
                      <a:endParaRPr lang="el-GR" baseline="-25000" dirty="0"/>
                    </a:p>
                  </a:txBody>
                  <a:tcPr/>
                </a:tc>
                <a:tc>
                  <a:txBody>
                    <a:bodyPr/>
                    <a:lstStyle/>
                    <a:p>
                      <a:r>
                        <a:rPr lang="el-GR" dirty="0" smtClean="0"/>
                        <a:t>142</a:t>
                      </a:r>
                      <a:endParaRPr lang="el-GR" dirty="0"/>
                    </a:p>
                  </a:txBody>
                  <a:tcPr/>
                </a:tc>
                <a:tc>
                  <a:txBody>
                    <a:bodyPr/>
                    <a:lstStyle/>
                    <a:p>
                      <a:r>
                        <a:rPr lang="el-GR" dirty="0" smtClean="0"/>
                        <a:t>135 – 146 </a:t>
                      </a:r>
                      <a:r>
                        <a:rPr lang="en-US" dirty="0" err="1" smtClean="0"/>
                        <a:t>mmol</a:t>
                      </a:r>
                      <a:r>
                        <a:rPr lang="en-US" dirty="0" smtClean="0"/>
                        <a:t>/L</a:t>
                      </a:r>
                      <a:endParaRPr lang="el-GR" dirty="0"/>
                    </a:p>
                  </a:txBody>
                  <a:tcPr/>
                </a:tc>
              </a:tr>
              <a:tr h="370840">
                <a:tc>
                  <a:txBody>
                    <a:bodyPr/>
                    <a:lstStyle/>
                    <a:p>
                      <a:r>
                        <a:rPr lang="el-GR" dirty="0" smtClean="0"/>
                        <a:t>Κάλιο</a:t>
                      </a:r>
                      <a:endParaRPr lang="el-GR" dirty="0"/>
                    </a:p>
                  </a:txBody>
                  <a:tcPr/>
                </a:tc>
                <a:tc>
                  <a:txBody>
                    <a:bodyPr/>
                    <a:lstStyle/>
                    <a:p>
                      <a:r>
                        <a:rPr lang="el-GR" dirty="0" smtClean="0"/>
                        <a:t>3,1</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3,4 – 5,2 </a:t>
                      </a:r>
                      <a:r>
                        <a:rPr lang="en-US" dirty="0" err="1" smtClean="0"/>
                        <a:t>mmol</a:t>
                      </a:r>
                      <a:r>
                        <a:rPr lang="en-US" dirty="0" smtClean="0"/>
                        <a:t>/L</a:t>
                      </a:r>
                      <a:endParaRPr lang="el-GR" dirty="0"/>
                    </a:p>
                  </a:txBody>
                  <a:tcPr/>
                </a:tc>
              </a:tr>
              <a:tr h="370840">
                <a:tc>
                  <a:txBody>
                    <a:bodyPr/>
                    <a:lstStyle/>
                    <a:p>
                      <a:r>
                        <a:rPr lang="el-GR" dirty="0" smtClean="0"/>
                        <a:t>Ουρία</a:t>
                      </a:r>
                      <a:endParaRPr lang="el-GR" dirty="0"/>
                    </a:p>
                  </a:txBody>
                  <a:tcPr/>
                </a:tc>
                <a:tc>
                  <a:txBody>
                    <a:bodyPr/>
                    <a:lstStyle/>
                    <a:p>
                      <a:r>
                        <a:rPr lang="el-GR" dirty="0" smtClean="0"/>
                        <a:t>35</a:t>
                      </a:r>
                      <a:endParaRPr lang="el-GR" dirty="0"/>
                    </a:p>
                  </a:txBody>
                  <a:tcPr/>
                </a:tc>
                <a:tc>
                  <a:txBody>
                    <a:bodyPr/>
                    <a:lstStyle/>
                    <a:p>
                      <a:r>
                        <a:rPr lang="en-US" dirty="0" smtClean="0"/>
                        <a:t>10 – 50</a:t>
                      </a:r>
                      <a:r>
                        <a:rPr lang="en-US" baseline="0" dirty="0" smtClean="0"/>
                        <a:t> mg/</a:t>
                      </a:r>
                      <a:r>
                        <a:rPr lang="en-US" baseline="0" dirty="0" err="1" smtClean="0"/>
                        <a:t>dL</a:t>
                      </a:r>
                      <a:endParaRPr lang="el-GR" dirty="0"/>
                    </a:p>
                  </a:txBody>
                  <a:tcPr/>
                </a:tc>
              </a:tr>
              <a:tr h="370840">
                <a:tc>
                  <a:txBody>
                    <a:bodyPr/>
                    <a:lstStyle/>
                    <a:p>
                      <a:r>
                        <a:rPr lang="el-GR" dirty="0" err="1" smtClean="0"/>
                        <a:t>Αλβουμίνη</a:t>
                      </a:r>
                      <a:endParaRPr lang="el-GR" dirty="0"/>
                    </a:p>
                  </a:txBody>
                  <a:tcPr/>
                </a:tc>
                <a:tc>
                  <a:txBody>
                    <a:bodyPr/>
                    <a:lstStyle/>
                    <a:p>
                      <a:r>
                        <a:rPr lang="el-GR" dirty="0" smtClean="0"/>
                        <a:t>4,7</a:t>
                      </a:r>
                      <a:endParaRPr lang="el-GR" dirty="0"/>
                    </a:p>
                  </a:txBody>
                  <a:tcPr/>
                </a:tc>
                <a:tc>
                  <a:txBody>
                    <a:bodyPr/>
                    <a:lstStyle/>
                    <a:p>
                      <a:r>
                        <a:rPr lang="en-US" dirty="0" smtClean="0"/>
                        <a:t>3,2</a:t>
                      </a:r>
                      <a:r>
                        <a:rPr lang="en-US" baseline="0" dirty="0" smtClean="0"/>
                        <a:t> – 5,2 g/</a:t>
                      </a:r>
                      <a:r>
                        <a:rPr lang="en-US" baseline="0" dirty="0" err="1" smtClean="0"/>
                        <a:t>dL</a:t>
                      </a:r>
                      <a:endParaRPr lang="el-GR" dirty="0"/>
                    </a:p>
                  </a:txBody>
                  <a:tcPr/>
                </a:tc>
              </a:tr>
              <a:tr h="370840">
                <a:tc>
                  <a:txBody>
                    <a:bodyPr/>
                    <a:lstStyle/>
                    <a:p>
                      <a:r>
                        <a:rPr lang="el-GR" dirty="0" smtClean="0"/>
                        <a:t>Μαγνήσιο</a:t>
                      </a:r>
                      <a:endParaRPr lang="el-GR" dirty="0"/>
                    </a:p>
                  </a:txBody>
                  <a:tcPr/>
                </a:tc>
                <a:tc>
                  <a:txBody>
                    <a:bodyPr/>
                    <a:lstStyle/>
                    <a:p>
                      <a:r>
                        <a:rPr lang="el-GR" dirty="0" smtClean="0"/>
                        <a:t>0,92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r>
                        <a:rPr lang="el-GR" dirty="0" smtClean="0"/>
                        <a:t> – </a:t>
                      </a:r>
                      <a:r>
                        <a:rPr lang="en-US" dirty="0" smtClean="0"/>
                        <a:t>2,6</a:t>
                      </a:r>
                      <a:r>
                        <a:rPr lang="el-GR" dirty="0" smtClean="0"/>
                        <a:t> </a:t>
                      </a:r>
                      <a:r>
                        <a:rPr lang="en-US" baseline="0" dirty="0" smtClean="0"/>
                        <a:t>mg/</a:t>
                      </a:r>
                      <a:r>
                        <a:rPr lang="en-US" baseline="0" dirty="0" err="1" smtClean="0"/>
                        <a:t>dL</a:t>
                      </a:r>
                      <a:endParaRPr lang="el-GR" dirty="0"/>
                    </a:p>
                  </a:txBody>
                  <a:tcPr/>
                </a:tc>
              </a:tr>
            </a:tbl>
          </a:graphicData>
        </a:graphic>
      </p:graphicFrame>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68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6</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124744"/>
            <a:ext cx="8229600" cy="4525963"/>
          </a:xfrm>
        </p:spPr>
        <p:txBody>
          <a:bodyPr>
            <a:normAutofit/>
          </a:bodyPr>
          <a:lstStyle/>
          <a:p>
            <a:pPr marL="0" indent="0">
              <a:buNone/>
            </a:pPr>
            <a:r>
              <a:rPr lang="el-GR" sz="2000" dirty="0" smtClean="0"/>
              <a:t>47 γυναίκα εισήχθη στα επείγοντα με ουρητικό κολικό αριστερής πλευράς. Είχε ένα παρόμοιο επεισόδιο πριν λίγα χρόνια όπου και αφαίρεσε ουρόλιθο. Εμφάνιζε δυσπεψία, ευαισθησία στην ψηλάφηση της κοιλιάς, ίχνη αίματος στα ούρα και μικρή θολερότητα στον αριστερό ουρητήρα.</a:t>
            </a:r>
            <a:endParaRPr lang="el-GR" sz="2000" dirty="0"/>
          </a:p>
        </p:txBody>
      </p:sp>
      <p:graphicFrame>
        <p:nvGraphicFramePr>
          <p:cNvPr id="6" name="5 - Πίνακας"/>
          <p:cNvGraphicFramePr>
            <a:graphicFrameLocks noGrp="1"/>
          </p:cNvGraphicFramePr>
          <p:nvPr/>
        </p:nvGraphicFramePr>
        <p:xfrm>
          <a:off x="1187624" y="2492896"/>
          <a:ext cx="6816081" cy="3337560"/>
        </p:xfrm>
        <a:graphic>
          <a:graphicData uri="http://schemas.openxmlformats.org/drawingml/2006/table">
            <a:tbl>
              <a:tblPr firstRow="1" bandRow="1">
                <a:tableStyleId>{5C22544A-7EE6-4342-B048-85BDC9FD1C3A}</a:tableStyleId>
              </a:tblPr>
              <a:tblGrid>
                <a:gridCol w="2272027"/>
                <a:gridCol w="2272027"/>
                <a:gridCol w="2272027"/>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12,2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Φώσφορος</a:t>
                      </a:r>
                      <a:endParaRPr lang="el-GR" dirty="0"/>
                    </a:p>
                  </a:txBody>
                  <a:tcPr/>
                </a:tc>
                <a:tc>
                  <a:txBody>
                    <a:bodyPr/>
                    <a:lstStyle/>
                    <a:p>
                      <a:r>
                        <a:rPr lang="el-GR" dirty="0" smtClean="0"/>
                        <a:t>1,9</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2,7 – 4,7 </a:t>
                      </a:r>
                      <a:r>
                        <a:rPr lang="en-US" baseline="0" dirty="0" smtClean="0"/>
                        <a:t>mg/</a:t>
                      </a:r>
                      <a:r>
                        <a:rPr lang="en-US" baseline="0" dirty="0" err="1" smtClean="0"/>
                        <a:t>dL</a:t>
                      </a:r>
                      <a:endParaRPr lang="el-GR" dirty="0"/>
                    </a:p>
                  </a:txBody>
                  <a:tcPr/>
                </a:tc>
              </a:tr>
              <a:tr h="370840">
                <a:tc>
                  <a:txBody>
                    <a:bodyPr/>
                    <a:lstStyle/>
                    <a:p>
                      <a:r>
                        <a:rPr lang="el-GR" dirty="0" smtClean="0"/>
                        <a:t>Νάτριο</a:t>
                      </a:r>
                      <a:endParaRPr lang="el-GR" baseline="-25000" dirty="0"/>
                    </a:p>
                  </a:txBody>
                  <a:tcPr/>
                </a:tc>
                <a:tc>
                  <a:txBody>
                    <a:bodyPr/>
                    <a:lstStyle/>
                    <a:p>
                      <a:r>
                        <a:rPr lang="el-GR" dirty="0" smtClean="0"/>
                        <a:t>141</a:t>
                      </a:r>
                      <a:endParaRPr lang="el-GR" dirty="0"/>
                    </a:p>
                  </a:txBody>
                  <a:tcPr/>
                </a:tc>
                <a:tc>
                  <a:txBody>
                    <a:bodyPr/>
                    <a:lstStyle/>
                    <a:p>
                      <a:r>
                        <a:rPr lang="el-GR" dirty="0" smtClean="0"/>
                        <a:t>135 – 146 </a:t>
                      </a:r>
                      <a:r>
                        <a:rPr lang="en-US" dirty="0" err="1" smtClean="0"/>
                        <a:t>mmol</a:t>
                      </a:r>
                      <a:r>
                        <a:rPr lang="en-US" dirty="0" smtClean="0"/>
                        <a:t>/L</a:t>
                      </a:r>
                      <a:endParaRPr lang="el-GR" dirty="0"/>
                    </a:p>
                  </a:txBody>
                  <a:tcPr/>
                </a:tc>
              </a:tr>
              <a:tr h="370840">
                <a:tc>
                  <a:txBody>
                    <a:bodyPr/>
                    <a:lstStyle/>
                    <a:p>
                      <a:r>
                        <a:rPr lang="el-GR" dirty="0" smtClean="0"/>
                        <a:t>Κάλιο</a:t>
                      </a:r>
                      <a:endParaRPr lang="el-GR" dirty="0"/>
                    </a:p>
                  </a:txBody>
                  <a:tcPr/>
                </a:tc>
                <a:tc>
                  <a:txBody>
                    <a:bodyPr/>
                    <a:lstStyle/>
                    <a:p>
                      <a:r>
                        <a:rPr lang="el-GR" dirty="0" smtClean="0"/>
                        <a:t>4,2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3,4 – 5,2 </a:t>
                      </a:r>
                      <a:r>
                        <a:rPr lang="en-US" dirty="0" err="1" smtClean="0"/>
                        <a:t>mmol</a:t>
                      </a:r>
                      <a:r>
                        <a:rPr lang="en-US" dirty="0" smtClean="0"/>
                        <a:t>/L</a:t>
                      </a:r>
                      <a:endParaRPr lang="el-GR" dirty="0"/>
                    </a:p>
                  </a:txBody>
                  <a:tcPr/>
                </a:tc>
              </a:tr>
              <a:tr h="370840">
                <a:tc>
                  <a:txBody>
                    <a:bodyPr/>
                    <a:lstStyle/>
                    <a:p>
                      <a:r>
                        <a:rPr lang="el-GR" dirty="0" smtClean="0"/>
                        <a:t>Ουρία</a:t>
                      </a:r>
                      <a:endParaRPr lang="el-GR" dirty="0"/>
                    </a:p>
                  </a:txBody>
                  <a:tcPr/>
                </a:tc>
                <a:tc>
                  <a:txBody>
                    <a:bodyPr/>
                    <a:lstStyle/>
                    <a:p>
                      <a:r>
                        <a:rPr lang="el-GR" dirty="0" smtClean="0"/>
                        <a:t>86</a:t>
                      </a:r>
                      <a:endParaRPr lang="el-GR" dirty="0"/>
                    </a:p>
                  </a:txBody>
                  <a:tcPr/>
                </a:tc>
                <a:tc>
                  <a:txBody>
                    <a:bodyPr/>
                    <a:lstStyle/>
                    <a:p>
                      <a:r>
                        <a:rPr lang="en-US" dirty="0" smtClean="0"/>
                        <a:t>10 – 50</a:t>
                      </a:r>
                      <a:r>
                        <a:rPr lang="en-US" baseline="0" dirty="0" smtClean="0"/>
                        <a:t> mg/</a:t>
                      </a:r>
                      <a:r>
                        <a:rPr lang="en-US" baseline="0" dirty="0" err="1" smtClean="0"/>
                        <a:t>dL</a:t>
                      </a:r>
                      <a:endParaRPr lang="el-GR" dirty="0"/>
                    </a:p>
                  </a:txBody>
                  <a:tcPr/>
                </a:tc>
              </a:tr>
              <a:tr h="370840">
                <a:tc>
                  <a:txBody>
                    <a:bodyPr/>
                    <a:lstStyle/>
                    <a:p>
                      <a:r>
                        <a:rPr lang="el-GR" dirty="0" err="1" smtClean="0"/>
                        <a:t>Αλβουμίνη</a:t>
                      </a:r>
                      <a:endParaRPr lang="el-GR" dirty="0"/>
                    </a:p>
                  </a:txBody>
                  <a:tcPr/>
                </a:tc>
                <a:tc>
                  <a:txBody>
                    <a:bodyPr/>
                    <a:lstStyle/>
                    <a:p>
                      <a:r>
                        <a:rPr lang="el-GR" dirty="0" smtClean="0"/>
                        <a:t>4,8</a:t>
                      </a:r>
                      <a:endParaRPr lang="el-GR" dirty="0"/>
                    </a:p>
                  </a:txBody>
                  <a:tcPr/>
                </a:tc>
                <a:tc>
                  <a:txBody>
                    <a:bodyPr/>
                    <a:lstStyle/>
                    <a:p>
                      <a:r>
                        <a:rPr lang="en-US" dirty="0" smtClean="0"/>
                        <a:t>3,2</a:t>
                      </a:r>
                      <a:r>
                        <a:rPr lang="en-US" baseline="0" dirty="0" smtClean="0"/>
                        <a:t> – 5,2 g/</a:t>
                      </a:r>
                      <a:r>
                        <a:rPr lang="en-US" baseline="0" dirty="0" err="1" smtClean="0"/>
                        <a:t>dL</a:t>
                      </a:r>
                      <a:endParaRPr lang="el-GR" dirty="0"/>
                    </a:p>
                  </a:txBody>
                  <a:tcPr/>
                </a:tc>
              </a:tr>
              <a:tr h="370840">
                <a:tc>
                  <a:txBody>
                    <a:bodyPr/>
                    <a:lstStyle/>
                    <a:p>
                      <a:r>
                        <a:rPr lang="el-GR" dirty="0" smtClean="0"/>
                        <a:t>Μαγνήσιο</a:t>
                      </a:r>
                      <a:endParaRPr lang="el-GR" dirty="0"/>
                    </a:p>
                  </a:txBody>
                  <a:tcPr/>
                </a:tc>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r>
                        <a:rPr lang="el-GR" dirty="0" smtClean="0"/>
                        <a:t> – </a:t>
                      </a:r>
                      <a:r>
                        <a:rPr lang="en-US" dirty="0" smtClean="0"/>
                        <a:t>2,6</a:t>
                      </a:r>
                      <a:r>
                        <a:rPr lang="el-GR" dirty="0" smtClean="0"/>
                        <a:t> </a:t>
                      </a:r>
                      <a:r>
                        <a:rPr lang="en-US" baseline="0" dirty="0" smtClean="0"/>
                        <a:t>mg/</a:t>
                      </a:r>
                      <a:r>
                        <a:rPr lang="en-US" baseline="0" dirty="0" err="1" smtClean="0"/>
                        <a:t>dL</a:t>
                      </a:r>
                      <a:endParaRPr lang="el-GR" dirty="0"/>
                    </a:p>
                  </a:txBody>
                  <a:tcPr/>
                </a:tc>
              </a:tr>
              <a:tr h="370840">
                <a:tc>
                  <a:txBody>
                    <a:bodyPr/>
                    <a:lstStyle/>
                    <a:p>
                      <a:r>
                        <a:rPr lang="el-GR" dirty="0" smtClean="0"/>
                        <a:t>Αλκαλική </a:t>
                      </a:r>
                      <a:r>
                        <a:rPr lang="el-GR" dirty="0" err="1" smtClean="0"/>
                        <a:t>φωσφατάση</a:t>
                      </a:r>
                      <a:endParaRPr lang="el-GR" dirty="0"/>
                    </a:p>
                  </a:txBody>
                  <a:tcPr/>
                </a:tc>
                <a:tc>
                  <a:txBody>
                    <a:bodyPr/>
                    <a:lstStyle/>
                    <a:p>
                      <a:r>
                        <a:rPr lang="el-GR" dirty="0" smtClean="0"/>
                        <a:t>350</a:t>
                      </a:r>
                      <a:endParaRPr lang="el-GR" dirty="0"/>
                    </a:p>
                  </a:txBody>
                  <a:tcPr/>
                </a:tc>
                <a:tc>
                  <a:txBody>
                    <a:bodyPr/>
                    <a:lstStyle/>
                    <a:p>
                      <a:r>
                        <a:rPr lang="el-GR" dirty="0" smtClean="0"/>
                        <a:t>81 – 299 </a:t>
                      </a:r>
                      <a:r>
                        <a:rPr lang="en-US" dirty="0" smtClean="0"/>
                        <a:t>U/L</a:t>
                      </a:r>
                      <a:endParaRPr lang="el-GR" dirty="0"/>
                    </a:p>
                  </a:txBody>
                  <a:tcPr/>
                </a:tc>
              </a:tr>
            </a:tbl>
          </a:graphicData>
        </a:graphic>
      </p:graphicFrame>
      <p:sp>
        <p:nvSpPr>
          <p:cNvPr id="10" name="9 - TextBox"/>
          <p:cNvSpPr txBox="1"/>
          <p:nvPr/>
        </p:nvSpPr>
        <p:spPr>
          <a:xfrm>
            <a:off x="539552" y="5949280"/>
            <a:ext cx="8136904" cy="646331"/>
          </a:xfrm>
          <a:prstGeom prst="rect">
            <a:avLst/>
          </a:prstGeom>
          <a:noFill/>
        </p:spPr>
        <p:txBody>
          <a:bodyPr wrap="square" rtlCol="0">
            <a:spAutoFit/>
          </a:bodyPr>
          <a:lstStyle/>
          <a:p>
            <a:r>
              <a:rPr lang="el-GR" dirty="0" smtClean="0"/>
              <a:t>Υπάρχει πρωτοπαθής </a:t>
            </a:r>
            <a:r>
              <a:rPr lang="el-GR" dirty="0" err="1" smtClean="0"/>
              <a:t>υπερπαραθυροειδισμός</a:t>
            </a:r>
            <a:r>
              <a:rPr lang="el-GR" dirty="0" smtClean="0"/>
              <a:t> που αποδεικνύεται από τον κολικό του νεφρού και το πεπτικό έλκος. Πρέπει να μετρηθεί η </a:t>
            </a:r>
            <a:r>
              <a:rPr lang="en-US" dirty="0" smtClean="0"/>
              <a:t>PTH </a:t>
            </a:r>
            <a:r>
              <a:rPr lang="el-GR" dirty="0" smtClean="0"/>
              <a:t>για επιβεβαίωση.</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69</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C00000"/>
                </a:solidFill>
              </a:rPr>
              <a:t>O</a:t>
            </a:r>
            <a:r>
              <a:rPr lang="el-GR" b="1" dirty="0" smtClean="0">
                <a:solidFill>
                  <a:srgbClr val="C00000"/>
                </a:solidFill>
              </a:rPr>
              <a:t>ι λειτουργίες του ασβεστίου</a:t>
            </a:r>
            <a:endParaRPr lang="el-GR" b="1" dirty="0">
              <a:solidFill>
                <a:srgbClr val="C00000"/>
              </a:solidFill>
            </a:endParaRPr>
          </a:p>
        </p:txBody>
      </p:sp>
      <p:graphicFrame>
        <p:nvGraphicFramePr>
          <p:cNvPr id="4" name="3 - Θέση περιεχομένου"/>
          <p:cNvGraphicFramePr>
            <a:graphicFrameLocks noGrp="1"/>
          </p:cNvGraphicFramePr>
          <p:nvPr>
            <p:ph idx="1"/>
          </p:nvPr>
        </p:nvGraphicFramePr>
        <p:xfrm>
          <a:off x="899592" y="1556792"/>
          <a:ext cx="7488832" cy="2651760"/>
        </p:xfrm>
        <a:graphic>
          <a:graphicData uri="http://schemas.openxmlformats.org/drawingml/2006/table">
            <a:tbl>
              <a:tblPr firstRow="1" bandRow="1">
                <a:tableStyleId>{5C22544A-7EE6-4342-B048-85BDC9FD1C3A}</a:tableStyleId>
              </a:tblPr>
              <a:tblGrid>
                <a:gridCol w="2190520"/>
                <a:gridCol w="5298312"/>
              </a:tblGrid>
              <a:tr h="370840">
                <a:tc>
                  <a:txBody>
                    <a:bodyPr/>
                    <a:lstStyle/>
                    <a:p>
                      <a:r>
                        <a:rPr lang="el-GR" sz="2400" dirty="0" smtClean="0"/>
                        <a:t>Λειτουργία</a:t>
                      </a:r>
                      <a:endParaRPr lang="el-GR" sz="2400" dirty="0"/>
                    </a:p>
                  </a:txBody>
                  <a:tcPr/>
                </a:tc>
                <a:tc>
                  <a:txBody>
                    <a:bodyPr/>
                    <a:lstStyle/>
                    <a:p>
                      <a:r>
                        <a:rPr lang="el-GR" sz="2400" dirty="0" smtClean="0"/>
                        <a:t>Παράδειγμα</a:t>
                      </a:r>
                      <a:endParaRPr lang="el-GR" sz="2400" dirty="0"/>
                    </a:p>
                  </a:txBody>
                  <a:tcPr/>
                </a:tc>
              </a:tr>
              <a:tr h="370840">
                <a:tc>
                  <a:txBody>
                    <a:bodyPr/>
                    <a:lstStyle/>
                    <a:p>
                      <a:r>
                        <a:rPr lang="el-GR" sz="2000" dirty="0" smtClean="0"/>
                        <a:t>Δομική</a:t>
                      </a:r>
                      <a:endParaRPr lang="el-GR" sz="2000" dirty="0"/>
                    </a:p>
                  </a:txBody>
                  <a:tcPr/>
                </a:tc>
                <a:tc>
                  <a:txBody>
                    <a:bodyPr/>
                    <a:lstStyle/>
                    <a:p>
                      <a:r>
                        <a:rPr lang="el-GR" sz="2000" dirty="0" smtClean="0"/>
                        <a:t>Οστά, δόντια</a:t>
                      </a:r>
                      <a:endParaRPr lang="el-GR" sz="2000" dirty="0"/>
                    </a:p>
                  </a:txBody>
                  <a:tcPr/>
                </a:tc>
              </a:tr>
              <a:tr h="370840">
                <a:tc>
                  <a:txBody>
                    <a:bodyPr/>
                    <a:lstStyle/>
                    <a:p>
                      <a:r>
                        <a:rPr lang="el-GR" sz="2000" dirty="0" err="1" smtClean="0"/>
                        <a:t>Νευρομυική</a:t>
                      </a:r>
                      <a:endParaRPr lang="el-GR" sz="2000" dirty="0"/>
                    </a:p>
                  </a:txBody>
                  <a:tcPr/>
                </a:tc>
                <a:tc>
                  <a:txBody>
                    <a:bodyPr/>
                    <a:lstStyle/>
                    <a:p>
                      <a:r>
                        <a:rPr lang="el-GR" sz="2000" dirty="0" smtClean="0"/>
                        <a:t>Έλεγχος της διεγερσιμότητας, απελευθέρωση</a:t>
                      </a:r>
                      <a:r>
                        <a:rPr lang="el-GR" sz="2000" baseline="0" dirty="0" smtClean="0"/>
                        <a:t> νευροδιαβιβαστών</a:t>
                      </a:r>
                    </a:p>
                    <a:p>
                      <a:r>
                        <a:rPr lang="el-GR" sz="2000" baseline="0" dirty="0" smtClean="0"/>
                        <a:t>Έναρξη της μυϊκής συστολής</a:t>
                      </a:r>
                      <a:endParaRPr lang="el-GR" sz="2000" dirty="0"/>
                    </a:p>
                  </a:txBody>
                  <a:tcPr/>
                </a:tc>
              </a:tr>
              <a:tr h="370840">
                <a:tc>
                  <a:txBody>
                    <a:bodyPr/>
                    <a:lstStyle/>
                    <a:p>
                      <a:r>
                        <a:rPr lang="el-GR" sz="2000" dirty="0" err="1" smtClean="0"/>
                        <a:t>Ενζυμική</a:t>
                      </a:r>
                      <a:endParaRPr lang="el-GR" sz="2000" dirty="0"/>
                    </a:p>
                  </a:txBody>
                  <a:tcPr/>
                </a:tc>
                <a:tc>
                  <a:txBody>
                    <a:bodyPr/>
                    <a:lstStyle/>
                    <a:p>
                      <a:r>
                        <a:rPr lang="el-GR" sz="2000" dirty="0" smtClean="0"/>
                        <a:t>Συνένζυμο</a:t>
                      </a:r>
                      <a:r>
                        <a:rPr lang="el-GR" sz="2000" baseline="0" dirty="0" smtClean="0"/>
                        <a:t> για παράγοντες πήξης</a:t>
                      </a:r>
                      <a:endParaRPr lang="el-GR" sz="2000" dirty="0"/>
                    </a:p>
                  </a:txBody>
                  <a:tcPr/>
                </a:tc>
              </a:tr>
              <a:tr h="370840">
                <a:tc>
                  <a:txBody>
                    <a:bodyPr/>
                    <a:lstStyle/>
                    <a:p>
                      <a:r>
                        <a:rPr lang="el-GR" sz="2000" dirty="0" smtClean="0"/>
                        <a:t>Σηματοδότηση</a:t>
                      </a:r>
                      <a:endParaRPr lang="el-GR" sz="2000" dirty="0"/>
                    </a:p>
                  </a:txBody>
                  <a:tcPr/>
                </a:tc>
                <a:tc>
                  <a:txBody>
                    <a:bodyPr/>
                    <a:lstStyle/>
                    <a:p>
                      <a:r>
                        <a:rPr lang="el-GR" sz="2000" dirty="0" smtClean="0"/>
                        <a:t>Ενδοκυττάριος</a:t>
                      </a:r>
                      <a:r>
                        <a:rPr lang="el-GR" sz="2000" baseline="0" dirty="0" smtClean="0"/>
                        <a:t> δεύτερος αγγελιοφόρος</a:t>
                      </a:r>
                      <a:endParaRPr lang="el-GR" sz="2000" dirty="0"/>
                    </a:p>
                  </a:txBody>
                  <a:tcPr/>
                </a:tc>
              </a:tr>
            </a:tbl>
          </a:graphicData>
        </a:graphic>
      </p:graphicFrame>
      <p:sp>
        <p:nvSpPr>
          <p:cNvPr id="5" name="4 - TextBox"/>
          <p:cNvSpPr txBox="1"/>
          <p:nvPr/>
        </p:nvSpPr>
        <p:spPr>
          <a:xfrm>
            <a:off x="899592" y="4581128"/>
            <a:ext cx="7488832" cy="830997"/>
          </a:xfrm>
          <a:prstGeom prst="rect">
            <a:avLst/>
          </a:prstGeom>
          <a:noFill/>
        </p:spPr>
        <p:txBody>
          <a:bodyPr wrap="square" rtlCol="0">
            <a:spAutoFit/>
          </a:bodyPr>
          <a:lstStyle/>
          <a:p>
            <a:r>
              <a:rPr lang="el-GR" sz="2400" dirty="0" smtClean="0"/>
              <a:t>Οι λειτουργικές δράσεις του ασβεστίου επιτυγχάνονται με την λειτουργία των αντλιών ασβεστίου</a:t>
            </a:r>
            <a:endParaRPr lang="el-GR" sz="2400"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7</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124744"/>
            <a:ext cx="8229600" cy="4525963"/>
          </a:xfrm>
        </p:spPr>
        <p:txBody>
          <a:bodyPr>
            <a:normAutofit/>
          </a:bodyPr>
          <a:lstStyle/>
          <a:p>
            <a:pPr marL="0" indent="0">
              <a:buNone/>
            </a:pPr>
            <a:r>
              <a:rPr lang="el-GR" sz="2000" dirty="0" smtClean="0"/>
              <a:t>54 γυναίκα με ασθένεια </a:t>
            </a:r>
            <a:r>
              <a:rPr lang="en-US" sz="2000" dirty="0" err="1" smtClean="0"/>
              <a:t>Crohn</a:t>
            </a:r>
            <a:r>
              <a:rPr lang="en-US" sz="2000" dirty="0" smtClean="0"/>
              <a:t> </a:t>
            </a:r>
            <a:r>
              <a:rPr lang="el-GR" sz="2000" dirty="0" smtClean="0"/>
              <a:t>έπαιρνε στεροειδή λόγω της πάθησής της και </a:t>
            </a:r>
            <a:r>
              <a:rPr lang="el-GR" sz="2000" dirty="0" err="1" smtClean="0"/>
              <a:t>εισείχθει</a:t>
            </a:r>
            <a:r>
              <a:rPr lang="el-GR" sz="2000" dirty="0" smtClean="0"/>
              <a:t> στο νοσοκομείο με πόνο στην πλάτη που οφείλονταν τελικά στην σύνθλιψη του 4</a:t>
            </a:r>
            <a:r>
              <a:rPr lang="el-GR" sz="2000" baseline="30000" dirty="0" smtClean="0"/>
              <a:t>ου</a:t>
            </a:r>
            <a:r>
              <a:rPr lang="el-GR" sz="2000" dirty="0" smtClean="0"/>
              <a:t> </a:t>
            </a:r>
            <a:r>
              <a:rPr lang="el-GR" sz="2000" dirty="0" err="1" smtClean="0"/>
              <a:t>Οσφυικού</a:t>
            </a:r>
            <a:r>
              <a:rPr lang="el-GR" sz="2000" dirty="0" smtClean="0"/>
              <a:t> σπονδύλου.</a:t>
            </a:r>
            <a:endParaRPr lang="el-GR" sz="2000" dirty="0"/>
          </a:p>
        </p:txBody>
      </p:sp>
      <p:graphicFrame>
        <p:nvGraphicFramePr>
          <p:cNvPr id="6" name="5 - Πίνακας"/>
          <p:cNvGraphicFramePr>
            <a:graphicFrameLocks noGrp="1"/>
          </p:cNvGraphicFramePr>
          <p:nvPr/>
        </p:nvGraphicFramePr>
        <p:xfrm>
          <a:off x="1115616" y="2132856"/>
          <a:ext cx="6816081" cy="3708400"/>
        </p:xfrm>
        <a:graphic>
          <a:graphicData uri="http://schemas.openxmlformats.org/drawingml/2006/table">
            <a:tbl>
              <a:tblPr firstRow="1" bandRow="1">
                <a:tableStyleId>{5C22544A-7EE6-4342-B048-85BDC9FD1C3A}</a:tableStyleId>
              </a:tblPr>
              <a:tblGrid>
                <a:gridCol w="2272027"/>
                <a:gridCol w="2272027"/>
                <a:gridCol w="2272027"/>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7,8</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Φώσφορος</a:t>
                      </a:r>
                      <a:endParaRPr lang="el-GR" dirty="0"/>
                    </a:p>
                  </a:txBody>
                  <a:tcPr/>
                </a:tc>
                <a:tc>
                  <a:txBody>
                    <a:bodyPr/>
                    <a:lstStyle/>
                    <a:p>
                      <a:r>
                        <a:rPr lang="el-GR" dirty="0" smtClean="0"/>
                        <a:t>2,7</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2,7 – 4,7 </a:t>
                      </a:r>
                      <a:r>
                        <a:rPr lang="en-US" baseline="0" dirty="0" smtClean="0"/>
                        <a:t>mg/</a:t>
                      </a:r>
                      <a:r>
                        <a:rPr lang="en-US" baseline="0" dirty="0" err="1" smtClean="0"/>
                        <a:t>dL</a:t>
                      </a:r>
                      <a:endParaRPr lang="el-GR" dirty="0"/>
                    </a:p>
                  </a:txBody>
                  <a:tcPr/>
                </a:tc>
              </a:tr>
              <a:tr h="370840">
                <a:tc>
                  <a:txBody>
                    <a:bodyPr/>
                    <a:lstStyle/>
                    <a:p>
                      <a:r>
                        <a:rPr lang="el-GR" dirty="0" smtClean="0"/>
                        <a:t>Νάτριο</a:t>
                      </a:r>
                      <a:endParaRPr lang="el-GR" baseline="-25000" dirty="0"/>
                    </a:p>
                  </a:txBody>
                  <a:tcPr/>
                </a:tc>
                <a:tc>
                  <a:txBody>
                    <a:bodyPr/>
                    <a:lstStyle/>
                    <a:p>
                      <a:r>
                        <a:rPr lang="el-GR" dirty="0" smtClean="0"/>
                        <a:t>138</a:t>
                      </a:r>
                      <a:endParaRPr lang="el-GR" dirty="0"/>
                    </a:p>
                  </a:txBody>
                  <a:tcPr/>
                </a:tc>
                <a:tc>
                  <a:txBody>
                    <a:bodyPr/>
                    <a:lstStyle/>
                    <a:p>
                      <a:r>
                        <a:rPr lang="el-GR" dirty="0" smtClean="0"/>
                        <a:t>135 – 146 </a:t>
                      </a:r>
                      <a:r>
                        <a:rPr lang="en-US" dirty="0" err="1" smtClean="0"/>
                        <a:t>mmol</a:t>
                      </a:r>
                      <a:r>
                        <a:rPr lang="en-US" dirty="0" smtClean="0"/>
                        <a:t>/L</a:t>
                      </a:r>
                      <a:endParaRPr lang="el-GR" dirty="0"/>
                    </a:p>
                  </a:txBody>
                  <a:tcPr/>
                </a:tc>
              </a:tr>
              <a:tr h="370840">
                <a:tc>
                  <a:txBody>
                    <a:bodyPr/>
                    <a:lstStyle/>
                    <a:p>
                      <a:r>
                        <a:rPr lang="el-GR" dirty="0" smtClean="0"/>
                        <a:t>Κάλιο</a:t>
                      </a:r>
                      <a:endParaRPr lang="el-GR" dirty="0"/>
                    </a:p>
                  </a:txBody>
                  <a:tcPr/>
                </a:tc>
                <a:tc>
                  <a:txBody>
                    <a:bodyPr/>
                    <a:lstStyle/>
                    <a:p>
                      <a:r>
                        <a:rPr lang="el-GR" dirty="0" smtClean="0"/>
                        <a:t>3,6</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3,4 – 5,2 </a:t>
                      </a:r>
                      <a:r>
                        <a:rPr lang="en-US" dirty="0" err="1" smtClean="0"/>
                        <a:t>mmol</a:t>
                      </a:r>
                      <a:r>
                        <a:rPr lang="en-US" dirty="0" smtClean="0"/>
                        <a:t>/L</a:t>
                      </a:r>
                      <a:endParaRPr lang="el-GR" dirty="0"/>
                    </a:p>
                  </a:txBody>
                  <a:tcPr/>
                </a:tc>
              </a:tr>
              <a:tr h="370840">
                <a:tc>
                  <a:txBody>
                    <a:bodyPr/>
                    <a:lstStyle/>
                    <a:p>
                      <a:r>
                        <a:rPr lang="el-GR" dirty="0" smtClean="0"/>
                        <a:t>Ουρία</a:t>
                      </a:r>
                      <a:endParaRPr lang="el-GR" dirty="0"/>
                    </a:p>
                  </a:txBody>
                  <a:tcPr/>
                </a:tc>
                <a:tc>
                  <a:txBody>
                    <a:bodyPr/>
                    <a:lstStyle/>
                    <a:p>
                      <a:r>
                        <a:rPr lang="el-GR" dirty="0" smtClean="0"/>
                        <a:t>45</a:t>
                      </a:r>
                      <a:endParaRPr lang="el-GR" dirty="0"/>
                    </a:p>
                  </a:txBody>
                  <a:tcPr/>
                </a:tc>
                <a:tc>
                  <a:txBody>
                    <a:bodyPr/>
                    <a:lstStyle/>
                    <a:p>
                      <a:r>
                        <a:rPr lang="en-US" dirty="0" smtClean="0"/>
                        <a:t>10 – 50</a:t>
                      </a:r>
                      <a:r>
                        <a:rPr lang="en-US" baseline="0" dirty="0" smtClean="0"/>
                        <a:t> mg/</a:t>
                      </a:r>
                      <a:r>
                        <a:rPr lang="en-US" baseline="0" dirty="0" err="1" smtClean="0"/>
                        <a:t>dL</a:t>
                      </a:r>
                      <a:endParaRPr lang="el-GR" dirty="0"/>
                    </a:p>
                  </a:txBody>
                  <a:tcPr/>
                </a:tc>
              </a:tr>
              <a:tr h="370840">
                <a:tc>
                  <a:txBody>
                    <a:bodyPr/>
                    <a:lstStyle/>
                    <a:p>
                      <a:r>
                        <a:rPr lang="el-GR" b="0" dirty="0" err="1" smtClean="0"/>
                        <a:t>Κρεατινίνη</a:t>
                      </a:r>
                      <a:endParaRPr lang="el-GR" b="0" dirty="0"/>
                    </a:p>
                  </a:txBody>
                  <a:tcPr/>
                </a:tc>
                <a:tc>
                  <a:txBody>
                    <a:bodyPr/>
                    <a:lstStyle/>
                    <a:p>
                      <a:r>
                        <a:rPr lang="en-US" b="0" dirty="0" smtClean="0"/>
                        <a:t>1,0</a:t>
                      </a:r>
                      <a:endParaRPr lang="el-GR" b="0" dirty="0"/>
                    </a:p>
                  </a:txBody>
                  <a:tcPr/>
                </a:tc>
                <a:tc>
                  <a:txBody>
                    <a:bodyPr/>
                    <a:lstStyle/>
                    <a:p>
                      <a:r>
                        <a:rPr lang="el-GR" b="0" dirty="0" smtClean="0"/>
                        <a:t>0,7 – 1,2 </a:t>
                      </a:r>
                      <a:r>
                        <a:rPr lang="en-US" b="0" dirty="0" smtClean="0"/>
                        <a:t>mg/</a:t>
                      </a:r>
                      <a:r>
                        <a:rPr lang="en-US" b="0" dirty="0" err="1" smtClean="0"/>
                        <a:t>dL</a:t>
                      </a:r>
                      <a:endParaRPr lang="el-GR" b="0" dirty="0"/>
                    </a:p>
                  </a:txBody>
                  <a:tcPr/>
                </a:tc>
              </a:tr>
              <a:tr h="370840">
                <a:tc>
                  <a:txBody>
                    <a:bodyPr/>
                    <a:lstStyle/>
                    <a:p>
                      <a:r>
                        <a:rPr lang="el-GR" b="0" dirty="0" err="1" smtClean="0"/>
                        <a:t>Αλβουμίνη</a:t>
                      </a:r>
                      <a:endParaRPr lang="el-GR" b="0" dirty="0"/>
                    </a:p>
                  </a:txBody>
                  <a:tcPr/>
                </a:tc>
                <a:tc>
                  <a:txBody>
                    <a:bodyPr/>
                    <a:lstStyle/>
                    <a:p>
                      <a:r>
                        <a:rPr lang="el-GR" b="0" dirty="0" smtClean="0"/>
                        <a:t>2,7</a:t>
                      </a:r>
                      <a:endParaRPr lang="el-GR" b="0" dirty="0"/>
                    </a:p>
                  </a:txBody>
                  <a:tcPr/>
                </a:tc>
                <a:tc>
                  <a:txBody>
                    <a:bodyPr/>
                    <a:lstStyle/>
                    <a:p>
                      <a:r>
                        <a:rPr lang="en-US" b="0" dirty="0" smtClean="0"/>
                        <a:t>3,2</a:t>
                      </a:r>
                      <a:r>
                        <a:rPr lang="en-US" b="0" baseline="0" dirty="0" smtClean="0"/>
                        <a:t> – 5,2 g/</a:t>
                      </a:r>
                      <a:r>
                        <a:rPr lang="en-US" b="0" baseline="0" dirty="0" err="1" smtClean="0"/>
                        <a:t>dL</a:t>
                      </a:r>
                      <a:endParaRPr lang="el-GR" b="0" dirty="0"/>
                    </a:p>
                  </a:txBody>
                  <a:tcPr/>
                </a:tc>
              </a:tr>
              <a:tr h="370840">
                <a:tc>
                  <a:txBody>
                    <a:bodyPr/>
                    <a:lstStyle/>
                    <a:p>
                      <a:r>
                        <a:rPr lang="el-GR" b="0" dirty="0" smtClean="0"/>
                        <a:t>Αλκαλική </a:t>
                      </a:r>
                      <a:r>
                        <a:rPr lang="el-GR" b="0" dirty="0" err="1" smtClean="0"/>
                        <a:t>φωσφατάση</a:t>
                      </a:r>
                      <a:endParaRPr lang="el-GR" b="0" dirty="0"/>
                    </a:p>
                  </a:txBody>
                  <a:tcPr/>
                </a:tc>
                <a:tc>
                  <a:txBody>
                    <a:bodyPr/>
                    <a:lstStyle/>
                    <a:p>
                      <a:r>
                        <a:rPr lang="el-GR" b="0" dirty="0" smtClean="0"/>
                        <a:t>320</a:t>
                      </a:r>
                      <a:endParaRPr lang="el-GR" b="0" dirty="0"/>
                    </a:p>
                  </a:txBody>
                  <a:tcPr/>
                </a:tc>
                <a:tc>
                  <a:txBody>
                    <a:bodyPr/>
                    <a:lstStyle/>
                    <a:p>
                      <a:r>
                        <a:rPr lang="el-GR" b="0" dirty="0" smtClean="0"/>
                        <a:t>81 – 299 </a:t>
                      </a:r>
                      <a:r>
                        <a:rPr lang="en-US" b="0" dirty="0" smtClean="0"/>
                        <a:t>U/L</a:t>
                      </a:r>
                      <a:endParaRPr lang="el-GR" b="0" dirty="0"/>
                    </a:p>
                  </a:txBody>
                  <a:tcPr/>
                </a:tc>
              </a:tr>
              <a:tr h="370840">
                <a:tc>
                  <a:txBody>
                    <a:bodyPr/>
                    <a:lstStyle/>
                    <a:p>
                      <a:r>
                        <a:rPr lang="el-GR" b="0" dirty="0" smtClean="0"/>
                        <a:t>Ολικό </a:t>
                      </a:r>
                      <a:r>
                        <a:rPr lang="en-US" b="0" dirty="0" smtClean="0"/>
                        <a:t>CO</a:t>
                      </a:r>
                      <a:r>
                        <a:rPr lang="en-US" b="0" baseline="-25000" dirty="0" smtClean="0"/>
                        <a:t>2</a:t>
                      </a:r>
                      <a:endParaRPr lang="el-GR" b="0" baseline="-25000" dirty="0"/>
                    </a:p>
                  </a:txBody>
                  <a:tcPr/>
                </a:tc>
                <a:tc>
                  <a:txBody>
                    <a:bodyPr/>
                    <a:lstStyle/>
                    <a:p>
                      <a:r>
                        <a:rPr lang="en-US" b="0" dirty="0" smtClean="0"/>
                        <a:t>21</a:t>
                      </a:r>
                      <a:endParaRPr lang="el-GR" b="0" dirty="0"/>
                    </a:p>
                  </a:txBody>
                  <a:tcPr/>
                </a:tc>
                <a:tc>
                  <a:txBody>
                    <a:bodyPr/>
                    <a:lstStyle/>
                    <a:p>
                      <a:r>
                        <a:rPr lang="en-US" b="0" dirty="0" smtClean="0"/>
                        <a:t>24 – 30 </a:t>
                      </a:r>
                      <a:r>
                        <a:rPr lang="en-US" b="0" dirty="0" err="1" smtClean="0"/>
                        <a:t>mmol</a:t>
                      </a:r>
                      <a:r>
                        <a:rPr lang="en-US" b="0" dirty="0" smtClean="0"/>
                        <a:t>/L</a:t>
                      </a:r>
                      <a:endParaRPr lang="el-GR" b="0" dirty="0"/>
                    </a:p>
                  </a:txBody>
                  <a:tcPr/>
                </a:tc>
              </a:tr>
            </a:tbl>
          </a:graphicData>
        </a:graphic>
      </p:graphicFrame>
      <p:sp>
        <p:nvSpPr>
          <p:cNvPr id="10" name="9 - TextBox"/>
          <p:cNvSpPr txBox="1"/>
          <p:nvPr/>
        </p:nvSpPr>
        <p:spPr>
          <a:xfrm>
            <a:off x="539552" y="5934670"/>
            <a:ext cx="8136904" cy="923330"/>
          </a:xfrm>
          <a:prstGeom prst="rect">
            <a:avLst/>
          </a:prstGeom>
          <a:noFill/>
        </p:spPr>
        <p:txBody>
          <a:bodyPr wrap="square" rtlCol="0">
            <a:spAutoFit/>
          </a:bodyPr>
          <a:lstStyle/>
          <a:p>
            <a:r>
              <a:rPr lang="en-US" dirty="0" smtClean="0"/>
              <a:t>H </a:t>
            </a:r>
            <a:r>
              <a:rPr lang="el-GR" dirty="0" smtClean="0"/>
              <a:t>χορήγηση στεροειδών μπορεί να προκαλέσει οστεοπόρωση</a:t>
            </a:r>
            <a:r>
              <a:rPr lang="en-US" dirty="0" smtClean="0"/>
              <a:t> </a:t>
            </a:r>
            <a:r>
              <a:rPr lang="el-GR" dirty="0" smtClean="0"/>
              <a:t>(αυξημένη </a:t>
            </a:r>
            <a:r>
              <a:rPr lang="en-US" dirty="0" smtClean="0"/>
              <a:t>ALP, </a:t>
            </a:r>
            <a:r>
              <a:rPr lang="el-GR" dirty="0" smtClean="0"/>
              <a:t>χαμηλό </a:t>
            </a:r>
            <a:r>
              <a:rPr lang="en-US" dirty="0" smtClean="0"/>
              <a:t>Ca, </a:t>
            </a:r>
            <a:r>
              <a:rPr lang="el-GR" dirty="0" smtClean="0"/>
              <a:t>οριακός </a:t>
            </a:r>
            <a:r>
              <a:rPr lang="en-US" dirty="0" smtClean="0"/>
              <a:t>P). To </a:t>
            </a:r>
            <a:r>
              <a:rPr lang="el-GR" dirty="0" smtClean="0"/>
              <a:t>χαμηλό </a:t>
            </a:r>
            <a:r>
              <a:rPr lang="en-US" dirty="0" smtClean="0"/>
              <a:t>CO</a:t>
            </a:r>
            <a:r>
              <a:rPr lang="en-US" baseline="-25000" dirty="0" smtClean="0"/>
              <a:t>2</a:t>
            </a:r>
            <a:r>
              <a:rPr lang="en-US" dirty="0" smtClean="0"/>
              <a:t> </a:t>
            </a:r>
            <a:r>
              <a:rPr lang="el-GR" dirty="0" smtClean="0"/>
              <a:t>δείχνει ότι υπήρχε διάρροια και εντερική </a:t>
            </a:r>
            <a:r>
              <a:rPr lang="el-GR" dirty="0" err="1" smtClean="0"/>
              <a:t>δυσαπορρόφηση</a:t>
            </a:r>
            <a:r>
              <a:rPr lang="el-GR" dirty="0" smtClean="0"/>
              <a:t> που επιτάχυνε την </a:t>
            </a:r>
            <a:r>
              <a:rPr lang="el-GR" dirty="0" err="1" smtClean="0"/>
              <a:t>οστεπόρωση</a:t>
            </a:r>
            <a:r>
              <a:rPr lang="el-GR" dirty="0" smtClean="0"/>
              <a:t>. </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70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8</a:t>
            </a:r>
            <a:r>
              <a:rPr lang="el-GR" sz="4000" b="1" baseline="30000" dirty="0" smtClean="0">
                <a:solidFill>
                  <a:srgbClr val="C00000"/>
                </a:solidFill>
              </a:rPr>
              <a:t>η</a:t>
            </a:r>
            <a:r>
              <a:rPr lang="el-GR" sz="4000" b="1" dirty="0" smtClean="0">
                <a:solidFill>
                  <a:srgbClr val="C00000"/>
                </a:solidFill>
              </a:rPr>
              <a:t> Κλινική περίπτωση</a:t>
            </a:r>
            <a:endParaRPr lang="el-GR" sz="4000" b="1" dirty="0">
              <a:solidFill>
                <a:srgbClr val="C00000"/>
              </a:solidFill>
            </a:endParaRPr>
          </a:p>
        </p:txBody>
      </p:sp>
      <p:sp>
        <p:nvSpPr>
          <p:cNvPr id="3" name="2 - Θέση περιεχομένου"/>
          <p:cNvSpPr>
            <a:spLocks noGrp="1"/>
          </p:cNvSpPr>
          <p:nvPr>
            <p:ph idx="1"/>
          </p:nvPr>
        </p:nvSpPr>
        <p:spPr>
          <a:xfrm>
            <a:off x="467544" y="1124744"/>
            <a:ext cx="8424936" cy="4525963"/>
          </a:xfrm>
        </p:spPr>
        <p:txBody>
          <a:bodyPr>
            <a:normAutofit/>
          </a:bodyPr>
          <a:lstStyle/>
          <a:p>
            <a:pPr marL="0" indent="0">
              <a:buNone/>
            </a:pPr>
            <a:r>
              <a:rPr lang="el-GR" sz="2000" dirty="0" smtClean="0"/>
              <a:t>Άνδρας 73 ετών μεταφέρθηκε στα επείγοντα περιστατικά λόγω παρατεταμένων εμετών και διάρροιας. Ήταν σε σύγχυση και κλινικά αφυδατωμένος. Δεν έτρωγε καλά και έπινε. </a:t>
            </a:r>
            <a:endParaRPr lang="el-GR" sz="2000" dirty="0"/>
          </a:p>
        </p:txBody>
      </p:sp>
      <p:graphicFrame>
        <p:nvGraphicFramePr>
          <p:cNvPr id="6" name="5 - Πίνακας"/>
          <p:cNvGraphicFramePr>
            <a:graphicFrameLocks noGrp="1"/>
          </p:cNvGraphicFramePr>
          <p:nvPr/>
        </p:nvGraphicFramePr>
        <p:xfrm>
          <a:off x="1115616" y="2132856"/>
          <a:ext cx="6816081" cy="3708400"/>
        </p:xfrm>
        <a:graphic>
          <a:graphicData uri="http://schemas.openxmlformats.org/drawingml/2006/table">
            <a:tbl>
              <a:tblPr firstRow="1" bandRow="1">
                <a:tableStyleId>{5C22544A-7EE6-4342-B048-85BDC9FD1C3A}</a:tableStyleId>
              </a:tblPr>
              <a:tblGrid>
                <a:gridCol w="2272027"/>
                <a:gridCol w="2272027"/>
                <a:gridCol w="2272027"/>
              </a:tblGrid>
              <a:tr h="370840">
                <a:tc>
                  <a:txBody>
                    <a:bodyPr/>
                    <a:lstStyle/>
                    <a:p>
                      <a:r>
                        <a:rPr lang="el-GR" dirty="0" smtClean="0"/>
                        <a:t>Εξέταση</a:t>
                      </a:r>
                      <a:endParaRPr lang="el-GR" dirty="0"/>
                    </a:p>
                  </a:txBody>
                  <a:tcPr/>
                </a:tc>
                <a:tc>
                  <a:txBody>
                    <a:bodyPr/>
                    <a:lstStyle/>
                    <a:p>
                      <a:r>
                        <a:rPr lang="el-GR" dirty="0" smtClean="0"/>
                        <a:t>Τιμή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Τιμές αναφοράς</a:t>
                      </a:r>
                      <a:endParaRPr lang="el-GR" dirty="0"/>
                    </a:p>
                  </a:txBody>
                  <a:tcPr/>
                </a:tc>
              </a:tr>
              <a:tr h="370840">
                <a:tc>
                  <a:txBody>
                    <a:bodyPr/>
                    <a:lstStyle/>
                    <a:p>
                      <a:r>
                        <a:rPr lang="el-GR" dirty="0" smtClean="0"/>
                        <a:t>Ασβέστιο</a:t>
                      </a:r>
                      <a:endParaRPr lang="el-GR" dirty="0"/>
                    </a:p>
                  </a:txBody>
                  <a:tcPr/>
                </a:tc>
                <a:tc>
                  <a:txBody>
                    <a:bodyPr/>
                    <a:lstStyle/>
                    <a:p>
                      <a:r>
                        <a:rPr lang="el-GR" dirty="0" smtClean="0"/>
                        <a:t>7,2</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8,4 – 10,4 </a:t>
                      </a:r>
                      <a:r>
                        <a:rPr lang="en-US" baseline="0" dirty="0" smtClean="0"/>
                        <a:t>mg/</a:t>
                      </a:r>
                      <a:r>
                        <a:rPr lang="en-US" baseline="0" dirty="0" err="1" smtClean="0"/>
                        <a:t>dL</a:t>
                      </a:r>
                      <a:endParaRPr lang="el-GR" dirty="0"/>
                    </a:p>
                  </a:txBody>
                  <a:tcPr/>
                </a:tc>
              </a:tr>
              <a:tr h="370840">
                <a:tc>
                  <a:txBody>
                    <a:bodyPr/>
                    <a:lstStyle/>
                    <a:p>
                      <a:r>
                        <a:rPr lang="el-GR" dirty="0" smtClean="0"/>
                        <a:t>Φώσφορος</a:t>
                      </a:r>
                      <a:endParaRPr lang="el-GR" dirty="0"/>
                    </a:p>
                  </a:txBody>
                  <a:tcPr/>
                </a:tc>
                <a:tc>
                  <a:txBody>
                    <a:bodyPr/>
                    <a:lstStyle/>
                    <a:p>
                      <a:r>
                        <a:rPr lang="el-GR" dirty="0" smtClean="0"/>
                        <a:t>2,7</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2,7 – 4,7 </a:t>
                      </a:r>
                      <a:r>
                        <a:rPr lang="en-US" baseline="0" dirty="0" smtClean="0"/>
                        <a:t>mg/</a:t>
                      </a:r>
                      <a:r>
                        <a:rPr lang="en-US" baseline="0" dirty="0" err="1" smtClean="0"/>
                        <a:t>dL</a:t>
                      </a:r>
                      <a:endParaRPr lang="el-GR" dirty="0"/>
                    </a:p>
                  </a:txBody>
                  <a:tcPr/>
                </a:tc>
              </a:tr>
              <a:tr h="370840">
                <a:tc>
                  <a:txBody>
                    <a:bodyPr/>
                    <a:lstStyle/>
                    <a:p>
                      <a:r>
                        <a:rPr lang="el-GR" dirty="0" smtClean="0"/>
                        <a:t>Νάτριο</a:t>
                      </a:r>
                      <a:endParaRPr lang="el-GR" baseline="-25000" dirty="0"/>
                    </a:p>
                  </a:txBody>
                  <a:tcPr/>
                </a:tc>
                <a:tc>
                  <a:txBody>
                    <a:bodyPr/>
                    <a:lstStyle/>
                    <a:p>
                      <a:r>
                        <a:rPr lang="el-GR" dirty="0" smtClean="0"/>
                        <a:t>142</a:t>
                      </a:r>
                      <a:endParaRPr lang="el-GR" dirty="0"/>
                    </a:p>
                  </a:txBody>
                  <a:tcPr/>
                </a:tc>
                <a:tc>
                  <a:txBody>
                    <a:bodyPr/>
                    <a:lstStyle/>
                    <a:p>
                      <a:r>
                        <a:rPr lang="el-GR" dirty="0" smtClean="0"/>
                        <a:t>135 – 146 </a:t>
                      </a:r>
                      <a:r>
                        <a:rPr lang="en-US" dirty="0" err="1" smtClean="0"/>
                        <a:t>mmol</a:t>
                      </a:r>
                      <a:r>
                        <a:rPr lang="en-US" dirty="0" smtClean="0"/>
                        <a:t>/L</a:t>
                      </a:r>
                      <a:endParaRPr lang="el-GR" dirty="0"/>
                    </a:p>
                  </a:txBody>
                  <a:tcPr/>
                </a:tc>
              </a:tr>
              <a:tr h="370840">
                <a:tc>
                  <a:txBody>
                    <a:bodyPr/>
                    <a:lstStyle/>
                    <a:p>
                      <a:r>
                        <a:rPr lang="el-GR" dirty="0" smtClean="0"/>
                        <a:t>Κάλιο</a:t>
                      </a:r>
                      <a:endParaRPr lang="el-GR" dirty="0"/>
                    </a:p>
                  </a:txBody>
                  <a:tcPr/>
                </a:tc>
                <a:tc>
                  <a:txBody>
                    <a:bodyPr/>
                    <a:lstStyle/>
                    <a:p>
                      <a:r>
                        <a:rPr lang="el-GR" dirty="0" smtClean="0"/>
                        <a:t>2,6</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3,4 – 5,2 </a:t>
                      </a:r>
                      <a:r>
                        <a:rPr lang="en-US" dirty="0" err="1" smtClean="0"/>
                        <a:t>mmol</a:t>
                      </a:r>
                      <a:r>
                        <a:rPr lang="en-US" dirty="0" smtClean="0"/>
                        <a:t>/L</a:t>
                      </a:r>
                      <a:endParaRPr lang="el-GR" dirty="0"/>
                    </a:p>
                  </a:txBody>
                  <a:tcPr/>
                </a:tc>
              </a:tr>
              <a:tr h="370840">
                <a:tc>
                  <a:txBody>
                    <a:bodyPr/>
                    <a:lstStyle/>
                    <a:p>
                      <a:r>
                        <a:rPr lang="el-GR" dirty="0" smtClean="0"/>
                        <a:t>Ουρία</a:t>
                      </a:r>
                      <a:endParaRPr lang="el-GR" dirty="0"/>
                    </a:p>
                  </a:txBody>
                  <a:tcPr/>
                </a:tc>
                <a:tc>
                  <a:txBody>
                    <a:bodyPr/>
                    <a:lstStyle/>
                    <a:p>
                      <a:r>
                        <a:rPr lang="el-GR" dirty="0" smtClean="0"/>
                        <a:t>160</a:t>
                      </a:r>
                      <a:endParaRPr lang="el-GR" dirty="0"/>
                    </a:p>
                  </a:txBody>
                  <a:tcPr/>
                </a:tc>
                <a:tc>
                  <a:txBody>
                    <a:bodyPr/>
                    <a:lstStyle/>
                    <a:p>
                      <a:r>
                        <a:rPr lang="en-US" dirty="0" smtClean="0"/>
                        <a:t>10 – 50</a:t>
                      </a:r>
                      <a:r>
                        <a:rPr lang="en-US" baseline="0" dirty="0" smtClean="0"/>
                        <a:t> mg/</a:t>
                      </a:r>
                      <a:r>
                        <a:rPr lang="en-US" baseline="0" dirty="0" err="1" smtClean="0"/>
                        <a:t>dL</a:t>
                      </a:r>
                      <a:endParaRPr lang="el-GR" dirty="0"/>
                    </a:p>
                  </a:txBody>
                  <a:tcPr/>
                </a:tc>
              </a:tr>
              <a:tr h="370840">
                <a:tc>
                  <a:txBody>
                    <a:bodyPr/>
                    <a:lstStyle/>
                    <a:p>
                      <a:r>
                        <a:rPr lang="el-GR" b="0" dirty="0" err="1" smtClean="0"/>
                        <a:t>Κρεατινίνη</a:t>
                      </a:r>
                      <a:endParaRPr lang="el-GR" b="0" dirty="0"/>
                    </a:p>
                  </a:txBody>
                  <a:tcPr/>
                </a:tc>
                <a:tc>
                  <a:txBody>
                    <a:bodyPr/>
                    <a:lstStyle/>
                    <a:p>
                      <a:r>
                        <a:rPr lang="el-GR" b="0" dirty="0" smtClean="0"/>
                        <a:t>1,6</a:t>
                      </a:r>
                      <a:endParaRPr lang="el-GR" b="0" dirty="0"/>
                    </a:p>
                  </a:txBody>
                  <a:tcPr/>
                </a:tc>
                <a:tc>
                  <a:txBody>
                    <a:bodyPr/>
                    <a:lstStyle/>
                    <a:p>
                      <a:r>
                        <a:rPr lang="el-GR" b="0" dirty="0" smtClean="0"/>
                        <a:t>0,8 – 1,3 </a:t>
                      </a:r>
                      <a:r>
                        <a:rPr lang="en-US" b="0" dirty="0" smtClean="0"/>
                        <a:t>mg/</a:t>
                      </a:r>
                      <a:r>
                        <a:rPr lang="en-US" b="0" dirty="0" err="1" smtClean="0"/>
                        <a:t>dL</a:t>
                      </a:r>
                      <a:endParaRPr lang="el-GR" b="0" dirty="0"/>
                    </a:p>
                  </a:txBody>
                  <a:tcPr/>
                </a:tc>
              </a:tr>
              <a:tr h="370840">
                <a:tc>
                  <a:txBody>
                    <a:bodyPr/>
                    <a:lstStyle/>
                    <a:p>
                      <a:r>
                        <a:rPr lang="el-GR" b="0" dirty="0" err="1" smtClean="0"/>
                        <a:t>Αλβουμίνη</a:t>
                      </a:r>
                      <a:endParaRPr lang="el-GR" b="0" dirty="0"/>
                    </a:p>
                  </a:txBody>
                  <a:tcPr/>
                </a:tc>
                <a:tc>
                  <a:txBody>
                    <a:bodyPr/>
                    <a:lstStyle/>
                    <a:p>
                      <a:r>
                        <a:rPr lang="el-GR" b="0" dirty="0" smtClean="0"/>
                        <a:t>2,7</a:t>
                      </a:r>
                      <a:endParaRPr lang="el-GR" b="0" dirty="0"/>
                    </a:p>
                  </a:txBody>
                  <a:tcPr/>
                </a:tc>
                <a:tc>
                  <a:txBody>
                    <a:bodyPr/>
                    <a:lstStyle/>
                    <a:p>
                      <a:r>
                        <a:rPr lang="en-US" b="0" dirty="0" smtClean="0"/>
                        <a:t>3,2</a:t>
                      </a:r>
                      <a:r>
                        <a:rPr lang="en-US" b="0" baseline="0" dirty="0" smtClean="0"/>
                        <a:t> – 5,2 g/</a:t>
                      </a:r>
                      <a:r>
                        <a:rPr lang="en-US" b="0" baseline="0" dirty="0" err="1" smtClean="0"/>
                        <a:t>dL</a:t>
                      </a:r>
                      <a:endParaRPr lang="el-GR" b="0" dirty="0"/>
                    </a:p>
                  </a:txBody>
                  <a:tcPr/>
                </a:tc>
              </a:tr>
              <a:tr h="370840">
                <a:tc>
                  <a:txBody>
                    <a:bodyPr/>
                    <a:lstStyle/>
                    <a:p>
                      <a:r>
                        <a:rPr lang="el-GR" b="0" dirty="0" smtClean="0"/>
                        <a:t>Αλκαλική </a:t>
                      </a:r>
                      <a:r>
                        <a:rPr lang="el-GR" b="0" dirty="0" err="1" smtClean="0"/>
                        <a:t>φωσφατάση</a:t>
                      </a:r>
                      <a:endParaRPr lang="el-GR" b="0" dirty="0"/>
                    </a:p>
                  </a:txBody>
                  <a:tcPr/>
                </a:tc>
                <a:tc>
                  <a:txBody>
                    <a:bodyPr/>
                    <a:lstStyle/>
                    <a:p>
                      <a:r>
                        <a:rPr lang="el-GR" b="0" dirty="0" smtClean="0"/>
                        <a:t>210</a:t>
                      </a:r>
                      <a:endParaRPr lang="el-GR" b="0" dirty="0"/>
                    </a:p>
                  </a:txBody>
                  <a:tcPr/>
                </a:tc>
                <a:tc>
                  <a:txBody>
                    <a:bodyPr/>
                    <a:lstStyle/>
                    <a:p>
                      <a:r>
                        <a:rPr lang="el-GR" b="0" dirty="0" smtClean="0"/>
                        <a:t>81 – 299 </a:t>
                      </a:r>
                      <a:r>
                        <a:rPr lang="en-US" b="0" dirty="0" smtClean="0"/>
                        <a:t>U/L</a:t>
                      </a:r>
                      <a:endParaRPr lang="el-GR" b="0" dirty="0"/>
                    </a:p>
                  </a:txBody>
                  <a:tcPr/>
                </a:tc>
              </a:tr>
              <a:tr h="370840">
                <a:tc>
                  <a:txBody>
                    <a:bodyPr/>
                    <a:lstStyle/>
                    <a:p>
                      <a:r>
                        <a:rPr lang="el-GR" b="0" dirty="0" smtClean="0"/>
                        <a:t>Ολικό </a:t>
                      </a:r>
                      <a:r>
                        <a:rPr lang="en-US" b="0" dirty="0" smtClean="0"/>
                        <a:t>CO</a:t>
                      </a:r>
                      <a:r>
                        <a:rPr lang="en-US" b="0" baseline="-25000" dirty="0" smtClean="0"/>
                        <a:t>2</a:t>
                      </a:r>
                      <a:endParaRPr lang="el-GR" b="0" baseline="-25000" dirty="0"/>
                    </a:p>
                  </a:txBody>
                  <a:tcPr/>
                </a:tc>
                <a:tc>
                  <a:txBody>
                    <a:bodyPr/>
                    <a:lstStyle/>
                    <a:p>
                      <a:r>
                        <a:rPr lang="el-GR" b="0" dirty="0" smtClean="0"/>
                        <a:t>36</a:t>
                      </a:r>
                      <a:endParaRPr lang="el-GR" b="0" dirty="0"/>
                    </a:p>
                  </a:txBody>
                  <a:tcPr/>
                </a:tc>
                <a:tc>
                  <a:txBody>
                    <a:bodyPr/>
                    <a:lstStyle/>
                    <a:p>
                      <a:r>
                        <a:rPr lang="en-US" b="0" dirty="0" smtClean="0"/>
                        <a:t>24 – 30 </a:t>
                      </a:r>
                      <a:r>
                        <a:rPr lang="en-US" b="0" dirty="0" err="1" smtClean="0"/>
                        <a:t>mmol</a:t>
                      </a:r>
                      <a:r>
                        <a:rPr lang="en-US" b="0" dirty="0" smtClean="0"/>
                        <a:t>/L</a:t>
                      </a:r>
                      <a:endParaRPr lang="el-GR" b="0" dirty="0"/>
                    </a:p>
                  </a:txBody>
                  <a:tcPr/>
                </a:tc>
              </a:tr>
            </a:tbl>
          </a:graphicData>
        </a:graphic>
      </p:graphicFrame>
      <p:sp>
        <p:nvSpPr>
          <p:cNvPr id="10" name="9 - TextBox"/>
          <p:cNvSpPr txBox="1"/>
          <p:nvPr/>
        </p:nvSpPr>
        <p:spPr>
          <a:xfrm>
            <a:off x="539552" y="5934670"/>
            <a:ext cx="8136904" cy="923330"/>
          </a:xfrm>
          <a:prstGeom prst="rect">
            <a:avLst/>
          </a:prstGeom>
          <a:noFill/>
        </p:spPr>
        <p:txBody>
          <a:bodyPr wrap="square" rtlCol="0">
            <a:spAutoFit/>
          </a:bodyPr>
          <a:lstStyle/>
          <a:p>
            <a:r>
              <a:rPr lang="el-GR" dirty="0" smtClean="0"/>
              <a:t>Η πολύ υψηλή ουρία δείχνει αφυδάτωση και η μέτρια αυξημένη </a:t>
            </a:r>
            <a:r>
              <a:rPr lang="el-GR" dirty="0" err="1" smtClean="0"/>
              <a:t>κρεατινίνη</a:t>
            </a:r>
            <a:r>
              <a:rPr lang="el-GR" dirty="0" smtClean="0"/>
              <a:t> νεφρική νόσο.  Θα πρέπει να μετρηθεί το </a:t>
            </a:r>
            <a:r>
              <a:rPr lang="en-US" dirty="0" smtClean="0"/>
              <a:t>Mg </a:t>
            </a:r>
            <a:r>
              <a:rPr lang="el-GR" dirty="0" smtClean="0"/>
              <a:t>γιατί αν και αυτό είναι χαμηλό δεν υπάρχει καλή απορρόφηση </a:t>
            </a:r>
            <a:r>
              <a:rPr lang="en-US" dirty="0" smtClean="0"/>
              <a:t>Mg, Ca </a:t>
            </a:r>
            <a:r>
              <a:rPr lang="el-GR" dirty="0" smtClean="0"/>
              <a:t>στο λεπτό έντερο. Η ασιτία μείωσε </a:t>
            </a:r>
            <a:r>
              <a:rPr lang="en-US" dirty="0" smtClean="0"/>
              <a:t>K, Mg Ca, </a:t>
            </a:r>
            <a:r>
              <a:rPr lang="el-GR" dirty="0" err="1" smtClean="0"/>
              <a:t>βιτ</a:t>
            </a:r>
            <a:r>
              <a:rPr lang="el-GR" dirty="0" smtClean="0"/>
              <a:t>. </a:t>
            </a:r>
            <a:r>
              <a:rPr lang="en-US" dirty="0" smtClean="0"/>
              <a:t>D.</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71</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2852936"/>
            <a:ext cx="8003232" cy="820688"/>
          </a:xfrm>
        </p:spPr>
        <p:txBody>
          <a:bodyPr>
            <a:normAutofit lnSpcReduction="10000"/>
          </a:bodyPr>
          <a:lstStyle/>
          <a:p>
            <a:pPr algn="ctr">
              <a:buNone/>
            </a:pPr>
            <a:r>
              <a:rPr lang="el-GR" sz="4800" dirty="0" smtClean="0"/>
              <a:t>Τέλος ενότητας</a:t>
            </a:r>
            <a:endParaRPr lang="el-GR" sz="4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72</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Οι μορφές του ασβεστίου </a:t>
            </a:r>
            <a:br>
              <a:rPr lang="el-GR" b="1" dirty="0" smtClean="0">
                <a:solidFill>
                  <a:srgbClr val="C00000"/>
                </a:solidFill>
              </a:rPr>
            </a:br>
            <a:r>
              <a:rPr lang="el-GR" b="1" dirty="0" smtClean="0">
                <a:solidFill>
                  <a:srgbClr val="C00000"/>
                </a:solidFill>
              </a:rPr>
              <a:t>στον οργανισμό</a:t>
            </a:r>
            <a:endParaRPr lang="el-GR" b="1" dirty="0">
              <a:solidFill>
                <a:srgbClr val="C00000"/>
              </a:solidFill>
            </a:endParaRPr>
          </a:p>
        </p:txBody>
      </p:sp>
      <p:graphicFrame>
        <p:nvGraphicFramePr>
          <p:cNvPr id="4" name="3 - Θέση περιεχομένου"/>
          <p:cNvGraphicFramePr>
            <a:graphicFrameLocks noGrp="1"/>
          </p:cNvGraphicFramePr>
          <p:nvPr>
            <p:ph idx="1"/>
          </p:nvPr>
        </p:nvGraphicFramePr>
        <p:xfrm>
          <a:off x="539552" y="2636912"/>
          <a:ext cx="7776864" cy="2255520"/>
        </p:xfrm>
        <a:graphic>
          <a:graphicData uri="http://schemas.openxmlformats.org/drawingml/2006/table">
            <a:tbl>
              <a:tblPr firstRow="1" bandRow="1">
                <a:tableStyleId>{5C22544A-7EE6-4342-B048-85BDC9FD1C3A}</a:tableStyleId>
              </a:tblPr>
              <a:tblGrid>
                <a:gridCol w="3364989"/>
                <a:gridCol w="4411875"/>
              </a:tblGrid>
              <a:tr h="370840">
                <a:tc>
                  <a:txBody>
                    <a:bodyPr/>
                    <a:lstStyle/>
                    <a:p>
                      <a:r>
                        <a:rPr lang="el-GR" sz="2400" dirty="0" smtClean="0"/>
                        <a:t>Συστατικά ασβεστίου</a:t>
                      </a:r>
                      <a:endParaRPr lang="el-GR" sz="2400" dirty="0"/>
                    </a:p>
                  </a:txBody>
                  <a:tcPr/>
                </a:tc>
                <a:tc>
                  <a:txBody>
                    <a:bodyPr/>
                    <a:lstStyle/>
                    <a:p>
                      <a:r>
                        <a:rPr lang="el-GR" sz="2400" dirty="0" smtClean="0"/>
                        <a:t>Ποσοστό ασβεστίου στο πλάσμα</a:t>
                      </a:r>
                      <a:endParaRPr lang="el-GR" sz="2400" dirty="0"/>
                    </a:p>
                  </a:txBody>
                  <a:tcPr/>
                </a:tc>
              </a:tr>
              <a:tr h="370840">
                <a:tc>
                  <a:txBody>
                    <a:bodyPr/>
                    <a:lstStyle/>
                    <a:p>
                      <a:r>
                        <a:rPr lang="el-GR" sz="2000" dirty="0" smtClean="0"/>
                        <a:t>Ιονισμένο ασβέστιο </a:t>
                      </a:r>
                      <a:r>
                        <a:rPr lang="en-US" sz="2000" dirty="0" smtClean="0"/>
                        <a:t>[Ca</a:t>
                      </a:r>
                      <a:r>
                        <a:rPr lang="en-US" sz="2000" baseline="30000" dirty="0" smtClean="0"/>
                        <a:t>+2</a:t>
                      </a:r>
                      <a:r>
                        <a:rPr lang="en-US" sz="2000" dirty="0" smtClean="0"/>
                        <a:t>]</a:t>
                      </a:r>
                      <a:endParaRPr lang="el-GR" sz="2000" dirty="0"/>
                    </a:p>
                  </a:txBody>
                  <a:tcPr/>
                </a:tc>
                <a:tc>
                  <a:txBody>
                    <a:bodyPr/>
                    <a:lstStyle/>
                    <a:p>
                      <a:r>
                        <a:rPr lang="en-US" sz="2000" dirty="0" smtClean="0"/>
                        <a:t>50 – 65%</a:t>
                      </a:r>
                      <a:endParaRPr lang="el-GR" sz="2000" dirty="0"/>
                    </a:p>
                  </a:txBody>
                  <a:tcPr/>
                </a:tc>
              </a:tr>
              <a:tr h="370840">
                <a:tc>
                  <a:txBody>
                    <a:bodyPr/>
                    <a:lstStyle/>
                    <a:p>
                      <a:r>
                        <a:rPr lang="el-GR" sz="2000" dirty="0" smtClean="0"/>
                        <a:t>Ασβέστιο</a:t>
                      </a:r>
                      <a:r>
                        <a:rPr lang="el-GR" sz="2000" baseline="0" dirty="0" smtClean="0"/>
                        <a:t> συνδεδεμένο σε πρωτεΐνες του πλάσματος</a:t>
                      </a:r>
                      <a:endParaRPr lang="el-GR" sz="2000" dirty="0"/>
                    </a:p>
                  </a:txBody>
                  <a:tcPr/>
                </a:tc>
                <a:tc>
                  <a:txBody>
                    <a:bodyPr/>
                    <a:lstStyle/>
                    <a:p>
                      <a:r>
                        <a:rPr lang="el-GR" sz="2000" dirty="0" smtClean="0"/>
                        <a:t>30 – 45%</a:t>
                      </a:r>
                      <a:endParaRPr lang="el-GR" sz="2000" dirty="0"/>
                    </a:p>
                  </a:txBody>
                  <a:tcPr/>
                </a:tc>
              </a:tr>
              <a:tr h="370840">
                <a:tc>
                  <a:txBody>
                    <a:bodyPr/>
                    <a:lstStyle/>
                    <a:p>
                      <a:r>
                        <a:rPr lang="el-GR" sz="2000" dirty="0" smtClean="0"/>
                        <a:t>Ασβέστιο σε σύμπλοκο με κιτρικά κ.α.</a:t>
                      </a:r>
                      <a:endParaRPr lang="el-GR" sz="2000" dirty="0"/>
                    </a:p>
                  </a:txBody>
                  <a:tcPr/>
                </a:tc>
                <a:tc>
                  <a:txBody>
                    <a:bodyPr/>
                    <a:lstStyle/>
                    <a:p>
                      <a:r>
                        <a:rPr lang="el-GR" sz="2000" dirty="0" smtClean="0"/>
                        <a:t>5 – 10%</a:t>
                      </a:r>
                      <a:endParaRPr lang="el-GR" sz="2000" dirty="0"/>
                    </a:p>
                  </a:txBody>
                  <a:tcPr/>
                </a:tc>
              </a:tr>
            </a:tbl>
          </a:graphicData>
        </a:graphic>
      </p:graphicFrame>
      <p:sp>
        <p:nvSpPr>
          <p:cNvPr id="6" name="5 - TextBox"/>
          <p:cNvSpPr txBox="1"/>
          <p:nvPr/>
        </p:nvSpPr>
        <p:spPr>
          <a:xfrm>
            <a:off x="467544" y="1700808"/>
            <a:ext cx="8136904" cy="830997"/>
          </a:xfrm>
          <a:prstGeom prst="rect">
            <a:avLst/>
          </a:prstGeom>
          <a:noFill/>
        </p:spPr>
        <p:txBody>
          <a:bodyPr wrap="square" rtlCol="0">
            <a:spAutoFit/>
          </a:bodyPr>
          <a:lstStyle/>
          <a:p>
            <a:r>
              <a:rPr lang="el-GR" sz="2400" dirty="0" smtClean="0"/>
              <a:t>Το 99% του ασβεστίου βρίσκεται στα οστά</a:t>
            </a:r>
          </a:p>
          <a:p>
            <a:r>
              <a:rPr lang="el-GR" sz="2400" dirty="0" smtClean="0"/>
              <a:t>Το υπόλοιπο κυκλοφορεί στο πλάσμα με τις παρακάτω μορφές</a:t>
            </a:r>
            <a:r>
              <a:rPr lang="en-US" sz="2400" dirty="0" smtClean="0"/>
              <a:t>:</a:t>
            </a:r>
            <a:endParaRPr lang="el-GR" sz="2400" dirty="0"/>
          </a:p>
        </p:txBody>
      </p:sp>
      <p:sp>
        <p:nvSpPr>
          <p:cNvPr id="7" name="6 - TextBox"/>
          <p:cNvSpPr txBox="1"/>
          <p:nvPr/>
        </p:nvSpPr>
        <p:spPr>
          <a:xfrm>
            <a:off x="539552" y="5157192"/>
            <a:ext cx="7704856" cy="1200329"/>
          </a:xfrm>
          <a:prstGeom prst="rect">
            <a:avLst/>
          </a:prstGeom>
          <a:noFill/>
        </p:spPr>
        <p:txBody>
          <a:bodyPr wrap="square" rtlCol="0">
            <a:spAutoFit/>
          </a:bodyPr>
          <a:lstStyle/>
          <a:p>
            <a:r>
              <a:rPr lang="el-GR" sz="2400" dirty="0" smtClean="0"/>
              <a:t>Στο εργαστήριο μετράμε το ολικό ασβέστιο και σε κάποιες σπανιότερες περιπτώσεις μετράμε και το ιονισμένο ασβέστιο.</a:t>
            </a:r>
            <a:endParaRPr lang="el-GR" sz="2400" dirty="0"/>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Ο κύκλος του </a:t>
            </a:r>
            <a:r>
              <a:rPr lang="en-US" b="1" dirty="0" smtClean="0">
                <a:solidFill>
                  <a:srgbClr val="C00000"/>
                </a:solidFill>
              </a:rPr>
              <a:t>Ca </a:t>
            </a:r>
            <a:r>
              <a:rPr lang="el-GR" b="1" dirty="0" smtClean="0">
                <a:solidFill>
                  <a:srgbClr val="C00000"/>
                </a:solidFill>
              </a:rPr>
              <a:t>στον οργανισμό</a:t>
            </a:r>
            <a:endParaRPr lang="el-GR" b="1" dirty="0">
              <a:solidFill>
                <a:srgbClr val="C00000"/>
              </a:solidFill>
            </a:endParaRPr>
          </a:p>
        </p:txBody>
      </p:sp>
      <p:pic>
        <p:nvPicPr>
          <p:cNvPr id="20483" name="Picture 3"/>
          <p:cNvPicPr>
            <a:picLocks noChangeAspect="1" noChangeArrowheads="1"/>
          </p:cNvPicPr>
          <p:nvPr/>
        </p:nvPicPr>
        <p:blipFill>
          <a:blip r:embed="rId2" cstate="print"/>
          <a:srcRect/>
          <a:stretch>
            <a:fillRect/>
          </a:stretch>
        </p:blipFill>
        <p:spPr bwMode="auto">
          <a:xfrm>
            <a:off x="1475656" y="1268760"/>
            <a:ext cx="6329827" cy="532489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3821</TotalTime>
  <Words>3552</Words>
  <Application>Microsoft Office PowerPoint</Application>
  <PresentationFormat>Προβολή στην οθόνη (4:3)</PresentationFormat>
  <Paragraphs>782</Paragraphs>
  <Slides>72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72</vt:i4>
      </vt:variant>
    </vt:vector>
  </HeadingPairs>
  <TitlesOfParts>
    <vt:vector size="73" baseType="lpstr">
      <vt:lpstr>Θέμα του Office</vt:lpstr>
      <vt:lpstr>Θεωρία Κλινικής Χημείας ΙΙ</vt:lpstr>
      <vt:lpstr>Τα οστά</vt:lpstr>
      <vt:lpstr>Η σύσταση των οστών</vt:lpstr>
      <vt:lpstr>Η σύσταση των οστών Τα κύτταρα</vt:lpstr>
      <vt:lpstr>Η σύσταση των οστών  - οι ανόργανες ενώσεις -</vt:lpstr>
      <vt:lpstr>Η σύσταση των οστών  - οι οργανικές ενώσεις -</vt:lpstr>
      <vt:lpstr>Oι λειτουργίες του ασβεστίου</vt:lpstr>
      <vt:lpstr>Οι μορφές του ασβεστίου  στον οργανισμό</vt:lpstr>
      <vt:lpstr>Ο κύκλος του Ca στον οργανισμό</vt:lpstr>
      <vt:lpstr>Οι αντλίες ασβεστίου</vt:lpstr>
      <vt:lpstr>O παραθυρεοειδής αδένας</vt:lpstr>
      <vt:lpstr>Η δράση της PTH</vt:lpstr>
      <vt:lpstr>Η παραγωγή της PTH</vt:lpstr>
      <vt:lpstr>Περιληπτικά οι δράσεις της παραθορμόνης</vt:lpstr>
      <vt:lpstr>Μερικές παρατηρήσεις για τον  προσδιορισμό της PTH</vt:lpstr>
      <vt:lpstr>Το ασβέστιο και ο φώσφορος αυξάνονται/μειώνονται μαζί;</vt:lpstr>
      <vt:lpstr>Ο πρωτοπαθής υπερπαραθυρεοειδισμός Αίτια αυτόνομης αύξησης της PTH  (1 από 3)</vt:lpstr>
      <vt:lpstr>Ο πρωτοπαθής υπερπαραθυρεοειδισμός Διαγνωστικοί δείκτες (2 από 3)</vt:lpstr>
      <vt:lpstr>Ο πρωτοπαθής υπερπαραθυρεοειδισμός Μεταβολή βασικότερων βιοδεικτών (3 από 3)</vt:lpstr>
      <vt:lpstr>Αντιμετώπιση πρωτοπαθούς υπερπαραθυρεοειδισμού (1 από 2)</vt:lpstr>
      <vt:lpstr>Αντιμετώπιση πρωτοπαθούς υπερπαραθυρεοειδισμού (2 από 2)</vt:lpstr>
      <vt:lpstr>Η ομοιόσταση του ασβεστίου στον άνθρωπο</vt:lpstr>
      <vt:lpstr>Ο μεταβολισμός της βιταμίνης D</vt:lpstr>
      <vt:lpstr>H δράση της βιταμίνης D</vt:lpstr>
      <vt:lpstr>H υπερασβεσταιμία Κλινικές επιδράσεις</vt:lpstr>
      <vt:lpstr>H υπερασβεσταιμία Οι αιτίες της</vt:lpstr>
      <vt:lpstr>Υπερασβεστιαιμία και καρκίνος</vt:lpstr>
      <vt:lpstr>Υπερασβεστιαιμία  από φάρμακα και ασθένειες</vt:lpstr>
      <vt:lpstr>Υπερασβεστιαιμία και τριτογενής υπερπαραθυρεοειδισμός</vt:lpstr>
      <vt:lpstr>Οικογενής καλοήθης υπασβεστιουρική υπερασβεσταιμία </vt:lpstr>
      <vt:lpstr>Η μεταβολή των οστικών δεικτών σε παθήσεις των οστών</vt:lpstr>
      <vt:lpstr>Υποασβεστιαμία Οι αιτίες (1 από 3)</vt:lpstr>
      <vt:lpstr>Η υποασβεστιαιμία και ο δευτερογενής υπερπαραθυρεοειδισμός (2 από 3)</vt:lpstr>
      <vt:lpstr>Υποασβεστιαμία Οι αιτίες (3 από 3)</vt:lpstr>
      <vt:lpstr>Υποασβεστιαμία Κλινικά αποτελέσματα</vt:lpstr>
      <vt:lpstr>Αιτίες έλλειψης βιταμίνης D</vt:lpstr>
      <vt:lpstr>O υποπαραθυρεοειδισμός (1 από 3)</vt:lpstr>
      <vt:lpstr>O υποπαραθυρεοειδισμός (2 από 3)</vt:lpstr>
      <vt:lpstr>O ψευδουποπαραθυρεοειδισμός  (3 από 3)</vt:lpstr>
      <vt:lpstr>Παρουσίαση του PowerPoint</vt:lpstr>
      <vt:lpstr>Με ποια μορφή βρίσκεται ο φώσφορος στον οργανισμό</vt:lpstr>
      <vt:lpstr>Συμπτώματα υποφωσφαταιμίας</vt:lpstr>
      <vt:lpstr>Ο μεταβολισμός του μαγνησίου</vt:lpstr>
      <vt:lpstr>Γενικά για τον μεταβολισμό του μαγνησίου</vt:lpstr>
      <vt:lpstr>Η ανεπάρκεια μαγνησίου</vt:lpstr>
      <vt:lpstr>Αιτίες ανεπάρκειας μαγνησίου</vt:lpstr>
      <vt:lpstr>Υπερμαγνησιαιμία</vt:lpstr>
      <vt:lpstr>Χημικοί προσδιορισμοί κλινικά περιστατικά</vt:lpstr>
      <vt:lpstr>Τιμές αναφοράς φωσφόρου  στον ορό</vt:lpstr>
      <vt:lpstr>Τιμές αναφοράς φωσφόρου  στα ούρα</vt:lpstr>
      <vt:lpstr>Τιμές αναφοράς ολικού ασβεστίου στα ούρα</vt:lpstr>
      <vt:lpstr>Τι πρέπει να προσέχουμε στην αιμοληψία του ασβεστίου (1 από 2)</vt:lpstr>
      <vt:lpstr>Τι πρέπει να προσέχουμε στην αιμοληψία του ασβεστίου (2 από 2)</vt:lpstr>
      <vt:lpstr>Τιμές αναφοράς ολικού ασβεστίου στον ορό</vt:lpstr>
      <vt:lpstr>To διορθωμένο ασβέστιο</vt:lpstr>
      <vt:lpstr>Τιμές αναφοράς ιονισμένου ασβεστίου</vt:lpstr>
      <vt:lpstr>O προσδιορισμός του ιονισμένου ασβεστίου (1 από 2)</vt:lpstr>
      <vt:lpstr>Τιμές αναφοράς μαγνησίου  στον ορό</vt:lpstr>
      <vt:lpstr>Τιμές αναφοράς μαγνησίου  στα ούρα</vt:lpstr>
      <vt:lpstr>Ο προσδιορισμός του ιονισμένου ασβεστίου (2 από 2)</vt:lpstr>
      <vt:lpstr>Τιμές αναφοράς παραθορμόνης</vt:lpstr>
      <vt:lpstr>O προσδιορισμός της παραθορμόνης</vt:lpstr>
      <vt:lpstr>Τιμές αναφοράς καλσιτονίνης</vt:lpstr>
      <vt:lpstr>1η Κλινική περίπτωση</vt:lpstr>
      <vt:lpstr>2η Κλινική περίπτωση</vt:lpstr>
      <vt:lpstr>3η Κλινική περίπτωση</vt:lpstr>
      <vt:lpstr>4η Κλινική περίπτωση</vt:lpstr>
      <vt:lpstr>5η Κλινική περίπτωση</vt:lpstr>
      <vt:lpstr>6η Κλινική περίπτωση</vt:lpstr>
      <vt:lpstr>7η Κλινική περίπτωση</vt:lpstr>
      <vt:lpstr>8η Κλινική περίπτωση</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Θεωρία Κλινικής Χημείας ΙΙ</dc:title>
  <dc:creator>Πέτρος Καρκαλούσος</dc:creator>
  <cp:lastModifiedBy>Χρήστης των Windows</cp:lastModifiedBy>
  <cp:revision>46</cp:revision>
  <dcterms:created xsi:type="dcterms:W3CDTF">2017-01-16T18:17:24Z</dcterms:created>
  <dcterms:modified xsi:type="dcterms:W3CDTF">2018-05-24T07:47:07Z</dcterms:modified>
</cp:coreProperties>
</file>